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9753600" cx="13004800"/>
  <p:notesSz cx="6858000" cy="9144000"/>
  <p:embeddedFontLst>
    <p:embeddedFont>
      <p:font typeface="Helvetica Neue"/>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D675870-B2D8-4E49-B08F-5E3B6B2A7F21}">
  <a:tblStyle styleId="{6D675870-B2D8-4E49-B08F-5E3B6B2A7F21}" styleName="Table_0">
    <a:wholeTbl>
      <a:tcTxStyle b="off" i="off">
        <a:font>
          <a:latin typeface="Tenorite"/>
          <a:ea typeface="Tenorite"/>
          <a:cs typeface="Tenorite"/>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FCECE7"/>
          </a:solidFill>
        </a:fill>
      </a:tcStyle>
    </a:wholeTbl>
    <a:band1H>
      <a:tcTxStyle/>
      <a:tcStyle>
        <a:fill>
          <a:solidFill>
            <a:srgbClr val="F8D6CC"/>
          </a:solidFill>
        </a:fill>
      </a:tcStyle>
    </a:band1H>
    <a:band2H>
      <a:tcTxStyle/>
    </a:band2H>
    <a:band1V>
      <a:tcTxStyle/>
      <a:tcStyle>
        <a:fill>
          <a:solidFill>
            <a:srgbClr val="F8D6CC"/>
          </a:solidFill>
        </a:fill>
      </a:tcStyle>
    </a:band1V>
    <a:band2V>
      <a:tcTxStyle/>
    </a:band2V>
    <a:lastCol>
      <a:tcTxStyle b="on" i="off">
        <a:font>
          <a:latin typeface="Tenorite"/>
          <a:ea typeface="Tenorite"/>
          <a:cs typeface="Tenorite"/>
        </a:font>
        <a:srgbClr val="FFFFFF"/>
      </a:tcTxStyle>
      <a:tcStyle>
        <a:fill>
          <a:solidFill>
            <a:srgbClr val="ED7D31"/>
          </a:solidFill>
        </a:fill>
      </a:tcStyle>
    </a:lastCol>
    <a:firstCol>
      <a:tcTxStyle b="on" i="off">
        <a:font>
          <a:latin typeface="Tenorite"/>
          <a:ea typeface="Tenorite"/>
          <a:cs typeface="Tenorite"/>
        </a:font>
        <a:srgbClr val="FFFFFF"/>
      </a:tcTxStyle>
      <a:tcStyle>
        <a:fill>
          <a:solidFill>
            <a:srgbClr val="ED7D31"/>
          </a:solidFill>
        </a:fill>
      </a:tcStyle>
    </a:firstCol>
    <a:lastRow>
      <a:tcTxStyle b="on" i="off">
        <a:font>
          <a:latin typeface="Tenorite"/>
          <a:ea typeface="Tenorite"/>
          <a:cs typeface="Tenorite"/>
        </a:font>
        <a:srgbClr val="FFFFFF"/>
      </a:tcTxStyle>
      <a:tcStyle>
        <a:tcBdr>
          <a:top>
            <a:ln cap="flat" cmpd="sng" w="38100">
              <a:solidFill>
                <a:srgbClr val="FFFFFF"/>
              </a:solidFill>
              <a:prstDash val="solid"/>
              <a:round/>
              <a:headEnd len="sm" w="sm" type="none"/>
              <a:tailEnd len="sm" w="sm" type="none"/>
            </a:ln>
          </a:top>
        </a:tcBdr>
        <a:fill>
          <a:solidFill>
            <a:srgbClr val="ED7D31"/>
          </a:solidFill>
        </a:fill>
      </a:tcStyle>
    </a:lastRow>
    <a:seCell>
      <a:tcTxStyle/>
    </a:seCell>
    <a:swCell>
      <a:tcTxStyle/>
    </a:swCell>
    <a:firstRow>
      <a:tcTxStyle b="on" i="off">
        <a:font>
          <a:latin typeface="Tenorite"/>
          <a:ea typeface="Tenorite"/>
          <a:cs typeface="Tenorite"/>
        </a:font>
        <a:srgbClr val="FFFFFF"/>
      </a:tcTxStyle>
      <a:tcStyle>
        <a:tcBdr>
          <a:bottom>
            <a:ln cap="flat" cmpd="sng" w="38100">
              <a:solidFill>
                <a:srgbClr val="FFFFFF"/>
              </a:solidFill>
              <a:prstDash val="solid"/>
              <a:round/>
              <a:headEnd len="sm" w="sm" type="none"/>
              <a:tailEnd len="sm" w="sm" type="none"/>
            </a:ln>
          </a:bottom>
        </a:tcBdr>
        <a:fill>
          <a:solidFill>
            <a:srgbClr val="ED7D3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HelveticaNeue-bold.fntdata"/><Relationship Id="rId30" Type="http://schemas.openxmlformats.org/officeDocument/2006/relationships/font" Target="fonts/HelveticaNeue-regular.fntdata"/><Relationship Id="rId11" Type="http://schemas.openxmlformats.org/officeDocument/2006/relationships/slide" Target="slides/slide6.xml"/><Relationship Id="rId33" Type="http://schemas.openxmlformats.org/officeDocument/2006/relationships/font" Target="fonts/HelveticaNeue-boldItalic.fntdata"/><Relationship Id="rId10" Type="http://schemas.openxmlformats.org/officeDocument/2006/relationships/slide" Target="slides/slide5.xml"/><Relationship Id="rId32" Type="http://schemas.openxmlformats.org/officeDocument/2006/relationships/font" Target="fonts/HelveticaNeue-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1pPr>
            <a:lvl2pPr indent="-228600" lvl="1" marL="914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2pPr>
            <a:lvl3pPr indent="-228600" lvl="2" marL="1371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3pPr>
            <a:lvl4pPr indent="-228600" lvl="3" marL="1828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4pPr>
            <a:lvl5pPr indent="-228600" lvl="4" marL="22860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5pPr>
            <a:lvl6pPr indent="-228600" lvl="5" marL="27432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6pPr>
            <a:lvl7pPr indent="-228600" lvl="6" marL="32004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7pPr>
            <a:lvl8pPr indent="-228600" lvl="7" marL="36576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8pPr>
            <a:lvl9pPr indent="-228600" lvl="8" marL="4114800" marR="0" rtl="0" algn="l">
              <a:lnSpc>
                <a:spcPct val="117999"/>
              </a:lnSpc>
              <a:spcBef>
                <a:spcPts val="0"/>
              </a:spcBef>
              <a:spcAft>
                <a:spcPts val="0"/>
              </a:spcAft>
              <a:buSzPts val="1400"/>
              <a:buNone/>
              <a:defRPr b="0" i="0" sz="2200" u="none" cap="none" strike="noStrike">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1" name="Google Shape;81;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39fe5c422e_0_2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239fe5c422e_0_2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23bc8c0f33b_1_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23bc8c0f33b_1_4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23bc8c0f33b_1_3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 name="Google Shape;281;g23bc8c0f33b_1_341:notes"/>
          <p:cNvSpPr/>
          <p:nvPr>
            <p:ph idx="2" type="sldImg"/>
          </p:nvPr>
        </p:nvSpPr>
        <p:spPr>
          <a:xfrm>
            <a:off x="1371600" y="1143000"/>
            <a:ext cx="41148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23bc8c0f33b_1_3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23bc8c0f33b_1_36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3bc8c0f33b_1_37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3" name="Google Shape;303;g23bc8c0f33b_1_3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39fe5c422e_0_2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239fe5c422e_0_24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23bc8c0f33b_1_33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23bc8c0f33b_1_33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260cf9d06a7_3_9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260cf9d06a7_3_9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260cf9d06a7_0_3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260cf9d06a7_0_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23ba97a7a6c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23ba97a7a6c_0_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22dcb716afb_0_24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 name="Google Shape;91;g22dcb716afb_0_2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23bc8c0f33b_1_3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23bc8c0f33b_1_3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8" name="Google Shape;358;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7" name="Google Shape;367;p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23bc8c0f33b_1_6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6" name="Google Shape;376;g23bc8c0f33b_1_6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260cf9d06a7_3_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5" name="Google Shape;465;g260cf9d06a7_3_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60cf9d06a7_3_3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g260cf9d06a7_3_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22dcb716afb_0_2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 name="Google Shape;127;g22dcb716afb_0_2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2dcb716afb_0_22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g22dcb716afb_0_2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3bc8c0f33b_1_41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g23bc8c0f33b_1_4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23bc8c0f33b_1_26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g23bc8c0f33b_1_2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3bc8c0f33b_1_29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g23bc8c0f33b_1_29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g23bc8c0f33b_1_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g23bc8c0f33b_1_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7.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2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2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peaker" type="title">
  <p:cSld name="TITLE">
    <p:spTree>
      <p:nvGrpSpPr>
        <p:cNvPr id="9" name="Shape 9"/>
        <p:cNvGrpSpPr/>
        <p:nvPr/>
      </p:nvGrpSpPr>
      <p:grpSpPr>
        <a:xfrm>
          <a:off x="0" y="0"/>
          <a:ext cx="0" cy="0"/>
          <a:chOff x="0" y="0"/>
          <a:chExt cx="0" cy="0"/>
        </a:xfrm>
      </p:grpSpPr>
      <p:pic>
        <p:nvPicPr>
          <p:cNvPr descr="SNO_Presentation_4x3_Title.jpg" id="10" name="Google Shape;10;p2"/>
          <p:cNvPicPr preferRelativeResize="0"/>
          <p:nvPr/>
        </p:nvPicPr>
        <p:blipFill rotWithShape="1">
          <a:blip r:embed="rId2">
            <a:alphaModFix/>
          </a:blip>
          <a:srcRect b="0" l="0" r="0" t="0"/>
          <a:stretch/>
        </p:blipFill>
        <p:spPr>
          <a:xfrm>
            <a:off x="1015" y="0"/>
            <a:ext cx="13002768" cy="9753600"/>
          </a:xfrm>
          <a:prstGeom prst="rect">
            <a:avLst/>
          </a:prstGeom>
          <a:noFill/>
          <a:ln>
            <a:noFill/>
          </a:ln>
        </p:spPr>
      </p:pic>
      <p:sp>
        <p:nvSpPr>
          <p:cNvPr id="11" name="Google Shape;11;p2"/>
          <p:cNvSpPr txBox="1"/>
          <p:nvPr>
            <p:ph idx="1" type="body"/>
          </p:nvPr>
        </p:nvSpPr>
        <p:spPr>
          <a:xfrm>
            <a:off x="1310811" y="1022350"/>
            <a:ext cx="4976400" cy="495300"/>
          </a:xfrm>
          <a:prstGeom prst="rect">
            <a:avLst/>
          </a:prstGeom>
          <a:noFill/>
          <a:ln>
            <a:noFill/>
          </a:ln>
        </p:spPr>
        <p:txBody>
          <a:bodyPr anchorCtr="0" anchor="ctr" bIns="50800" lIns="50800" spcFirstLastPara="1" rIns="50800" wrap="square" tIns="50800">
            <a:noAutofit/>
          </a:bodyPr>
          <a:lstStyle>
            <a:lvl1pPr indent="-228600" lvl="0" marL="457200" rtl="0" algn="l">
              <a:lnSpc>
                <a:spcPct val="100000"/>
              </a:lnSpc>
              <a:spcBef>
                <a:spcPts val="0"/>
              </a:spcBef>
              <a:spcAft>
                <a:spcPts val="0"/>
              </a:spcAft>
              <a:buClr>
                <a:srgbClr val="0076BD"/>
              </a:buClr>
              <a:buSzPts val="2400"/>
              <a:buFont typeface="Arial"/>
              <a:buNone/>
              <a:defRPr sz="2400">
                <a:solidFill>
                  <a:srgbClr val="0076BD"/>
                </a:solidFill>
                <a:latin typeface="Arial"/>
                <a:ea typeface="Arial"/>
                <a:cs typeface="Arial"/>
                <a:sym typeface="Arial"/>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cxnSp>
        <p:nvCxnSpPr>
          <p:cNvPr id="12" name="Google Shape;12;p2"/>
          <p:cNvCxnSpPr/>
          <p:nvPr/>
        </p:nvCxnSpPr>
        <p:spPr>
          <a:xfrm>
            <a:off x="1365349" y="5936506"/>
            <a:ext cx="1743600" cy="0"/>
          </a:xfrm>
          <a:prstGeom prst="straightConnector1">
            <a:avLst/>
          </a:prstGeom>
          <a:noFill/>
          <a:ln cap="flat" cmpd="sng" w="76200">
            <a:solidFill>
              <a:srgbClr val="0076BD"/>
            </a:solidFill>
            <a:prstDash val="solid"/>
            <a:miter lim="400000"/>
            <a:headEnd len="sm" w="sm" type="none"/>
            <a:tailEnd len="sm" w="sm" type="none"/>
          </a:ln>
        </p:spPr>
      </p:cxnSp>
      <p:sp>
        <p:nvSpPr>
          <p:cNvPr id="13" name="Google Shape;13;p2"/>
          <p:cNvSpPr txBox="1"/>
          <p:nvPr>
            <p:ph idx="2" type="body"/>
          </p:nvPr>
        </p:nvSpPr>
        <p:spPr>
          <a:xfrm>
            <a:off x="1307860" y="6248400"/>
            <a:ext cx="10287600" cy="1066800"/>
          </a:xfrm>
          <a:prstGeom prst="rect">
            <a:avLst/>
          </a:prstGeom>
          <a:noFill/>
          <a:ln>
            <a:noFill/>
          </a:ln>
        </p:spPr>
        <p:txBody>
          <a:bodyPr anchorCtr="0" anchor="ctr" bIns="50800" lIns="50800" spcFirstLastPara="1" rIns="50800" wrap="square" tIns="50800">
            <a:no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sp>
        <p:nvSpPr>
          <p:cNvPr id="14" name="Google Shape;14;p2"/>
          <p:cNvSpPr txBox="1"/>
          <p:nvPr>
            <p:ph type="title"/>
          </p:nvPr>
        </p:nvSpPr>
        <p:spPr>
          <a:xfrm>
            <a:off x="1270000" y="3049488"/>
            <a:ext cx="10363200" cy="2807400"/>
          </a:xfrm>
          <a:prstGeom prst="rect">
            <a:avLst/>
          </a:prstGeom>
          <a:noFill/>
          <a:ln>
            <a:noFill/>
          </a:ln>
        </p:spPr>
        <p:txBody>
          <a:bodyPr anchorCtr="0" anchor="b" bIns="50800" lIns="50800" spcFirstLastPara="1" rIns="50800" wrap="square" tIns="50800">
            <a:normAutofit/>
          </a:bodyPr>
          <a:lstStyle>
            <a:lvl1pPr lvl="0" rtl="0" algn="l">
              <a:lnSpc>
                <a:spcPct val="80000"/>
              </a:lnSpc>
              <a:spcBef>
                <a:spcPts val="0"/>
              </a:spcBef>
              <a:spcAft>
                <a:spcPts val="0"/>
              </a:spcAft>
              <a:buClr>
                <a:srgbClr val="0076BD"/>
              </a:buClr>
              <a:buSzPts val="1800"/>
              <a:buNone/>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sp>
        <p:nvSpPr>
          <p:cNvPr id="15" name="Google Shape;15;p2"/>
          <p:cNvSpPr txBox="1"/>
          <p:nvPr>
            <p:ph idx="12" type="sldNum"/>
          </p:nvPr>
        </p:nvSpPr>
        <p:spPr>
          <a:xfrm>
            <a:off x="5961041" y="9296400"/>
            <a:ext cx="537900" cy="5604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1pPr>
            <a:lvl2pPr indent="0" lvl="1"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2pPr>
            <a:lvl3pPr indent="0" lvl="2"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3pPr>
            <a:lvl4pPr indent="0" lvl="3"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4pPr>
            <a:lvl5pPr indent="0" lvl="4"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5pPr>
            <a:lvl6pPr indent="0" lvl="5"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6pPr>
            <a:lvl7pPr indent="0" lvl="6"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7pPr>
            <a:lvl8pPr indent="0" lvl="7"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8pPr>
            <a:lvl9pPr indent="0" lvl="8" marL="0" rtl="0" algn="r">
              <a:lnSpc>
                <a:spcPct val="100000"/>
              </a:lnSpc>
              <a:spcBef>
                <a:spcPts val="0"/>
              </a:spcBef>
              <a:spcAft>
                <a:spcPts val="0"/>
              </a:spcAft>
              <a:buClr>
                <a:srgbClr val="FFFFFF"/>
              </a:buClr>
              <a:buSzPts val="3000"/>
              <a:buFont typeface="Helvetica Neue"/>
              <a:buNone/>
              <a:defRPr b="1">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i="0" sz="3000" u="none" cap="none" strike="noStrike">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loured w Dots">
  <p:cSld name="Coloured w Dots">
    <p:bg>
      <p:bgPr>
        <a:solidFill>
          <a:srgbClr val="0075BD"/>
        </a:solidFill>
      </p:bgPr>
    </p:bg>
    <p:spTree>
      <p:nvGrpSpPr>
        <p:cNvPr id="64" name="Shape 64"/>
        <p:cNvGrpSpPr/>
        <p:nvPr/>
      </p:nvGrpSpPr>
      <p:grpSpPr>
        <a:xfrm>
          <a:off x="0" y="0"/>
          <a:ext cx="0" cy="0"/>
          <a:chOff x="0" y="0"/>
          <a:chExt cx="0" cy="0"/>
        </a:xfrm>
      </p:grpSpPr>
      <p:sp>
        <p:nvSpPr>
          <p:cNvPr id="65" name="Google Shape;65;p11"/>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descr="SNO_ID_White.png" id="66" name="Google Shape;66;p11"/>
          <p:cNvPicPr preferRelativeResize="0"/>
          <p:nvPr/>
        </p:nvPicPr>
        <p:blipFill rotWithShape="1">
          <a:blip r:embed="rId2">
            <a:alphaModFix/>
          </a:blip>
          <a:srcRect b="0" l="0" r="0" t="0"/>
          <a:stretch/>
        </p:blipFill>
        <p:spPr>
          <a:xfrm>
            <a:off x="10809158" y="679956"/>
            <a:ext cx="1508761" cy="754381"/>
          </a:xfrm>
          <a:prstGeom prst="rect">
            <a:avLst/>
          </a:prstGeom>
          <a:noFill/>
          <a:ln>
            <a:noFill/>
          </a:ln>
        </p:spPr>
      </p:pic>
      <p:pic>
        <p:nvPicPr>
          <p:cNvPr descr="SNO_Presentation_DesignDots_White.png" id="67" name="Google Shape;67;p11"/>
          <p:cNvPicPr preferRelativeResize="0"/>
          <p:nvPr/>
        </p:nvPicPr>
        <p:blipFill rotWithShape="1">
          <a:blip r:embed="rId3">
            <a:alphaModFix/>
          </a:blip>
          <a:srcRect b="0" l="0" r="0" t="0"/>
          <a:stretch/>
        </p:blipFill>
        <p:spPr>
          <a:xfrm>
            <a:off x="-67857" y="8927799"/>
            <a:ext cx="10810818" cy="88893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68" name="Shape 68"/>
        <p:cNvGrpSpPr/>
        <p:nvPr/>
      </p:nvGrpSpPr>
      <p:grpSpPr>
        <a:xfrm>
          <a:off x="0" y="0"/>
          <a:ext cx="0" cy="0"/>
          <a:chOff x="0" y="0"/>
          <a:chExt cx="0" cy="0"/>
        </a:xfrm>
      </p:grpSpPr>
      <p:sp>
        <p:nvSpPr>
          <p:cNvPr id="69" name="Google Shape;69;p12"/>
          <p:cNvSpPr txBox="1"/>
          <p:nvPr>
            <p:ph idx="12" type="sldNum"/>
          </p:nvPr>
        </p:nvSpPr>
        <p:spPr>
          <a:xfrm>
            <a:off x="5976281" y="9296400"/>
            <a:ext cx="5226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p:cSld name="Table">
    <p:bg>
      <p:bgPr>
        <a:solidFill>
          <a:schemeClr val="lt1"/>
        </a:solidFill>
      </p:bgPr>
    </p:bg>
    <p:spTree>
      <p:nvGrpSpPr>
        <p:cNvPr id="70" name="Shape 70"/>
        <p:cNvGrpSpPr/>
        <p:nvPr/>
      </p:nvGrpSpPr>
      <p:grpSpPr>
        <a:xfrm>
          <a:off x="0" y="0"/>
          <a:ext cx="0" cy="0"/>
          <a:chOff x="0" y="0"/>
          <a:chExt cx="0" cy="0"/>
        </a:xfrm>
      </p:grpSpPr>
      <p:sp>
        <p:nvSpPr>
          <p:cNvPr id="71" name="Google Shape;71;p13"/>
          <p:cNvSpPr txBox="1"/>
          <p:nvPr>
            <p:ph type="title"/>
          </p:nvPr>
        </p:nvSpPr>
        <p:spPr>
          <a:xfrm>
            <a:off x="894080" y="519289"/>
            <a:ext cx="11216700" cy="1885500"/>
          </a:xfrm>
          <a:prstGeom prst="rect">
            <a:avLst/>
          </a:prstGeom>
          <a:noFill/>
          <a:ln>
            <a:noFill/>
          </a:ln>
        </p:spPr>
        <p:txBody>
          <a:bodyPr anchorCtr="0" anchor="ctr" bIns="54175" lIns="108350" spcFirstLastPara="1" rIns="108350" wrap="square" tIns="54175">
            <a:normAutofit/>
          </a:bodyPr>
          <a:lstStyle>
            <a:lvl1pPr lvl="0" rtl="0" algn="ctr">
              <a:lnSpc>
                <a:spcPct val="90000"/>
              </a:lnSpc>
              <a:spcBef>
                <a:spcPts val="0"/>
              </a:spcBef>
              <a:spcAft>
                <a:spcPts val="0"/>
              </a:spcAft>
              <a:buClr>
                <a:schemeClr val="dk1"/>
              </a:buClr>
              <a:buSzPts val="3300"/>
              <a:buFont typeface="Arial"/>
              <a:buNone/>
              <a:defRPr sz="3300">
                <a:solidFill>
                  <a:schemeClr val="dk1"/>
                </a:solidFill>
                <a:latin typeface="Arial"/>
                <a:ea typeface="Arial"/>
                <a:cs typeface="Arial"/>
                <a:sym typeface="Arial"/>
              </a:defRPr>
            </a:lvl1pPr>
            <a:lvl2pPr lvl="1" rtl="0">
              <a:spcBef>
                <a:spcPts val="0"/>
              </a:spcBef>
              <a:spcAft>
                <a:spcPts val="0"/>
              </a:spcAft>
              <a:buSzPts val="10600"/>
              <a:buNone/>
              <a:defRPr/>
            </a:lvl2pPr>
            <a:lvl3pPr lvl="2" rtl="0">
              <a:spcBef>
                <a:spcPts val="0"/>
              </a:spcBef>
              <a:spcAft>
                <a:spcPts val="0"/>
              </a:spcAft>
              <a:buSzPts val="10600"/>
              <a:buNone/>
              <a:defRPr/>
            </a:lvl3pPr>
            <a:lvl4pPr lvl="3" rtl="0">
              <a:spcBef>
                <a:spcPts val="0"/>
              </a:spcBef>
              <a:spcAft>
                <a:spcPts val="0"/>
              </a:spcAft>
              <a:buSzPts val="10600"/>
              <a:buNone/>
              <a:defRPr/>
            </a:lvl4pPr>
            <a:lvl5pPr lvl="4" rtl="0">
              <a:spcBef>
                <a:spcPts val="0"/>
              </a:spcBef>
              <a:spcAft>
                <a:spcPts val="0"/>
              </a:spcAft>
              <a:buSzPts val="10600"/>
              <a:buNone/>
              <a:defRPr/>
            </a:lvl5pPr>
            <a:lvl6pPr lvl="5" rtl="0">
              <a:spcBef>
                <a:spcPts val="0"/>
              </a:spcBef>
              <a:spcAft>
                <a:spcPts val="0"/>
              </a:spcAft>
              <a:buSzPts val="10600"/>
              <a:buNone/>
              <a:defRPr/>
            </a:lvl6pPr>
            <a:lvl7pPr lvl="6" rtl="0">
              <a:spcBef>
                <a:spcPts val="0"/>
              </a:spcBef>
              <a:spcAft>
                <a:spcPts val="0"/>
              </a:spcAft>
              <a:buSzPts val="10600"/>
              <a:buNone/>
              <a:defRPr/>
            </a:lvl7pPr>
            <a:lvl8pPr lvl="7" rtl="0">
              <a:spcBef>
                <a:spcPts val="0"/>
              </a:spcBef>
              <a:spcAft>
                <a:spcPts val="0"/>
              </a:spcAft>
              <a:buSzPts val="10600"/>
              <a:buNone/>
              <a:defRPr/>
            </a:lvl8pPr>
            <a:lvl9pPr lvl="8" rtl="0">
              <a:spcBef>
                <a:spcPts val="0"/>
              </a:spcBef>
              <a:spcAft>
                <a:spcPts val="0"/>
              </a:spcAft>
              <a:buSzPts val="10600"/>
              <a:buNone/>
              <a:defRPr/>
            </a:lvl9pPr>
          </a:lstStyle>
          <a:p/>
        </p:txBody>
      </p:sp>
      <p:sp>
        <p:nvSpPr>
          <p:cNvPr id="72" name="Google Shape;72;p13"/>
          <p:cNvSpPr txBox="1"/>
          <p:nvPr>
            <p:ph idx="10" type="dt"/>
          </p:nvPr>
        </p:nvSpPr>
        <p:spPr>
          <a:xfrm>
            <a:off x="894080" y="9040142"/>
            <a:ext cx="2926200" cy="519300"/>
          </a:xfrm>
          <a:prstGeom prst="rect">
            <a:avLst/>
          </a:prstGeom>
          <a:noFill/>
          <a:ln>
            <a:noFill/>
          </a:ln>
        </p:spPr>
        <p:txBody>
          <a:bodyPr anchorCtr="0" anchor="ctr" bIns="54175" lIns="108350" spcFirstLastPara="1" rIns="108350" wrap="square" tIns="54175">
            <a:noAutofit/>
          </a:bodyPr>
          <a:lstStyle>
            <a:lvl1pPr lvl="0" rtl="0" algn="l">
              <a:spcBef>
                <a:spcPts val="0"/>
              </a:spcBef>
              <a:spcAft>
                <a:spcPts val="0"/>
              </a:spcAft>
              <a:buSzPts val="1700"/>
              <a:buNone/>
              <a:defRPr sz="1100"/>
            </a:lvl1pPr>
            <a:lvl2pPr lvl="1" rtl="0" algn="l">
              <a:spcBef>
                <a:spcPts val="0"/>
              </a:spcBef>
              <a:spcAft>
                <a:spcPts val="0"/>
              </a:spcAft>
              <a:buSzPts val="1700"/>
              <a:buNone/>
              <a:defRPr sz="1700"/>
            </a:lvl2pPr>
            <a:lvl3pPr lvl="2" rtl="0" algn="l">
              <a:spcBef>
                <a:spcPts val="0"/>
              </a:spcBef>
              <a:spcAft>
                <a:spcPts val="0"/>
              </a:spcAft>
              <a:buSzPts val="1700"/>
              <a:buNone/>
              <a:defRPr sz="1700"/>
            </a:lvl3pPr>
            <a:lvl4pPr lvl="3" rtl="0" algn="l">
              <a:spcBef>
                <a:spcPts val="0"/>
              </a:spcBef>
              <a:spcAft>
                <a:spcPts val="0"/>
              </a:spcAft>
              <a:buSzPts val="1700"/>
              <a:buNone/>
              <a:defRPr sz="1700"/>
            </a:lvl4pPr>
            <a:lvl5pPr lvl="4" rtl="0" algn="l">
              <a:spcBef>
                <a:spcPts val="0"/>
              </a:spcBef>
              <a:spcAft>
                <a:spcPts val="0"/>
              </a:spcAft>
              <a:buSzPts val="1700"/>
              <a:buNone/>
              <a:defRPr sz="1700"/>
            </a:lvl5pPr>
            <a:lvl6pPr lvl="5" rtl="0" algn="l">
              <a:spcBef>
                <a:spcPts val="0"/>
              </a:spcBef>
              <a:spcAft>
                <a:spcPts val="0"/>
              </a:spcAft>
              <a:buSzPts val="1700"/>
              <a:buNone/>
              <a:defRPr sz="1700"/>
            </a:lvl6pPr>
            <a:lvl7pPr lvl="6" rtl="0" algn="l">
              <a:spcBef>
                <a:spcPts val="0"/>
              </a:spcBef>
              <a:spcAft>
                <a:spcPts val="0"/>
              </a:spcAft>
              <a:buSzPts val="1700"/>
              <a:buNone/>
              <a:defRPr sz="1700"/>
            </a:lvl7pPr>
            <a:lvl8pPr lvl="7" rtl="0" algn="l">
              <a:spcBef>
                <a:spcPts val="0"/>
              </a:spcBef>
              <a:spcAft>
                <a:spcPts val="0"/>
              </a:spcAft>
              <a:buSzPts val="1700"/>
              <a:buNone/>
              <a:defRPr sz="1700"/>
            </a:lvl8pPr>
            <a:lvl9pPr lvl="8" rtl="0" algn="l">
              <a:spcBef>
                <a:spcPts val="0"/>
              </a:spcBef>
              <a:spcAft>
                <a:spcPts val="0"/>
              </a:spcAft>
              <a:buSzPts val="1700"/>
              <a:buNone/>
              <a:defRPr sz="1700"/>
            </a:lvl9pPr>
          </a:lstStyle>
          <a:p/>
        </p:txBody>
      </p:sp>
      <p:sp>
        <p:nvSpPr>
          <p:cNvPr id="73" name="Google Shape;73;p13"/>
          <p:cNvSpPr txBox="1"/>
          <p:nvPr>
            <p:ph idx="11" type="ftr"/>
          </p:nvPr>
        </p:nvSpPr>
        <p:spPr>
          <a:xfrm>
            <a:off x="4307840" y="9040142"/>
            <a:ext cx="4389000" cy="519300"/>
          </a:xfrm>
          <a:prstGeom prst="rect">
            <a:avLst/>
          </a:prstGeom>
          <a:noFill/>
          <a:ln>
            <a:noFill/>
          </a:ln>
        </p:spPr>
        <p:txBody>
          <a:bodyPr anchorCtr="0" anchor="ctr" bIns="54175" lIns="108350" spcFirstLastPara="1" rIns="108350" wrap="square" tIns="54175">
            <a:noAutofit/>
          </a:bodyPr>
          <a:lstStyle>
            <a:lvl1pPr lvl="0" rtl="0" algn="ctr">
              <a:spcBef>
                <a:spcPts val="0"/>
              </a:spcBef>
              <a:spcAft>
                <a:spcPts val="0"/>
              </a:spcAft>
              <a:buSzPts val="1700"/>
              <a:buNone/>
              <a:defRPr sz="1100"/>
            </a:lvl1pPr>
            <a:lvl2pPr lvl="1" rtl="0" algn="l">
              <a:spcBef>
                <a:spcPts val="0"/>
              </a:spcBef>
              <a:spcAft>
                <a:spcPts val="0"/>
              </a:spcAft>
              <a:buSzPts val="1700"/>
              <a:buNone/>
              <a:defRPr sz="1700"/>
            </a:lvl2pPr>
            <a:lvl3pPr lvl="2" rtl="0" algn="l">
              <a:spcBef>
                <a:spcPts val="0"/>
              </a:spcBef>
              <a:spcAft>
                <a:spcPts val="0"/>
              </a:spcAft>
              <a:buSzPts val="1700"/>
              <a:buNone/>
              <a:defRPr sz="1700"/>
            </a:lvl3pPr>
            <a:lvl4pPr lvl="3" rtl="0" algn="l">
              <a:spcBef>
                <a:spcPts val="0"/>
              </a:spcBef>
              <a:spcAft>
                <a:spcPts val="0"/>
              </a:spcAft>
              <a:buSzPts val="1700"/>
              <a:buNone/>
              <a:defRPr sz="1700"/>
            </a:lvl4pPr>
            <a:lvl5pPr lvl="4" rtl="0" algn="l">
              <a:spcBef>
                <a:spcPts val="0"/>
              </a:spcBef>
              <a:spcAft>
                <a:spcPts val="0"/>
              </a:spcAft>
              <a:buSzPts val="1700"/>
              <a:buNone/>
              <a:defRPr sz="1700"/>
            </a:lvl5pPr>
            <a:lvl6pPr lvl="5" rtl="0" algn="l">
              <a:spcBef>
                <a:spcPts val="0"/>
              </a:spcBef>
              <a:spcAft>
                <a:spcPts val="0"/>
              </a:spcAft>
              <a:buSzPts val="1700"/>
              <a:buNone/>
              <a:defRPr sz="1700"/>
            </a:lvl6pPr>
            <a:lvl7pPr lvl="6" rtl="0" algn="l">
              <a:spcBef>
                <a:spcPts val="0"/>
              </a:spcBef>
              <a:spcAft>
                <a:spcPts val="0"/>
              </a:spcAft>
              <a:buSzPts val="1700"/>
              <a:buNone/>
              <a:defRPr sz="1700"/>
            </a:lvl7pPr>
            <a:lvl8pPr lvl="7" rtl="0" algn="l">
              <a:spcBef>
                <a:spcPts val="0"/>
              </a:spcBef>
              <a:spcAft>
                <a:spcPts val="0"/>
              </a:spcAft>
              <a:buSzPts val="1700"/>
              <a:buNone/>
              <a:defRPr sz="1700"/>
            </a:lvl8pPr>
            <a:lvl9pPr lvl="8" rtl="0" algn="l">
              <a:spcBef>
                <a:spcPts val="0"/>
              </a:spcBef>
              <a:spcAft>
                <a:spcPts val="0"/>
              </a:spcAft>
              <a:buSzPts val="1700"/>
              <a:buNone/>
              <a:defRPr sz="1700"/>
            </a:lvl9pPr>
          </a:lstStyle>
          <a:p/>
        </p:txBody>
      </p:sp>
      <p:sp>
        <p:nvSpPr>
          <p:cNvPr id="74" name="Google Shape;74;p13"/>
          <p:cNvSpPr txBox="1"/>
          <p:nvPr>
            <p:ph idx="12" type="sldNum"/>
          </p:nvPr>
        </p:nvSpPr>
        <p:spPr>
          <a:xfrm>
            <a:off x="9184640" y="9040142"/>
            <a:ext cx="2926200" cy="278700"/>
          </a:xfrm>
          <a:prstGeom prst="rect">
            <a:avLst/>
          </a:prstGeom>
          <a:noFill/>
          <a:ln>
            <a:noFill/>
          </a:ln>
        </p:spPr>
        <p:txBody>
          <a:bodyPr anchorCtr="0" anchor="ctr" bIns="54175" lIns="108350" spcFirstLastPara="1" rIns="108350" wrap="square" tIns="54175">
            <a:spAutoFit/>
          </a:bodyPr>
          <a:lstStyle>
            <a:lvl1pPr indent="0" lvl="0" marL="0" rtl="0" algn="r">
              <a:spcBef>
                <a:spcPts val="0"/>
              </a:spcBef>
              <a:buNone/>
              <a:defRPr sz="1100">
                <a:solidFill>
                  <a:srgbClr val="888888"/>
                </a:solidFill>
                <a:latin typeface="Arial"/>
                <a:ea typeface="Arial"/>
                <a:cs typeface="Arial"/>
                <a:sym typeface="Arial"/>
              </a:defRPr>
            </a:lvl1pPr>
            <a:lvl2pPr indent="0" lvl="1" marL="0" rtl="0" algn="r">
              <a:spcBef>
                <a:spcPts val="0"/>
              </a:spcBef>
              <a:buNone/>
              <a:defRPr sz="1100">
                <a:solidFill>
                  <a:srgbClr val="888888"/>
                </a:solidFill>
                <a:latin typeface="Arial"/>
                <a:ea typeface="Arial"/>
                <a:cs typeface="Arial"/>
                <a:sym typeface="Arial"/>
              </a:defRPr>
            </a:lvl2pPr>
            <a:lvl3pPr indent="0" lvl="2" marL="0" rtl="0" algn="r">
              <a:spcBef>
                <a:spcPts val="0"/>
              </a:spcBef>
              <a:buNone/>
              <a:defRPr sz="1100">
                <a:solidFill>
                  <a:srgbClr val="888888"/>
                </a:solidFill>
                <a:latin typeface="Arial"/>
                <a:ea typeface="Arial"/>
                <a:cs typeface="Arial"/>
                <a:sym typeface="Arial"/>
              </a:defRPr>
            </a:lvl3pPr>
            <a:lvl4pPr indent="0" lvl="3" marL="0" rtl="0" algn="r">
              <a:spcBef>
                <a:spcPts val="0"/>
              </a:spcBef>
              <a:buNone/>
              <a:defRPr sz="1100">
                <a:solidFill>
                  <a:srgbClr val="888888"/>
                </a:solidFill>
                <a:latin typeface="Arial"/>
                <a:ea typeface="Arial"/>
                <a:cs typeface="Arial"/>
                <a:sym typeface="Arial"/>
              </a:defRPr>
            </a:lvl4pPr>
            <a:lvl5pPr indent="0" lvl="4" marL="0" rtl="0" algn="r">
              <a:spcBef>
                <a:spcPts val="0"/>
              </a:spcBef>
              <a:buNone/>
              <a:defRPr sz="1100">
                <a:solidFill>
                  <a:srgbClr val="888888"/>
                </a:solidFill>
                <a:latin typeface="Arial"/>
                <a:ea typeface="Arial"/>
                <a:cs typeface="Arial"/>
                <a:sym typeface="Arial"/>
              </a:defRPr>
            </a:lvl5pPr>
            <a:lvl6pPr indent="0" lvl="5" marL="0" rtl="0" algn="r">
              <a:spcBef>
                <a:spcPts val="0"/>
              </a:spcBef>
              <a:buNone/>
              <a:defRPr sz="1100">
                <a:solidFill>
                  <a:srgbClr val="888888"/>
                </a:solidFill>
                <a:latin typeface="Arial"/>
                <a:ea typeface="Arial"/>
                <a:cs typeface="Arial"/>
                <a:sym typeface="Arial"/>
              </a:defRPr>
            </a:lvl6pPr>
            <a:lvl7pPr indent="0" lvl="6" marL="0" rtl="0" algn="r">
              <a:spcBef>
                <a:spcPts val="0"/>
              </a:spcBef>
              <a:buNone/>
              <a:defRPr sz="1100">
                <a:solidFill>
                  <a:srgbClr val="888888"/>
                </a:solidFill>
                <a:latin typeface="Arial"/>
                <a:ea typeface="Arial"/>
                <a:cs typeface="Arial"/>
                <a:sym typeface="Arial"/>
              </a:defRPr>
            </a:lvl7pPr>
            <a:lvl8pPr indent="0" lvl="7" marL="0" rtl="0" algn="r">
              <a:spcBef>
                <a:spcPts val="0"/>
              </a:spcBef>
              <a:buNone/>
              <a:defRPr sz="1100">
                <a:solidFill>
                  <a:srgbClr val="888888"/>
                </a:solidFill>
                <a:latin typeface="Arial"/>
                <a:ea typeface="Arial"/>
                <a:cs typeface="Arial"/>
                <a:sym typeface="Arial"/>
              </a:defRPr>
            </a:lvl8pPr>
            <a:lvl9pPr indent="0" lvl="8" marL="0" rtl="0" algn="r">
              <a:spcBef>
                <a:spcPts val="0"/>
              </a:spcBef>
              <a:buNone/>
              <a:defRPr sz="1100">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_1">
  <p:cSld name="TITLE_AND_BODY_1">
    <p:spTree>
      <p:nvGrpSpPr>
        <p:cNvPr id="75" name="Shape 75"/>
        <p:cNvGrpSpPr/>
        <p:nvPr/>
      </p:nvGrpSpPr>
      <p:grpSpPr>
        <a:xfrm>
          <a:off x="0" y="0"/>
          <a:ext cx="0" cy="0"/>
          <a:chOff x="0" y="0"/>
          <a:chExt cx="0" cy="0"/>
        </a:xfrm>
      </p:grpSpPr>
      <p:sp>
        <p:nvSpPr>
          <p:cNvPr id="76" name="Google Shape;76;p14"/>
          <p:cNvSpPr txBox="1"/>
          <p:nvPr>
            <p:ph type="title"/>
          </p:nvPr>
        </p:nvSpPr>
        <p:spPr>
          <a:xfrm>
            <a:off x="443307" y="843899"/>
            <a:ext cx="12118200" cy="1086000"/>
          </a:xfrm>
          <a:prstGeom prst="rect">
            <a:avLst/>
          </a:prstGeom>
        </p:spPr>
        <p:txBody>
          <a:bodyPr anchorCtr="0" anchor="ctr" bIns="50800" lIns="50800" spcFirstLastPara="1" rIns="50800" wrap="square" tIns="50800">
            <a:normAutofit/>
          </a:bodyPr>
          <a:lstStyle>
            <a:lvl1pPr lvl="0" rtl="0">
              <a:spcBef>
                <a:spcPts val="0"/>
              </a:spcBef>
              <a:spcAft>
                <a:spcPts val="0"/>
              </a:spcAft>
              <a:buSzPts val="10600"/>
              <a:buNone/>
              <a:defRPr/>
            </a:lvl1pPr>
            <a:lvl2pPr lvl="1" rtl="0">
              <a:spcBef>
                <a:spcPts val="0"/>
              </a:spcBef>
              <a:spcAft>
                <a:spcPts val="0"/>
              </a:spcAft>
              <a:buSzPts val="10600"/>
              <a:buNone/>
              <a:defRPr/>
            </a:lvl2pPr>
            <a:lvl3pPr lvl="2" rtl="0">
              <a:spcBef>
                <a:spcPts val="0"/>
              </a:spcBef>
              <a:spcAft>
                <a:spcPts val="0"/>
              </a:spcAft>
              <a:buSzPts val="10600"/>
              <a:buNone/>
              <a:defRPr/>
            </a:lvl3pPr>
            <a:lvl4pPr lvl="3" rtl="0">
              <a:spcBef>
                <a:spcPts val="0"/>
              </a:spcBef>
              <a:spcAft>
                <a:spcPts val="0"/>
              </a:spcAft>
              <a:buSzPts val="10600"/>
              <a:buNone/>
              <a:defRPr/>
            </a:lvl4pPr>
            <a:lvl5pPr lvl="4" rtl="0">
              <a:spcBef>
                <a:spcPts val="0"/>
              </a:spcBef>
              <a:spcAft>
                <a:spcPts val="0"/>
              </a:spcAft>
              <a:buSzPts val="10600"/>
              <a:buNone/>
              <a:defRPr/>
            </a:lvl5pPr>
            <a:lvl6pPr lvl="5" rtl="0">
              <a:spcBef>
                <a:spcPts val="0"/>
              </a:spcBef>
              <a:spcAft>
                <a:spcPts val="0"/>
              </a:spcAft>
              <a:buSzPts val="10600"/>
              <a:buNone/>
              <a:defRPr/>
            </a:lvl6pPr>
            <a:lvl7pPr lvl="6" rtl="0">
              <a:spcBef>
                <a:spcPts val="0"/>
              </a:spcBef>
              <a:spcAft>
                <a:spcPts val="0"/>
              </a:spcAft>
              <a:buSzPts val="10600"/>
              <a:buNone/>
              <a:defRPr/>
            </a:lvl7pPr>
            <a:lvl8pPr lvl="7" rtl="0">
              <a:spcBef>
                <a:spcPts val="0"/>
              </a:spcBef>
              <a:spcAft>
                <a:spcPts val="0"/>
              </a:spcAft>
              <a:buSzPts val="10600"/>
              <a:buNone/>
              <a:defRPr/>
            </a:lvl8pPr>
            <a:lvl9pPr lvl="8" rtl="0">
              <a:spcBef>
                <a:spcPts val="0"/>
              </a:spcBef>
              <a:spcAft>
                <a:spcPts val="0"/>
              </a:spcAft>
              <a:buSzPts val="10600"/>
              <a:buNone/>
              <a:defRPr/>
            </a:lvl9pPr>
          </a:lstStyle>
          <a:p/>
        </p:txBody>
      </p:sp>
      <p:sp>
        <p:nvSpPr>
          <p:cNvPr id="77" name="Google Shape;77;p14"/>
          <p:cNvSpPr txBox="1"/>
          <p:nvPr>
            <p:ph idx="1" type="body"/>
          </p:nvPr>
        </p:nvSpPr>
        <p:spPr>
          <a:xfrm>
            <a:off x="443307" y="2185434"/>
            <a:ext cx="12118200" cy="6478500"/>
          </a:xfrm>
          <a:prstGeom prst="rect">
            <a:avLst/>
          </a:prstGeom>
        </p:spPr>
        <p:txBody>
          <a:bodyPr anchorCtr="0" anchor="ctr" bIns="50800" lIns="50800" spcFirstLastPara="1" rIns="50800" wrap="square" tIns="50800">
            <a:normAutofit/>
          </a:bodyPr>
          <a:lstStyle>
            <a:lvl1pPr indent="-336550" lvl="0" marL="457200" rtl="0">
              <a:spcBef>
                <a:spcPts val="0"/>
              </a:spcBef>
              <a:spcAft>
                <a:spcPts val="0"/>
              </a:spcAft>
              <a:buSzPts val="1700"/>
              <a:buChar char="•"/>
              <a:defRPr/>
            </a:lvl1pPr>
            <a:lvl2pPr indent="-412750" lvl="1" marL="914400" rtl="0">
              <a:spcBef>
                <a:spcPts val="0"/>
              </a:spcBef>
              <a:spcAft>
                <a:spcPts val="0"/>
              </a:spcAft>
              <a:buSzPts val="2900"/>
              <a:buChar char="•"/>
              <a:defRPr/>
            </a:lvl2pPr>
            <a:lvl3pPr indent="-412750" lvl="2" marL="1371600" rtl="0">
              <a:spcBef>
                <a:spcPts val="0"/>
              </a:spcBef>
              <a:spcAft>
                <a:spcPts val="0"/>
              </a:spcAft>
              <a:buSzPts val="2900"/>
              <a:buChar char="•"/>
              <a:defRPr/>
            </a:lvl3pPr>
            <a:lvl4pPr indent="-412750" lvl="3" marL="1828800" rtl="0">
              <a:spcBef>
                <a:spcPts val="0"/>
              </a:spcBef>
              <a:spcAft>
                <a:spcPts val="0"/>
              </a:spcAft>
              <a:buSzPts val="2900"/>
              <a:buChar char="•"/>
              <a:defRPr/>
            </a:lvl4pPr>
            <a:lvl5pPr indent="-412750" lvl="4" marL="2286000" rtl="0">
              <a:spcBef>
                <a:spcPts val="0"/>
              </a:spcBef>
              <a:spcAft>
                <a:spcPts val="0"/>
              </a:spcAft>
              <a:buSzPts val="2900"/>
              <a:buChar char="•"/>
              <a:defRPr/>
            </a:lvl5pPr>
            <a:lvl6pPr indent="-412750" lvl="5" marL="2743200" rtl="0">
              <a:spcBef>
                <a:spcPts val="0"/>
              </a:spcBef>
              <a:spcAft>
                <a:spcPts val="0"/>
              </a:spcAft>
              <a:buSzPts val="2900"/>
              <a:buChar char="•"/>
              <a:defRPr/>
            </a:lvl6pPr>
            <a:lvl7pPr indent="-412750" lvl="6" marL="3200400" rtl="0">
              <a:spcBef>
                <a:spcPts val="0"/>
              </a:spcBef>
              <a:spcAft>
                <a:spcPts val="0"/>
              </a:spcAft>
              <a:buSzPts val="2900"/>
              <a:buChar char="•"/>
              <a:defRPr/>
            </a:lvl7pPr>
            <a:lvl8pPr indent="-412750" lvl="7" marL="3657600" rtl="0">
              <a:spcBef>
                <a:spcPts val="0"/>
              </a:spcBef>
              <a:spcAft>
                <a:spcPts val="0"/>
              </a:spcAft>
              <a:buSzPts val="2900"/>
              <a:buChar char="•"/>
              <a:defRPr/>
            </a:lvl8pPr>
            <a:lvl9pPr indent="-412750" lvl="8" marL="4114800" rtl="0">
              <a:spcBef>
                <a:spcPts val="0"/>
              </a:spcBef>
              <a:spcAft>
                <a:spcPts val="0"/>
              </a:spcAft>
              <a:buSzPts val="2900"/>
              <a:buChar char="•"/>
              <a:defRPr/>
            </a:lvl9pPr>
          </a:lstStyle>
          <a:p/>
        </p:txBody>
      </p:sp>
      <p:sp>
        <p:nvSpPr>
          <p:cNvPr id="78" name="Google Shape;78;p14"/>
          <p:cNvSpPr txBox="1"/>
          <p:nvPr>
            <p:ph idx="12" type="sldNum"/>
          </p:nvPr>
        </p:nvSpPr>
        <p:spPr>
          <a:xfrm>
            <a:off x="12049718" y="8842841"/>
            <a:ext cx="780300" cy="461700"/>
          </a:xfrm>
          <a:prstGeom prst="rect">
            <a:avLst/>
          </a:prstGeom>
        </p:spPr>
        <p:txBody>
          <a:bodyPr anchorCtr="0" anchor="t" bIns="0" lIns="0" spcFirstLastPara="1" rIns="0" wrap="square" tIns="0">
            <a:sp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type="tx">
  <p:cSld name="TITLE_AND_BODY">
    <p:bg>
      <p:bgPr>
        <a:solidFill>
          <a:srgbClr val="0075BD"/>
        </a:solidFill>
      </p:bgPr>
    </p:bg>
    <p:spTree>
      <p:nvGrpSpPr>
        <p:cNvPr id="16" name="Shape 16"/>
        <p:cNvGrpSpPr/>
        <p:nvPr/>
      </p:nvGrpSpPr>
      <p:grpSpPr>
        <a:xfrm>
          <a:off x="0" y="0"/>
          <a:ext cx="0" cy="0"/>
          <a:chOff x="0" y="0"/>
          <a:chExt cx="0" cy="0"/>
        </a:xfrm>
      </p:grpSpPr>
      <p:pic>
        <p:nvPicPr>
          <p:cNvPr descr="shell2_wbfixed_Edited.jpg" id="17" name="Google Shape;17;p3"/>
          <p:cNvPicPr preferRelativeResize="0"/>
          <p:nvPr/>
        </p:nvPicPr>
        <p:blipFill rotWithShape="1">
          <a:blip r:embed="rId2">
            <a:alphaModFix amt="14769"/>
          </a:blip>
          <a:srcRect b="14280" l="0" r="0" t="14280"/>
          <a:stretch/>
        </p:blipFill>
        <p:spPr>
          <a:xfrm>
            <a:off x="-66915" y="-4866"/>
            <a:ext cx="13138633" cy="9763330"/>
          </a:xfrm>
          <a:prstGeom prst="rect">
            <a:avLst/>
          </a:prstGeom>
          <a:noFill/>
          <a:ln>
            <a:noFill/>
          </a:ln>
        </p:spPr>
      </p:pic>
      <p:pic>
        <p:nvPicPr>
          <p:cNvPr descr="SNO_ID_White.png" id="18" name="Google Shape;18;p3"/>
          <p:cNvPicPr preferRelativeResize="0"/>
          <p:nvPr/>
        </p:nvPicPr>
        <p:blipFill rotWithShape="1">
          <a:blip r:embed="rId3">
            <a:alphaModFix/>
          </a:blip>
          <a:srcRect b="0" l="0" r="0" t="0"/>
          <a:stretch/>
        </p:blipFill>
        <p:spPr>
          <a:xfrm>
            <a:off x="10745658" y="679956"/>
            <a:ext cx="1568213" cy="784106"/>
          </a:xfrm>
          <a:prstGeom prst="rect">
            <a:avLst/>
          </a:prstGeom>
          <a:noFill/>
          <a:ln>
            <a:noFill/>
          </a:ln>
        </p:spPr>
      </p:pic>
      <p:sp>
        <p:nvSpPr>
          <p:cNvPr id="19" name="Google Shape;19;p3"/>
          <p:cNvSpPr txBox="1"/>
          <p:nvPr>
            <p:ph idx="12" type="sldNum"/>
          </p:nvPr>
        </p:nvSpPr>
        <p:spPr>
          <a:xfrm>
            <a:off x="11620985" y="8638947"/>
            <a:ext cx="6945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0" name="Google Shape;20;p3"/>
          <p:cNvSpPr txBox="1"/>
          <p:nvPr>
            <p:ph type="title"/>
          </p:nvPr>
        </p:nvSpPr>
        <p:spPr>
          <a:xfrm>
            <a:off x="1270000" y="3225800"/>
            <a:ext cx="10464900" cy="3302100"/>
          </a:xfrm>
          <a:prstGeom prst="rect">
            <a:avLst/>
          </a:prstGeom>
          <a:noFill/>
          <a:ln>
            <a:noFill/>
          </a:ln>
        </p:spPr>
        <p:txBody>
          <a:bodyPr anchorCtr="0" anchor="ctr" bIns="50800" lIns="50800" spcFirstLastPara="1" rIns="50800" wrap="square" tIns="50800">
            <a:normAutofit/>
          </a:bodyPr>
          <a:lstStyle>
            <a:lvl1pPr lvl="0" rtl="0" algn="l">
              <a:lnSpc>
                <a:spcPct val="80000"/>
              </a:lnSpc>
              <a:spcBef>
                <a:spcPts val="0"/>
              </a:spcBef>
              <a:spcAft>
                <a:spcPts val="0"/>
              </a:spcAft>
              <a:buClr>
                <a:srgbClr val="FFFFFF"/>
              </a:buClr>
              <a:buSzPts val="10600"/>
              <a:buFont typeface="Arial"/>
              <a:buNone/>
              <a:defRPr>
                <a:solidFill>
                  <a:srgbClr val="FFFFFF"/>
                </a:solidFill>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Slide">
  <p:cSld name="Text Slide">
    <p:spTree>
      <p:nvGrpSpPr>
        <p:cNvPr id="21" name="Shape 21"/>
        <p:cNvGrpSpPr/>
        <p:nvPr/>
      </p:nvGrpSpPr>
      <p:grpSpPr>
        <a:xfrm>
          <a:off x="0" y="0"/>
          <a:ext cx="0" cy="0"/>
          <a:chOff x="0" y="0"/>
          <a:chExt cx="0" cy="0"/>
        </a:xfrm>
      </p:grpSpPr>
      <p:sp>
        <p:nvSpPr>
          <p:cNvPr id="22" name="Google Shape;22;p4"/>
          <p:cNvSpPr txBox="1"/>
          <p:nvPr>
            <p:ph idx="1" type="body"/>
          </p:nvPr>
        </p:nvSpPr>
        <p:spPr>
          <a:xfrm>
            <a:off x="1332788" y="3270250"/>
            <a:ext cx="10339200" cy="419100"/>
          </a:xfrm>
          <a:prstGeom prst="rect">
            <a:avLst/>
          </a:prstGeom>
          <a:noFill/>
          <a:ln>
            <a:noFill/>
          </a:ln>
        </p:spPr>
        <p:txBody>
          <a:bodyPr anchorCtr="0" anchor="t" bIns="50800" lIns="50800" spcFirstLastPara="1" rIns="50800" wrap="square" tIns="50800">
            <a:spAutoFit/>
          </a:bodyPr>
          <a:lstStyle>
            <a:lvl1pPr indent="-228600" lvl="0" marL="457200" rtl="0" algn="l">
              <a:lnSpc>
                <a:spcPct val="100000"/>
              </a:lnSpc>
              <a:spcBef>
                <a:spcPts val="0"/>
              </a:spcBef>
              <a:spcAft>
                <a:spcPts val="0"/>
              </a:spcAft>
              <a:buClr>
                <a:srgbClr val="000000"/>
              </a:buClr>
              <a:buSzPts val="1800"/>
              <a:buNone/>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pic>
        <p:nvPicPr>
          <p:cNvPr descr="SNO_ID_Colour.png" id="23" name="Google Shape;23;p4"/>
          <p:cNvPicPr preferRelativeResize="0"/>
          <p:nvPr/>
        </p:nvPicPr>
        <p:blipFill rotWithShape="1">
          <a:blip r:embed="rId2">
            <a:alphaModFix/>
          </a:blip>
          <a:srcRect b="0" l="0" r="0" t="0"/>
          <a:stretch/>
        </p:blipFill>
        <p:spPr>
          <a:xfrm>
            <a:off x="10808207" y="676655"/>
            <a:ext cx="1508761" cy="762407"/>
          </a:xfrm>
          <a:prstGeom prst="rect">
            <a:avLst/>
          </a:prstGeom>
          <a:noFill/>
          <a:ln>
            <a:noFill/>
          </a:ln>
        </p:spPr>
      </p:pic>
      <p:pic>
        <p:nvPicPr>
          <p:cNvPr descr="SNO_Presentation_DesignDots_Colour.png" id="24" name="Google Shape;24;p4"/>
          <p:cNvPicPr preferRelativeResize="0"/>
          <p:nvPr/>
        </p:nvPicPr>
        <p:blipFill rotWithShape="1">
          <a:blip r:embed="rId3">
            <a:alphaModFix/>
          </a:blip>
          <a:srcRect b="0" l="0" r="0" t="0"/>
          <a:stretch/>
        </p:blipFill>
        <p:spPr>
          <a:xfrm>
            <a:off x="-64008" y="8899143"/>
            <a:ext cx="10808208" cy="932068"/>
          </a:xfrm>
          <a:prstGeom prst="rect">
            <a:avLst/>
          </a:prstGeom>
          <a:noFill/>
          <a:ln>
            <a:noFill/>
          </a:ln>
        </p:spPr>
      </p:pic>
      <p:sp>
        <p:nvSpPr>
          <p:cNvPr id="25" name="Google Shape;25;p4"/>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lvl1pPr lvl="0" rtl="0" algn="l">
              <a:lnSpc>
                <a:spcPct val="80000"/>
              </a:lnSpc>
              <a:spcBef>
                <a:spcPts val="0"/>
              </a:spcBef>
              <a:spcAft>
                <a:spcPts val="0"/>
              </a:spcAft>
              <a:buClr>
                <a:srgbClr val="0075BD"/>
              </a:buClr>
              <a:buSzPts val="5400"/>
              <a:buFont typeface="Arial"/>
              <a:buNone/>
              <a:defRPr sz="5400">
                <a:solidFill>
                  <a:srgbClr val="0075BD"/>
                </a:solidFill>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sp>
        <p:nvSpPr>
          <p:cNvPr id="26" name="Google Shape;26;p4"/>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0075BD"/>
              </a:buClr>
              <a:buSzPts val="3000"/>
              <a:buFont typeface="Arial"/>
              <a:buNone/>
              <a:defRPr>
                <a:solidFill>
                  <a:srgbClr val="0075BD"/>
                </a:solidFill>
              </a:defRPr>
            </a:lvl1pPr>
            <a:lvl2pPr indent="0" lvl="1" marL="0" rtl="0" algn="r">
              <a:lnSpc>
                <a:spcPct val="100000"/>
              </a:lnSpc>
              <a:spcBef>
                <a:spcPts val="0"/>
              </a:spcBef>
              <a:spcAft>
                <a:spcPts val="0"/>
              </a:spcAft>
              <a:buClr>
                <a:srgbClr val="0075BD"/>
              </a:buClr>
              <a:buSzPts val="3000"/>
              <a:buFont typeface="Arial"/>
              <a:buNone/>
              <a:defRPr>
                <a:solidFill>
                  <a:srgbClr val="0075BD"/>
                </a:solidFill>
              </a:defRPr>
            </a:lvl2pPr>
            <a:lvl3pPr indent="0" lvl="2" marL="0" rtl="0" algn="r">
              <a:lnSpc>
                <a:spcPct val="100000"/>
              </a:lnSpc>
              <a:spcBef>
                <a:spcPts val="0"/>
              </a:spcBef>
              <a:spcAft>
                <a:spcPts val="0"/>
              </a:spcAft>
              <a:buClr>
                <a:srgbClr val="0075BD"/>
              </a:buClr>
              <a:buSzPts val="3000"/>
              <a:buFont typeface="Arial"/>
              <a:buNone/>
              <a:defRPr>
                <a:solidFill>
                  <a:srgbClr val="0075BD"/>
                </a:solidFill>
              </a:defRPr>
            </a:lvl3pPr>
            <a:lvl4pPr indent="0" lvl="3" marL="0" rtl="0" algn="r">
              <a:lnSpc>
                <a:spcPct val="100000"/>
              </a:lnSpc>
              <a:spcBef>
                <a:spcPts val="0"/>
              </a:spcBef>
              <a:spcAft>
                <a:spcPts val="0"/>
              </a:spcAft>
              <a:buClr>
                <a:srgbClr val="0075BD"/>
              </a:buClr>
              <a:buSzPts val="3000"/>
              <a:buFont typeface="Arial"/>
              <a:buNone/>
              <a:defRPr>
                <a:solidFill>
                  <a:srgbClr val="0075BD"/>
                </a:solidFill>
              </a:defRPr>
            </a:lvl4pPr>
            <a:lvl5pPr indent="0" lvl="4" marL="0" rtl="0" algn="r">
              <a:lnSpc>
                <a:spcPct val="100000"/>
              </a:lnSpc>
              <a:spcBef>
                <a:spcPts val="0"/>
              </a:spcBef>
              <a:spcAft>
                <a:spcPts val="0"/>
              </a:spcAft>
              <a:buClr>
                <a:srgbClr val="0075BD"/>
              </a:buClr>
              <a:buSzPts val="3000"/>
              <a:buFont typeface="Arial"/>
              <a:buNone/>
              <a:defRPr>
                <a:solidFill>
                  <a:srgbClr val="0075BD"/>
                </a:solidFill>
              </a:defRPr>
            </a:lvl5pPr>
            <a:lvl6pPr indent="0" lvl="5" marL="0" rtl="0" algn="r">
              <a:lnSpc>
                <a:spcPct val="100000"/>
              </a:lnSpc>
              <a:spcBef>
                <a:spcPts val="0"/>
              </a:spcBef>
              <a:spcAft>
                <a:spcPts val="0"/>
              </a:spcAft>
              <a:buClr>
                <a:srgbClr val="0075BD"/>
              </a:buClr>
              <a:buSzPts val="3000"/>
              <a:buFont typeface="Arial"/>
              <a:buNone/>
              <a:defRPr>
                <a:solidFill>
                  <a:srgbClr val="0075BD"/>
                </a:solidFill>
              </a:defRPr>
            </a:lvl6pPr>
            <a:lvl7pPr indent="0" lvl="6" marL="0" rtl="0" algn="r">
              <a:lnSpc>
                <a:spcPct val="100000"/>
              </a:lnSpc>
              <a:spcBef>
                <a:spcPts val="0"/>
              </a:spcBef>
              <a:spcAft>
                <a:spcPts val="0"/>
              </a:spcAft>
              <a:buClr>
                <a:srgbClr val="0075BD"/>
              </a:buClr>
              <a:buSzPts val="3000"/>
              <a:buFont typeface="Arial"/>
              <a:buNone/>
              <a:defRPr>
                <a:solidFill>
                  <a:srgbClr val="0075BD"/>
                </a:solidFill>
              </a:defRPr>
            </a:lvl7pPr>
            <a:lvl8pPr indent="0" lvl="7" marL="0" rtl="0" algn="r">
              <a:lnSpc>
                <a:spcPct val="100000"/>
              </a:lnSpc>
              <a:spcBef>
                <a:spcPts val="0"/>
              </a:spcBef>
              <a:spcAft>
                <a:spcPts val="0"/>
              </a:spcAft>
              <a:buClr>
                <a:srgbClr val="0075BD"/>
              </a:buClr>
              <a:buSzPts val="3000"/>
              <a:buFont typeface="Arial"/>
              <a:buNone/>
              <a:defRPr>
                <a:solidFill>
                  <a:srgbClr val="0075BD"/>
                </a:solidFill>
              </a:defRPr>
            </a:lvl8pPr>
            <a:lvl9pPr indent="0" lvl="8" marL="0" rtl="0" algn="r">
              <a:lnSpc>
                <a:spcPct val="100000"/>
              </a:lnSpc>
              <a:spcBef>
                <a:spcPts val="0"/>
              </a:spcBef>
              <a:spcAft>
                <a:spcPts val="0"/>
              </a:spcAft>
              <a:buClr>
                <a:srgbClr val="0075BD"/>
              </a:buClr>
              <a:buSzPts val="3000"/>
              <a:buFont typeface="Arial"/>
              <a:buNone/>
              <a:defRPr>
                <a:solidFill>
                  <a:srgbClr val="0075BD"/>
                </a:solidFill>
              </a:defRPr>
            </a:lvl9pPr>
          </a:lstStyle>
          <a:p>
            <a:pPr indent="0" lvl="0" marL="0" rtl="0" algn="r">
              <a:spcBef>
                <a:spcPts val="0"/>
              </a:spcBef>
              <a:spcAft>
                <a:spcPts val="0"/>
              </a:spcAft>
              <a:buNone/>
            </a:pPr>
            <a:fld id="{00000000-1234-1234-1234-123412341234}" type="slidenum">
              <a:rPr lang="en-US"/>
              <a:t>‹#›</a:t>
            </a:fld>
            <a:endParaRPr b="0" i="0" sz="3000" u="none" cap="none" strike="noStrike">
              <a:latin typeface="Arial"/>
              <a:ea typeface="Arial"/>
              <a:cs typeface="Arial"/>
              <a:sym typeface="Arial"/>
            </a:endParaRPr>
          </a:p>
        </p:txBody>
      </p:sp>
      <p:cxnSp>
        <p:nvCxnSpPr>
          <p:cNvPr id="27" name="Google Shape;27;p4"/>
          <p:cNvCxnSpPr/>
          <p:nvPr/>
        </p:nvCxnSpPr>
        <p:spPr>
          <a:xfrm>
            <a:off x="1365349" y="2831356"/>
            <a:ext cx="1743600" cy="0"/>
          </a:xfrm>
          <a:prstGeom prst="straightConnector1">
            <a:avLst/>
          </a:prstGeom>
          <a:noFill/>
          <a:ln cap="flat" cmpd="sng" w="76200">
            <a:solidFill>
              <a:srgbClr val="0075BD"/>
            </a:solidFill>
            <a:prstDash val="solid"/>
            <a:miter lim="400000"/>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on Coloured Slide">
  <p:cSld name="Text on Coloured Slide">
    <p:bg>
      <p:bgPr>
        <a:solidFill>
          <a:srgbClr val="0075BD"/>
        </a:solidFill>
      </p:bgPr>
    </p:bg>
    <p:spTree>
      <p:nvGrpSpPr>
        <p:cNvPr id="28" name="Shape 28"/>
        <p:cNvGrpSpPr/>
        <p:nvPr/>
      </p:nvGrpSpPr>
      <p:grpSpPr>
        <a:xfrm>
          <a:off x="0" y="0"/>
          <a:ext cx="0" cy="0"/>
          <a:chOff x="0" y="0"/>
          <a:chExt cx="0" cy="0"/>
        </a:xfrm>
      </p:grpSpPr>
      <p:sp>
        <p:nvSpPr>
          <p:cNvPr id="29" name="Google Shape;29;p5"/>
          <p:cNvSpPr txBox="1"/>
          <p:nvPr>
            <p:ph type="title"/>
          </p:nvPr>
        </p:nvSpPr>
        <p:spPr>
          <a:xfrm>
            <a:off x="1320800" y="1155700"/>
            <a:ext cx="8426100" cy="1427400"/>
          </a:xfrm>
          <a:prstGeom prst="rect">
            <a:avLst/>
          </a:prstGeom>
          <a:noFill/>
          <a:ln>
            <a:noFill/>
          </a:ln>
        </p:spPr>
        <p:txBody>
          <a:bodyPr anchorCtr="0" anchor="b" bIns="50800" lIns="50800" spcFirstLastPara="1" rIns="50800" wrap="square" tIns="50800">
            <a:normAutofit/>
          </a:bodyPr>
          <a:lstStyle>
            <a:lvl1pPr lvl="0" rtl="0" algn="l">
              <a:lnSpc>
                <a:spcPct val="100000"/>
              </a:lnSpc>
              <a:spcBef>
                <a:spcPts val="0"/>
              </a:spcBef>
              <a:spcAft>
                <a:spcPts val="0"/>
              </a:spcAft>
              <a:buClr>
                <a:srgbClr val="FFFFFF"/>
              </a:buClr>
              <a:buSzPts val="5400"/>
              <a:buFont typeface="Arial"/>
              <a:buNone/>
              <a:defRPr sz="5400">
                <a:solidFill>
                  <a:srgbClr val="FFFFFF"/>
                </a:solidFill>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sp>
        <p:nvSpPr>
          <p:cNvPr id="30" name="Google Shape;30;p5"/>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descr="SNO_ID_White.png" id="31" name="Google Shape;31;p5"/>
          <p:cNvPicPr preferRelativeResize="0"/>
          <p:nvPr/>
        </p:nvPicPr>
        <p:blipFill rotWithShape="1">
          <a:blip r:embed="rId2">
            <a:alphaModFix/>
          </a:blip>
          <a:srcRect b="0" l="0" r="0" t="0"/>
          <a:stretch/>
        </p:blipFill>
        <p:spPr>
          <a:xfrm>
            <a:off x="10809158" y="679956"/>
            <a:ext cx="1508761" cy="754381"/>
          </a:xfrm>
          <a:prstGeom prst="rect">
            <a:avLst/>
          </a:prstGeom>
          <a:noFill/>
          <a:ln>
            <a:noFill/>
          </a:ln>
        </p:spPr>
      </p:pic>
      <p:sp>
        <p:nvSpPr>
          <p:cNvPr id="32" name="Google Shape;32;p5"/>
          <p:cNvSpPr txBox="1"/>
          <p:nvPr>
            <p:ph idx="1" type="body"/>
          </p:nvPr>
        </p:nvSpPr>
        <p:spPr>
          <a:xfrm>
            <a:off x="1332788" y="3257550"/>
            <a:ext cx="10339200" cy="419100"/>
          </a:xfrm>
          <a:prstGeom prst="rect">
            <a:avLst/>
          </a:prstGeom>
          <a:noFill/>
          <a:ln>
            <a:noFill/>
          </a:ln>
        </p:spPr>
        <p:txBody>
          <a:bodyPr anchorCtr="0" anchor="t" bIns="50800" lIns="50800" spcFirstLastPara="1" rIns="50800" wrap="square" tIns="50800">
            <a:sp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pic>
        <p:nvPicPr>
          <p:cNvPr descr="SNO_Presentation_DesignDots_White.png" id="33" name="Google Shape;33;p5"/>
          <p:cNvPicPr preferRelativeResize="0"/>
          <p:nvPr/>
        </p:nvPicPr>
        <p:blipFill rotWithShape="1">
          <a:blip r:embed="rId3">
            <a:alphaModFix/>
          </a:blip>
          <a:srcRect b="0" l="0" r="0" t="0"/>
          <a:stretch/>
        </p:blipFill>
        <p:spPr>
          <a:xfrm>
            <a:off x="-67857" y="8927799"/>
            <a:ext cx="10810818" cy="888930"/>
          </a:xfrm>
          <a:prstGeom prst="rect">
            <a:avLst/>
          </a:prstGeom>
          <a:noFill/>
          <a:ln>
            <a:noFill/>
          </a:ln>
        </p:spPr>
      </p:pic>
      <p:cxnSp>
        <p:nvCxnSpPr>
          <p:cNvPr id="34" name="Google Shape;34;p5"/>
          <p:cNvCxnSpPr/>
          <p:nvPr>
            <p:ph idx="2" type="body"/>
          </p:nvPr>
        </p:nvCxnSpPr>
        <p:spPr>
          <a:xfrm>
            <a:off x="1365349" y="2831356"/>
            <a:ext cx="1743600" cy="0"/>
          </a:xfrm>
          <a:prstGeom prst="straightConnector1">
            <a:avLst/>
          </a:prstGeom>
          <a:noFill/>
          <a:ln cap="flat" cmpd="sng" w="76200">
            <a:solidFill>
              <a:srgbClr val="FFFFFF"/>
            </a:solidFill>
            <a:prstDash val="solid"/>
            <a:round/>
            <a:headEnd len="sm" w="sm" type="none"/>
            <a:tailEnd len="sm" w="sm"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 Text">
  <p:cSld name="Image + Text">
    <p:spTree>
      <p:nvGrpSpPr>
        <p:cNvPr id="35" name="Shape 35"/>
        <p:cNvGrpSpPr/>
        <p:nvPr/>
      </p:nvGrpSpPr>
      <p:grpSpPr>
        <a:xfrm>
          <a:off x="0" y="0"/>
          <a:ext cx="0" cy="0"/>
          <a:chOff x="0" y="0"/>
          <a:chExt cx="0" cy="0"/>
        </a:xfrm>
      </p:grpSpPr>
      <p:sp>
        <p:nvSpPr>
          <p:cNvPr id="36" name="Google Shape;36;p6"/>
          <p:cNvSpPr txBox="1"/>
          <p:nvPr>
            <p:ph type="title"/>
          </p:nvPr>
        </p:nvSpPr>
        <p:spPr>
          <a:xfrm>
            <a:off x="6709916" y="1879600"/>
            <a:ext cx="4934400" cy="2753700"/>
          </a:xfrm>
          <a:prstGeom prst="rect">
            <a:avLst/>
          </a:prstGeom>
          <a:noFill/>
          <a:ln>
            <a:noFill/>
          </a:ln>
        </p:spPr>
        <p:txBody>
          <a:bodyPr anchorCtr="0" anchor="t" bIns="50800" lIns="50800" spcFirstLastPara="1" rIns="50800" wrap="square" tIns="50800">
            <a:normAutofit/>
          </a:bodyPr>
          <a:lstStyle>
            <a:lvl1pPr lvl="0" rtl="0" algn="l">
              <a:lnSpc>
                <a:spcPct val="80000"/>
              </a:lnSpc>
              <a:spcBef>
                <a:spcPts val="0"/>
              </a:spcBef>
              <a:spcAft>
                <a:spcPts val="0"/>
              </a:spcAft>
              <a:buClr>
                <a:srgbClr val="0075BD"/>
              </a:buClr>
              <a:buSzPts val="5400"/>
              <a:buFont typeface="Arial"/>
              <a:buNone/>
              <a:defRPr sz="5400">
                <a:solidFill>
                  <a:srgbClr val="0075BD"/>
                </a:solidFill>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pic>
        <p:nvPicPr>
          <p:cNvPr descr="SNO_ID_Colour.png" id="37" name="Google Shape;37;p6"/>
          <p:cNvPicPr preferRelativeResize="0"/>
          <p:nvPr/>
        </p:nvPicPr>
        <p:blipFill rotWithShape="1">
          <a:blip r:embed="rId2">
            <a:alphaModFix/>
          </a:blip>
          <a:srcRect b="0" l="0" r="0" t="0"/>
          <a:stretch/>
        </p:blipFill>
        <p:spPr>
          <a:xfrm>
            <a:off x="10808207" y="676655"/>
            <a:ext cx="1508761" cy="762407"/>
          </a:xfrm>
          <a:prstGeom prst="rect">
            <a:avLst/>
          </a:prstGeom>
          <a:noFill/>
          <a:ln>
            <a:noFill/>
          </a:ln>
        </p:spPr>
      </p:pic>
      <p:sp>
        <p:nvSpPr>
          <p:cNvPr id="38" name="Google Shape;38;p6"/>
          <p:cNvSpPr txBox="1"/>
          <p:nvPr>
            <p:ph idx="1" type="body"/>
          </p:nvPr>
        </p:nvSpPr>
        <p:spPr>
          <a:xfrm>
            <a:off x="6704888" y="3511550"/>
            <a:ext cx="4944600" cy="419100"/>
          </a:xfrm>
          <a:prstGeom prst="rect">
            <a:avLst/>
          </a:prstGeom>
          <a:noFill/>
          <a:ln>
            <a:noFill/>
          </a:ln>
        </p:spPr>
        <p:txBody>
          <a:bodyPr anchorCtr="0" anchor="t" bIns="50800" lIns="50800" spcFirstLastPara="1" rIns="50800" wrap="square" tIns="50800">
            <a:sp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cxnSp>
        <p:nvCxnSpPr>
          <p:cNvPr id="39" name="Google Shape;39;p6"/>
          <p:cNvCxnSpPr/>
          <p:nvPr>
            <p:ph idx="2" type="body"/>
          </p:nvPr>
        </p:nvCxnSpPr>
        <p:spPr>
          <a:xfrm>
            <a:off x="6750149" y="3085356"/>
            <a:ext cx="1743600" cy="0"/>
          </a:xfrm>
          <a:prstGeom prst="straightConnector1">
            <a:avLst/>
          </a:prstGeom>
          <a:noFill/>
          <a:ln cap="flat" cmpd="sng" w="76200">
            <a:solidFill>
              <a:srgbClr val="0075BD"/>
            </a:solidFill>
            <a:prstDash val="solid"/>
            <a:round/>
            <a:headEnd len="sm" w="sm" type="none"/>
            <a:tailEnd len="sm" w="sm" type="none"/>
          </a:ln>
        </p:spPr>
      </p:cxnSp>
      <p:sp>
        <p:nvSpPr>
          <p:cNvPr id="40" name="Google Shape;40;p6"/>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0075BD"/>
              </a:buClr>
              <a:buSzPts val="3000"/>
              <a:buFont typeface="Arial"/>
              <a:buNone/>
              <a:defRPr>
                <a:solidFill>
                  <a:srgbClr val="0075BD"/>
                </a:solidFill>
              </a:defRPr>
            </a:lvl1pPr>
            <a:lvl2pPr indent="0" lvl="1" marL="0" rtl="0" algn="r">
              <a:lnSpc>
                <a:spcPct val="100000"/>
              </a:lnSpc>
              <a:spcBef>
                <a:spcPts val="0"/>
              </a:spcBef>
              <a:spcAft>
                <a:spcPts val="0"/>
              </a:spcAft>
              <a:buClr>
                <a:srgbClr val="0075BD"/>
              </a:buClr>
              <a:buSzPts val="3000"/>
              <a:buFont typeface="Arial"/>
              <a:buNone/>
              <a:defRPr>
                <a:solidFill>
                  <a:srgbClr val="0075BD"/>
                </a:solidFill>
              </a:defRPr>
            </a:lvl2pPr>
            <a:lvl3pPr indent="0" lvl="2" marL="0" rtl="0" algn="r">
              <a:lnSpc>
                <a:spcPct val="100000"/>
              </a:lnSpc>
              <a:spcBef>
                <a:spcPts val="0"/>
              </a:spcBef>
              <a:spcAft>
                <a:spcPts val="0"/>
              </a:spcAft>
              <a:buClr>
                <a:srgbClr val="0075BD"/>
              </a:buClr>
              <a:buSzPts val="3000"/>
              <a:buFont typeface="Arial"/>
              <a:buNone/>
              <a:defRPr>
                <a:solidFill>
                  <a:srgbClr val="0075BD"/>
                </a:solidFill>
              </a:defRPr>
            </a:lvl3pPr>
            <a:lvl4pPr indent="0" lvl="3" marL="0" rtl="0" algn="r">
              <a:lnSpc>
                <a:spcPct val="100000"/>
              </a:lnSpc>
              <a:spcBef>
                <a:spcPts val="0"/>
              </a:spcBef>
              <a:spcAft>
                <a:spcPts val="0"/>
              </a:spcAft>
              <a:buClr>
                <a:srgbClr val="0075BD"/>
              </a:buClr>
              <a:buSzPts val="3000"/>
              <a:buFont typeface="Arial"/>
              <a:buNone/>
              <a:defRPr>
                <a:solidFill>
                  <a:srgbClr val="0075BD"/>
                </a:solidFill>
              </a:defRPr>
            </a:lvl4pPr>
            <a:lvl5pPr indent="0" lvl="4" marL="0" rtl="0" algn="r">
              <a:lnSpc>
                <a:spcPct val="100000"/>
              </a:lnSpc>
              <a:spcBef>
                <a:spcPts val="0"/>
              </a:spcBef>
              <a:spcAft>
                <a:spcPts val="0"/>
              </a:spcAft>
              <a:buClr>
                <a:srgbClr val="0075BD"/>
              </a:buClr>
              <a:buSzPts val="3000"/>
              <a:buFont typeface="Arial"/>
              <a:buNone/>
              <a:defRPr>
                <a:solidFill>
                  <a:srgbClr val="0075BD"/>
                </a:solidFill>
              </a:defRPr>
            </a:lvl5pPr>
            <a:lvl6pPr indent="0" lvl="5" marL="0" rtl="0" algn="r">
              <a:lnSpc>
                <a:spcPct val="100000"/>
              </a:lnSpc>
              <a:spcBef>
                <a:spcPts val="0"/>
              </a:spcBef>
              <a:spcAft>
                <a:spcPts val="0"/>
              </a:spcAft>
              <a:buClr>
                <a:srgbClr val="0075BD"/>
              </a:buClr>
              <a:buSzPts val="3000"/>
              <a:buFont typeface="Arial"/>
              <a:buNone/>
              <a:defRPr>
                <a:solidFill>
                  <a:srgbClr val="0075BD"/>
                </a:solidFill>
              </a:defRPr>
            </a:lvl6pPr>
            <a:lvl7pPr indent="0" lvl="6" marL="0" rtl="0" algn="r">
              <a:lnSpc>
                <a:spcPct val="100000"/>
              </a:lnSpc>
              <a:spcBef>
                <a:spcPts val="0"/>
              </a:spcBef>
              <a:spcAft>
                <a:spcPts val="0"/>
              </a:spcAft>
              <a:buClr>
                <a:srgbClr val="0075BD"/>
              </a:buClr>
              <a:buSzPts val="3000"/>
              <a:buFont typeface="Arial"/>
              <a:buNone/>
              <a:defRPr>
                <a:solidFill>
                  <a:srgbClr val="0075BD"/>
                </a:solidFill>
              </a:defRPr>
            </a:lvl7pPr>
            <a:lvl8pPr indent="0" lvl="7" marL="0" rtl="0" algn="r">
              <a:lnSpc>
                <a:spcPct val="100000"/>
              </a:lnSpc>
              <a:spcBef>
                <a:spcPts val="0"/>
              </a:spcBef>
              <a:spcAft>
                <a:spcPts val="0"/>
              </a:spcAft>
              <a:buClr>
                <a:srgbClr val="0075BD"/>
              </a:buClr>
              <a:buSzPts val="3000"/>
              <a:buFont typeface="Arial"/>
              <a:buNone/>
              <a:defRPr>
                <a:solidFill>
                  <a:srgbClr val="0075BD"/>
                </a:solidFill>
              </a:defRPr>
            </a:lvl8pPr>
            <a:lvl9pPr indent="0" lvl="8" marL="0" rtl="0" algn="r">
              <a:lnSpc>
                <a:spcPct val="100000"/>
              </a:lnSpc>
              <a:spcBef>
                <a:spcPts val="0"/>
              </a:spcBef>
              <a:spcAft>
                <a:spcPts val="0"/>
              </a:spcAft>
              <a:buClr>
                <a:srgbClr val="0075BD"/>
              </a:buClr>
              <a:buSzPts val="3000"/>
              <a:buFont typeface="Arial"/>
              <a:buNone/>
              <a:defRPr>
                <a:solidFill>
                  <a:srgbClr val="0075BD"/>
                </a:solidFill>
              </a:defRPr>
            </a:lvl9pPr>
          </a:lstStyle>
          <a:p>
            <a:pPr indent="0" lvl="0" marL="0" rtl="0" algn="r">
              <a:spcBef>
                <a:spcPts val="0"/>
              </a:spcBef>
              <a:spcAft>
                <a:spcPts val="0"/>
              </a:spcAft>
              <a:buNone/>
            </a:pPr>
            <a:fld id="{00000000-1234-1234-1234-123412341234}" type="slidenum">
              <a:rPr lang="en-US"/>
              <a:t>‹#›</a:t>
            </a:fld>
            <a:endParaRPr b="0" i="0" sz="3000" u="none" cap="none" strike="noStrike">
              <a:latin typeface="Arial"/>
              <a:ea typeface="Arial"/>
              <a:cs typeface="Arial"/>
              <a:sym typeface="Arial"/>
            </a:endParaRPr>
          </a:p>
        </p:txBody>
      </p:sp>
      <p:sp>
        <p:nvSpPr>
          <p:cNvPr id="41" name="Google Shape;41;p6"/>
          <p:cNvSpPr/>
          <p:nvPr>
            <p:ph idx="3" type="pic"/>
          </p:nvPr>
        </p:nvSpPr>
        <p:spPr>
          <a:xfrm>
            <a:off x="-35521" y="-8"/>
            <a:ext cx="5705700" cy="9753600"/>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Bullets">
  <p:cSld name="Title &amp; Bullets">
    <p:bg>
      <p:bgPr>
        <a:solidFill>
          <a:srgbClr val="0075BD"/>
        </a:solidFill>
      </p:bgPr>
    </p:bg>
    <p:spTree>
      <p:nvGrpSpPr>
        <p:cNvPr id="42" name="Shape 42"/>
        <p:cNvGrpSpPr/>
        <p:nvPr/>
      </p:nvGrpSpPr>
      <p:grpSpPr>
        <a:xfrm>
          <a:off x="0" y="0"/>
          <a:ext cx="0" cy="0"/>
          <a:chOff x="0" y="0"/>
          <a:chExt cx="0" cy="0"/>
        </a:xfrm>
      </p:grpSpPr>
      <p:sp>
        <p:nvSpPr>
          <p:cNvPr id="43" name="Google Shape;43;p7"/>
          <p:cNvSpPr txBox="1"/>
          <p:nvPr>
            <p:ph idx="1" type="body"/>
          </p:nvPr>
        </p:nvSpPr>
        <p:spPr>
          <a:xfrm>
            <a:off x="6671816" y="3201218"/>
            <a:ext cx="4916400" cy="3351300"/>
          </a:xfrm>
          <a:prstGeom prst="rect">
            <a:avLst/>
          </a:prstGeom>
          <a:noFill/>
          <a:ln>
            <a:noFill/>
          </a:ln>
        </p:spPr>
        <p:txBody>
          <a:bodyPr anchorCtr="0" anchor="ctr" bIns="50800" lIns="50800" spcFirstLastPara="1" rIns="50800" wrap="square" tIns="50800">
            <a:normAutofit/>
          </a:bodyPr>
          <a:lstStyle>
            <a:lvl1pPr indent="-228600" lvl="0" marL="457200" rtl="0" algn="l">
              <a:lnSpc>
                <a:spcPct val="120000"/>
              </a:lnSpc>
              <a:spcBef>
                <a:spcPts val="0"/>
              </a:spcBef>
              <a:spcAft>
                <a:spcPts val="0"/>
              </a:spcAft>
              <a:buClr>
                <a:srgbClr val="FFFFFF"/>
              </a:buClr>
              <a:buSzPts val="4240"/>
              <a:buFont typeface="Arial"/>
              <a:buNone/>
              <a:defRPr i="1" sz="4240">
                <a:solidFill>
                  <a:srgbClr val="FFFFFF"/>
                </a:solidFill>
                <a:latin typeface="Arial"/>
                <a:ea typeface="Arial"/>
                <a:cs typeface="Arial"/>
                <a:sym typeface="Arial"/>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sp>
        <p:nvSpPr>
          <p:cNvPr id="44" name="Google Shape;44;p7"/>
          <p:cNvSpPr txBox="1"/>
          <p:nvPr>
            <p:ph idx="2" type="body"/>
          </p:nvPr>
        </p:nvSpPr>
        <p:spPr>
          <a:xfrm>
            <a:off x="0" y="0"/>
            <a:ext cx="5671800" cy="9753600"/>
          </a:xfrm>
          <a:prstGeom prst="rect">
            <a:avLst/>
          </a:prstGeom>
          <a:solidFill>
            <a:srgbClr val="D6D5D5"/>
          </a:solidFill>
          <a:ln>
            <a:noFill/>
          </a:ln>
        </p:spPr>
        <p:txBody>
          <a:bodyPr anchorCtr="0" anchor="ctr" bIns="50800" lIns="50800" spcFirstLastPara="1" rIns="50800" wrap="square" tIns="50800">
            <a:no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pic>
        <p:nvPicPr>
          <p:cNvPr descr="SNO_ID_White.png" id="45" name="Google Shape;45;p7"/>
          <p:cNvPicPr preferRelativeResize="0"/>
          <p:nvPr/>
        </p:nvPicPr>
        <p:blipFill rotWithShape="1">
          <a:blip r:embed="rId2">
            <a:alphaModFix/>
          </a:blip>
          <a:srcRect b="0" l="0" r="0" t="0"/>
          <a:stretch/>
        </p:blipFill>
        <p:spPr>
          <a:xfrm>
            <a:off x="10745658" y="679956"/>
            <a:ext cx="1568213" cy="784106"/>
          </a:xfrm>
          <a:prstGeom prst="rect">
            <a:avLst/>
          </a:prstGeom>
          <a:noFill/>
          <a:ln>
            <a:noFill/>
          </a:ln>
        </p:spPr>
      </p:pic>
      <p:sp>
        <p:nvSpPr>
          <p:cNvPr id="46" name="Google Shape;46;p7"/>
          <p:cNvSpPr txBox="1"/>
          <p:nvPr>
            <p:ph idx="3" type="body"/>
          </p:nvPr>
        </p:nvSpPr>
        <p:spPr>
          <a:xfrm>
            <a:off x="6704888" y="5937250"/>
            <a:ext cx="5671800" cy="482700"/>
          </a:xfrm>
          <a:prstGeom prst="rect">
            <a:avLst/>
          </a:prstGeom>
          <a:noFill/>
          <a:ln>
            <a:noFill/>
          </a:ln>
        </p:spPr>
        <p:txBody>
          <a:bodyPr anchorCtr="0" anchor="t" bIns="50800" lIns="50800" spcFirstLastPara="1" rIns="50800" wrap="square" tIns="50800">
            <a:spAutoFit/>
          </a:bodyPr>
          <a:lstStyle>
            <a:lvl1pPr indent="-228600" lvl="0" marL="457200" rtl="0" algn="l">
              <a:lnSpc>
                <a:spcPct val="100000"/>
              </a:lnSpc>
              <a:spcBef>
                <a:spcPts val="0"/>
              </a:spcBef>
              <a:spcAft>
                <a:spcPts val="0"/>
              </a:spcAft>
              <a:buClr>
                <a:srgbClr val="FFFFFF"/>
              </a:buClr>
              <a:buSzPts val="2400"/>
              <a:buFont typeface="Arial"/>
              <a:buNone/>
              <a:defRPr sz="2400">
                <a:solidFill>
                  <a:srgbClr val="FFFFFF"/>
                </a:solidFill>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sp>
        <p:nvSpPr>
          <p:cNvPr id="47" name="Google Shape;47;p7"/>
          <p:cNvSpPr/>
          <p:nvPr>
            <p:ph idx="4" type="pic"/>
          </p:nvPr>
        </p:nvSpPr>
        <p:spPr>
          <a:xfrm>
            <a:off x="-22821" y="-8"/>
            <a:ext cx="5705700" cy="9753600"/>
          </a:xfrm>
          <a:prstGeom prst="rect">
            <a:avLst/>
          </a:prstGeom>
          <a:noFill/>
          <a:ln>
            <a:noFill/>
          </a:ln>
        </p:spPr>
      </p:sp>
      <p:sp>
        <p:nvSpPr>
          <p:cNvPr id="48" name="Google Shape;48;p7"/>
          <p:cNvSpPr/>
          <p:nvPr/>
        </p:nvSpPr>
        <p:spPr>
          <a:xfrm rot="2700000">
            <a:off x="5537204" y="4241798"/>
            <a:ext cx="1269992" cy="1269992"/>
          </a:xfrm>
          <a:custGeom>
            <a:rect b="b" l="l" r="r" t="t"/>
            <a:pathLst>
              <a:path extrusionOk="0" h="21600" w="21600">
                <a:moveTo>
                  <a:pt x="0" y="0"/>
                </a:moveTo>
                <a:lnTo>
                  <a:pt x="0" y="21600"/>
                </a:lnTo>
                <a:lnTo>
                  <a:pt x="21600" y="21600"/>
                </a:lnTo>
                <a:close/>
              </a:path>
            </a:pathLst>
          </a:custGeom>
          <a:solidFill>
            <a:srgbClr val="0075BD"/>
          </a:solidFill>
          <a:ln>
            <a:noFill/>
          </a:ln>
        </p:spPr>
        <p:txBody>
          <a:bodyPr anchorCtr="0" anchor="ctr" bIns="50800" lIns="50800" spcFirstLastPara="1" rIns="50800" wrap="square" tIns="50800">
            <a:noAutofit/>
          </a:bodyPr>
          <a:lstStyle/>
          <a:p>
            <a:pPr indent="0" lvl="0" marL="0" marR="0" rtl="0" algn="ctr">
              <a:lnSpc>
                <a:spcPct val="100000"/>
              </a:lnSpc>
              <a:spcBef>
                <a:spcPts val="0"/>
              </a:spcBef>
              <a:spcAft>
                <a:spcPts val="0"/>
              </a:spcAft>
              <a:buClr>
                <a:srgbClr val="FFFFFF"/>
              </a:buClr>
              <a:buSzPts val="2000"/>
              <a:buFont typeface="Helvetica Neue"/>
              <a:buNone/>
            </a:pPr>
            <a:r>
              <a:t/>
            </a:r>
            <a:endParaRPr b="0" i="0" sz="2000" u="none" cap="none" strike="noStrike">
              <a:solidFill>
                <a:srgbClr val="000000"/>
              </a:solidFill>
              <a:latin typeface="Arial"/>
              <a:ea typeface="Arial"/>
              <a:cs typeface="Arial"/>
              <a:sym typeface="Arial"/>
            </a:endParaRPr>
          </a:p>
        </p:txBody>
      </p:sp>
      <p:sp>
        <p:nvSpPr>
          <p:cNvPr id="49" name="Google Shape;49;p7"/>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Image">
  <p:cSld name="Full Image">
    <p:spTree>
      <p:nvGrpSpPr>
        <p:cNvPr id="50" name="Shape 50"/>
        <p:cNvGrpSpPr/>
        <p:nvPr/>
      </p:nvGrpSpPr>
      <p:grpSpPr>
        <a:xfrm>
          <a:off x="0" y="0"/>
          <a:ext cx="0" cy="0"/>
          <a:chOff x="0" y="0"/>
          <a:chExt cx="0" cy="0"/>
        </a:xfrm>
      </p:grpSpPr>
      <p:sp>
        <p:nvSpPr>
          <p:cNvPr id="51" name="Google Shape;51;p8"/>
          <p:cNvSpPr/>
          <p:nvPr>
            <p:ph idx="2" type="pic"/>
          </p:nvPr>
        </p:nvSpPr>
        <p:spPr>
          <a:xfrm>
            <a:off x="0" y="0"/>
            <a:ext cx="13004700" cy="9753600"/>
          </a:xfrm>
          <a:prstGeom prst="rect">
            <a:avLst/>
          </a:prstGeom>
          <a:noFill/>
          <a:ln>
            <a:noFill/>
          </a:ln>
        </p:spPr>
      </p:sp>
      <p:sp>
        <p:nvSpPr>
          <p:cNvPr id="52" name="Google Shape;52;p8"/>
          <p:cNvSpPr/>
          <p:nvPr>
            <p:ph idx="1" type="body"/>
          </p:nvPr>
        </p:nvSpPr>
        <p:spPr>
          <a:xfrm>
            <a:off x="11652101" y="8507581"/>
            <a:ext cx="851100" cy="851100"/>
          </a:xfrm>
          <a:prstGeom prst="ellipse">
            <a:avLst/>
          </a:prstGeom>
          <a:solidFill>
            <a:srgbClr val="0075BD"/>
          </a:solidFill>
          <a:ln>
            <a:noFill/>
          </a:ln>
        </p:spPr>
        <p:txBody>
          <a:bodyPr anchorCtr="0" anchor="ctr" bIns="50800" lIns="50800" spcFirstLastPara="1" rIns="50800" wrap="square" tIns="50800">
            <a:norm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sp>
        <p:nvSpPr>
          <p:cNvPr id="53" name="Google Shape;53;p8"/>
          <p:cNvSpPr txBox="1"/>
          <p:nvPr>
            <p:ph idx="12" type="sldNum"/>
          </p:nvPr>
        </p:nvSpPr>
        <p:spPr>
          <a:xfrm>
            <a:off x="11622023" y="8641080"/>
            <a:ext cx="694800" cy="520800"/>
          </a:xfrm>
          <a:prstGeom prst="rect">
            <a:avLst/>
          </a:prstGeom>
          <a:solidFill>
            <a:srgbClr val="000000">
              <a:alpha val="0"/>
            </a:srgbClr>
          </a:solidFill>
          <a:ln cap="flat" cmpd="sng" w="12700">
            <a:solidFill>
              <a:srgbClr val="000000"/>
            </a:solidFill>
            <a:prstDash val="solid"/>
            <a:miter lim="400000"/>
            <a:headEnd len="sm" w="sm" type="none"/>
            <a:tailEnd len="sm" w="sm" type="none"/>
          </a:ln>
        </p:spPr>
        <p:txBody>
          <a:bodyPr anchorCtr="0" anchor="t" bIns="0" lIns="0" spcFirstLastPara="1" rIns="0" wrap="square" tIns="0">
            <a:spAutoFit/>
          </a:bodyPr>
          <a:lstStyle>
            <a:lvl1pPr indent="0" lvl="0"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1pPr>
            <a:lvl2pPr indent="0" lvl="1"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2pPr>
            <a:lvl3pPr indent="0" lvl="2"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3pPr>
            <a:lvl4pPr indent="0" lvl="3"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4pPr>
            <a:lvl5pPr indent="0" lvl="4"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5pPr>
            <a:lvl6pPr indent="0" lvl="5"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6pPr>
            <a:lvl7pPr indent="0" lvl="6"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7pPr>
            <a:lvl8pPr indent="0" lvl="7"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8pPr>
            <a:lvl9pPr indent="0" lvl="8" marL="0" rtl="0" algn="r">
              <a:lnSpc>
                <a:spcPct val="100000"/>
              </a:lnSpc>
              <a:spcBef>
                <a:spcPts val="0"/>
              </a:spcBef>
              <a:spcAft>
                <a:spcPts val="0"/>
              </a:spcAft>
              <a:buClr>
                <a:srgbClr val="FFFFFF"/>
              </a:buClr>
              <a:buSzPts val="3000"/>
              <a:buFont typeface="Arial"/>
              <a:buNone/>
              <a:defRPr sz="3000">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otes">
  <p:cSld name="Notes">
    <p:spTree>
      <p:nvGrpSpPr>
        <p:cNvPr id="54" name="Shape 54"/>
        <p:cNvGrpSpPr/>
        <p:nvPr/>
      </p:nvGrpSpPr>
      <p:grpSpPr>
        <a:xfrm>
          <a:off x="0" y="0"/>
          <a:ext cx="0" cy="0"/>
          <a:chOff x="0" y="0"/>
          <a:chExt cx="0" cy="0"/>
        </a:xfrm>
      </p:grpSpPr>
      <p:pic>
        <p:nvPicPr>
          <p:cNvPr descr="SNO_ID_Colour.png" id="55" name="Google Shape;55;p9"/>
          <p:cNvPicPr preferRelativeResize="0"/>
          <p:nvPr/>
        </p:nvPicPr>
        <p:blipFill rotWithShape="1">
          <a:blip r:embed="rId2">
            <a:alphaModFix/>
          </a:blip>
          <a:srcRect b="0" l="0" r="0" t="0"/>
          <a:stretch/>
        </p:blipFill>
        <p:spPr>
          <a:xfrm>
            <a:off x="10808207" y="676655"/>
            <a:ext cx="1508761" cy="762407"/>
          </a:xfrm>
          <a:prstGeom prst="rect">
            <a:avLst/>
          </a:prstGeom>
          <a:noFill/>
          <a:ln>
            <a:noFill/>
          </a:ln>
        </p:spPr>
      </p:pic>
      <p:sp>
        <p:nvSpPr>
          <p:cNvPr id="56" name="Google Shape;56;p9"/>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0075BD"/>
              </a:buClr>
              <a:buSzPts val="3000"/>
              <a:buFont typeface="Arial"/>
              <a:buNone/>
              <a:defRPr>
                <a:solidFill>
                  <a:srgbClr val="0075BD"/>
                </a:solidFill>
              </a:defRPr>
            </a:lvl1pPr>
            <a:lvl2pPr indent="0" lvl="1" marL="0" rtl="0" algn="r">
              <a:lnSpc>
                <a:spcPct val="100000"/>
              </a:lnSpc>
              <a:spcBef>
                <a:spcPts val="0"/>
              </a:spcBef>
              <a:spcAft>
                <a:spcPts val="0"/>
              </a:spcAft>
              <a:buClr>
                <a:srgbClr val="0075BD"/>
              </a:buClr>
              <a:buSzPts val="3000"/>
              <a:buFont typeface="Arial"/>
              <a:buNone/>
              <a:defRPr>
                <a:solidFill>
                  <a:srgbClr val="0075BD"/>
                </a:solidFill>
              </a:defRPr>
            </a:lvl2pPr>
            <a:lvl3pPr indent="0" lvl="2" marL="0" rtl="0" algn="r">
              <a:lnSpc>
                <a:spcPct val="100000"/>
              </a:lnSpc>
              <a:spcBef>
                <a:spcPts val="0"/>
              </a:spcBef>
              <a:spcAft>
                <a:spcPts val="0"/>
              </a:spcAft>
              <a:buClr>
                <a:srgbClr val="0075BD"/>
              </a:buClr>
              <a:buSzPts val="3000"/>
              <a:buFont typeface="Arial"/>
              <a:buNone/>
              <a:defRPr>
                <a:solidFill>
                  <a:srgbClr val="0075BD"/>
                </a:solidFill>
              </a:defRPr>
            </a:lvl3pPr>
            <a:lvl4pPr indent="0" lvl="3" marL="0" rtl="0" algn="r">
              <a:lnSpc>
                <a:spcPct val="100000"/>
              </a:lnSpc>
              <a:spcBef>
                <a:spcPts val="0"/>
              </a:spcBef>
              <a:spcAft>
                <a:spcPts val="0"/>
              </a:spcAft>
              <a:buClr>
                <a:srgbClr val="0075BD"/>
              </a:buClr>
              <a:buSzPts val="3000"/>
              <a:buFont typeface="Arial"/>
              <a:buNone/>
              <a:defRPr>
                <a:solidFill>
                  <a:srgbClr val="0075BD"/>
                </a:solidFill>
              </a:defRPr>
            </a:lvl4pPr>
            <a:lvl5pPr indent="0" lvl="4" marL="0" rtl="0" algn="r">
              <a:lnSpc>
                <a:spcPct val="100000"/>
              </a:lnSpc>
              <a:spcBef>
                <a:spcPts val="0"/>
              </a:spcBef>
              <a:spcAft>
                <a:spcPts val="0"/>
              </a:spcAft>
              <a:buClr>
                <a:srgbClr val="0075BD"/>
              </a:buClr>
              <a:buSzPts val="3000"/>
              <a:buFont typeface="Arial"/>
              <a:buNone/>
              <a:defRPr>
                <a:solidFill>
                  <a:srgbClr val="0075BD"/>
                </a:solidFill>
              </a:defRPr>
            </a:lvl5pPr>
            <a:lvl6pPr indent="0" lvl="5" marL="0" rtl="0" algn="r">
              <a:lnSpc>
                <a:spcPct val="100000"/>
              </a:lnSpc>
              <a:spcBef>
                <a:spcPts val="0"/>
              </a:spcBef>
              <a:spcAft>
                <a:spcPts val="0"/>
              </a:spcAft>
              <a:buClr>
                <a:srgbClr val="0075BD"/>
              </a:buClr>
              <a:buSzPts val="3000"/>
              <a:buFont typeface="Arial"/>
              <a:buNone/>
              <a:defRPr>
                <a:solidFill>
                  <a:srgbClr val="0075BD"/>
                </a:solidFill>
              </a:defRPr>
            </a:lvl6pPr>
            <a:lvl7pPr indent="0" lvl="6" marL="0" rtl="0" algn="r">
              <a:lnSpc>
                <a:spcPct val="100000"/>
              </a:lnSpc>
              <a:spcBef>
                <a:spcPts val="0"/>
              </a:spcBef>
              <a:spcAft>
                <a:spcPts val="0"/>
              </a:spcAft>
              <a:buClr>
                <a:srgbClr val="0075BD"/>
              </a:buClr>
              <a:buSzPts val="3000"/>
              <a:buFont typeface="Arial"/>
              <a:buNone/>
              <a:defRPr>
                <a:solidFill>
                  <a:srgbClr val="0075BD"/>
                </a:solidFill>
              </a:defRPr>
            </a:lvl7pPr>
            <a:lvl8pPr indent="0" lvl="7" marL="0" rtl="0" algn="r">
              <a:lnSpc>
                <a:spcPct val="100000"/>
              </a:lnSpc>
              <a:spcBef>
                <a:spcPts val="0"/>
              </a:spcBef>
              <a:spcAft>
                <a:spcPts val="0"/>
              </a:spcAft>
              <a:buClr>
                <a:srgbClr val="0075BD"/>
              </a:buClr>
              <a:buSzPts val="3000"/>
              <a:buFont typeface="Arial"/>
              <a:buNone/>
              <a:defRPr>
                <a:solidFill>
                  <a:srgbClr val="0075BD"/>
                </a:solidFill>
              </a:defRPr>
            </a:lvl8pPr>
            <a:lvl9pPr indent="0" lvl="8" marL="0" rtl="0" algn="r">
              <a:lnSpc>
                <a:spcPct val="100000"/>
              </a:lnSpc>
              <a:spcBef>
                <a:spcPts val="0"/>
              </a:spcBef>
              <a:spcAft>
                <a:spcPts val="0"/>
              </a:spcAft>
              <a:buClr>
                <a:srgbClr val="0075BD"/>
              </a:buClr>
              <a:buSzPts val="3000"/>
              <a:buFont typeface="Arial"/>
              <a:buNone/>
              <a:defRPr>
                <a:solidFill>
                  <a:srgbClr val="0075BD"/>
                </a:solidFill>
              </a:defRPr>
            </a:lvl9pPr>
          </a:lstStyle>
          <a:p>
            <a:pPr indent="0" lvl="0" marL="0" rtl="0" algn="r">
              <a:spcBef>
                <a:spcPts val="0"/>
              </a:spcBef>
              <a:spcAft>
                <a:spcPts val="0"/>
              </a:spcAft>
              <a:buNone/>
            </a:pPr>
            <a:fld id="{00000000-1234-1234-1234-123412341234}" type="slidenum">
              <a:rPr lang="en-US"/>
              <a:t>‹#›</a:t>
            </a:fld>
            <a:endParaRPr b="0" i="0" sz="3000" u="none" cap="none" strike="noStrike">
              <a:latin typeface="Arial"/>
              <a:ea typeface="Arial"/>
              <a:cs typeface="Arial"/>
              <a:sym typeface="Arial"/>
            </a:endParaRPr>
          </a:p>
        </p:txBody>
      </p:sp>
      <p:sp>
        <p:nvSpPr>
          <p:cNvPr id="57" name="Google Shape;57;p9"/>
          <p:cNvSpPr txBox="1"/>
          <p:nvPr>
            <p:ph type="title"/>
          </p:nvPr>
        </p:nvSpPr>
        <p:spPr>
          <a:xfrm>
            <a:off x="1317178" y="1600200"/>
            <a:ext cx="8820900" cy="1033200"/>
          </a:xfrm>
          <a:prstGeom prst="rect">
            <a:avLst/>
          </a:prstGeom>
          <a:noFill/>
          <a:ln>
            <a:noFill/>
          </a:ln>
        </p:spPr>
        <p:txBody>
          <a:bodyPr anchorCtr="0" anchor="t" bIns="50800" lIns="50800" spcFirstLastPara="1" rIns="50800" wrap="square" tIns="50800">
            <a:normAutofit/>
          </a:bodyPr>
          <a:lstStyle>
            <a:lvl1pPr lvl="0" rtl="0" algn="l">
              <a:lnSpc>
                <a:spcPct val="80000"/>
              </a:lnSpc>
              <a:spcBef>
                <a:spcPts val="0"/>
              </a:spcBef>
              <a:spcAft>
                <a:spcPts val="0"/>
              </a:spcAft>
              <a:buClr>
                <a:srgbClr val="0075BD"/>
              </a:buClr>
              <a:buSzPts val="5400"/>
              <a:buFont typeface="Arial"/>
              <a:buNone/>
              <a:defRPr sz="5400">
                <a:solidFill>
                  <a:srgbClr val="0075BD"/>
                </a:solidFill>
              </a:defRPr>
            </a:lvl1pPr>
            <a:lvl2pPr lvl="1" rtl="0" algn="l">
              <a:lnSpc>
                <a:spcPct val="80000"/>
              </a:lnSpc>
              <a:spcBef>
                <a:spcPts val="0"/>
              </a:spcBef>
              <a:spcAft>
                <a:spcPts val="0"/>
              </a:spcAft>
              <a:buClr>
                <a:srgbClr val="0076BD"/>
              </a:buClr>
              <a:buSzPts val="1800"/>
              <a:buNone/>
              <a:defRPr/>
            </a:lvl2pPr>
            <a:lvl3pPr lvl="2" rtl="0" algn="l">
              <a:lnSpc>
                <a:spcPct val="80000"/>
              </a:lnSpc>
              <a:spcBef>
                <a:spcPts val="0"/>
              </a:spcBef>
              <a:spcAft>
                <a:spcPts val="0"/>
              </a:spcAft>
              <a:buClr>
                <a:srgbClr val="0076BD"/>
              </a:buClr>
              <a:buSzPts val="1800"/>
              <a:buNone/>
              <a:defRPr/>
            </a:lvl3pPr>
            <a:lvl4pPr lvl="3" rtl="0" algn="l">
              <a:lnSpc>
                <a:spcPct val="80000"/>
              </a:lnSpc>
              <a:spcBef>
                <a:spcPts val="0"/>
              </a:spcBef>
              <a:spcAft>
                <a:spcPts val="0"/>
              </a:spcAft>
              <a:buClr>
                <a:srgbClr val="0076BD"/>
              </a:buClr>
              <a:buSzPts val="1800"/>
              <a:buNone/>
              <a:defRPr/>
            </a:lvl4pPr>
            <a:lvl5pPr lvl="4" rtl="0" algn="l">
              <a:lnSpc>
                <a:spcPct val="80000"/>
              </a:lnSpc>
              <a:spcBef>
                <a:spcPts val="0"/>
              </a:spcBef>
              <a:spcAft>
                <a:spcPts val="0"/>
              </a:spcAft>
              <a:buClr>
                <a:srgbClr val="0076BD"/>
              </a:buClr>
              <a:buSzPts val="1800"/>
              <a:buNone/>
              <a:defRPr/>
            </a:lvl5pPr>
            <a:lvl6pPr lvl="5" rtl="0" algn="l">
              <a:lnSpc>
                <a:spcPct val="80000"/>
              </a:lnSpc>
              <a:spcBef>
                <a:spcPts val="0"/>
              </a:spcBef>
              <a:spcAft>
                <a:spcPts val="0"/>
              </a:spcAft>
              <a:buClr>
                <a:srgbClr val="0076BD"/>
              </a:buClr>
              <a:buSzPts val="1800"/>
              <a:buNone/>
              <a:defRPr/>
            </a:lvl6pPr>
            <a:lvl7pPr lvl="6" rtl="0" algn="l">
              <a:lnSpc>
                <a:spcPct val="80000"/>
              </a:lnSpc>
              <a:spcBef>
                <a:spcPts val="0"/>
              </a:spcBef>
              <a:spcAft>
                <a:spcPts val="0"/>
              </a:spcAft>
              <a:buClr>
                <a:srgbClr val="0076BD"/>
              </a:buClr>
              <a:buSzPts val="1800"/>
              <a:buNone/>
              <a:defRPr/>
            </a:lvl7pPr>
            <a:lvl8pPr lvl="7" rtl="0" algn="l">
              <a:lnSpc>
                <a:spcPct val="80000"/>
              </a:lnSpc>
              <a:spcBef>
                <a:spcPts val="0"/>
              </a:spcBef>
              <a:spcAft>
                <a:spcPts val="0"/>
              </a:spcAft>
              <a:buClr>
                <a:srgbClr val="0076BD"/>
              </a:buClr>
              <a:buSzPts val="1800"/>
              <a:buNone/>
              <a:defRPr/>
            </a:lvl8pPr>
            <a:lvl9pPr lvl="8" rtl="0" algn="l">
              <a:lnSpc>
                <a:spcPct val="80000"/>
              </a:lnSpc>
              <a:spcBef>
                <a:spcPts val="0"/>
              </a:spcBef>
              <a:spcAft>
                <a:spcPts val="0"/>
              </a:spcAft>
              <a:buClr>
                <a:srgbClr val="0076BD"/>
              </a:buClr>
              <a:buSzPts val="1800"/>
              <a:buNone/>
              <a:defRPr/>
            </a:lvl9pPr>
          </a:lstStyle>
          <a:p/>
        </p:txBody>
      </p:sp>
      <p:cxnSp>
        <p:nvCxnSpPr>
          <p:cNvPr id="58" name="Google Shape;58;p9"/>
          <p:cNvCxnSpPr/>
          <p:nvPr/>
        </p:nvCxnSpPr>
        <p:spPr>
          <a:xfrm>
            <a:off x="1365349" y="2831356"/>
            <a:ext cx="1743600" cy="0"/>
          </a:xfrm>
          <a:prstGeom prst="straightConnector1">
            <a:avLst/>
          </a:prstGeom>
          <a:noFill/>
          <a:ln cap="flat" cmpd="sng" w="76200">
            <a:solidFill>
              <a:srgbClr val="0075BD"/>
            </a:solidFill>
            <a:prstDash val="solid"/>
            <a:miter lim="400000"/>
            <a:headEnd len="sm" w="sm" type="none"/>
            <a:tailEnd len="sm" w="sm" type="none"/>
          </a:ln>
        </p:spPr>
      </p:cxnSp>
      <p:sp>
        <p:nvSpPr>
          <p:cNvPr id="59" name="Google Shape;59;p9"/>
          <p:cNvSpPr txBox="1"/>
          <p:nvPr>
            <p:ph idx="1" type="body"/>
          </p:nvPr>
        </p:nvSpPr>
        <p:spPr>
          <a:xfrm>
            <a:off x="1332788" y="3270250"/>
            <a:ext cx="10339200" cy="355500"/>
          </a:xfrm>
          <a:prstGeom prst="rect">
            <a:avLst/>
          </a:prstGeom>
          <a:noFill/>
          <a:ln>
            <a:noFill/>
          </a:ln>
        </p:spPr>
        <p:txBody>
          <a:bodyPr anchorCtr="0" anchor="t" bIns="50800" lIns="50800" spcFirstLastPara="1" rIns="50800" wrap="square" tIns="50800">
            <a:spAutoFit/>
          </a:bodyPr>
          <a:lstStyle>
            <a:lvl1pPr indent="-325755" lvl="0" marL="457200" rtl="0" algn="l">
              <a:lnSpc>
                <a:spcPct val="120000"/>
              </a:lnSpc>
              <a:spcBef>
                <a:spcPts val="0"/>
              </a:spcBef>
              <a:spcAft>
                <a:spcPts val="0"/>
              </a:spcAft>
              <a:buClr>
                <a:srgbClr val="000000"/>
              </a:buClr>
              <a:buSzPts val="1530"/>
              <a:buChar char="•"/>
              <a:defRPr/>
            </a:lvl1pPr>
            <a:lvl2pPr indent="-394335" lvl="1" marL="914400" rtl="0" algn="l">
              <a:lnSpc>
                <a:spcPct val="120000"/>
              </a:lnSpc>
              <a:spcBef>
                <a:spcPts val="0"/>
              </a:spcBef>
              <a:spcAft>
                <a:spcPts val="0"/>
              </a:spcAft>
              <a:buClr>
                <a:srgbClr val="000000"/>
              </a:buClr>
              <a:buSzPts val="2610"/>
              <a:buChar char="•"/>
              <a:defRPr/>
            </a:lvl2pPr>
            <a:lvl3pPr indent="-394335" lvl="2" marL="1371600" rtl="0" algn="l">
              <a:lnSpc>
                <a:spcPct val="120000"/>
              </a:lnSpc>
              <a:spcBef>
                <a:spcPts val="0"/>
              </a:spcBef>
              <a:spcAft>
                <a:spcPts val="0"/>
              </a:spcAft>
              <a:buClr>
                <a:srgbClr val="000000"/>
              </a:buClr>
              <a:buSzPts val="2610"/>
              <a:buChar char="•"/>
              <a:defRPr/>
            </a:lvl3pPr>
            <a:lvl4pPr indent="-394335" lvl="3" marL="1828800" rtl="0" algn="l">
              <a:lnSpc>
                <a:spcPct val="120000"/>
              </a:lnSpc>
              <a:spcBef>
                <a:spcPts val="0"/>
              </a:spcBef>
              <a:spcAft>
                <a:spcPts val="0"/>
              </a:spcAft>
              <a:buClr>
                <a:srgbClr val="000000"/>
              </a:buClr>
              <a:buSzPts val="2610"/>
              <a:buChar char="•"/>
              <a:defRPr/>
            </a:lvl4pPr>
            <a:lvl5pPr indent="-394335" lvl="4" marL="2286000" rtl="0" algn="l">
              <a:lnSpc>
                <a:spcPct val="120000"/>
              </a:lnSpc>
              <a:spcBef>
                <a:spcPts val="0"/>
              </a:spcBef>
              <a:spcAft>
                <a:spcPts val="0"/>
              </a:spcAft>
              <a:buClr>
                <a:srgbClr val="000000"/>
              </a:buClr>
              <a:buSzPts val="2610"/>
              <a:buChar char="•"/>
              <a:defRPr/>
            </a:lvl5pPr>
            <a:lvl6pPr indent="-394335" lvl="5" marL="2743200" rtl="0" algn="l">
              <a:lnSpc>
                <a:spcPct val="120000"/>
              </a:lnSpc>
              <a:spcBef>
                <a:spcPts val="0"/>
              </a:spcBef>
              <a:spcAft>
                <a:spcPts val="0"/>
              </a:spcAft>
              <a:buClr>
                <a:srgbClr val="000000"/>
              </a:buClr>
              <a:buSzPts val="2610"/>
              <a:buChar char="•"/>
              <a:defRPr/>
            </a:lvl6pPr>
            <a:lvl7pPr indent="-394335" lvl="6" marL="3200400" rtl="0" algn="l">
              <a:lnSpc>
                <a:spcPct val="120000"/>
              </a:lnSpc>
              <a:spcBef>
                <a:spcPts val="0"/>
              </a:spcBef>
              <a:spcAft>
                <a:spcPts val="0"/>
              </a:spcAft>
              <a:buClr>
                <a:srgbClr val="000000"/>
              </a:buClr>
              <a:buSzPts val="2610"/>
              <a:buChar char="•"/>
              <a:defRPr/>
            </a:lvl7pPr>
            <a:lvl8pPr indent="-394334" lvl="7" marL="3657600" rtl="0" algn="l">
              <a:lnSpc>
                <a:spcPct val="120000"/>
              </a:lnSpc>
              <a:spcBef>
                <a:spcPts val="0"/>
              </a:spcBef>
              <a:spcAft>
                <a:spcPts val="0"/>
              </a:spcAft>
              <a:buClr>
                <a:srgbClr val="000000"/>
              </a:buClr>
              <a:buSzPts val="2610"/>
              <a:buChar char="•"/>
              <a:defRPr/>
            </a:lvl8pPr>
            <a:lvl9pPr indent="-394334" lvl="8" marL="4114800" rtl="0" algn="l">
              <a:lnSpc>
                <a:spcPct val="120000"/>
              </a:lnSpc>
              <a:spcBef>
                <a:spcPts val="0"/>
              </a:spcBef>
              <a:spcAft>
                <a:spcPts val="0"/>
              </a:spcAft>
              <a:buClr>
                <a:srgbClr val="000000"/>
              </a:buClr>
              <a:buSzPts val="2610"/>
              <a:buChar char="•"/>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 Dots">
  <p:cSld name="Blank w Dots">
    <p:spTree>
      <p:nvGrpSpPr>
        <p:cNvPr id="60" name="Shape 60"/>
        <p:cNvGrpSpPr/>
        <p:nvPr/>
      </p:nvGrpSpPr>
      <p:grpSpPr>
        <a:xfrm>
          <a:off x="0" y="0"/>
          <a:ext cx="0" cy="0"/>
          <a:chOff x="0" y="0"/>
          <a:chExt cx="0" cy="0"/>
        </a:xfrm>
      </p:grpSpPr>
      <p:pic>
        <p:nvPicPr>
          <p:cNvPr descr="SNO_ID_Colour.png" id="61" name="Google Shape;61;p10"/>
          <p:cNvPicPr preferRelativeResize="0"/>
          <p:nvPr/>
        </p:nvPicPr>
        <p:blipFill rotWithShape="1">
          <a:blip r:embed="rId2">
            <a:alphaModFix/>
          </a:blip>
          <a:srcRect b="0" l="0" r="0" t="0"/>
          <a:stretch/>
        </p:blipFill>
        <p:spPr>
          <a:xfrm>
            <a:off x="10808207" y="676655"/>
            <a:ext cx="1508761" cy="762407"/>
          </a:xfrm>
          <a:prstGeom prst="rect">
            <a:avLst/>
          </a:prstGeom>
          <a:noFill/>
          <a:ln>
            <a:noFill/>
          </a:ln>
        </p:spPr>
      </p:pic>
      <p:pic>
        <p:nvPicPr>
          <p:cNvPr descr="SNO_Presentation_DesignDots_Colour.png" id="62" name="Google Shape;62;p10"/>
          <p:cNvPicPr preferRelativeResize="0"/>
          <p:nvPr/>
        </p:nvPicPr>
        <p:blipFill rotWithShape="1">
          <a:blip r:embed="rId3">
            <a:alphaModFix/>
          </a:blip>
          <a:srcRect b="0" l="0" r="0" t="0"/>
          <a:stretch/>
        </p:blipFill>
        <p:spPr>
          <a:xfrm>
            <a:off x="-64008" y="8899143"/>
            <a:ext cx="10808208" cy="932068"/>
          </a:xfrm>
          <a:prstGeom prst="rect">
            <a:avLst/>
          </a:prstGeom>
          <a:noFill/>
          <a:ln>
            <a:noFill/>
          </a:ln>
        </p:spPr>
      </p:pic>
      <p:sp>
        <p:nvSpPr>
          <p:cNvPr id="63" name="Google Shape;63;p10"/>
          <p:cNvSpPr txBox="1"/>
          <p:nvPr>
            <p:ph idx="12" type="sldNum"/>
          </p:nvPr>
        </p:nvSpPr>
        <p:spPr>
          <a:xfrm>
            <a:off x="11622023" y="8641080"/>
            <a:ext cx="694800" cy="609600"/>
          </a:xfrm>
          <a:prstGeom prst="rect">
            <a:avLst/>
          </a:prstGeom>
          <a:noFill/>
          <a:ln>
            <a:noFill/>
          </a:ln>
        </p:spPr>
        <p:txBody>
          <a:bodyPr anchorCtr="0" anchor="t" bIns="50800" lIns="50800" spcFirstLastPara="1" rIns="50800" wrap="square" tIns="50800">
            <a:spAutoFit/>
          </a:bodyPr>
          <a:lstStyle>
            <a:lvl1pPr indent="0" lvl="0" marL="0" rtl="0" algn="r">
              <a:lnSpc>
                <a:spcPct val="100000"/>
              </a:lnSpc>
              <a:spcBef>
                <a:spcPts val="0"/>
              </a:spcBef>
              <a:spcAft>
                <a:spcPts val="0"/>
              </a:spcAft>
              <a:buClr>
                <a:srgbClr val="0075BD"/>
              </a:buClr>
              <a:buSzPts val="3000"/>
              <a:buFont typeface="Arial"/>
              <a:buNone/>
              <a:defRPr>
                <a:solidFill>
                  <a:srgbClr val="0075BD"/>
                </a:solidFill>
              </a:defRPr>
            </a:lvl1pPr>
            <a:lvl2pPr indent="0" lvl="1" marL="0" rtl="0" algn="r">
              <a:lnSpc>
                <a:spcPct val="100000"/>
              </a:lnSpc>
              <a:spcBef>
                <a:spcPts val="0"/>
              </a:spcBef>
              <a:spcAft>
                <a:spcPts val="0"/>
              </a:spcAft>
              <a:buClr>
                <a:srgbClr val="0075BD"/>
              </a:buClr>
              <a:buSzPts val="3000"/>
              <a:buFont typeface="Arial"/>
              <a:buNone/>
              <a:defRPr>
                <a:solidFill>
                  <a:srgbClr val="0075BD"/>
                </a:solidFill>
              </a:defRPr>
            </a:lvl2pPr>
            <a:lvl3pPr indent="0" lvl="2" marL="0" rtl="0" algn="r">
              <a:lnSpc>
                <a:spcPct val="100000"/>
              </a:lnSpc>
              <a:spcBef>
                <a:spcPts val="0"/>
              </a:spcBef>
              <a:spcAft>
                <a:spcPts val="0"/>
              </a:spcAft>
              <a:buClr>
                <a:srgbClr val="0075BD"/>
              </a:buClr>
              <a:buSzPts val="3000"/>
              <a:buFont typeface="Arial"/>
              <a:buNone/>
              <a:defRPr>
                <a:solidFill>
                  <a:srgbClr val="0075BD"/>
                </a:solidFill>
              </a:defRPr>
            </a:lvl3pPr>
            <a:lvl4pPr indent="0" lvl="3" marL="0" rtl="0" algn="r">
              <a:lnSpc>
                <a:spcPct val="100000"/>
              </a:lnSpc>
              <a:spcBef>
                <a:spcPts val="0"/>
              </a:spcBef>
              <a:spcAft>
                <a:spcPts val="0"/>
              </a:spcAft>
              <a:buClr>
                <a:srgbClr val="0075BD"/>
              </a:buClr>
              <a:buSzPts val="3000"/>
              <a:buFont typeface="Arial"/>
              <a:buNone/>
              <a:defRPr>
                <a:solidFill>
                  <a:srgbClr val="0075BD"/>
                </a:solidFill>
              </a:defRPr>
            </a:lvl4pPr>
            <a:lvl5pPr indent="0" lvl="4" marL="0" rtl="0" algn="r">
              <a:lnSpc>
                <a:spcPct val="100000"/>
              </a:lnSpc>
              <a:spcBef>
                <a:spcPts val="0"/>
              </a:spcBef>
              <a:spcAft>
                <a:spcPts val="0"/>
              </a:spcAft>
              <a:buClr>
                <a:srgbClr val="0075BD"/>
              </a:buClr>
              <a:buSzPts val="3000"/>
              <a:buFont typeface="Arial"/>
              <a:buNone/>
              <a:defRPr>
                <a:solidFill>
                  <a:srgbClr val="0075BD"/>
                </a:solidFill>
              </a:defRPr>
            </a:lvl5pPr>
            <a:lvl6pPr indent="0" lvl="5" marL="0" rtl="0" algn="r">
              <a:lnSpc>
                <a:spcPct val="100000"/>
              </a:lnSpc>
              <a:spcBef>
                <a:spcPts val="0"/>
              </a:spcBef>
              <a:spcAft>
                <a:spcPts val="0"/>
              </a:spcAft>
              <a:buClr>
                <a:srgbClr val="0075BD"/>
              </a:buClr>
              <a:buSzPts val="3000"/>
              <a:buFont typeface="Arial"/>
              <a:buNone/>
              <a:defRPr>
                <a:solidFill>
                  <a:srgbClr val="0075BD"/>
                </a:solidFill>
              </a:defRPr>
            </a:lvl6pPr>
            <a:lvl7pPr indent="0" lvl="6" marL="0" rtl="0" algn="r">
              <a:lnSpc>
                <a:spcPct val="100000"/>
              </a:lnSpc>
              <a:spcBef>
                <a:spcPts val="0"/>
              </a:spcBef>
              <a:spcAft>
                <a:spcPts val="0"/>
              </a:spcAft>
              <a:buClr>
                <a:srgbClr val="0075BD"/>
              </a:buClr>
              <a:buSzPts val="3000"/>
              <a:buFont typeface="Arial"/>
              <a:buNone/>
              <a:defRPr>
                <a:solidFill>
                  <a:srgbClr val="0075BD"/>
                </a:solidFill>
              </a:defRPr>
            </a:lvl7pPr>
            <a:lvl8pPr indent="0" lvl="7" marL="0" rtl="0" algn="r">
              <a:lnSpc>
                <a:spcPct val="100000"/>
              </a:lnSpc>
              <a:spcBef>
                <a:spcPts val="0"/>
              </a:spcBef>
              <a:spcAft>
                <a:spcPts val="0"/>
              </a:spcAft>
              <a:buClr>
                <a:srgbClr val="0075BD"/>
              </a:buClr>
              <a:buSzPts val="3000"/>
              <a:buFont typeface="Arial"/>
              <a:buNone/>
              <a:defRPr>
                <a:solidFill>
                  <a:srgbClr val="0075BD"/>
                </a:solidFill>
              </a:defRPr>
            </a:lvl8pPr>
            <a:lvl9pPr indent="0" lvl="8" marL="0" rtl="0" algn="r">
              <a:lnSpc>
                <a:spcPct val="100000"/>
              </a:lnSpc>
              <a:spcBef>
                <a:spcPts val="0"/>
              </a:spcBef>
              <a:spcAft>
                <a:spcPts val="0"/>
              </a:spcAft>
              <a:buClr>
                <a:srgbClr val="0075BD"/>
              </a:buClr>
              <a:buSzPts val="3000"/>
              <a:buFont typeface="Arial"/>
              <a:buNone/>
              <a:defRPr>
                <a:solidFill>
                  <a:srgbClr val="0075BD"/>
                </a:solidFill>
              </a:defRPr>
            </a:lvl9pPr>
          </a:lstStyle>
          <a:p>
            <a:pPr indent="0" lvl="0" marL="0" rtl="0" algn="r">
              <a:spcBef>
                <a:spcPts val="0"/>
              </a:spcBef>
              <a:spcAft>
                <a:spcPts val="0"/>
              </a:spcAft>
              <a:buNone/>
            </a:pPr>
            <a:fld id="{00000000-1234-1234-1234-123412341234}" type="slidenum">
              <a:rPr lang="en-US"/>
              <a:t>‹#›</a:t>
            </a:fld>
            <a:endParaRPr b="0" i="0" sz="3000" u="none" cap="none" strike="noStrike">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idx="12" type="sldNum"/>
          </p:nvPr>
        </p:nvSpPr>
        <p:spPr>
          <a:xfrm>
            <a:off x="11622023" y="8641080"/>
            <a:ext cx="694800" cy="520800"/>
          </a:xfrm>
          <a:prstGeom prst="rect">
            <a:avLst/>
          </a:prstGeom>
          <a:solidFill>
            <a:srgbClr val="000000">
              <a:alpha val="0"/>
            </a:srgbClr>
          </a:solidFill>
          <a:ln cap="flat" cmpd="sng" w="12700">
            <a:solidFill>
              <a:srgbClr val="000000"/>
            </a:solidFill>
            <a:prstDash val="solid"/>
            <a:miter lim="400000"/>
            <a:headEnd len="sm" w="sm" type="none"/>
            <a:tailEnd len="sm" w="sm" type="none"/>
          </a:ln>
        </p:spPr>
        <p:txBody>
          <a:bodyPr anchorCtr="0" anchor="t" bIns="0" lIns="0" spcFirstLastPara="1" rIns="0" wrap="square" tIns="0">
            <a:spAutoFit/>
          </a:bodyPr>
          <a:lstStyle>
            <a:lvl1pPr indent="0" lvl="0"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1pPr>
            <a:lvl2pPr indent="0" lvl="1"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2pPr>
            <a:lvl3pPr indent="0" lvl="2"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3pPr>
            <a:lvl4pPr indent="0" lvl="3"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4pPr>
            <a:lvl5pPr indent="0" lvl="4"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5pPr>
            <a:lvl6pPr indent="0" lvl="5"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6pPr>
            <a:lvl7pPr indent="0" lvl="6"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7pPr>
            <a:lvl8pPr indent="0" lvl="7"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8pPr>
            <a:lvl9pPr indent="0" lvl="8" marL="0" marR="0" rtl="0" algn="r">
              <a:lnSpc>
                <a:spcPct val="100000"/>
              </a:lnSpc>
              <a:spcBef>
                <a:spcPts val="0"/>
              </a:spcBef>
              <a:spcAft>
                <a:spcPts val="0"/>
              </a:spcAft>
              <a:buClr>
                <a:srgbClr val="FFFFFF"/>
              </a:buClr>
              <a:buSzPts val="3000"/>
              <a:buFont typeface="Arial"/>
              <a:buNone/>
              <a:defRPr b="0" i="0" sz="3000" u="none" cap="none" strike="noStrike">
                <a:solidFill>
                  <a:srgbClr val="FFFFFF"/>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7" name="Google Shape;7;p1"/>
          <p:cNvSpPr txBox="1"/>
          <p:nvPr>
            <p:ph type="title"/>
          </p:nvPr>
        </p:nvSpPr>
        <p:spPr>
          <a:xfrm>
            <a:off x="952500" y="254000"/>
            <a:ext cx="11099700" cy="2159100"/>
          </a:xfrm>
          <a:prstGeom prst="rect">
            <a:avLst/>
          </a:prstGeom>
          <a:noFill/>
          <a:ln>
            <a:noFill/>
          </a:ln>
        </p:spPr>
        <p:txBody>
          <a:bodyPr anchorCtr="0" anchor="ctr" bIns="50800" lIns="50800" spcFirstLastPara="1" rIns="50800" wrap="square" tIns="50800">
            <a:normAutofit/>
          </a:bodyPr>
          <a:lstStyle>
            <a:lvl1pPr lvl="0"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1pPr>
            <a:lvl2pPr lvl="1"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2pPr>
            <a:lvl3pPr lvl="2"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3pPr>
            <a:lvl4pPr lvl="3"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4pPr>
            <a:lvl5pPr lvl="4"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5pPr>
            <a:lvl6pPr lvl="5"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6pPr>
            <a:lvl7pPr lvl="6"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7pPr>
            <a:lvl8pPr lvl="7"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8pPr>
            <a:lvl9pPr lvl="8" marR="0" rtl="0" algn="l">
              <a:lnSpc>
                <a:spcPct val="80000"/>
              </a:lnSpc>
              <a:spcBef>
                <a:spcPts val="0"/>
              </a:spcBef>
              <a:spcAft>
                <a:spcPts val="0"/>
              </a:spcAft>
              <a:buClr>
                <a:srgbClr val="0076BD"/>
              </a:buClr>
              <a:buSzPts val="10600"/>
              <a:buFont typeface="Arial"/>
              <a:buNone/>
              <a:defRPr b="0" i="0" sz="10600" u="none" cap="none" strike="noStrike">
                <a:solidFill>
                  <a:srgbClr val="0076BD"/>
                </a:solidFill>
                <a:latin typeface="Arial"/>
                <a:ea typeface="Arial"/>
                <a:cs typeface="Arial"/>
                <a:sym typeface="Arial"/>
              </a:defRPr>
            </a:lvl9pPr>
          </a:lstStyle>
          <a:p/>
        </p:txBody>
      </p:sp>
      <p:sp>
        <p:nvSpPr>
          <p:cNvPr id="8" name="Google Shape;8;p1"/>
          <p:cNvSpPr txBox="1"/>
          <p:nvPr>
            <p:ph idx="1" type="body"/>
          </p:nvPr>
        </p:nvSpPr>
        <p:spPr>
          <a:xfrm>
            <a:off x="952500" y="2590800"/>
            <a:ext cx="11099700" cy="6286500"/>
          </a:xfrm>
          <a:prstGeom prst="rect">
            <a:avLst/>
          </a:prstGeom>
          <a:noFill/>
          <a:ln>
            <a:noFill/>
          </a:ln>
        </p:spPr>
        <p:txBody>
          <a:bodyPr anchorCtr="0" anchor="ctr" bIns="50800" lIns="50800" spcFirstLastPara="1" rIns="50800" wrap="square" tIns="50800">
            <a:normAutofit/>
          </a:bodyPr>
          <a:lstStyle>
            <a:lvl1pPr indent="-336550" lvl="0" marL="457200" marR="0" rtl="0" algn="l">
              <a:lnSpc>
                <a:spcPct val="120000"/>
              </a:lnSpc>
              <a:spcBef>
                <a:spcPts val="0"/>
              </a:spcBef>
              <a:spcAft>
                <a:spcPts val="0"/>
              </a:spcAft>
              <a:buClr>
                <a:srgbClr val="000000"/>
              </a:buClr>
              <a:buSzPts val="1700"/>
              <a:buFont typeface="Arial"/>
              <a:buChar char="•"/>
              <a:defRPr b="0" i="0" sz="2000" u="none" cap="none" strike="noStrike">
                <a:solidFill>
                  <a:srgbClr val="000000"/>
                </a:solidFill>
                <a:latin typeface="Arial"/>
                <a:ea typeface="Arial"/>
                <a:cs typeface="Arial"/>
                <a:sym typeface="Arial"/>
              </a:defRPr>
            </a:lvl1pPr>
            <a:lvl2pPr indent="-412750" lvl="1" marL="9144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2pPr>
            <a:lvl3pPr indent="-412750" lvl="2" marL="13716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3pPr>
            <a:lvl4pPr indent="-412750" lvl="3" marL="18288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4pPr>
            <a:lvl5pPr indent="-412750" lvl="4" marL="22860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5pPr>
            <a:lvl6pPr indent="-412750" lvl="5" marL="27432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6pPr>
            <a:lvl7pPr indent="-412750" lvl="6" marL="32004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7pPr>
            <a:lvl8pPr indent="-412750" lvl="7" marL="36576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8pPr>
            <a:lvl9pPr indent="-412750" lvl="8" marL="4114800" marR="0" rtl="0" algn="l">
              <a:lnSpc>
                <a:spcPct val="120000"/>
              </a:lnSpc>
              <a:spcBef>
                <a:spcPts val="0"/>
              </a:spcBef>
              <a:spcAft>
                <a:spcPts val="0"/>
              </a:spcAft>
              <a:buClr>
                <a:srgbClr val="000000"/>
              </a:buClr>
              <a:buSzPts val="2900"/>
              <a:buFont typeface="Arial"/>
              <a:buChar char="•"/>
              <a:defRPr b="0" i="0" sz="20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2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 Id="rId3" Type="http://schemas.openxmlformats.org/officeDocument/2006/relationships/image" Target="../media/image27.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21.jp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9.jp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5.jp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3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png"/><Relationship Id="rId4" Type="http://schemas.openxmlformats.org/officeDocument/2006/relationships/image" Target="../media/image10.png"/><Relationship Id="rId5" Type="http://schemas.openxmlformats.org/officeDocument/2006/relationships/image" Target="../media/image17.png"/><Relationship Id="rId6" Type="http://schemas.openxmlformats.org/officeDocument/2006/relationships/image" Target="../media/image3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2.xml"/><Relationship Id="rId3" Type="http://schemas.openxmlformats.org/officeDocument/2006/relationships/image" Target="../media/image3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32.png"/><Relationship Id="rId4" Type="http://schemas.openxmlformats.org/officeDocument/2006/relationships/image" Target="../media/image2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6.png"/><Relationship Id="rId4" Type="http://schemas.openxmlformats.org/officeDocument/2006/relationships/image" Target="../media/image26.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15.png"/><Relationship Id="rId6"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jpg"/><Relationship Id="rId4" Type="http://schemas.openxmlformats.org/officeDocument/2006/relationships/image" Target="../media/image6.png"/><Relationship Id="rId5" Type="http://schemas.openxmlformats.org/officeDocument/2006/relationships/image" Target="../media/image13.png"/><Relationship Id="rId6" Type="http://schemas.openxmlformats.org/officeDocument/2006/relationships/image" Target="../media/image26.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8.jpg"/><Relationship Id="rId4" Type="http://schemas.openxmlformats.org/officeDocument/2006/relationships/image" Target="../media/image2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8.jpg"/><Relationship Id="rId4" Type="http://schemas.openxmlformats.org/officeDocument/2006/relationships/image" Target="../media/image2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8.jpg"/><Relationship Id="rId4" Type="http://schemas.openxmlformats.org/officeDocument/2006/relationships/image" Target="../media/image2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5"/>
          <p:cNvSpPr txBox="1"/>
          <p:nvPr>
            <p:ph idx="1" type="body"/>
          </p:nvPr>
        </p:nvSpPr>
        <p:spPr>
          <a:xfrm>
            <a:off x="1307861" y="7329000"/>
            <a:ext cx="4976400" cy="495300"/>
          </a:xfrm>
          <a:prstGeom prst="rect">
            <a:avLst/>
          </a:prstGeom>
          <a:noFill/>
          <a:ln>
            <a:noFill/>
          </a:ln>
        </p:spPr>
        <p:txBody>
          <a:bodyPr anchorCtr="0" anchor="ctr" bIns="50800" lIns="50800" spcFirstLastPara="1" rIns="50800" wrap="square" tIns="50800">
            <a:noAutofit/>
          </a:bodyPr>
          <a:lstStyle/>
          <a:p>
            <a:pPr indent="0" lvl="0" marL="0" rtl="0" algn="l">
              <a:lnSpc>
                <a:spcPct val="100000"/>
              </a:lnSpc>
              <a:spcBef>
                <a:spcPts val="0"/>
              </a:spcBef>
              <a:spcAft>
                <a:spcPts val="0"/>
              </a:spcAft>
              <a:buClr>
                <a:srgbClr val="0076BD"/>
              </a:buClr>
              <a:buSzPts val="2400"/>
              <a:buFont typeface="Arial"/>
              <a:buNone/>
            </a:pPr>
            <a:r>
              <a:rPr b="1" lang="en-US">
                <a:latin typeface="Arial"/>
                <a:ea typeface="Arial"/>
                <a:cs typeface="Arial"/>
                <a:sym typeface="Arial"/>
              </a:rPr>
              <a:t>20</a:t>
            </a:r>
            <a:r>
              <a:rPr b="1" lang="en-US"/>
              <a:t>23</a:t>
            </a:r>
            <a:r>
              <a:rPr b="1" lang="en-US">
                <a:latin typeface="Arial"/>
                <a:ea typeface="Arial"/>
                <a:cs typeface="Arial"/>
                <a:sym typeface="Arial"/>
              </a:rPr>
              <a:t>/0</a:t>
            </a:r>
            <a:r>
              <a:rPr b="1" lang="en-US"/>
              <a:t>8</a:t>
            </a:r>
            <a:r>
              <a:rPr b="1" lang="en-US">
                <a:latin typeface="Arial"/>
                <a:ea typeface="Arial"/>
                <a:cs typeface="Arial"/>
                <a:sym typeface="Arial"/>
              </a:rPr>
              <a:t>/</a:t>
            </a:r>
            <a:r>
              <a:rPr b="1" lang="en-US"/>
              <a:t>17</a:t>
            </a:r>
            <a:endParaRPr/>
          </a:p>
        </p:txBody>
      </p:sp>
      <p:sp>
        <p:nvSpPr>
          <p:cNvPr id="84" name="Google Shape;84;p15"/>
          <p:cNvSpPr txBox="1"/>
          <p:nvPr>
            <p:ph idx="2" type="body"/>
          </p:nvPr>
        </p:nvSpPr>
        <p:spPr>
          <a:xfrm>
            <a:off x="1307860" y="6248400"/>
            <a:ext cx="10287480" cy="1066800"/>
          </a:xfrm>
          <a:prstGeom prst="rect">
            <a:avLst/>
          </a:prstGeom>
          <a:noFill/>
          <a:ln>
            <a:noFill/>
          </a:ln>
        </p:spPr>
        <p:txBody>
          <a:bodyPr anchorCtr="0" anchor="ctr" bIns="50800" lIns="50800" spcFirstLastPara="1" rIns="50800" wrap="square" tIns="50800">
            <a:noAutofit/>
          </a:bodyPr>
          <a:lstStyle/>
          <a:p>
            <a:pPr indent="0" lvl="0" marL="0" rtl="0" algn="l">
              <a:lnSpc>
                <a:spcPct val="100000"/>
              </a:lnSpc>
              <a:spcBef>
                <a:spcPts val="0"/>
              </a:spcBef>
              <a:spcAft>
                <a:spcPts val="0"/>
              </a:spcAft>
              <a:buClr>
                <a:srgbClr val="0075BD"/>
              </a:buClr>
              <a:buSzPts val="3000"/>
              <a:buFont typeface="Arial"/>
              <a:buNone/>
            </a:pPr>
            <a:r>
              <a:rPr b="1" lang="en-US" sz="2600">
                <a:solidFill>
                  <a:srgbClr val="0075BD"/>
                </a:solidFill>
              </a:rPr>
              <a:t>James Baker</a:t>
            </a:r>
            <a:endParaRPr b="1" sz="2600">
              <a:solidFill>
                <a:srgbClr val="0075BD"/>
              </a:solidFill>
            </a:endParaRPr>
          </a:p>
          <a:p>
            <a:pPr indent="0" lvl="0" marL="0" rtl="0" algn="l">
              <a:lnSpc>
                <a:spcPct val="100000"/>
              </a:lnSpc>
              <a:spcBef>
                <a:spcPts val="0"/>
              </a:spcBef>
              <a:spcAft>
                <a:spcPts val="0"/>
              </a:spcAft>
              <a:buClr>
                <a:srgbClr val="0075BD"/>
              </a:buClr>
              <a:buSzPts val="3000"/>
              <a:buFont typeface="Arial"/>
              <a:buNone/>
            </a:pPr>
            <a:r>
              <a:rPr b="1" lang="en-US" sz="2600">
                <a:solidFill>
                  <a:srgbClr val="0075BD"/>
                </a:solidFill>
              </a:rPr>
              <a:t>Supervisor: Szymon Manecki</a:t>
            </a:r>
            <a:endParaRPr b="1" sz="2600">
              <a:solidFill>
                <a:srgbClr val="0075BD"/>
              </a:solidFill>
            </a:endParaRPr>
          </a:p>
          <a:p>
            <a:pPr indent="0" lvl="0" marL="0" rtl="0" algn="l">
              <a:lnSpc>
                <a:spcPct val="100000"/>
              </a:lnSpc>
              <a:spcBef>
                <a:spcPts val="0"/>
              </a:spcBef>
              <a:spcAft>
                <a:spcPts val="0"/>
              </a:spcAft>
              <a:buClr>
                <a:srgbClr val="0075BD"/>
              </a:buClr>
              <a:buSzPts val="3000"/>
              <a:buFont typeface="Arial"/>
              <a:buNone/>
            </a:pPr>
            <a:r>
              <a:rPr b="1" lang="en-US" sz="1800">
                <a:solidFill>
                  <a:srgbClr val="888888"/>
                </a:solidFill>
              </a:rPr>
              <a:t>Canadian Astro-particle Physics Summer Student Talk Competition 2023</a:t>
            </a:r>
            <a:endParaRPr b="1" sz="1800">
              <a:solidFill>
                <a:srgbClr val="888888"/>
              </a:solidFill>
            </a:endParaRPr>
          </a:p>
        </p:txBody>
      </p:sp>
      <p:sp>
        <p:nvSpPr>
          <p:cNvPr id="85" name="Google Shape;85;p15"/>
          <p:cNvSpPr txBox="1"/>
          <p:nvPr>
            <p:ph idx="4294967295" type="ctrTitle"/>
          </p:nvPr>
        </p:nvSpPr>
        <p:spPr>
          <a:xfrm>
            <a:off x="1270000" y="3049500"/>
            <a:ext cx="11279700" cy="2807400"/>
          </a:xfrm>
          <a:prstGeom prst="rect">
            <a:avLst/>
          </a:prstGeom>
          <a:noFill/>
          <a:ln>
            <a:noFill/>
          </a:ln>
        </p:spPr>
        <p:txBody>
          <a:bodyPr anchorCtr="0" anchor="b" bIns="50800" lIns="50800" spcFirstLastPara="1" rIns="50800" wrap="square" tIns="50800">
            <a:noAutofit/>
          </a:bodyPr>
          <a:lstStyle/>
          <a:p>
            <a:pPr indent="0" lvl="0" marL="0" rtl="0" algn="l">
              <a:lnSpc>
                <a:spcPct val="100000"/>
              </a:lnSpc>
              <a:spcBef>
                <a:spcPts val="0"/>
              </a:spcBef>
              <a:spcAft>
                <a:spcPts val="0"/>
              </a:spcAft>
              <a:buClr>
                <a:schemeClr val="dk1"/>
              </a:buClr>
              <a:buSzPts val="1100"/>
              <a:buFont typeface="Arial"/>
              <a:buNone/>
            </a:pPr>
            <a:r>
              <a:rPr b="1" lang="en-US" sz="7800">
                <a:solidFill>
                  <a:srgbClr val="0075BD"/>
                </a:solidFill>
              </a:rPr>
              <a:t>Quality Assurance Plan for the Telluric Acid Purification Plant</a:t>
            </a:r>
            <a:endParaRPr b="1" sz="7800">
              <a:solidFill>
                <a:srgbClr val="0075BD"/>
              </a:solidFill>
            </a:endParaRPr>
          </a:p>
        </p:txBody>
      </p:sp>
      <p:sp>
        <p:nvSpPr>
          <p:cNvPr id="86" name="Google Shape;86;p15"/>
          <p:cNvSpPr txBox="1"/>
          <p:nvPr>
            <p:ph idx="12" type="sldNum"/>
          </p:nvPr>
        </p:nvSpPr>
        <p:spPr>
          <a:xfrm>
            <a:off x="5961041" y="9296400"/>
            <a:ext cx="5379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Clr>
                <a:srgbClr val="FFFFFF"/>
              </a:buClr>
              <a:buSzPts val="3000"/>
              <a:buFont typeface="Helvetica Neue"/>
              <a:buNone/>
            </a:pPr>
            <a:fld id="{00000000-1234-1234-1234-123412341234}" type="slidenum">
              <a:rPr lang="en-US"/>
              <a:t>‹#›</a:t>
            </a:fld>
            <a:endParaRPr/>
          </a:p>
        </p:txBody>
      </p:sp>
      <p:pic>
        <p:nvPicPr>
          <p:cNvPr id="87" name="Google Shape;87;p15"/>
          <p:cNvPicPr preferRelativeResize="0"/>
          <p:nvPr/>
        </p:nvPicPr>
        <p:blipFill>
          <a:blip r:embed="rId3">
            <a:alphaModFix/>
          </a:blip>
          <a:stretch>
            <a:fillRect/>
          </a:stretch>
        </p:blipFill>
        <p:spPr>
          <a:xfrm>
            <a:off x="9032525" y="8458875"/>
            <a:ext cx="1543802" cy="1066800"/>
          </a:xfrm>
          <a:prstGeom prst="rect">
            <a:avLst/>
          </a:prstGeom>
          <a:noFill/>
          <a:ln>
            <a:noFill/>
          </a:ln>
        </p:spPr>
      </p:pic>
      <p:sp>
        <p:nvSpPr>
          <p:cNvPr id="88" name="Google Shape;88;p15"/>
          <p:cNvSpPr txBox="1"/>
          <p:nvPr/>
        </p:nvSpPr>
        <p:spPr>
          <a:xfrm flipH="1">
            <a:off x="0" y="8583900"/>
            <a:ext cx="7030500" cy="116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i="1" lang="en-US" sz="1600">
                <a:solidFill>
                  <a:srgbClr val="333333"/>
                </a:solidFill>
                <a:highlight>
                  <a:srgbClr val="FFFFFF"/>
                </a:highlight>
                <a:latin typeface="Helvetica Neue"/>
                <a:ea typeface="Helvetica Neue"/>
                <a:cs typeface="Helvetica Neue"/>
                <a:sym typeface="Helvetica Neue"/>
              </a:rPr>
              <a:t>“SNOLAB is located on the traditional territory of the Robinson-Huron Treaty of 1850, shared by the Indigenous people of the surrounding Atikameksheng Anishnawbek First Nation as part of the larger Anishinabek Nation.”</a:t>
            </a:r>
            <a:endParaRPr b="1" i="1"/>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4"/>
          <p:cNvSpPr txBox="1"/>
          <p:nvPr>
            <p:ph idx="12" type="sldNum"/>
          </p:nvPr>
        </p:nvSpPr>
        <p:spPr>
          <a:xfrm>
            <a:off x="11622023" y="8641080"/>
            <a:ext cx="6948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Clr>
                <a:srgbClr val="0075BD"/>
              </a:buClr>
              <a:buSzPts val="3000"/>
              <a:buFont typeface="Arial"/>
              <a:buNone/>
            </a:pPr>
            <a:fld id="{00000000-1234-1234-1234-123412341234}" type="slidenum">
              <a:rPr lang="en-US"/>
              <a:t>‹#›</a:t>
            </a:fld>
            <a:endParaRPr/>
          </a:p>
        </p:txBody>
      </p:sp>
      <p:sp>
        <p:nvSpPr>
          <p:cNvPr id="251" name="Google Shape;251;p24"/>
          <p:cNvSpPr txBox="1"/>
          <p:nvPr>
            <p:ph type="title"/>
          </p:nvPr>
        </p:nvSpPr>
        <p:spPr>
          <a:xfrm>
            <a:off x="1317178" y="1600200"/>
            <a:ext cx="8820900" cy="1033200"/>
          </a:xfrm>
          <a:prstGeom prst="rect">
            <a:avLst/>
          </a:prstGeom>
        </p:spPr>
        <p:txBody>
          <a:bodyPr anchorCtr="0" anchor="t" bIns="50800" lIns="50800" spcFirstLastPara="1" rIns="50800" wrap="square" tIns="50800">
            <a:normAutofit/>
          </a:bodyPr>
          <a:lstStyle/>
          <a:p>
            <a:pPr indent="0" lvl="0" marL="0" rtl="0" algn="l">
              <a:spcBef>
                <a:spcPts val="0"/>
              </a:spcBef>
              <a:spcAft>
                <a:spcPts val="0"/>
              </a:spcAft>
              <a:buNone/>
            </a:pPr>
            <a:r>
              <a:rPr lang="en-US"/>
              <a:t>Safety</a:t>
            </a:r>
            <a:r>
              <a:rPr lang="en-US"/>
              <a:t> Challenges</a:t>
            </a:r>
            <a:endParaRPr/>
          </a:p>
        </p:txBody>
      </p:sp>
      <p:sp>
        <p:nvSpPr>
          <p:cNvPr id="252" name="Google Shape;252;p24"/>
          <p:cNvSpPr/>
          <p:nvPr/>
        </p:nvSpPr>
        <p:spPr>
          <a:xfrm>
            <a:off x="892625" y="3327250"/>
            <a:ext cx="2657700" cy="2156400"/>
          </a:xfrm>
          <a:prstGeom prst="roundRect">
            <a:avLst>
              <a:gd fmla="val 16667" name="adj"/>
            </a:avLst>
          </a:prstGeom>
          <a:solidFill>
            <a:srgbClr val="0075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24"/>
          <p:cNvSpPr txBox="1"/>
          <p:nvPr/>
        </p:nvSpPr>
        <p:spPr>
          <a:xfrm>
            <a:off x="1041641" y="3450919"/>
            <a:ext cx="2285100" cy="18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solidFill>
                  <a:schemeClr val="lt1"/>
                </a:solidFill>
              </a:rPr>
              <a:t>Nitric Acid</a:t>
            </a:r>
            <a:endParaRPr b="1" u="sng">
              <a:solidFill>
                <a:schemeClr val="lt1"/>
              </a:solidFill>
            </a:endParaRPr>
          </a:p>
          <a:p>
            <a:pPr indent="0" lvl="0" marL="0" rtl="0" algn="ctr">
              <a:spcBef>
                <a:spcPts val="0"/>
              </a:spcBef>
              <a:spcAft>
                <a:spcPts val="0"/>
              </a:spcAft>
              <a:buNone/>
            </a:pPr>
            <a:r>
              <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Oxidizing liquid</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Corrosive to Metals</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Acute Inhalation</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Skin Corrosion </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Serious eye damage</a:t>
            </a:r>
            <a:endParaRPr>
              <a:solidFill>
                <a:schemeClr val="lt1"/>
              </a:solidFill>
            </a:endParaRPr>
          </a:p>
        </p:txBody>
      </p:sp>
      <p:pic>
        <p:nvPicPr>
          <p:cNvPr id="254" name="Google Shape;254;p24"/>
          <p:cNvPicPr preferRelativeResize="0"/>
          <p:nvPr/>
        </p:nvPicPr>
        <p:blipFill>
          <a:blip r:embed="rId3">
            <a:alphaModFix/>
          </a:blip>
          <a:stretch>
            <a:fillRect/>
          </a:stretch>
        </p:blipFill>
        <p:spPr>
          <a:xfrm>
            <a:off x="4366600" y="3680400"/>
            <a:ext cx="3781425" cy="1428750"/>
          </a:xfrm>
          <a:prstGeom prst="rect">
            <a:avLst/>
          </a:prstGeom>
          <a:noFill/>
          <a:ln>
            <a:noFill/>
          </a:ln>
        </p:spPr>
      </p:pic>
      <p:sp>
        <p:nvSpPr>
          <p:cNvPr id="255" name="Google Shape;255;p24"/>
          <p:cNvSpPr/>
          <p:nvPr/>
        </p:nvSpPr>
        <p:spPr>
          <a:xfrm>
            <a:off x="8964325" y="3319525"/>
            <a:ext cx="2657700" cy="2156400"/>
          </a:xfrm>
          <a:prstGeom prst="roundRect">
            <a:avLst>
              <a:gd fmla="val 16667" name="adj"/>
            </a:avLst>
          </a:prstGeom>
          <a:solidFill>
            <a:srgbClr val="0075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24"/>
          <p:cNvSpPr txBox="1"/>
          <p:nvPr/>
        </p:nvSpPr>
        <p:spPr>
          <a:xfrm>
            <a:off x="8888125" y="3450925"/>
            <a:ext cx="2810100" cy="18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solidFill>
                  <a:schemeClr val="lt1"/>
                </a:solidFill>
              </a:rPr>
              <a:t>Telluric Acid</a:t>
            </a:r>
            <a:endParaRPr b="1" u="sng">
              <a:solidFill>
                <a:schemeClr val="lt1"/>
              </a:solidFill>
            </a:endParaRPr>
          </a:p>
          <a:p>
            <a:pPr indent="0" lvl="0" marL="0" rtl="0" algn="ctr">
              <a:spcBef>
                <a:spcPts val="0"/>
              </a:spcBef>
              <a:spcAft>
                <a:spcPts val="0"/>
              </a:spcAft>
              <a:buNone/>
            </a:pPr>
            <a:r>
              <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Acute</a:t>
            </a:r>
            <a:r>
              <a:rPr lang="en-US">
                <a:solidFill>
                  <a:schemeClr val="lt1"/>
                </a:solidFill>
              </a:rPr>
              <a:t> </a:t>
            </a:r>
            <a:r>
              <a:rPr lang="en-US">
                <a:solidFill>
                  <a:schemeClr val="lt1"/>
                </a:solidFill>
              </a:rPr>
              <a:t>inhalation</a:t>
            </a:r>
            <a:r>
              <a:rPr lang="en-US">
                <a:solidFill>
                  <a:schemeClr val="lt1"/>
                </a:solidFill>
              </a:rPr>
              <a:t> </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Skin Corrosion</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Serious Eye Damage</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Target Organ </a:t>
            </a:r>
            <a:r>
              <a:rPr lang="en-US">
                <a:solidFill>
                  <a:schemeClr val="lt1"/>
                </a:solidFill>
              </a:rPr>
              <a:t>toxicity</a:t>
            </a:r>
            <a:endParaRPr>
              <a:solidFill>
                <a:schemeClr val="lt1"/>
              </a:solidFill>
            </a:endParaRPr>
          </a:p>
          <a:p>
            <a:pPr indent="-317500" lvl="0" marL="457200" rtl="0" algn="l">
              <a:spcBef>
                <a:spcPts val="0"/>
              </a:spcBef>
              <a:spcAft>
                <a:spcPts val="0"/>
              </a:spcAft>
              <a:buClr>
                <a:schemeClr val="lt1"/>
              </a:buClr>
              <a:buSzPts val="1400"/>
              <a:buChar char="-"/>
            </a:pPr>
            <a:r>
              <a:rPr lang="en-US">
                <a:solidFill>
                  <a:schemeClr val="lt1"/>
                </a:solidFill>
              </a:rPr>
              <a:t>Target Organs: </a:t>
            </a:r>
            <a:r>
              <a:rPr lang="en-US">
                <a:solidFill>
                  <a:schemeClr val="lt1"/>
                </a:solidFill>
              </a:rPr>
              <a:t>Respiratory</a:t>
            </a:r>
            <a:endParaRPr>
              <a:solidFill>
                <a:schemeClr val="lt1"/>
              </a:solidFill>
            </a:endParaRPr>
          </a:p>
        </p:txBody>
      </p:sp>
      <p:sp>
        <p:nvSpPr>
          <p:cNvPr id="257" name="Google Shape;257;p24"/>
          <p:cNvSpPr txBox="1"/>
          <p:nvPr/>
        </p:nvSpPr>
        <p:spPr>
          <a:xfrm>
            <a:off x="1444225" y="5596400"/>
            <a:ext cx="1228500" cy="42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000">
                <a:solidFill>
                  <a:srgbClr val="FF0000"/>
                </a:solidFill>
              </a:rPr>
              <a:t>pH: &lt;1</a:t>
            </a:r>
            <a:endParaRPr b="1" sz="2000">
              <a:solidFill>
                <a:srgbClr val="FF0000"/>
              </a:solidFill>
            </a:endParaRPr>
          </a:p>
        </p:txBody>
      </p:sp>
      <p:sp>
        <p:nvSpPr>
          <p:cNvPr id="258" name="Google Shape;258;p24"/>
          <p:cNvSpPr txBox="1"/>
          <p:nvPr/>
        </p:nvSpPr>
        <p:spPr>
          <a:xfrm>
            <a:off x="9628775" y="5596400"/>
            <a:ext cx="1228500" cy="42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000">
                <a:solidFill>
                  <a:srgbClr val="FF0000"/>
                </a:solidFill>
              </a:rPr>
              <a:t>pH: 1.4</a:t>
            </a:r>
            <a:endParaRPr b="1" sz="2000">
              <a:solidFill>
                <a:srgbClr val="FF0000"/>
              </a:solidFill>
            </a:endParaRPr>
          </a:p>
        </p:txBody>
      </p:sp>
      <p:sp>
        <p:nvSpPr>
          <p:cNvPr id="259" name="Google Shape;259;p24"/>
          <p:cNvSpPr/>
          <p:nvPr/>
        </p:nvSpPr>
        <p:spPr>
          <a:xfrm>
            <a:off x="2975700" y="6177500"/>
            <a:ext cx="6653100" cy="2289900"/>
          </a:xfrm>
          <a:prstGeom prst="roundRect">
            <a:avLst>
              <a:gd fmla="val 16667" name="adj"/>
            </a:avLst>
          </a:prstGeom>
          <a:solidFill>
            <a:srgbClr val="0075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4"/>
          <p:cNvSpPr txBox="1"/>
          <p:nvPr/>
        </p:nvSpPr>
        <p:spPr>
          <a:xfrm>
            <a:off x="3348725" y="6308823"/>
            <a:ext cx="5720400" cy="64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lt1"/>
                </a:solidFill>
              </a:rPr>
              <a:t>Workplace Hazardous Material Information System(WHMIS): Health Canada</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a:p>
            <a:pPr indent="0" lvl="0" marL="0" rtl="0" algn="l">
              <a:spcBef>
                <a:spcPts val="0"/>
              </a:spcBef>
              <a:spcAft>
                <a:spcPts val="0"/>
              </a:spcAft>
              <a:buNone/>
            </a:pPr>
            <a:r>
              <a:t/>
            </a:r>
            <a:endParaRPr>
              <a:solidFill>
                <a:schemeClr val="lt1"/>
              </a:solidFill>
            </a:endParaRPr>
          </a:p>
        </p:txBody>
      </p:sp>
      <p:sp>
        <p:nvSpPr>
          <p:cNvPr id="261" name="Google Shape;261;p24"/>
          <p:cNvSpPr txBox="1"/>
          <p:nvPr/>
        </p:nvSpPr>
        <p:spPr>
          <a:xfrm>
            <a:off x="3348725" y="7017413"/>
            <a:ext cx="1228500" cy="25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lt1"/>
                </a:solidFill>
              </a:rPr>
              <a:t>Vale </a:t>
            </a:r>
            <a:endParaRPr/>
          </a:p>
        </p:txBody>
      </p:sp>
      <p:sp>
        <p:nvSpPr>
          <p:cNvPr id="262" name="Google Shape;262;p24"/>
          <p:cNvSpPr txBox="1"/>
          <p:nvPr/>
        </p:nvSpPr>
        <p:spPr>
          <a:xfrm>
            <a:off x="3329913" y="7639925"/>
            <a:ext cx="5854800" cy="56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US">
                <a:solidFill>
                  <a:schemeClr val="lt1"/>
                </a:solidFill>
              </a:rPr>
              <a:t>SNOLAB Hazardous Materials Policies</a:t>
            </a:r>
            <a:endParaRPr>
              <a:solidFill>
                <a:schemeClr val="lt1"/>
              </a:solidFill>
            </a:endParaRPr>
          </a:p>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6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6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25"/>
          <p:cNvSpPr txBox="1"/>
          <p:nvPr>
            <p:ph idx="12" type="sldNum"/>
          </p:nvPr>
        </p:nvSpPr>
        <p:spPr>
          <a:xfrm>
            <a:off x="11622023" y="8641080"/>
            <a:ext cx="6948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Clr>
                <a:srgbClr val="0075BD"/>
              </a:buClr>
              <a:buSzPts val="3000"/>
              <a:buFont typeface="Arial"/>
              <a:buNone/>
            </a:pPr>
            <a:fld id="{00000000-1234-1234-1234-123412341234}" type="slidenum">
              <a:rPr lang="en-US"/>
              <a:t>‹#›</a:t>
            </a:fld>
            <a:endParaRPr/>
          </a:p>
        </p:txBody>
      </p:sp>
      <p:sp>
        <p:nvSpPr>
          <p:cNvPr id="268" name="Google Shape;268;p25"/>
          <p:cNvSpPr txBox="1"/>
          <p:nvPr>
            <p:ph type="title"/>
          </p:nvPr>
        </p:nvSpPr>
        <p:spPr>
          <a:xfrm>
            <a:off x="1317178" y="1600200"/>
            <a:ext cx="8820900" cy="1033200"/>
          </a:xfrm>
          <a:prstGeom prst="rect">
            <a:avLst/>
          </a:prstGeom>
        </p:spPr>
        <p:txBody>
          <a:bodyPr anchorCtr="0" anchor="t" bIns="50800" lIns="50800" spcFirstLastPara="1" rIns="50800" wrap="square" tIns="50800">
            <a:normAutofit/>
          </a:bodyPr>
          <a:lstStyle/>
          <a:p>
            <a:pPr indent="0" lvl="0" marL="0" rtl="0" algn="l">
              <a:spcBef>
                <a:spcPts val="0"/>
              </a:spcBef>
              <a:spcAft>
                <a:spcPts val="0"/>
              </a:spcAft>
              <a:buNone/>
            </a:pPr>
            <a:r>
              <a:rPr lang="en-US"/>
              <a:t>Risk Assessment</a:t>
            </a:r>
            <a:endParaRPr/>
          </a:p>
        </p:txBody>
      </p:sp>
      <p:sp>
        <p:nvSpPr>
          <p:cNvPr id="269" name="Google Shape;269;p25"/>
          <p:cNvSpPr/>
          <p:nvPr/>
        </p:nvSpPr>
        <p:spPr>
          <a:xfrm>
            <a:off x="420825" y="3362863"/>
            <a:ext cx="4109400" cy="2624100"/>
          </a:xfrm>
          <a:prstGeom prst="roundRect">
            <a:avLst>
              <a:gd fmla="val 16667" name="adj"/>
            </a:avLst>
          </a:prstGeom>
          <a:solidFill>
            <a:srgbClr val="0076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25"/>
          <p:cNvSpPr/>
          <p:nvPr/>
        </p:nvSpPr>
        <p:spPr>
          <a:xfrm>
            <a:off x="7512625" y="6716450"/>
            <a:ext cx="4109400" cy="2624100"/>
          </a:xfrm>
          <a:prstGeom prst="roundRect">
            <a:avLst>
              <a:gd fmla="val 16667" name="adj"/>
            </a:avLst>
          </a:prstGeom>
          <a:solidFill>
            <a:srgbClr val="0076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25"/>
          <p:cNvSpPr/>
          <p:nvPr/>
        </p:nvSpPr>
        <p:spPr>
          <a:xfrm>
            <a:off x="420825" y="6716450"/>
            <a:ext cx="4109400" cy="2624100"/>
          </a:xfrm>
          <a:prstGeom prst="roundRect">
            <a:avLst>
              <a:gd fmla="val 16667" name="adj"/>
            </a:avLst>
          </a:prstGeom>
          <a:solidFill>
            <a:srgbClr val="0076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25"/>
          <p:cNvSpPr/>
          <p:nvPr/>
        </p:nvSpPr>
        <p:spPr>
          <a:xfrm>
            <a:off x="7512625" y="3362875"/>
            <a:ext cx="4109400" cy="2624100"/>
          </a:xfrm>
          <a:prstGeom prst="roundRect">
            <a:avLst>
              <a:gd fmla="val 16667" name="adj"/>
            </a:avLst>
          </a:prstGeom>
          <a:solidFill>
            <a:srgbClr val="0076B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25"/>
          <p:cNvSpPr txBox="1"/>
          <p:nvPr/>
        </p:nvSpPr>
        <p:spPr>
          <a:xfrm>
            <a:off x="717900" y="3484700"/>
            <a:ext cx="3503100" cy="1927200"/>
          </a:xfrm>
          <a:prstGeom prst="rect">
            <a:avLst/>
          </a:prstGeom>
          <a:noFill/>
          <a:ln>
            <a:noFill/>
          </a:ln>
        </p:spPr>
        <p:txBody>
          <a:bodyPr anchorCtr="0" anchor="t" bIns="91425" lIns="91425" spcFirstLastPara="1" rIns="91425" wrap="square" tIns="91425">
            <a:noAutofit/>
          </a:bodyPr>
          <a:lstStyle/>
          <a:p>
            <a:pPr indent="-344805" lvl="0" marL="457200" rtl="0" algn="l">
              <a:lnSpc>
                <a:spcPct val="120000"/>
              </a:lnSpc>
              <a:spcBef>
                <a:spcPts val="0"/>
              </a:spcBef>
              <a:spcAft>
                <a:spcPts val="0"/>
              </a:spcAft>
              <a:buClr>
                <a:schemeClr val="lt1"/>
              </a:buClr>
              <a:buSzPts val="1830"/>
              <a:buChar char="-"/>
            </a:pPr>
            <a:r>
              <a:rPr lang="en-US" sz="2300">
                <a:solidFill>
                  <a:schemeClr val="lt1"/>
                </a:solidFill>
              </a:rPr>
              <a:t>Personal protective equipment</a:t>
            </a:r>
            <a:endParaRPr sz="2300">
              <a:solidFill>
                <a:schemeClr val="lt1"/>
              </a:solidFill>
            </a:endParaRPr>
          </a:p>
          <a:p>
            <a:pPr indent="-413385" lvl="1" marL="914400" rtl="0" algn="l">
              <a:lnSpc>
                <a:spcPct val="120000"/>
              </a:lnSpc>
              <a:spcBef>
                <a:spcPts val="0"/>
              </a:spcBef>
              <a:spcAft>
                <a:spcPts val="0"/>
              </a:spcAft>
              <a:buClr>
                <a:schemeClr val="lt1"/>
              </a:buClr>
              <a:buSzPts val="2910"/>
              <a:buChar char="-"/>
            </a:pPr>
            <a:r>
              <a:rPr lang="en-US" sz="2300">
                <a:solidFill>
                  <a:schemeClr val="lt1"/>
                </a:solidFill>
              </a:rPr>
              <a:t>Lab coat </a:t>
            </a:r>
            <a:endParaRPr sz="2300">
              <a:solidFill>
                <a:schemeClr val="lt1"/>
              </a:solidFill>
            </a:endParaRPr>
          </a:p>
          <a:p>
            <a:pPr indent="-413385" lvl="1" marL="914400" rtl="0" algn="l">
              <a:lnSpc>
                <a:spcPct val="120000"/>
              </a:lnSpc>
              <a:spcBef>
                <a:spcPts val="0"/>
              </a:spcBef>
              <a:spcAft>
                <a:spcPts val="0"/>
              </a:spcAft>
              <a:buClr>
                <a:schemeClr val="lt1"/>
              </a:buClr>
              <a:buSzPts val="2910"/>
              <a:buChar char="-"/>
            </a:pPr>
            <a:r>
              <a:rPr lang="en-US" sz="2300">
                <a:solidFill>
                  <a:schemeClr val="lt1"/>
                </a:solidFill>
              </a:rPr>
              <a:t>Face shield</a:t>
            </a:r>
            <a:endParaRPr sz="2300">
              <a:solidFill>
                <a:schemeClr val="lt1"/>
              </a:solidFill>
            </a:endParaRPr>
          </a:p>
          <a:p>
            <a:pPr indent="-413385" lvl="1" marL="914400" rtl="0" algn="l">
              <a:lnSpc>
                <a:spcPct val="120000"/>
              </a:lnSpc>
              <a:spcBef>
                <a:spcPts val="0"/>
              </a:spcBef>
              <a:spcAft>
                <a:spcPts val="0"/>
              </a:spcAft>
              <a:buClr>
                <a:schemeClr val="lt1"/>
              </a:buClr>
              <a:buSzPts val="2910"/>
              <a:buChar char="-"/>
            </a:pPr>
            <a:r>
              <a:rPr lang="en-US" sz="2300">
                <a:solidFill>
                  <a:schemeClr val="lt1"/>
                </a:solidFill>
              </a:rPr>
              <a:t>3 layers of gloves</a:t>
            </a:r>
            <a:endParaRPr sz="1700">
              <a:solidFill>
                <a:schemeClr val="lt1"/>
              </a:solidFill>
            </a:endParaRPr>
          </a:p>
        </p:txBody>
      </p:sp>
      <p:sp>
        <p:nvSpPr>
          <p:cNvPr id="274" name="Google Shape;274;p25"/>
          <p:cNvSpPr txBox="1"/>
          <p:nvPr/>
        </p:nvSpPr>
        <p:spPr>
          <a:xfrm>
            <a:off x="7821850" y="3470450"/>
            <a:ext cx="3465600" cy="1955700"/>
          </a:xfrm>
          <a:prstGeom prst="rect">
            <a:avLst/>
          </a:prstGeom>
          <a:noFill/>
          <a:ln>
            <a:noFill/>
          </a:ln>
        </p:spPr>
        <p:txBody>
          <a:bodyPr anchorCtr="0" anchor="t" bIns="91425" lIns="91425" spcFirstLastPara="1" rIns="91425" wrap="square" tIns="91425">
            <a:noAutofit/>
          </a:bodyPr>
          <a:lstStyle/>
          <a:p>
            <a:pPr indent="-338455" lvl="0" marL="457200" rtl="0" algn="l">
              <a:lnSpc>
                <a:spcPct val="120000"/>
              </a:lnSpc>
              <a:spcBef>
                <a:spcPts val="0"/>
              </a:spcBef>
              <a:spcAft>
                <a:spcPts val="0"/>
              </a:spcAft>
              <a:buClr>
                <a:schemeClr val="lt1"/>
              </a:buClr>
              <a:buSzPts val="1730"/>
              <a:buChar char="-"/>
            </a:pPr>
            <a:r>
              <a:rPr lang="en-US" sz="2200">
                <a:solidFill>
                  <a:schemeClr val="lt1"/>
                </a:solidFill>
              </a:rPr>
              <a:t>A Procedure was written to ensure safety and cleanliness.</a:t>
            </a:r>
            <a:endParaRPr sz="2400">
              <a:solidFill>
                <a:schemeClr val="lt1"/>
              </a:solidFill>
            </a:endParaRPr>
          </a:p>
          <a:p>
            <a:pPr indent="-368300" lvl="0" marL="457200" rtl="0" algn="l">
              <a:lnSpc>
                <a:spcPct val="120000"/>
              </a:lnSpc>
              <a:spcBef>
                <a:spcPts val="0"/>
              </a:spcBef>
              <a:spcAft>
                <a:spcPts val="0"/>
              </a:spcAft>
              <a:buClr>
                <a:schemeClr val="lt1"/>
              </a:buClr>
              <a:buSzPts val="2200"/>
              <a:buChar char="-"/>
            </a:pPr>
            <a:r>
              <a:rPr lang="en-US" sz="2200">
                <a:solidFill>
                  <a:schemeClr val="lt1"/>
                </a:solidFill>
              </a:rPr>
              <a:t>Task Hazard Assessment</a:t>
            </a:r>
            <a:endParaRPr sz="2200">
              <a:solidFill>
                <a:schemeClr val="lt1"/>
              </a:solidFill>
            </a:endParaRPr>
          </a:p>
        </p:txBody>
      </p:sp>
      <p:sp>
        <p:nvSpPr>
          <p:cNvPr id="275" name="Google Shape;275;p25"/>
          <p:cNvSpPr txBox="1"/>
          <p:nvPr/>
        </p:nvSpPr>
        <p:spPr>
          <a:xfrm>
            <a:off x="7674150" y="7005625"/>
            <a:ext cx="3812400" cy="1955700"/>
          </a:xfrm>
          <a:prstGeom prst="rect">
            <a:avLst/>
          </a:prstGeom>
          <a:noFill/>
          <a:ln>
            <a:noFill/>
          </a:ln>
        </p:spPr>
        <p:txBody>
          <a:bodyPr anchorCtr="0" anchor="t" bIns="91425" lIns="91425" spcFirstLastPara="1" rIns="91425" wrap="square" tIns="91425">
            <a:noAutofit/>
          </a:bodyPr>
          <a:lstStyle/>
          <a:p>
            <a:pPr indent="-368300" lvl="0" marL="457200" rtl="0" algn="l">
              <a:lnSpc>
                <a:spcPct val="120000"/>
              </a:lnSpc>
              <a:spcBef>
                <a:spcPts val="0"/>
              </a:spcBef>
              <a:spcAft>
                <a:spcPts val="0"/>
              </a:spcAft>
              <a:buClr>
                <a:schemeClr val="lt1"/>
              </a:buClr>
              <a:buSzPts val="2200"/>
              <a:buChar char="-"/>
            </a:pPr>
            <a:r>
              <a:rPr lang="en-US" sz="2200">
                <a:solidFill>
                  <a:schemeClr val="lt1"/>
                </a:solidFill>
              </a:rPr>
              <a:t>Reviews: Operations Readiness Review, Chemical safety handling</a:t>
            </a:r>
            <a:endParaRPr sz="2200">
              <a:solidFill>
                <a:schemeClr val="lt1"/>
              </a:solidFill>
            </a:endParaRPr>
          </a:p>
          <a:p>
            <a:pPr indent="-368300" lvl="0" marL="457200" rtl="0" algn="l">
              <a:lnSpc>
                <a:spcPct val="120000"/>
              </a:lnSpc>
              <a:spcBef>
                <a:spcPts val="0"/>
              </a:spcBef>
              <a:spcAft>
                <a:spcPts val="0"/>
              </a:spcAft>
              <a:buClr>
                <a:schemeClr val="lt1"/>
              </a:buClr>
              <a:buSzPts val="2200"/>
              <a:buChar char="-"/>
            </a:pPr>
            <a:r>
              <a:rPr lang="en-US" sz="2200">
                <a:solidFill>
                  <a:schemeClr val="lt1"/>
                </a:solidFill>
              </a:rPr>
              <a:t>Sample line modifications.</a:t>
            </a:r>
            <a:endParaRPr sz="2200">
              <a:solidFill>
                <a:schemeClr val="lt1"/>
              </a:solidFill>
            </a:endParaRPr>
          </a:p>
        </p:txBody>
      </p:sp>
      <p:sp>
        <p:nvSpPr>
          <p:cNvPr id="276" name="Google Shape;276;p25"/>
          <p:cNvSpPr txBox="1"/>
          <p:nvPr/>
        </p:nvSpPr>
        <p:spPr>
          <a:xfrm>
            <a:off x="816925" y="7104775"/>
            <a:ext cx="1758300" cy="1881300"/>
          </a:xfrm>
          <a:prstGeom prst="rect">
            <a:avLst/>
          </a:prstGeom>
          <a:noFill/>
          <a:ln>
            <a:noFill/>
          </a:ln>
        </p:spPr>
        <p:txBody>
          <a:bodyPr anchorCtr="0" anchor="t" bIns="91425" lIns="91425" spcFirstLastPara="1" rIns="91425" wrap="square" tIns="91425">
            <a:noAutofit/>
          </a:bodyPr>
          <a:lstStyle/>
          <a:p>
            <a:pPr indent="-332105" lvl="0" marL="457200" rtl="0" algn="l">
              <a:lnSpc>
                <a:spcPct val="120000"/>
              </a:lnSpc>
              <a:spcBef>
                <a:spcPts val="0"/>
              </a:spcBef>
              <a:spcAft>
                <a:spcPts val="0"/>
              </a:spcAft>
              <a:buClr>
                <a:schemeClr val="lt1"/>
              </a:buClr>
              <a:buSzPts val="1630"/>
              <a:buChar char="-"/>
            </a:pPr>
            <a:r>
              <a:rPr lang="en-US" sz="2100">
                <a:solidFill>
                  <a:schemeClr val="lt1"/>
                </a:solidFill>
              </a:rPr>
              <a:t>Spill response team</a:t>
            </a:r>
            <a:endParaRPr sz="1500">
              <a:solidFill>
                <a:schemeClr val="lt1"/>
              </a:solidFill>
            </a:endParaRPr>
          </a:p>
        </p:txBody>
      </p:sp>
      <p:pic>
        <p:nvPicPr>
          <p:cNvPr id="277" name="Google Shape;277;p25"/>
          <p:cNvPicPr preferRelativeResize="0"/>
          <p:nvPr/>
        </p:nvPicPr>
        <p:blipFill rotWithShape="1">
          <a:blip r:embed="rId3">
            <a:alphaModFix/>
          </a:blip>
          <a:srcRect b="0" l="0" r="0" t="16142"/>
          <a:stretch/>
        </p:blipFill>
        <p:spPr>
          <a:xfrm>
            <a:off x="2623350" y="6883775"/>
            <a:ext cx="1758350" cy="2323300"/>
          </a:xfrm>
          <a:prstGeom prst="rect">
            <a:avLst/>
          </a:prstGeom>
          <a:noFill/>
          <a:ln>
            <a:noFill/>
          </a:ln>
        </p:spPr>
      </p:pic>
      <p:pic>
        <p:nvPicPr>
          <p:cNvPr id="278" name="Google Shape;278;p25"/>
          <p:cNvPicPr preferRelativeResize="0"/>
          <p:nvPr/>
        </p:nvPicPr>
        <p:blipFill>
          <a:blip r:embed="rId4">
            <a:alphaModFix/>
          </a:blip>
          <a:stretch>
            <a:fillRect/>
          </a:stretch>
        </p:blipFill>
        <p:spPr>
          <a:xfrm>
            <a:off x="4682625" y="5189100"/>
            <a:ext cx="2677600" cy="217697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82" name="Shape 282"/>
        <p:cNvGrpSpPr/>
        <p:nvPr/>
      </p:nvGrpSpPr>
      <p:grpSpPr>
        <a:xfrm>
          <a:off x="0" y="0"/>
          <a:ext cx="0" cy="0"/>
          <a:chOff x="0" y="0"/>
          <a:chExt cx="0" cy="0"/>
        </a:xfrm>
      </p:grpSpPr>
      <p:sp>
        <p:nvSpPr>
          <p:cNvPr id="283" name="Google Shape;283;p26"/>
          <p:cNvSpPr txBox="1"/>
          <p:nvPr>
            <p:ph type="title"/>
          </p:nvPr>
        </p:nvSpPr>
        <p:spPr>
          <a:xfrm>
            <a:off x="712150" y="1858672"/>
            <a:ext cx="4358100" cy="1994700"/>
          </a:xfrm>
          <a:prstGeom prst="rect">
            <a:avLst/>
          </a:prstGeom>
          <a:noFill/>
          <a:ln>
            <a:noFill/>
          </a:ln>
        </p:spPr>
        <p:txBody>
          <a:bodyPr anchorCtr="0" anchor="t" bIns="54175" lIns="108350" spcFirstLastPara="1" rIns="108350" wrap="square" tIns="54175">
            <a:normAutofit/>
          </a:bodyPr>
          <a:lstStyle/>
          <a:p>
            <a:pPr indent="0" lvl="0" marL="0" rtl="0" algn="l">
              <a:lnSpc>
                <a:spcPct val="90000"/>
              </a:lnSpc>
              <a:spcBef>
                <a:spcPts val="0"/>
              </a:spcBef>
              <a:spcAft>
                <a:spcPts val="0"/>
              </a:spcAft>
              <a:buClr>
                <a:schemeClr val="dk1"/>
              </a:buClr>
              <a:buSzPts val="2600"/>
              <a:buFont typeface="Arial"/>
              <a:buNone/>
            </a:pPr>
            <a:r>
              <a:rPr lang="en-US" sz="2400"/>
              <a:t>SAMPLE PORT 1:</a:t>
            </a:r>
            <a:endParaRPr sz="2400"/>
          </a:p>
          <a:p>
            <a:pPr indent="0" lvl="0" marL="0" rtl="0" algn="l">
              <a:lnSpc>
                <a:spcPct val="90000"/>
              </a:lnSpc>
              <a:spcBef>
                <a:spcPts val="0"/>
              </a:spcBef>
              <a:spcAft>
                <a:spcPts val="0"/>
              </a:spcAft>
              <a:buClr>
                <a:schemeClr val="dk1"/>
              </a:buClr>
              <a:buSzPts val="2600"/>
              <a:buFont typeface="Arial"/>
              <a:buNone/>
            </a:pPr>
            <a:r>
              <a:rPr lang="en-US" sz="2400"/>
              <a:t>DISSOLUTION TANK(DT)</a:t>
            </a:r>
            <a:endParaRPr sz="3100"/>
          </a:p>
        </p:txBody>
      </p:sp>
      <p:cxnSp>
        <p:nvCxnSpPr>
          <p:cNvPr id="284" name="Google Shape;284;p26"/>
          <p:cNvCxnSpPr/>
          <p:nvPr/>
        </p:nvCxnSpPr>
        <p:spPr>
          <a:xfrm>
            <a:off x="320250" y="1244350"/>
            <a:ext cx="3641700" cy="18300"/>
          </a:xfrm>
          <a:prstGeom prst="straightConnector1">
            <a:avLst/>
          </a:prstGeom>
          <a:noFill/>
          <a:ln cap="flat" cmpd="sng" w="57150">
            <a:solidFill>
              <a:srgbClr val="0075BD"/>
            </a:solidFill>
            <a:prstDash val="solid"/>
            <a:miter lim="800000"/>
            <a:headEnd len="sm" w="sm" type="none"/>
            <a:tailEnd len="sm" w="sm" type="none"/>
          </a:ln>
        </p:spPr>
      </p:cxnSp>
      <p:sp>
        <p:nvSpPr>
          <p:cNvPr id="285" name="Google Shape;285;p26"/>
          <p:cNvSpPr txBox="1"/>
          <p:nvPr/>
        </p:nvSpPr>
        <p:spPr>
          <a:xfrm>
            <a:off x="712150" y="2862689"/>
            <a:ext cx="4358100" cy="5107500"/>
          </a:xfrm>
          <a:prstGeom prst="rect">
            <a:avLst/>
          </a:prstGeom>
          <a:noFill/>
          <a:ln>
            <a:noFill/>
          </a:ln>
        </p:spPr>
        <p:txBody>
          <a:bodyPr anchorCtr="0" anchor="t" bIns="54175" lIns="108350" spcFirstLastPara="1" rIns="108350" wrap="square" tIns="54175">
            <a:normAutofit/>
          </a:bodyPr>
          <a:lstStyle/>
          <a:p>
            <a:pPr indent="-279400" lvl="0" marL="317500" marR="0" rtl="0" algn="l">
              <a:lnSpc>
                <a:spcPct val="90000"/>
              </a:lnSpc>
              <a:spcBef>
                <a:spcPts val="1100"/>
              </a:spcBef>
              <a:spcAft>
                <a:spcPts val="0"/>
              </a:spcAft>
              <a:buClr>
                <a:schemeClr val="dk1"/>
              </a:buClr>
              <a:buSzPts val="2400"/>
              <a:buFont typeface="Arial"/>
              <a:buChar char="•"/>
            </a:pPr>
            <a:r>
              <a:rPr lang="en-US" sz="2400">
                <a:solidFill>
                  <a:schemeClr val="dk1"/>
                </a:solidFill>
                <a:latin typeface="Arial"/>
                <a:ea typeface="Arial"/>
                <a:cs typeface="Arial"/>
                <a:sym typeface="Arial"/>
              </a:rPr>
              <a:t>The </a:t>
            </a:r>
            <a:r>
              <a:rPr lang="en-US" sz="2400">
                <a:solidFill>
                  <a:schemeClr val="dk1"/>
                </a:solidFill>
              </a:rPr>
              <a:t>sample port</a:t>
            </a:r>
            <a:r>
              <a:rPr lang="en-US" sz="2400">
                <a:solidFill>
                  <a:schemeClr val="dk1"/>
                </a:solidFill>
                <a:latin typeface="Arial"/>
                <a:ea typeface="Arial"/>
                <a:cs typeface="Arial"/>
                <a:sym typeface="Arial"/>
              </a:rPr>
              <a:t> is located </a:t>
            </a:r>
            <a:r>
              <a:rPr lang="en-US" sz="2400">
                <a:solidFill>
                  <a:schemeClr val="dk1"/>
                </a:solidFill>
              </a:rPr>
              <a:t>behind the Tank (V-601 DT)</a:t>
            </a:r>
            <a:r>
              <a:rPr lang="en-US" sz="2400">
                <a:solidFill>
                  <a:schemeClr val="dk1"/>
                </a:solidFill>
                <a:latin typeface="Arial"/>
                <a:ea typeface="Arial"/>
                <a:cs typeface="Arial"/>
                <a:sym typeface="Arial"/>
              </a:rPr>
              <a:t> under t</a:t>
            </a:r>
            <a:r>
              <a:rPr lang="en-US" sz="2400">
                <a:solidFill>
                  <a:schemeClr val="dk1"/>
                </a:solidFill>
              </a:rPr>
              <a:t>he deck.</a:t>
            </a:r>
            <a:endParaRPr sz="2400">
              <a:solidFill>
                <a:schemeClr val="dk1"/>
              </a:solidFill>
            </a:endParaRPr>
          </a:p>
          <a:p>
            <a:pPr indent="-279400" lvl="0" marL="317500" marR="0" rtl="0" algn="l">
              <a:lnSpc>
                <a:spcPct val="90000"/>
              </a:lnSpc>
              <a:spcBef>
                <a:spcPts val="1100"/>
              </a:spcBef>
              <a:spcAft>
                <a:spcPts val="0"/>
              </a:spcAft>
              <a:buClr>
                <a:schemeClr val="dk1"/>
              </a:buClr>
              <a:buSzPts val="2400"/>
              <a:buChar char="•"/>
            </a:pPr>
            <a:r>
              <a:rPr lang="en-US" sz="2400">
                <a:solidFill>
                  <a:schemeClr val="dk1"/>
                </a:solidFill>
              </a:rPr>
              <a:t>Sample port Needed to be moved.</a:t>
            </a:r>
            <a:endParaRPr sz="2400">
              <a:solidFill>
                <a:schemeClr val="dk1"/>
              </a:solidFill>
            </a:endParaRPr>
          </a:p>
          <a:p>
            <a:pPr indent="0" lvl="0" marL="0" marR="0" rtl="0" algn="l">
              <a:lnSpc>
                <a:spcPct val="90000"/>
              </a:lnSpc>
              <a:spcBef>
                <a:spcPts val="1100"/>
              </a:spcBef>
              <a:spcAft>
                <a:spcPts val="0"/>
              </a:spcAft>
              <a:buNone/>
            </a:pPr>
            <a:r>
              <a:t/>
            </a:r>
            <a:endParaRPr sz="1700"/>
          </a:p>
          <a:p>
            <a:pPr indent="-127000" lvl="0" marL="342900" marR="0" rtl="0" algn="l">
              <a:lnSpc>
                <a:spcPct val="90000"/>
              </a:lnSpc>
              <a:spcBef>
                <a:spcPts val="1200"/>
              </a:spcBef>
              <a:spcAft>
                <a:spcPts val="0"/>
              </a:spcAft>
              <a:buClr>
                <a:schemeClr val="dk1"/>
              </a:buClr>
              <a:buSzPts val="2400"/>
              <a:buFont typeface="Arial"/>
              <a:buNone/>
            </a:pPr>
            <a:r>
              <a:t/>
            </a:r>
            <a:endParaRPr sz="2400">
              <a:solidFill>
                <a:schemeClr val="dk1"/>
              </a:solidFill>
              <a:latin typeface="Arial"/>
              <a:ea typeface="Arial"/>
              <a:cs typeface="Arial"/>
              <a:sym typeface="Arial"/>
            </a:endParaRPr>
          </a:p>
        </p:txBody>
      </p:sp>
      <p:pic>
        <p:nvPicPr>
          <p:cNvPr descr="A yellow container on a white floor&#10;&#10;Description automatically generated" id="286" name="Google Shape;286;p26"/>
          <p:cNvPicPr preferRelativeResize="0"/>
          <p:nvPr/>
        </p:nvPicPr>
        <p:blipFill rotWithShape="1">
          <a:blip r:embed="rId3">
            <a:alphaModFix/>
          </a:blip>
          <a:srcRect b="22570" l="28469" r="0" t="0"/>
          <a:stretch/>
        </p:blipFill>
        <p:spPr>
          <a:xfrm>
            <a:off x="7234725" y="47725"/>
            <a:ext cx="5673473" cy="6141101"/>
          </a:xfrm>
          <a:prstGeom prst="rect">
            <a:avLst/>
          </a:prstGeom>
          <a:noFill/>
          <a:ln>
            <a:noFill/>
          </a:ln>
        </p:spPr>
      </p:pic>
      <p:sp>
        <p:nvSpPr>
          <p:cNvPr id="287" name="Google Shape;287;p26"/>
          <p:cNvSpPr txBox="1"/>
          <p:nvPr>
            <p:ph type="title"/>
          </p:nvPr>
        </p:nvSpPr>
        <p:spPr>
          <a:xfrm>
            <a:off x="396875" y="466629"/>
            <a:ext cx="10363200" cy="6765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solidFill>
                  <a:srgbClr val="0075BD"/>
                </a:solidFill>
              </a:rPr>
              <a:t>Dissolution Tank</a:t>
            </a:r>
            <a:endParaRPr b="1">
              <a:solidFill>
                <a:srgbClr val="0075BD"/>
              </a:solidFill>
            </a:endParaRPr>
          </a:p>
        </p:txBody>
      </p:sp>
      <p:pic>
        <p:nvPicPr>
          <p:cNvPr id="288" name="Google Shape;288;p26"/>
          <p:cNvPicPr preferRelativeResize="0"/>
          <p:nvPr/>
        </p:nvPicPr>
        <p:blipFill>
          <a:blip r:embed="rId4">
            <a:alphaModFix/>
          </a:blip>
          <a:stretch>
            <a:fillRect/>
          </a:stretch>
        </p:blipFill>
        <p:spPr>
          <a:xfrm>
            <a:off x="2265525" y="4568925"/>
            <a:ext cx="2241600" cy="2726650"/>
          </a:xfrm>
          <a:prstGeom prst="rect">
            <a:avLst/>
          </a:prstGeom>
          <a:noFill/>
          <a:ln>
            <a:noFill/>
          </a:ln>
        </p:spPr>
      </p:pic>
      <p:graphicFrame>
        <p:nvGraphicFramePr>
          <p:cNvPr id="289" name="Google Shape;289;p26"/>
          <p:cNvGraphicFramePr/>
          <p:nvPr/>
        </p:nvGraphicFramePr>
        <p:xfrm>
          <a:off x="-18" y="7012210"/>
          <a:ext cx="3000000" cy="3000000"/>
        </p:xfrm>
        <a:graphic>
          <a:graphicData uri="http://schemas.openxmlformats.org/drawingml/2006/table">
            <a:tbl>
              <a:tblPr bandRow="1" firstCol="1" firstRow="1">
                <a:noFill/>
                <a:tableStyleId>{6D675870-B2D8-4E49-B08F-5E3B6B2A7F21}</a:tableStyleId>
              </a:tblPr>
              <a:tblGrid>
                <a:gridCol w="2509325"/>
                <a:gridCol w="2111250"/>
                <a:gridCol w="5184825"/>
                <a:gridCol w="1967425"/>
                <a:gridCol w="1232000"/>
              </a:tblGrid>
              <a:tr h="664900">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XRF</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664900">
                <a:tc rowSpan="2">
                  <a:txBody>
                    <a:bodyPr/>
                    <a:lstStyle/>
                    <a:p>
                      <a:pPr indent="0" lvl="0" marL="0" marR="0" rtl="0" algn="ctr">
                        <a:spcBef>
                          <a:spcPts val="0"/>
                        </a:spcBef>
                        <a:spcAft>
                          <a:spcPts val="0"/>
                        </a:spcAft>
                        <a:buClr>
                          <a:srgbClr val="000000"/>
                        </a:buClr>
                        <a:buSzPts val="1400"/>
                        <a:buFont typeface="Arial"/>
                        <a:buNone/>
                      </a:pPr>
                      <a:r>
                        <a:rPr lang="en-US" sz="1400"/>
                        <a:t>Port 1: DT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Hot UPW</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High Temperature 80 °C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664900">
                <a:tc vMerge="1"/>
                <a:tc>
                  <a:txBody>
                    <a:bodyPr/>
                    <a:lstStyle/>
                    <a:p>
                      <a:pPr indent="0" lvl="0" marL="0" marR="0" rtl="0" algn="l">
                        <a:spcBef>
                          <a:spcPts val="0"/>
                        </a:spcBef>
                        <a:spcAft>
                          <a:spcPts val="0"/>
                        </a:spcAft>
                        <a:buNone/>
                      </a:pPr>
                      <a:r>
                        <a:rPr lang="en-US" sz="1400"/>
                        <a:t>TeA to DT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50% TeA, High temperature 80 °C</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pic>
        <p:nvPicPr>
          <p:cNvPr descr="A picture containing indoor, toy&#10;&#10;Description automatically generated" id="294" name="Google Shape;294;p27"/>
          <p:cNvPicPr preferRelativeResize="0"/>
          <p:nvPr/>
        </p:nvPicPr>
        <p:blipFill rotWithShape="1">
          <a:blip r:embed="rId3">
            <a:alphaModFix/>
          </a:blip>
          <a:srcRect b="0" l="0" r="0" t="0"/>
          <a:stretch/>
        </p:blipFill>
        <p:spPr>
          <a:xfrm>
            <a:off x="9340099" y="1592124"/>
            <a:ext cx="3690600" cy="4949700"/>
          </a:xfrm>
          <a:prstGeom prst="rect">
            <a:avLst/>
          </a:prstGeom>
          <a:noFill/>
          <a:ln>
            <a:noFill/>
          </a:ln>
        </p:spPr>
      </p:pic>
      <p:sp>
        <p:nvSpPr>
          <p:cNvPr id="295" name="Google Shape;295;p27"/>
          <p:cNvSpPr txBox="1"/>
          <p:nvPr>
            <p:ph idx="1" type="body"/>
          </p:nvPr>
        </p:nvSpPr>
        <p:spPr>
          <a:xfrm>
            <a:off x="616150" y="3655638"/>
            <a:ext cx="5311500" cy="2134500"/>
          </a:xfrm>
          <a:prstGeom prst="rect">
            <a:avLst/>
          </a:prstGeom>
        </p:spPr>
        <p:txBody>
          <a:bodyPr anchorCtr="0" anchor="t" bIns="50800" lIns="50800" spcFirstLastPara="1" rIns="50800" wrap="square" tIns="50800">
            <a:spAutoFit/>
          </a:bodyPr>
          <a:lstStyle/>
          <a:p>
            <a:pPr indent="-368300" lvl="0" marL="457200" rtl="0" algn="l">
              <a:lnSpc>
                <a:spcPct val="150000"/>
              </a:lnSpc>
              <a:spcBef>
                <a:spcPts val="0"/>
              </a:spcBef>
              <a:spcAft>
                <a:spcPts val="0"/>
              </a:spcAft>
              <a:buSzPts val="2200"/>
              <a:buChar char="-"/>
            </a:pPr>
            <a:r>
              <a:rPr lang="en-US" sz="2400"/>
              <a:t>6 Samples total</a:t>
            </a:r>
            <a:endParaRPr sz="2400"/>
          </a:p>
          <a:p>
            <a:pPr indent="-368300" lvl="0" marL="457200" rtl="0" algn="l">
              <a:lnSpc>
                <a:spcPct val="150000"/>
              </a:lnSpc>
              <a:spcBef>
                <a:spcPts val="0"/>
              </a:spcBef>
              <a:spcAft>
                <a:spcPts val="0"/>
              </a:spcAft>
              <a:buSzPts val="2200"/>
              <a:buChar char="-"/>
            </a:pPr>
            <a:r>
              <a:rPr lang="en-US" sz="2400"/>
              <a:t>UV-Vis, XRF, ICPMS</a:t>
            </a:r>
            <a:endParaRPr sz="2400"/>
          </a:p>
          <a:p>
            <a:pPr indent="-368300" lvl="0" marL="457200" rtl="0" algn="l">
              <a:lnSpc>
                <a:spcPct val="150000"/>
              </a:lnSpc>
              <a:spcBef>
                <a:spcPts val="0"/>
              </a:spcBef>
              <a:spcAft>
                <a:spcPts val="0"/>
              </a:spcAft>
              <a:buSzPts val="2200"/>
              <a:buChar char="-"/>
            </a:pPr>
            <a:r>
              <a:rPr lang="en-US" sz="2400"/>
              <a:t>Cold 50% Nitric</a:t>
            </a:r>
            <a:endParaRPr sz="2400"/>
          </a:p>
          <a:p>
            <a:pPr indent="-368300" lvl="0" marL="457200" rtl="0" algn="l">
              <a:lnSpc>
                <a:spcPct val="150000"/>
              </a:lnSpc>
              <a:spcBef>
                <a:spcPts val="0"/>
              </a:spcBef>
              <a:spcAft>
                <a:spcPts val="0"/>
              </a:spcAft>
              <a:buSzPts val="2200"/>
              <a:buChar char="-"/>
            </a:pPr>
            <a:r>
              <a:rPr lang="en-US" sz="2400"/>
              <a:t>Hot UPW</a:t>
            </a:r>
            <a:endParaRPr sz="2400"/>
          </a:p>
        </p:txBody>
      </p:sp>
      <p:sp>
        <p:nvSpPr>
          <p:cNvPr id="296" name="Google Shape;296;p27"/>
          <p:cNvSpPr txBox="1"/>
          <p:nvPr>
            <p:ph type="title"/>
          </p:nvPr>
        </p:nvSpPr>
        <p:spPr>
          <a:xfrm>
            <a:off x="1016000" y="1021457"/>
            <a:ext cx="10363200" cy="1543800"/>
          </a:xfrm>
          <a:prstGeom prst="rect">
            <a:avLst/>
          </a:prstGeom>
        </p:spPr>
        <p:txBody>
          <a:bodyPr anchorCtr="0" anchor="b" bIns="50800" lIns="50800" spcFirstLastPara="1" rIns="50800" wrap="square" tIns="50800">
            <a:normAutofit/>
          </a:bodyPr>
          <a:lstStyle/>
          <a:p>
            <a:pPr indent="0" lvl="0" marL="0" rtl="0" algn="l">
              <a:spcBef>
                <a:spcPts val="0"/>
              </a:spcBef>
              <a:spcAft>
                <a:spcPts val="0"/>
              </a:spcAft>
              <a:buNone/>
            </a:pPr>
            <a:r>
              <a:rPr lang="en-US"/>
              <a:t>Acid Recrystallization</a:t>
            </a:r>
            <a:endParaRPr/>
          </a:p>
        </p:txBody>
      </p:sp>
      <p:sp>
        <p:nvSpPr>
          <p:cNvPr id="297" name="Google Shape;297;p27"/>
          <p:cNvSpPr txBox="1"/>
          <p:nvPr>
            <p:ph idx="12" type="sldNum"/>
          </p:nvPr>
        </p:nvSpPr>
        <p:spPr>
          <a:xfrm>
            <a:off x="11622023" y="8641080"/>
            <a:ext cx="6948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Clr>
                <a:srgbClr val="0075BD"/>
              </a:buClr>
              <a:buSzPts val="3000"/>
              <a:buFont typeface="Arial"/>
              <a:buNone/>
            </a:pPr>
            <a:fld id="{00000000-1234-1234-1234-123412341234}" type="slidenum">
              <a:rPr lang="en-US"/>
              <a:t>‹#›</a:t>
            </a:fld>
            <a:endParaRPr/>
          </a:p>
        </p:txBody>
      </p:sp>
      <p:sp>
        <p:nvSpPr>
          <p:cNvPr id="298" name="Google Shape;298;p27"/>
          <p:cNvSpPr txBox="1"/>
          <p:nvPr>
            <p:ph type="title"/>
          </p:nvPr>
        </p:nvSpPr>
        <p:spPr>
          <a:xfrm>
            <a:off x="1016000" y="2836425"/>
            <a:ext cx="2226300" cy="485100"/>
          </a:xfrm>
          <a:prstGeom prst="rect">
            <a:avLst/>
          </a:prstGeom>
        </p:spPr>
        <p:txBody>
          <a:bodyPr anchorCtr="0" anchor="b" bIns="50800" lIns="50800" spcFirstLastPara="1" rIns="50800" wrap="square" tIns="50800">
            <a:normAutofit/>
          </a:bodyPr>
          <a:lstStyle/>
          <a:p>
            <a:pPr indent="0" lvl="0" marL="0" rtl="0" algn="l">
              <a:spcBef>
                <a:spcPts val="0"/>
              </a:spcBef>
              <a:spcAft>
                <a:spcPts val="0"/>
              </a:spcAft>
              <a:buNone/>
            </a:pPr>
            <a:r>
              <a:rPr lang="en-US" sz="2600"/>
              <a:t>RXT and FTM</a:t>
            </a:r>
            <a:endParaRPr sz="2600"/>
          </a:p>
        </p:txBody>
      </p:sp>
      <p:graphicFrame>
        <p:nvGraphicFramePr>
          <p:cNvPr id="299" name="Google Shape;299;p27"/>
          <p:cNvGraphicFramePr/>
          <p:nvPr/>
        </p:nvGraphicFramePr>
        <p:xfrm>
          <a:off x="356994" y="6541835"/>
          <a:ext cx="3000000" cy="3000000"/>
        </p:xfrm>
        <a:graphic>
          <a:graphicData uri="http://schemas.openxmlformats.org/drawingml/2006/table">
            <a:tbl>
              <a:tblPr bandRow="1" firstCol="1" firstRow="1">
                <a:noFill/>
                <a:tableStyleId>{6D675870-B2D8-4E49-B08F-5E3B6B2A7F21}</a:tableStyleId>
              </a:tblPr>
              <a:tblGrid>
                <a:gridCol w="2062900"/>
                <a:gridCol w="3348425"/>
                <a:gridCol w="3585450"/>
                <a:gridCol w="1936100"/>
                <a:gridCol w="1664625"/>
              </a:tblGrid>
              <a:tr h="419850">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XRF/UV-VIS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419850">
                <a:tc>
                  <a:txBody>
                    <a:bodyPr/>
                    <a:lstStyle/>
                    <a:p>
                      <a:pPr indent="0" lvl="0" marL="0" marR="0" rtl="0" algn="ctr">
                        <a:spcBef>
                          <a:spcPts val="0"/>
                        </a:spcBef>
                        <a:spcAft>
                          <a:spcPts val="0"/>
                        </a:spcAft>
                        <a:buNone/>
                      </a:pPr>
                      <a:r>
                        <a:rPr lang="en-US" sz="1400"/>
                        <a:t>Port 2:FTM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Acid Precp</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38% HNO3</a:t>
                      </a:r>
                      <a:r>
                        <a:rPr b="0" i="0" lang="en-US" sz="1400" u="none" strike="noStrike">
                          <a:solidFill>
                            <a:srgbClr val="000000"/>
                          </a:solidFill>
                          <a:latin typeface="Arial"/>
                          <a:ea typeface="Arial"/>
                          <a:cs typeface="Arial"/>
                          <a:sym typeface="Arial"/>
                        </a:rPr>
                        <a:t>, 5 °C</a:t>
                      </a:r>
                      <a:r>
                        <a:rPr lang="en-US" sz="1400"/>
                        <a:t>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419850">
                <a:tc rowSpan="2">
                  <a:txBody>
                    <a:bodyPr/>
                    <a:lstStyle/>
                    <a:p>
                      <a:pPr indent="0" lvl="0" marL="0" marR="0" rtl="0" algn="ctr">
                        <a:spcBef>
                          <a:spcPts val="0"/>
                        </a:spcBef>
                        <a:spcAft>
                          <a:spcPts val="0"/>
                        </a:spcAft>
                        <a:buClr>
                          <a:srgbClr val="000000"/>
                        </a:buClr>
                        <a:buSzPts val="1400"/>
                        <a:buFont typeface="Arial"/>
                        <a:buNone/>
                      </a:pPr>
                      <a:r>
                        <a:rPr lang="en-US" sz="1400"/>
                        <a:t>Port 2: 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Rinse</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sz="1400"/>
                        <a:t>44%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419850">
                <a:tc vMerge="1"/>
                <a:tc>
                  <a:txBody>
                    <a:bodyPr/>
                    <a:lstStyle/>
                    <a:p>
                      <a:pPr indent="0" lvl="0" marL="0" marR="0" rtl="0" algn="l">
                        <a:spcBef>
                          <a:spcPts val="0"/>
                        </a:spcBef>
                        <a:spcAft>
                          <a:spcPts val="0"/>
                        </a:spcAft>
                        <a:buClr>
                          <a:srgbClr val="000000"/>
                        </a:buClr>
                        <a:buSzPts val="1400"/>
                        <a:buFont typeface="Arial"/>
                        <a:buNone/>
                      </a:pPr>
                      <a:r>
                        <a:rPr lang="en-US" sz="1400"/>
                        <a:t>Second rinse</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37% HNO3</a:t>
                      </a:r>
                      <a:r>
                        <a:rPr b="0" i="0" lang="en-US" sz="1400" u="none" strike="noStrike">
                          <a:solidFill>
                            <a:srgbClr val="000000"/>
                          </a:solidFill>
                          <a:latin typeface="Arial"/>
                          <a:ea typeface="Arial"/>
                          <a:cs typeface="Arial"/>
                          <a:sym typeface="Arial"/>
                        </a:rPr>
                        <a:t>, 5 °C</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419850">
                <a:tc>
                  <a:txBody>
                    <a:bodyPr/>
                    <a:lstStyle/>
                    <a:p>
                      <a:pPr indent="0" lvl="0" marL="0" marR="0" rtl="0" algn="ctr">
                        <a:spcBef>
                          <a:spcPts val="0"/>
                        </a:spcBef>
                        <a:spcAft>
                          <a:spcPts val="0"/>
                        </a:spcAft>
                        <a:buClr>
                          <a:srgbClr val="000000"/>
                        </a:buClr>
                        <a:buSzPts val="1400"/>
                        <a:buFont typeface="Arial"/>
                        <a:buNone/>
                      </a:pPr>
                      <a:r>
                        <a:rPr lang="en-US" sz="1400"/>
                        <a:t>Port 2: 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Second Dissolution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b="0" i="0" lang="en-US" sz="1400" u="none" strike="noStrike">
                          <a:solidFill>
                            <a:srgbClr val="000000"/>
                          </a:solidFill>
                          <a:latin typeface="Arial"/>
                          <a:ea typeface="Arial"/>
                          <a:cs typeface="Arial"/>
                          <a:sym typeface="Arial"/>
                        </a:rPr>
                        <a:t>4% HNO3, High temperature</a:t>
                      </a:r>
                      <a:r>
                        <a:rPr lang="en-US">
                          <a:latin typeface="Arial"/>
                          <a:ea typeface="Arial"/>
                          <a:cs typeface="Arial"/>
                          <a:sym typeface="Arial"/>
                        </a:rPr>
                        <a:t> </a:t>
                      </a:r>
                      <a:r>
                        <a:rPr b="0" i="0" lang="en-US" sz="1400" u="none" strike="noStrike">
                          <a:solidFill>
                            <a:srgbClr val="000000"/>
                          </a:solidFill>
                          <a:latin typeface="Arial"/>
                          <a:ea typeface="Arial"/>
                          <a:cs typeface="Arial"/>
                          <a:sym typeface="Arial"/>
                        </a:rPr>
                        <a:t>80°C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bl>
          </a:graphicData>
        </a:graphic>
      </p:graphicFrame>
      <p:pic>
        <p:nvPicPr>
          <p:cNvPr id="300" name="Google Shape;300;p27"/>
          <p:cNvPicPr preferRelativeResize="0"/>
          <p:nvPr/>
        </p:nvPicPr>
        <p:blipFill>
          <a:blip r:embed="rId4">
            <a:alphaModFix/>
          </a:blip>
          <a:stretch>
            <a:fillRect/>
          </a:stretch>
        </p:blipFill>
        <p:spPr>
          <a:xfrm>
            <a:off x="6937825" y="3206812"/>
            <a:ext cx="2032549" cy="28371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28"/>
          <p:cNvSpPr txBox="1"/>
          <p:nvPr>
            <p:ph idx="1" type="body"/>
          </p:nvPr>
        </p:nvSpPr>
        <p:spPr>
          <a:xfrm>
            <a:off x="1332788" y="3528825"/>
            <a:ext cx="10339200" cy="2049900"/>
          </a:xfrm>
          <a:prstGeom prst="rect">
            <a:avLst/>
          </a:prstGeom>
          <a:noFill/>
          <a:ln>
            <a:noFill/>
          </a:ln>
        </p:spPr>
        <p:txBody>
          <a:bodyPr anchorCtr="0" anchor="t" bIns="50800" lIns="50800" spcFirstLastPara="1" rIns="50800" wrap="square" tIns="50800">
            <a:spAutoFit/>
          </a:bodyPr>
          <a:lstStyle/>
          <a:p>
            <a:pPr indent="-361950" lvl="0" marL="457200" rtl="0" algn="l">
              <a:lnSpc>
                <a:spcPct val="150000"/>
              </a:lnSpc>
              <a:spcBef>
                <a:spcPts val="0"/>
              </a:spcBef>
              <a:spcAft>
                <a:spcPts val="0"/>
              </a:spcAft>
              <a:buSzPts val="2100"/>
              <a:buChar char="-"/>
            </a:pPr>
            <a:r>
              <a:rPr lang="en-US" sz="2300"/>
              <a:t>4 Samples</a:t>
            </a:r>
            <a:endParaRPr sz="2300"/>
          </a:p>
          <a:p>
            <a:pPr indent="-361950" lvl="0" marL="457200" rtl="0" algn="l">
              <a:lnSpc>
                <a:spcPct val="150000"/>
              </a:lnSpc>
              <a:spcBef>
                <a:spcPts val="0"/>
              </a:spcBef>
              <a:spcAft>
                <a:spcPts val="0"/>
              </a:spcAft>
              <a:buSzPts val="2100"/>
              <a:buChar char="-"/>
            </a:pPr>
            <a:r>
              <a:rPr lang="en-US" sz="2300"/>
              <a:t>UV-Vis, XRF, ICMPS</a:t>
            </a:r>
            <a:endParaRPr sz="2300"/>
          </a:p>
          <a:p>
            <a:pPr indent="-361950" lvl="0" marL="457200" rtl="0" algn="l">
              <a:lnSpc>
                <a:spcPct val="150000"/>
              </a:lnSpc>
              <a:spcBef>
                <a:spcPts val="0"/>
              </a:spcBef>
              <a:spcAft>
                <a:spcPts val="0"/>
              </a:spcAft>
              <a:buSzPts val="2100"/>
              <a:buChar char="-"/>
            </a:pPr>
            <a:r>
              <a:rPr lang="en-US" sz="2300"/>
              <a:t>Low concentration Nitric Acid</a:t>
            </a:r>
            <a:endParaRPr sz="2300"/>
          </a:p>
          <a:p>
            <a:pPr indent="-361950" lvl="0" marL="457200" rtl="0" algn="l">
              <a:lnSpc>
                <a:spcPct val="150000"/>
              </a:lnSpc>
              <a:spcBef>
                <a:spcPts val="0"/>
              </a:spcBef>
              <a:spcAft>
                <a:spcPts val="0"/>
              </a:spcAft>
              <a:buSzPts val="2100"/>
              <a:buChar char="-"/>
            </a:pPr>
            <a:r>
              <a:rPr lang="en-US" sz="2300"/>
              <a:t>High temperature</a:t>
            </a:r>
            <a:endParaRPr sz="2300"/>
          </a:p>
        </p:txBody>
      </p:sp>
      <p:sp>
        <p:nvSpPr>
          <p:cNvPr id="306" name="Google Shape;306;p28"/>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Thermal Recrystallization</a:t>
            </a:r>
            <a:endParaRPr b="1"/>
          </a:p>
        </p:txBody>
      </p:sp>
      <p:sp>
        <p:nvSpPr>
          <p:cNvPr id="307" name="Google Shape;307;p28"/>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sp>
        <p:nvSpPr>
          <p:cNvPr id="308" name="Google Shape;308;p28"/>
          <p:cNvSpPr txBox="1"/>
          <p:nvPr>
            <p:ph type="title"/>
          </p:nvPr>
        </p:nvSpPr>
        <p:spPr>
          <a:xfrm>
            <a:off x="1016000" y="2836425"/>
            <a:ext cx="2397000" cy="485100"/>
          </a:xfrm>
          <a:prstGeom prst="rect">
            <a:avLst/>
          </a:prstGeom>
        </p:spPr>
        <p:txBody>
          <a:bodyPr anchorCtr="0" anchor="b" bIns="50800" lIns="50800" spcFirstLastPara="1" rIns="50800" wrap="square" tIns="50800">
            <a:normAutofit fontScale="90000"/>
          </a:bodyPr>
          <a:lstStyle/>
          <a:p>
            <a:pPr indent="0" lvl="0" marL="0" rtl="0" algn="l">
              <a:spcBef>
                <a:spcPts val="0"/>
              </a:spcBef>
              <a:spcAft>
                <a:spcPts val="0"/>
              </a:spcAft>
              <a:buNone/>
            </a:pPr>
            <a:r>
              <a:rPr lang="en-US" sz="2600"/>
              <a:t>TRXT and TFTM</a:t>
            </a:r>
            <a:endParaRPr sz="2600"/>
          </a:p>
        </p:txBody>
      </p:sp>
      <p:pic>
        <p:nvPicPr>
          <p:cNvPr descr="A group of people in white protective suits working in a factory&#10;&#10;Description automatically generated" id="309" name="Google Shape;309;p28"/>
          <p:cNvPicPr preferRelativeResize="0"/>
          <p:nvPr/>
        </p:nvPicPr>
        <p:blipFill rotWithShape="1">
          <a:blip r:embed="rId3">
            <a:alphaModFix/>
          </a:blip>
          <a:srcRect b="21885" l="0" r="0" t="3342"/>
          <a:stretch/>
        </p:blipFill>
        <p:spPr>
          <a:xfrm>
            <a:off x="7123450" y="3067051"/>
            <a:ext cx="5881353" cy="6686550"/>
          </a:xfrm>
          <a:custGeom>
            <a:rect b="b" l="l" r="r" t="t"/>
            <a:pathLst>
              <a:path extrusionOk="0" h="6858000" w="6878775">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ln>
            <a:noFill/>
          </a:ln>
        </p:spPr>
      </p:pic>
      <p:sp>
        <p:nvSpPr>
          <p:cNvPr id="310" name="Google Shape;310;p28"/>
          <p:cNvSpPr txBox="1"/>
          <p:nvPr/>
        </p:nvSpPr>
        <p:spPr>
          <a:xfrm>
            <a:off x="12059200" y="9004775"/>
            <a:ext cx="945600" cy="56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300">
                <a:solidFill>
                  <a:srgbClr val="0075BD"/>
                </a:solidFill>
              </a:rPr>
              <a:t>10</a:t>
            </a:r>
            <a:endParaRPr sz="3300">
              <a:solidFill>
                <a:srgbClr val="0075BD"/>
              </a:solidFill>
            </a:endParaRPr>
          </a:p>
        </p:txBody>
      </p:sp>
      <p:graphicFrame>
        <p:nvGraphicFramePr>
          <p:cNvPr id="311" name="Google Shape;311;p28"/>
          <p:cNvGraphicFramePr/>
          <p:nvPr/>
        </p:nvGraphicFramePr>
        <p:xfrm>
          <a:off x="-6" y="8206110"/>
          <a:ext cx="3000000" cy="3000000"/>
        </p:xfrm>
        <a:graphic>
          <a:graphicData uri="http://schemas.openxmlformats.org/drawingml/2006/table">
            <a:tbl>
              <a:tblPr bandRow="1" firstCol="1" firstRow="1">
                <a:noFill/>
                <a:tableStyleId>{6D675870-B2D8-4E49-B08F-5E3B6B2A7F21}</a:tableStyleId>
              </a:tblPr>
              <a:tblGrid>
                <a:gridCol w="1464825"/>
                <a:gridCol w="2618775"/>
                <a:gridCol w="2804150"/>
                <a:gridCol w="1514225"/>
                <a:gridCol w="1301900"/>
              </a:tblGrid>
              <a:tr h="309500">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XRF/UV-VIS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309500">
                <a:tc rowSpan="4">
                  <a:txBody>
                    <a:bodyPr/>
                    <a:lstStyle/>
                    <a:p>
                      <a:pPr indent="0" lvl="0" marL="0" marR="0" rtl="0" algn="ctr">
                        <a:spcBef>
                          <a:spcPts val="0"/>
                        </a:spcBef>
                        <a:spcAft>
                          <a:spcPts val="0"/>
                        </a:spcAft>
                        <a:buClr>
                          <a:srgbClr val="000000"/>
                        </a:buClr>
                        <a:buSzPts val="1400"/>
                        <a:buFont typeface="Arial"/>
                        <a:buNone/>
                      </a:pPr>
                      <a:r>
                        <a:rPr lang="en-US" sz="1400"/>
                        <a:t>Port 4: TFTM</a:t>
                      </a:r>
                      <a:endParaRPr sz="1800"/>
                    </a:p>
                  </a:txBody>
                  <a:tcPr marT="0" marB="0" marR="0" marL="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Rinse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None/>
                      </a:pPr>
                      <a:r>
                        <a:rPr lang="en-US" sz="1400"/>
                        <a:t>0.8%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Second Rinse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0.1%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Third Rinse</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None/>
                      </a:pPr>
                      <a:r>
                        <a:rPr lang="en-US" sz="1400"/>
                        <a:t>0.3%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Final Dissolution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sz="1400"/>
                        <a:t>0.023% HNO3, </a:t>
                      </a:r>
                      <a:r>
                        <a:rPr b="0" i="0" lang="en-US" sz="1400" u="none" strike="noStrike">
                          <a:solidFill>
                            <a:srgbClr val="000000"/>
                          </a:solidFill>
                          <a:latin typeface="Arial"/>
                          <a:ea typeface="Arial"/>
                          <a:cs typeface="Arial"/>
                          <a:sym typeface="Arial"/>
                        </a:rPr>
                        <a:t>80°C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bl>
          </a:graphicData>
        </a:graphic>
      </p:graphicFrame>
      <p:pic>
        <p:nvPicPr>
          <p:cNvPr id="312" name="Google Shape;312;p28"/>
          <p:cNvPicPr preferRelativeResize="0"/>
          <p:nvPr/>
        </p:nvPicPr>
        <p:blipFill>
          <a:blip r:embed="rId4">
            <a:alphaModFix/>
          </a:blip>
          <a:stretch>
            <a:fillRect/>
          </a:stretch>
        </p:blipFill>
        <p:spPr>
          <a:xfrm>
            <a:off x="5061300" y="5867463"/>
            <a:ext cx="1648871" cy="17958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29"/>
          <p:cNvSpPr txBox="1"/>
          <p:nvPr>
            <p:ph idx="12" type="sldNum"/>
          </p:nvPr>
        </p:nvSpPr>
        <p:spPr>
          <a:xfrm>
            <a:off x="11622023" y="8641080"/>
            <a:ext cx="6948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None/>
            </a:pPr>
            <a:fld id="{00000000-1234-1234-1234-123412341234}" type="slidenum">
              <a:rPr lang="en-US"/>
              <a:t>‹#›</a:t>
            </a:fld>
            <a:endParaRPr/>
          </a:p>
        </p:txBody>
      </p:sp>
      <p:sp>
        <p:nvSpPr>
          <p:cNvPr id="318" name="Google Shape;318;p29"/>
          <p:cNvSpPr txBox="1"/>
          <p:nvPr>
            <p:ph type="title"/>
          </p:nvPr>
        </p:nvSpPr>
        <p:spPr>
          <a:xfrm>
            <a:off x="1317178" y="1600200"/>
            <a:ext cx="8820900" cy="1033200"/>
          </a:xfrm>
          <a:prstGeom prst="rect">
            <a:avLst/>
          </a:prstGeom>
        </p:spPr>
        <p:txBody>
          <a:bodyPr anchorCtr="0" anchor="t" bIns="50800" lIns="50800" spcFirstLastPara="1" rIns="50800" wrap="square" tIns="50800">
            <a:normAutofit/>
          </a:bodyPr>
          <a:lstStyle/>
          <a:p>
            <a:pPr indent="0" lvl="0" marL="0" rtl="0" algn="l">
              <a:spcBef>
                <a:spcPts val="0"/>
              </a:spcBef>
              <a:spcAft>
                <a:spcPts val="0"/>
              </a:spcAft>
              <a:buNone/>
            </a:pPr>
            <a:r>
              <a:rPr lang="en-US"/>
              <a:t>Nitric Waste Tank</a:t>
            </a:r>
            <a:endParaRPr/>
          </a:p>
        </p:txBody>
      </p:sp>
      <p:sp>
        <p:nvSpPr>
          <p:cNvPr id="319" name="Google Shape;319;p29"/>
          <p:cNvSpPr txBox="1"/>
          <p:nvPr>
            <p:ph idx="1" type="body"/>
          </p:nvPr>
        </p:nvSpPr>
        <p:spPr>
          <a:xfrm>
            <a:off x="1027994" y="3270250"/>
            <a:ext cx="4967100" cy="2580900"/>
          </a:xfrm>
          <a:prstGeom prst="rect">
            <a:avLst/>
          </a:prstGeom>
        </p:spPr>
        <p:txBody>
          <a:bodyPr anchorCtr="0" anchor="t" bIns="50800" lIns="50800" spcFirstLastPara="1" rIns="50800" wrap="square" tIns="50800">
            <a:spAutoFit/>
          </a:bodyPr>
          <a:lstStyle/>
          <a:p>
            <a:pPr indent="-344805" lvl="0" marL="457200" rtl="0" algn="l">
              <a:spcBef>
                <a:spcPts val="0"/>
              </a:spcBef>
              <a:spcAft>
                <a:spcPts val="0"/>
              </a:spcAft>
              <a:buSzPts val="1830"/>
              <a:buChar char="-"/>
            </a:pPr>
            <a:r>
              <a:rPr lang="en-US" sz="2300"/>
              <a:t>Holds waste from each run.</a:t>
            </a:r>
            <a:endParaRPr sz="2300"/>
          </a:p>
          <a:p>
            <a:pPr indent="-344805" lvl="0" marL="457200" rtl="0" algn="l">
              <a:spcBef>
                <a:spcPts val="0"/>
              </a:spcBef>
              <a:spcAft>
                <a:spcPts val="0"/>
              </a:spcAft>
              <a:buSzPts val="1830"/>
              <a:buChar char="-"/>
            </a:pPr>
            <a:r>
              <a:rPr lang="en-US" sz="2300"/>
              <a:t>Want to check TeA content at every step.</a:t>
            </a:r>
            <a:endParaRPr sz="2300"/>
          </a:p>
          <a:p>
            <a:pPr indent="-344805" lvl="0" marL="457200" rtl="0" algn="l">
              <a:spcBef>
                <a:spcPts val="0"/>
              </a:spcBef>
              <a:spcAft>
                <a:spcPts val="0"/>
              </a:spcAft>
              <a:buSzPts val="1830"/>
              <a:buChar char="-"/>
            </a:pPr>
            <a:r>
              <a:rPr lang="en-US" sz="2300"/>
              <a:t>3 Samples</a:t>
            </a:r>
            <a:endParaRPr sz="2300"/>
          </a:p>
          <a:p>
            <a:pPr indent="-344805" lvl="0" marL="457200" rtl="0" algn="l">
              <a:spcBef>
                <a:spcPts val="0"/>
              </a:spcBef>
              <a:spcAft>
                <a:spcPts val="0"/>
              </a:spcAft>
              <a:buSzPts val="1830"/>
              <a:buChar char="-"/>
            </a:pPr>
            <a:r>
              <a:rPr lang="en-US" sz="2300"/>
              <a:t>High Nitric concentration</a:t>
            </a:r>
            <a:endParaRPr sz="2300"/>
          </a:p>
          <a:p>
            <a:pPr indent="-344805" lvl="0" marL="457200" rtl="0" algn="l">
              <a:spcBef>
                <a:spcPts val="0"/>
              </a:spcBef>
              <a:spcAft>
                <a:spcPts val="0"/>
              </a:spcAft>
              <a:buSzPts val="1830"/>
              <a:buChar char="-"/>
            </a:pPr>
            <a:r>
              <a:rPr lang="en-US" sz="2300"/>
              <a:t>UV-Vis, XRF</a:t>
            </a:r>
            <a:endParaRPr sz="2300"/>
          </a:p>
        </p:txBody>
      </p:sp>
      <p:pic>
        <p:nvPicPr>
          <p:cNvPr descr="A group of men in white protective gear working on a machine&#10;&#10;Description automatically generated" id="320" name="Google Shape;320;p29"/>
          <p:cNvPicPr preferRelativeResize="0"/>
          <p:nvPr/>
        </p:nvPicPr>
        <p:blipFill rotWithShape="1">
          <a:blip r:embed="rId3">
            <a:alphaModFix/>
          </a:blip>
          <a:srcRect b="10618" l="0" r="0" t="0"/>
          <a:stretch/>
        </p:blipFill>
        <p:spPr>
          <a:xfrm>
            <a:off x="6255424" y="2421274"/>
            <a:ext cx="6898225" cy="4624352"/>
          </a:xfrm>
          <a:prstGeom prst="rect">
            <a:avLst/>
          </a:prstGeom>
          <a:noFill/>
          <a:ln>
            <a:noFill/>
          </a:ln>
        </p:spPr>
      </p:pic>
      <p:graphicFrame>
        <p:nvGraphicFramePr>
          <p:cNvPr id="321" name="Google Shape;321;p29"/>
          <p:cNvGraphicFramePr/>
          <p:nvPr/>
        </p:nvGraphicFramePr>
        <p:xfrm>
          <a:off x="-6" y="7045635"/>
          <a:ext cx="3000000" cy="3000000"/>
        </p:xfrm>
        <a:graphic>
          <a:graphicData uri="http://schemas.openxmlformats.org/drawingml/2006/table">
            <a:tbl>
              <a:tblPr bandRow="1" firstCol="1" firstRow="1">
                <a:noFill/>
                <a:tableStyleId>{6D675870-B2D8-4E49-B08F-5E3B6B2A7F21}</a:tableStyleId>
              </a:tblPr>
              <a:tblGrid>
                <a:gridCol w="1985575"/>
                <a:gridCol w="3549750"/>
                <a:gridCol w="3801050"/>
                <a:gridCol w="2052550"/>
                <a:gridCol w="1764725"/>
              </a:tblGrid>
              <a:tr h="398875">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XRF/UV-VIS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398875">
                <a:tc>
                  <a:txBody>
                    <a:bodyPr/>
                    <a:lstStyle/>
                    <a:p>
                      <a:pPr indent="0" lvl="0" marL="0" marR="0" rtl="0" algn="ctr">
                        <a:spcBef>
                          <a:spcPts val="0"/>
                        </a:spcBef>
                        <a:spcAft>
                          <a:spcPts val="0"/>
                        </a:spcAft>
                        <a:buClr>
                          <a:srgbClr val="000000"/>
                        </a:buClr>
                        <a:buSzPts val="1400"/>
                        <a:buFont typeface="Arial"/>
                        <a:buNone/>
                      </a:pPr>
                      <a:r>
                        <a:rPr lang="en-US" sz="1400"/>
                        <a:t>Port 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Nitric Waste Tank</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39%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98875">
                <a:tc>
                  <a:txBody>
                    <a:bodyPr/>
                    <a:lstStyle/>
                    <a:p>
                      <a:pPr indent="0" lvl="0" marL="0" marR="0" rtl="0" algn="ctr">
                        <a:spcBef>
                          <a:spcPts val="0"/>
                        </a:spcBef>
                        <a:spcAft>
                          <a:spcPts val="0"/>
                        </a:spcAft>
                        <a:buClr>
                          <a:srgbClr val="000000"/>
                        </a:buClr>
                        <a:buSzPts val="1400"/>
                        <a:buFont typeface="Arial"/>
                        <a:buNone/>
                      </a:pPr>
                      <a:r>
                        <a:rPr lang="en-US" sz="1400"/>
                        <a:t>Port:5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NWT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38%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98875">
                <a:tc>
                  <a:txBody>
                    <a:bodyPr/>
                    <a:lstStyle/>
                    <a:p>
                      <a:pPr indent="0" lvl="0" marL="0" marR="0" rtl="0" algn="ctr">
                        <a:spcBef>
                          <a:spcPts val="0"/>
                        </a:spcBef>
                        <a:spcAft>
                          <a:spcPts val="0"/>
                        </a:spcAft>
                        <a:buClr>
                          <a:srgbClr val="000000"/>
                        </a:buClr>
                        <a:buSzPts val="1400"/>
                        <a:buFont typeface="Arial"/>
                        <a:buNone/>
                      </a:pPr>
                      <a:r>
                        <a:rPr lang="en-US" sz="1400"/>
                        <a:t>Port 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Nitric waste Tank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b="0" i="0" lang="en-US" sz="1400" u="none" strike="noStrike">
                          <a:solidFill>
                            <a:srgbClr val="000000"/>
                          </a:solidFill>
                          <a:latin typeface="Arial"/>
                          <a:ea typeface="Arial"/>
                          <a:cs typeface="Arial"/>
                          <a:sym typeface="Arial"/>
                        </a:rPr>
                        <a:t>3.8% HNO3</a:t>
                      </a:r>
                      <a:r>
                        <a:rPr b="0" i="0" lang="en-US" sz="1400" u="none" strike="noStrike">
                          <a:solidFill>
                            <a:srgbClr val="000000"/>
                          </a:solidFill>
                        </a:rPr>
                        <a:t>, 5 °C</a:t>
                      </a:r>
                      <a:endParaRPr b="0" i="0" sz="1400" u="none" strike="noStrike">
                        <a:solidFill>
                          <a:srgbClr val="000000"/>
                        </a:solidFill>
                        <a:latin typeface="Arial"/>
                        <a:ea typeface="Arial"/>
                        <a:cs typeface="Arial"/>
                        <a:sym typeface="Aria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30"/>
          <p:cNvSpPr txBox="1"/>
          <p:nvPr>
            <p:ph idx="12" type="sldNum"/>
          </p:nvPr>
        </p:nvSpPr>
        <p:spPr>
          <a:xfrm>
            <a:off x="11622023" y="8641080"/>
            <a:ext cx="694800" cy="564300"/>
          </a:xfrm>
          <a:prstGeom prst="rect">
            <a:avLst/>
          </a:prstGeom>
        </p:spPr>
        <p:txBody>
          <a:bodyPr anchorCtr="0" anchor="t" bIns="50800" lIns="50800" spcFirstLastPara="1" rIns="50800" wrap="square" tIns="50800">
            <a:spAutoFit/>
          </a:bodyPr>
          <a:lstStyle/>
          <a:p>
            <a:pPr indent="0" lvl="0" marL="0" rtl="0" algn="r">
              <a:spcBef>
                <a:spcPts val="0"/>
              </a:spcBef>
              <a:spcAft>
                <a:spcPts val="0"/>
              </a:spcAft>
              <a:buClr>
                <a:srgbClr val="0075BD"/>
              </a:buClr>
              <a:buSzPts val="3000"/>
              <a:buFont typeface="Arial"/>
              <a:buNone/>
            </a:pPr>
            <a:fld id="{00000000-1234-1234-1234-123412341234}" type="slidenum">
              <a:rPr lang="en-US"/>
              <a:t>‹#›</a:t>
            </a:fld>
            <a:endParaRPr/>
          </a:p>
        </p:txBody>
      </p:sp>
      <p:sp>
        <p:nvSpPr>
          <p:cNvPr id="327" name="Google Shape;327;p30"/>
          <p:cNvSpPr txBox="1"/>
          <p:nvPr>
            <p:ph type="title"/>
          </p:nvPr>
        </p:nvSpPr>
        <p:spPr>
          <a:xfrm>
            <a:off x="1317178" y="1600200"/>
            <a:ext cx="8820900" cy="1033200"/>
          </a:xfrm>
          <a:prstGeom prst="rect">
            <a:avLst/>
          </a:prstGeom>
        </p:spPr>
        <p:txBody>
          <a:bodyPr anchorCtr="0" anchor="t" bIns="50800" lIns="50800" spcFirstLastPara="1" rIns="50800" wrap="square" tIns="50800">
            <a:normAutofit/>
          </a:bodyPr>
          <a:lstStyle/>
          <a:p>
            <a:pPr indent="0" lvl="0" marL="0" rtl="0" algn="l">
              <a:spcBef>
                <a:spcPts val="0"/>
              </a:spcBef>
              <a:spcAft>
                <a:spcPts val="0"/>
              </a:spcAft>
              <a:buNone/>
            </a:pPr>
            <a:r>
              <a:rPr lang="en-US"/>
              <a:t>Summary</a:t>
            </a:r>
            <a:endParaRPr/>
          </a:p>
        </p:txBody>
      </p:sp>
      <p:sp>
        <p:nvSpPr>
          <p:cNvPr id="328" name="Google Shape;328;p30"/>
          <p:cNvSpPr txBox="1"/>
          <p:nvPr>
            <p:ph idx="1" type="body"/>
          </p:nvPr>
        </p:nvSpPr>
        <p:spPr>
          <a:xfrm>
            <a:off x="643550" y="3292475"/>
            <a:ext cx="11717700" cy="5505300"/>
          </a:xfrm>
          <a:prstGeom prst="rect">
            <a:avLst/>
          </a:prstGeom>
        </p:spPr>
        <p:txBody>
          <a:bodyPr anchorCtr="0" anchor="t" bIns="50800" lIns="50800" spcFirstLastPara="1" rIns="50800" wrap="square" tIns="50800">
            <a:spAutoFit/>
          </a:bodyPr>
          <a:lstStyle/>
          <a:p>
            <a:pPr indent="-400050" lvl="0" marL="457200" rtl="0" algn="l">
              <a:lnSpc>
                <a:spcPct val="100000"/>
              </a:lnSpc>
              <a:spcBef>
                <a:spcPts val="0"/>
              </a:spcBef>
              <a:spcAft>
                <a:spcPts val="0"/>
              </a:spcAft>
              <a:buClr>
                <a:schemeClr val="dk1"/>
              </a:buClr>
              <a:buSzPts val="2700"/>
              <a:buChar char="•"/>
            </a:pPr>
            <a:r>
              <a:rPr lang="en-US" sz="2700">
                <a:solidFill>
                  <a:schemeClr val="dk1"/>
                </a:solidFill>
              </a:rPr>
              <a:t>The goal is to understand the target acid concentrations at different stages of purification. </a:t>
            </a:r>
            <a:endParaRPr sz="2700">
              <a:solidFill>
                <a:schemeClr val="dk1"/>
              </a:solidFill>
            </a:endParaRPr>
          </a:p>
          <a:p>
            <a:pPr indent="0" lvl="0" marL="914400" rtl="0" algn="l">
              <a:lnSpc>
                <a:spcPct val="100000"/>
              </a:lnSpc>
              <a:spcBef>
                <a:spcPts val="0"/>
              </a:spcBef>
              <a:spcAft>
                <a:spcPts val="0"/>
              </a:spcAft>
              <a:buNone/>
            </a:pPr>
            <a:r>
              <a:t/>
            </a:r>
            <a:endParaRPr sz="2700">
              <a:solidFill>
                <a:schemeClr val="dk1"/>
              </a:solidFill>
            </a:endParaRPr>
          </a:p>
          <a:p>
            <a:pPr indent="-400050" lvl="0" marL="457200" rtl="0" algn="l">
              <a:lnSpc>
                <a:spcPct val="100000"/>
              </a:lnSpc>
              <a:spcBef>
                <a:spcPts val="0"/>
              </a:spcBef>
              <a:spcAft>
                <a:spcPts val="0"/>
              </a:spcAft>
              <a:buClr>
                <a:schemeClr val="dk1"/>
              </a:buClr>
              <a:buSzPts val="2700"/>
              <a:buChar char="•"/>
            </a:pPr>
            <a:r>
              <a:rPr lang="en-US" sz="2700">
                <a:solidFill>
                  <a:schemeClr val="dk1"/>
                </a:solidFill>
              </a:rPr>
              <a:t>The sample points identified have procedures in place to safely decant the samples while maintaining the cleanliness standards</a:t>
            </a:r>
            <a:endParaRPr sz="2700">
              <a:solidFill>
                <a:schemeClr val="dk1"/>
              </a:solidFill>
            </a:endParaRPr>
          </a:p>
          <a:p>
            <a:pPr indent="0" lvl="0" marL="914400" rtl="0" algn="l">
              <a:lnSpc>
                <a:spcPct val="100000"/>
              </a:lnSpc>
              <a:spcBef>
                <a:spcPts val="0"/>
              </a:spcBef>
              <a:spcAft>
                <a:spcPts val="0"/>
              </a:spcAft>
              <a:buNone/>
            </a:pPr>
            <a:r>
              <a:t/>
            </a:r>
            <a:endParaRPr sz="2700">
              <a:solidFill>
                <a:schemeClr val="dk1"/>
              </a:solidFill>
            </a:endParaRPr>
          </a:p>
          <a:p>
            <a:pPr indent="-400050" lvl="0" marL="457200" rtl="0" algn="l">
              <a:lnSpc>
                <a:spcPct val="100000"/>
              </a:lnSpc>
              <a:spcBef>
                <a:spcPts val="0"/>
              </a:spcBef>
              <a:spcAft>
                <a:spcPts val="0"/>
              </a:spcAft>
              <a:buClr>
                <a:schemeClr val="dk1"/>
              </a:buClr>
              <a:buSzPts val="2700"/>
              <a:buChar char="•"/>
            </a:pPr>
            <a:r>
              <a:rPr lang="en-US" sz="2700">
                <a:solidFill>
                  <a:schemeClr val="dk1"/>
                </a:solidFill>
              </a:rPr>
              <a:t>Comprehensive QA plan is in place</a:t>
            </a:r>
            <a:endParaRPr sz="2700">
              <a:solidFill>
                <a:schemeClr val="dk1"/>
              </a:solidFill>
            </a:endParaRPr>
          </a:p>
          <a:p>
            <a:pPr indent="0" lvl="0" marL="914400" rtl="0" algn="l">
              <a:lnSpc>
                <a:spcPct val="100000"/>
              </a:lnSpc>
              <a:spcBef>
                <a:spcPts val="0"/>
              </a:spcBef>
              <a:spcAft>
                <a:spcPts val="0"/>
              </a:spcAft>
              <a:buNone/>
            </a:pPr>
            <a:r>
              <a:t/>
            </a:r>
            <a:endParaRPr sz="2700">
              <a:solidFill>
                <a:schemeClr val="dk1"/>
              </a:solidFill>
            </a:endParaRPr>
          </a:p>
          <a:p>
            <a:pPr indent="-400050" lvl="0" marL="457200" rtl="0" algn="l">
              <a:lnSpc>
                <a:spcPct val="100000"/>
              </a:lnSpc>
              <a:spcBef>
                <a:spcPts val="0"/>
              </a:spcBef>
              <a:spcAft>
                <a:spcPts val="0"/>
              </a:spcAft>
              <a:buClr>
                <a:schemeClr val="dk1"/>
              </a:buClr>
              <a:buSzPts val="2700"/>
              <a:buChar char="•"/>
            </a:pPr>
            <a:r>
              <a:rPr lang="en-US" sz="2700">
                <a:solidFill>
                  <a:schemeClr val="dk1"/>
                </a:solidFill>
              </a:rPr>
              <a:t>All safety related issues and concerns have been addressed </a:t>
            </a:r>
            <a:endParaRPr sz="2700">
              <a:solidFill>
                <a:schemeClr val="dk1"/>
              </a:solidFill>
            </a:endParaRPr>
          </a:p>
          <a:p>
            <a:pPr indent="0" lvl="0" marL="914400" rtl="0" algn="l">
              <a:lnSpc>
                <a:spcPct val="100000"/>
              </a:lnSpc>
              <a:spcBef>
                <a:spcPts val="0"/>
              </a:spcBef>
              <a:spcAft>
                <a:spcPts val="0"/>
              </a:spcAft>
              <a:buNone/>
            </a:pPr>
            <a:r>
              <a:t/>
            </a:r>
            <a:endParaRPr sz="2700">
              <a:solidFill>
                <a:schemeClr val="dk1"/>
              </a:solidFill>
            </a:endParaRPr>
          </a:p>
          <a:p>
            <a:pPr indent="-400050" lvl="0" marL="457200" rtl="0" algn="l">
              <a:lnSpc>
                <a:spcPct val="100000"/>
              </a:lnSpc>
              <a:spcBef>
                <a:spcPts val="0"/>
              </a:spcBef>
              <a:spcAft>
                <a:spcPts val="0"/>
              </a:spcAft>
              <a:buClr>
                <a:schemeClr val="dk1"/>
              </a:buClr>
              <a:buSzPts val="2700"/>
              <a:buChar char="•"/>
            </a:pPr>
            <a:r>
              <a:rPr lang="en-US" sz="2700">
                <a:solidFill>
                  <a:schemeClr val="dk1"/>
                </a:solidFill>
              </a:rPr>
              <a:t>QA procedure is </a:t>
            </a:r>
            <a:r>
              <a:rPr lang="en-US" sz="2700">
                <a:solidFill>
                  <a:schemeClr val="dk1"/>
                </a:solidFill>
              </a:rPr>
              <a:t>approved</a:t>
            </a:r>
            <a:endParaRPr sz="2700">
              <a:solidFill>
                <a:schemeClr val="dk1"/>
              </a:solidFill>
            </a:endParaRPr>
          </a:p>
          <a:p>
            <a:pPr indent="0" lvl="0" marL="914400" rtl="0" algn="l">
              <a:lnSpc>
                <a:spcPct val="100000"/>
              </a:lnSpc>
              <a:spcBef>
                <a:spcPts val="0"/>
              </a:spcBef>
              <a:spcAft>
                <a:spcPts val="0"/>
              </a:spcAft>
              <a:buNone/>
            </a:pPr>
            <a:r>
              <a:t/>
            </a:r>
            <a:endParaRPr sz="2700">
              <a:solidFill>
                <a:schemeClr val="dk1"/>
              </a:solidFill>
            </a:endParaRPr>
          </a:p>
          <a:p>
            <a:pPr indent="-400050" lvl="0" marL="457200" rtl="0" algn="l">
              <a:lnSpc>
                <a:spcPct val="100000"/>
              </a:lnSpc>
              <a:spcBef>
                <a:spcPts val="0"/>
              </a:spcBef>
              <a:spcAft>
                <a:spcPts val="0"/>
              </a:spcAft>
              <a:buClr>
                <a:schemeClr val="dk1"/>
              </a:buClr>
              <a:buSzPts val="2700"/>
              <a:buChar char="•"/>
            </a:pPr>
            <a:r>
              <a:rPr lang="en-US" sz="2700">
                <a:solidFill>
                  <a:schemeClr val="dk1"/>
                </a:solidFill>
              </a:rPr>
              <a:t>Ready for Test Batch in Novemeber!</a:t>
            </a:r>
            <a:endParaRPr sz="2700">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31"/>
          <p:cNvSpPr txBox="1"/>
          <p:nvPr>
            <p:ph type="title"/>
          </p:nvPr>
        </p:nvSpPr>
        <p:spPr>
          <a:xfrm>
            <a:off x="3382103" y="4333800"/>
            <a:ext cx="6240600" cy="1086000"/>
          </a:xfrm>
          <a:prstGeom prst="rect">
            <a:avLst/>
          </a:prstGeom>
        </p:spPr>
        <p:txBody>
          <a:bodyPr anchorCtr="0" anchor="ctr" bIns="50800" lIns="50800" spcFirstLastPara="1" rIns="50800" wrap="square" tIns="50800">
            <a:normAutofit fontScale="90000"/>
          </a:bodyPr>
          <a:lstStyle/>
          <a:p>
            <a:pPr indent="0" lvl="0" marL="0" rtl="0" algn="l">
              <a:spcBef>
                <a:spcPts val="0"/>
              </a:spcBef>
              <a:spcAft>
                <a:spcPts val="0"/>
              </a:spcAft>
              <a:buNone/>
            </a:pPr>
            <a:r>
              <a:rPr lang="en-US"/>
              <a:t>Thank you!</a:t>
            </a:r>
            <a:endParaRPr/>
          </a:p>
        </p:txBody>
      </p:sp>
      <p:sp>
        <p:nvSpPr>
          <p:cNvPr id="334" name="Google Shape;334;p31"/>
          <p:cNvSpPr txBox="1"/>
          <p:nvPr>
            <p:ph idx="12" type="sldNum"/>
          </p:nvPr>
        </p:nvSpPr>
        <p:spPr>
          <a:xfrm>
            <a:off x="12049718" y="8842841"/>
            <a:ext cx="780300" cy="461700"/>
          </a:xfrm>
          <a:prstGeom prst="rect">
            <a:avLst/>
          </a:prstGeom>
          <a:ln cap="flat" cmpd="sng" w="9525">
            <a:solidFill>
              <a:schemeClr val="lt1"/>
            </a:solidFill>
            <a:prstDash val="solid"/>
            <a:round/>
            <a:headEnd len="sm" w="sm" type="none"/>
            <a:tailEnd len="sm" w="sm" type="none"/>
          </a:ln>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US">
                <a:solidFill>
                  <a:srgbClr val="0075BD"/>
                </a:solidFill>
              </a:rPr>
              <a:t>‹#›</a:t>
            </a:fld>
            <a:endParaRPr>
              <a:solidFill>
                <a:srgbClr val="0075BD"/>
              </a:solidFill>
            </a:endParaRPr>
          </a:p>
        </p:txBody>
      </p:sp>
      <p:sp>
        <p:nvSpPr>
          <p:cNvPr id="335" name="Google Shape;335;p31"/>
          <p:cNvSpPr txBox="1"/>
          <p:nvPr/>
        </p:nvSpPr>
        <p:spPr>
          <a:xfrm>
            <a:off x="1287275" y="6188825"/>
            <a:ext cx="4975800" cy="195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500"/>
              <a:t>Acknowledgements</a:t>
            </a:r>
            <a:r>
              <a:rPr lang="en-US" sz="2500"/>
              <a:t>: Szymon, TeA Plant Operators, Scientific Support, Adil.</a:t>
            </a:r>
            <a:endParaRPr sz="25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32"/>
          <p:cNvSpPr txBox="1"/>
          <p:nvPr>
            <p:ph type="title"/>
          </p:nvPr>
        </p:nvSpPr>
        <p:spPr>
          <a:xfrm>
            <a:off x="443307" y="843899"/>
            <a:ext cx="12118200" cy="1086000"/>
          </a:xfrm>
          <a:prstGeom prst="rect">
            <a:avLst/>
          </a:prstGeom>
        </p:spPr>
        <p:txBody>
          <a:bodyPr anchorCtr="0" anchor="ctr" bIns="50800" lIns="50800" spcFirstLastPara="1" rIns="50800" wrap="square" tIns="50800">
            <a:normAutofit fontScale="90000"/>
          </a:bodyPr>
          <a:lstStyle/>
          <a:p>
            <a:pPr indent="0" lvl="0" marL="0" rtl="0" algn="l">
              <a:spcBef>
                <a:spcPts val="0"/>
              </a:spcBef>
              <a:spcAft>
                <a:spcPts val="0"/>
              </a:spcAft>
              <a:buNone/>
            </a:pPr>
            <a:r>
              <a:rPr lang="en-US"/>
              <a:t>Abstract</a:t>
            </a:r>
            <a:endParaRPr/>
          </a:p>
        </p:txBody>
      </p:sp>
      <p:sp>
        <p:nvSpPr>
          <p:cNvPr id="341" name="Google Shape;341;p32"/>
          <p:cNvSpPr txBox="1"/>
          <p:nvPr>
            <p:ph idx="1" type="body"/>
          </p:nvPr>
        </p:nvSpPr>
        <p:spPr>
          <a:xfrm>
            <a:off x="443307" y="2197984"/>
            <a:ext cx="12118200" cy="6478500"/>
          </a:xfrm>
          <a:prstGeom prst="rect">
            <a:avLst/>
          </a:prstGeom>
        </p:spPr>
        <p:txBody>
          <a:bodyPr anchorCtr="0" anchor="ctr" bIns="50800" lIns="50800" spcFirstLastPara="1" rIns="50800" wrap="square" tIns="50800">
            <a:normAutofit/>
          </a:bodyPr>
          <a:lstStyle/>
          <a:p>
            <a:pPr indent="0" lvl="0" marL="0" rtl="0" algn="l">
              <a:spcBef>
                <a:spcPts val="0"/>
              </a:spcBef>
              <a:spcAft>
                <a:spcPts val="0"/>
              </a:spcAft>
              <a:buNone/>
            </a:pPr>
            <a:r>
              <a:rPr lang="en-US"/>
              <a:t>The SNO+ detector is located 2km underground in Sudbury, Ontario. The primary purpose of the experiment is to study extremely rare neutrinoless double beta decay using Te-130 as the double beta decay isotope. Te-130 was chosen due to it’s high natural abundance and high energy double beta decay  end point. The detector will be initially loaded with 0.5% Tellurium which corresponds to 4 tons of synthesized Te. As the detector is studying very rare low energy events SNO+ has a very limited background budget, therefore any active medium in the detector must go through a series of purification steps. To maintain the low levels of backgrounds a Telluric acid purification plant has been built underground and is currently under commissioning phase. The Telluric acid will be processed through the TeA plant where it will be put through rigorous cleaning steps to pull out any heavy metal impurities such as cosmogenic impurities, uranium and thorium through filtration, recrystallization and rinsing. A test run is scheduled to be done in November 2023 which will determine the effectiveness, safety and purification capability of the plant. An extensive quality assurance plan is developed to understand the processes and overall yield of the plant.</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33"/>
          <p:cNvSpPr txBox="1"/>
          <p:nvPr>
            <p:ph type="title"/>
          </p:nvPr>
        </p:nvSpPr>
        <p:spPr>
          <a:xfrm>
            <a:off x="443307" y="843899"/>
            <a:ext cx="12118200" cy="1086000"/>
          </a:xfrm>
          <a:prstGeom prst="rect">
            <a:avLst/>
          </a:prstGeom>
        </p:spPr>
        <p:txBody>
          <a:bodyPr anchorCtr="0" anchor="ctr" bIns="50800" lIns="50800" spcFirstLastPara="1" rIns="50800" wrap="square" tIns="50800">
            <a:normAutofit fontScale="90000"/>
          </a:bodyPr>
          <a:lstStyle/>
          <a:p>
            <a:pPr indent="0" lvl="0" marL="0" rtl="0" algn="l">
              <a:spcBef>
                <a:spcPts val="0"/>
              </a:spcBef>
              <a:spcAft>
                <a:spcPts val="0"/>
              </a:spcAft>
              <a:buNone/>
            </a:pPr>
            <a:r>
              <a:rPr lang="en-US"/>
              <a:t>Bibliography</a:t>
            </a:r>
            <a:endParaRPr/>
          </a:p>
        </p:txBody>
      </p:sp>
      <p:sp>
        <p:nvSpPr>
          <p:cNvPr id="347" name="Google Shape;347;p33"/>
          <p:cNvSpPr txBox="1"/>
          <p:nvPr>
            <p:ph idx="1" type="body"/>
          </p:nvPr>
        </p:nvSpPr>
        <p:spPr>
          <a:xfrm>
            <a:off x="443307" y="2185434"/>
            <a:ext cx="12118200" cy="6478500"/>
          </a:xfrm>
          <a:prstGeom prst="rect">
            <a:avLst/>
          </a:prstGeom>
        </p:spPr>
        <p:txBody>
          <a:bodyPr anchorCtr="0" anchor="ctr" bIns="50800" lIns="50800" spcFirstLastPara="1" rIns="50800" wrap="square" tIns="50800">
            <a:normAutofit/>
          </a:bodyPr>
          <a:lstStyle/>
          <a:p>
            <a:pPr indent="0" lvl="0" marL="0" rtl="0" algn="l">
              <a:spcBef>
                <a:spcPts val="0"/>
              </a:spcBef>
              <a:spcAft>
                <a:spcPts val="0"/>
              </a:spcAft>
              <a:buNone/>
            </a:pPr>
            <a:r>
              <a:t/>
            </a:r>
            <a:endParaRPr/>
          </a:p>
        </p:txBody>
      </p:sp>
      <p:sp>
        <p:nvSpPr>
          <p:cNvPr id="348" name="Google Shape;348;p33"/>
          <p:cNvSpPr txBox="1"/>
          <p:nvPr>
            <p:ph idx="12" type="sldNum"/>
          </p:nvPr>
        </p:nvSpPr>
        <p:spPr>
          <a:xfrm>
            <a:off x="12049718" y="8842841"/>
            <a:ext cx="780300" cy="4617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6"/>
          <p:cNvSpPr txBox="1"/>
          <p:nvPr>
            <p:ph type="title"/>
          </p:nvPr>
        </p:nvSpPr>
        <p:spPr>
          <a:xfrm>
            <a:off x="618900" y="353050"/>
            <a:ext cx="68055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What is a Neutrino?</a:t>
            </a:r>
            <a:endParaRPr/>
          </a:p>
        </p:txBody>
      </p:sp>
      <p:sp>
        <p:nvSpPr>
          <p:cNvPr id="94" name="Google Shape;94;p16"/>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95" name="Google Shape;95;p16"/>
          <p:cNvPicPr preferRelativeResize="0"/>
          <p:nvPr/>
        </p:nvPicPr>
        <p:blipFill>
          <a:blip r:embed="rId3">
            <a:alphaModFix/>
          </a:blip>
          <a:stretch>
            <a:fillRect/>
          </a:stretch>
        </p:blipFill>
        <p:spPr>
          <a:xfrm>
            <a:off x="7193875" y="948760"/>
            <a:ext cx="3490501" cy="3340516"/>
          </a:xfrm>
          <a:prstGeom prst="rect">
            <a:avLst/>
          </a:prstGeom>
          <a:noFill/>
          <a:ln>
            <a:noFill/>
          </a:ln>
        </p:spPr>
      </p:pic>
      <p:sp>
        <p:nvSpPr>
          <p:cNvPr id="96" name="Google Shape;96;p16"/>
          <p:cNvSpPr/>
          <p:nvPr/>
        </p:nvSpPr>
        <p:spPr>
          <a:xfrm>
            <a:off x="57480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6"/>
          <p:cNvSpPr/>
          <p:nvPr/>
        </p:nvSpPr>
        <p:spPr>
          <a:xfrm>
            <a:off x="481595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6"/>
          <p:cNvSpPr/>
          <p:nvPr/>
        </p:nvSpPr>
        <p:spPr>
          <a:xfrm>
            <a:off x="905710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6"/>
          <p:cNvSpPr/>
          <p:nvPr/>
        </p:nvSpPr>
        <p:spPr>
          <a:xfrm>
            <a:off x="1039725" y="2624075"/>
            <a:ext cx="2541000" cy="272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6"/>
          <p:cNvSpPr txBox="1"/>
          <p:nvPr/>
        </p:nvSpPr>
        <p:spPr>
          <a:xfrm>
            <a:off x="822300" y="6166825"/>
            <a:ext cx="2995500" cy="2109600"/>
          </a:xfrm>
          <a:prstGeom prst="rect">
            <a:avLst/>
          </a:prstGeom>
          <a:noFill/>
          <a:ln>
            <a:noFill/>
          </a:ln>
        </p:spPr>
        <p:txBody>
          <a:bodyPr anchorCtr="0" anchor="t" bIns="91425" lIns="91425" spcFirstLastPara="1" rIns="91425" wrap="square" tIns="91425">
            <a:noAutofit/>
          </a:bodyPr>
          <a:lstStyle/>
          <a:p>
            <a:pPr indent="-319405" lvl="0" marL="457200" rtl="0" algn="l">
              <a:lnSpc>
                <a:spcPct val="120000"/>
              </a:lnSpc>
              <a:spcBef>
                <a:spcPts val="0"/>
              </a:spcBef>
              <a:spcAft>
                <a:spcPts val="0"/>
              </a:spcAft>
              <a:buClr>
                <a:schemeClr val="dk1"/>
              </a:buClr>
              <a:buSzPts val="1430"/>
              <a:buChar char="-"/>
            </a:pPr>
            <a:r>
              <a:rPr b="1" lang="en-US" sz="1900">
                <a:solidFill>
                  <a:schemeClr val="dk1"/>
                </a:solidFill>
              </a:rPr>
              <a:t>Solar</a:t>
            </a:r>
            <a:endParaRPr b="1" sz="2000">
              <a:solidFill>
                <a:schemeClr val="dk1"/>
              </a:solidFill>
            </a:endParaRPr>
          </a:p>
          <a:p>
            <a:pPr indent="-394335" lvl="1" marL="914400" rtl="0" algn="l">
              <a:lnSpc>
                <a:spcPct val="120000"/>
              </a:lnSpc>
              <a:spcBef>
                <a:spcPts val="0"/>
              </a:spcBef>
              <a:spcAft>
                <a:spcPts val="0"/>
              </a:spcAft>
              <a:buClr>
                <a:schemeClr val="dk1"/>
              </a:buClr>
              <a:buSzPts val="2610"/>
              <a:buChar char="-"/>
            </a:pPr>
            <a:r>
              <a:rPr lang="en-US" sz="2000">
                <a:solidFill>
                  <a:schemeClr val="dk1"/>
                </a:solidFill>
              </a:rPr>
              <a:t>Fusion</a:t>
            </a:r>
            <a:endParaRPr sz="2000">
              <a:solidFill>
                <a:schemeClr val="dk1"/>
              </a:solidFill>
            </a:endParaRPr>
          </a:p>
          <a:p>
            <a:pPr indent="-394335" lvl="1" marL="914400" rtl="0" algn="l">
              <a:lnSpc>
                <a:spcPct val="120000"/>
              </a:lnSpc>
              <a:spcBef>
                <a:spcPts val="0"/>
              </a:spcBef>
              <a:spcAft>
                <a:spcPts val="0"/>
              </a:spcAft>
              <a:buClr>
                <a:schemeClr val="dk1"/>
              </a:buClr>
              <a:buSzPts val="2610"/>
              <a:buChar char="-"/>
            </a:pPr>
            <a:r>
              <a:rPr lang="en-US" sz="2000">
                <a:solidFill>
                  <a:schemeClr val="dk1"/>
                </a:solidFill>
              </a:rPr>
              <a:t>Electron neutrinos</a:t>
            </a:r>
            <a:endParaRPr sz="1800">
              <a:solidFill>
                <a:schemeClr val="dk1"/>
              </a:solidFill>
            </a:endParaRPr>
          </a:p>
        </p:txBody>
      </p:sp>
      <p:sp>
        <p:nvSpPr>
          <p:cNvPr id="101" name="Google Shape;101;p16"/>
          <p:cNvSpPr txBox="1"/>
          <p:nvPr/>
        </p:nvSpPr>
        <p:spPr>
          <a:xfrm>
            <a:off x="5137700" y="6166825"/>
            <a:ext cx="2847000" cy="2431800"/>
          </a:xfrm>
          <a:prstGeom prst="rect">
            <a:avLst/>
          </a:prstGeom>
          <a:noFill/>
          <a:ln>
            <a:noFill/>
          </a:ln>
        </p:spPr>
        <p:txBody>
          <a:bodyPr anchorCtr="0" anchor="t" bIns="91425" lIns="91425" spcFirstLastPara="1" rIns="91425" wrap="square" tIns="91425">
            <a:noAutofit/>
          </a:bodyPr>
          <a:lstStyle/>
          <a:p>
            <a:pPr indent="-325755" lvl="0" marL="457200" rtl="0" algn="l">
              <a:lnSpc>
                <a:spcPct val="120000"/>
              </a:lnSpc>
              <a:spcBef>
                <a:spcPts val="0"/>
              </a:spcBef>
              <a:spcAft>
                <a:spcPts val="0"/>
              </a:spcAft>
              <a:buClr>
                <a:schemeClr val="dk1"/>
              </a:buClr>
              <a:buSzPts val="1530"/>
              <a:buChar char="-"/>
            </a:pPr>
            <a:r>
              <a:rPr b="1" lang="en-US" sz="2000">
                <a:solidFill>
                  <a:schemeClr val="dk1"/>
                </a:solidFill>
              </a:rPr>
              <a:t>Geo</a:t>
            </a:r>
            <a:endParaRPr b="1" sz="2000">
              <a:solidFill>
                <a:schemeClr val="dk1"/>
              </a:solidFill>
            </a:endParaRPr>
          </a:p>
          <a:p>
            <a:pPr indent="-394335" lvl="1" marL="914400" rtl="0" algn="l">
              <a:lnSpc>
                <a:spcPct val="120000"/>
              </a:lnSpc>
              <a:spcBef>
                <a:spcPts val="0"/>
              </a:spcBef>
              <a:spcAft>
                <a:spcPts val="0"/>
              </a:spcAft>
              <a:buClr>
                <a:schemeClr val="dk1"/>
              </a:buClr>
              <a:buSzPts val="2610"/>
              <a:buChar char="-"/>
            </a:pPr>
            <a:r>
              <a:rPr lang="en-US" sz="2000">
                <a:solidFill>
                  <a:schemeClr val="dk1"/>
                </a:solidFill>
              </a:rPr>
              <a:t>Decay of </a:t>
            </a:r>
            <a:r>
              <a:rPr baseline="30000" lang="en-US" sz="2000">
                <a:solidFill>
                  <a:schemeClr val="dk1"/>
                </a:solidFill>
              </a:rPr>
              <a:t>238</a:t>
            </a:r>
            <a:r>
              <a:rPr lang="en-US" sz="2000">
                <a:solidFill>
                  <a:schemeClr val="dk1"/>
                </a:solidFill>
              </a:rPr>
              <a:t>U, </a:t>
            </a:r>
            <a:r>
              <a:rPr baseline="30000" lang="en-US" sz="2000">
                <a:solidFill>
                  <a:schemeClr val="dk1"/>
                </a:solidFill>
              </a:rPr>
              <a:t>232</a:t>
            </a:r>
            <a:r>
              <a:rPr lang="en-US" sz="2000">
                <a:solidFill>
                  <a:schemeClr val="dk1"/>
                </a:solidFill>
              </a:rPr>
              <a:t>Th, </a:t>
            </a:r>
            <a:r>
              <a:rPr baseline="30000" lang="en-US" sz="2000">
                <a:solidFill>
                  <a:schemeClr val="dk1"/>
                </a:solidFill>
              </a:rPr>
              <a:t>40</a:t>
            </a:r>
            <a:r>
              <a:rPr lang="en-US" sz="2000">
                <a:solidFill>
                  <a:schemeClr val="dk1"/>
                </a:solidFill>
              </a:rPr>
              <a:t>K</a:t>
            </a:r>
            <a:endParaRPr sz="2000">
              <a:solidFill>
                <a:schemeClr val="dk1"/>
              </a:solidFill>
            </a:endParaRPr>
          </a:p>
          <a:p>
            <a:pPr indent="-394335" lvl="1" marL="914400" rtl="0" algn="l">
              <a:lnSpc>
                <a:spcPct val="120000"/>
              </a:lnSpc>
              <a:spcBef>
                <a:spcPts val="0"/>
              </a:spcBef>
              <a:spcAft>
                <a:spcPts val="0"/>
              </a:spcAft>
              <a:buClr>
                <a:schemeClr val="dk1"/>
              </a:buClr>
              <a:buSzPts val="2610"/>
              <a:buChar char="-"/>
            </a:pPr>
            <a:r>
              <a:rPr lang="en-US" sz="2000">
                <a:solidFill>
                  <a:schemeClr val="dk1"/>
                </a:solidFill>
              </a:rPr>
              <a:t>Thermal history</a:t>
            </a:r>
            <a:endParaRPr sz="1800">
              <a:solidFill>
                <a:schemeClr val="dk1"/>
              </a:solidFill>
            </a:endParaRPr>
          </a:p>
        </p:txBody>
      </p:sp>
      <p:pic>
        <p:nvPicPr>
          <p:cNvPr id="102" name="Google Shape;102;p16"/>
          <p:cNvPicPr preferRelativeResize="0"/>
          <p:nvPr/>
        </p:nvPicPr>
        <p:blipFill>
          <a:blip r:embed="rId4">
            <a:alphaModFix/>
          </a:blip>
          <a:stretch>
            <a:fillRect/>
          </a:stretch>
        </p:blipFill>
        <p:spPr>
          <a:xfrm>
            <a:off x="1265250" y="4361850"/>
            <a:ext cx="2109599" cy="2109599"/>
          </a:xfrm>
          <a:prstGeom prst="rect">
            <a:avLst/>
          </a:prstGeom>
          <a:noFill/>
          <a:ln>
            <a:noFill/>
          </a:ln>
        </p:spPr>
      </p:pic>
      <p:pic>
        <p:nvPicPr>
          <p:cNvPr id="103" name="Google Shape;103;p16"/>
          <p:cNvPicPr preferRelativeResize="0"/>
          <p:nvPr/>
        </p:nvPicPr>
        <p:blipFill>
          <a:blip r:embed="rId5">
            <a:alphaModFix/>
          </a:blip>
          <a:stretch>
            <a:fillRect/>
          </a:stretch>
        </p:blipFill>
        <p:spPr>
          <a:xfrm>
            <a:off x="5506400" y="4411375"/>
            <a:ext cx="2109599" cy="2109599"/>
          </a:xfrm>
          <a:prstGeom prst="rect">
            <a:avLst/>
          </a:prstGeom>
          <a:noFill/>
          <a:ln>
            <a:noFill/>
          </a:ln>
        </p:spPr>
      </p:pic>
      <p:sp>
        <p:nvSpPr>
          <p:cNvPr id="104" name="Google Shape;104;p16"/>
          <p:cNvSpPr txBox="1"/>
          <p:nvPr/>
        </p:nvSpPr>
        <p:spPr>
          <a:xfrm>
            <a:off x="9421150" y="6258175"/>
            <a:ext cx="2762400" cy="2249100"/>
          </a:xfrm>
          <a:prstGeom prst="rect">
            <a:avLst/>
          </a:prstGeom>
          <a:noFill/>
          <a:ln>
            <a:noFill/>
          </a:ln>
        </p:spPr>
        <p:txBody>
          <a:bodyPr anchorCtr="0" anchor="t" bIns="91425" lIns="91425" spcFirstLastPara="1" rIns="91425" wrap="square" tIns="91425">
            <a:noAutofit/>
          </a:bodyPr>
          <a:lstStyle/>
          <a:p>
            <a:pPr indent="-355600" lvl="0" marL="457200" rtl="0" algn="l">
              <a:lnSpc>
                <a:spcPct val="120000"/>
              </a:lnSpc>
              <a:spcBef>
                <a:spcPts val="0"/>
              </a:spcBef>
              <a:spcAft>
                <a:spcPts val="0"/>
              </a:spcAft>
              <a:buClr>
                <a:schemeClr val="dk1"/>
              </a:buClr>
              <a:buSzPts val="2000"/>
              <a:buChar char="-"/>
            </a:pPr>
            <a:r>
              <a:rPr b="1" lang="en-US" sz="2000">
                <a:solidFill>
                  <a:schemeClr val="dk1"/>
                </a:solidFill>
              </a:rPr>
              <a:t>Supernova</a:t>
            </a:r>
            <a:endParaRPr b="1" sz="2000">
              <a:solidFill>
                <a:schemeClr val="dk1"/>
              </a:solidFill>
            </a:endParaRPr>
          </a:p>
          <a:p>
            <a:pPr indent="-355600" lvl="1" marL="914400" rtl="0" algn="l">
              <a:lnSpc>
                <a:spcPct val="120000"/>
              </a:lnSpc>
              <a:spcBef>
                <a:spcPts val="0"/>
              </a:spcBef>
              <a:spcAft>
                <a:spcPts val="0"/>
              </a:spcAft>
              <a:buClr>
                <a:schemeClr val="dk1"/>
              </a:buClr>
              <a:buSzPts val="2000"/>
              <a:buChar char="-"/>
            </a:pPr>
            <a:r>
              <a:rPr lang="en-US" sz="2000">
                <a:solidFill>
                  <a:schemeClr val="dk1"/>
                </a:solidFill>
              </a:rPr>
              <a:t>Core collapse</a:t>
            </a:r>
            <a:endParaRPr sz="1700">
              <a:solidFill>
                <a:schemeClr val="dk1"/>
              </a:solidFill>
            </a:endParaRPr>
          </a:p>
          <a:p>
            <a:pPr indent="-355600" lvl="1" marL="914400" rtl="0" algn="l">
              <a:lnSpc>
                <a:spcPct val="120000"/>
              </a:lnSpc>
              <a:spcBef>
                <a:spcPts val="0"/>
              </a:spcBef>
              <a:spcAft>
                <a:spcPts val="0"/>
              </a:spcAft>
              <a:buClr>
                <a:schemeClr val="dk1"/>
              </a:buClr>
              <a:buSzPts val="2000"/>
              <a:buChar char="-"/>
            </a:pPr>
            <a:r>
              <a:rPr lang="en-US" sz="2000">
                <a:solidFill>
                  <a:schemeClr val="dk1"/>
                </a:solidFill>
              </a:rPr>
              <a:t>Massive flux</a:t>
            </a:r>
            <a:endParaRPr sz="2000">
              <a:solidFill>
                <a:schemeClr val="dk1"/>
              </a:solidFill>
            </a:endParaRPr>
          </a:p>
        </p:txBody>
      </p:sp>
      <p:pic>
        <p:nvPicPr>
          <p:cNvPr id="105" name="Google Shape;105;p16"/>
          <p:cNvPicPr preferRelativeResize="0"/>
          <p:nvPr/>
        </p:nvPicPr>
        <p:blipFill rotWithShape="1">
          <a:blip r:embed="rId6">
            <a:alphaModFix/>
          </a:blip>
          <a:srcRect b="0" l="0" r="0" t="0"/>
          <a:stretch/>
        </p:blipFill>
        <p:spPr>
          <a:xfrm>
            <a:off x="9870100" y="4484400"/>
            <a:ext cx="1864500" cy="1864500"/>
          </a:xfrm>
          <a:prstGeom prst="ellipse">
            <a:avLst/>
          </a:prstGeom>
          <a:noFill/>
          <a:ln>
            <a:noFill/>
          </a:ln>
        </p:spPr>
      </p:pic>
      <p:sp>
        <p:nvSpPr>
          <p:cNvPr id="106" name="Google Shape;106;p16"/>
          <p:cNvSpPr txBox="1"/>
          <p:nvPr/>
        </p:nvSpPr>
        <p:spPr>
          <a:xfrm>
            <a:off x="586675" y="1980050"/>
            <a:ext cx="4815600" cy="2109600"/>
          </a:xfrm>
          <a:prstGeom prst="rect">
            <a:avLst/>
          </a:prstGeom>
          <a:noFill/>
          <a:ln>
            <a:noFill/>
          </a:ln>
        </p:spPr>
        <p:txBody>
          <a:bodyPr anchorCtr="0" anchor="t" bIns="91425" lIns="91425" spcFirstLastPara="1" rIns="91425" wrap="square" tIns="91425">
            <a:noAutofit/>
          </a:bodyPr>
          <a:lstStyle/>
          <a:p>
            <a:pPr indent="-419100" lvl="0" marL="457200" rtl="0" algn="l">
              <a:spcBef>
                <a:spcPts val="0"/>
              </a:spcBef>
              <a:spcAft>
                <a:spcPts val="0"/>
              </a:spcAft>
              <a:buSzPts val="3000"/>
              <a:buChar char="-"/>
            </a:pPr>
            <a:r>
              <a:rPr lang="en-US" sz="3000"/>
              <a:t>Most abundant</a:t>
            </a:r>
            <a:endParaRPr sz="3000"/>
          </a:p>
          <a:p>
            <a:pPr indent="-419100" lvl="0" marL="457200" rtl="0" algn="l">
              <a:spcBef>
                <a:spcPts val="0"/>
              </a:spcBef>
              <a:spcAft>
                <a:spcPts val="0"/>
              </a:spcAft>
              <a:buSzPts val="3000"/>
              <a:buChar char="-"/>
            </a:pPr>
            <a:r>
              <a:rPr lang="en-US" sz="3000"/>
              <a:t>R</a:t>
            </a:r>
            <a:r>
              <a:rPr lang="en-US" sz="3000"/>
              <a:t>elativistic</a:t>
            </a:r>
            <a:endParaRPr sz="3000"/>
          </a:p>
          <a:p>
            <a:pPr indent="-419100" lvl="0" marL="457200" rtl="0" algn="l">
              <a:spcBef>
                <a:spcPts val="0"/>
              </a:spcBef>
              <a:spcAft>
                <a:spcPts val="0"/>
              </a:spcAft>
              <a:buSzPts val="3000"/>
              <a:buChar char="-"/>
            </a:pPr>
            <a:r>
              <a:rPr lang="en-US" sz="3000"/>
              <a:t>Three Flavours; 𝛎</a:t>
            </a:r>
            <a:r>
              <a:rPr baseline="-25000" lang="en-US" sz="3000"/>
              <a:t>e</a:t>
            </a:r>
            <a:r>
              <a:rPr lang="en-US" sz="3000"/>
              <a:t>,𝛎</a:t>
            </a:r>
            <a:r>
              <a:rPr baseline="-25000" lang="en-US" sz="3000"/>
              <a:t>𝛍</a:t>
            </a:r>
            <a:r>
              <a:rPr lang="en-US" sz="3000"/>
              <a:t>,𝛎</a:t>
            </a:r>
            <a:r>
              <a:rPr baseline="-25000" lang="en-US" sz="3000"/>
              <a:t>𝛕</a:t>
            </a:r>
            <a:endParaRPr baseline="-25000" sz="3000"/>
          </a:p>
          <a:p>
            <a:pPr indent="-419100" lvl="0" marL="457200" rtl="0" algn="l">
              <a:spcBef>
                <a:spcPts val="0"/>
              </a:spcBef>
              <a:spcAft>
                <a:spcPts val="0"/>
              </a:spcAft>
              <a:buSzPts val="3000"/>
              <a:buChar char="-"/>
            </a:pPr>
            <a:r>
              <a:rPr lang="en-US" sz="3000"/>
              <a:t>Weakly interacting</a:t>
            </a:r>
            <a:endParaRPr sz="30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0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34"/>
          <p:cNvSpPr txBox="1"/>
          <p:nvPr>
            <p:ph type="title"/>
          </p:nvPr>
        </p:nvSpPr>
        <p:spPr>
          <a:xfrm>
            <a:off x="443307" y="843899"/>
            <a:ext cx="12118200" cy="1086000"/>
          </a:xfrm>
          <a:prstGeom prst="rect">
            <a:avLst/>
          </a:prstGeom>
        </p:spPr>
        <p:txBody>
          <a:bodyPr anchorCtr="0" anchor="ctr" bIns="50800" lIns="50800" spcFirstLastPara="1" rIns="50800" wrap="square" tIns="50800">
            <a:normAutofit fontScale="90000"/>
          </a:bodyPr>
          <a:lstStyle/>
          <a:p>
            <a:pPr indent="0" lvl="0" marL="0" rtl="0" algn="l">
              <a:spcBef>
                <a:spcPts val="0"/>
              </a:spcBef>
              <a:spcAft>
                <a:spcPts val="0"/>
              </a:spcAft>
              <a:buNone/>
            </a:pPr>
            <a:r>
              <a:t/>
            </a:r>
            <a:endParaRPr/>
          </a:p>
        </p:txBody>
      </p:sp>
      <p:sp>
        <p:nvSpPr>
          <p:cNvPr id="354" name="Google Shape;354;p34"/>
          <p:cNvSpPr txBox="1"/>
          <p:nvPr>
            <p:ph idx="1" type="body"/>
          </p:nvPr>
        </p:nvSpPr>
        <p:spPr>
          <a:xfrm>
            <a:off x="443307" y="2185434"/>
            <a:ext cx="12118200" cy="6478500"/>
          </a:xfrm>
          <a:prstGeom prst="rect">
            <a:avLst/>
          </a:prstGeom>
        </p:spPr>
        <p:txBody>
          <a:bodyPr anchorCtr="0" anchor="ctr" bIns="50800" lIns="50800" spcFirstLastPara="1" rIns="50800" wrap="square" tIns="50800">
            <a:normAutofit/>
          </a:bodyPr>
          <a:lstStyle/>
          <a:p>
            <a:pPr indent="0" lvl="0" marL="0" rtl="0" algn="l">
              <a:spcBef>
                <a:spcPts val="0"/>
              </a:spcBef>
              <a:spcAft>
                <a:spcPts val="0"/>
              </a:spcAft>
              <a:buNone/>
            </a:pPr>
            <a:r>
              <a:t/>
            </a:r>
            <a:endParaRPr/>
          </a:p>
        </p:txBody>
      </p:sp>
      <p:sp>
        <p:nvSpPr>
          <p:cNvPr id="355" name="Google Shape;355;p34"/>
          <p:cNvSpPr txBox="1"/>
          <p:nvPr>
            <p:ph idx="12" type="sldNum"/>
          </p:nvPr>
        </p:nvSpPr>
        <p:spPr>
          <a:xfrm>
            <a:off x="12049718" y="8842841"/>
            <a:ext cx="780300" cy="461700"/>
          </a:xfrm>
          <a:prstGeom prst="rect">
            <a:avLst/>
          </a:prstGeom>
        </p:spPr>
        <p:txBody>
          <a:bodyPr anchorCtr="0" anchor="t" bIns="0" lIns="0" spcFirstLastPara="1" rIns="0" wrap="square" tIns="0">
            <a:sp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35"/>
          <p:cNvSpPr txBox="1"/>
          <p:nvPr>
            <p:ph type="title"/>
          </p:nvPr>
        </p:nvSpPr>
        <p:spPr>
          <a:xfrm>
            <a:off x="1403150" y="698200"/>
            <a:ext cx="8426100" cy="1427400"/>
          </a:xfrm>
          <a:prstGeom prst="rect">
            <a:avLst/>
          </a:prstGeom>
          <a:noFill/>
          <a:ln>
            <a:noFill/>
          </a:ln>
        </p:spPr>
        <p:txBody>
          <a:bodyPr anchorCtr="0" anchor="b" bIns="50800" lIns="50800" spcFirstLastPara="1" rIns="50800" wrap="square" tIns="50800">
            <a:normAutofit/>
          </a:bodyPr>
          <a:lstStyle/>
          <a:p>
            <a:pPr indent="0" lvl="0" marL="0" rtl="0" algn="l">
              <a:lnSpc>
                <a:spcPct val="100000"/>
              </a:lnSpc>
              <a:spcBef>
                <a:spcPts val="0"/>
              </a:spcBef>
              <a:spcAft>
                <a:spcPts val="0"/>
              </a:spcAft>
              <a:buClr>
                <a:srgbClr val="FFFFFF"/>
              </a:buClr>
              <a:buSzPts val="5400"/>
              <a:buFont typeface="Arial"/>
              <a:buNone/>
            </a:pPr>
            <a:r>
              <a:rPr b="1" lang="en-US"/>
              <a:t>All Samples</a:t>
            </a:r>
            <a:endParaRPr/>
          </a:p>
        </p:txBody>
      </p:sp>
      <p:sp>
        <p:nvSpPr>
          <p:cNvPr id="361" name="Google Shape;361;p35"/>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FFFFFF"/>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cxnSp>
        <p:nvCxnSpPr>
          <p:cNvPr id="362" name="Google Shape;362;p35"/>
          <p:cNvCxnSpPr/>
          <p:nvPr>
            <p:ph idx="2" type="body"/>
          </p:nvPr>
        </p:nvCxnSpPr>
        <p:spPr>
          <a:xfrm>
            <a:off x="1403149" y="2318956"/>
            <a:ext cx="1743600" cy="0"/>
          </a:xfrm>
          <a:prstGeom prst="straightConnector1">
            <a:avLst/>
          </a:prstGeom>
          <a:noFill/>
          <a:ln cap="flat" cmpd="sng" w="76200">
            <a:solidFill>
              <a:srgbClr val="FFFFFF"/>
            </a:solidFill>
            <a:prstDash val="solid"/>
            <a:round/>
            <a:headEnd len="sm" w="sm" type="none"/>
            <a:tailEnd len="sm" w="sm" type="none"/>
          </a:ln>
        </p:spPr>
      </p:cxnSp>
      <p:graphicFrame>
        <p:nvGraphicFramePr>
          <p:cNvPr id="363" name="Google Shape;363;p35"/>
          <p:cNvGraphicFramePr/>
          <p:nvPr/>
        </p:nvGraphicFramePr>
        <p:xfrm>
          <a:off x="648619" y="2588510"/>
          <a:ext cx="3000000" cy="3000000"/>
        </p:xfrm>
        <a:graphic>
          <a:graphicData uri="http://schemas.openxmlformats.org/drawingml/2006/table">
            <a:tbl>
              <a:tblPr bandRow="1" firstCol="1" firstRow="1">
                <a:noFill/>
                <a:tableStyleId>{6D675870-B2D8-4E49-B08F-5E3B6B2A7F21}</a:tableStyleId>
              </a:tblPr>
              <a:tblGrid>
                <a:gridCol w="1464825"/>
                <a:gridCol w="2618775"/>
                <a:gridCol w="2804150"/>
                <a:gridCol w="1514225"/>
                <a:gridCol w="1301900"/>
              </a:tblGrid>
              <a:tr h="309500">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XRF/UV-VIS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309500">
                <a:tc rowSpan="2">
                  <a:txBody>
                    <a:bodyPr/>
                    <a:lstStyle/>
                    <a:p>
                      <a:pPr indent="0" lvl="0" marL="0" marR="0" rtl="0" algn="ctr">
                        <a:spcBef>
                          <a:spcPts val="0"/>
                        </a:spcBef>
                        <a:spcAft>
                          <a:spcPts val="0"/>
                        </a:spcAft>
                        <a:buClr>
                          <a:srgbClr val="000000"/>
                        </a:buClr>
                        <a:buSzPts val="1400"/>
                        <a:buFont typeface="Arial"/>
                        <a:buNone/>
                      </a:pPr>
                      <a:r>
                        <a:rPr lang="en-US" sz="1400"/>
                        <a:t>Port 1: DT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Hot UPW</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High Temperature 80 °C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vMerge="1"/>
                <a:tc>
                  <a:txBody>
                    <a:bodyPr/>
                    <a:lstStyle/>
                    <a:p>
                      <a:pPr indent="0" lvl="0" marL="0" marR="0" rtl="0" algn="l">
                        <a:spcBef>
                          <a:spcPts val="0"/>
                        </a:spcBef>
                        <a:spcAft>
                          <a:spcPts val="0"/>
                        </a:spcAft>
                        <a:buNone/>
                      </a:pPr>
                      <a:r>
                        <a:rPr lang="en-US" sz="1400"/>
                        <a:t>TeA to DT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50% TeA, High temperature 80 °C</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 4: NRT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 Nitric Rinse Tank</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40% HNO3, 5 </a:t>
                      </a:r>
                      <a:r>
                        <a:rPr b="0" i="0" lang="en-US" sz="1400" u="none" strike="noStrike">
                          <a:solidFill>
                            <a:srgbClr val="000000"/>
                          </a:solidFill>
                          <a:latin typeface="Arial"/>
                          <a:ea typeface="Arial"/>
                          <a:cs typeface="Arial"/>
                          <a:sym typeface="Arial"/>
                        </a:rPr>
                        <a:t>°C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a:txBody>
                    <a:bodyPr/>
                    <a:lstStyle/>
                    <a:p>
                      <a:pPr indent="0" lvl="0" marL="0" marR="0" rtl="0" algn="ctr">
                        <a:spcBef>
                          <a:spcPts val="0"/>
                        </a:spcBef>
                        <a:spcAft>
                          <a:spcPts val="0"/>
                        </a:spcAft>
                        <a:buNone/>
                      </a:pPr>
                      <a:r>
                        <a:rPr lang="en-US" sz="1400"/>
                        <a:t>Port 2:FTM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Acid Precp</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38% HNO3</a:t>
                      </a:r>
                      <a:r>
                        <a:rPr b="0" i="0" lang="en-US" sz="1400" u="none" strike="noStrike">
                          <a:solidFill>
                            <a:srgbClr val="000000"/>
                          </a:solidFill>
                          <a:latin typeface="Arial"/>
                          <a:ea typeface="Arial"/>
                          <a:cs typeface="Arial"/>
                          <a:sym typeface="Arial"/>
                        </a:rPr>
                        <a:t>, 5 °C</a:t>
                      </a:r>
                      <a:r>
                        <a:rPr lang="en-US" sz="1400"/>
                        <a:t>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 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Nitric Waste Tank</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39%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rowSpan="2">
                  <a:txBody>
                    <a:bodyPr/>
                    <a:lstStyle/>
                    <a:p>
                      <a:pPr indent="0" lvl="0" marL="0" marR="0" rtl="0" algn="ctr">
                        <a:spcBef>
                          <a:spcPts val="0"/>
                        </a:spcBef>
                        <a:spcAft>
                          <a:spcPts val="0"/>
                        </a:spcAft>
                        <a:buClr>
                          <a:srgbClr val="000000"/>
                        </a:buClr>
                        <a:buSzPts val="1400"/>
                        <a:buFont typeface="Arial"/>
                        <a:buNone/>
                      </a:pPr>
                      <a:r>
                        <a:rPr lang="en-US" sz="1400"/>
                        <a:t>Port 2: 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Rinse</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sz="1400"/>
                        <a:t>44%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Second rinse</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37% HNO3</a:t>
                      </a:r>
                      <a:r>
                        <a:rPr b="0" i="0" lang="en-US" sz="1400" u="none" strike="noStrike">
                          <a:solidFill>
                            <a:srgbClr val="000000"/>
                          </a:solidFill>
                          <a:latin typeface="Arial"/>
                          <a:ea typeface="Arial"/>
                          <a:cs typeface="Arial"/>
                          <a:sym typeface="Arial"/>
                        </a:rPr>
                        <a:t>, 5 °C</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 4:NRT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NRT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sz="1400"/>
                        <a:t>40%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NWT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sz="1400"/>
                        <a:t>38%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 2: FTM</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Second Dissolution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b="0" i="0" lang="en-US" sz="1400" u="none" strike="noStrike">
                          <a:solidFill>
                            <a:srgbClr val="000000"/>
                          </a:solidFill>
                          <a:latin typeface="Arial"/>
                          <a:ea typeface="Arial"/>
                          <a:cs typeface="Arial"/>
                          <a:sym typeface="Arial"/>
                        </a:rPr>
                        <a:t>4% HNO3, High temperature</a:t>
                      </a:r>
                      <a:r>
                        <a:rPr lang="en-US">
                          <a:latin typeface="Arial"/>
                          <a:ea typeface="Arial"/>
                          <a:cs typeface="Arial"/>
                          <a:sym typeface="Arial"/>
                        </a:rPr>
                        <a:t> </a:t>
                      </a:r>
                      <a:r>
                        <a:rPr b="0" i="0" lang="en-US" sz="1400" u="none" strike="noStrike">
                          <a:solidFill>
                            <a:srgbClr val="000000"/>
                          </a:solidFill>
                          <a:latin typeface="Arial"/>
                          <a:ea typeface="Arial"/>
                          <a:cs typeface="Arial"/>
                          <a:sym typeface="Arial"/>
                        </a:rPr>
                        <a:t>80°C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HWT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lang="en-US" sz="1400"/>
                        <a:t>HWT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b="0" i="0" lang="en-US" sz="1400" u="none" strike="noStrike">
                          <a:solidFill>
                            <a:srgbClr val="000000"/>
                          </a:solidFill>
                          <a:latin typeface="Arial"/>
                          <a:ea typeface="Arial"/>
                          <a:cs typeface="Arial"/>
                          <a:sym typeface="Arial"/>
                        </a:rPr>
                        <a:t>High Temperature </a:t>
                      </a:r>
                      <a:r>
                        <a:rPr b="0" i="0" lang="en-US" sz="1400" u="none" strike="noStrike">
                          <a:solidFill>
                            <a:srgbClr val="000000"/>
                          </a:solidFill>
                        </a:rPr>
                        <a:t>80°C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t>Port 5: NWT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Nitric waste Tank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b="0" i="0" lang="en-US" sz="1400" u="none" strike="noStrike">
                          <a:solidFill>
                            <a:srgbClr val="000000"/>
                          </a:solidFill>
                          <a:latin typeface="Arial"/>
                          <a:ea typeface="Arial"/>
                          <a:cs typeface="Arial"/>
                          <a:sym typeface="Arial"/>
                        </a:rPr>
                        <a:t>3.8% HNO3</a:t>
                      </a:r>
                      <a:r>
                        <a:rPr b="0" i="0" lang="en-US" sz="1400" u="none" strike="noStrike">
                          <a:solidFill>
                            <a:srgbClr val="000000"/>
                          </a:solidFill>
                        </a:rPr>
                        <a:t>, 5 °C</a:t>
                      </a:r>
                      <a:endParaRPr b="0" i="0" sz="1400" u="none" strike="noStrike">
                        <a:solidFill>
                          <a:srgbClr val="000000"/>
                        </a:solidFill>
                        <a:latin typeface="Arial"/>
                        <a:ea typeface="Arial"/>
                        <a:cs typeface="Arial"/>
                        <a:sym typeface="Aria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rowSpan="4">
                  <a:txBody>
                    <a:bodyPr/>
                    <a:lstStyle/>
                    <a:p>
                      <a:pPr indent="0" lvl="0" marL="0" marR="0" rtl="0" algn="ctr">
                        <a:spcBef>
                          <a:spcPts val="0"/>
                        </a:spcBef>
                        <a:spcAft>
                          <a:spcPts val="0"/>
                        </a:spcAft>
                        <a:buClr>
                          <a:srgbClr val="000000"/>
                        </a:buClr>
                        <a:buSzPts val="1400"/>
                        <a:buFont typeface="Arial"/>
                        <a:buNone/>
                      </a:pPr>
                      <a:r>
                        <a:rPr lang="en-US" sz="1400"/>
                        <a:t>Port 4: TFTM</a:t>
                      </a:r>
                      <a:endParaRPr sz="1800"/>
                    </a:p>
                  </a:txBody>
                  <a:tcPr marT="0" marB="0" marR="0" marL="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First Rinse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None/>
                      </a:pPr>
                      <a:r>
                        <a:rPr lang="en-US" sz="1400"/>
                        <a:t>0.8%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Second Rinse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None/>
                      </a:pPr>
                      <a:r>
                        <a:rPr lang="en-US" sz="1400"/>
                        <a:t>0.1%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Third Rinse</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None/>
                      </a:pPr>
                      <a:r>
                        <a:rPr lang="en-US" sz="1400"/>
                        <a:t>0.3%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309500">
                <a:tc vMerge="1"/>
                <a:tc>
                  <a:txBody>
                    <a:bodyPr/>
                    <a:lstStyle/>
                    <a:p>
                      <a:pPr indent="0" lvl="0" marL="0" marR="0" rtl="0" algn="l">
                        <a:spcBef>
                          <a:spcPts val="0"/>
                        </a:spcBef>
                        <a:spcAft>
                          <a:spcPts val="0"/>
                        </a:spcAft>
                        <a:buClr>
                          <a:srgbClr val="000000"/>
                        </a:buClr>
                        <a:buSzPts val="1400"/>
                        <a:buFont typeface="Arial"/>
                        <a:buNone/>
                      </a:pPr>
                      <a:r>
                        <a:rPr lang="en-US" sz="1400"/>
                        <a:t>Final Dissolution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sz="1400"/>
                        <a:t>0.023% HNO3, </a:t>
                      </a:r>
                      <a:r>
                        <a:rPr b="0" i="0" lang="en-US" sz="1400" u="none" strike="noStrike">
                          <a:solidFill>
                            <a:srgbClr val="000000"/>
                          </a:solidFill>
                          <a:latin typeface="Arial"/>
                          <a:ea typeface="Arial"/>
                          <a:cs typeface="Arial"/>
                          <a:sym typeface="Arial"/>
                        </a:rPr>
                        <a:t>80°C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8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solidFill>
                            <a:srgbClr val="000000"/>
                          </a:solidFill>
                        </a:rPr>
                        <a:t>TRT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lang="en-US" sz="1400">
                          <a:solidFill>
                            <a:srgbClr val="000000"/>
                          </a:solidFill>
                        </a:rPr>
                        <a:t>Final Dissolution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lang="en-US" sz="1400">
                          <a:solidFill>
                            <a:srgbClr val="000000"/>
                          </a:solidFill>
                        </a:rPr>
                        <a:t>0.023% HNO3,</a:t>
                      </a:r>
                      <a:r>
                        <a:rPr b="0" i="0" lang="en-US" sz="1400" u="none" strike="noStrike">
                          <a:solidFill>
                            <a:srgbClr val="000000"/>
                          </a:solidFill>
                          <a:latin typeface="Arial"/>
                          <a:ea typeface="Arial"/>
                          <a:cs typeface="Arial"/>
                          <a:sym typeface="Arial"/>
                        </a:rPr>
                        <a:t> 80°C</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r>
              <a:tr h="309500">
                <a:tc>
                  <a:txBody>
                    <a:bodyPr/>
                    <a:lstStyle/>
                    <a:p>
                      <a:pPr indent="0" lvl="0" marL="0" marR="0" rtl="0" algn="ctr">
                        <a:spcBef>
                          <a:spcPts val="0"/>
                        </a:spcBef>
                        <a:spcAft>
                          <a:spcPts val="0"/>
                        </a:spcAft>
                        <a:buClr>
                          <a:srgbClr val="000000"/>
                        </a:buClr>
                        <a:buSzPts val="1400"/>
                        <a:buFont typeface="Arial"/>
                        <a:buNone/>
                      </a:pPr>
                      <a:r>
                        <a:rPr lang="en-US" sz="1400">
                          <a:solidFill>
                            <a:srgbClr val="000000"/>
                          </a:solidFill>
                        </a:rPr>
                        <a:t>TVT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lang="en-US" sz="1400">
                          <a:solidFill>
                            <a:srgbClr val="000000"/>
                          </a:solidFill>
                        </a:rPr>
                        <a:t> TVT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Arial"/>
                        <a:buNone/>
                      </a:pPr>
                      <a:r>
                        <a:rPr lang="en-US" sz="1400">
                          <a:solidFill>
                            <a:srgbClr val="000000"/>
                          </a:solidFill>
                        </a:rPr>
                        <a:t>0.023% HNO3</a:t>
                      </a:r>
                      <a:r>
                        <a:rPr b="0" i="0" lang="en-US" sz="1400" u="none" strike="noStrike">
                          <a:solidFill>
                            <a:srgbClr val="000000"/>
                          </a:solidFill>
                          <a:latin typeface="Arial"/>
                          <a:ea typeface="Arial"/>
                          <a:cs typeface="Arial"/>
                          <a:sym typeface="Arial"/>
                        </a:rPr>
                        <a:t>, 5 °C</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FFFF00"/>
                    </a:solidFill>
                  </a:tcPr>
                </a:tc>
              </a:tr>
            </a:tbl>
          </a:graphicData>
        </a:graphic>
      </p:graphicFrame>
      <p:sp>
        <p:nvSpPr>
          <p:cNvPr id="364" name="Google Shape;364;p35"/>
          <p:cNvSpPr txBox="1"/>
          <p:nvPr/>
        </p:nvSpPr>
        <p:spPr>
          <a:xfrm>
            <a:off x="10850725" y="4739500"/>
            <a:ext cx="946200" cy="1569900"/>
          </a:xfrm>
          <a:prstGeom prst="rect">
            <a:avLst/>
          </a:prstGeom>
          <a:noFill/>
          <a:ln cap="flat" cmpd="sng" w="9525">
            <a:solidFill>
              <a:srgbClr val="FFFF0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Arial"/>
                <a:ea typeface="Arial"/>
                <a:cs typeface="Arial"/>
                <a:sym typeface="Arial"/>
              </a:rPr>
              <a:t>Ports highlighted in yellow are not used for sampling during the test batch!</a:t>
            </a:r>
            <a:endParaRPr>
              <a:solidFill>
                <a:schemeClr val="l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36"/>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sp>
        <p:nvSpPr>
          <p:cNvPr id="370" name="Google Shape;370;p36"/>
          <p:cNvSpPr txBox="1"/>
          <p:nvPr>
            <p:ph type="title"/>
          </p:nvPr>
        </p:nvSpPr>
        <p:spPr>
          <a:xfrm>
            <a:off x="1317178" y="1600200"/>
            <a:ext cx="8821044" cy="1033265"/>
          </a:xfrm>
          <a:prstGeom prst="rect">
            <a:avLst/>
          </a:prstGeom>
          <a:noFill/>
          <a:ln>
            <a:noFill/>
          </a:ln>
        </p:spPr>
        <p:txBody>
          <a:bodyPr anchorCtr="0" anchor="t"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Nitric Rinse Tank</a:t>
            </a:r>
            <a:endParaRPr/>
          </a:p>
        </p:txBody>
      </p:sp>
      <p:sp>
        <p:nvSpPr>
          <p:cNvPr id="371" name="Google Shape;371;p36"/>
          <p:cNvSpPr txBox="1"/>
          <p:nvPr>
            <p:ph idx="1" type="body"/>
          </p:nvPr>
        </p:nvSpPr>
        <p:spPr>
          <a:xfrm>
            <a:off x="1481319" y="3052600"/>
            <a:ext cx="5448300" cy="3111900"/>
          </a:xfrm>
          <a:prstGeom prst="rect">
            <a:avLst/>
          </a:prstGeom>
          <a:noFill/>
          <a:ln>
            <a:noFill/>
          </a:ln>
        </p:spPr>
        <p:txBody>
          <a:bodyPr anchorCtr="0" anchor="t" bIns="50800" lIns="50800" spcFirstLastPara="1" rIns="50800" wrap="square" tIns="50800">
            <a:spAutoFit/>
          </a:bodyPr>
          <a:lstStyle/>
          <a:p>
            <a:pPr indent="-344805" lvl="0" marL="457200" rtl="0" algn="l">
              <a:lnSpc>
                <a:spcPct val="150000"/>
              </a:lnSpc>
              <a:spcBef>
                <a:spcPts val="600"/>
              </a:spcBef>
              <a:spcAft>
                <a:spcPts val="0"/>
              </a:spcAft>
              <a:buSzPts val="1830"/>
              <a:buChar char="-"/>
            </a:pPr>
            <a:r>
              <a:rPr lang="en-US" sz="2300"/>
              <a:t>UPW will be added to 70% Nitric Acid.</a:t>
            </a:r>
            <a:endParaRPr sz="2300"/>
          </a:p>
          <a:p>
            <a:pPr indent="-344805" lvl="0" marL="457200" rtl="0" algn="l">
              <a:lnSpc>
                <a:spcPct val="150000"/>
              </a:lnSpc>
              <a:spcBef>
                <a:spcPts val="0"/>
              </a:spcBef>
              <a:spcAft>
                <a:spcPts val="0"/>
              </a:spcAft>
              <a:buSzPts val="1830"/>
              <a:buChar char="-"/>
            </a:pPr>
            <a:r>
              <a:rPr lang="en-US" sz="2300"/>
              <a:t>Creates 40% Nitric Acid.</a:t>
            </a:r>
            <a:endParaRPr sz="2300"/>
          </a:p>
          <a:p>
            <a:pPr indent="-344805" lvl="0" marL="457200" rtl="0" algn="l">
              <a:lnSpc>
                <a:spcPct val="150000"/>
              </a:lnSpc>
              <a:spcBef>
                <a:spcPts val="0"/>
              </a:spcBef>
              <a:spcAft>
                <a:spcPts val="0"/>
              </a:spcAft>
              <a:buSzPts val="1830"/>
              <a:buChar char="-"/>
            </a:pPr>
            <a:r>
              <a:rPr lang="en-US" sz="2300"/>
              <a:t>Three samples.</a:t>
            </a:r>
            <a:endParaRPr sz="2300"/>
          </a:p>
          <a:p>
            <a:pPr indent="-344805" lvl="0" marL="457200" rtl="0" algn="l">
              <a:lnSpc>
                <a:spcPct val="150000"/>
              </a:lnSpc>
              <a:spcBef>
                <a:spcPts val="0"/>
              </a:spcBef>
              <a:spcAft>
                <a:spcPts val="0"/>
              </a:spcAft>
              <a:buSzPts val="1830"/>
              <a:buChar char="-"/>
            </a:pPr>
            <a:r>
              <a:rPr lang="en-US" sz="2300"/>
              <a:t>Sampling platform is being added for extra </a:t>
            </a:r>
            <a:r>
              <a:rPr lang="en-US" sz="2300"/>
              <a:t>safety.</a:t>
            </a:r>
            <a:endParaRPr sz="2300"/>
          </a:p>
        </p:txBody>
      </p:sp>
      <p:pic>
        <p:nvPicPr>
          <p:cNvPr id="372" name="Google Shape;372;p36"/>
          <p:cNvPicPr preferRelativeResize="0"/>
          <p:nvPr/>
        </p:nvPicPr>
        <p:blipFill>
          <a:blip r:embed="rId3">
            <a:alphaModFix/>
          </a:blip>
          <a:stretch>
            <a:fillRect/>
          </a:stretch>
        </p:blipFill>
        <p:spPr>
          <a:xfrm>
            <a:off x="8551125" y="1376650"/>
            <a:ext cx="3479174" cy="4638899"/>
          </a:xfrm>
          <a:prstGeom prst="rect">
            <a:avLst/>
          </a:prstGeom>
          <a:noFill/>
          <a:ln>
            <a:noFill/>
          </a:ln>
        </p:spPr>
      </p:pic>
      <p:graphicFrame>
        <p:nvGraphicFramePr>
          <p:cNvPr id="373" name="Google Shape;373;p36"/>
          <p:cNvGraphicFramePr/>
          <p:nvPr/>
        </p:nvGraphicFramePr>
        <p:xfrm>
          <a:off x="-6" y="6164510"/>
          <a:ext cx="3000000" cy="3000000"/>
        </p:xfrm>
        <a:graphic>
          <a:graphicData uri="http://schemas.openxmlformats.org/drawingml/2006/table">
            <a:tbl>
              <a:tblPr bandRow="1" firstCol="1" firstRow="1">
                <a:noFill/>
                <a:tableStyleId>{6D675870-B2D8-4E49-B08F-5E3B6B2A7F21}</a:tableStyleId>
              </a:tblPr>
              <a:tblGrid>
                <a:gridCol w="1982375"/>
                <a:gridCol w="3544050"/>
                <a:gridCol w="3794950"/>
                <a:gridCol w="2049250"/>
                <a:gridCol w="1761900"/>
              </a:tblGrid>
              <a:tr h="752500">
                <a:tc>
                  <a:txBody>
                    <a:bodyPr/>
                    <a:lstStyle/>
                    <a:p>
                      <a:pPr indent="0" lvl="0" marL="0" marR="0" rtl="0" algn="ctr">
                        <a:spcBef>
                          <a:spcPts val="0"/>
                        </a:spcBef>
                        <a:spcAft>
                          <a:spcPts val="0"/>
                        </a:spcAft>
                        <a:buNone/>
                      </a:pPr>
                      <a:r>
                        <a:rPr lang="en-US" sz="1400"/>
                        <a:t>Location</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Phase </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sz="1400"/>
                        <a:t>Hazards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UV-Vis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None/>
                      </a:pPr>
                      <a:r>
                        <a:rPr lang="en-US"/>
                        <a:t>ICPMS</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38100">
                      <a:solidFill>
                        <a:srgbClr val="FFFFFF">
                          <a:alpha val="0"/>
                        </a:srgbClr>
                      </a:solidFill>
                      <a:prstDash val="solid"/>
                      <a:round/>
                      <a:headEnd len="sm" w="sm" type="none"/>
                      <a:tailEnd len="sm" w="sm" type="none"/>
                    </a:lnB>
                    <a:solidFill>
                      <a:schemeClr val="accent1"/>
                    </a:solidFill>
                  </a:tcPr>
                </a:tc>
              </a:tr>
              <a:tr h="752500">
                <a:tc>
                  <a:txBody>
                    <a:bodyPr/>
                    <a:lstStyle/>
                    <a:p>
                      <a:pPr indent="0" lvl="0" marL="0" marR="0" rtl="0" algn="ctr">
                        <a:spcBef>
                          <a:spcPts val="0"/>
                        </a:spcBef>
                        <a:spcAft>
                          <a:spcPts val="0"/>
                        </a:spcAft>
                        <a:buClr>
                          <a:srgbClr val="000000"/>
                        </a:buClr>
                        <a:buSzPts val="1400"/>
                        <a:buFont typeface="Arial"/>
                        <a:buNone/>
                      </a:pPr>
                      <a:r>
                        <a:rPr lang="en-US" sz="1400"/>
                        <a:t>Port 4: NRT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 Nitric Rinse Tank</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Arial"/>
                        <a:buNone/>
                      </a:pPr>
                      <a:r>
                        <a:rPr lang="en-US"/>
                        <a:t>4</a:t>
                      </a:r>
                      <a:r>
                        <a:rPr lang="en-US" sz="1400"/>
                        <a:t>0% HNO3, 5 </a:t>
                      </a:r>
                      <a:r>
                        <a:rPr b="0" i="0" lang="en-US" sz="1400" u="none" strike="noStrike">
                          <a:solidFill>
                            <a:srgbClr val="000000"/>
                          </a:solidFill>
                          <a:latin typeface="Arial"/>
                          <a:ea typeface="Arial"/>
                          <a:cs typeface="Arial"/>
                          <a:sym typeface="Arial"/>
                        </a:rPr>
                        <a:t>°C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381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CCDDF8">
                        <a:alpha val="75950"/>
                      </a:srgbClr>
                    </a:solidFill>
                  </a:tcPr>
                </a:tc>
              </a:tr>
              <a:tr h="752500">
                <a:tc>
                  <a:txBody>
                    <a:bodyPr/>
                    <a:lstStyle/>
                    <a:p>
                      <a:pPr indent="0" lvl="0" marL="0" marR="0" rtl="0" algn="ctr">
                        <a:spcBef>
                          <a:spcPts val="0"/>
                        </a:spcBef>
                        <a:spcAft>
                          <a:spcPts val="0"/>
                        </a:spcAft>
                        <a:buClr>
                          <a:srgbClr val="000000"/>
                        </a:buClr>
                        <a:buSzPts val="1400"/>
                        <a:buFont typeface="Arial"/>
                        <a:buNone/>
                      </a:pPr>
                      <a:r>
                        <a:rPr lang="en-US" sz="1400"/>
                        <a:t>Port 4:NRT</a:t>
                      </a:r>
                      <a:endParaRPr/>
                    </a:p>
                  </a:txBody>
                  <a:tcPr marT="26575" marB="26575" marR="53150" marL="53150" anchor="ctr">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chemeClr val="accent1"/>
                    </a:solidFill>
                  </a:tcPr>
                </a:tc>
                <a:tc>
                  <a:txBody>
                    <a:bodyPr/>
                    <a:lstStyle/>
                    <a:p>
                      <a:pPr indent="0" lvl="0" marL="0" marR="0" rtl="0" algn="l">
                        <a:spcBef>
                          <a:spcPts val="0"/>
                        </a:spcBef>
                        <a:spcAft>
                          <a:spcPts val="0"/>
                        </a:spcAft>
                        <a:buClr>
                          <a:srgbClr val="000000"/>
                        </a:buClr>
                        <a:buSzPts val="1400"/>
                        <a:buFont typeface="Arial"/>
                        <a:buNone/>
                      </a:pPr>
                      <a:r>
                        <a:rPr lang="en-US" sz="1400"/>
                        <a:t>NRT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Arial"/>
                        <a:buNone/>
                      </a:pPr>
                      <a:r>
                        <a:rPr lang="en-US"/>
                        <a:t>4</a:t>
                      </a:r>
                      <a:r>
                        <a:rPr lang="en-US" sz="1400"/>
                        <a:t>0% HNO3</a:t>
                      </a:r>
                      <a:r>
                        <a:rPr b="0" i="0" lang="en-US" sz="1400" u="none" strike="noStrike">
                          <a:solidFill>
                            <a:srgbClr val="000000"/>
                          </a:solidFill>
                          <a:latin typeface="Arial"/>
                          <a:ea typeface="Arial"/>
                          <a:cs typeface="Arial"/>
                          <a:sym typeface="Arial"/>
                        </a:rPr>
                        <a:t>, 5 °C</a:t>
                      </a:r>
                      <a:endParaRPr sz="1400"/>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sz="1400">
                        <a:solidFill>
                          <a:srgbClr val="000000"/>
                        </a:solidFill>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c>
                  <a:txBody>
                    <a:bodyPr/>
                    <a:lstStyle/>
                    <a:p>
                      <a:pPr indent="0" lvl="0" marL="0" marR="0" rtl="0" algn="l">
                        <a:spcBef>
                          <a:spcPts val="0"/>
                        </a:spcBef>
                        <a:spcAft>
                          <a:spcPts val="0"/>
                        </a:spcAft>
                        <a:buClr>
                          <a:srgbClr val="000000"/>
                        </a:buClr>
                        <a:buSzPts val="1400"/>
                        <a:buFont typeface="Times New Roman"/>
                        <a:buNone/>
                      </a:pPr>
                      <a:r>
                        <a:rPr b="1" i="0" lang="en-US" sz="1400" u="none" strike="noStrike">
                          <a:solidFill>
                            <a:srgbClr val="000000"/>
                          </a:solidFill>
                          <a:latin typeface="Times New Roman"/>
                          <a:ea typeface="Times New Roman"/>
                          <a:cs typeface="Times New Roman"/>
                          <a:sym typeface="Times New Roman"/>
                        </a:rPr>
                        <a:t>-</a:t>
                      </a:r>
                      <a:endParaRPr/>
                    </a:p>
                  </a:txBody>
                  <a:tcPr marT="26575" marB="26575" marR="53150" marL="53150">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solidFill>
                      <a:srgbClr val="99DAED">
                        <a:alpha val="44940"/>
                      </a:srgbClr>
                    </a:solidFill>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37"/>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The TeA Purification Plant</a:t>
            </a:r>
            <a:endParaRPr b="1"/>
          </a:p>
        </p:txBody>
      </p:sp>
      <p:sp>
        <p:nvSpPr>
          <p:cNvPr id="379" name="Google Shape;379;p37"/>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380" name="Google Shape;380;p37"/>
          <p:cNvPicPr preferRelativeResize="0"/>
          <p:nvPr/>
        </p:nvPicPr>
        <p:blipFill>
          <a:blip r:embed="rId3">
            <a:alphaModFix/>
          </a:blip>
          <a:stretch>
            <a:fillRect/>
          </a:stretch>
        </p:blipFill>
        <p:spPr>
          <a:xfrm>
            <a:off x="354875" y="3033034"/>
            <a:ext cx="9152550" cy="5968225"/>
          </a:xfrm>
          <a:prstGeom prst="rect">
            <a:avLst/>
          </a:prstGeom>
          <a:noFill/>
          <a:ln>
            <a:noFill/>
          </a:ln>
        </p:spPr>
      </p:pic>
      <p:sp>
        <p:nvSpPr>
          <p:cNvPr id="381" name="Google Shape;381;p37"/>
          <p:cNvSpPr/>
          <p:nvPr/>
        </p:nvSpPr>
        <p:spPr>
          <a:xfrm>
            <a:off x="6596950" y="6047975"/>
            <a:ext cx="2655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37"/>
          <p:cNvSpPr/>
          <p:nvPr/>
        </p:nvSpPr>
        <p:spPr>
          <a:xfrm>
            <a:off x="6785950" y="7087900"/>
            <a:ext cx="2655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37"/>
          <p:cNvSpPr/>
          <p:nvPr/>
        </p:nvSpPr>
        <p:spPr>
          <a:xfrm>
            <a:off x="4577725" y="6654725"/>
            <a:ext cx="2655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37"/>
          <p:cNvSpPr/>
          <p:nvPr/>
        </p:nvSpPr>
        <p:spPr>
          <a:xfrm>
            <a:off x="4437325" y="5617650"/>
            <a:ext cx="2655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37"/>
          <p:cNvSpPr/>
          <p:nvPr/>
        </p:nvSpPr>
        <p:spPr>
          <a:xfrm>
            <a:off x="2485300" y="7188250"/>
            <a:ext cx="2655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37"/>
          <p:cNvSpPr/>
          <p:nvPr/>
        </p:nvSpPr>
        <p:spPr>
          <a:xfrm>
            <a:off x="917550" y="4799100"/>
            <a:ext cx="265500" cy="123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37"/>
          <p:cNvSpPr/>
          <p:nvPr/>
        </p:nvSpPr>
        <p:spPr>
          <a:xfrm>
            <a:off x="2899875" y="5729225"/>
            <a:ext cx="220200" cy="123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37"/>
          <p:cNvSpPr txBox="1"/>
          <p:nvPr/>
        </p:nvSpPr>
        <p:spPr>
          <a:xfrm>
            <a:off x="6525325" y="5988572"/>
            <a:ext cx="639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700"/>
              <a:t>TRXT</a:t>
            </a:r>
            <a:endParaRPr b="1" sz="700"/>
          </a:p>
        </p:txBody>
      </p:sp>
      <p:sp>
        <p:nvSpPr>
          <p:cNvPr id="389" name="Google Shape;389;p37"/>
          <p:cNvSpPr txBox="1"/>
          <p:nvPr/>
        </p:nvSpPr>
        <p:spPr>
          <a:xfrm>
            <a:off x="4326250" y="5498847"/>
            <a:ext cx="639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700"/>
              <a:t>RXT</a:t>
            </a:r>
            <a:endParaRPr sz="700"/>
          </a:p>
        </p:txBody>
      </p:sp>
      <p:sp>
        <p:nvSpPr>
          <p:cNvPr id="390" name="Google Shape;390;p37"/>
          <p:cNvSpPr/>
          <p:nvPr/>
        </p:nvSpPr>
        <p:spPr>
          <a:xfrm>
            <a:off x="6569650" y="4495075"/>
            <a:ext cx="320100" cy="173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37"/>
          <p:cNvSpPr txBox="1"/>
          <p:nvPr/>
        </p:nvSpPr>
        <p:spPr>
          <a:xfrm>
            <a:off x="6488800" y="4446950"/>
            <a:ext cx="481800" cy="12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700"/>
              <a:t>CNHT</a:t>
            </a:r>
            <a:endParaRPr b="1" sz="500"/>
          </a:p>
        </p:txBody>
      </p:sp>
      <p:sp>
        <p:nvSpPr>
          <p:cNvPr id="392" name="Google Shape;392;p37"/>
          <p:cNvSpPr txBox="1"/>
          <p:nvPr/>
        </p:nvSpPr>
        <p:spPr>
          <a:xfrm>
            <a:off x="2339325" y="7106325"/>
            <a:ext cx="576300" cy="29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100"/>
              <a:t>NWT</a:t>
            </a:r>
            <a:endParaRPr b="1" sz="1100"/>
          </a:p>
        </p:txBody>
      </p:sp>
      <p:sp>
        <p:nvSpPr>
          <p:cNvPr id="393" name="Google Shape;393;p37"/>
          <p:cNvSpPr txBox="1"/>
          <p:nvPr/>
        </p:nvSpPr>
        <p:spPr>
          <a:xfrm>
            <a:off x="2899875" y="5676725"/>
            <a:ext cx="384300" cy="2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800"/>
              <a:t>DT</a:t>
            </a:r>
            <a:endParaRPr b="1" sz="800"/>
          </a:p>
        </p:txBody>
      </p:sp>
      <p:sp>
        <p:nvSpPr>
          <p:cNvPr id="394" name="Google Shape;394;p37"/>
          <p:cNvSpPr txBox="1"/>
          <p:nvPr/>
        </p:nvSpPr>
        <p:spPr>
          <a:xfrm>
            <a:off x="4453600" y="6624425"/>
            <a:ext cx="384300" cy="2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600"/>
              <a:t>FTM</a:t>
            </a:r>
            <a:endParaRPr b="1" sz="600"/>
          </a:p>
        </p:txBody>
      </p:sp>
      <p:sp>
        <p:nvSpPr>
          <p:cNvPr id="395" name="Google Shape;395;p37"/>
          <p:cNvSpPr txBox="1"/>
          <p:nvPr/>
        </p:nvSpPr>
        <p:spPr>
          <a:xfrm>
            <a:off x="933275" y="4721250"/>
            <a:ext cx="384300" cy="22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700"/>
              <a:t>SST</a:t>
            </a:r>
            <a:endParaRPr b="1" sz="700"/>
          </a:p>
        </p:txBody>
      </p:sp>
      <p:sp>
        <p:nvSpPr>
          <p:cNvPr id="396" name="Google Shape;396;p37"/>
          <p:cNvSpPr/>
          <p:nvPr/>
        </p:nvSpPr>
        <p:spPr>
          <a:xfrm>
            <a:off x="7694925" y="5477262"/>
            <a:ext cx="850800" cy="100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37"/>
          <p:cNvSpPr txBox="1"/>
          <p:nvPr/>
        </p:nvSpPr>
        <p:spPr>
          <a:xfrm>
            <a:off x="7896225" y="4533600"/>
            <a:ext cx="2433900" cy="603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700">
                <a:solidFill>
                  <a:schemeClr val="dk1"/>
                </a:solidFill>
              </a:rPr>
              <a:t>Nitric Supply Drums</a:t>
            </a:r>
            <a:endParaRPr sz="700">
              <a:solidFill>
                <a:schemeClr val="dk1"/>
              </a:solidFill>
            </a:endParaRPr>
          </a:p>
        </p:txBody>
      </p:sp>
      <p:cxnSp>
        <p:nvCxnSpPr>
          <p:cNvPr id="398" name="Google Shape;398;p37"/>
          <p:cNvCxnSpPr/>
          <p:nvPr/>
        </p:nvCxnSpPr>
        <p:spPr>
          <a:xfrm flipH="1">
            <a:off x="6853125" y="4835550"/>
            <a:ext cx="1043100" cy="13800"/>
          </a:xfrm>
          <a:prstGeom prst="straightConnector1">
            <a:avLst/>
          </a:prstGeom>
          <a:noFill/>
          <a:ln cap="flat" cmpd="sng" w="28575">
            <a:solidFill>
              <a:srgbClr val="FF0000"/>
            </a:solidFill>
            <a:prstDash val="solid"/>
            <a:round/>
            <a:headEnd len="med" w="med" type="none"/>
            <a:tailEnd len="med" w="med" type="triangle"/>
          </a:ln>
        </p:spPr>
      </p:cxnSp>
      <p:cxnSp>
        <p:nvCxnSpPr>
          <p:cNvPr id="399" name="Google Shape;399;p37"/>
          <p:cNvCxnSpPr/>
          <p:nvPr/>
        </p:nvCxnSpPr>
        <p:spPr>
          <a:xfrm flipH="1">
            <a:off x="4986550" y="4649397"/>
            <a:ext cx="1610400" cy="17100"/>
          </a:xfrm>
          <a:prstGeom prst="straightConnector1">
            <a:avLst/>
          </a:prstGeom>
          <a:noFill/>
          <a:ln cap="flat" cmpd="sng" w="28575">
            <a:solidFill>
              <a:srgbClr val="FF0000"/>
            </a:solidFill>
            <a:prstDash val="solid"/>
            <a:round/>
            <a:headEnd len="med" w="med" type="none"/>
            <a:tailEnd len="med" w="med" type="triangle"/>
          </a:ln>
        </p:spPr>
      </p:cxnSp>
      <p:sp>
        <p:nvSpPr>
          <p:cNvPr id="400" name="Google Shape;400;p37"/>
          <p:cNvSpPr/>
          <p:nvPr/>
        </p:nvSpPr>
        <p:spPr>
          <a:xfrm>
            <a:off x="6029674" y="5377350"/>
            <a:ext cx="338700" cy="494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1" name="Google Shape;401;p37"/>
          <p:cNvCxnSpPr/>
          <p:nvPr/>
        </p:nvCxnSpPr>
        <p:spPr>
          <a:xfrm>
            <a:off x="4766475" y="6035200"/>
            <a:ext cx="8100" cy="799200"/>
          </a:xfrm>
          <a:prstGeom prst="straightConnector1">
            <a:avLst/>
          </a:prstGeom>
          <a:noFill/>
          <a:ln cap="flat" cmpd="sng" w="28575">
            <a:solidFill>
              <a:srgbClr val="FF0000"/>
            </a:solidFill>
            <a:prstDash val="solid"/>
            <a:round/>
            <a:headEnd len="med" w="med" type="none"/>
            <a:tailEnd len="med" w="med" type="triangle"/>
          </a:ln>
        </p:spPr>
      </p:cxnSp>
      <p:cxnSp>
        <p:nvCxnSpPr>
          <p:cNvPr id="402" name="Google Shape;402;p37"/>
          <p:cNvCxnSpPr/>
          <p:nvPr/>
        </p:nvCxnSpPr>
        <p:spPr>
          <a:xfrm>
            <a:off x="4518375" y="6828525"/>
            <a:ext cx="10800" cy="966900"/>
          </a:xfrm>
          <a:prstGeom prst="straightConnector1">
            <a:avLst/>
          </a:prstGeom>
          <a:noFill/>
          <a:ln cap="flat" cmpd="sng" w="28575">
            <a:solidFill>
              <a:srgbClr val="FF0000"/>
            </a:solidFill>
            <a:prstDash val="solid"/>
            <a:round/>
            <a:headEnd len="med" w="med" type="none"/>
            <a:tailEnd len="med" w="med" type="triangle"/>
          </a:ln>
        </p:spPr>
      </p:cxnSp>
      <p:cxnSp>
        <p:nvCxnSpPr>
          <p:cNvPr id="403" name="Google Shape;403;p37"/>
          <p:cNvCxnSpPr>
            <a:endCxn id="404" idx="1"/>
          </p:cNvCxnSpPr>
          <p:nvPr/>
        </p:nvCxnSpPr>
        <p:spPr>
          <a:xfrm>
            <a:off x="6670000" y="6340725"/>
            <a:ext cx="45900" cy="828000"/>
          </a:xfrm>
          <a:prstGeom prst="straightConnector1">
            <a:avLst/>
          </a:prstGeom>
          <a:noFill/>
          <a:ln cap="flat" cmpd="sng" w="28575">
            <a:solidFill>
              <a:srgbClr val="FF0000"/>
            </a:solidFill>
            <a:prstDash val="solid"/>
            <a:round/>
            <a:headEnd len="med" w="med" type="none"/>
            <a:tailEnd len="med" w="med" type="triangle"/>
          </a:ln>
        </p:spPr>
      </p:cxnSp>
      <p:cxnSp>
        <p:nvCxnSpPr>
          <p:cNvPr id="405" name="Google Shape;405;p37"/>
          <p:cNvCxnSpPr/>
          <p:nvPr/>
        </p:nvCxnSpPr>
        <p:spPr>
          <a:xfrm flipH="1" rot="10800000">
            <a:off x="2280525" y="5068925"/>
            <a:ext cx="821100" cy="11400"/>
          </a:xfrm>
          <a:prstGeom prst="straightConnector1">
            <a:avLst/>
          </a:prstGeom>
          <a:noFill/>
          <a:ln cap="flat" cmpd="sng" w="28575">
            <a:solidFill>
              <a:srgbClr val="0000FF"/>
            </a:solidFill>
            <a:prstDash val="solid"/>
            <a:round/>
            <a:headEnd len="med" w="med" type="none"/>
            <a:tailEnd len="med" w="med" type="triangle"/>
          </a:ln>
        </p:spPr>
      </p:cxnSp>
      <p:sp>
        <p:nvSpPr>
          <p:cNvPr id="406" name="Google Shape;406;p37"/>
          <p:cNvSpPr/>
          <p:nvPr/>
        </p:nvSpPr>
        <p:spPr>
          <a:xfrm>
            <a:off x="7887050" y="4812750"/>
            <a:ext cx="220200" cy="2286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37"/>
          <p:cNvSpPr/>
          <p:nvPr/>
        </p:nvSpPr>
        <p:spPr>
          <a:xfrm>
            <a:off x="2060325" y="4887600"/>
            <a:ext cx="220200" cy="228600"/>
          </a:xfrm>
          <a:prstGeom prst="ellipse">
            <a:avLst/>
          </a:prstGeom>
          <a:solidFill>
            <a:srgbClr val="00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37"/>
          <p:cNvSpPr/>
          <p:nvPr/>
        </p:nvSpPr>
        <p:spPr>
          <a:xfrm>
            <a:off x="4949400" y="6962925"/>
            <a:ext cx="320100" cy="228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09" name="Google Shape;409;p37"/>
          <p:cNvCxnSpPr/>
          <p:nvPr/>
        </p:nvCxnSpPr>
        <p:spPr>
          <a:xfrm rot="10800000">
            <a:off x="6175900" y="7585125"/>
            <a:ext cx="558300" cy="18300"/>
          </a:xfrm>
          <a:prstGeom prst="straightConnector1">
            <a:avLst/>
          </a:prstGeom>
          <a:noFill/>
          <a:ln cap="flat" cmpd="sng" w="28575">
            <a:solidFill>
              <a:srgbClr val="FF0000"/>
            </a:solidFill>
            <a:prstDash val="solid"/>
            <a:round/>
            <a:headEnd len="med" w="med" type="none"/>
            <a:tailEnd len="med" w="med" type="triangle"/>
          </a:ln>
        </p:spPr>
      </p:cxnSp>
      <p:cxnSp>
        <p:nvCxnSpPr>
          <p:cNvPr id="410" name="Google Shape;410;p37"/>
          <p:cNvCxnSpPr>
            <a:stCxn id="404" idx="1"/>
          </p:cNvCxnSpPr>
          <p:nvPr/>
        </p:nvCxnSpPr>
        <p:spPr>
          <a:xfrm>
            <a:off x="6715900" y="7168725"/>
            <a:ext cx="9300" cy="444000"/>
          </a:xfrm>
          <a:prstGeom prst="straightConnector1">
            <a:avLst/>
          </a:prstGeom>
          <a:noFill/>
          <a:ln cap="flat" cmpd="sng" w="28575">
            <a:solidFill>
              <a:srgbClr val="FF0000"/>
            </a:solidFill>
            <a:prstDash val="solid"/>
            <a:round/>
            <a:headEnd len="med" w="med" type="none"/>
            <a:tailEnd len="med" w="med" type="triangle"/>
          </a:ln>
        </p:spPr>
      </p:cxnSp>
      <p:cxnSp>
        <p:nvCxnSpPr>
          <p:cNvPr id="411" name="Google Shape;411;p37"/>
          <p:cNvCxnSpPr>
            <a:stCxn id="393" idx="3"/>
          </p:cNvCxnSpPr>
          <p:nvPr/>
        </p:nvCxnSpPr>
        <p:spPr>
          <a:xfrm>
            <a:off x="3284175" y="5791025"/>
            <a:ext cx="1135200" cy="28200"/>
          </a:xfrm>
          <a:prstGeom prst="straightConnector1">
            <a:avLst/>
          </a:prstGeom>
          <a:noFill/>
          <a:ln cap="flat" cmpd="sng" w="28575">
            <a:solidFill>
              <a:srgbClr val="0000FF"/>
            </a:solidFill>
            <a:prstDash val="solid"/>
            <a:round/>
            <a:headEnd len="med" w="med" type="none"/>
            <a:tailEnd len="med" w="med" type="triangle"/>
          </a:ln>
        </p:spPr>
      </p:cxnSp>
      <p:cxnSp>
        <p:nvCxnSpPr>
          <p:cNvPr id="412" name="Google Shape;412;p37"/>
          <p:cNvCxnSpPr>
            <a:endCxn id="394" idx="1"/>
          </p:cNvCxnSpPr>
          <p:nvPr/>
        </p:nvCxnSpPr>
        <p:spPr>
          <a:xfrm flipH="1">
            <a:off x="4453600" y="5929025"/>
            <a:ext cx="20700" cy="809700"/>
          </a:xfrm>
          <a:prstGeom prst="straightConnector1">
            <a:avLst/>
          </a:prstGeom>
          <a:noFill/>
          <a:ln cap="flat" cmpd="sng" w="28575">
            <a:solidFill>
              <a:srgbClr val="0000FF"/>
            </a:solidFill>
            <a:prstDash val="solid"/>
            <a:round/>
            <a:headEnd len="med" w="med" type="none"/>
            <a:tailEnd len="med" w="med" type="triangle"/>
          </a:ln>
        </p:spPr>
      </p:cxnSp>
      <p:cxnSp>
        <p:nvCxnSpPr>
          <p:cNvPr id="413" name="Google Shape;413;p37"/>
          <p:cNvCxnSpPr/>
          <p:nvPr/>
        </p:nvCxnSpPr>
        <p:spPr>
          <a:xfrm flipH="1" rot="10800000">
            <a:off x="4940700" y="6935325"/>
            <a:ext cx="448500" cy="18300"/>
          </a:xfrm>
          <a:prstGeom prst="straightConnector1">
            <a:avLst/>
          </a:prstGeom>
          <a:noFill/>
          <a:ln cap="flat" cmpd="sng" w="28575">
            <a:solidFill>
              <a:srgbClr val="0000FF"/>
            </a:solidFill>
            <a:prstDash val="solid"/>
            <a:round/>
            <a:headEnd len="med" w="med" type="none"/>
            <a:tailEnd len="med" w="med" type="triangle"/>
          </a:ln>
        </p:spPr>
      </p:cxnSp>
      <p:cxnSp>
        <p:nvCxnSpPr>
          <p:cNvPr id="414" name="Google Shape;414;p37"/>
          <p:cNvCxnSpPr/>
          <p:nvPr/>
        </p:nvCxnSpPr>
        <p:spPr>
          <a:xfrm flipH="1" rot="10800000">
            <a:off x="5373300" y="5663675"/>
            <a:ext cx="15900" cy="1308300"/>
          </a:xfrm>
          <a:prstGeom prst="straightConnector1">
            <a:avLst/>
          </a:prstGeom>
          <a:noFill/>
          <a:ln cap="flat" cmpd="sng" w="28575">
            <a:solidFill>
              <a:srgbClr val="0000FF"/>
            </a:solidFill>
            <a:prstDash val="solid"/>
            <a:round/>
            <a:headEnd len="med" w="med" type="none"/>
            <a:tailEnd len="med" w="med" type="triangle"/>
          </a:ln>
        </p:spPr>
      </p:cxnSp>
      <p:cxnSp>
        <p:nvCxnSpPr>
          <p:cNvPr id="415" name="Google Shape;415;p37"/>
          <p:cNvCxnSpPr/>
          <p:nvPr/>
        </p:nvCxnSpPr>
        <p:spPr>
          <a:xfrm flipH="1">
            <a:off x="5004875" y="5334275"/>
            <a:ext cx="384300" cy="8400"/>
          </a:xfrm>
          <a:prstGeom prst="straightConnector1">
            <a:avLst/>
          </a:prstGeom>
          <a:noFill/>
          <a:ln cap="flat" cmpd="sng" w="28575">
            <a:solidFill>
              <a:srgbClr val="0000FF"/>
            </a:solidFill>
            <a:prstDash val="solid"/>
            <a:round/>
            <a:headEnd len="med" w="med" type="none"/>
            <a:tailEnd len="med" w="med" type="triangle"/>
          </a:ln>
        </p:spPr>
      </p:cxnSp>
      <p:cxnSp>
        <p:nvCxnSpPr>
          <p:cNvPr id="416" name="Google Shape;416;p37"/>
          <p:cNvCxnSpPr/>
          <p:nvPr/>
        </p:nvCxnSpPr>
        <p:spPr>
          <a:xfrm flipH="1" rot="10800000">
            <a:off x="4922425" y="6944672"/>
            <a:ext cx="1308600" cy="27300"/>
          </a:xfrm>
          <a:prstGeom prst="straightConnector1">
            <a:avLst/>
          </a:prstGeom>
          <a:noFill/>
          <a:ln cap="flat" cmpd="sng" w="28575">
            <a:solidFill>
              <a:srgbClr val="0000FF"/>
            </a:solidFill>
            <a:prstDash val="solid"/>
            <a:round/>
            <a:headEnd len="med" w="med" type="none"/>
            <a:tailEnd len="med" w="med" type="triangle"/>
          </a:ln>
        </p:spPr>
      </p:cxnSp>
      <p:cxnSp>
        <p:nvCxnSpPr>
          <p:cNvPr id="417" name="Google Shape;417;p37"/>
          <p:cNvCxnSpPr/>
          <p:nvPr/>
        </p:nvCxnSpPr>
        <p:spPr>
          <a:xfrm>
            <a:off x="6898900" y="6926325"/>
            <a:ext cx="9300" cy="1089000"/>
          </a:xfrm>
          <a:prstGeom prst="straightConnector1">
            <a:avLst/>
          </a:prstGeom>
          <a:noFill/>
          <a:ln cap="flat" cmpd="sng" w="28575">
            <a:solidFill>
              <a:srgbClr val="0000FF"/>
            </a:solidFill>
            <a:prstDash val="solid"/>
            <a:round/>
            <a:headEnd len="med" w="med" type="none"/>
            <a:tailEnd len="med" w="med" type="triangle"/>
          </a:ln>
        </p:spPr>
      </p:cxnSp>
      <p:cxnSp>
        <p:nvCxnSpPr>
          <p:cNvPr id="418" name="Google Shape;418;p37"/>
          <p:cNvCxnSpPr/>
          <p:nvPr/>
        </p:nvCxnSpPr>
        <p:spPr>
          <a:xfrm>
            <a:off x="6971138" y="7994900"/>
            <a:ext cx="953400" cy="11100"/>
          </a:xfrm>
          <a:prstGeom prst="straightConnector1">
            <a:avLst/>
          </a:prstGeom>
          <a:noFill/>
          <a:ln cap="flat" cmpd="sng" w="28575">
            <a:solidFill>
              <a:srgbClr val="0000FF"/>
            </a:solidFill>
            <a:prstDash val="solid"/>
            <a:round/>
            <a:headEnd len="med" w="med" type="none"/>
            <a:tailEnd len="med" w="med" type="triangle"/>
          </a:ln>
        </p:spPr>
      </p:cxnSp>
      <p:cxnSp>
        <p:nvCxnSpPr>
          <p:cNvPr id="419" name="Google Shape;419;p37"/>
          <p:cNvCxnSpPr/>
          <p:nvPr/>
        </p:nvCxnSpPr>
        <p:spPr>
          <a:xfrm rot="10800000">
            <a:off x="7658600" y="7155075"/>
            <a:ext cx="255900" cy="0"/>
          </a:xfrm>
          <a:prstGeom prst="straightConnector1">
            <a:avLst/>
          </a:prstGeom>
          <a:noFill/>
          <a:ln cap="flat" cmpd="sng" w="28575">
            <a:solidFill>
              <a:srgbClr val="0000FF"/>
            </a:solidFill>
            <a:prstDash val="solid"/>
            <a:round/>
            <a:headEnd len="med" w="med" type="none"/>
            <a:tailEnd len="med" w="med" type="triangle"/>
          </a:ln>
        </p:spPr>
      </p:cxnSp>
      <p:sp>
        <p:nvSpPr>
          <p:cNvPr id="420" name="Google Shape;420;p37"/>
          <p:cNvSpPr txBox="1"/>
          <p:nvPr/>
        </p:nvSpPr>
        <p:spPr>
          <a:xfrm>
            <a:off x="9616350" y="3165800"/>
            <a:ext cx="3101700" cy="2511000"/>
          </a:xfrm>
          <a:prstGeom prst="rect">
            <a:avLst/>
          </a:prstGeom>
          <a:solidFill>
            <a:schemeClr val="lt1"/>
          </a:solid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US"/>
              <a:t>DT</a:t>
            </a:r>
            <a:endParaRPr/>
          </a:p>
          <a:p>
            <a:pPr indent="-298450" lvl="1" marL="914400" rtl="0" algn="l">
              <a:spcBef>
                <a:spcPts val="0"/>
              </a:spcBef>
              <a:spcAft>
                <a:spcPts val="0"/>
              </a:spcAft>
              <a:buSzPts val="1100"/>
              <a:buChar char="-"/>
            </a:pPr>
            <a:r>
              <a:rPr lang="en-US" sz="1100"/>
              <a:t>Dissolution tank</a:t>
            </a:r>
            <a:endParaRPr sz="1100"/>
          </a:p>
          <a:p>
            <a:pPr indent="-317500" lvl="0" marL="457200" rtl="0" algn="l">
              <a:spcBef>
                <a:spcPts val="0"/>
              </a:spcBef>
              <a:spcAft>
                <a:spcPts val="0"/>
              </a:spcAft>
              <a:buSzPts val="1400"/>
              <a:buChar char="-"/>
            </a:pPr>
            <a:r>
              <a:rPr lang="en-US"/>
              <a:t>RXT x3</a:t>
            </a:r>
            <a:endParaRPr/>
          </a:p>
          <a:p>
            <a:pPr indent="-298450" lvl="1" marL="914400" rtl="0" algn="l">
              <a:spcBef>
                <a:spcPts val="0"/>
              </a:spcBef>
              <a:spcAft>
                <a:spcPts val="0"/>
              </a:spcAft>
              <a:buSzPts val="1100"/>
              <a:buChar char="-"/>
            </a:pPr>
            <a:r>
              <a:rPr lang="en-US" sz="1100"/>
              <a:t>Re-crystallization tank</a:t>
            </a:r>
            <a:endParaRPr sz="1100"/>
          </a:p>
          <a:p>
            <a:pPr indent="-317500" lvl="0" marL="457200" rtl="0" algn="l">
              <a:spcBef>
                <a:spcPts val="0"/>
              </a:spcBef>
              <a:spcAft>
                <a:spcPts val="0"/>
              </a:spcAft>
              <a:buSzPts val="1400"/>
              <a:buChar char="-"/>
            </a:pPr>
            <a:r>
              <a:rPr lang="en-US"/>
              <a:t>FTM x3</a:t>
            </a:r>
            <a:endParaRPr/>
          </a:p>
          <a:p>
            <a:pPr indent="-298450" lvl="1" marL="914400" rtl="0" algn="l">
              <a:spcBef>
                <a:spcPts val="0"/>
              </a:spcBef>
              <a:spcAft>
                <a:spcPts val="0"/>
              </a:spcAft>
              <a:buSzPts val="1100"/>
              <a:buChar char="-"/>
            </a:pPr>
            <a:r>
              <a:rPr lang="en-US" sz="1100"/>
              <a:t>Filter Transfer modules</a:t>
            </a:r>
            <a:endParaRPr sz="1100"/>
          </a:p>
          <a:p>
            <a:pPr indent="-317500" lvl="0" marL="457200" rtl="0" algn="l">
              <a:spcBef>
                <a:spcPts val="0"/>
              </a:spcBef>
              <a:spcAft>
                <a:spcPts val="0"/>
              </a:spcAft>
              <a:buSzPts val="1400"/>
              <a:buChar char="-"/>
            </a:pPr>
            <a:r>
              <a:rPr lang="en-US"/>
              <a:t>TRXTx x3</a:t>
            </a:r>
            <a:endParaRPr/>
          </a:p>
          <a:p>
            <a:pPr indent="-298450" lvl="1" marL="914400" rtl="0" algn="l">
              <a:spcBef>
                <a:spcPts val="0"/>
              </a:spcBef>
              <a:spcAft>
                <a:spcPts val="0"/>
              </a:spcAft>
              <a:buSzPts val="1100"/>
              <a:buChar char="-"/>
            </a:pPr>
            <a:r>
              <a:rPr lang="en-US" sz="1100"/>
              <a:t>Thermal Re-crystallization tank</a:t>
            </a:r>
            <a:endParaRPr sz="1100"/>
          </a:p>
          <a:p>
            <a:pPr indent="-317500" lvl="0" marL="457200" rtl="0" algn="l">
              <a:spcBef>
                <a:spcPts val="0"/>
              </a:spcBef>
              <a:spcAft>
                <a:spcPts val="0"/>
              </a:spcAft>
              <a:buSzPts val="1400"/>
              <a:buChar char="-"/>
            </a:pPr>
            <a:r>
              <a:rPr lang="en-US"/>
              <a:t>TFTM x3</a:t>
            </a:r>
            <a:endParaRPr/>
          </a:p>
          <a:p>
            <a:pPr indent="-298450" lvl="1" marL="914400" rtl="0" algn="l">
              <a:spcBef>
                <a:spcPts val="0"/>
              </a:spcBef>
              <a:spcAft>
                <a:spcPts val="0"/>
              </a:spcAft>
              <a:buSzPts val="1100"/>
              <a:buChar char="-"/>
            </a:pPr>
            <a:r>
              <a:rPr lang="en-US" sz="1100"/>
              <a:t>Thermal Filter Transfer Module</a:t>
            </a:r>
            <a:endParaRPr sz="1100"/>
          </a:p>
          <a:p>
            <a:pPr indent="-317500" lvl="0" marL="457200" rtl="0" algn="l">
              <a:spcBef>
                <a:spcPts val="0"/>
              </a:spcBef>
              <a:spcAft>
                <a:spcPts val="0"/>
              </a:spcAft>
              <a:buSzPts val="1400"/>
              <a:buChar char="-"/>
            </a:pPr>
            <a:r>
              <a:rPr lang="en-US"/>
              <a:t>SST</a:t>
            </a:r>
            <a:endParaRPr/>
          </a:p>
          <a:p>
            <a:pPr indent="-298450" lvl="1" marL="914400" rtl="0" algn="l">
              <a:spcBef>
                <a:spcPts val="0"/>
              </a:spcBef>
              <a:spcAft>
                <a:spcPts val="0"/>
              </a:spcAft>
              <a:buSzPts val="1100"/>
              <a:buChar char="-"/>
            </a:pPr>
            <a:r>
              <a:rPr lang="en-US" sz="1100"/>
              <a:t>Supernatant Storage Tank</a:t>
            </a:r>
            <a:endParaRPr sz="1100"/>
          </a:p>
          <a:p>
            <a:pPr indent="-317500" lvl="0" marL="457200" rtl="0" algn="l">
              <a:spcBef>
                <a:spcPts val="0"/>
              </a:spcBef>
              <a:spcAft>
                <a:spcPts val="0"/>
              </a:spcAft>
              <a:buSzPts val="1400"/>
              <a:buChar char="-"/>
            </a:pPr>
            <a:r>
              <a:rPr lang="en-US"/>
              <a:t>NWT</a:t>
            </a:r>
            <a:endParaRPr/>
          </a:p>
          <a:p>
            <a:pPr indent="-298450" lvl="1" marL="914400" rtl="0" algn="l">
              <a:spcBef>
                <a:spcPts val="0"/>
              </a:spcBef>
              <a:spcAft>
                <a:spcPts val="0"/>
              </a:spcAft>
              <a:buSzPts val="1100"/>
              <a:buChar char="-"/>
            </a:pPr>
            <a:r>
              <a:rPr lang="en-US" sz="1100"/>
              <a:t>Nitric Waste Tank</a:t>
            </a:r>
            <a:endParaRPr sz="1100"/>
          </a:p>
        </p:txBody>
      </p:sp>
      <p:sp>
        <p:nvSpPr>
          <p:cNvPr id="421" name="Google Shape;421;p37"/>
          <p:cNvSpPr/>
          <p:nvPr/>
        </p:nvSpPr>
        <p:spPr>
          <a:xfrm>
            <a:off x="7841300" y="8198150"/>
            <a:ext cx="384300" cy="57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37"/>
          <p:cNvSpPr txBox="1"/>
          <p:nvPr/>
        </p:nvSpPr>
        <p:spPr>
          <a:xfrm>
            <a:off x="8303325" y="5862188"/>
            <a:ext cx="821100" cy="17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1000"/>
              <a:t>to TeADiol</a:t>
            </a:r>
            <a:endParaRPr b="1" sz="1000"/>
          </a:p>
        </p:txBody>
      </p:sp>
      <p:cxnSp>
        <p:nvCxnSpPr>
          <p:cNvPr id="423" name="Google Shape;423;p37"/>
          <p:cNvCxnSpPr/>
          <p:nvPr/>
        </p:nvCxnSpPr>
        <p:spPr>
          <a:xfrm flipH="1" rot="10800000">
            <a:off x="7910852" y="7136811"/>
            <a:ext cx="12900" cy="854100"/>
          </a:xfrm>
          <a:prstGeom prst="straightConnector1">
            <a:avLst/>
          </a:prstGeom>
          <a:noFill/>
          <a:ln cap="flat" cmpd="sng" w="28575">
            <a:solidFill>
              <a:srgbClr val="0000FF"/>
            </a:solidFill>
            <a:prstDash val="solid"/>
            <a:round/>
            <a:headEnd len="med" w="med" type="none"/>
            <a:tailEnd len="med" w="med" type="triangle"/>
          </a:ln>
        </p:spPr>
      </p:cxnSp>
      <p:cxnSp>
        <p:nvCxnSpPr>
          <p:cNvPr id="424" name="Google Shape;424;p37"/>
          <p:cNvCxnSpPr>
            <a:endCxn id="389" idx="3"/>
          </p:cNvCxnSpPr>
          <p:nvPr/>
        </p:nvCxnSpPr>
        <p:spPr>
          <a:xfrm flipH="1">
            <a:off x="4965250" y="4657197"/>
            <a:ext cx="30600" cy="987900"/>
          </a:xfrm>
          <a:prstGeom prst="straightConnector1">
            <a:avLst/>
          </a:prstGeom>
          <a:noFill/>
          <a:ln cap="flat" cmpd="sng" w="28575">
            <a:solidFill>
              <a:srgbClr val="FF0000"/>
            </a:solidFill>
            <a:prstDash val="solid"/>
            <a:round/>
            <a:headEnd len="med" w="med" type="none"/>
            <a:tailEnd len="med" w="med" type="triangle"/>
          </a:ln>
        </p:spPr>
      </p:cxnSp>
      <p:cxnSp>
        <p:nvCxnSpPr>
          <p:cNvPr id="425" name="Google Shape;425;p37"/>
          <p:cNvCxnSpPr/>
          <p:nvPr/>
        </p:nvCxnSpPr>
        <p:spPr>
          <a:xfrm rot="10800000">
            <a:off x="2507125" y="7758975"/>
            <a:ext cx="2033700" cy="6300"/>
          </a:xfrm>
          <a:prstGeom prst="straightConnector1">
            <a:avLst/>
          </a:prstGeom>
          <a:noFill/>
          <a:ln cap="flat" cmpd="sng" w="28575">
            <a:solidFill>
              <a:srgbClr val="FF0000"/>
            </a:solidFill>
            <a:prstDash val="solid"/>
            <a:round/>
            <a:headEnd len="med" w="med" type="none"/>
            <a:tailEnd len="med" w="med" type="triangle"/>
          </a:ln>
        </p:spPr>
      </p:cxnSp>
      <p:cxnSp>
        <p:nvCxnSpPr>
          <p:cNvPr id="426" name="Google Shape;426;p37"/>
          <p:cNvCxnSpPr>
            <a:endCxn id="393" idx="0"/>
          </p:cNvCxnSpPr>
          <p:nvPr/>
        </p:nvCxnSpPr>
        <p:spPr>
          <a:xfrm>
            <a:off x="3085725" y="5080625"/>
            <a:ext cx="6300" cy="596100"/>
          </a:xfrm>
          <a:prstGeom prst="straightConnector1">
            <a:avLst/>
          </a:prstGeom>
          <a:noFill/>
          <a:ln cap="flat" cmpd="sng" w="28575">
            <a:solidFill>
              <a:srgbClr val="0000FF"/>
            </a:solidFill>
            <a:prstDash val="solid"/>
            <a:round/>
            <a:headEnd len="med" w="med" type="none"/>
            <a:tailEnd len="med" w="med" type="triangle"/>
          </a:ln>
        </p:spPr>
      </p:cxnSp>
      <p:cxnSp>
        <p:nvCxnSpPr>
          <p:cNvPr id="427" name="Google Shape;427;p37"/>
          <p:cNvCxnSpPr/>
          <p:nvPr/>
        </p:nvCxnSpPr>
        <p:spPr>
          <a:xfrm flipH="1" rot="10800000">
            <a:off x="6029675" y="5197275"/>
            <a:ext cx="9000" cy="1848000"/>
          </a:xfrm>
          <a:prstGeom prst="straightConnector1">
            <a:avLst/>
          </a:prstGeom>
          <a:noFill/>
          <a:ln cap="flat" cmpd="sng" w="28575">
            <a:solidFill>
              <a:srgbClr val="FF0000"/>
            </a:solidFill>
            <a:prstDash val="solid"/>
            <a:round/>
            <a:headEnd len="med" w="med" type="none"/>
            <a:tailEnd len="med" w="med" type="triangle"/>
          </a:ln>
        </p:spPr>
      </p:cxnSp>
      <p:cxnSp>
        <p:nvCxnSpPr>
          <p:cNvPr id="428" name="Google Shape;428;p37"/>
          <p:cNvCxnSpPr/>
          <p:nvPr/>
        </p:nvCxnSpPr>
        <p:spPr>
          <a:xfrm rot="10800000">
            <a:off x="6185200" y="5398125"/>
            <a:ext cx="0" cy="1564800"/>
          </a:xfrm>
          <a:prstGeom prst="straightConnector1">
            <a:avLst/>
          </a:prstGeom>
          <a:noFill/>
          <a:ln cap="flat" cmpd="sng" w="28575">
            <a:solidFill>
              <a:srgbClr val="0000FF"/>
            </a:solidFill>
            <a:prstDash val="solid"/>
            <a:round/>
            <a:headEnd len="med" w="med" type="none"/>
            <a:tailEnd len="med" w="med" type="triangle"/>
          </a:ln>
        </p:spPr>
      </p:cxnSp>
      <p:cxnSp>
        <p:nvCxnSpPr>
          <p:cNvPr id="429" name="Google Shape;429;p37"/>
          <p:cNvCxnSpPr/>
          <p:nvPr/>
        </p:nvCxnSpPr>
        <p:spPr>
          <a:xfrm>
            <a:off x="6047975" y="5187900"/>
            <a:ext cx="658800" cy="18300"/>
          </a:xfrm>
          <a:prstGeom prst="straightConnector1">
            <a:avLst/>
          </a:prstGeom>
          <a:noFill/>
          <a:ln cap="flat" cmpd="sng" w="28575">
            <a:solidFill>
              <a:srgbClr val="FF0000"/>
            </a:solidFill>
            <a:prstDash val="solid"/>
            <a:round/>
            <a:headEnd len="med" w="med" type="none"/>
            <a:tailEnd len="med" w="med" type="triangle"/>
          </a:ln>
        </p:spPr>
      </p:cxnSp>
      <p:cxnSp>
        <p:nvCxnSpPr>
          <p:cNvPr id="430" name="Google Shape;430;p37"/>
          <p:cNvCxnSpPr/>
          <p:nvPr/>
        </p:nvCxnSpPr>
        <p:spPr>
          <a:xfrm>
            <a:off x="6150100" y="5377350"/>
            <a:ext cx="338700" cy="0"/>
          </a:xfrm>
          <a:prstGeom prst="straightConnector1">
            <a:avLst/>
          </a:prstGeom>
          <a:noFill/>
          <a:ln cap="flat" cmpd="sng" w="28575">
            <a:solidFill>
              <a:srgbClr val="0000FF"/>
            </a:solidFill>
            <a:prstDash val="solid"/>
            <a:round/>
            <a:headEnd len="med" w="med" type="none"/>
            <a:tailEnd len="med" w="med" type="triangle"/>
          </a:ln>
        </p:spPr>
      </p:cxnSp>
      <p:cxnSp>
        <p:nvCxnSpPr>
          <p:cNvPr id="431" name="Google Shape;431;p37"/>
          <p:cNvCxnSpPr/>
          <p:nvPr/>
        </p:nvCxnSpPr>
        <p:spPr>
          <a:xfrm>
            <a:off x="6752500" y="5206200"/>
            <a:ext cx="0" cy="622200"/>
          </a:xfrm>
          <a:prstGeom prst="straightConnector1">
            <a:avLst/>
          </a:prstGeom>
          <a:noFill/>
          <a:ln cap="flat" cmpd="sng" w="28575">
            <a:solidFill>
              <a:srgbClr val="FF0000"/>
            </a:solidFill>
            <a:prstDash val="solid"/>
            <a:round/>
            <a:headEnd len="med" w="med" type="none"/>
            <a:tailEnd len="med" w="med" type="triangle"/>
          </a:ln>
        </p:spPr>
      </p:cxnSp>
      <p:cxnSp>
        <p:nvCxnSpPr>
          <p:cNvPr id="432" name="Google Shape;432;p37"/>
          <p:cNvCxnSpPr>
            <a:endCxn id="388" idx="1"/>
          </p:cNvCxnSpPr>
          <p:nvPr/>
        </p:nvCxnSpPr>
        <p:spPr>
          <a:xfrm flipH="1">
            <a:off x="6525325" y="5389322"/>
            <a:ext cx="7500" cy="745500"/>
          </a:xfrm>
          <a:prstGeom prst="straightConnector1">
            <a:avLst/>
          </a:prstGeom>
          <a:noFill/>
          <a:ln cap="flat" cmpd="sng" w="28575">
            <a:solidFill>
              <a:srgbClr val="0000FF"/>
            </a:solidFill>
            <a:prstDash val="solid"/>
            <a:round/>
            <a:headEnd len="med" w="med" type="none"/>
            <a:tailEnd len="med" w="med" type="triangle"/>
          </a:ln>
        </p:spPr>
      </p:cxnSp>
      <p:sp>
        <p:nvSpPr>
          <p:cNvPr id="433" name="Google Shape;433;p37"/>
          <p:cNvSpPr/>
          <p:nvPr/>
        </p:nvSpPr>
        <p:spPr>
          <a:xfrm>
            <a:off x="9973250" y="6619775"/>
            <a:ext cx="220200" cy="228600"/>
          </a:xfrm>
          <a:prstGeom prst="ellipse">
            <a:avLst/>
          </a:prstGeom>
          <a:solidFill>
            <a:srgbClr val="00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37"/>
          <p:cNvSpPr txBox="1"/>
          <p:nvPr/>
        </p:nvSpPr>
        <p:spPr>
          <a:xfrm>
            <a:off x="10263425" y="6552100"/>
            <a:ext cx="1135200" cy="18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Telluric Acid</a:t>
            </a:r>
            <a:endParaRPr/>
          </a:p>
        </p:txBody>
      </p:sp>
      <p:sp>
        <p:nvSpPr>
          <p:cNvPr id="435" name="Google Shape;435;p37"/>
          <p:cNvSpPr/>
          <p:nvPr/>
        </p:nvSpPr>
        <p:spPr>
          <a:xfrm>
            <a:off x="9971850" y="6962925"/>
            <a:ext cx="220200" cy="228600"/>
          </a:xfrm>
          <a:prstGeom prst="ellipse">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37"/>
          <p:cNvSpPr txBox="1"/>
          <p:nvPr/>
        </p:nvSpPr>
        <p:spPr>
          <a:xfrm>
            <a:off x="10263425" y="6872650"/>
            <a:ext cx="1135200" cy="18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Nitric Acid</a:t>
            </a:r>
            <a:endParaRPr/>
          </a:p>
        </p:txBody>
      </p:sp>
      <p:sp>
        <p:nvSpPr>
          <p:cNvPr id="437" name="Google Shape;437;p37"/>
          <p:cNvSpPr txBox="1"/>
          <p:nvPr/>
        </p:nvSpPr>
        <p:spPr>
          <a:xfrm>
            <a:off x="3697225" y="4887600"/>
            <a:ext cx="320100" cy="4002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438" name="Google Shape;438;p37"/>
          <p:cNvSpPr/>
          <p:nvPr/>
        </p:nvSpPr>
        <p:spPr>
          <a:xfrm>
            <a:off x="7191675" y="7328925"/>
            <a:ext cx="320100" cy="228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9" name="Google Shape;439;p37"/>
          <p:cNvCxnSpPr/>
          <p:nvPr/>
        </p:nvCxnSpPr>
        <p:spPr>
          <a:xfrm>
            <a:off x="4702825" y="7016347"/>
            <a:ext cx="1335900" cy="10500"/>
          </a:xfrm>
          <a:prstGeom prst="straightConnector1">
            <a:avLst/>
          </a:prstGeom>
          <a:noFill/>
          <a:ln cap="flat" cmpd="sng" w="28575">
            <a:solidFill>
              <a:srgbClr val="FF0000"/>
            </a:solidFill>
            <a:prstDash val="solid"/>
            <a:round/>
            <a:headEnd len="med" w="med" type="none"/>
            <a:tailEnd len="med" w="med" type="triangle"/>
          </a:ln>
        </p:spPr>
      </p:cxnSp>
      <p:sp>
        <p:nvSpPr>
          <p:cNvPr id="404" name="Google Shape;404;p37"/>
          <p:cNvSpPr txBox="1"/>
          <p:nvPr/>
        </p:nvSpPr>
        <p:spPr>
          <a:xfrm>
            <a:off x="6715900" y="7081875"/>
            <a:ext cx="521400" cy="17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900"/>
              <a:t>TFTM</a:t>
            </a:r>
            <a:endParaRPr b="1" sz="900"/>
          </a:p>
        </p:txBody>
      </p:sp>
      <p:cxnSp>
        <p:nvCxnSpPr>
          <p:cNvPr id="440" name="Google Shape;440;p37"/>
          <p:cNvCxnSpPr>
            <a:endCxn id="404" idx="0"/>
          </p:cNvCxnSpPr>
          <p:nvPr/>
        </p:nvCxnSpPr>
        <p:spPr>
          <a:xfrm flipH="1">
            <a:off x="6976600" y="6496275"/>
            <a:ext cx="22800" cy="585600"/>
          </a:xfrm>
          <a:prstGeom prst="straightConnector1">
            <a:avLst/>
          </a:prstGeom>
          <a:noFill/>
          <a:ln cap="flat" cmpd="sng" w="28575">
            <a:solidFill>
              <a:srgbClr val="0000FF"/>
            </a:solidFill>
            <a:prstDash val="solid"/>
            <a:round/>
            <a:headEnd len="med" w="med" type="none"/>
            <a:tailEnd len="med" w="med" type="triangle"/>
          </a:ln>
        </p:spPr>
      </p:cxnSp>
      <p:sp>
        <p:nvSpPr>
          <p:cNvPr id="441" name="Google Shape;441;p37"/>
          <p:cNvSpPr txBox="1"/>
          <p:nvPr/>
        </p:nvSpPr>
        <p:spPr>
          <a:xfrm>
            <a:off x="5764413" y="7463000"/>
            <a:ext cx="7410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200"/>
              <a:t>To Waste</a:t>
            </a:r>
            <a:endParaRPr sz="1200"/>
          </a:p>
        </p:txBody>
      </p:sp>
      <p:cxnSp>
        <p:nvCxnSpPr>
          <p:cNvPr id="442" name="Google Shape;442;p37"/>
          <p:cNvCxnSpPr/>
          <p:nvPr/>
        </p:nvCxnSpPr>
        <p:spPr>
          <a:xfrm>
            <a:off x="5416625" y="5645375"/>
            <a:ext cx="237900" cy="27600"/>
          </a:xfrm>
          <a:prstGeom prst="straightConnector1">
            <a:avLst/>
          </a:prstGeom>
          <a:noFill/>
          <a:ln cap="flat" cmpd="sng" w="28575">
            <a:solidFill>
              <a:srgbClr val="0000FF"/>
            </a:solidFill>
            <a:prstDash val="solid"/>
            <a:round/>
            <a:headEnd len="med" w="med" type="none"/>
            <a:tailEnd len="med" w="med" type="triangle"/>
          </a:ln>
        </p:spPr>
      </p:cxnSp>
      <p:cxnSp>
        <p:nvCxnSpPr>
          <p:cNvPr id="443" name="Google Shape;443;p37"/>
          <p:cNvCxnSpPr/>
          <p:nvPr/>
        </p:nvCxnSpPr>
        <p:spPr>
          <a:xfrm rot="10800000">
            <a:off x="5630375" y="5320175"/>
            <a:ext cx="15000" cy="325200"/>
          </a:xfrm>
          <a:prstGeom prst="straightConnector1">
            <a:avLst/>
          </a:prstGeom>
          <a:noFill/>
          <a:ln cap="flat" cmpd="sng" w="28575">
            <a:solidFill>
              <a:srgbClr val="0000FF"/>
            </a:solidFill>
            <a:prstDash val="solid"/>
            <a:round/>
            <a:headEnd len="med" w="med" type="none"/>
            <a:tailEnd len="med" w="med" type="triangle"/>
          </a:ln>
        </p:spPr>
      </p:cxnSp>
      <p:cxnSp>
        <p:nvCxnSpPr>
          <p:cNvPr id="444" name="Google Shape;444;p37"/>
          <p:cNvCxnSpPr/>
          <p:nvPr/>
        </p:nvCxnSpPr>
        <p:spPr>
          <a:xfrm rot="10800000">
            <a:off x="7667615" y="6102886"/>
            <a:ext cx="25800" cy="1032300"/>
          </a:xfrm>
          <a:prstGeom prst="straightConnector1">
            <a:avLst/>
          </a:prstGeom>
          <a:noFill/>
          <a:ln cap="flat" cmpd="sng" w="28575">
            <a:solidFill>
              <a:srgbClr val="0000FF"/>
            </a:solidFill>
            <a:prstDash val="solid"/>
            <a:round/>
            <a:headEnd len="med" w="med" type="none"/>
            <a:tailEnd len="med" w="med" type="triangle"/>
          </a:ln>
        </p:spPr>
      </p:cxnSp>
      <p:cxnSp>
        <p:nvCxnSpPr>
          <p:cNvPr id="445" name="Google Shape;445;p37"/>
          <p:cNvCxnSpPr/>
          <p:nvPr/>
        </p:nvCxnSpPr>
        <p:spPr>
          <a:xfrm flipH="1" rot="10800000">
            <a:off x="7658325" y="6093700"/>
            <a:ext cx="265200" cy="36600"/>
          </a:xfrm>
          <a:prstGeom prst="straightConnector1">
            <a:avLst/>
          </a:prstGeom>
          <a:noFill/>
          <a:ln cap="flat" cmpd="sng" w="28575">
            <a:solidFill>
              <a:srgbClr val="0000FF"/>
            </a:solidFill>
            <a:prstDash val="solid"/>
            <a:round/>
            <a:headEnd len="med" w="med" type="none"/>
            <a:tailEnd len="med" w="med" type="triangle"/>
          </a:ln>
        </p:spPr>
      </p:cxnSp>
      <p:cxnSp>
        <p:nvCxnSpPr>
          <p:cNvPr id="446" name="Google Shape;446;p37"/>
          <p:cNvCxnSpPr/>
          <p:nvPr/>
        </p:nvCxnSpPr>
        <p:spPr>
          <a:xfrm flipH="1" rot="10800000">
            <a:off x="7894327" y="5755311"/>
            <a:ext cx="20100" cy="356700"/>
          </a:xfrm>
          <a:prstGeom prst="straightConnector1">
            <a:avLst/>
          </a:prstGeom>
          <a:noFill/>
          <a:ln cap="flat" cmpd="sng" w="28575">
            <a:solidFill>
              <a:srgbClr val="0000FF"/>
            </a:solidFill>
            <a:prstDash val="solid"/>
            <a:round/>
            <a:headEnd len="med" w="med" type="none"/>
            <a:tailEnd len="med" w="med" type="triangle"/>
          </a:ln>
        </p:spPr>
      </p:cxnSp>
      <p:cxnSp>
        <p:nvCxnSpPr>
          <p:cNvPr id="447" name="Google Shape;447;p37"/>
          <p:cNvCxnSpPr/>
          <p:nvPr/>
        </p:nvCxnSpPr>
        <p:spPr>
          <a:xfrm rot="10800000">
            <a:off x="7164200" y="5773475"/>
            <a:ext cx="750300" cy="0"/>
          </a:xfrm>
          <a:prstGeom prst="straightConnector1">
            <a:avLst/>
          </a:prstGeom>
          <a:noFill/>
          <a:ln cap="flat" cmpd="sng" w="28575">
            <a:solidFill>
              <a:srgbClr val="0000FF"/>
            </a:solidFill>
            <a:prstDash val="solid"/>
            <a:round/>
            <a:headEnd len="med" w="med" type="none"/>
            <a:tailEnd len="med" w="med" type="triangle"/>
          </a:ln>
        </p:spPr>
      </p:cxnSp>
      <p:cxnSp>
        <p:nvCxnSpPr>
          <p:cNvPr id="448" name="Google Shape;448;p37"/>
          <p:cNvCxnSpPr>
            <a:endCxn id="388" idx="3"/>
          </p:cNvCxnSpPr>
          <p:nvPr/>
        </p:nvCxnSpPr>
        <p:spPr>
          <a:xfrm flipH="1">
            <a:off x="7164325" y="5773622"/>
            <a:ext cx="9000" cy="361200"/>
          </a:xfrm>
          <a:prstGeom prst="straightConnector1">
            <a:avLst/>
          </a:prstGeom>
          <a:noFill/>
          <a:ln cap="flat" cmpd="sng" w="28575">
            <a:solidFill>
              <a:srgbClr val="0000FF"/>
            </a:solidFill>
            <a:prstDash val="solid"/>
            <a:round/>
            <a:headEnd len="med" w="med" type="none"/>
            <a:tailEnd len="med" w="med" type="triangle"/>
          </a:ln>
        </p:spPr>
      </p:cxnSp>
      <p:cxnSp>
        <p:nvCxnSpPr>
          <p:cNvPr id="449" name="Google Shape;449;p37"/>
          <p:cNvCxnSpPr/>
          <p:nvPr/>
        </p:nvCxnSpPr>
        <p:spPr>
          <a:xfrm rot="10800000">
            <a:off x="7905427" y="6944536"/>
            <a:ext cx="32100" cy="224100"/>
          </a:xfrm>
          <a:prstGeom prst="straightConnector1">
            <a:avLst/>
          </a:prstGeom>
          <a:noFill/>
          <a:ln cap="flat" cmpd="sng" w="28575">
            <a:solidFill>
              <a:schemeClr val="accent2"/>
            </a:solidFill>
            <a:prstDash val="solid"/>
            <a:round/>
            <a:headEnd len="med" w="med" type="none"/>
            <a:tailEnd len="med" w="med" type="triangle"/>
          </a:ln>
        </p:spPr>
      </p:cxnSp>
      <p:cxnSp>
        <p:nvCxnSpPr>
          <p:cNvPr id="450" name="Google Shape;450;p37"/>
          <p:cNvCxnSpPr/>
          <p:nvPr/>
        </p:nvCxnSpPr>
        <p:spPr>
          <a:xfrm flipH="1" rot="10800000">
            <a:off x="7841300" y="6276525"/>
            <a:ext cx="18300" cy="668100"/>
          </a:xfrm>
          <a:prstGeom prst="straightConnector1">
            <a:avLst/>
          </a:prstGeom>
          <a:noFill/>
          <a:ln cap="flat" cmpd="sng" w="28575">
            <a:solidFill>
              <a:schemeClr val="accent2"/>
            </a:solidFill>
            <a:prstDash val="solid"/>
            <a:round/>
            <a:headEnd len="med" w="med" type="none"/>
            <a:tailEnd len="med" w="med" type="triangle"/>
          </a:ln>
        </p:spPr>
      </p:cxnSp>
      <p:cxnSp>
        <p:nvCxnSpPr>
          <p:cNvPr id="451" name="Google Shape;451;p37"/>
          <p:cNvCxnSpPr/>
          <p:nvPr/>
        </p:nvCxnSpPr>
        <p:spPr>
          <a:xfrm flipH="1" rot="10800000">
            <a:off x="7960250" y="5782600"/>
            <a:ext cx="9300" cy="494100"/>
          </a:xfrm>
          <a:prstGeom prst="straightConnector1">
            <a:avLst/>
          </a:prstGeom>
          <a:noFill/>
          <a:ln cap="flat" cmpd="sng" w="28575">
            <a:solidFill>
              <a:schemeClr val="accent2"/>
            </a:solidFill>
            <a:prstDash val="solid"/>
            <a:round/>
            <a:headEnd len="med" w="med" type="none"/>
            <a:tailEnd len="med" w="med" type="triangle"/>
          </a:ln>
        </p:spPr>
      </p:cxnSp>
      <p:sp>
        <p:nvSpPr>
          <p:cNvPr id="452" name="Google Shape;452;p37"/>
          <p:cNvSpPr/>
          <p:nvPr/>
        </p:nvSpPr>
        <p:spPr>
          <a:xfrm>
            <a:off x="8573275" y="5700275"/>
            <a:ext cx="558300" cy="224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53" name="Google Shape;453;p37"/>
          <p:cNvCxnSpPr>
            <a:endCxn id="454" idx="1"/>
          </p:cNvCxnSpPr>
          <p:nvPr/>
        </p:nvCxnSpPr>
        <p:spPr>
          <a:xfrm flipH="1" rot="10800000">
            <a:off x="7987622" y="5761563"/>
            <a:ext cx="549300" cy="27600"/>
          </a:xfrm>
          <a:prstGeom prst="straightConnector1">
            <a:avLst/>
          </a:prstGeom>
          <a:noFill/>
          <a:ln cap="flat" cmpd="sng" w="28575">
            <a:solidFill>
              <a:schemeClr val="accent2"/>
            </a:solidFill>
            <a:prstDash val="solid"/>
            <a:round/>
            <a:headEnd len="med" w="med" type="none"/>
            <a:tailEnd len="med" w="med" type="triangle"/>
          </a:ln>
        </p:spPr>
      </p:cxnSp>
      <p:sp>
        <p:nvSpPr>
          <p:cNvPr id="455" name="Google Shape;455;p37"/>
          <p:cNvSpPr/>
          <p:nvPr/>
        </p:nvSpPr>
        <p:spPr>
          <a:xfrm>
            <a:off x="9971850" y="7306075"/>
            <a:ext cx="220200" cy="228600"/>
          </a:xfrm>
          <a:prstGeom prst="ellipse">
            <a:avLst/>
          </a:prstGeom>
          <a:solidFill>
            <a:schemeClr val="accen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37"/>
          <p:cNvSpPr txBox="1"/>
          <p:nvPr/>
        </p:nvSpPr>
        <p:spPr>
          <a:xfrm>
            <a:off x="10263425" y="7193200"/>
            <a:ext cx="1135200" cy="18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To TeADiol</a:t>
            </a:r>
            <a:endParaRPr/>
          </a:p>
        </p:txBody>
      </p:sp>
      <p:cxnSp>
        <p:nvCxnSpPr>
          <p:cNvPr id="457" name="Google Shape;457;p37"/>
          <p:cNvCxnSpPr/>
          <p:nvPr/>
        </p:nvCxnSpPr>
        <p:spPr>
          <a:xfrm>
            <a:off x="6999535" y="7404536"/>
            <a:ext cx="9000" cy="482400"/>
          </a:xfrm>
          <a:prstGeom prst="straightConnector1">
            <a:avLst/>
          </a:prstGeom>
          <a:noFill/>
          <a:ln cap="flat" cmpd="sng" w="28575">
            <a:solidFill>
              <a:schemeClr val="accent2"/>
            </a:solidFill>
            <a:prstDash val="solid"/>
            <a:round/>
            <a:headEnd len="med" w="med" type="none"/>
            <a:tailEnd len="med" w="med" type="triangle"/>
          </a:ln>
        </p:spPr>
      </p:cxnSp>
      <p:cxnSp>
        <p:nvCxnSpPr>
          <p:cNvPr id="458" name="Google Shape;458;p37"/>
          <p:cNvCxnSpPr/>
          <p:nvPr/>
        </p:nvCxnSpPr>
        <p:spPr>
          <a:xfrm>
            <a:off x="7008675" y="7868750"/>
            <a:ext cx="1015500" cy="0"/>
          </a:xfrm>
          <a:prstGeom prst="straightConnector1">
            <a:avLst/>
          </a:prstGeom>
          <a:noFill/>
          <a:ln cap="flat" cmpd="sng" w="28575">
            <a:solidFill>
              <a:schemeClr val="accent2"/>
            </a:solidFill>
            <a:prstDash val="solid"/>
            <a:round/>
            <a:headEnd len="med" w="med" type="none"/>
            <a:tailEnd len="med" w="med" type="triangle"/>
          </a:ln>
        </p:spPr>
      </p:cxnSp>
      <p:cxnSp>
        <p:nvCxnSpPr>
          <p:cNvPr id="459" name="Google Shape;459;p37"/>
          <p:cNvCxnSpPr/>
          <p:nvPr/>
        </p:nvCxnSpPr>
        <p:spPr>
          <a:xfrm rot="10800000">
            <a:off x="8006000" y="7191800"/>
            <a:ext cx="0" cy="704400"/>
          </a:xfrm>
          <a:prstGeom prst="straightConnector1">
            <a:avLst/>
          </a:prstGeom>
          <a:noFill/>
          <a:ln cap="flat" cmpd="sng" w="28575">
            <a:solidFill>
              <a:schemeClr val="accent2"/>
            </a:solidFill>
            <a:prstDash val="solid"/>
            <a:round/>
            <a:headEnd len="med" w="med" type="none"/>
            <a:tailEnd len="med" w="med" type="triangle"/>
          </a:ln>
        </p:spPr>
      </p:cxnSp>
      <p:sp>
        <p:nvSpPr>
          <p:cNvPr id="460" name="Google Shape;460;p37"/>
          <p:cNvSpPr/>
          <p:nvPr/>
        </p:nvSpPr>
        <p:spPr>
          <a:xfrm>
            <a:off x="8531775" y="5617625"/>
            <a:ext cx="220200" cy="228600"/>
          </a:xfrm>
          <a:prstGeom prst="ellipse">
            <a:avLst/>
          </a:prstGeom>
          <a:solidFill>
            <a:schemeClr val="accen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61" name="Google Shape;461;p37"/>
          <p:cNvPicPr preferRelativeResize="0"/>
          <p:nvPr/>
        </p:nvPicPr>
        <p:blipFill>
          <a:blip r:embed="rId4">
            <a:alphaModFix/>
          </a:blip>
          <a:stretch>
            <a:fillRect/>
          </a:stretch>
        </p:blipFill>
        <p:spPr>
          <a:xfrm>
            <a:off x="0" y="5"/>
            <a:ext cx="4081026" cy="1692969"/>
          </a:xfrm>
          <a:prstGeom prst="rect">
            <a:avLst/>
          </a:prstGeom>
          <a:noFill/>
          <a:ln>
            <a:noFill/>
          </a:ln>
        </p:spPr>
      </p:pic>
      <p:sp>
        <p:nvSpPr>
          <p:cNvPr id="462" name="Google Shape;462;p37"/>
          <p:cNvSpPr txBox="1"/>
          <p:nvPr/>
        </p:nvSpPr>
        <p:spPr>
          <a:xfrm>
            <a:off x="0" y="1642825"/>
            <a:ext cx="2433900" cy="49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800"/>
              <a:t>Image from TeA plant Operators</a:t>
            </a:r>
            <a:endParaRPr sz="8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38"/>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150000"/>
              </a:lnSpc>
              <a:spcBef>
                <a:spcPts val="0"/>
              </a:spcBef>
              <a:spcAft>
                <a:spcPts val="0"/>
              </a:spcAft>
              <a:buNone/>
            </a:pPr>
            <a:r>
              <a:rPr lang="en-US" sz="6900">
                <a:solidFill>
                  <a:srgbClr val="0076BD"/>
                </a:solidFill>
              </a:rPr>
              <a:t>0⋎ββ in SNO+</a:t>
            </a:r>
            <a:endParaRPr sz="10600">
              <a:solidFill>
                <a:srgbClr val="0076BD"/>
              </a:solidFill>
            </a:endParaRPr>
          </a:p>
        </p:txBody>
      </p:sp>
      <p:sp>
        <p:nvSpPr>
          <p:cNvPr id="468" name="Google Shape;468;p38"/>
          <p:cNvSpPr txBox="1"/>
          <p:nvPr>
            <p:ph idx="1" type="body"/>
          </p:nvPr>
        </p:nvSpPr>
        <p:spPr>
          <a:xfrm>
            <a:off x="1657538" y="3165275"/>
            <a:ext cx="10339200" cy="4423500"/>
          </a:xfrm>
          <a:prstGeom prst="rect">
            <a:avLst/>
          </a:prstGeom>
          <a:noFill/>
          <a:ln>
            <a:noFill/>
          </a:ln>
        </p:spPr>
        <p:txBody>
          <a:bodyPr anchorCtr="0" anchor="t" bIns="50800" lIns="50800" spcFirstLastPara="1" rIns="50800" wrap="square" tIns="50800">
            <a:spAutoFit/>
          </a:bodyPr>
          <a:lstStyle/>
          <a:p>
            <a:pPr indent="-323850" lvl="0" marL="457200" rtl="0" algn="l">
              <a:lnSpc>
                <a:spcPct val="115000"/>
              </a:lnSpc>
              <a:spcBef>
                <a:spcPts val="0"/>
              </a:spcBef>
              <a:spcAft>
                <a:spcPts val="0"/>
              </a:spcAft>
              <a:buClr>
                <a:schemeClr val="dk1"/>
              </a:buClr>
              <a:buSzPts val="1500"/>
              <a:buChar char="-"/>
            </a:pPr>
            <a:r>
              <a:rPr lang="en-US" sz="1700">
                <a:solidFill>
                  <a:schemeClr val="dk1"/>
                </a:solidFill>
              </a:rPr>
              <a:t>Initial fill</a:t>
            </a:r>
            <a:endParaRPr sz="1700">
              <a:solidFill>
                <a:schemeClr val="dk1"/>
              </a:solidFill>
            </a:endParaRPr>
          </a:p>
          <a:p>
            <a:pPr indent="-336550" lvl="1" marL="914400" rtl="0" algn="l">
              <a:lnSpc>
                <a:spcPct val="115000"/>
              </a:lnSpc>
              <a:spcBef>
                <a:spcPts val="0"/>
              </a:spcBef>
              <a:spcAft>
                <a:spcPts val="0"/>
              </a:spcAft>
              <a:buClr>
                <a:schemeClr val="dk1"/>
              </a:buClr>
              <a:buSzPts val="1700"/>
              <a:buChar char="-"/>
            </a:pPr>
            <a:r>
              <a:rPr lang="en-US" sz="1700">
                <a:solidFill>
                  <a:schemeClr val="dk1"/>
                </a:solidFill>
              </a:rPr>
              <a:t>0.5% or 4 tons ~1.3tons of </a:t>
            </a:r>
            <a:r>
              <a:rPr baseline="30000" lang="en-US" sz="1700">
                <a:solidFill>
                  <a:schemeClr val="dk1"/>
                </a:solidFill>
              </a:rPr>
              <a:t>130</a:t>
            </a:r>
            <a:r>
              <a:rPr lang="en-US" sz="1700">
                <a:solidFill>
                  <a:schemeClr val="dk1"/>
                </a:solidFill>
              </a:rPr>
              <a:t>Te</a:t>
            </a:r>
            <a:endParaRPr sz="1700">
              <a:solidFill>
                <a:schemeClr val="dk1"/>
              </a:solidFill>
            </a:endParaRPr>
          </a:p>
          <a:p>
            <a:pPr indent="-323850" lvl="0" marL="457200" rtl="0" algn="l">
              <a:lnSpc>
                <a:spcPct val="150000"/>
              </a:lnSpc>
              <a:spcBef>
                <a:spcPts val="0"/>
              </a:spcBef>
              <a:spcAft>
                <a:spcPts val="0"/>
              </a:spcAft>
              <a:buClr>
                <a:schemeClr val="dk1"/>
              </a:buClr>
              <a:buSzPts val="1500"/>
              <a:buChar char="-"/>
            </a:pPr>
            <a:r>
              <a:rPr lang="en-US" sz="1700">
                <a:solidFill>
                  <a:schemeClr val="dk1"/>
                </a:solidFill>
              </a:rPr>
              <a:t>0⋎ββ</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lang="en-US" sz="1700">
                <a:solidFill>
                  <a:schemeClr val="dk1"/>
                </a:solidFill>
              </a:rPr>
              <a:t>Theorized but never seen</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lang="en-US" sz="1700">
                <a:solidFill>
                  <a:schemeClr val="dk1"/>
                </a:solidFill>
              </a:rPr>
              <a:t>anti-neutrino neutrino annihilation</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lang="en-US" sz="1700">
                <a:solidFill>
                  <a:schemeClr val="dk1"/>
                </a:solidFill>
              </a:rPr>
              <a:t>Majorana particle</a:t>
            </a:r>
            <a:endParaRPr sz="1700">
              <a:solidFill>
                <a:schemeClr val="dk1"/>
              </a:solidFill>
            </a:endParaRPr>
          </a:p>
          <a:p>
            <a:pPr indent="-323850" lvl="0" marL="457200" rtl="0" algn="l">
              <a:lnSpc>
                <a:spcPct val="115000"/>
              </a:lnSpc>
              <a:spcBef>
                <a:spcPts val="0"/>
              </a:spcBef>
              <a:spcAft>
                <a:spcPts val="0"/>
              </a:spcAft>
              <a:buSzPts val="1500"/>
              <a:buChar char="-"/>
            </a:pPr>
            <a:r>
              <a:rPr lang="en-US" sz="1700"/>
              <a:t>Why Tellurium?</a:t>
            </a:r>
            <a:endParaRPr sz="1700"/>
          </a:p>
          <a:p>
            <a:pPr indent="-375285" lvl="1" marL="914400" rtl="0" algn="l">
              <a:lnSpc>
                <a:spcPct val="115000"/>
              </a:lnSpc>
              <a:spcBef>
                <a:spcPts val="0"/>
              </a:spcBef>
              <a:spcAft>
                <a:spcPts val="0"/>
              </a:spcAft>
              <a:buSzPts val="2310"/>
              <a:buChar char="-"/>
            </a:pPr>
            <a:r>
              <a:rPr lang="en-US" sz="1700">
                <a:solidFill>
                  <a:schemeClr val="dk1"/>
                </a:solidFill>
              </a:rPr>
              <a:t>ββ</a:t>
            </a:r>
            <a:r>
              <a:rPr lang="en-US" sz="1700"/>
              <a:t> ½ life vs </a:t>
            </a:r>
            <a:r>
              <a:rPr lang="en-US" sz="1700">
                <a:solidFill>
                  <a:schemeClr val="dk1"/>
                </a:solidFill>
              </a:rPr>
              <a:t>0⋎ββ</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lang="en-US" sz="1700">
                <a:solidFill>
                  <a:schemeClr val="dk1"/>
                </a:solidFill>
              </a:rPr>
              <a:t>High energy beta decay endpoint</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baseline="30000" lang="en-US" sz="1700">
                <a:solidFill>
                  <a:schemeClr val="dk1"/>
                </a:solidFill>
              </a:rPr>
              <a:t>130</a:t>
            </a:r>
            <a:r>
              <a:rPr lang="en-US" sz="1700">
                <a:solidFill>
                  <a:schemeClr val="dk1"/>
                </a:solidFill>
              </a:rPr>
              <a:t>Te 34.5% natural abundance</a:t>
            </a:r>
            <a:endParaRPr sz="1700">
              <a:solidFill>
                <a:schemeClr val="dk1"/>
              </a:solidFill>
            </a:endParaRPr>
          </a:p>
          <a:p>
            <a:pPr indent="-336550" lvl="2" marL="1371600" rtl="0" algn="l">
              <a:lnSpc>
                <a:spcPct val="150000"/>
              </a:lnSpc>
              <a:spcBef>
                <a:spcPts val="0"/>
              </a:spcBef>
              <a:spcAft>
                <a:spcPts val="0"/>
              </a:spcAft>
              <a:buClr>
                <a:schemeClr val="dk1"/>
              </a:buClr>
              <a:buSzPts val="1700"/>
              <a:buChar char="-"/>
            </a:pPr>
            <a:r>
              <a:rPr lang="en-US" sz="1700">
                <a:solidFill>
                  <a:schemeClr val="dk1"/>
                </a:solidFill>
              </a:rPr>
              <a:t>Isotope enrichment not needed</a:t>
            </a:r>
            <a:endParaRPr sz="1700">
              <a:solidFill>
                <a:schemeClr val="dk1"/>
              </a:solidFill>
            </a:endParaRPr>
          </a:p>
          <a:p>
            <a:pPr indent="-336550" lvl="1" marL="914400" rtl="0" algn="l">
              <a:lnSpc>
                <a:spcPct val="150000"/>
              </a:lnSpc>
              <a:spcBef>
                <a:spcPts val="0"/>
              </a:spcBef>
              <a:spcAft>
                <a:spcPts val="0"/>
              </a:spcAft>
              <a:buClr>
                <a:schemeClr val="dk1"/>
              </a:buClr>
              <a:buSzPts val="1700"/>
              <a:buChar char="-"/>
            </a:pPr>
            <a:r>
              <a:rPr lang="en-US" sz="1700">
                <a:solidFill>
                  <a:schemeClr val="dk1"/>
                </a:solidFill>
              </a:rPr>
              <a:t>Price</a:t>
            </a:r>
            <a:endParaRPr sz="1700"/>
          </a:p>
        </p:txBody>
      </p:sp>
      <p:sp>
        <p:nvSpPr>
          <p:cNvPr id="469" name="Google Shape;469;p38"/>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470" name="Google Shape;470;p38"/>
          <p:cNvPicPr preferRelativeResize="0"/>
          <p:nvPr/>
        </p:nvPicPr>
        <p:blipFill>
          <a:blip r:embed="rId3">
            <a:alphaModFix/>
          </a:blip>
          <a:stretch>
            <a:fillRect/>
          </a:stretch>
        </p:blipFill>
        <p:spPr>
          <a:xfrm>
            <a:off x="6532350" y="2387000"/>
            <a:ext cx="6350225" cy="1962650"/>
          </a:xfrm>
          <a:prstGeom prst="rect">
            <a:avLst/>
          </a:prstGeom>
          <a:noFill/>
          <a:ln>
            <a:noFill/>
          </a:ln>
        </p:spPr>
      </p:pic>
      <p:pic>
        <p:nvPicPr>
          <p:cNvPr id="471" name="Google Shape;471;p38"/>
          <p:cNvPicPr preferRelativeResize="0"/>
          <p:nvPr/>
        </p:nvPicPr>
        <p:blipFill>
          <a:blip r:embed="rId4">
            <a:alphaModFix/>
          </a:blip>
          <a:stretch>
            <a:fillRect/>
          </a:stretch>
        </p:blipFill>
        <p:spPr>
          <a:xfrm>
            <a:off x="7243750" y="4885400"/>
            <a:ext cx="4006433" cy="3004825"/>
          </a:xfrm>
          <a:prstGeom prst="rect">
            <a:avLst/>
          </a:prstGeom>
          <a:noFill/>
          <a:ln>
            <a:noFill/>
          </a:ln>
        </p:spPr>
      </p:pic>
      <p:sp>
        <p:nvSpPr>
          <p:cNvPr id="472" name="Google Shape;472;p38"/>
          <p:cNvSpPr txBox="1"/>
          <p:nvPr/>
        </p:nvSpPr>
        <p:spPr>
          <a:xfrm>
            <a:off x="9856400" y="4349650"/>
            <a:ext cx="1090800" cy="288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US" sz="1700">
                <a:solidFill>
                  <a:schemeClr val="dk1"/>
                </a:solidFill>
              </a:rPr>
              <a:t>0⋎ββ</a:t>
            </a:r>
            <a:endParaRPr/>
          </a:p>
        </p:txBody>
      </p:sp>
      <p:sp>
        <p:nvSpPr>
          <p:cNvPr id="473" name="Google Shape;473;p38"/>
          <p:cNvSpPr txBox="1"/>
          <p:nvPr/>
        </p:nvSpPr>
        <p:spPr>
          <a:xfrm>
            <a:off x="7507025" y="4394325"/>
            <a:ext cx="694800" cy="4464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US" sz="1700">
                <a:solidFill>
                  <a:schemeClr val="dk1"/>
                </a:solidFill>
              </a:rPr>
              <a:t>2⋎ββ</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7"/>
          <p:cNvSpPr/>
          <p:nvPr/>
        </p:nvSpPr>
        <p:spPr>
          <a:xfrm>
            <a:off x="57480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7"/>
          <p:cNvSpPr txBox="1"/>
          <p:nvPr>
            <p:ph type="title"/>
          </p:nvPr>
        </p:nvSpPr>
        <p:spPr>
          <a:xfrm>
            <a:off x="618900" y="353050"/>
            <a:ext cx="68055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What is a Neutrino?</a:t>
            </a:r>
            <a:endParaRPr/>
          </a:p>
        </p:txBody>
      </p:sp>
      <p:sp>
        <p:nvSpPr>
          <p:cNvPr id="113" name="Google Shape;113;p17"/>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114" name="Google Shape;114;p17"/>
          <p:cNvPicPr preferRelativeResize="0"/>
          <p:nvPr/>
        </p:nvPicPr>
        <p:blipFill>
          <a:blip r:embed="rId3">
            <a:alphaModFix/>
          </a:blip>
          <a:stretch>
            <a:fillRect/>
          </a:stretch>
        </p:blipFill>
        <p:spPr>
          <a:xfrm>
            <a:off x="7193875" y="948760"/>
            <a:ext cx="3490501" cy="3340516"/>
          </a:xfrm>
          <a:prstGeom prst="rect">
            <a:avLst/>
          </a:prstGeom>
          <a:noFill/>
          <a:ln>
            <a:noFill/>
          </a:ln>
        </p:spPr>
      </p:pic>
      <p:sp>
        <p:nvSpPr>
          <p:cNvPr id="115" name="Google Shape;115;p17"/>
          <p:cNvSpPr/>
          <p:nvPr/>
        </p:nvSpPr>
        <p:spPr>
          <a:xfrm>
            <a:off x="481595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7"/>
          <p:cNvSpPr/>
          <p:nvPr/>
        </p:nvSpPr>
        <p:spPr>
          <a:xfrm>
            <a:off x="9057100" y="4411375"/>
            <a:ext cx="3490500" cy="4229700"/>
          </a:xfrm>
          <a:prstGeom prst="roundRect">
            <a:avLst>
              <a:gd fmla="val 16667" name="adj"/>
            </a:avLst>
          </a:prstGeom>
          <a:solidFill>
            <a:schemeClr val="lt1"/>
          </a:solidFill>
          <a:ln cap="flat" cmpd="sng" w="9525">
            <a:solidFill>
              <a:srgbClr val="0076BD"/>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7"/>
          <p:cNvSpPr/>
          <p:nvPr/>
        </p:nvSpPr>
        <p:spPr>
          <a:xfrm>
            <a:off x="1039725" y="2624075"/>
            <a:ext cx="2541000" cy="272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7"/>
          <p:cNvSpPr txBox="1"/>
          <p:nvPr/>
        </p:nvSpPr>
        <p:spPr>
          <a:xfrm>
            <a:off x="822300" y="6166825"/>
            <a:ext cx="2995500" cy="2109600"/>
          </a:xfrm>
          <a:prstGeom prst="rect">
            <a:avLst/>
          </a:prstGeom>
          <a:noFill/>
          <a:ln>
            <a:noFill/>
          </a:ln>
        </p:spPr>
        <p:txBody>
          <a:bodyPr anchorCtr="0" anchor="t" bIns="91425" lIns="91425" spcFirstLastPara="1" rIns="91425" wrap="square" tIns="91425">
            <a:noAutofit/>
          </a:bodyPr>
          <a:lstStyle/>
          <a:p>
            <a:pPr indent="-319405" lvl="0" marL="457200" rtl="0" algn="l">
              <a:lnSpc>
                <a:spcPct val="120000"/>
              </a:lnSpc>
              <a:spcBef>
                <a:spcPts val="0"/>
              </a:spcBef>
              <a:spcAft>
                <a:spcPts val="0"/>
              </a:spcAft>
              <a:buClr>
                <a:schemeClr val="dk1"/>
              </a:buClr>
              <a:buSzPts val="1430"/>
              <a:buChar char="-"/>
            </a:pPr>
            <a:r>
              <a:rPr b="1" lang="en-US" sz="1900">
                <a:solidFill>
                  <a:schemeClr val="dk1"/>
                </a:solidFill>
              </a:rPr>
              <a:t>Atmospheric</a:t>
            </a:r>
            <a:endParaRPr b="1" sz="2000">
              <a:solidFill>
                <a:schemeClr val="dk1"/>
              </a:solidFill>
            </a:endParaRPr>
          </a:p>
          <a:p>
            <a:pPr indent="-394335" lvl="1" marL="914400" rtl="0" algn="l">
              <a:lnSpc>
                <a:spcPct val="120000"/>
              </a:lnSpc>
              <a:spcBef>
                <a:spcPts val="0"/>
              </a:spcBef>
              <a:spcAft>
                <a:spcPts val="0"/>
              </a:spcAft>
              <a:buClr>
                <a:schemeClr val="dk1"/>
              </a:buClr>
              <a:buSzPts val="2610"/>
              <a:buChar char="-"/>
            </a:pPr>
            <a:r>
              <a:rPr lang="en-US" sz="2000">
                <a:solidFill>
                  <a:schemeClr val="dk1"/>
                </a:solidFill>
              </a:rPr>
              <a:t>Cosmic ray interaction</a:t>
            </a:r>
            <a:endParaRPr sz="2000">
              <a:solidFill>
                <a:schemeClr val="dk1"/>
              </a:solidFill>
            </a:endParaRPr>
          </a:p>
          <a:p>
            <a:pPr indent="-355600" lvl="1" marL="914400" rtl="0" algn="l">
              <a:lnSpc>
                <a:spcPct val="120000"/>
              </a:lnSpc>
              <a:spcBef>
                <a:spcPts val="0"/>
              </a:spcBef>
              <a:spcAft>
                <a:spcPts val="0"/>
              </a:spcAft>
              <a:buClr>
                <a:schemeClr val="dk1"/>
              </a:buClr>
              <a:buSzPts val="2000"/>
              <a:buChar char="-"/>
            </a:pPr>
            <a:r>
              <a:rPr lang="en-US" sz="2000">
                <a:solidFill>
                  <a:schemeClr val="dk1"/>
                </a:solidFill>
              </a:rPr>
              <a:t>Interaction at 15km up</a:t>
            </a:r>
            <a:endParaRPr sz="2000">
              <a:solidFill>
                <a:schemeClr val="dk1"/>
              </a:solidFill>
            </a:endParaRPr>
          </a:p>
        </p:txBody>
      </p:sp>
      <p:sp>
        <p:nvSpPr>
          <p:cNvPr id="119" name="Google Shape;119;p17"/>
          <p:cNvSpPr txBox="1"/>
          <p:nvPr/>
        </p:nvSpPr>
        <p:spPr>
          <a:xfrm>
            <a:off x="5137700" y="6166825"/>
            <a:ext cx="2847000" cy="2431800"/>
          </a:xfrm>
          <a:prstGeom prst="rect">
            <a:avLst/>
          </a:prstGeom>
          <a:noFill/>
          <a:ln>
            <a:noFill/>
          </a:ln>
        </p:spPr>
        <p:txBody>
          <a:bodyPr anchorCtr="0" anchor="t" bIns="91425" lIns="91425" spcFirstLastPara="1" rIns="91425" wrap="square" tIns="91425">
            <a:noAutofit/>
          </a:bodyPr>
          <a:lstStyle/>
          <a:p>
            <a:pPr indent="-325755" lvl="0" marL="457200" rtl="0" algn="l">
              <a:lnSpc>
                <a:spcPct val="120000"/>
              </a:lnSpc>
              <a:spcBef>
                <a:spcPts val="0"/>
              </a:spcBef>
              <a:spcAft>
                <a:spcPts val="0"/>
              </a:spcAft>
              <a:buClr>
                <a:schemeClr val="dk1"/>
              </a:buClr>
              <a:buSzPts val="1530"/>
              <a:buChar char="-"/>
            </a:pPr>
            <a:r>
              <a:rPr b="1" lang="en-US" sz="2000">
                <a:solidFill>
                  <a:schemeClr val="dk1"/>
                </a:solidFill>
              </a:rPr>
              <a:t>Reactor</a:t>
            </a:r>
            <a:endParaRPr sz="2000">
              <a:solidFill>
                <a:schemeClr val="dk1"/>
              </a:solidFill>
            </a:endParaRPr>
          </a:p>
          <a:p>
            <a:pPr indent="-355600" lvl="1" marL="914400" rtl="0" algn="l">
              <a:lnSpc>
                <a:spcPct val="120000"/>
              </a:lnSpc>
              <a:spcBef>
                <a:spcPts val="0"/>
              </a:spcBef>
              <a:spcAft>
                <a:spcPts val="0"/>
              </a:spcAft>
              <a:buClr>
                <a:schemeClr val="dk1"/>
              </a:buClr>
              <a:buSzPts val="2000"/>
              <a:buChar char="-"/>
            </a:pPr>
            <a:r>
              <a:rPr lang="en-US" sz="2000">
                <a:solidFill>
                  <a:schemeClr val="dk1"/>
                </a:solidFill>
              </a:rPr>
              <a:t>Beta Decay</a:t>
            </a:r>
            <a:endParaRPr sz="2000">
              <a:solidFill>
                <a:schemeClr val="dk1"/>
              </a:solidFill>
            </a:endParaRPr>
          </a:p>
          <a:p>
            <a:pPr indent="-355600" lvl="1" marL="914400" rtl="0" algn="l">
              <a:lnSpc>
                <a:spcPct val="120000"/>
              </a:lnSpc>
              <a:spcBef>
                <a:spcPts val="0"/>
              </a:spcBef>
              <a:spcAft>
                <a:spcPts val="0"/>
              </a:spcAft>
              <a:buClr>
                <a:schemeClr val="dk1"/>
              </a:buClr>
              <a:buSzPts val="2000"/>
              <a:buChar char="-"/>
            </a:pPr>
            <a:r>
              <a:rPr lang="en-US" sz="2000">
                <a:solidFill>
                  <a:schemeClr val="dk1"/>
                </a:solidFill>
              </a:rPr>
              <a:t>Electron antineutrino</a:t>
            </a:r>
            <a:endParaRPr sz="2000">
              <a:solidFill>
                <a:schemeClr val="dk1"/>
              </a:solidFill>
            </a:endParaRPr>
          </a:p>
        </p:txBody>
      </p:sp>
      <p:sp>
        <p:nvSpPr>
          <p:cNvPr id="120" name="Google Shape;120;p17"/>
          <p:cNvSpPr txBox="1"/>
          <p:nvPr/>
        </p:nvSpPr>
        <p:spPr>
          <a:xfrm>
            <a:off x="9421150" y="6258175"/>
            <a:ext cx="2762400" cy="2249100"/>
          </a:xfrm>
          <a:prstGeom prst="rect">
            <a:avLst/>
          </a:prstGeom>
          <a:noFill/>
          <a:ln>
            <a:noFill/>
          </a:ln>
        </p:spPr>
        <p:txBody>
          <a:bodyPr anchorCtr="0" anchor="t" bIns="91425" lIns="91425" spcFirstLastPara="1" rIns="91425" wrap="square" tIns="91425">
            <a:noAutofit/>
          </a:bodyPr>
          <a:lstStyle/>
          <a:p>
            <a:pPr indent="-355600" lvl="0" marL="457200" rtl="0" algn="l">
              <a:lnSpc>
                <a:spcPct val="120000"/>
              </a:lnSpc>
              <a:spcBef>
                <a:spcPts val="0"/>
              </a:spcBef>
              <a:spcAft>
                <a:spcPts val="0"/>
              </a:spcAft>
              <a:buClr>
                <a:schemeClr val="dk1"/>
              </a:buClr>
              <a:buSzPts val="2000"/>
              <a:buChar char="-"/>
            </a:pPr>
            <a:r>
              <a:rPr b="1" lang="en-US" sz="2000">
                <a:solidFill>
                  <a:schemeClr val="dk1"/>
                </a:solidFill>
              </a:rPr>
              <a:t>Beta Decay</a:t>
            </a:r>
            <a:endParaRPr b="1" sz="2000">
              <a:solidFill>
                <a:schemeClr val="dk1"/>
              </a:solidFill>
            </a:endParaRPr>
          </a:p>
          <a:p>
            <a:pPr indent="-336550" lvl="1" marL="914400" rtl="0" algn="l">
              <a:lnSpc>
                <a:spcPct val="120000"/>
              </a:lnSpc>
              <a:spcBef>
                <a:spcPts val="0"/>
              </a:spcBef>
              <a:spcAft>
                <a:spcPts val="0"/>
              </a:spcAft>
              <a:buClr>
                <a:schemeClr val="dk1"/>
              </a:buClr>
              <a:buSzPts val="1700"/>
              <a:buChar char="-"/>
            </a:pPr>
            <a:r>
              <a:rPr b="1" lang="en-US" sz="2000">
                <a:solidFill>
                  <a:schemeClr val="dk1"/>
                </a:solidFill>
              </a:rPr>
              <a:t>Neutrinoless Double Beta Decay</a:t>
            </a:r>
            <a:endParaRPr b="1" sz="2000">
              <a:solidFill>
                <a:schemeClr val="dk1"/>
              </a:solidFill>
            </a:endParaRPr>
          </a:p>
          <a:p>
            <a:pPr indent="-355600" lvl="1" marL="914400" rtl="0" algn="l">
              <a:lnSpc>
                <a:spcPct val="120000"/>
              </a:lnSpc>
              <a:spcBef>
                <a:spcPts val="0"/>
              </a:spcBef>
              <a:spcAft>
                <a:spcPts val="0"/>
              </a:spcAft>
              <a:buClr>
                <a:schemeClr val="dk1"/>
              </a:buClr>
              <a:buSzPts val="2000"/>
              <a:buChar char="-"/>
            </a:pPr>
            <a:r>
              <a:rPr b="1" baseline="30000" lang="en-US" sz="2000">
                <a:solidFill>
                  <a:schemeClr val="dk1"/>
                </a:solidFill>
              </a:rPr>
              <a:t>130</a:t>
            </a:r>
            <a:r>
              <a:rPr b="1" lang="en-US" sz="2000">
                <a:solidFill>
                  <a:schemeClr val="dk1"/>
                </a:solidFill>
              </a:rPr>
              <a:t>Te!</a:t>
            </a:r>
            <a:endParaRPr b="1" sz="2000">
              <a:solidFill>
                <a:schemeClr val="dk1"/>
              </a:solidFill>
            </a:endParaRPr>
          </a:p>
        </p:txBody>
      </p:sp>
      <p:sp>
        <p:nvSpPr>
          <p:cNvPr id="121" name="Google Shape;121;p17"/>
          <p:cNvSpPr txBox="1"/>
          <p:nvPr/>
        </p:nvSpPr>
        <p:spPr>
          <a:xfrm>
            <a:off x="586675" y="1980050"/>
            <a:ext cx="4815600" cy="2109600"/>
          </a:xfrm>
          <a:prstGeom prst="rect">
            <a:avLst/>
          </a:prstGeom>
          <a:noFill/>
          <a:ln>
            <a:noFill/>
          </a:ln>
        </p:spPr>
        <p:txBody>
          <a:bodyPr anchorCtr="0" anchor="t" bIns="91425" lIns="91425" spcFirstLastPara="1" rIns="91425" wrap="square" tIns="91425">
            <a:noAutofit/>
          </a:bodyPr>
          <a:lstStyle/>
          <a:p>
            <a:pPr indent="-419100" lvl="0" marL="457200" rtl="0" algn="l">
              <a:spcBef>
                <a:spcPts val="0"/>
              </a:spcBef>
              <a:spcAft>
                <a:spcPts val="0"/>
              </a:spcAft>
              <a:buSzPts val="3000"/>
              <a:buChar char="-"/>
            </a:pPr>
            <a:r>
              <a:rPr lang="en-US" sz="3000"/>
              <a:t>Most abundant</a:t>
            </a:r>
            <a:endParaRPr sz="3000"/>
          </a:p>
          <a:p>
            <a:pPr indent="-419100" lvl="0" marL="457200" rtl="0" algn="l">
              <a:spcBef>
                <a:spcPts val="0"/>
              </a:spcBef>
              <a:spcAft>
                <a:spcPts val="0"/>
              </a:spcAft>
              <a:buSzPts val="3000"/>
              <a:buChar char="-"/>
            </a:pPr>
            <a:r>
              <a:rPr lang="en-US" sz="3000"/>
              <a:t>Relativistic</a:t>
            </a:r>
            <a:endParaRPr sz="3000"/>
          </a:p>
          <a:p>
            <a:pPr indent="-419100" lvl="0" marL="457200" rtl="0" algn="l">
              <a:spcBef>
                <a:spcPts val="0"/>
              </a:spcBef>
              <a:spcAft>
                <a:spcPts val="0"/>
              </a:spcAft>
              <a:buSzPts val="3000"/>
              <a:buChar char="-"/>
            </a:pPr>
            <a:r>
              <a:rPr lang="en-US" sz="3000"/>
              <a:t>Three Flavours; 𝛎</a:t>
            </a:r>
            <a:r>
              <a:rPr baseline="-25000" lang="en-US" sz="3000"/>
              <a:t>e</a:t>
            </a:r>
            <a:r>
              <a:rPr lang="en-US" sz="3000"/>
              <a:t>,𝛎</a:t>
            </a:r>
            <a:r>
              <a:rPr baseline="-25000" lang="en-US" sz="3000"/>
              <a:t>𝛍</a:t>
            </a:r>
            <a:r>
              <a:rPr lang="en-US" sz="3000"/>
              <a:t>,𝛎</a:t>
            </a:r>
            <a:r>
              <a:rPr baseline="-25000" lang="en-US" sz="3000"/>
              <a:t>𝛕</a:t>
            </a:r>
            <a:endParaRPr baseline="-25000" sz="3000"/>
          </a:p>
          <a:p>
            <a:pPr indent="-419100" lvl="0" marL="457200" rtl="0" algn="l">
              <a:spcBef>
                <a:spcPts val="0"/>
              </a:spcBef>
              <a:spcAft>
                <a:spcPts val="0"/>
              </a:spcAft>
              <a:buSzPts val="3000"/>
              <a:buChar char="-"/>
            </a:pPr>
            <a:r>
              <a:rPr lang="en-US" sz="3000"/>
              <a:t>Weakly interacting</a:t>
            </a:r>
            <a:endParaRPr sz="3000"/>
          </a:p>
        </p:txBody>
      </p:sp>
      <p:pic>
        <p:nvPicPr>
          <p:cNvPr id="122" name="Google Shape;122;p17"/>
          <p:cNvPicPr preferRelativeResize="0"/>
          <p:nvPr/>
        </p:nvPicPr>
        <p:blipFill>
          <a:blip r:embed="rId4">
            <a:alphaModFix/>
          </a:blip>
          <a:stretch>
            <a:fillRect/>
          </a:stretch>
        </p:blipFill>
        <p:spPr>
          <a:xfrm>
            <a:off x="9304600" y="4537155"/>
            <a:ext cx="3168749" cy="1774496"/>
          </a:xfrm>
          <a:prstGeom prst="rect">
            <a:avLst/>
          </a:prstGeom>
          <a:noFill/>
          <a:ln>
            <a:noFill/>
          </a:ln>
        </p:spPr>
      </p:pic>
      <p:pic>
        <p:nvPicPr>
          <p:cNvPr id="123" name="Google Shape;123;p17"/>
          <p:cNvPicPr preferRelativeResize="0"/>
          <p:nvPr/>
        </p:nvPicPr>
        <p:blipFill>
          <a:blip r:embed="rId5">
            <a:alphaModFix/>
          </a:blip>
          <a:stretch>
            <a:fillRect/>
          </a:stretch>
        </p:blipFill>
        <p:spPr>
          <a:xfrm>
            <a:off x="1172613" y="4431850"/>
            <a:ext cx="2334000" cy="1774500"/>
          </a:xfrm>
          <a:prstGeom prst="roundRect">
            <a:avLst>
              <a:gd fmla="val 16667" name="adj"/>
            </a:avLst>
          </a:prstGeom>
          <a:noFill/>
          <a:ln>
            <a:noFill/>
          </a:ln>
        </p:spPr>
      </p:pic>
      <p:pic>
        <p:nvPicPr>
          <p:cNvPr id="124" name="Google Shape;124;p17"/>
          <p:cNvPicPr preferRelativeResize="0"/>
          <p:nvPr/>
        </p:nvPicPr>
        <p:blipFill>
          <a:blip r:embed="rId6">
            <a:alphaModFix/>
          </a:blip>
          <a:stretch>
            <a:fillRect/>
          </a:stretch>
        </p:blipFill>
        <p:spPr>
          <a:xfrm>
            <a:off x="5180000" y="4478362"/>
            <a:ext cx="2762400" cy="1804200"/>
          </a:xfrm>
          <a:prstGeom prst="roundRect">
            <a:avLst>
              <a:gd fmla="val 16667" name="adj"/>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28" name="Shape 128"/>
        <p:cNvGrpSpPr/>
        <p:nvPr/>
      </p:nvGrpSpPr>
      <p:grpSpPr>
        <a:xfrm>
          <a:off x="0" y="0"/>
          <a:ext cx="0" cy="0"/>
          <a:chOff x="0" y="0"/>
          <a:chExt cx="0" cy="0"/>
        </a:xfrm>
      </p:grpSpPr>
      <p:sp>
        <p:nvSpPr>
          <p:cNvPr id="129" name="Google Shape;129;p18"/>
          <p:cNvSpPr txBox="1"/>
          <p:nvPr>
            <p:ph type="title"/>
          </p:nvPr>
        </p:nvSpPr>
        <p:spPr>
          <a:xfrm>
            <a:off x="1003025" y="483675"/>
            <a:ext cx="5922900" cy="1543800"/>
          </a:xfrm>
          <a:prstGeom prst="rect">
            <a:avLst/>
          </a:prstGeom>
          <a:noFill/>
          <a:ln>
            <a:noFill/>
          </a:ln>
        </p:spPr>
        <p:txBody>
          <a:bodyPr anchorCtr="0" anchor="b" bIns="50800" lIns="50800" spcFirstLastPara="1" rIns="50800" wrap="square" tIns="50800">
            <a:normAutofit/>
          </a:bodyPr>
          <a:lstStyle/>
          <a:p>
            <a:pPr indent="0" lvl="0" marL="0" rtl="0" algn="l">
              <a:lnSpc>
                <a:spcPct val="150000"/>
              </a:lnSpc>
              <a:spcBef>
                <a:spcPts val="0"/>
              </a:spcBef>
              <a:spcAft>
                <a:spcPts val="0"/>
              </a:spcAft>
              <a:buNone/>
            </a:pPr>
            <a:r>
              <a:rPr lang="en-US" sz="6900">
                <a:solidFill>
                  <a:schemeClr val="lt1"/>
                </a:solidFill>
              </a:rPr>
              <a:t>0⋎ββ in SNO+</a:t>
            </a:r>
            <a:endParaRPr sz="10600">
              <a:solidFill>
                <a:schemeClr val="lt1"/>
              </a:solidFill>
            </a:endParaRPr>
          </a:p>
        </p:txBody>
      </p:sp>
      <p:sp>
        <p:nvSpPr>
          <p:cNvPr id="130" name="Google Shape;130;p18"/>
          <p:cNvSpPr txBox="1"/>
          <p:nvPr>
            <p:ph idx="1" type="body"/>
          </p:nvPr>
        </p:nvSpPr>
        <p:spPr>
          <a:xfrm>
            <a:off x="0" y="4787625"/>
            <a:ext cx="4578900" cy="3504300"/>
          </a:xfrm>
          <a:prstGeom prst="rect">
            <a:avLst/>
          </a:prstGeom>
          <a:noFill/>
          <a:ln>
            <a:noFill/>
          </a:ln>
        </p:spPr>
        <p:txBody>
          <a:bodyPr anchorCtr="0" anchor="t" bIns="50800" lIns="50800" spcFirstLastPara="1" rIns="50800" wrap="square" tIns="50800">
            <a:spAutoFit/>
          </a:bodyPr>
          <a:lstStyle/>
          <a:p>
            <a:pPr indent="-342900" lvl="0" marL="457200" rtl="0" algn="l">
              <a:lnSpc>
                <a:spcPct val="150000"/>
              </a:lnSpc>
              <a:spcBef>
                <a:spcPts val="0"/>
              </a:spcBef>
              <a:spcAft>
                <a:spcPts val="0"/>
              </a:spcAft>
              <a:buClr>
                <a:schemeClr val="lt1"/>
              </a:buClr>
              <a:buSzPts val="1800"/>
              <a:buChar char="-"/>
            </a:pPr>
            <a:r>
              <a:rPr lang="en-US" sz="2600">
                <a:solidFill>
                  <a:schemeClr val="lt1"/>
                </a:solidFill>
              </a:rPr>
              <a:t>In 2⋎ββ</a:t>
            </a:r>
            <a:r>
              <a:rPr lang="en-US" sz="2300">
                <a:solidFill>
                  <a:schemeClr val="lt1"/>
                </a:solidFill>
              </a:rPr>
              <a:t>: </a:t>
            </a:r>
            <a:r>
              <a:rPr lang="en-US" sz="2600">
                <a:solidFill>
                  <a:schemeClr val="lt1"/>
                </a:solidFill>
              </a:rPr>
              <a:t> 2n -&gt; 2p+2e</a:t>
            </a:r>
            <a:r>
              <a:rPr baseline="30000" lang="en-US" sz="2600">
                <a:solidFill>
                  <a:schemeClr val="lt1"/>
                </a:solidFill>
              </a:rPr>
              <a:t>-</a:t>
            </a:r>
            <a:r>
              <a:rPr lang="en-US" sz="2600">
                <a:solidFill>
                  <a:schemeClr val="lt1"/>
                </a:solidFill>
              </a:rPr>
              <a:t>+2⊽</a:t>
            </a:r>
            <a:r>
              <a:rPr baseline="-25000" lang="en-US" sz="2600">
                <a:solidFill>
                  <a:schemeClr val="lt1"/>
                </a:solidFill>
              </a:rPr>
              <a:t>e</a:t>
            </a:r>
            <a:endParaRPr baseline="-25000" sz="2600">
              <a:solidFill>
                <a:schemeClr val="lt1"/>
              </a:solidFill>
            </a:endParaRPr>
          </a:p>
          <a:p>
            <a:pPr indent="-342900" lvl="0" marL="457200" rtl="0" algn="l">
              <a:lnSpc>
                <a:spcPct val="150000"/>
              </a:lnSpc>
              <a:spcBef>
                <a:spcPts val="0"/>
              </a:spcBef>
              <a:spcAft>
                <a:spcPts val="0"/>
              </a:spcAft>
              <a:buClr>
                <a:schemeClr val="lt1"/>
              </a:buClr>
              <a:buSzPts val="1800"/>
              <a:buChar char="-"/>
            </a:pPr>
            <a:r>
              <a:rPr lang="en-US" sz="2600">
                <a:solidFill>
                  <a:schemeClr val="lt1"/>
                </a:solidFill>
              </a:rPr>
              <a:t>In 0⋎ββ</a:t>
            </a:r>
            <a:r>
              <a:rPr lang="en-US" sz="2300">
                <a:solidFill>
                  <a:schemeClr val="lt1"/>
                </a:solidFill>
              </a:rPr>
              <a:t>: </a:t>
            </a:r>
            <a:r>
              <a:rPr lang="en-US" sz="2600">
                <a:solidFill>
                  <a:schemeClr val="lt1"/>
                </a:solidFill>
              </a:rPr>
              <a:t>2n -&gt; 2p+2e</a:t>
            </a:r>
            <a:r>
              <a:rPr baseline="30000" lang="en-US" sz="2600">
                <a:solidFill>
                  <a:schemeClr val="lt1"/>
                </a:solidFill>
              </a:rPr>
              <a:t>-</a:t>
            </a:r>
            <a:endParaRPr baseline="30000" sz="2600">
              <a:solidFill>
                <a:schemeClr val="lt1"/>
              </a:solidFill>
            </a:endParaRPr>
          </a:p>
          <a:p>
            <a:pPr indent="-393700" lvl="0" marL="457200" rtl="0" algn="l">
              <a:lnSpc>
                <a:spcPct val="150000"/>
              </a:lnSpc>
              <a:spcBef>
                <a:spcPts val="0"/>
              </a:spcBef>
              <a:spcAft>
                <a:spcPts val="0"/>
              </a:spcAft>
              <a:buClr>
                <a:schemeClr val="lt1"/>
              </a:buClr>
              <a:buSzPts val="2600"/>
              <a:buChar char="-"/>
            </a:pPr>
            <a:r>
              <a:rPr lang="en-US" sz="2600">
                <a:solidFill>
                  <a:schemeClr val="lt1"/>
                </a:solidFill>
              </a:rPr>
              <a:t>Majorana particle</a:t>
            </a:r>
            <a:endParaRPr sz="2600">
              <a:solidFill>
                <a:schemeClr val="lt1"/>
              </a:solidFill>
            </a:endParaRPr>
          </a:p>
          <a:p>
            <a:pPr indent="-393700" lvl="0" marL="457200" rtl="0" algn="l">
              <a:lnSpc>
                <a:spcPct val="150000"/>
              </a:lnSpc>
              <a:spcBef>
                <a:spcPts val="0"/>
              </a:spcBef>
              <a:spcAft>
                <a:spcPts val="0"/>
              </a:spcAft>
              <a:buClr>
                <a:schemeClr val="lt1"/>
              </a:buClr>
              <a:buSzPts val="2600"/>
              <a:buChar char="-"/>
            </a:pPr>
            <a:r>
              <a:rPr lang="en-US" sz="2600">
                <a:solidFill>
                  <a:schemeClr val="lt1"/>
                </a:solidFill>
              </a:rPr>
              <a:t>Only observed in </a:t>
            </a:r>
            <a:endParaRPr sz="2600">
              <a:solidFill>
                <a:schemeClr val="lt1"/>
              </a:solidFill>
            </a:endParaRPr>
          </a:p>
          <a:p>
            <a:pPr indent="0" lvl="0" marL="457200" rtl="0" algn="l">
              <a:lnSpc>
                <a:spcPct val="150000"/>
              </a:lnSpc>
              <a:spcBef>
                <a:spcPts val="0"/>
              </a:spcBef>
              <a:spcAft>
                <a:spcPts val="0"/>
              </a:spcAft>
              <a:buNone/>
            </a:pPr>
            <a:r>
              <a:rPr lang="en-US" sz="2600">
                <a:solidFill>
                  <a:schemeClr val="lt1"/>
                </a:solidFill>
              </a:rPr>
              <a:t>36 isotopes</a:t>
            </a:r>
            <a:endParaRPr sz="2600">
              <a:solidFill>
                <a:schemeClr val="lt1"/>
              </a:solidFill>
            </a:endParaRPr>
          </a:p>
          <a:p>
            <a:pPr indent="-393700" lvl="0" marL="457200" rtl="0" algn="l">
              <a:lnSpc>
                <a:spcPct val="150000"/>
              </a:lnSpc>
              <a:spcBef>
                <a:spcPts val="0"/>
              </a:spcBef>
              <a:spcAft>
                <a:spcPts val="0"/>
              </a:spcAft>
              <a:buClr>
                <a:schemeClr val="lt1"/>
              </a:buClr>
              <a:buSzPts val="2600"/>
              <a:buChar char="-"/>
            </a:pPr>
            <a:r>
              <a:rPr b="1" lang="en-US" sz="2600">
                <a:solidFill>
                  <a:schemeClr val="lt1"/>
                </a:solidFill>
              </a:rPr>
              <a:t>Tellurium-130</a:t>
            </a:r>
            <a:endParaRPr b="1" sz="2600">
              <a:solidFill>
                <a:schemeClr val="lt1"/>
              </a:solidFill>
            </a:endParaRPr>
          </a:p>
        </p:txBody>
      </p:sp>
      <p:sp>
        <p:nvSpPr>
          <p:cNvPr id="131" name="Google Shape;131;p18"/>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132" name="Google Shape;132;p18"/>
          <p:cNvPicPr preferRelativeResize="0"/>
          <p:nvPr/>
        </p:nvPicPr>
        <p:blipFill>
          <a:blip r:embed="rId4">
            <a:alphaModFix/>
          </a:blip>
          <a:stretch>
            <a:fillRect/>
          </a:stretch>
        </p:blipFill>
        <p:spPr>
          <a:xfrm>
            <a:off x="105900" y="2144026"/>
            <a:ext cx="6820024" cy="2107850"/>
          </a:xfrm>
          <a:prstGeom prst="rect">
            <a:avLst/>
          </a:prstGeom>
          <a:noFill/>
          <a:ln>
            <a:noFill/>
          </a:ln>
        </p:spPr>
      </p:pic>
      <p:sp>
        <p:nvSpPr>
          <p:cNvPr id="133" name="Google Shape;133;p18"/>
          <p:cNvSpPr txBox="1"/>
          <p:nvPr/>
        </p:nvSpPr>
        <p:spPr>
          <a:xfrm>
            <a:off x="4578875" y="4251875"/>
            <a:ext cx="1090800" cy="288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US" sz="1900">
                <a:solidFill>
                  <a:schemeClr val="lt1"/>
                </a:solidFill>
              </a:rPr>
              <a:t>0⋎ββ</a:t>
            </a:r>
            <a:endParaRPr b="1" sz="1600">
              <a:solidFill>
                <a:schemeClr val="lt1"/>
              </a:solidFill>
            </a:endParaRPr>
          </a:p>
        </p:txBody>
      </p:sp>
      <p:sp>
        <p:nvSpPr>
          <p:cNvPr id="134" name="Google Shape;134;p18"/>
          <p:cNvSpPr txBox="1"/>
          <p:nvPr/>
        </p:nvSpPr>
        <p:spPr>
          <a:xfrm>
            <a:off x="1398375" y="4296550"/>
            <a:ext cx="1090800" cy="4770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b="1" lang="en-US" sz="1900">
                <a:solidFill>
                  <a:schemeClr val="lt1"/>
                </a:solidFill>
              </a:rPr>
              <a:t>2</a:t>
            </a:r>
            <a:r>
              <a:rPr b="1" lang="en-US" sz="1900">
                <a:solidFill>
                  <a:schemeClr val="lt1"/>
                </a:solidFill>
              </a:rPr>
              <a:t>⋎ββ</a:t>
            </a:r>
            <a:endParaRPr b="1" sz="1600">
              <a:solidFill>
                <a:schemeClr val="lt1"/>
              </a:solidFill>
            </a:endParaRPr>
          </a:p>
        </p:txBody>
      </p:sp>
      <p:pic>
        <p:nvPicPr>
          <p:cNvPr id="135" name="Google Shape;135;p18"/>
          <p:cNvPicPr preferRelativeResize="0"/>
          <p:nvPr/>
        </p:nvPicPr>
        <p:blipFill>
          <a:blip r:embed="rId5">
            <a:alphaModFix/>
          </a:blip>
          <a:stretch>
            <a:fillRect/>
          </a:stretch>
        </p:blipFill>
        <p:spPr>
          <a:xfrm>
            <a:off x="8998375" y="1857825"/>
            <a:ext cx="4006424" cy="5934600"/>
          </a:xfrm>
          <a:prstGeom prst="rect">
            <a:avLst/>
          </a:prstGeom>
          <a:noFill/>
          <a:ln>
            <a:noFill/>
          </a:ln>
        </p:spPr>
      </p:pic>
      <p:sp>
        <p:nvSpPr>
          <p:cNvPr id="136" name="Google Shape;136;p18"/>
          <p:cNvSpPr/>
          <p:nvPr/>
        </p:nvSpPr>
        <p:spPr>
          <a:xfrm>
            <a:off x="10132928" y="4958925"/>
            <a:ext cx="1316400" cy="705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8"/>
          <p:cNvSpPr txBox="1"/>
          <p:nvPr/>
        </p:nvSpPr>
        <p:spPr>
          <a:xfrm>
            <a:off x="10123926" y="4927125"/>
            <a:ext cx="1486800" cy="76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200">
                <a:solidFill>
                  <a:srgbClr val="0076BD"/>
                </a:solidFill>
              </a:rPr>
              <a:t>Active Medium</a:t>
            </a:r>
            <a:endParaRPr b="1" sz="2200">
              <a:solidFill>
                <a:srgbClr val="0076BD"/>
              </a:solidFill>
            </a:endParaRPr>
          </a:p>
        </p:txBody>
      </p:sp>
      <p:sp>
        <p:nvSpPr>
          <p:cNvPr id="138" name="Google Shape;138;p18"/>
          <p:cNvSpPr/>
          <p:nvPr/>
        </p:nvSpPr>
        <p:spPr>
          <a:xfrm>
            <a:off x="11428147" y="3433198"/>
            <a:ext cx="902400" cy="3906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18"/>
          <p:cNvSpPr txBox="1"/>
          <p:nvPr/>
        </p:nvSpPr>
        <p:spPr>
          <a:xfrm>
            <a:off x="11449250" y="3381625"/>
            <a:ext cx="1090800" cy="4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400">
                <a:solidFill>
                  <a:srgbClr val="0076BD"/>
                </a:solidFill>
              </a:rPr>
              <a:t>PMTs</a:t>
            </a:r>
            <a:endParaRPr b="1" sz="2400">
              <a:solidFill>
                <a:srgbClr val="0076BD"/>
              </a:solidFill>
            </a:endParaRPr>
          </a:p>
        </p:txBody>
      </p:sp>
      <p:pic>
        <p:nvPicPr>
          <p:cNvPr id="140" name="Google Shape;140;p18"/>
          <p:cNvPicPr preferRelativeResize="0"/>
          <p:nvPr/>
        </p:nvPicPr>
        <p:blipFill>
          <a:blip r:embed="rId6">
            <a:alphaModFix/>
          </a:blip>
          <a:stretch>
            <a:fillRect/>
          </a:stretch>
        </p:blipFill>
        <p:spPr>
          <a:xfrm>
            <a:off x="4697225" y="4787613"/>
            <a:ext cx="4006433" cy="3004825"/>
          </a:xfrm>
          <a:prstGeom prst="rect">
            <a:avLst/>
          </a:prstGeom>
          <a:noFill/>
          <a:ln>
            <a:noFill/>
          </a:ln>
        </p:spPr>
      </p:pic>
      <p:sp>
        <p:nvSpPr>
          <p:cNvPr id="141" name="Google Shape;141;p18"/>
          <p:cNvSpPr txBox="1"/>
          <p:nvPr/>
        </p:nvSpPr>
        <p:spPr>
          <a:xfrm>
            <a:off x="4697225" y="7792425"/>
            <a:ext cx="7305300" cy="14160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b="1" lang="en-US" sz="2000">
                <a:solidFill>
                  <a:schemeClr val="lt1"/>
                </a:solidFill>
              </a:rPr>
              <a:t>The biggest challenge for double beta experiments is to determine the 0𝜈𝛃𝛃 within the continuum of the 2𝜈𝛃𝛃 energy spectrum and </a:t>
            </a:r>
            <a:r>
              <a:rPr b="1" lang="en-US" sz="2000">
                <a:solidFill>
                  <a:srgbClr val="FF0000"/>
                </a:solidFill>
              </a:rPr>
              <a:t>backgrounds</a:t>
            </a:r>
            <a:r>
              <a:rPr b="1" lang="en-US" sz="2000">
                <a:solidFill>
                  <a:schemeClr val="lt1"/>
                </a:solidFill>
              </a:rPr>
              <a:t>.</a:t>
            </a:r>
            <a:endParaRPr b="1" sz="2300">
              <a:solidFill>
                <a:schemeClr val="lt1"/>
              </a:solidFill>
            </a:endParaRPr>
          </a:p>
        </p:txBody>
      </p:sp>
      <p:sp>
        <p:nvSpPr>
          <p:cNvPr id="142" name="Google Shape;142;p18"/>
          <p:cNvSpPr txBox="1"/>
          <p:nvPr/>
        </p:nvSpPr>
        <p:spPr>
          <a:xfrm>
            <a:off x="5770163" y="6051525"/>
            <a:ext cx="1031700" cy="4770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US" sz="1900">
                <a:solidFill>
                  <a:srgbClr val="0000FF"/>
                </a:solidFill>
              </a:rPr>
              <a:t>2⋎ββ</a:t>
            </a:r>
            <a:endParaRPr sz="1600">
              <a:solidFill>
                <a:srgbClr val="0000FF"/>
              </a:solidFill>
            </a:endParaRPr>
          </a:p>
        </p:txBody>
      </p:sp>
      <p:sp>
        <p:nvSpPr>
          <p:cNvPr id="143" name="Google Shape;143;p18"/>
          <p:cNvSpPr txBox="1"/>
          <p:nvPr/>
        </p:nvSpPr>
        <p:spPr>
          <a:xfrm>
            <a:off x="7759625" y="6528525"/>
            <a:ext cx="1090800" cy="288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US" sz="1700">
                <a:solidFill>
                  <a:srgbClr val="FF0000"/>
                </a:solidFill>
              </a:rPr>
              <a:t>0⋎ββ</a:t>
            </a:r>
            <a:endParaRPr>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47" name="Shape 147"/>
        <p:cNvGrpSpPr/>
        <p:nvPr/>
      </p:nvGrpSpPr>
      <p:grpSpPr>
        <a:xfrm>
          <a:off x="0" y="0"/>
          <a:ext cx="0" cy="0"/>
          <a:chOff x="0" y="0"/>
          <a:chExt cx="0" cy="0"/>
        </a:xfrm>
      </p:grpSpPr>
      <p:sp>
        <p:nvSpPr>
          <p:cNvPr id="148" name="Google Shape;148;p19"/>
          <p:cNvSpPr txBox="1"/>
          <p:nvPr>
            <p:ph type="title"/>
          </p:nvPr>
        </p:nvSpPr>
        <p:spPr>
          <a:xfrm>
            <a:off x="1258525" y="1123000"/>
            <a:ext cx="8426100" cy="1427400"/>
          </a:xfrm>
          <a:prstGeom prst="rect">
            <a:avLst/>
          </a:prstGeom>
          <a:noFill/>
          <a:ln>
            <a:noFill/>
          </a:ln>
        </p:spPr>
        <p:txBody>
          <a:bodyPr anchorCtr="0" anchor="b" bIns="50800" lIns="50800" spcFirstLastPara="1" rIns="50800" wrap="square" tIns="50800">
            <a:normAutofit/>
          </a:bodyPr>
          <a:lstStyle/>
          <a:p>
            <a:pPr indent="0" lvl="0" marL="0" rtl="0" algn="l">
              <a:lnSpc>
                <a:spcPct val="100000"/>
              </a:lnSpc>
              <a:spcBef>
                <a:spcPts val="0"/>
              </a:spcBef>
              <a:spcAft>
                <a:spcPts val="0"/>
              </a:spcAft>
              <a:buClr>
                <a:srgbClr val="FFFFFF"/>
              </a:buClr>
              <a:buSzPts val="5400"/>
              <a:buFont typeface="Arial"/>
              <a:buNone/>
            </a:pPr>
            <a:r>
              <a:rPr b="1" lang="en-US"/>
              <a:t>Phases of SNO+</a:t>
            </a:r>
            <a:endParaRPr/>
          </a:p>
        </p:txBody>
      </p:sp>
      <p:sp>
        <p:nvSpPr>
          <p:cNvPr id="149" name="Google Shape;149;p19"/>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FFFFFF"/>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cxnSp>
        <p:nvCxnSpPr>
          <p:cNvPr id="150" name="Google Shape;150;p19"/>
          <p:cNvCxnSpPr/>
          <p:nvPr>
            <p:ph idx="2" type="body"/>
          </p:nvPr>
        </p:nvCxnSpPr>
        <p:spPr>
          <a:xfrm>
            <a:off x="1365349" y="2831356"/>
            <a:ext cx="1743600" cy="0"/>
          </a:xfrm>
          <a:prstGeom prst="straightConnector1">
            <a:avLst/>
          </a:prstGeom>
          <a:noFill/>
          <a:ln cap="flat" cmpd="sng" w="76200">
            <a:solidFill>
              <a:srgbClr val="FFFFFF"/>
            </a:solidFill>
            <a:prstDash val="solid"/>
            <a:round/>
            <a:headEnd len="sm" w="sm" type="none"/>
            <a:tailEnd len="sm" w="sm" type="none"/>
          </a:ln>
        </p:spPr>
      </p:cxnSp>
      <p:sp>
        <p:nvSpPr>
          <p:cNvPr id="151" name="Google Shape;151;p19"/>
          <p:cNvSpPr/>
          <p:nvPr/>
        </p:nvSpPr>
        <p:spPr>
          <a:xfrm>
            <a:off x="198425" y="3422325"/>
            <a:ext cx="3623100" cy="5109000"/>
          </a:xfrm>
          <a:prstGeom prst="roundRect">
            <a:avLst>
              <a:gd fmla="val 16667" name="adj"/>
            </a:avLst>
          </a:prstGeom>
          <a:noFill/>
          <a:ln cap="flat" cmpd="sng" w="1524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9"/>
          <p:cNvSpPr/>
          <p:nvPr/>
        </p:nvSpPr>
        <p:spPr>
          <a:xfrm>
            <a:off x="4698613" y="3422325"/>
            <a:ext cx="3623100" cy="5109000"/>
          </a:xfrm>
          <a:prstGeom prst="roundRect">
            <a:avLst>
              <a:gd fmla="val 16667" name="adj"/>
            </a:avLst>
          </a:prstGeom>
          <a:noFill/>
          <a:ln cap="flat" cmpd="sng" w="152400">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9"/>
          <p:cNvSpPr/>
          <p:nvPr/>
        </p:nvSpPr>
        <p:spPr>
          <a:xfrm>
            <a:off x="9198827" y="3422325"/>
            <a:ext cx="3623100" cy="5109000"/>
          </a:xfrm>
          <a:prstGeom prst="roundRect">
            <a:avLst>
              <a:gd fmla="val 16667" name="adj"/>
            </a:avLst>
          </a:prstGeom>
          <a:noFill/>
          <a:ln cap="flat" cmpd="sng" w="1524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9"/>
          <p:cNvSpPr txBox="1"/>
          <p:nvPr/>
        </p:nvSpPr>
        <p:spPr>
          <a:xfrm>
            <a:off x="455375" y="4000600"/>
            <a:ext cx="3109200" cy="4212900"/>
          </a:xfrm>
          <a:prstGeom prst="rect">
            <a:avLst/>
          </a:prstGeom>
          <a:noFill/>
          <a:ln>
            <a:noFill/>
          </a:ln>
        </p:spPr>
        <p:txBody>
          <a:bodyPr anchorCtr="0" anchor="t" bIns="91425" lIns="91425" spcFirstLastPara="1" rIns="91425" wrap="square" tIns="91425">
            <a:noAutofit/>
          </a:bodyPr>
          <a:lstStyle/>
          <a:p>
            <a:pPr indent="457200" lvl="0" marL="457200" rtl="0" algn="l">
              <a:lnSpc>
                <a:spcPct val="120000"/>
              </a:lnSpc>
              <a:spcBef>
                <a:spcPts val="0"/>
              </a:spcBef>
              <a:spcAft>
                <a:spcPts val="0"/>
              </a:spcAft>
              <a:buNone/>
            </a:pPr>
            <a:r>
              <a:rPr b="1" lang="en-US" sz="2800" u="sng">
                <a:solidFill>
                  <a:schemeClr val="lt1"/>
                </a:solidFill>
              </a:rPr>
              <a:t>Water</a:t>
            </a:r>
            <a:endParaRPr b="1" sz="2800" u="sng">
              <a:solidFill>
                <a:schemeClr val="lt1"/>
              </a:solidFill>
            </a:endParaRPr>
          </a:p>
          <a:p>
            <a:pPr indent="457200" lvl="0" marL="457200" rtl="0" algn="l">
              <a:lnSpc>
                <a:spcPct val="120000"/>
              </a:lnSpc>
              <a:spcBef>
                <a:spcPts val="0"/>
              </a:spcBef>
              <a:spcAft>
                <a:spcPts val="0"/>
              </a:spcAft>
              <a:buNone/>
            </a:pPr>
            <a:r>
              <a:t/>
            </a:r>
            <a:endParaRPr b="1" sz="2400">
              <a:solidFill>
                <a:schemeClr val="lt1"/>
              </a:solidFill>
            </a:endParaRPr>
          </a:p>
          <a:p>
            <a:pPr indent="0" lvl="0" marL="0" rtl="0" algn="l">
              <a:lnSpc>
                <a:spcPct val="120000"/>
              </a:lnSpc>
              <a:spcBef>
                <a:spcPts val="0"/>
              </a:spcBef>
              <a:spcAft>
                <a:spcPts val="0"/>
              </a:spcAft>
              <a:buNone/>
            </a:pPr>
            <a:r>
              <a:t/>
            </a:r>
            <a:endParaRPr sz="2500">
              <a:solidFill>
                <a:schemeClr val="lt1"/>
              </a:solidFill>
            </a:endParaRPr>
          </a:p>
          <a:p>
            <a:pPr indent="-387350" lvl="0" marL="457200" rtl="0" algn="l">
              <a:lnSpc>
                <a:spcPct val="120000"/>
              </a:lnSpc>
              <a:spcBef>
                <a:spcPts val="0"/>
              </a:spcBef>
              <a:spcAft>
                <a:spcPts val="0"/>
              </a:spcAft>
              <a:buClr>
                <a:schemeClr val="lt1"/>
              </a:buClr>
              <a:buSzPts val="2500"/>
              <a:buChar char="-"/>
            </a:pPr>
            <a:r>
              <a:rPr lang="en-US" sz="2500">
                <a:solidFill>
                  <a:schemeClr val="lt1"/>
                </a:solidFill>
              </a:rPr>
              <a:t>980 tonnes of UPW</a:t>
            </a:r>
            <a:endParaRPr sz="2500">
              <a:solidFill>
                <a:schemeClr val="lt1"/>
              </a:solidFill>
            </a:endParaRPr>
          </a:p>
          <a:p>
            <a:pPr indent="-387350" lvl="0" marL="457200" rtl="0" algn="l">
              <a:lnSpc>
                <a:spcPct val="120000"/>
              </a:lnSpc>
              <a:spcBef>
                <a:spcPts val="0"/>
              </a:spcBef>
              <a:spcAft>
                <a:spcPts val="0"/>
              </a:spcAft>
              <a:buClr>
                <a:schemeClr val="lt1"/>
              </a:buClr>
              <a:buSzPts val="2500"/>
              <a:buChar char="-"/>
            </a:pPr>
            <a:r>
              <a:rPr lang="en-US" sz="2500">
                <a:solidFill>
                  <a:schemeClr val="lt1"/>
                </a:solidFill>
              </a:rPr>
              <a:t>Purified</a:t>
            </a:r>
            <a:r>
              <a:rPr lang="en-US" sz="2500">
                <a:solidFill>
                  <a:schemeClr val="lt1"/>
                </a:solidFill>
              </a:rPr>
              <a:t> by UPW Plant U/G</a:t>
            </a:r>
            <a:endParaRPr sz="2500">
              <a:solidFill>
                <a:schemeClr val="lt1"/>
              </a:solidFill>
            </a:endParaRPr>
          </a:p>
        </p:txBody>
      </p:sp>
      <p:sp>
        <p:nvSpPr>
          <p:cNvPr id="155" name="Google Shape;155;p19"/>
          <p:cNvSpPr txBox="1"/>
          <p:nvPr/>
        </p:nvSpPr>
        <p:spPr>
          <a:xfrm>
            <a:off x="4820571" y="4000593"/>
            <a:ext cx="3379200" cy="3321600"/>
          </a:xfrm>
          <a:prstGeom prst="rect">
            <a:avLst/>
          </a:prstGeom>
          <a:noFill/>
          <a:ln>
            <a:noFill/>
          </a:ln>
        </p:spPr>
        <p:txBody>
          <a:bodyPr anchorCtr="0" anchor="t" bIns="91425" lIns="91425" spcFirstLastPara="1" rIns="91425" wrap="square" tIns="91425">
            <a:noAutofit/>
          </a:bodyPr>
          <a:lstStyle/>
          <a:p>
            <a:pPr indent="0" lvl="0" marL="457200" rtl="0" algn="l">
              <a:lnSpc>
                <a:spcPct val="120000"/>
              </a:lnSpc>
              <a:spcBef>
                <a:spcPts val="0"/>
              </a:spcBef>
              <a:spcAft>
                <a:spcPts val="0"/>
              </a:spcAft>
              <a:buNone/>
            </a:pPr>
            <a:r>
              <a:rPr b="1" lang="en-US" sz="2800">
                <a:solidFill>
                  <a:schemeClr val="lt1"/>
                </a:solidFill>
              </a:rPr>
              <a:t>   </a:t>
            </a:r>
            <a:r>
              <a:rPr b="1" lang="en-US" sz="2800" u="sng">
                <a:solidFill>
                  <a:schemeClr val="lt1"/>
                </a:solidFill>
              </a:rPr>
              <a:t>Scintillator</a:t>
            </a:r>
            <a:endParaRPr b="1" sz="2800" u="sng">
              <a:solidFill>
                <a:schemeClr val="lt1"/>
              </a:solidFill>
            </a:endParaRPr>
          </a:p>
          <a:p>
            <a:pPr indent="0" lvl="0" marL="0" rtl="0" algn="l">
              <a:lnSpc>
                <a:spcPct val="120000"/>
              </a:lnSpc>
              <a:spcBef>
                <a:spcPts val="0"/>
              </a:spcBef>
              <a:spcAft>
                <a:spcPts val="0"/>
              </a:spcAft>
              <a:buNone/>
            </a:pPr>
            <a:r>
              <a:t/>
            </a:r>
            <a:endParaRPr b="1" sz="2000">
              <a:solidFill>
                <a:schemeClr val="lt1"/>
              </a:solidFill>
            </a:endParaRPr>
          </a:p>
          <a:p>
            <a:pPr indent="0" lvl="0" marL="0" rtl="0" algn="l">
              <a:lnSpc>
                <a:spcPct val="120000"/>
              </a:lnSpc>
              <a:spcBef>
                <a:spcPts val="0"/>
              </a:spcBef>
              <a:spcAft>
                <a:spcPts val="0"/>
              </a:spcAft>
              <a:buNone/>
            </a:pPr>
            <a:r>
              <a:t/>
            </a:r>
            <a:endParaRPr b="1" sz="2000">
              <a:solidFill>
                <a:schemeClr val="lt1"/>
              </a:solidFill>
            </a:endParaRPr>
          </a:p>
          <a:p>
            <a:pPr indent="-387350" lvl="0" marL="457200" rtl="0" algn="l">
              <a:spcBef>
                <a:spcPts val="0"/>
              </a:spcBef>
              <a:spcAft>
                <a:spcPts val="0"/>
              </a:spcAft>
              <a:buClr>
                <a:schemeClr val="lt1"/>
              </a:buClr>
              <a:buSzPts val="2500"/>
              <a:buChar char="-"/>
            </a:pPr>
            <a:r>
              <a:rPr lang="en-US" sz="2500">
                <a:solidFill>
                  <a:schemeClr val="lt1"/>
                </a:solidFill>
              </a:rPr>
              <a:t>780 tonnes of LAB</a:t>
            </a:r>
            <a:endParaRPr sz="2500">
              <a:solidFill>
                <a:schemeClr val="lt1"/>
              </a:solidFill>
            </a:endParaRPr>
          </a:p>
          <a:p>
            <a:pPr indent="-387350" lvl="0" marL="457200" rtl="0" algn="l">
              <a:spcBef>
                <a:spcPts val="0"/>
              </a:spcBef>
              <a:spcAft>
                <a:spcPts val="0"/>
              </a:spcAft>
              <a:buClr>
                <a:schemeClr val="lt1"/>
              </a:buClr>
              <a:buSzPts val="2500"/>
              <a:buChar char="-"/>
            </a:pPr>
            <a:r>
              <a:rPr lang="en-US" sz="2500">
                <a:solidFill>
                  <a:schemeClr val="lt1"/>
                </a:solidFill>
              </a:rPr>
              <a:t>Purified by the Scintillator Purification Plant</a:t>
            </a:r>
            <a:endParaRPr sz="2500">
              <a:solidFill>
                <a:schemeClr val="lt1"/>
              </a:solidFill>
            </a:endParaRPr>
          </a:p>
        </p:txBody>
      </p:sp>
      <p:sp>
        <p:nvSpPr>
          <p:cNvPr id="156" name="Google Shape;156;p19"/>
          <p:cNvSpPr txBox="1"/>
          <p:nvPr/>
        </p:nvSpPr>
        <p:spPr>
          <a:xfrm>
            <a:off x="9371025" y="4000596"/>
            <a:ext cx="3278700" cy="4310700"/>
          </a:xfrm>
          <a:prstGeom prst="rect">
            <a:avLst/>
          </a:prstGeom>
          <a:noFill/>
          <a:ln>
            <a:noFill/>
          </a:ln>
        </p:spPr>
        <p:txBody>
          <a:bodyPr anchorCtr="0" anchor="t" bIns="91425" lIns="91425" spcFirstLastPara="1" rIns="91425" wrap="square" tIns="91425">
            <a:noAutofit/>
          </a:bodyPr>
          <a:lstStyle/>
          <a:p>
            <a:pPr indent="0" lvl="0" marL="457200" rtl="0" algn="l">
              <a:lnSpc>
                <a:spcPct val="120000"/>
              </a:lnSpc>
              <a:spcBef>
                <a:spcPts val="0"/>
              </a:spcBef>
              <a:spcAft>
                <a:spcPts val="0"/>
              </a:spcAft>
              <a:buNone/>
            </a:pPr>
            <a:r>
              <a:rPr b="1" lang="en-US" sz="2800">
                <a:solidFill>
                  <a:schemeClr val="lt1"/>
                </a:solidFill>
              </a:rPr>
              <a:t>    </a:t>
            </a:r>
            <a:r>
              <a:rPr b="1" lang="en-US" sz="2800" u="sng">
                <a:solidFill>
                  <a:schemeClr val="lt1"/>
                </a:solidFill>
              </a:rPr>
              <a:t>Tellurium</a:t>
            </a:r>
            <a:endParaRPr b="1" sz="2800" u="sng">
              <a:solidFill>
                <a:schemeClr val="lt1"/>
              </a:solidFill>
            </a:endParaRPr>
          </a:p>
          <a:p>
            <a:pPr indent="0" lvl="0" marL="914400" rtl="0" algn="l">
              <a:spcBef>
                <a:spcPts val="0"/>
              </a:spcBef>
              <a:spcAft>
                <a:spcPts val="0"/>
              </a:spcAft>
              <a:buNone/>
            </a:pPr>
            <a:r>
              <a:t/>
            </a:r>
            <a:endParaRPr sz="2000">
              <a:solidFill>
                <a:schemeClr val="lt1"/>
              </a:solidFill>
            </a:endParaRPr>
          </a:p>
          <a:p>
            <a:pPr indent="0" lvl="0" marL="0" rtl="0" algn="l">
              <a:spcBef>
                <a:spcPts val="0"/>
              </a:spcBef>
              <a:spcAft>
                <a:spcPts val="0"/>
              </a:spcAft>
              <a:buNone/>
            </a:pPr>
            <a:r>
              <a:t/>
            </a:r>
            <a:endParaRPr sz="2500">
              <a:solidFill>
                <a:schemeClr val="lt1"/>
              </a:solidFill>
            </a:endParaRPr>
          </a:p>
          <a:p>
            <a:pPr indent="-387350" lvl="0" marL="457200" rtl="0" algn="l">
              <a:spcBef>
                <a:spcPts val="0"/>
              </a:spcBef>
              <a:spcAft>
                <a:spcPts val="0"/>
              </a:spcAft>
              <a:buClr>
                <a:schemeClr val="lt1"/>
              </a:buClr>
              <a:buSzPts val="2500"/>
              <a:buChar char="-"/>
            </a:pPr>
            <a:r>
              <a:rPr lang="en-US" sz="2500">
                <a:solidFill>
                  <a:schemeClr val="lt1"/>
                </a:solidFill>
              </a:rPr>
              <a:t>4 tonnes of Tellurium-Butane Diol cocktail</a:t>
            </a:r>
            <a:endParaRPr sz="2500">
              <a:solidFill>
                <a:schemeClr val="lt1"/>
              </a:solidFill>
            </a:endParaRPr>
          </a:p>
          <a:p>
            <a:pPr indent="-387350" lvl="0" marL="457200" rtl="0" algn="l">
              <a:spcBef>
                <a:spcPts val="0"/>
              </a:spcBef>
              <a:spcAft>
                <a:spcPts val="0"/>
              </a:spcAft>
              <a:buClr>
                <a:schemeClr val="lt1"/>
              </a:buClr>
              <a:buSzPts val="2500"/>
              <a:buChar char="-"/>
            </a:pPr>
            <a:r>
              <a:rPr lang="en-US" sz="2500">
                <a:solidFill>
                  <a:schemeClr val="lt1"/>
                </a:solidFill>
              </a:rPr>
              <a:t>Purified by the </a:t>
            </a:r>
            <a:r>
              <a:rPr b="1" lang="en-US" sz="3000">
                <a:solidFill>
                  <a:srgbClr val="FF0000"/>
                </a:solidFill>
              </a:rPr>
              <a:t>TeA Plant</a:t>
            </a:r>
            <a:r>
              <a:rPr b="1" lang="en-US" sz="2700">
                <a:solidFill>
                  <a:schemeClr val="lt1"/>
                </a:solidFill>
              </a:rPr>
              <a:t> </a:t>
            </a:r>
            <a:r>
              <a:rPr lang="en-US" sz="2500">
                <a:solidFill>
                  <a:schemeClr val="lt1"/>
                </a:solidFill>
              </a:rPr>
              <a:t>and TeDiol Plant</a:t>
            </a:r>
            <a:endParaRPr sz="2500">
              <a:solidFill>
                <a:schemeClr val="lt1"/>
              </a:solidFill>
            </a:endParaRPr>
          </a:p>
        </p:txBody>
      </p:sp>
      <p:sp>
        <p:nvSpPr>
          <p:cNvPr id="157" name="Google Shape;157;p19"/>
          <p:cNvSpPr txBox="1"/>
          <p:nvPr/>
        </p:nvSpPr>
        <p:spPr>
          <a:xfrm>
            <a:off x="9924700" y="2550400"/>
            <a:ext cx="3422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cxnSp>
        <p:nvCxnSpPr>
          <p:cNvPr id="158" name="Google Shape;158;p19"/>
          <p:cNvCxnSpPr/>
          <p:nvPr/>
        </p:nvCxnSpPr>
        <p:spPr>
          <a:xfrm>
            <a:off x="3261346" y="5744643"/>
            <a:ext cx="1383300" cy="48900"/>
          </a:xfrm>
          <a:prstGeom prst="straightConnector1">
            <a:avLst/>
          </a:prstGeom>
          <a:noFill/>
          <a:ln cap="flat" cmpd="sng" w="114300">
            <a:solidFill>
              <a:schemeClr val="accent4"/>
            </a:solidFill>
            <a:prstDash val="solid"/>
            <a:round/>
            <a:headEnd len="med" w="med" type="none"/>
            <a:tailEnd len="med" w="med" type="triangle"/>
          </a:ln>
        </p:spPr>
      </p:cxnSp>
      <p:cxnSp>
        <p:nvCxnSpPr>
          <p:cNvPr id="159" name="Google Shape;159;p19"/>
          <p:cNvCxnSpPr/>
          <p:nvPr/>
        </p:nvCxnSpPr>
        <p:spPr>
          <a:xfrm flipH="1" rot="10800000">
            <a:off x="7798000" y="5848225"/>
            <a:ext cx="1316400" cy="18600"/>
          </a:xfrm>
          <a:prstGeom prst="straightConnector1">
            <a:avLst/>
          </a:prstGeom>
          <a:noFill/>
          <a:ln cap="flat" cmpd="sng" w="114300">
            <a:solidFill>
              <a:srgbClr val="FF0000"/>
            </a:solidFill>
            <a:prstDash val="solid"/>
            <a:round/>
            <a:headEnd len="med" w="med" type="none"/>
            <a:tailEnd len="med" w="med" type="triangle"/>
          </a:ln>
        </p:spPr>
      </p:cxnSp>
      <p:sp>
        <p:nvSpPr>
          <p:cNvPr id="160" name="Google Shape;160;p19"/>
          <p:cNvSpPr txBox="1"/>
          <p:nvPr/>
        </p:nvSpPr>
        <p:spPr>
          <a:xfrm>
            <a:off x="1138175" y="4451850"/>
            <a:ext cx="1743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200">
                <a:solidFill>
                  <a:schemeClr val="lt1"/>
                </a:solidFill>
              </a:rPr>
              <a:t>2017-2019</a:t>
            </a:r>
            <a:endParaRPr sz="2200">
              <a:solidFill>
                <a:schemeClr val="lt1"/>
              </a:solidFill>
            </a:endParaRPr>
          </a:p>
        </p:txBody>
      </p:sp>
      <p:sp>
        <p:nvSpPr>
          <p:cNvPr id="161" name="Google Shape;161;p19"/>
          <p:cNvSpPr txBox="1"/>
          <p:nvPr/>
        </p:nvSpPr>
        <p:spPr>
          <a:xfrm>
            <a:off x="5783050" y="4497900"/>
            <a:ext cx="18906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2200">
                <a:solidFill>
                  <a:schemeClr val="lt1"/>
                </a:solidFill>
              </a:rPr>
              <a:t>2022-2025</a:t>
            </a:r>
            <a:endParaRPr sz="2200">
              <a:solidFill>
                <a:schemeClr val="lt1"/>
              </a:solidFill>
            </a:endParaRPr>
          </a:p>
        </p:txBody>
      </p:sp>
      <p:sp>
        <p:nvSpPr>
          <p:cNvPr id="162" name="Google Shape;162;p19"/>
          <p:cNvSpPr txBox="1"/>
          <p:nvPr/>
        </p:nvSpPr>
        <p:spPr>
          <a:xfrm>
            <a:off x="10728275" y="4497900"/>
            <a:ext cx="1197300" cy="43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600">
                <a:solidFill>
                  <a:schemeClr val="lt1"/>
                </a:solidFill>
              </a:rPr>
              <a:t>2025+</a:t>
            </a:r>
            <a:endParaRPr sz="1600">
              <a:solidFill>
                <a:schemeClr val="lt1"/>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0"/>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The TeA Purification Plant</a:t>
            </a:r>
            <a:endParaRPr b="1"/>
          </a:p>
        </p:txBody>
      </p:sp>
      <p:sp>
        <p:nvSpPr>
          <p:cNvPr id="168" name="Google Shape;168;p20"/>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169" name="Google Shape;169;p20"/>
          <p:cNvPicPr preferRelativeResize="0"/>
          <p:nvPr/>
        </p:nvPicPr>
        <p:blipFill>
          <a:blip r:embed="rId3">
            <a:alphaModFix/>
          </a:blip>
          <a:stretch>
            <a:fillRect/>
          </a:stretch>
        </p:blipFill>
        <p:spPr>
          <a:xfrm>
            <a:off x="0" y="5"/>
            <a:ext cx="4081026" cy="1692969"/>
          </a:xfrm>
          <a:prstGeom prst="rect">
            <a:avLst/>
          </a:prstGeom>
          <a:noFill/>
          <a:ln>
            <a:noFill/>
          </a:ln>
        </p:spPr>
      </p:pic>
      <p:sp>
        <p:nvSpPr>
          <p:cNvPr id="170" name="Google Shape;170;p20"/>
          <p:cNvSpPr txBox="1"/>
          <p:nvPr/>
        </p:nvSpPr>
        <p:spPr>
          <a:xfrm>
            <a:off x="0" y="1642825"/>
            <a:ext cx="2433900" cy="49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800"/>
              <a:t>Image from TeA plant Operators</a:t>
            </a:r>
            <a:endParaRPr sz="800"/>
          </a:p>
        </p:txBody>
      </p:sp>
      <p:pic>
        <p:nvPicPr>
          <p:cNvPr id="171" name="Google Shape;171;p20"/>
          <p:cNvPicPr preferRelativeResize="0"/>
          <p:nvPr/>
        </p:nvPicPr>
        <p:blipFill>
          <a:blip r:embed="rId4">
            <a:alphaModFix/>
          </a:blip>
          <a:stretch>
            <a:fillRect/>
          </a:stretch>
        </p:blipFill>
        <p:spPr>
          <a:xfrm>
            <a:off x="302950" y="3226950"/>
            <a:ext cx="8282150" cy="5315600"/>
          </a:xfrm>
          <a:prstGeom prst="rect">
            <a:avLst/>
          </a:prstGeom>
          <a:noFill/>
          <a:ln>
            <a:noFill/>
          </a:ln>
        </p:spPr>
      </p:pic>
      <p:sp>
        <p:nvSpPr>
          <p:cNvPr id="172" name="Google Shape;172;p20"/>
          <p:cNvSpPr/>
          <p:nvPr/>
        </p:nvSpPr>
        <p:spPr>
          <a:xfrm>
            <a:off x="2346875" y="5068650"/>
            <a:ext cx="852600" cy="1355700"/>
          </a:xfrm>
          <a:prstGeom prst="roundRect">
            <a:avLst>
              <a:gd fmla="val 16667" name="adj"/>
            </a:avLst>
          </a:prstGeom>
          <a:solidFill>
            <a:srgbClr val="99DAED">
              <a:alpha val="44940"/>
            </a:srgbClr>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0"/>
          <p:cNvSpPr/>
          <p:nvPr/>
        </p:nvSpPr>
        <p:spPr>
          <a:xfrm>
            <a:off x="1738550" y="4954350"/>
            <a:ext cx="220200" cy="228600"/>
          </a:xfrm>
          <a:prstGeom prst="ellipse">
            <a:avLst/>
          </a:prstGeom>
          <a:solidFill>
            <a:srgbClr val="0000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74" name="Google Shape;174;p20"/>
          <p:cNvCxnSpPr>
            <a:stCxn id="173" idx="6"/>
          </p:cNvCxnSpPr>
          <p:nvPr/>
        </p:nvCxnSpPr>
        <p:spPr>
          <a:xfrm>
            <a:off x="1958750" y="5068650"/>
            <a:ext cx="388200" cy="13800"/>
          </a:xfrm>
          <a:prstGeom prst="straightConnector1">
            <a:avLst/>
          </a:prstGeom>
          <a:noFill/>
          <a:ln cap="flat" cmpd="sng" w="38100">
            <a:solidFill>
              <a:srgbClr val="0000FF"/>
            </a:solidFill>
            <a:prstDash val="solid"/>
            <a:round/>
            <a:headEnd len="med" w="med" type="none"/>
            <a:tailEnd len="med" w="med" type="triangle"/>
          </a:ln>
        </p:spPr>
      </p:cxnSp>
      <p:cxnSp>
        <p:nvCxnSpPr>
          <p:cNvPr id="175" name="Google Shape;175;p20"/>
          <p:cNvCxnSpPr/>
          <p:nvPr/>
        </p:nvCxnSpPr>
        <p:spPr>
          <a:xfrm rot="10800000">
            <a:off x="2773175" y="4706175"/>
            <a:ext cx="2482200" cy="25200"/>
          </a:xfrm>
          <a:prstGeom prst="straightConnector1">
            <a:avLst/>
          </a:prstGeom>
          <a:noFill/>
          <a:ln cap="flat" cmpd="sng" w="38100">
            <a:solidFill>
              <a:srgbClr val="0000FF"/>
            </a:solidFill>
            <a:prstDash val="solid"/>
            <a:round/>
            <a:headEnd len="med" w="med" type="none"/>
            <a:tailEnd len="med" w="med" type="triangle"/>
          </a:ln>
        </p:spPr>
      </p:cxnSp>
      <p:cxnSp>
        <p:nvCxnSpPr>
          <p:cNvPr id="176" name="Google Shape;176;p20"/>
          <p:cNvCxnSpPr>
            <a:endCxn id="172" idx="0"/>
          </p:cNvCxnSpPr>
          <p:nvPr/>
        </p:nvCxnSpPr>
        <p:spPr>
          <a:xfrm>
            <a:off x="2772875" y="4681050"/>
            <a:ext cx="300" cy="387600"/>
          </a:xfrm>
          <a:prstGeom prst="straightConnector1">
            <a:avLst/>
          </a:prstGeom>
          <a:noFill/>
          <a:ln cap="flat" cmpd="sng" w="38100">
            <a:solidFill>
              <a:srgbClr val="0000FF"/>
            </a:solidFill>
            <a:prstDash val="solid"/>
            <a:round/>
            <a:headEnd len="med" w="med" type="none"/>
            <a:tailEnd len="med" w="med" type="triangle"/>
          </a:ln>
        </p:spPr>
      </p:cxnSp>
      <p:cxnSp>
        <p:nvCxnSpPr>
          <p:cNvPr id="177" name="Google Shape;177;p20"/>
          <p:cNvCxnSpPr>
            <a:stCxn id="172" idx="2"/>
          </p:cNvCxnSpPr>
          <p:nvPr/>
        </p:nvCxnSpPr>
        <p:spPr>
          <a:xfrm flipH="1" rot="10800000">
            <a:off x="2773175" y="6423750"/>
            <a:ext cx="827400" cy="600"/>
          </a:xfrm>
          <a:prstGeom prst="straightConnector1">
            <a:avLst/>
          </a:prstGeom>
          <a:noFill/>
          <a:ln cap="flat" cmpd="sng" w="38100">
            <a:solidFill>
              <a:srgbClr val="0000FF"/>
            </a:solidFill>
            <a:prstDash val="solid"/>
            <a:round/>
            <a:headEnd len="med" w="med" type="none"/>
            <a:tailEnd len="med" w="med" type="triangle"/>
          </a:ln>
        </p:spPr>
      </p:cxnSp>
      <p:cxnSp>
        <p:nvCxnSpPr>
          <p:cNvPr id="178" name="Google Shape;178;p20"/>
          <p:cNvCxnSpPr/>
          <p:nvPr/>
        </p:nvCxnSpPr>
        <p:spPr>
          <a:xfrm flipH="1" rot="10800000">
            <a:off x="3600550" y="5282875"/>
            <a:ext cx="25200" cy="1153500"/>
          </a:xfrm>
          <a:prstGeom prst="straightConnector1">
            <a:avLst/>
          </a:prstGeom>
          <a:noFill/>
          <a:ln cap="flat" cmpd="sng" w="38100">
            <a:solidFill>
              <a:srgbClr val="0000FF"/>
            </a:solidFill>
            <a:prstDash val="solid"/>
            <a:round/>
            <a:headEnd len="med" w="med" type="none"/>
            <a:tailEnd len="med" w="med" type="triangle"/>
          </a:ln>
        </p:spPr>
      </p:cxnSp>
      <p:cxnSp>
        <p:nvCxnSpPr>
          <p:cNvPr id="179" name="Google Shape;179;p20"/>
          <p:cNvCxnSpPr/>
          <p:nvPr/>
        </p:nvCxnSpPr>
        <p:spPr>
          <a:xfrm>
            <a:off x="3613100" y="5308075"/>
            <a:ext cx="539100" cy="0"/>
          </a:xfrm>
          <a:prstGeom prst="straightConnector1">
            <a:avLst/>
          </a:prstGeom>
          <a:noFill/>
          <a:ln cap="flat" cmpd="sng" w="38100">
            <a:solidFill>
              <a:srgbClr val="0000FF"/>
            </a:solidFill>
            <a:prstDash val="solid"/>
            <a:round/>
            <a:headEnd len="med" w="med" type="none"/>
            <a:tailEnd len="med" w="med" type="triangle"/>
          </a:ln>
        </p:spPr>
      </p:cxnSp>
      <p:sp>
        <p:nvSpPr>
          <p:cNvPr id="180" name="Google Shape;180;p20"/>
          <p:cNvSpPr txBox="1"/>
          <p:nvPr>
            <p:ph type="title"/>
          </p:nvPr>
        </p:nvSpPr>
        <p:spPr>
          <a:xfrm>
            <a:off x="8998800" y="2952425"/>
            <a:ext cx="3565500" cy="1824000"/>
          </a:xfrm>
          <a:prstGeom prst="rect">
            <a:avLst/>
          </a:prstGeom>
          <a:noFill/>
          <a:ln>
            <a:noFill/>
          </a:ln>
        </p:spPr>
        <p:txBody>
          <a:bodyPr anchorCtr="0" anchor="t" bIns="54175" lIns="108350" spcFirstLastPara="1" rIns="108350" wrap="square" tIns="54175">
            <a:normAutofit/>
          </a:bodyPr>
          <a:lstStyle/>
          <a:p>
            <a:pPr indent="0" lvl="0" marL="0" rtl="0" algn="l">
              <a:lnSpc>
                <a:spcPct val="90000"/>
              </a:lnSpc>
              <a:spcBef>
                <a:spcPts val="0"/>
              </a:spcBef>
              <a:spcAft>
                <a:spcPts val="0"/>
              </a:spcAft>
              <a:buClr>
                <a:schemeClr val="dk1"/>
              </a:buClr>
              <a:buSzPts val="2600"/>
              <a:buFont typeface="Arial"/>
              <a:buNone/>
            </a:pPr>
            <a:r>
              <a:rPr lang="en-US" sz="2400"/>
              <a:t>DISSOLUTION TANK(DT)</a:t>
            </a:r>
            <a:endParaRPr sz="3100"/>
          </a:p>
        </p:txBody>
      </p:sp>
      <p:sp>
        <p:nvSpPr>
          <p:cNvPr id="181" name="Google Shape;181;p20"/>
          <p:cNvSpPr txBox="1"/>
          <p:nvPr/>
        </p:nvSpPr>
        <p:spPr>
          <a:xfrm>
            <a:off x="8998800" y="3860391"/>
            <a:ext cx="3565500" cy="4670100"/>
          </a:xfrm>
          <a:prstGeom prst="rect">
            <a:avLst/>
          </a:prstGeom>
          <a:noFill/>
          <a:ln>
            <a:noFill/>
          </a:ln>
        </p:spPr>
        <p:txBody>
          <a:bodyPr anchorCtr="0" anchor="t" bIns="54175" lIns="108350" spcFirstLastPara="1" rIns="108350" wrap="square" tIns="54175">
            <a:normAutofit/>
          </a:bodyPr>
          <a:lstStyle/>
          <a:p>
            <a:pPr indent="-279400" lvl="0" marL="317500" marR="0" rtl="0" algn="l">
              <a:lnSpc>
                <a:spcPct val="90000"/>
              </a:lnSpc>
              <a:spcBef>
                <a:spcPts val="0"/>
              </a:spcBef>
              <a:spcAft>
                <a:spcPts val="0"/>
              </a:spcAft>
              <a:buClr>
                <a:schemeClr val="dk1"/>
              </a:buClr>
              <a:buSzPts val="2400"/>
              <a:buFont typeface="Arial"/>
              <a:buChar char="•"/>
            </a:pPr>
            <a:r>
              <a:rPr lang="en-US" sz="2400">
                <a:solidFill>
                  <a:schemeClr val="dk1"/>
                </a:solidFill>
              </a:rPr>
              <a:t>Hot UPW (200kg) and TeA (200kg)  will be added and mixed.</a:t>
            </a:r>
            <a:endParaRPr sz="2400">
              <a:solidFill>
                <a:schemeClr val="dk1"/>
              </a:solidFill>
            </a:endParaRPr>
          </a:p>
          <a:p>
            <a:pPr indent="-279400" lvl="0" marL="317500" marR="0" rtl="0" algn="l">
              <a:lnSpc>
                <a:spcPct val="90000"/>
              </a:lnSpc>
              <a:spcBef>
                <a:spcPts val="1100"/>
              </a:spcBef>
              <a:spcAft>
                <a:spcPts val="0"/>
              </a:spcAft>
              <a:buClr>
                <a:schemeClr val="dk1"/>
              </a:buClr>
              <a:buSzPts val="2400"/>
              <a:buChar char="•"/>
            </a:pPr>
            <a:r>
              <a:rPr lang="en-US" sz="2400">
                <a:solidFill>
                  <a:schemeClr val="dk1"/>
                </a:solidFill>
              </a:rPr>
              <a:t>Target TeA concentration brought to 50%</a:t>
            </a:r>
            <a:endParaRPr sz="2400">
              <a:solidFill>
                <a:schemeClr val="dk1"/>
              </a:solidFill>
            </a:endParaRPr>
          </a:p>
          <a:p>
            <a:pPr indent="0" lvl="0" marL="0" marR="0" rtl="0" algn="l">
              <a:lnSpc>
                <a:spcPct val="90000"/>
              </a:lnSpc>
              <a:spcBef>
                <a:spcPts val="1100"/>
              </a:spcBef>
              <a:spcAft>
                <a:spcPts val="0"/>
              </a:spcAft>
              <a:buNone/>
            </a:pPr>
            <a:r>
              <a:t/>
            </a:r>
            <a:endParaRPr sz="1700"/>
          </a:p>
          <a:p>
            <a:pPr indent="-127000" lvl="0" marL="342900" marR="0" rtl="0" algn="l">
              <a:lnSpc>
                <a:spcPct val="90000"/>
              </a:lnSpc>
              <a:spcBef>
                <a:spcPts val="1200"/>
              </a:spcBef>
              <a:spcAft>
                <a:spcPts val="0"/>
              </a:spcAft>
              <a:buClr>
                <a:schemeClr val="dk1"/>
              </a:buClr>
              <a:buSzPts val="2400"/>
              <a:buFont typeface="Arial"/>
              <a:buNone/>
            </a:pPr>
            <a:r>
              <a:t/>
            </a:r>
            <a:endParaRPr sz="2400">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21"/>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The TeA Purification Plant</a:t>
            </a:r>
            <a:endParaRPr b="1"/>
          </a:p>
        </p:txBody>
      </p:sp>
      <p:sp>
        <p:nvSpPr>
          <p:cNvPr id="187" name="Google Shape;187;p21"/>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188" name="Google Shape;188;p21"/>
          <p:cNvPicPr preferRelativeResize="0"/>
          <p:nvPr/>
        </p:nvPicPr>
        <p:blipFill>
          <a:blip r:embed="rId3">
            <a:alphaModFix/>
          </a:blip>
          <a:stretch>
            <a:fillRect/>
          </a:stretch>
        </p:blipFill>
        <p:spPr>
          <a:xfrm>
            <a:off x="0" y="5"/>
            <a:ext cx="4081026" cy="1692969"/>
          </a:xfrm>
          <a:prstGeom prst="rect">
            <a:avLst/>
          </a:prstGeom>
          <a:noFill/>
          <a:ln>
            <a:noFill/>
          </a:ln>
        </p:spPr>
      </p:pic>
      <p:sp>
        <p:nvSpPr>
          <p:cNvPr id="189" name="Google Shape;189;p21"/>
          <p:cNvSpPr txBox="1"/>
          <p:nvPr/>
        </p:nvSpPr>
        <p:spPr>
          <a:xfrm>
            <a:off x="0" y="1642825"/>
            <a:ext cx="2433900" cy="49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800"/>
              <a:t>Image from TeA plant Operators</a:t>
            </a:r>
            <a:endParaRPr sz="800"/>
          </a:p>
        </p:txBody>
      </p:sp>
      <p:pic>
        <p:nvPicPr>
          <p:cNvPr id="190" name="Google Shape;190;p21"/>
          <p:cNvPicPr preferRelativeResize="0"/>
          <p:nvPr/>
        </p:nvPicPr>
        <p:blipFill>
          <a:blip r:embed="rId4">
            <a:alphaModFix/>
          </a:blip>
          <a:stretch>
            <a:fillRect/>
          </a:stretch>
        </p:blipFill>
        <p:spPr>
          <a:xfrm>
            <a:off x="302950" y="3226950"/>
            <a:ext cx="8282150" cy="5315600"/>
          </a:xfrm>
          <a:prstGeom prst="rect">
            <a:avLst/>
          </a:prstGeom>
          <a:noFill/>
          <a:ln>
            <a:noFill/>
          </a:ln>
        </p:spPr>
      </p:pic>
      <p:cxnSp>
        <p:nvCxnSpPr>
          <p:cNvPr id="191" name="Google Shape;191;p21"/>
          <p:cNvCxnSpPr/>
          <p:nvPr/>
        </p:nvCxnSpPr>
        <p:spPr>
          <a:xfrm>
            <a:off x="4252475" y="5997575"/>
            <a:ext cx="0" cy="526500"/>
          </a:xfrm>
          <a:prstGeom prst="straightConnector1">
            <a:avLst/>
          </a:prstGeom>
          <a:noFill/>
          <a:ln cap="flat" cmpd="sng" w="38100">
            <a:solidFill>
              <a:srgbClr val="FF0000"/>
            </a:solidFill>
            <a:prstDash val="solid"/>
            <a:round/>
            <a:headEnd len="med" w="med" type="none"/>
            <a:tailEnd len="med" w="med" type="triangle"/>
          </a:ln>
        </p:spPr>
      </p:cxnSp>
      <p:cxnSp>
        <p:nvCxnSpPr>
          <p:cNvPr id="192" name="Google Shape;192;p21"/>
          <p:cNvCxnSpPr/>
          <p:nvPr/>
        </p:nvCxnSpPr>
        <p:spPr>
          <a:xfrm flipH="1" rot="10800000">
            <a:off x="4239925" y="7025775"/>
            <a:ext cx="1216200" cy="24900"/>
          </a:xfrm>
          <a:prstGeom prst="straightConnector1">
            <a:avLst/>
          </a:prstGeom>
          <a:noFill/>
          <a:ln cap="flat" cmpd="sng" w="38100">
            <a:solidFill>
              <a:srgbClr val="FF0000"/>
            </a:solidFill>
            <a:prstDash val="solid"/>
            <a:round/>
            <a:headEnd len="med" w="med" type="none"/>
            <a:tailEnd len="med" w="med" type="triangle"/>
          </a:ln>
        </p:spPr>
      </p:cxnSp>
      <p:cxnSp>
        <p:nvCxnSpPr>
          <p:cNvPr id="193" name="Google Shape;193;p21"/>
          <p:cNvCxnSpPr/>
          <p:nvPr/>
        </p:nvCxnSpPr>
        <p:spPr>
          <a:xfrm rot="10800000">
            <a:off x="5456225" y="5145150"/>
            <a:ext cx="12300" cy="1893000"/>
          </a:xfrm>
          <a:prstGeom prst="straightConnector1">
            <a:avLst/>
          </a:prstGeom>
          <a:noFill/>
          <a:ln cap="flat" cmpd="sng" w="38100">
            <a:solidFill>
              <a:srgbClr val="FF0000"/>
            </a:solidFill>
            <a:prstDash val="solid"/>
            <a:round/>
            <a:headEnd len="med" w="med" type="none"/>
            <a:tailEnd len="med" w="med" type="triangle"/>
          </a:ln>
        </p:spPr>
      </p:cxnSp>
      <p:cxnSp>
        <p:nvCxnSpPr>
          <p:cNvPr id="194" name="Google Shape;194;p21"/>
          <p:cNvCxnSpPr/>
          <p:nvPr/>
        </p:nvCxnSpPr>
        <p:spPr>
          <a:xfrm flipH="1">
            <a:off x="4402925" y="5132550"/>
            <a:ext cx="1065600" cy="25200"/>
          </a:xfrm>
          <a:prstGeom prst="straightConnector1">
            <a:avLst/>
          </a:prstGeom>
          <a:noFill/>
          <a:ln cap="flat" cmpd="sng" w="38100">
            <a:solidFill>
              <a:srgbClr val="FF0000"/>
            </a:solidFill>
            <a:prstDash val="solid"/>
            <a:round/>
            <a:headEnd len="med" w="med" type="none"/>
            <a:tailEnd len="med" w="med" type="triangle"/>
          </a:ln>
        </p:spPr>
      </p:cxnSp>
      <p:cxnSp>
        <p:nvCxnSpPr>
          <p:cNvPr id="195" name="Google Shape;195;p21"/>
          <p:cNvCxnSpPr/>
          <p:nvPr/>
        </p:nvCxnSpPr>
        <p:spPr>
          <a:xfrm>
            <a:off x="5104975" y="7063200"/>
            <a:ext cx="300" cy="827400"/>
          </a:xfrm>
          <a:prstGeom prst="straightConnector1">
            <a:avLst/>
          </a:prstGeom>
          <a:noFill/>
          <a:ln cap="flat" cmpd="sng" w="38100">
            <a:solidFill>
              <a:srgbClr val="FF0000"/>
            </a:solidFill>
            <a:prstDash val="solid"/>
            <a:round/>
            <a:headEnd len="med" w="med" type="none"/>
            <a:tailEnd len="med" w="med" type="triangle"/>
          </a:ln>
        </p:spPr>
      </p:cxnSp>
      <p:cxnSp>
        <p:nvCxnSpPr>
          <p:cNvPr id="196" name="Google Shape;196;p21"/>
          <p:cNvCxnSpPr/>
          <p:nvPr/>
        </p:nvCxnSpPr>
        <p:spPr>
          <a:xfrm rot="10800000">
            <a:off x="4102100" y="4906825"/>
            <a:ext cx="1767600" cy="12600"/>
          </a:xfrm>
          <a:prstGeom prst="straightConnector1">
            <a:avLst/>
          </a:prstGeom>
          <a:noFill/>
          <a:ln cap="flat" cmpd="sng" w="38100">
            <a:solidFill>
              <a:srgbClr val="FF0000"/>
            </a:solidFill>
            <a:prstDash val="solid"/>
            <a:round/>
            <a:headEnd len="med" w="med" type="none"/>
            <a:tailEnd len="med" w="med" type="triangle"/>
          </a:ln>
        </p:spPr>
      </p:cxnSp>
      <p:cxnSp>
        <p:nvCxnSpPr>
          <p:cNvPr id="197" name="Google Shape;197;p21"/>
          <p:cNvCxnSpPr/>
          <p:nvPr/>
        </p:nvCxnSpPr>
        <p:spPr>
          <a:xfrm>
            <a:off x="4152175" y="4957025"/>
            <a:ext cx="12600" cy="363600"/>
          </a:xfrm>
          <a:prstGeom prst="straightConnector1">
            <a:avLst/>
          </a:prstGeom>
          <a:noFill/>
          <a:ln cap="flat" cmpd="sng" w="38100">
            <a:solidFill>
              <a:srgbClr val="FF0000"/>
            </a:solidFill>
            <a:prstDash val="solid"/>
            <a:round/>
            <a:headEnd len="med" w="med" type="none"/>
            <a:tailEnd len="med" w="med" type="triangle"/>
          </a:ln>
        </p:spPr>
      </p:cxnSp>
      <p:sp>
        <p:nvSpPr>
          <p:cNvPr id="198" name="Google Shape;198;p21"/>
          <p:cNvSpPr/>
          <p:nvPr/>
        </p:nvSpPr>
        <p:spPr>
          <a:xfrm>
            <a:off x="3863825" y="5232850"/>
            <a:ext cx="777300" cy="1704900"/>
          </a:xfrm>
          <a:prstGeom prst="roundRect">
            <a:avLst>
              <a:gd fmla="val 16667" name="adj"/>
            </a:avLst>
          </a:prstGeom>
          <a:solidFill>
            <a:srgbClr val="FF0000">
              <a:alpha val="4118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1"/>
          <p:cNvSpPr txBox="1"/>
          <p:nvPr>
            <p:ph idx="1" type="body"/>
          </p:nvPr>
        </p:nvSpPr>
        <p:spPr>
          <a:xfrm>
            <a:off x="8702342" y="3573290"/>
            <a:ext cx="3667500" cy="5012700"/>
          </a:xfrm>
          <a:prstGeom prst="rect">
            <a:avLst/>
          </a:prstGeom>
        </p:spPr>
        <p:txBody>
          <a:bodyPr anchorCtr="0" anchor="t" bIns="50800" lIns="50800" spcFirstLastPara="1" rIns="50800" wrap="square" tIns="50800">
            <a:spAutoFit/>
          </a:bodyPr>
          <a:lstStyle/>
          <a:p>
            <a:pPr indent="-355600" lvl="0" marL="457200" rtl="0" algn="l">
              <a:lnSpc>
                <a:spcPct val="150000"/>
              </a:lnSpc>
              <a:spcBef>
                <a:spcPts val="0"/>
              </a:spcBef>
              <a:spcAft>
                <a:spcPts val="0"/>
              </a:spcAft>
              <a:buSzPts val="2000"/>
              <a:buChar char="-"/>
            </a:pPr>
            <a:r>
              <a:rPr lang="en-US" sz="2200"/>
              <a:t>TeA and UPW is cooled.</a:t>
            </a:r>
            <a:endParaRPr sz="2200"/>
          </a:p>
          <a:p>
            <a:pPr indent="-368300" lvl="0" marL="457200" rtl="0" algn="l">
              <a:lnSpc>
                <a:spcPct val="150000"/>
              </a:lnSpc>
              <a:spcBef>
                <a:spcPts val="0"/>
              </a:spcBef>
              <a:spcAft>
                <a:spcPts val="0"/>
              </a:spcAft>
              <a:buSzPts val="2200"/>
              <a:buChar char="-"/>
            </a:pPr>
            <a:r>
              <a:rPr lang="en-US" sz="2200"/>
              <a:t>Crystallization removes soluble impurities.</a:t>
            </a:r>
            <a:endParaRPr sz="2200"/>
          </a:p>
          <a:p>
            <a:pPr indent="-355600" lvl="0" marL="457200" rtl="0" algn="l">
              <a:lnSpc>
                <a:spcPct val="150000"/>
              </a:lnSpc>
              <a:spcBef>
                <a:spcPts val="0"/>
              </a:spcBef>
              <a:spcAft>
                <a:spcPts val="0"/>
              </a:spcAft>
              <a:buSzPts val="2000"/>
              <a:buChar char="-"/>
            </a:pPr>
            <a:r>
              <a:rPr lang="en-US" sz="2200"/>
              <a:t>Slurry is rinsed twice with Nitric Acid which removes insoluble impurities.</a:t>
            </a:r>
            <a:endParaRPr sz="2200"/>
          </a:p>
          <a:p>
            <a:pPr indent="-355600" lvl="0" marL="457200" rtl="0" algn="l">
              <a:lnSpc>
                <a:spcPct val="150000"/>
              </a:lnSpc>
              <a:spcBef>
                <a:spcPts val="0"/>
              </a:spcBef>
              <a:spcAft>
                <a:spcPts val="0"/>
              </a:spcAft>
              <a:buSzPts val="2000"/>
              <a:buChar char="-"/>
            </a:pPr>
            <a:r>
              <a:rPr lang="en-US" sz="2200"/>
              <a:t>Crystal slurry is transferred to FTM.</a:t>
            </a:r>
            <a:endParaRPr sz="2200"/>
          </a:p>
          <a:p>
            <a:pPr indent="-355600" lvl="0" marL="457200" rtl="0" algn="l">
              <a:lnSpc>
                <a:spcPct val="150000"/>
              </a:lnSpc>
              <a:spcBef>
                <a:spcPts val="0"/>
              </a:spcBef>
              <a:spcAft>
                <a:spcPts val="0"/>
              </a:spcAft>
              <a:buSzPts val="2000"/>
              <a:buChar char="-"/>
            </a:pPr>
            <a:r>
              <a:rPr lang="en-US" sz="2200"/>
              <a:t>Second Dissolution</a:t>
            </a:r>
            <a:endParaRPr sz="2200"/>
          </a:p>
        </p:txBody>
      </p:sp>
      <p:sp>
        <p:nvSpPr>
          <p:cNvPr id="200" name="Google Shape;200;p21"/>
          <p:cNvSpPr txBox="1"/>
          <p:nvPr>
            <p:ph type="title"/>
          </p:nvPr>
        </p:nvSpPr>
        <p:spPr>
          <a:xfrm>
            <a:off x="8894600" y="3174125"/>
            <a:ext cx="2789400" cy="359700"/>
          </a:xfrm>
          <a:prstGeom prst="rect">
            <a:avLst/>
          </a:prstGeom>
        </p:spPr>
        <p:txBody>
          <a:bodyPr anchorCtr="0" anchor="b" bIns="50800" lIns="50800" spcFirstLastPara="1" rIns="50800" wrap="square" tIns="50800">
            <a:normAutofit fontScale="90000"/>
          </a:bodyPr>
          <a:lstStyle/>
          <a:p>
            <a:pPr indent="0" lvl="0" marL="0" rtl="0" algn="l">
              <a:spcBef>
                <a:spcPts val="0"/>
              </a:spcBef>
              <a:spcAft>
                <a:spcPts val="0"/>
              </a:spcAft>
              <a:buNone/>
            </a:pPr>
            <a:r>
              <a:rPr lang="en-US" sz="2600"/>
              <a:t>RXT and FTM</a:t>
            </a:r>
            <a:endParaRPr sz="2600"/>
          </a:p>
        </p:txBody>
      </p:sp>
      <p:sp>
        <p:nvSpPr>
          <p:cNvPr id="201" name="Google Shape;201;p21"/>
          <p:cNvSpPr txBox="1"/>
          <p:nvPr/>
        </p:nvSpPr>
        <p:spPr>
          <a:xfrm>
            <a:off x="8815850" y="2531950"/>
            <a:ext cx="3861300" cy="5265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US" sz="2000">
                <a:solidFill>
                  <a:srgbClr val="0075BD"/>
                </a:solidFill>
              </a:rPr>
              <a:t>Acid </a:t>
            </a:r>
            <a:r>
              <a:rPr lang="en-US" sz="2000">
                <a:solidFill>
                  <a:srgbClr val="0075BD"/>
                </a:solidFill>
              </a:rPr>
              <a:t>Recrystallization</a:t>
            </a:r>
            <a:endParaRPr sz="2000">
              <a:solidFill>
                <a:srgbClr val="0075BD"/>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22"/>
          <p:cNvSpPr txBox="1"/>
          <p:nvPr>
            <p:ph type="title"/>
          </p:nvPr>
        </p:nvSpPr>
        <p:spPr>
          <a:xfrm>
            <a:off x="1320800" y="1021457"/>
            <a:ext cx="10363200" cy="1543800"/>
          </a:xfrm>
          <a:prstGeom prst="rect">
            <a:avLst/>
          </a:prstGeom>
          <a:noFill/>
          <a:ln>
            <a:noFill/>
          </a:ln>
        </p:spPr>
        <p:txBody>
          <a:bodyPr anchorCtr="0" anchor="b" bIns="50800" lIns="50800" spcFirstLastPara="1" rIns="50800" wrap="square" tIns="50800">
            <a:normAutofit/>
          </a:bodyPr>
          <a:lstStyle/>
          <a:p>
            <a:pPr indent="0" lvl="0" marL="0" rtl="0" algn="l">
              <a:lnSpc>
                <a:spcPct val="80000"/>
              </a:lnSpc>
              <a:spcBef>
                <a:spcPts val="0"/>
              </a:spcBef>
              <a:spcAft>
                <a:spcPts val="0"/>
              </a:spcAft>
              <a:buClr>
                <a:srgbClr val="0075BD"/>
              </a:buClr>
              <a:buSzPts val="5400"/>
              <a:buFont typeface="Arial"/>
              <a:buNone/>
            </a:pPr>
            <a:r>
              <a:rPr b="1" lang="en-US"/>
              <a:t>The TeA Purification Plant</a:t>
            </a:r>
            <a:endParaRPr b="1"/>
          </a:p>
        </p:txBody>
      </p:sp>
      <p:sp>
        <p:nvSpPr>
          <p:cNvPr id="207" name="Google Shape;207;p22"/>
          <p:cNvSpPr txBox="1"/>
          <p:nvPr>
            <p:ph idx="12" type="sldNum"/>
          </p:nvPr>
        </p:nvSpPr>
        <p:spPr>
          <a:xfrm>
            <a:off x="11622023" y="84886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0075BD"/>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pic>
        <p:nvPicPr>
          <p:cNvPr id="208" name="Google Shape;208;p22"/>
          <p:cNvPicPr preferRelativeResize="0"/>
          <p:nvPr/>
        </p:nvPicPr>
        <p:blipFill>
          <a:blip r:embed="rId3">
            <a:alphaModFix/>
          </a:blip>
          <a:stretch>
            <a:fillRect/>
          </a:stretch>
        </p:blipFill>
        <p:spPr>
          <a:xfrm>
            <a:off x="0" y="5"/>
            <a:ext cx="4081026" cy="1692969"/>
          </a:xfrm>
          <a:prstGeom prst="rect">
            <a:avLst/>
          </a:prstGeom>
          <a:noFill/>
          <a:ln>
            <a:noFill/>
          </a:ln>
        </p:spPr>
      </p:pic>
      <p:sp>
        <p:nvSpPr>
          <p:cNvPr id="209" name="Google Shape;209;p22"/>
          <p:cNvSpPr txBox="1"/>
          <p:nvPr/>
        </p:nvSpPr>
        <p:spPr>
          <a:xfrm>
            <a:off x="0" y="1642825"/>
            <a:ext cx="2433900" cy="49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800"/>
              <a:t>Image from TeA plant Operators</a:t>
            </a:r>
            <a:endParaRPr sz="800"/>
          </a:p>
        </p:txBody>
      </p:sp>
      <p:pic>
        <p:nvPicPr>
          <p:cNvPr id="210" name="Google Shape;210;p22"/>
          <p:cNvPicPr preferRelativeResize="0"/>
          <p:nvPr/>
        </p:nvPicPr>
        <p:blipFill>
          <a:blip r:embed="rId4">
            <a:alphaModFix/>
          </a:blip>
          <a:stretch>
            <a:fillRect/>
          </a:stretch>
        </p:blipFill>
        <p:spPr>
          <a:xfrm>
            <a:off x="302950" y="3226950"/>
            <a:ext cx="8282150" cy="5315600"/>
          </a:xfrm>
          <a:prstGeom prst="rect">
            <a:avLst/>
          </a:prstGeom>
          <a:noFill/>
          <a:ln>
            <a:noFill/>
          </a:ln>
        </p:spPr>
      </p:pic>
      <p:cxnSp>
        <p:nvCxnSpPr>
          <p:cNvPr id="211" name="Google Shape;211;p22"/>
          <p:cNvCxnSpPr/>
          <p:nvPr/>
        </p:nvCxnSpPr>
        <p:spPr>
          <a:xfrm flipH="1" rot="10800000">
            <a:off x="5117500" y="7852975"/>
            <a:ext cx="2469900" cy="12600"/>
          </a:xfrm>
          <a:prstGeom prst="straightConnector1">
            <a:avLst/>
          </a:prstGeom>
          <a:noFill/>
          <a:ln cap="flat" cmpd="sng" w="38100">
            <a:solidFill>
              <a:srgbClr val="6AA84F"/>
            </a:solidFill>
            <a:prstDash val="solid"/>
            <a:round/>
            <a:headEnd len="med" w="med" type="none"/>
            <a:tailEnd len="med" w="med" type="triangle"/>
          </a:ln>
        </p:spPr>
      </p:cxnSp>
      <p:cxnSp>
        <p:nvCxnSpPr>
          <p:cNvPr id="212" name="Google Shape;212;p22"/>
          <p:cNvCxnSpPr/>
          <p:nvPr/>
        </p:nvCxnSpPr>
        <p:spPr>
          <a:xfrm flipH="1" rot="10800000">
            <a:off x="7574700" y="5558925"/>
            <a:ext cx="12600" cy="2294100"/>
          </a:xfrm>
          <a:prstGeom prst="straightConnector1">
            <a:avLst/>
          </a:prstGeom>
          <a:noFill/>
          <a:ln cap="flat" cmpd="sng" w="38100">
            <a:solidFill>
              <a:srgbClr val="6AA84F"/>
            </a:solidFill>
            <a:prstDash val="solid"/>
            <a:round/>
            <a:headEnd len="med" w="med" type="none"/>
            <a:tailEnd len="med" w="med" type="triangle"/>
          </a:ln>
        </p:spPr>
      </p:cxnSp>
      <p:cxnSp>
        <p:nvCxnSpPr>
          <p:cNvPr id="213" name="Google Shape;213;p22"/>
          <p:cNvCxnSpPr/>
          <p:nvPr/>
        </p:nvCxnSpPr>
        <p:spPr>
          <a:xfrm rot="10800000">
            <a:off x="6546775" y="5533725"/>
            <a:ext cx="1053000" cy="0"/>
          </a:xfrm>
          <a:prstGeom prst="straightConnector1">
            <a:avLst/>
          </a:prstGeom>
          <a:noFill/>
          <a:ln cap="flat" cmpd="sng" w="38100">
            <a:solidFill>
              <a:srgbClr val="6AA84F"/>
            </a:solidFill>
            <a:prstDash val="solid"/>
            <a:round/>
            <a:headEnd len="med" w="med" type="none"/>
            <a:tailEnd len="med" w="med" type="triangle"/>
          </a:ln>
        </p:spPr>
      </p:cxnSp>
      <p:cxnSp>
        <p:nvCxnSpPr>
          <p:cNvPr id="214" name="Google Shape;214;p22"/>
          <p:cNvCxnSpPr/>
          <p:nvPr/>
        </p:nvCxnSpPr>
        <p:spPr>
          <a:xfrm>
            <a:off x="6283425" y="6285925"/>
            <a:ext cx="0" cy="727200"/>
          </a:xfrm>
          <a:prstGeom prst="straightConnector1">
            <a:avLst/>
          </a:prstGeom>
          <a:noFill/>
          <a:ln cap="flat" cmpd="sng" w="38100">
            <a:solidFill>
              <a:srgbClr val="6AA84F"/>
            </a:solidFill>
            <a:prstDash val="solid"/>
            <a:round/>
            <a:headEnd len="med" w="med" type="none"/>
            <a:tailEnd len="med" w="med" type="triangle"/>
          </a:ln>
        </p:spPr>
      </p:cxnSp>
      <p:cxnSp>
        <p:nvCxnSpPr>
          <p:cNvPr id="215" name="Google Shape;215;p22"/>
          <p:cNvCxnSpPr/>
          <p:nvPr/>
        </p:nvCxnSpPr>
        <p:spPr>
          <a:xfrm flipH="1">
            <a:off x="6270825" y="7113350"/>
            <a:ext cx="12600" cy="601800"/>
          </a:xfrm>
          <a:prstGeom prst="straightConnector1">
            <a:avLst/>
          </a:prstGeom>
          <a:noFill/>
          <a:ln cap="flat" cmpd="sng" w="38100">
            <a:solidFill>
              <a:srgbClr val="6AA84F"/>
            </a:solidFill>
            <a:prstDash val="solid"/>
            <a:round/>
            <a:headEnd len="med" w="med" type="none"/>
            <a:tailEnd len="med" w="med" type="triangle"/>
          </a:ln>
        </p:spPr>
      </p:cxnSp>
      <p:cxnSp>
        <p:nvCxnSpPr>
          <p:cNvPr id="216" name="Google Shape;216;p22"/>
          <p:cNvCxnSpPr/>
          <p:nvPr/>
        </p:nvCxnSpPr>
        <p:spPr>
          <a:xfrm>
            <a:off x="6283425" y="7727650"/>
            <a:ext cx="1303800" cy="0"/>
          </a:xfrm>
          <a:prstGeom prst="straightConnector1">
            <a:avLst/>
          </a:prstGeom>
          <a:noFill/>
          <a:ln cap="flat" cmpd="sng" w="38100">
            <a:solidFill>
              <a:srgbClr val="6AA84F"/>
            </a:solidFill>
            <a:prstDash val="solid"/>
            <a:round/>
            <a:headEnd len="med" w="med" type="none"/>
            <a:tailEnd len="med" w="med" type="triangle"/>
          </a:ln>
        </p:spPr>
      </p:cxnSp>
      <p:sp>
        <p:nvSpPr>
          <p:cNvPr id="217" name="Google Shape;217;p22"/>
          <p:cNvSpPr/>
          <p:nvPr/>
        </p:nvSpPr>
        <p:spPr>
          <a:xfrm>
            <a:off x="5882250" y="5583875"/>
            <a:ext cx="777300" cy="1755300"/>
          </a:xfrm>
          <a:prstGeom prst="roundRect">
            <a:avLst>
              <a:gd fmla="val 16667" name="adj"/>
            </a:avLst>
          </a:prstGeom>
          <a:solidFill>
            <a:srgbClr val="7C9578">
              <a:alpha val="5472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22"/>
          <p:cNvSpPr txBox="1"/>
          <p:nvPr>
            <p:ph idx="1" type="body"/>
          </p:nvPr>
        </p:nvSpPr>
        <p:spPr>
          <a:xfrm>
            <a:off x="8706274" y="4192375"/>
            <a:ext cx="4298400" cy="3181200"/>
          </a:xfrm>
          <a:prstGeom prst="rect">
            <a:avLst/>
          </a:prstGeom>
          <a:noFill/>
          <a:ln>
            <a:noFill/>
          </a:ln>
        </p:spPr>
        <p:txBody>
          <a:bodyPr anchorCtr="0" anchor="t" bIns="50800" lIns="50800" spcFirstLastPara="1" rIns="50800" wrap="square" tIns="50800">
            <a:spAutoFit/>
          </a:bodyPr>
          <a:lstStyle/>
          <a:p>
            <a:pPr indent="-342900" lvl="0" marL="457200" rtl="0" algn="l">
              <a:lnSpc>
                <a:spcPct val="150000"/>
              </a:lnSpc>
              <a:spcBef>
                <a:spcPts val="0"/>
              </a:spcBef>
              <a:spcAft>
                <a:spcPts val="0"/>
              </a:spcAft>
              <a:buSzPts val="1800"/>
              <a:buChar char="-"/>
            </a:pPr>
            <a:r>
              <a:rPr lang="en-US"/>
              <a:t>Cool the solution in the TRXT. (up to 2 days)</a:t>
            </a:r>
            <a:endParaRPr/>
          </a:p>
          <a:p>
            <a:pPr indent="-342900" lvl="0" marL="457200" rtl="0" algn="l">
              <a:lnSpc>
                <a:spcPct val="150000"/>
              </a:lnSpc>
              <a:spcBef>
                <a:spcPts val="0"/>
              </a:spcBef>
              <a:spcAft>
                <a:spcPts val="0"/>
              </a:spcAft>
              <a:buSzPts val="1800"/>
              <a:buChar char="-"/>
            </a:pPr>
            <a:r>
              <a:rPr lang="en-US"/>
              <a:t>Rinse with UPW. 3x</a:t>
            </a:r>
            <a:endParaRPr/>
          </a:p>
          <a:p>
            <a:pPr indent="-342900" lvl="0" marL="457200" rtl="0" algn="l">
              <a:lnSpc>
                <a:spcPct val="150000"/>
              </a:lnSpc>
              <a:spcBef>
                <a:spcPts val="0"/>
              </a:spcBef>
              <a:spcAft>
                <a:spcPts val="0"/>
              </a:spcAft>
              <a:buSzPts val="1800"/>
              <a:buChar char="-"/>
            </a:pPr>
            <a:r>
              <a:rPr lang="en-US"/>
              <a:t>Transfer the slurry to TFTM.</a:t>
            </a:r>
            <a:endParaRPr>
              <a:solidFill>
                <a:schemeClr val="dk1"/>
              </a:solidFill>
            </a:endParaRPr>
          </a:p>
          <a:p>
            <a:pPr indent="-342900" lvl="0" marL="457200" rtl="0" algn="l">
              <a:lnSpc>
                <a:spcPct val="150000"/>
              </a:lnSpc>
              <a:spcBef>
                <a:spcPts val="0"/>
              </a:spcBef>
              <a:spcAft>
                <a:spcPts val="0"/>
              </a:spcAft>
              <a:buSzPts val="1800"/>
              <a:buChar char="-"/>
            </a:pPr>
            <a:r>
              <a:rPr lang="en-US"/>
              <a:t>Dissolve with hot UPW.</a:t>
            </a:r>
            <a:endParaRPr/>
          </a:p>
          <a:p>
            <a:pPr indent="-342900" lvl="0" marL="457200" rtl="0" algn="l">
              <a:lnSpc>
                <a:spcPct val="150000"/>
              </a:lnSpc>
              <a:spcBef>
                <a:spcPts val="0"/>
              </a:spcBef>
              <a:spcAft>
                <a:spcPts val="0"/>
              </a:spcAft>
              <a:buSzPts val="1800"/>
              <a:buChar char="-"/>
            </a:pPr>
            <a:r>
              <a:rPr lang="en-US"/>
              <a:t>Repeat three times.</a:t>
            </a:r>
            <a:endParaRPr/>
          </a:p>
          <a:p>
            <a:pPr indent="-342900" lvl="0" marL="457200" rtl="0" algn="l">
              <a:lnSpc>
                <a:spcPct val="150000"/>
              </a:lnSpc>
              <a:spcBef>
                <a:spcPts val="0"/>
              </a:spcBef>
              <a:spcAft>
                <a:spcPts val="0"/>
              </a:spcAft>
              <a:buSzPts val="1800"/>
              <a:buChar char="-"/>
            </a:pPr>
            <a:r>
              <a:rPr lang="en-US">
                <a:solidFill>
                  <a:schemeClr val="dk1"/>
                </a:solidFill>
              </a:rPr>
              <a:t>Transfer to TeADiol then SNO+</a:t>
            </a:r>
            <a:endParaRPr>
              <a:solidFill>
                <a:schemeClr val="dk1"/>
              </a:solidFill>
            </a:endParaRPr>
          </a:p>
        </p:txBody>
      </p:sp>
      <p:sp>
        <p:nvSpPr>
          <p:cNvPr id="219" name="Google Shape;219;p22"/>
          <p:cNvSpPr txBox="1"/>
          <p:nvPr>
            <p:ph type="title"/>
          </p:nvPr>
        </p:nvSpPr>
        <p:spPr>
          <a:xfrm>
            <a:off x="8701698" y="2021275"/>
            <a:ext cx="3964500" cy="1336500"/>
          </a:xfrm>
          <a:prstGeom prst="rect">
            <a:avLst/>
          </a:prstGeom>
          <a:noFill/>
          <a:ln>
            <a:noFill/>
          </a:ln>
        </p:spPr>
        <p:txBody>
          <a:bodyPr anchorCtr="0" anchor="b" bIns="50800" lIns="50800" spcFirstLastPara="1" rIns="50800" wrap="square" tIns="50800">
            <a:noAutofit/>
          </a:bodyPr>
          <a:lstStyle/>
          <a:p>
            <a:pPr indent="0" lvl="0" marL="0" rtl="0" algn="l">
              <a:lnSpc>
                <a:spcPct val="80000"/>
              </a:lnSpc>
              <a:spcBef>
                <a:spcPts val="0"/>
              </a:spcBef>
              <a:spcAft>
                <a:spcPts val="0"/>
              </a:spcAft>
              <a:buClr>
                <a:srgbClr val="0075BD"/>
              </a:buClr>
              <a:buSzPts val="4860"/>
              <a:buFont typeface="Arial"/>
              <a:buNone/>
            </a:pPr>
            <a:r>
              <a:rPr b="1" lang="en-US" sz="2160"/>
              <a:t>Thermal Recrystallization</a:t>
            </a:r>
            <a:endParaRPr b="1" sz="2160"/>
          </a:p>
        </p:txBody>
      </p:sp>
      <p:sp>
        <p:nvSpPr>
          <p:cNvPr id="220" name="Google Shape;220;p22"/>
          <p:cNvSpPr txBox="1"/>
          <p:nvPr>
            <p:ph type="title"/>
          </p:nvPr>
        </p:nvSpPr>
        <p:spPr>
          <a:xfrm>
            <a:off x="8823300" y="3565075"/>
            <a:ext cx="3036900" cy="420000"/>
          </a:xfrm>
          <a:prstGeom prst="rect">
            <a:avLst/>
          </a:prstGeom>
        </p:spPr>
        <p:txBody>
          <a:bodyPr anchorCtr="0" anchor="b" bIns="50800" lIns="50800" spcFirstLastPara="1" rIns="50800" wrap="square" tIns="50800">
            <a:normAutofit/>
          </a:bodyPr>
          <a:lstStyle/>
          <a:p>
            <a:pPr indent="0" lvl="0" marL="0" rtl="0" algn="l">
              <a:spcBef>
                <a:spcPts val="0"/>
              </a:spcBef>
              <a:spcAft>
                <a:spcPts val="0"/>
              </a:spcAft>
              <a:buNone/>
            </a:pPr>
            <a:r>
              <a:rPr lang="en-US" sz="2600"/>
              <a:t>TRXT and TFTM</a:t>
            </a:r>
            <a:endParaRPr sz="26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23"/>
          <p:cNvSpPr txBox="1"/>
          <p:nvPr>
            <p:ph idx="12" type="sldNum"/>
          </p:nvPr>
        </p:nvSpPr>
        <p:spPr>
          <a:xfrm>
            <a:off x="11622023" y="8641080"/>
            <a:ext cx="694800" cy="564300"/>
          </a:xfrm>
          <a:prstGeom prst="rect">
            <a:avLst/>
          </a:prstGeom>
          <a:noFill/>
          <a:ln>
            <a:noFill/>
          </a:ln>
        </p:spPr>
        <p:txBody>
          <a:bodyPr anchorCtr="0" anchor="t" bIns="50800" lIns="50800" spcFirstLastPara="1" rIns="50800" wrap="square" tIns="50800">
            <a:spAutoFit/>
          </a:bodyPr>
          <a:lstStyle/>
          <a:p>
            <a:pPr indent="0" lvl="0" marL="0" rtl="0" algn="r">
              <a:lnSpc>
                <a:spcPct val="100000"/>
              </a:lnSpc>
              <a:spcBef>
                <a:spcPts val="0"/>
              </a:spcBef>
              <a:spcAft>
                <a:spcPts val="0"/>
              </a:spcAft>
              <a:buClr>
                <a:srgbClr val="FFFFFF"/>
              </a:buClr>
              <a:buSzPts val="3000"/>
              <a:buFont typeface="Arial"/>
              <a:buNone/>
            </a:pPr>
            <a:fld id="{00000000-1234-1234-1234-123412341234}" type="slidenum">
              <a:rPr b="1" lang="en-US">
                <a:latin typeface="Arial"/>
                <a:ea typeface="Arial"/>
                <a:cs typeface="Arial"/>
                <a:sym typeface="Arial"/>
              </a:rPr>
              <a:t>‹#›</a:t>
            </a:fld>
            <a:endParaRPr b="1">
              <a:latin typeface="Arial"/>
              <a:ea typeface="Arial"/>
              <a:cs typeface="Arial"/>
              <a:sym typeface="Arial"/>
            </a:endParaRPr>
          </a:p>
        </p:txBody>
      </p:sp>
      <p:sp>
        <p:nvSpPr>
          <p:cNvPr id="226" name="Google Shape;226;p23"/>
          <p:cNvSpPr/>
          <p:nvPr/>
        </p:nvSpPr>
        <p:spPr>
          <a:xfrm>
            <a:off x="1138750" y="1039725"/>
            <a:ext cx="7847400" cy="2995500"/>
          </a:xfrm>
          <a:prstGeom prst="rect">
            <a:avLst/>
          </a:prstGeom>
          <a:solidFill>
            <a:srgbClr val="0076B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23"/>
          <p:cNvSpPr txBox="1"/>
          <p:nvPr/>
        </p:nvSpPr>
        <p:spPr>
          <a:xfrm>
            <a:off x="4152175" y="599525"/>
            <a:ext cx="5027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3600">
                <a:solidFill>
                  <a:schemeClr val="lt1"/>
                </a:solidFill>
              </a:rPr>
              <a:t>Quality Assurance Plan</a:t>
            </a:r>
            <a:endParaRPr sz="3600">
              <a:solidFill>
                <a:schemeClr val="lt1"/>
              </a:solidFill>
            </a:endParaRPr>
          </a:p>
        </p:txBody>
      </p:sp>
      <p:sp>
        <p:nvSpPr>
          <p:cNvPr id="228" name="Google Shape;228;p23"/>
          <p:cNvSpPr/>
          <p:nvPr/>
        </p:nvSpPr>
        <p:spPr>
          <a:xfrm>
            <a:off x="2497870" y="1412725"/>
            <a:ext cx="8164800" cy="14049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23"/>
          <p:cNvSpPr txBox="1"/>
          <p:nvPr/>
        </p:nvSpPr>
        <p:spPr>
          <a:xfrm>
            <a:off x="2418338" y="1512450"/>
            <a:ext cx="8164800" cy="1404900"/>
          </a:xfrm>
          <a:prstGeom prst="rect">
            <a:avLst/>
          </a:prstGeom>
          <a:noFill/>
          <a:ln>
            <a:noFill/>
          </a:ln>
        </p:spPr>
        <p:txBody>
          <a:bodyPr anchorCtr="0" anchor="t" bIns="91425" lIns="91425" spcFirstLastPara="1" rIns="91425" wrap="square" tIns="91425">
            <a:noAutofit/>
          </a:bodyPr>
          <a:lstStyle/>
          <a:p>
            <a:pPr indent="-361950" lvl="0" marL="457200" rtl="0" algn="l">
              <a:spcBef>
                <a:spcPts val="0"/>
              </a:spcBef>
              <a:spcAft>
                <a:spcPts val="0"/>
              </a:spcAft>
              <a:buClr>
                <a:schemeClr val="dk1"/>
              </a:buClr>
              <a:buSzPts val="2100"/>
              <a:buChar char="-"/>
            </a:pPr>
            <a:r>
              <a:rPr lang="en-US" sz="2100">
                <a:solidFill>
                  <a:schemeClr val="dk1"/>
                </a:solidFill>
              </a:rPr>
              <a:t>Quality Assurance is needed to ensure the limited background budget of the SNO+ detector.</a:t>
            </a:r>
            <a:endParaRPr sz="2100">
              <a:solidFill>
                <a:schemeClr val="dk1"/>
              </a:solidFill>
            </a:endParaRPr>
          </a:p>
          <a:p>
            <a:pPr indent="-361950" lvl="0" marL="457200" rtl="0" algn="l">
              <a:spcBef>
                <a:spcPts val="0"/>
              </a:spcBef>
              <a:spcAft>
                <a:spcPts val="0"/>
              </a:spcAft>
              <a:buClr>
                <a:schemeClr val="dk1"/>
              </a:buClr>
              <a:buSzPts val="2100"/>
              <a:buChar char="-"/>
            </a:pPr>
            <a:r>
              <a:rPr lang="en-US" sz="2100">
                <a:solidFill>
                  <a:schemeClr val="dk1"/>
                </a:solidFill>
              </a:rPr>
              <a:t>Ensure that the plant is working at the level expected.</a:t>
            </a:r>
            <a:endParaRPr sz="2100">
              <a:solidFill>
                <a:schemeClr val="dk1"/>
              </a:solidFill>
            </a:endParaRPr>
          </a:p>
        </p:txBody>
      </p:sp>
      <p:sp>
        <p:nvSpPr>
          <p:cNvPr id="230" name="Google Shape;230;p23"/>
          <p:cNvSpPr/>
          <p:nvPr/>
        </p:nvSpPr>
        <p:spPr>
          <a:xfrm>
            <a:off x="1193525" y="3529075"/>
            <a:ext cx="3259500" cy="1716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23"/>
          <p:cNvSpPr/>
          <p:nvPr/>
        </p:nvSpPr>
        <p:spPr>
          <a:xfrm>
            <a:off x="8362525" y="3613075"/>
            <a:ext cx="3259500" cy="1548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23"/>
          <p:cNvSpPr txBox="1"/>
          <p:nvPr/>
        </p:nvSpPr>
        <p:spPr>
          <a:xfrm>
            <a:off x="1444295" y="3635825"/>
            <a:ext cx="2777400" cy="152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t>Plant </a:t>
            </a:r>
            <a:r>
              <a:rPr b="1" lang="en-US" u="sng"/>
              <a:t>Performance</a:t>
            </a:r>
            <a:r>
              <a:rPr b="1" lang="en-US" u="sng"/>
              <a:t> QA</a:t>
            </a:r>
            <a:endParaRPr b="1" u="sng"/>
          </a:p>
          <a:p>
            <a:pPr indent="0" lvl="0" marL="0" rtl="0" algn="ctr">
              <a:spcBef>
                <a:spcPts val="0"/>
              </a:spcBef>
              <a:spcAft>
                <a:spcPts val="0"/>
              </a:spcAft>
              <a:buNone/>
            </a:pPr>
            <a:r>
              <a:t/>
            </a:r>
            <a:endParaRPr/>
          </a:p>
          <a:p>
            <a:pPr indent="-317500" lvl="0" marL="457200" rtl="0" algn="l">
              <a:spcBef>
                <a:spcPts val="0"/>
              </a:spcBef>
              <a:spcAft>
                <a:spcPts val="0"/>
              </a:spcAft>
              <a:buSzPts val="1400"/>
              <a:buChar char="-"/>
            </a:pPr>
            <a:r>
              <a:rPr lang="en-US"/>
              <a:t>Samples are collected to determine Nitric and TeA concentrations</a:t>
            </a:r>
            <a:endParaRPr/>
          </a:p>
          <a:p>
            <a:pPr indent="-317500" lvl="0" marL="457200" rtl="0" algn="l">
              <a:spcBef>
                <a:spcPts val="0"/>
              </a:spcBef>
              <a:spcAft>
                <a:spcPts val="0"/>
              </a:spcAft>
              <a:buSzPts val="1400"/>
              <a:buChar char="-"/>
            </a:pPr>
            <a:r>
              <a:rPr b="1" lang="en-US"/>
              <a:t>Tellurium Yield</a:t>
            </a:r>
            <a:endParaRPr b="1"/>
          </a:p>
        </p:txBody>
      </p:sp>
      <p:sp>
        <p:nvSpPr>
          <p:cNvPr id="233" name="Google Shape;233;p23"/>
          <p:cNvSpPr txBox="1"/>
          <p:nvPr/>
        </p:nvSpPr>
        <p:spPr>
          <a:xfrm>
            <a:off x="8714587" y="3678565"/>
            <a:ext cx="2642700" cy="137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t>Plant Purification QA</a:t>
            </a:r>
            <a:endParaRPr b="1" u="sng"/>
          </a:p>
          <a:p>
            <a:pPr indent="0" lvl="0" marL="0" rtl="0" algn="ctr">
              <a:spcBef>
                <a:spcPts val="0"/>
              </a:spcBef>
              <a:spcAft>
                <a:spcPts val="0"/>
              </a:spcAft>
              <a:buNone/>
            </a:pPr>
            <a:r>
              <a:t/>
            </a:r>
            <a:endParaRPr/>
          </a:p>
          <a:p>
            <a:pPr indent="-317500" lvl="0" marL="457200" rtl="0" algn="l">
              <a:spcBef>
                <a:spcPts val="0"/>
              </a:spcBef>
              <a:spcAft>
                <a:spcPts val="0"/>
              </a:spcAft>
              <a:buSzPts val="1400"/>
              <a:buChar char="-"/>
            </a:pPr>
            <a:r>
              <a:rPr lang="en-US"/>
              <a:t>Samples are collected to determine plant Uranium/Thorium levels </a:t>
            </a:r>
            <a:endParaRPr/>
          </a:p>
        </p:txBody>
      </p:sp>
      <p:cxnSp>
        <p:nvCxnSpPr>
          <p:cNvPr id="234" name="Google Shape;234;p23"/>
          <p:cNvCxnSpPr>
            <a:stCxn id="229" idx="2"/>
            <a:endCxn id="230" idx="0"/>
          </p:cNvCxnSpPr>
          <p:nvPr/>
        </p:nvCxnSpPr>
        <p:spPr>
          <a:xfrm flipH="1">
            <a:off x="2823338" y="2917350"/>
            <a:ext cx="3677400" cy="611700"/>
          </a:xfrm>
          <a:prstGeom prst="straightConnector1">
            <a:avLst/>
          </a:prstGeom>
          <a:noFill/>
          <a:ln cap="flat" cmpd="sng" w="38100">
            <a:solidFill>
              <a:schemeClr val="lt1"/>
            </a:solidFill>
            <a:prstDash val="solid"/>
            <a:round/>
            <a:headEnd len="med" w="med" type="none"/>
            <a:tailEnd len="med" w="med" type="triangle"/>
          </a:ln>
        </p:spPr>
      </p:cxnSp>
      <p:cxnSp>
        <p:nvCxnSpPr>
          <p:cNvPr id="235" name="Google Shape;235;p23"/>
          <p:cNvCxnSpPr>
            <a:stCxn id="229" idx="2"/>
            <a:endCxn id="231" idx="0"/>
          </p:cNvCxnSpPr>
          <p:nvPr/>
        </p:nvCxnSpPr>
        <p:spPr>
          <a:xfrm>
            <a:off x="6500738" y="2917350"/>
            <a:ext cx="3491400" cy="695700"/>
          </a:xfrm>
          <a:prstGeom prst="straightConnector1">
            <a:avLst/>
          </a:prstGeom>
          <a:noFill/>
          <a:ln cap="flat" cmpd="sng" w="38100">
            <a:solidFill>
              <a:schemeClr val="lt1"/>
            </a:solidFill>
            <a:prstDash val="solid"/>
            <a:round/>
            <a:headEnd len="med" w="med" type="none"/>
            <a:tailEnd len="med" w="med" type="triangle"/>
          </a:ln>
        </p:spPr>
      </p:cxnSp>
      <p:sp>
        <p:nvSpPr>
          <p:cNvPr id="236" name="Google Shape;236;p23"/>
          <p:cNvSpPr/>
          <p:nvPr/>
        </p:nvSpPr>
        <p:spPr>
          <a:xfrm>
            <a:off x="1193525" y="5699900"/>
            <a:ext cx="3259500" cy="1716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23"/>
          <p:cNvSpPr txBox="1"/>
          <p:nvPr/>
        </p:nvSpPr>
        <p:spPr>
          <a:xfrm>
            <a:off x="1141400" y="5806650"/>
            <a:ext cx="3259500" cy="152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t>Analysis Tools</a:t>
            </a:r>
            <a:endParaRPr b="1" u="sng"/>
          </a:p>
          <a:p>
            <a:pPr indent="0" lvl="0" marL="0" rtl="0" algn="ctr">
              <a:spcBef>
                <a:spcPts val="0"/>
              </a:spcBef>
              <a:spcAft>
                <a:spcPts val="0"/>
              </a:spcAft>
              <a:buNone/>
            </a:pPr>
            <a:r>
              <a:t/>
            </a:r>
            <a:endParaRPr/>
          </a:p>
          <a:p>
            <a:pPr indent="-317500" lvl="0" marL="457200" rtl="0" algn="l">
              <a:spcBef>
                <a:spcPts val="0"/>
              </a:spcBef>
              <a:spcAft>
                <a:spcPts val="0"/>
              </a:spcAft>
              <a:buSzPts val="1400"/>
              <a:buChar char="-"/>
            </a:pPr>
            <a:r>
              <a:rPr lang="en-US"/>
              <a:t>UV-Vis</a:t>
            </a:r>
            <a:endParaRPr/>
          </a:p>
          <a:p>
            <a:pPr indent="-317500" lvl="1" marL="914400" rtl="0" algn="l">
              <a:spcBef>
                <a:spcPts val="0"/>
              </a:spcBef>
              <a:spcAft>
                <a:spcPts val="0"/>
              </a:spcAft>
              <a:buSzPts val="1400"/>
              <a:buChar char="-"/>
            </a:pPr>
            <a:r>
              <a:rPr lang="en-US"/>
              <a:t>Nitric Acid Concentration</a:t>
            </a:r>
            <a:endParaRPr/>
          </a:p>
          <a:p>
            <a:pPr indent="-317500" lvl="0" marL="457200" rtl="0" algn="l">
              <a:spcBef>
                <a:spcPts val="0"/>
              </a:spcBef>
              <a:spcAft>
                <a:spcPts val="0"/>
              </a:spcAft>
              <a:buSzPts val="1400"/>
              <a:buChar char="-"/>
            </a:pPr>
            <a:r>
              <a:rPr lang="en-US"/>
              <a:t>XRF</a:t>
            </a:r>
            <a:endParaRPr/>
          </a:p>
          <a:p>
            <a:pPr indent="-317500" lvl="1" marL="914400" rtl="0" algn="l">
              <a:spcBef>
                <a:spcPts val="0"/>
              </a:spcBef>
              <a:spcAft>
                <a:spcPts val="0"/>
              </a:spcAft>
              <a:buSzPts val="1400"/>
              <a:buChar char="-"/>
            </a:pPr>
            <a:r>
              <a:rPr lang="en-US"/>
              <a:t>Telluric Acid Concentration</a:t>
            </a:r>
            <a:endParaRPr/>
          </a:p>
        </p:txBody>
      </p:sp>
      <p:cxnSp>
        <p:nvCxnSpPr>
          <p:cNvPr id="238" name="Google Shape;238;p23"/>
          <p:cNvCxnSpPr>
            <a:endCxn id="236" idx="0"/>
          </p:cNvCxnSpPr>
          <p:nvPr/>
        </p:nvCxnSpPr>
        <p:spPr>
          <a:xfrm>
            <a:off x="2823275" y="5245400"/>
            <a:ext cx="0" cy="454500"/>
          </a:xfrm>
          <a:prstGeom prst="straightConnector1">
            <a:avLst/>
          </a:prstGeom>
          <a:noFill/>
          <a:ln cap="flat" cmpd="sng" w="38100">
            <a:solidFill>
              <a:schemeClr val="lt1"/>
            </a:solidFill>
            <a:prstDash val="solid"/>
            <a:round/>
            <a:headEnd len="med" w="med" type="none"/>
            <a:tailEnd len="med" w="med" type="triangle"/>
          </a:ln>
        </p:spPr>
      </p:cxnSp>
      <p:sp>
        <p:nvSpPr>
          <p:cNvPr id="239" name="Google Shape;239;p23"/>
          <p:cNvSpPr/>
          <p:nvPr/>
        </p:nvSpPr>
        <p:spPr>
          <a:xfrm>
            <a:off x="8356025" y="5623675"/>
            <a:ext cx="3259500" cy="1716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23"/>
          <p:cNvSpPr txBox="1"/>
          <p:nvPr/>
        </p:nvSpPr>
        <p:spPr>
          <a:xfrm>
            <a:off x="8303900" y="5730425"/>
            <a:ext cx="3259500" cy="152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u="sng"/>
              <a:t>Analysis Tools</a:t>
            </a:r>
            <a:endParaRPr b="1" u="sng"/>
          </a:p>
          <a:p>
            <a:pPr indent="0" lvl="0" marL="0" rtl="0" algn="ctr">
              <a:spcBef>
                <a:spcPts val="0"/>
              </a:spcBef>
              <a:spcAft>
                <a:spcPts val="0"/>
              </a:spcAft>
              <a:buNone/>
            </a:pPr>
            <a:r>
              <a:t/>
            </a:r>
            <a:endParaRPr/>
          </a:p>
          <a:p>
            <a:pPr indent="-317500" lvl="0" marL="457200" rtl="0" algn="l">
              <a:spcBef>
                <a:spcPts val="0"/>
              </a:spcBef>
              <a:spcAft>
                <a:spcPts val="0"/>
              </a:spcAft>
              <a:buSzPts val="1400"/>
              <a:buChar char="-"/>
            </a:pPr>
            <a:r>
              <a:rPr lang="en-US"/>
              <a:t>ICPMs</a:t>
            </a:r>
            <a:endParaRPr/>
          </a:p>
          <a:p>
            <a:pPr indent="-317500" lvl="1" marL="914400" rtl="0" algn="l">
              <a:spcBef>
                <a:spcPts val="0"/>
              </a:spcBef>
              <a:spcAft>
                <a:spcPts val="0"/>
              </a:spcAft>
              <a:buClr>
                <a:schemeClr val="dk1"/>
              </a:buClr>
              <a:buSzPts val="1400"/>
              <a:buChar char="-"/>
            </a:pPr>
            <a:r>
              <a:rPr lang="en-US">
                <a:solidFill>
                  <a:schemeClr val="dk1"/>
                </a:solidFill>
              </a:rPr>
              <a:t>Uranium/Thorium levels </a:t>
            </a:r>
            <a:endParaRPr/>
          </a:p>
        </p:txBody>
      </p:sp>
      <p:cxnSp>
        <p:nvCxnSpPr>
          <p:cNvPr id="241" name="Google Shape;241;p23"/>
          <p:cNvCxnSpPr>
            <a:stCxn id="231" idx="2"/>
            <a:endCxn id="239" idx="0"/>
          </p:cNvCxnSpPr>
          <p:nvPr/>
        </p:nvCxnSpPr>
        <p:spPr>
          <a:xfrm flipH="1">
            <a:off x="9985675" y="5161375"/>
            <a:ext cx="6600" cy="462300"/>
          </a:xfrm>
          <a:prstGeom prst="straightConnector1">
            <a:avLst/>
          </a:prstGeom>
          <a:noFill/>
          <a:ln cap="flat" cmpd="sng" w="38100">
            <a:solidFill>
              <a:schemeClr val="lt1"/>
            </a:solidFill>
            <a:prstDash val="solid"/>
            <a:round/>
            <a:headEnd len="med" w="med" type="none"/>
            <a:tailEnd len="med" w="med" type="triangle"/>
          </a:ln>
        </p:spPr>
      </p:cxnSp>
      <p:sp>
        <p:nvSpPr>
          <p:cNvPr id="242" name="Google Shape;242;p23"/>
          <p:cNvSpPr/>
          <p:nvPr/>
        </p:nvSpPr>
        <p:spPr>
          <a:xfrm>
            <a:off x="4463257" y="7416200"/>
            <a:ext cx="3899400" cy="1716300"/>
          </a:xfrm>
          <a:prstGeom prst="roundRect">
            <a:avLst>
              <a:gd fmla="val 16667" name="adj"/>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23"/>
          <p:cNvSpPr txBox="1"/>
          <p:nvPr/>
        </p:nvSpPr>
        <p:spPr>
          <a:xfrm>
            <a:off x="4400900" y="7370550"/>
            <a:ext cx="3899400" cy="152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000" u="sng"/>
              <a:t>Test Batch</a:t>
            </a:r>
            <a:endParaRPr b="1" sz="2000" u="sng"/>
          </a:p>
          <a:p>
            <a:pPr indent="0" lvl="0" marL="0" rtl="0" algn="ctr">
              <a:spcBef>
                <a:spcPts val="0"/>
              </a:spcBef>
              <a:spcAft>
                <a:spcPts val="0"/>
              </a:spcAft>
              <a:buNone/>
            </a:pPr>
            <a:r>
              <a:t/>
            </a:r>
            <a:endParaRPr/>
          </a:p>
          <a:p>
            <a:pPr indent="-292100" lvl="0" marL="457200" rtl="0" algn="l">
              <a:spcBef>
                <a:spcPts val="1000"/>
              </a:spcBef>
              <a:spcAft>
                <a:spcPts val="0"/>
              </a:spcAft>
              <a:buSzPts val="1000"/>
              <a:buChar char="-"/>
            </a:pPr>
            <a:r>
              <a:rPr lang="en-US">
                <a:solidFill>
                  <a:schemeClr val="dk1"/>
                </a:solidFill>
              </a:rPr>
              <a:t>The purpose of the test batch is to analyze the </a:t>
            </a:r>
            <a:r>
              <a:rPr b="1" lang="en-US">
                <a:solidFill>
                  <a:schemeClr val="dk1"/>
                </a:solidFill>
              </a:rPr>
              <a:t>Performance</a:t>
            </a:r>
            <a:r>
              <a:rPr lang="en-US">
                <a:solidFill>
                  <a:schemeClr val="dk1"/>
                </a:solidFill>
              </a:rPr>
              <a:t>, </a:t>
            </a:r>
            <a:r>
              <a:rPr b="1" lang="en-US">
                <a:solidFill>
                  <a:schemeClr val="dk1"/>
                </a:solidFill>
              </a:rPr>
              <a:t>Safety</a:t>
            </a:r>
            <a:r>
              <a:rPr lang="en-US">
                <a:solidFill>
                  <a:schemeClr val="dk1"/>
                </a:solidFill>
              </a:rPr>
              <a:t>, and </a:t>
            </a:r>
            <a:r>
              <a:rPr b="1" lang="en-US">
                <a:solidFill>
                  <a:schemeClr val="dk1"/>
                </a:solidFill>
              </a:rPr>
              <a:t>Purification </a:t>
            </a:r>
            <a:r>
              <a:rPr lang="en-US">
                <a:solidFill>
                  <a:schemeClr val="dk1"/>
                </a:solidFill>
              </a:rPr>
              <a:t>capability of the Tellurium purification plant</a:t>
            </a:r>
            <a:endParaRPr sz="1000"/>
          </a:p>
        </p:txBody>
      </p:sp>
      <p:cxnSp>
        <p:nvCxnSpPr>
          <p:cNvPr id="244" name="Google Shape;244;p23"/>
          <p:cNvCxnSpPr>
            <a:stCxn id="236" idx="2"/>
            <a:endCxn id="243" idx="1"/>
          </p:cNvCxnSpPr>
          <p:nvPr/>
        </p:nvCxnSpPr>
        <p:spPr>
          <a:xfrm>
            <a:off x="2823275" y="7416200"/>
            <a:ext cx="1577700" cy="717900"/>
          </a:xfrm>
          <a:prstGeom prst="straightConnector1">
            <a:avLst/>
          </a:prstGeom>
          <a:noFill/>
          <a:ln cap="flat" cmpd="sng" w="38100">
            <a:solidFill>
              <a:schemeClr val="lt1"/>
            </a:solidFill>
            <a:prstDash val="solid"/>
            <a:round/>
            <a:headEnd len="med" w="med" type="none"/>
            <a:tailEnd len="med" w="med" type="triangle"/>
          </a:ln>
        </p:spPr>
      </p:cxnSp>
      <p:cxnSp>
        <p:nvCxnSpPr>
          <p:cNvPr id="245" name="Google Shape;245;p23"/>
          <p:cNvCxnSpPr>
            <a:stCxn id="239" idx="2"/>
            <a:endCxn id="242" idx="3"/>
          </p:cNvCxnSpPr>
          <p:nvPr/>
        </p:nvCxnSpPr>
        <p:spPr>
          <a:xfrm flipH="1">
            <a:off x="8362775" y="7339975"/>
            <a:ext cx="1623000" cy="934500"/>
          </a:xfrm>
          <a:prstGeom prst="straightConnector1">
            <a:avLst/>
          </a:prstGeom>
          <a:noFill/>
          <a:ln cap="flat" cmpd="sng" w="38100">
            <a:solidFill>
              <a:schemeClr val="lt1"/>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