
<file path=[Content_Types].xml><?xml version="1.0" encoding="utf-8"?>
<Types xmlns="http://schemas.openxmlformats.org/package/2006/content-types">
  <Default Extension="glb" ContentType="model/gltf.binary"/>
  <Default Extension="jpeg" ContentType="image/jpeg"/>
  <Default Extension="png" ContentType="image/png"/>
  <Default Extension="rels" ContentType="application/vnd.openxmlformats-package.relationships+xml"/>
  <Default Extension="wav" ContentType="audio/x-wav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9"/>
  </p:notesMasterIdLst>
  <p:sldIdLst>
    <p:sldId id="256" r:id="rId2"/>
    <p:sldId id="257" r:id="rId3"/>
    <p:sldId id="283" r:id="rId4"/>
    <p:sldId id="284" r:id="rId5"/>
    <p:sldId id="258" r:id="rId6"/>
    <p:sldId id="260" r:id="rId7"/>
    <p:sldId id="259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85" r:id="rId16"/>
    <p:sldId id="286" r:id="rId17"/>
    <p:sldId id="289" r:id="rId1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7"/>
    <p:restoredTop sz="94643"/>
  </p:normalViewPr>
  <p:slideViewPr>
    <p:cSldViewPr>
      <p:cViewPr varScale="1">
        <p:scale>
          <a:sx n="115" d="100"/>
          <a:sy n="115" d="100"/>
        </p:scale>
        <p:origin x="336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D9B9A23-94DE-DE46-A578-530C54895184}" type="datetimeFigureOut">
              <a:rPr lang="en-US" smtClean="0"/>
              <a:t>8/17/23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D1480F0-A555-E447-87B3-3A329B7183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13295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- </a:t>
            </a:r>
            <a:r>
              <a:rPr lang="en-US" dirty="0" err="1"/>
              <a:t>Lolx</a:t>
            </a:r>
            <a:r>
              <a:rPr lang="en-US" dirty="0"/>
              <a:t> is a light detector</a:t>
            </a:r>
          </a:p>
          <a:p>
            <a:r>
              <a:rPr lang="en-US" dirty="0"/>
              <a:t>- </a:t>
            </a:r>
            <a:r>
              <a:rPr lang="en-US" dirty="0" err="1"/>
              <a:t>spims</a:t>
            </a:r>
            <a:r>
              <a:rPr lang="en-US" dirty="0"/>
              <a:t> inside (standing outside on a bright day, billions photons hit your eye every second – a </a:t>
            </a:r>
            <a:r>
              <a:rPr lang="en-US" dirty="0" err="1"/>
              <a:t>sipm</a:t>
            </a:r>
            <a:r>
              <a:rPr lang="en-US" dirty="0"/>
              <a:t> can detect a single photon)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D1480F0-A555-E447-87B3-3A329B7183BB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649005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D1480F0-A555-E447-87B3-3A329B7183BB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082602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080EA0-B768-E043-AE5B-3D0FFD86D602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932330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Mention that </a:t>
            </a:r>
            <a:r>
              <a:rPr lang="en-US" dirty="0" err="1"/>
              <a:t>lolx</a:t>
            </a:r>
            <a:r>
              <a:rPr lang="en-US" dirty="0"/>
              <a:t> is only a few cm wide, so cross talk happens almost instantaneously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D1480F0-A555-E447-87B3-3A329B7183BB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285336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Add slide explaining </a:t>
            </a:r>
            <a:r>
              <a:rPr lang="en-US" dirty="0" err="1"/>
              <a:t>neutrinoless</a:t>
            </a:r>
            <a:r>
              <a:rPr lang="en-US" dirty="0"/>
              <a:t> double beta decay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D1480F0-A555-E447-87B3-3A329B7183BB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133383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Mention that timing resolution is ~16ns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D1480F0-A555-E447-87B3-3A329B7183BB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725730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Define what I mean by the cage. Maybe talk about fluorescence. If you look in the red region there is so much light that it is very difficult to pickup cross talk. Its </a:t>
            </a:r>
            <a:r>
              <a:rPr lang="en-US" dirty="0" err="1"/>
              <a:t>kinda</a:t>
            </a:r>
            <a:r>
              <a:rPr lang="en-US" dirty="0"/>
              <a:t> like if </a:t>
            </a:r>
            <a:r>
              <a:rPr lang="en-US" dirty="0" err="1"/>
              <a:t>youre</a:t>
            </a:r>
            <a:r>
              <a:rPr lang="en-US" dirty="0"/>
              <a:t> trying to listen to a presentation about external cross while a mariachi band is playing.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D1480F0-A555-E447-87B3-3A329B7183BB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89560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D1480F0-A555-E447-87B3-3A329B7183BB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908604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Were now in a position to start putting all this together to estimate </a:t>
            </a:r>
            <a:r>
              <a:rPr lang="en-US" dirty="0" err="1"/>
              <a:t>eXT</a:t>
            </a:r>
            <a:r>
              <a:rPr lang="en-US" dirty="0"/>
              <a:t> between different channels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D1480F0-A555-E447-87B3-3A329B7183BB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56653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D387FA-7C30-89A1-1F01-B7EC3B47BA6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5FFC69D-F5F0-4142-1B7F-5F149DAD7C7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615C305-F936-460B-8E69-4E60BA9983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38F865-C23C-2144-8181-50B8286E322B}" type="datetimeFigureOut">
              <a:rPr lang="en-US" smtClean="0"/>
              <a:t>8/17/23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4F4DC26-1233-F55E-FBA3-022D69A3AB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EFCC6DF-3254-EA16-C0ED-3E6595F8B8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8A9C49-34CA-224C-8DBC-E055FB9D96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76358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BA69A0-919F-C376-6D57-AE0DE6EBF7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3A2F428-8652-66F5-6CCE-EB70240928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E8C808F-695A-A6CF-24AC-A666C045DC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38F865-C23C-2144-8181-50B8286E322B}" type="datetimeFigureOut">
              <a:rPr lang="en-US" smtClean="0"/>
              <a:t>8/17/23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C594C26-D7DB-36C7-5C09-2FEDFCF639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AAE1B00-48BC-F1EF-4278-92182E1AC3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8A9C49-34CA-224C-8DBC-E055FB9D96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567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FF5DC96-7182-588B-5BDB-5CF432396A0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F46DCB9-5FDD-52DD-3888-C86E8740BB4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AD87A10-1A0E-3C94-0FAC-9544EEA6FD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38F865-C23C-2144-8181-50B8286E322B}" type="datetimeFigureOut">
              <a:rPr lang="en-US" smtClean="0"/>
              <a:t>8/17/23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33AAE73-0CA3-F770-640B-EFF9063411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68B70F7-C4C8-7A62-BAA7-1AA225A970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8A9C49-34CA-224C-8DBC-E055FB9D96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77986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2141BA-1BC4-089C-54F2-62F09F47C3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E5F2E8-50C2-2195-2412-92024EC2700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0889D9-363F-F121-FB67-C614E5199F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38F865-C23C-2144-8181-50B8286E322B}" type="datetimeFigureOut">
              <a:rPr lang="en-US" smtClean="0"/>
              <a:t>8/17/23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C34BE-67A8-CEB4-C00B-7064683BDD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88FBBD5-1141-5D30-BFA1-7E820AEF0D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8A9C49-34CA-224C-8DBC-E055FB9D96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90619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EF7585-D85B-FA66-09BF-0E54A3EFC0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2CD3104-8700-0166-8CE2-C6C392362BD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12C5556-910A-145D-57AD-DD7057A5D4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38F865-C23C-2144-8181-50B8286E322B}" type="datetimeFigureOut">
              <a:rPr lang="en-US" smtClean="0"/>
              <a:t>8/17/23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FA75C0-1F31-DE0F-D522-9AC2F6D1B9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6B29E6C-6A9E-B7E0-55D0-304FEB6BC3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8A9C49-34CA-224C-8DBC-E055FB9D96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91417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0D25DB-6108-8568-1DE2-47FCAE0D73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6DA30E7-C532-04F3-ECB8-7126EC9B391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38BBBC0-C393-37AD-CF17-0F543F83CCF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C261DCE-7116-08CF-421B-5BD188196C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38F865-C23C-2144-8181-50B8286E322B}" type="datetimeFigureOut">
              <a:rPr lang="en-US" smtClean="0"/>
              <a:t>8/17/23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27AB477-7A5C-7FA4-E263-58A9123763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85925BD-D912-A700-AEEF-B4587272C5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8A9C49-34CA-224C-8DBC-E055FB9D96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49227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692077-87F6-EA27-191F-0AE6563B61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56FCB2-D261-53C2-D3B1-1C9EF7CF6BD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CE48321-9953-E416-5A89-D27294DC105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20CD1E3-0126-297D-228F-8EE38C63010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03AE988-D973-4B40-F967-41FD309119D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2CB84A1-2D14-5E6E-EEDA-77F9DDC770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38F865-C23C-2144-8181-50B8286E322B}" type="datetimeFigureOut">
              <a:rPr lang="en-US" smtClean="0"/>
              <a:t>8/17/23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B9A142B-3B36-B7F5-8519-9DEAC10D1B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3E3C50-6120-09C6-50AF-4BA5975B90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8A9C49-34CA-224C-8DBC-E055FB9D96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24748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B2E64B-D60F-9B9E-ABAB-2A0A17B72F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312B976-8851-BF8A-C814-0136C9377D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38F865-C23C-2144-8181-50B8286E322B}" type="datetimeFigureOut">
              <a:rPr lang="en-US" smtClean="0"/>
              <a:t>8/17/23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D0EB7C0-4A7D-5D2D-F5DE-7BAD43BB74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7358AE5-9D0A-32C0-ADE8-D6C2577758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8A9C49-34CA-224C-8DBC-E055FB9D96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85692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B4B982D-0955-9B6B-F6EB-65164957D9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38F865-C23C-2144-8181-50B8286E322B}" type="datetimeFigureOut">
              <a:rPr lang="en-US" smtClean="0"/>
              <a:t>8/17/23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B7C9857-8EDA-9A67-7E52-3601FD45DE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A950BF6-9A85-E585-EA59-8DE8CAE138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8A9C49-34CA-224C-8DBC-E055FB9D96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57405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A90D85-B501-4B01-EE42-9B7440ADC7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154D2D-668D-E207-E140-54093249DE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D919858-D8D6-5CFB-DEE1-DC65A00F918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AA63B77-341D-C7EE-F94F-E7F0EDAF39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38F865-C23C-2144-8181-50B8286E322B}" type="datetimeFigureOut">
              <a:rPr lang="en-US" smtClean="0"/>
              <a:t>8/17/23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5AADD43-96CF-84C3-8023-F0584F3535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3A254CF-1899-E8F2-71BF-2AAB7AC164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8A9C49-34CA-224C-8DBC-E055FB9D96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17639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20D421-E03D-4830-8F22-DB58BE669C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44365B7-CC73-49BA-136C-63ACE2B5022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8F6D124-B8D1-1F53-3179-B17C4D76170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BA4F49B-7BE7-196F-3946-8A353AF52F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38F865-C23C-2144-8181-50B8286E322B}" type="datetimeFigureOut">
              <a:rPr lang="en-US" smtClean="0"/>
              <a:t>8/17/23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9071465-63F3-DF35-0A4F-FADE6BE847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854644B-D40B-6689-8B4F-060ED2AD63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8A9C49-34CA-224C-8DBC-E055FB9D96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58711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E2DED92-0E53-FC48-BAB1-1EB7723AF5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1D7C8DF-1FF0-226A-50B2-E6A49B48498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2E091F6-0126-8761-616E-D617C8DD5D1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38F865-C23C-2144-8181-50B8286E322B}" type="datetimeFigureOut">
              <a:rPr lang="en-US" smtClean="0"/>
              <a:t>8/17/23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815D62B-BDB5-AB7E-44E1-DDC67516479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01ECEC-FED8-F340-5CB8-0804D21A606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8A9C49-34CA-224C-8DBC-E055FB9D96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14154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17/06/relationships/model3d" Target="../media/model3d1.glb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audio" Target="../media/audio1.wav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Rounded Rectangle 37">
            <a:extLst>
              <a:ext uri="{FF2B5EF4-FFF2-40B4-BE49-F238E27FC236}">
                <a16:creationId xmlns:a16="http://schemas.microsoft.com/office/drawing/2014/main" id="{5220167C-7B7C-76CB-E526-98CB0E69E4D3}"/>
              </a:ext>
            </a:extLst>
          </p:cNvPr>
          <p:cNvSpPr/>
          <p:nvPr/>
        </p:nvSpPr>
        <p:spPr>
          <a:xfrm>
            <a:off x="-2112912" y="1124744"/>
            <a:ext cx="7416824" cy="4104456"/>
          </a:xfrm>
          <a:prstGeom prst="round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1755260-35B0-A928-B9B9-47DD6149506F}"/>
              </a:ext>
            </a:extLst>
          </p:cNvPr>
          <p:cNvSpPr/>
          <p:nvPr/>
        </p:nvSpPr>
        <p:spPr>
          <a:xfrm rot="2699288">
            <a:off x="9270280" y="4799684"/>
            <a:ext cx="1691846" cy="795139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45BDF28-6DFA-237E-49C8-6C5956C861D3}"/>
              </a:ext>
            </a:extLst>
          </p:cNvPr>
          <p:cNvSpPr/>
          <p:nvPr/>
        </p:nvSpPr>
        <p:spPr>
          <a:xfrm rot="5400000">
            <a:off x="8001632" y="5275417"/>
            <a:ext cx="1640226" cy="859631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643CD848-35A9-F826-60F2-0D51203187CB}"/>
              </a:ext>
            </a:extLst>
          </p:cNvPr>
          <p:cNvSpPr/>
          <p:nvPr/>
        </p:nvSpPr>
        <p:spPr>
          <a:xfrm rot="8098365">
            <a:off x="6735816" y="4740480"/>
            <a:ext cx="1635220" cy="859631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DD955DBE-7FE0-6310-823B-61ACF21904B5}"/>
              </a:ext>
            </a:extLst>
          </p:cNvPr>
          <p:cNvSpPr/>
          <p:nvPr/>
        </p:nvSpPr>
        <p:spPr>
          <a:xfrm rot="10800000">
            <a:off x="6023992" y="3501008"/>
            <a:ext cx="1802238" cy="78762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Octagon 9">
            <a:extLst>
              <a:ext uri="{FF2B5EF4-FFF2-40B4-BE49-F238E27FC236}">
                <a16:creationId xmlns:a16="http://schemas.microsoft.com/office/drawing/2014/main" id="{964636E6-29F9-D78B-5BE4-CA32B3F8A20F}"/>
              </a:ext>
            </a:extLst>
          </p:cNvPr>
          <p:cNvSpPr/>
          <p:nvPr/>
        </p:nvSpPr>
        <p:spPr>
          <a:xfrm>
            <a:off x="7826230" y="2934929"/>
            <a:ext cx="1991033" cy="1950190"/>
          </a:xfrm>
          <a:prstGeom prst="octagon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9CC69848-044C-65CE-8262-414C13CFA644}"/>
              </a:ext>
            </a:extLst>
          </p:cNvPr>
          <p:cNvSpPr/>
          <p:nvPr/>
        </p:nvSpPr>
        <p:spPr>
          <a:xfrm rot="13566628">
            <a:off x="6714202" y="2246223"/>
            <a:ext cx="1666152" cy="811469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08FA8E5D-C78B-9C3D-0CC5-82F1035BB82D}"/>
              </a:ext>
            </a:extLst>
          </p:cNvPr>
          <p:cNvSpPr/>
          <p:nvPr/>
        </p:nvSpPr>
        <p:spPr>
          <a:xfrm rot="5400000">
            <a:off x="7991979" y="1677035"/>
            <a:ext cx="1676181" cy="859631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DE03204F-F8FA-3681-2653-F2CADBD6453A}"/>
              </a:ext>
            </a:extLst>
          </p:cNvPr>
          <p:cNvSpPr/>
          <p:nvPr/>
        </p:nvSpPr>
        <p:spPr>
          <a:xfrm rot="8098365">
            <a:off x="9252096" y="2190161"/>
            <a:ext cx="1666395" cy="859631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B03E4BA5-D495-0E19-84C2-663191C55EDD}"/>
              </a:ext>
            </a:extLst>
          </p:cNvPr>
          <p:cNvSpPr/>
          <p:nvPr/>
        </p:nvSpPr>
        <p:spPr>
          <a:xfrm rot="10800000">
            <a:off x="9768408" y="3501008"/>
            <a:ext cx="1728192" cy="78762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5C5AF9D7-DA26-EF45-2B05-DDE0814FAD33}"/>
              </a:ext>
            </a:extLst>
          </p:cNvPr>
          <p:cNvSpPr/>
          <p:nvPr/>
        </p:nvSpPr>
        <p:spPr>
          <a:xfrm rot="18934371">
            <a:off x="6943861" y="2044613"/>
            <a:ext cx="617087" cy="617087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14D2F9C0-6C00-4B9D-7AC5-18636E7BFC06}"/>
              </a:ext>
            </a:extLst>
          </p:cNvPr>
          <p:cNvSpPr/>
          <p:nvPr/>
        </p:nvSpPr>
        <p:spPr>
          <a:xfrm rot="18934371">
            <a:off x="7519925" y="2620678"/>
            <a:ext cx="617087" cy="617087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8D74F1C9-7D0E-764D-614B-0444009E9531}"/>
              </a:ext>
            </a:extLst>
          </p:cNvPr>
          <p:cNvSpPr/>
          <p:nvPr/>
        </p:nvSpPr>
        <p:spPr>
          <a:xfrm rot="18934371">
            <a:off x="9536149" y="4636900"/>
            <a:ext cx="617087" cy="617087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A4E3922A-B5FD-054C-2850-E1EEC8EDA006}"/>
              </a:ext>
            </a:extLst>
          </p:cNvPr>
          <p:cNvSpPr/>
          <p:nvPr/>
        </p:nvSpPr>
        <p:spPr>
          <a:xfrm rot="18934371">
            <a:off x="10112213" y="5212965"/>
            <a:ext cx="617087" cy="617087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43CFDA9F-A2B9-9C1B-E1C0-A799DED4C44F}"/>
              </a:ext>
            </a:extLst>
          </p:cNvPr>
          <p:cNvSpPr/>
          <p:nvPr/>
        </p:nvSpPr>
        <p:spPr>
          <a:xfrm>
            <a:off x="8544272" y="5085184"/>
            <a:ext cx="617087" cy="617087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C31E9544-7290-2514-08AB-B7A365E3B77C}"/>
              </a:ext>
            </a:extLst>
          </p:cNvPr>
          <p:cNvSpPr/>
          <p:nvPr/>
        </p:nvSpPr>
        <p:spPr>
          <a:xfrm>
            <a:off x="8544272" y="5805264"/>
            <a:ext cx="617087" cy="617087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C062854C-2FE9-EFD6-E013-B3F8A8D8731E}"/>
              </a:ext>
            </a:extLst>
          </p:cNvPr>
          <p:cNvSpPr/>
          <p:nvPr/>
        </p:nvSpPr>
        <p:spPr>
          <a:xfrm>
            <a:off x="8544272" y="1412776"/>
            <a:ext cx="617087" cy="617087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6819BC48-26B2-8BF7-08C2-25D2EE8EF468}"/>
              </a:ext>
            </a:extLst>
          </p:cNvPr>
          <p:cNvSpPr/>
          <p:nvPr/>
        </p:nvSpPr>
        <p:spPr>
          <a:xfrm>
            <a:off x="8544272" y="2132856"/>
            <a:ext cx="617087" cy="617087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C15B24D5-0145-C2A3-CAE1-A0EC7C9B0DA5}"/>
              </a:ext>
            </a:extLst>
          </p:cNvPr>
          <p:cNvSpPr/>
          <p:nvPr/>
        </p:nvSpPr>
        <p:spPr>
          <a:xfrm rot="2731950">
            <a:off x="10040210" y="2044615"/>
            <a:ext cx="617087" cy="617087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623618F2-0C9B-8269-AF0A-D4E77DD1B0D4}"/>
              </a:ext>
            </a:extLst>
          </p:cNvPr>
          <p:cNvSpPr/>
          <p:nvPr/>
        </p:nvSpPr>
        <p:spPr>
          <a:xfrm rot="2731950">
            <a:off x="9536152" y="2548672"/>
            <a:ext cx="617087" cy="617087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DAD128FC-4FC8-22D7-41CA-B43BB7DF0A7F}"/>
              </a:ext>
            </a:extLst>
          </p:cNvPr>
          <p:cNvSpPr/>
          <p:nvPr/>
        </p:nvSpPr>
        <p:spPr>
          <a:xfrm rot="2731950">
            <a:off x="7519929" y="4636903"/>
            <a:ext cx="617087" cy="617087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A65CEC6A-5D69-BFB1-8C9E-328A7EAE98C0}"/>
              </a:ext>
            </a:extLst>
          </p:cNvPr>
          <p:cNvSpPr/>
          <p:nvPr/>
        </p:nvSpPr>
        <p:spPr>
          <a:xfrm rot="2731950">
            <a:off x="7015871" y="5140960"/>
            <a:ext cx="617087" cy="617087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7AC9F19B-DF1B-96D6-86FE-10DEA0967E79}"/>
              </a:ext>
            </a:extLst>
          </p:cNvPr>
          <p:cNvSpPr/>
          <p:nvPr/>
        </p:nvSpPr>
        <p:spPr>
          <a:xfrm>
            <a:off x="6168008" y="3573016"/>
            <a:ext cx="617087" cy="617087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70FE59D4-9510-E1E8-66C6-331ABA4CF413}"/>
              </a:ext>
            </a:extLst>
          </p:cNvPr>
          <p:cNvSpPr/>
          <p:nvPr/>
        </p:nvSpPr>
        <p:spPr>
          <a:xfrm>
            <a:off x="6960096" y="3573016"/>
            <a:ext cx="617087" cy="617087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896A50A7-37FA-A91C-1B0C-FE92FDEF50DD}"/>
              </a:ext>
            </a:extLst>
          </p:cNvPr>
          <p:cNvSpPr/>
          <p:nvPr/>
        </p:nvSpPr>
        <p:spPr>
          <a:xfrm>
            <a:off x="9912424" y="3573016"/>
            <a:ext cx="617087" cy="617087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4C749E63-675B-5F5B-2822-E6EB4700ECBC}"/>
              </a:ext>
            </a:extLst>
          </p:cNvPr>
          <p:cNvSpPr/>
          <p:nvPr/>
        </p:nvSpPr>
        <p:spPr>
          <a:xfrm>
            <a:off x="10704512" y="3573016"/>
            <a:ext cx="617087" cy="617087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647EAA0A-E5A6-B911-0B4F-FE5C9D948ABE}"/>
              </a:ext>
            </a:extLst>
          </p:cNvPr>
          <p:cNvSpPr/>
          <p:nvPr/>
        </p:nvSpPr>
        <p:spPr>
          <a:xfrm>
            <a:off x="8215217" y="3212976"/>
            <a:ext cx="617087" cy="617087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E3CD0217-35CC-7D88-6763-2252AD19E52D}"/>
              </a:ext>
            </a:extLst>
          </p:cNvPr>
          <p:cNvSpPr/>
          <p:nvPr/>
        </p:nvSpPr>
        <p:spPr>
          <a:xfrm>
            <a:off x="8935297" y="3212976"/>
            <a:ext cx="617087" cy="617087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6B543973-0F4A-0084-E5AB-5B11C09E7393}"/>
              </a:ext>
            </a:extLst>
          </p:cNvPr>
          <p:cNvSpPr/>
          <p:nvPr/>
        </p:nvSpPr>
        <p:spPr>
          <a:xfrm>
            <a:off x="8215217" y="3933056"/>
            <a:ext cx="617087" cy="617087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2B96652C-9EBE-8BD5-E7D7-946D30921328}"/>
              </a:ext>
            </a:extLst>
          </p:cNvPr>
          <p:cNvSpPr/>
          <p:nvPr/>
        </p:nvSpPr>
        <p:spPr>
          <a:xfrm>
            <a:off x="8935297" y="3933056"/>
            <a:ext cx="617087" cy="617087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>
        <mc:Choice xmlns:am3d="http://schemas.microsoft.com/office/drawing/2017/model3d" Requires="am3d">
          <p:graphicFrame>
            <p:nvGraphicFramePr>
              <p:cNvPr id="5" name="3D Model 4" descr="Ditetragonal Prism And Base White">
                <a:extLst>
                  <a:ext uri="{FF2B5EF4-FFF2-40B4-BE49-F238E27FC236}">
                    <a16:creationId xmlns:a16="http://schemas.microsoft.com/office/drawing/2014/main" id="{DFC5C3E5-3ECF-774D-CE84-50CACED1E3FE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1880936062"/>
                  </p:ext>
                </p:extLst>
              </p:nvPr>
            </p:nvGraphicFramePr>
            <p:xfrm>
              <a:off x="7248128" y="1052736"/>
              <a:ext cx="3172038" cy="4255066"/>
            </p:xfrm>
            <a:graphic>
              <a:graphicData uri="http://schemas.microsoft.com/office/drawing/2017/model3d">
                <am3d:model3d r:embed="rId3">
                  <am3d:spPr>
                    <a:xfrm>
                      <a:off x="0" y="0"/>
                      <a:ext cx="3172038" cy="4255066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</am3d:spPr>
                  <am3d:camera>
                    <am3d:pos x="0" y="0" z="66470898"/>
                    <am3d:up dx="0" dy="36000000" dz="0"/>
                    <am3d:lookAt x="0" y="0" z="0"/>
                    <am3d:perspective fov="2700000"/>
                  </am3d:camera>
                  <am3d:trans>
                    <am3d:meterPerModelUnit n="119034" d="1000000"/>
                    <am3d:preTrans dx="0" dy="-18000000" dz="0"/>
                    <am3d:scale>
                      <am3d:sx n="1000000" d="1000000"/>
                      <am3d:sy n="1000000" d="1000000"/>
                      <am3d:sz n="1000000" d="1000000"/>
                    </am3d:scale>
                    <am3d:rot ax="7982596" ay="-64919" az="-10730499"/>
                    <am3d:postTrans dx="0" dy="0" dz="0"/>
                  </am3d:trans>
                  <am3d:raster rName="Office3DRenderer" rVer="16.0.8326">
                    <am3d:blip r:embed="rId4"/>
                  </am3d:raster>
                  <am3d:objViewport viewportSz="5024508"/>
                  <am3d:ambientLight>
                    <am3d:clr>
                      <a:scrgbClr r="50000" g="50000" b="50000"/>
                    </am3d:clr>
                    <am3d:illuminance n="500000" d="1000000"/>
                  </am3d:ambientLight>
                  <am3d:ptLight rad="0">
                    <am3d:clr>
                      <a:scrgbClr r="100000" g="75000" b="50000"/>
                    </am3d:clr>
                    <am3d:intensity n="9765625" d="1000000"/>
                    <am3d:pos x="21959998" y="70920001" z="16344003"/>
                  </am3d:ptLight>
                  <am3d:ptLight rad="0">
                    <am3d:clr>
                      <a:scrgbClr r="40000" g="60000" b="95000"/>
                    </am3d:clr>
                    <am3d:intensity n="12250000" d="1000000"/>
                    <am3d:pos x="-37964106" y="51130435" z="57631972"/>
                  </am3d:ptLight>
                  <am3d:ptLight rad="0">
                    <am3d:clr>
                      <a:scrgbClr r="86837" g="72700" b="100000"/>
                    </am3d:clr>
                    <am3d:intensity n="3125000" d="1000000"/>
                    <am3d:pos x="-37739122" y="58056624" z="-34769649"/>
                  </am3d:ptLight>
                </am3d:model3d>
              </a:graphicData>
            </a:graphic>
          </p:graphicFrame>
        </mc:Choice>
        <mc:Fallback>
          <p:pic>
            <p:nvPicPr>
              <p:cNvPr id="5" name="3D Model 4" descr="Ditetragonal Prism And Base White">
                <a:extLst>
                  <a:ext uri="{FF2B5EF4-FFF2-40B4-BE49-F238E27FC236}">
                    <a16:creationId xmlns:a16="http://schemas.microsoft.com/office/drawing/2014/main" id="{DFC5C3E5-3ECF-774D-CE84-50CACED1E3FE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 noCrop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7248128" y="1052736"/>
                <a:ext cx="3172038" cy="4255066"/>
              </a:xfrm>
              <a:prstGeom prst="rect">
                <a:avLst/>
              </a:prstGeom>
              <a:noFill/>
              <a:ln>
                <a:noFill/>
              </a:ln>
            </p:spPr>
          </p:pic>
        </mc:Fallback>
      </mc:AlternateContent>
      <p:sp>
        <p:nvSpPr>
          <p:cNvPr id="37" name="TextBox 36">
            <a:extLst>
              <a:ext uri="{FF2B5EF4-FFF2-40B4-BE49-F238E27FC236}">
                <a16:creationId xmlns:a16="http://schemas.microsoft.com/office/drawing/2014/main" id="{EF23CFB2-A1D4-630C-97DB-3FE4DF46EEFE}"/>
              </a:ext>
            </a:extLst>
          </p:cNvPr>
          <p:cNvSpPr txBox="1"/>
          <p:nvPr/>
        </p:nvSpPr>
        <p:spPr>
          <a:xfrm>
            <a:off x="623392" y="1268760"/>
            <a:ext cx="4392488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200" dirty="0">
                <a:solidFill>
                  <a:srgbClr val="FF0000"/>
                </a:solidFill>
                <a:latin typeface="Impact" panose="020B0806030902050204" pitchFamily="34" charset="0"/>
              </a:rPr>
              <a:t>External Cross Talk </a:t>
            </a:r>
            <a:r>
              <a:rPr lang="en-US" sz="7200" dirty="0">
                <a:solidFill>
                  <a:schemeClr val="bg1"/>
                </a:solidFill>
                <a:latin typeface="Impact" panose="020B0806030902050204" pitchFamily="34" charset="0"/>
              </a:rPr>
              <a:t>in LoLX1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7F7D3FE9-DC25-840C-3FAC-7C3C34B1308E}"/>
              </a:ext>
            </a:extLst>
          </p:cNvPr>
          <p:cNvSpPr txBox="1"/>
          <p:nvPr/>
        </p:nvSpPr>
        <p:spPr>
          <a:xfrm>
            <a:off x="623392" y="4653136"/>
            <a:ext cx="38884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CASST Student Talk Competition 2023</a:t>
            </a:r>
          </a:p>
        </p:txBody>
      </p:sp>
    </p:spTree>
    <p:extLst>
      <p:ext uri="{BB962C8B-B14F-4D97-AF65-F5344CB8AC3E}">
        <p14:creationId xmlns:p14="http://schemas.microsoft.com/office/powerpoint/2010/main" val="13865592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sum"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3d.object.rotation.y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120">
                                          <p:val>
                                            <p:fltVal val="-0.0012"/>
                                          </p:val>
                                        </p:tav>
                                        <p:tav tm="2250">
                                          <p:val>
                                            <p:fltVal val="-0.0098"/>
                                          </p:val>
                                        </p:tav>
                                        <p:tav tm="3370">
                                          <p:val>
                                            <p:fltVal val="-0.033"/>
                                          </p:val>
                                        </p:tav>
                                        <p:tav tm="4490">
                                          <p:val>
                                            <p:fltVal val="-0.0789"/>
                                          </p:val>
                                        </p:tav>
                                        <p:tav tm="5620">
                                          <p:val>
                                            <p:fltVal val="-0.1548"/>
                                          </p:val>
                                        </p:tav>
                                        <p:tav tm="6740">
                                          <p:val>
                                            <p:fltVal val="-0.267"/>
                                          </p:val>
                                        </p:tav>
                                        <p:tav tm="7870">
                                          <p:val>
                                            <p:fltVal val="-0.4235"/>
                                          </p:val>
                                        </p:tav>
                                        <p:tav tm="8990">
                                          <p:val>
                                            <p:fltVal val="-0.6337"/>
                                          </p:val>
                                        </p:tav>
                                        <p:tav tm="10110">
                                          <p:val>
                                            <p:fltVal val="-0.9013"/>
                                          </p:val>
                                        </p:tav>
                                        <p:tav tm="11240">
                                          <p:val>
                                            <p:fltVal val="-1.2353"/>
                                          </p:val>
                                        </p:tav>
                                        <p:tav tm="12360">
                                          <p:val>
                                            <p:fltVal val="-1.647"/>
                                          </p:val>
                                        </p:tav>
                                        <p:tav tm="13480">
                                          <p:val>
                                            <p:fltVal val="-2.0869"/>
                                          </p:val>
                                        </p:tav>
                                        <p:tav tm="14610">
                                          <p:val>
                                            <p:fltVal val="-2.4538"/>
                                          </p:val>
                                        </p:tav>
                                        <p:tav tm="15730">
                                          <p:val>
                                            <p:fltVal val="-2.7534"/>
                                          </p:val>
                                        </p:tav>
                                        <p:tav tm="16850">
                                          <p:val>
                                            <p:fltVal val="-2.9876"/>
                                          </p:val>
                                        </p:tav>
                                        <p:tav tm="17980">
                                          <p:val>
                                            <p:fltVal val="-3.1669"/>
                                          </p:val>
                                        </p:tav>
                                        <p:tav tm="19100">
                                          <p:val>
                                            <p:fltVal val="-3.2996"/>
                                          </p:val>
                                        </p:tav>
                                        <p:tav tm="20220">
                                          <p:val>
                                            <p:fltVal val="-3.3906"/>
                                          </p:val>
                                        </p:tav>
                                        <p:tav tm="21350">
                                          <p:val>
                                            <p:fltVal val="-3.4488"/>
                                          </p:val>
                                        </p:tav>
                                        <p:tav tm="22470">
                                          <p:val>
                                            <p:fltVal val="-3.4815"/>
                                          </p:val>
                                        </p:tav>
                                        <p:tav tm="23600">
                                          <p:val>
                                            <p:fltVal val="-3.4961"/>
                                          </p:val>
                                        </p:tav>
                                        <p:tav tm="24720">
                                          <p:val>
                                            <p:fltVal val="-3.4998"/>
                                          </p:val>
                                        </p:tav>
                                        <p:tav tm="25840">
                                          <p:val>
                                            <p:fltVal val="-3.0301"/>
                                          </p:val>
                                        </p:tav>
                                        <p:tav tm="26970">
                                          <p:val>
                                            <p:fltVal val="-0.9661"/>
                                          </p:val>
                                        </p:tav>
                                        <p:tav tm="28090">
                                          <p:val>
                                            <p:fltVal val="2.1525"/>
                                          </p:val>
                                        </p:tav>
                                        <p:tav tm="29210">
                                          <p:val>
                                            <p:fltVal val="6.1215"/>
                                          </p:val>
                                        </p:tav>
                                        <p:tav tm="30340">
                                          <p:val>
                                            <p:fltVal val="10.8322"/>
                                          </p:val>
                                        </p:tav>
                                        <p:tav tm="31460">
                                          <p:val>
                                            <p:fltVal val="16.2132"/>
                                          </p:val>
                                        </p:tav>
                                        <p:tav tm="32580">
                                          <p:val>
                                            <p:fltVal val="22.2128"/>
                                          </p:val>
                                        </p:tav>
                                        <p:tav tm="33710">
                                          <p:val>
                                            <p:fltVal val="28.7297"/>
                                          </p:val>
                                        </p:tav>
                                        <p:tav tm="34830">
                                          <p:val>
                                            <p:fltVal val="35.8493"/>
                                          </p:val>
                                        </p:tav>
                                        <p:tav tm="35960">
                                          <p:val>
                                            <p:fltVal val="43.4888"/>
                                          </p:val>
                                        </p:tav>
                                        <p:tav tm="37080">
                                          <p:val>
                                            <p:fltVal val="51.6257"/>
                                          </p:val>
                                        </p:tav>
                                        <p:tav tm="38200">
                                          <p:val>
                                            <p:fltVal val="60.2402"/>
                                          </p:val>
                                        </p:tav>
                                        <p:tav tm="39330">
                                          <p:val>
                                            <p:fltVal val="69.3155"/>
                                          </p:val>
                                        </p:tav>
                                        <p:tav tm="40450">
                                          <p:val>
                                            <p:fltVal val="78.8364"/>
                                          </p:val>
                                        </p:tav>
                                        <p:tav tm="41570">
                                          <p:val>
                                            <p:fltVal val="88.6987"/>
                                          </p:val>
                                        </p:tav>
                                        <p:tav tm="42700">
                                          <p:val>
                                            <p:fltVal val="99.0679"/>
                                          </p:val>
                                        </p:tav>
                                        <p:tav tm="43820">
                                          <p:val>
                                            <p:fltVal val="109.8461"/>
                                          </p:val>
                                        </p:tav>
                                        <p:tav tm="44940">
                                          <p:val>
                                            <p:fltVal val="121.0232"/>
                                          </p:val>
                                        </p:tav>
                                        <p:tav tm="46070">
                                          <p:val>
                                            <p:fltVal val="132.5899"/>
                                          </p:val>
                                        </p:tav>
                                        <p:tav tm="47190">
                                          <p:val>
                                            <p:fltVal val="144.5376"/>
                                          </p:val>
                                        </p:tav>
                                        <p:tav tm="48310">
                                          <p:val>
                                            <p:fltVal val="156.85851"/>
                                          </p:val>
                                        </p:tav>
                                        <p:tav tm="49440">
                                          <p:val>
                                            <p:fltVal val="169.43021"/>
                                          </p:val>
                                        </p:tav>
                                        <p:tav tm="50560">
                                          <p:val>
                                            <p:fltVal val="182.34309"/>
                                          </p:val>
                                        </p:tav>
                                        <p:tav tm="51690">
                                          <p:val>
                                            <p:fltVal val="195.1411"/>
                                          </p:val>
                                        </p:tav>
                                        <p:tav tm="52810">
                                          <p:val>
                                            <p:fltVal val="207.6945"/>
                                          </p:val>
                                        </p:tav>
                                        <p:tav tm="53930">
                                          <p:val>
                                            <p:fltVal val="219.77251"/>
                                          </p:val>
                                        </p:tav>
                                        <p:tav tm="55060">
                                          <p:val>
                                            <p:fltVal val="231.4814"/>
                                          </p:val>
                                        </p:tav>
                                        <p:tav tm="56180">
                                          <p:val>
                                            <p:fltVal val="242.91341"/>
                                          </p:val>
                                        </p:tav>
                                        <p:tav tm="57300">
                                          <p:val>
                                            <p:fltVal val="253.8558"/>
                                          </p:val>
                                        </p:tav>
                                        <p:tav tm="58430">
                                          <p:val>
                                            <p:fltVal val="264.40329"/>
                                          </p:val>
                                        </p:tav>
                                        <p:tav tm="59550">
                                          <p:val>
                                            <p:fltVal val="274.63501"/>
                                          </p:val>
                                        </p:tav>
                                        <p:tav tm="60670">
                                          <p:val>
                                            <p:fltVal val="284.35721"/>
                                          </p:val>
                                        </p:tav>
                                        <p:tav tm="61800">
                                          <p:val>
                                            <p:fltVal val="293.6507"/>
                                          </p:val>
                                        </p:tav>
                                        <p:tav tm="62920">
                                          <p:val>
                                            <p:fltVal val="302.57959"/>
                                          </p:val>
                                        </p:tav>
                                        <p:tav tm="64040">
                                          <p:val>
                                            <p:fltVal val="310.96921"/>
                                          </p:val>
                                        </p:tav>
                                        <p:tav tm="65170">
                                          <p:val>
                                            <p:fltVal val="318.88379"/>
                                          </p:val>
                                        </p:tav>
                                        <p:tav tm="66290">
                                          <p:val>
                                            <p:fltVal val="326.36801"/>
                                          </p:val>
                                        </p:tav>
                                        <p:tav tm="67420">
                                          <p:val>
                                            <p:fltVal val="333.26511"/>
                                          </p:val>
                                        </p:tav>
                                        <p:tav tm="68540">
                                          <p:val>
                                            <p:fltVal val="339.6712"/>
                                          </p:val>
                                        </p:tav>
                                        <p:tav tm="69660">
                                          <p:val>
                                            <p:fltVal val="345.43851"/>
                                          </p:val>
                                        </p:tav>
                                        <p:tav tm="70790">
                                          <p:val>
                                            <p:fltVal val="350.58469"/>
                                          </p:val>
                                        </p:tav>
                                        <p:tav tm="71910">
                                          <p:val>
                                            <p:fltVal val="355.09189"/>
                                          </p:val>
                                        </p:tav>
                                        <p:tav tm="73030">
                                          <p:val>
                                            <p:fltVal val="358.80179"/>
                                          </p:val>
                                        </p:tav>
                                        <p:tav tm="74160">
                                          <p:val>
                                            <p:fltVal val="361.63531"/>
                                          </p:val>
                                        </p:tav>
                                        <p:tav tm="75280">
                                          <p:val>
                                            <p:fltVal val="363.345"/>
                                          </p:val>
                                        </p:tav>
                                        <p:tav tm="76400">
                                          <p:val>
                                            <p:fltVal val="363.4978"/>
                                          </p:val>
                                        </p:tav>
                                        <p:tav tm="77530">
                                          <p:val>
                                            <p:fltVal val="363.47061"/>
                                          </p:val>
                                        </p:tav>
                                        <p:tav tm="78650">
                                          <p:val>
                                            <p:fltVal val="363.38339"/>
                                          </p:val>
                                        </p:tav>
                                        <p:tav tm="79780">
                                          <p:val>
                                            <p:fltVal val="363.20349"/>
                                          </p:val>
                                        </p:tav>
                                        <p:tav tm="80900">
                                          <p:val>
                                            <p:fltVal val="362.8963"/>
                                          </p:val>
                                        </p:tav>
                                        <p:tav tm="82020">
                                          <p:val>
                                            <p:fltVal val="362.4227"/>
                                          </p:val>
                                        </p:tav>
                                        <p:tav tm="83150">
                                          <p:val>
                                            <p:fltVal val="361.7569"/>
                                          </p:val>
                                        </p:tav>
                                        <p:tav tm="84270">
                                          <p:val>
                                            <p:fltVal val="361.0874"/>
                                          </p:val>
                                        </p:tav>
                                        <p:tav tm="85390">
                                          <p:val>
                                            <p:fltVal val="360.6105"/>
                                          </p:val>
                                        </p:tav>
                                        <p:tav tm="86520">
                                          <p:val>
                                            <p:fltVal val="360.30069"/>
                                          </p:val>
                                        </p:tav>
                                        <p:tav tm="87640">
                                          <p:val>
                                            <p:fltVal val="360.1188"/>
                                          </p:val>
                                        </p:tav>
                                        <p:tav tm="88760">
                                          <p:val>
                                            <p:fltVal val="360.03021"/>
                                          </p:val>
                                        </p:tav>
                                        <p:tav tm="89890">
                                          <p:val>
                                            <p:fltVal val="360.00229"/>
                                          </p:val>
                                        </p:tav>
                                        <p:tav tm="91010">
                                          <p:val>
                                            <p:fltVal val="360"/>
                                          </p:val>
                                        </p:tav>
                                        <p:tav tm="92130">
                                          <p:val>
                                            <p:fltVal val="360"/>
                                          </p:val>
                                        </p:tav>
                                        <p:tav tm="93260">
                                          <p:val>
                                            <p:fltVal val="360"/>
                                          </p:val>
                                        </p:tav>
                                        <p:tav tm="94380">
                                          <p:val>
                                            <p:fltVal val="360"/>
                                          </p:val>
                                        </p:tav>
                                        <p:tav tm="95510">
                                          <p:val>
                                            <p:fltVal val="360"/>
                                          </p:val>
                                        </p:tav>
                                        <p:tav tm="96630">
                                          <p:val>
                                            <p:fltVal val="360"/>
                                          </p:val>
                                        </p:tav>
                                        <p:tav tm="97750">
                                          <p:val>
                                            <p:fltVal val="360"/>
                                          </p:val>
                                        </p:tav>
                                        <p:tav tm="9888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sum"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3d.object.translation.y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120">
                                          <p:val>
                                            <p:fltVal val="0"/>
                                          </p:val>
                                        </p:tav>
                                        <p:tav tm="2250">
                                          <p:val>
                                            <p:fltVal val="-10E-5"/>
                                          </p:val>
                                        </p:tav>
                                        <p:tav tm="3370">
                                          <p:val>
                                            <p:fltVal val="-0.0004"/>
                                          </p:val>
                                        </p:tav>
                                        <p:tav tm="4490">
                                          <p:val>
                                            <p:fltVal val="-0.0011"/>
                                          </p:val>
                                        </p:tav>
                                        <p:tav tm="5620">
                                          <p:val>
                                            <p:fltVal val="-0.0021"/>
                                          </p:val>
                                        </p:tav>
                                        <p:tav tm="6740">
                                          <p:val>
                                            <p:fltVal val="-0.0037"/>
                                          </p:val>
                                        </p:tav>
                                        <p:tav tm="7870">
                                          <p:val>
                                            <p:fltVal val="-0.0059"/>
                                          </p:val>
                                        </p:tav>
                                        <p:tav tm="8990">
                                          <p:val>
                                            <p:fltVal val="-0.0088"/>
                                          </p:val>
                                        </p:tav>
                                        <p:tav tm="10110">
                                          <p:val>
                                            <p:fltVal val="-0.0125"/>
                                          </p:val>
                                        </p:tav>
                                        <p:tav tm="11240">
                                          <p:val>
                                            <p:fltVal val="-0.0162"/>
                                          </p:val>
                                        </p:tav>
                                        <p:tav tm="12360">
                                          <p:val>
                                            <p:fltVal val="-0.0191"/>
                                          </p:val>
                                        </p:tav>
                                        <p:tav tm="13480">
                                          <p:val>
                                            <p:fltVal val="-0.0213"/>
                                          </p:val>
                                        </p:tav>
                                        <p:tav tm="14610">
                                          <p:val>
                                            <p:fltVal val="-0.0228"/>
                                          </p:val>
                                        </p:tav>
                                        <p:tav tm="15730">
                                          <p:val>
                                            <p:fltVal val="-0.0239"/>
                                          </p:val>
                                        </p:tav>
                                        <p:tav tm="16850">
                                          <p:val>
                                            <p:fltVal val="-0.0245"/>
                                          </p:val>
                                        </p:tav>
                                        <p:tav tm="17980">
                                          <p:val>
                                            <p:fltVal val="-0.0248"/>
                                          </p:val>
                                        </p:tav>
                                        <p:tav tm="19100">
                                          <p:val>
                                            <p:fltVal val="-0.0249"/>
                                          </p:val>
                                        </p:tav>
                                        <p:tav tm="20220">
                                          <p:val>
                                            <p:fltVal val="-0.0249"/>
                                          </p:val>
                                        </p:tav>
                                        <p:tav tm="21350">
                                          <p:val>
                                            <p:fltVal val="-0.0248"/>
                                          </p:val>
                                        </p:tav>
                                        <p:tav tm="22470">
                                          <p:val>
                                            <p:fltVal val="-0.0241"/>
                                          </p:val>
                                        </p:tav>
                                        <p:tav tm="23600">
                                          <p:val>
                                            <p:fltVal val="-0.022"/>
                                          </p:val>
                                        </p:tav>
                                        <p:tav tm="24720">
                                          <p:val>
                                            <p:fltVal val="-0.0179"/>
                                          </p:val>
                                        </p:tav>
                                        <p:tav tm="25840">
                                          <p:val>
                                            <p:fltVal val="-0.0113"/>
                                          </p:val>
                                        </p:tav>
                                        <p:tav tm="26970">
                                          <p:val>
                                            <p:fltVal val="-0.0013"/>
                                          </p:val>
                                        </p:tav>
                                        <p:tav tm="28090">
                                          <p:val>
                                            <p:fltVal val="0.0124"/>
                                          </p:val>
                                        </p:tav>
                                        <p:tav tm="29210">
                                          <p:val>
                                            <p:fltVal val="0.0309"/>
                                          </p:val>
                                        </p:tav>
                                        <p:tav tm="30340">
                                          <p:val>
                                            <p:fltVal val="0.0546"/>
                                          </p:val>
                                        </p:tav>
                                        <p:tav tm="31460">
                                          <p:val>
                                            <p:fltVal val="0.0842"/>
                                          </p:val>
                                        </p:tav>
                                        <p:tav tm="32580">
                                          <p:val>
                                            <p:fltVal val="0.1204"/>
                                          </p:val>
                                        </p:tav>
                                        <p:tav tm="33710">
                                          <p:val>
                                            <p:fltVal val="0.1634"/>
                                          </p:val>
                                        </p:tav>
                                        <p:tav tm="34830">
                                          <p:val>
                                            <p:fltVal val="0.2145"/>
                                          </p:val>
                                        </p:tav>
                                        <p:tav tm="35960">
                                          <p:val>
                                            <p:fltVal val="0.2711"/>
                                          </p:val>
                                        </p:tav>
                                        <p:tav tm="37080">
                                          <p:val>
                                            <p:fltVal val="0.3207"/>
                                          </p:val>
                                        </p:tav>
                                        <p:tav tm="38200">
                                          <p:val>
                                            <p:fltVal val="0.3625"/>
                                          </p:val>
                                        </p:tav>
                                        <p:tav tm="39330">
                                          <p:val>
                                            <p:fltVal val="0.3973"/>
                                          </p:val>
                                        </p:tav>
                                        <p:tav tm="40450">
                                          <p:val>
                                            <p:fltVal val="0.4256"/>
                                          </p:val>
                                        </p:tav>
                                        <p:tav tm="41570">
                                          <p:val>
                                            <p:fltVal val="0.448"/>
                                          </p:val>
                                        </p:tav>
                                        <p:tav tm="42700">
                                          <p:val>
                                            <p:fltVal val="0.4655"/>
                                          </p:val>
                                        </p:tav>
                                        <p:tav tm="43820">
                                          <p:val>
                                            <p:fltVal val="0.4786"/>
                                          </p:val>
                                        </p:tav>
                                        <p:tav tm="44940">
                                          <p:val>
                                            <p:fltVal val="0.4878"/>
                                          </p:val>
                                        </p:tav>
                                        <p:tav tm="46070">
                                          <p:val>
                                            <p:fltVal val="0.4939"/>
                                          </p:val>
                                        </p:tav>
                                        <p:tav tm="47190">
                                          <p:val>
                                            <p:fltVal val="0.4975"/>
                                          </p:val>
                                        </p:tav>
                                        <p:tav tm="48310">
                                          <p:val>
                                            <p:fltVal val="0.4993"/>
                                          </p:val>
                                        </p:tav>
                                        <p:tav tm="49440">
                                          <p:val>
                                            <p:fltVal val="0.4999"/>
                                          </p:val>
                                        </p:tav>
                                        <p:tav tm="50560">
                                          <p:val>
                                            <p:fltVal val="0.4999"/>
                                          </p:val>
                                        </p:tav>
                                        <p:tav tm="51690">
                                          <p:val>
                                            <p:fltVal val="0.4998"/>
                                          </p:val>
                                        </p:tav>
                                        <p:tav tm="52810">
                                          <p:val>
                                            <p:fltVal val="0.4988"/>
                                          </p:val>
                                        </p:tav>
                                        <p:tav tm="53930">
                                          <p:val>
                                            <p:fltVal val="0.4965"/>
                                          </p:val>
                                        </p:tav>
                                        <p:tav tm="55060">
                                          <p:val>
                                            <p:fltVal val="0.4921"/>
                                          </p:val>
                                        </p:tav>
                                        <p:tav tm="56180">
                                          <p:val>
                                            <p:fltVal val="0.485"/>
                                          </p:val>
                                        </p:tav>
                                        <p:tav tm="57300">
                                          <p:val>
                                            <p:fltVal val="0.4746"/>
                                          </p:val>
                                        </p:tav>
                                        <p:tav tm="58430">
                                          <p:val>
                                            <p:fltVal val="0.4603"/>
                                          </p:val>
                                        </p:tav>
                                        <p:tav tm="59550">
                                          <p:val>
                                            <p:fltVal val="0.4411"/>
                                          </p:val>
                                        </p:tav>
                                        <p:tav tm="60670">
                                          <p:val>
                                            <p:fltVal val="0.4169"/>
                                          </p:val>
                                        </p:tav>
                                        <p:tav tm="61800">
                                          <p:val>
                                            <p:fltVal val="0.3868"/>
                                          </p:val>
                                        </p:tav>
                                        <p:tav tm="62920">
                                          <p:val>
                                            <p:fltVal val="0.3499"/>
                                          </p:val>
                                        </p:tav>
                                        <p:tav tm="64040">
                                          <p:val>
                                            <p:fltVal val="0.306"/>
                                          </p:val>
                                        </p:tav>
                                        <p:tav tm="65170">
                                          <p:val>
                                            <p:fltVal val="0.2544"/>
                                          </p:val>
                                        </p:tav>
                                        <p:tav tm="66290">
                                          <p:val>
                                            <p:fltVal val="0.1981"/>
                                          </p:val>
                                        </p:tav>
                                        <p:tav tm="67420">
                                          <p:val>
                                            <p:fltVal val="0.1498"/>
                                          </p:val>
                                        </p:tav>
                                        <p:tav tm="68540">
                                          <p:val>
                                            <p:fltVal val="0.1087"/>
                                          </p:val>
                                        </p:tav>
                                        <p:tav tm="69660">
                                          <p:val>
                                            <p:fltVal val="0.0748"/>
                                          </p:val>
                                        </p:tav>
                                        <p:tav tm="70790">
                                          <p:val>
                                            <p:fltVal val="0.0473"/>
                                          </p:val>
                                        </p:tav>
                                        <p:tav tm="71910">
                                          <p:val>
                                            <p:fltVal val="0.0251"/>
                                          </p:val>
                                        </p:tav>
                                        <p:tav tm="73030">
                                          <p:val>
                                            <p:fltVal val="0.0082"/>
                                          </p:val>
                                        </p:tav>
                                        <p:tav tm="74160">
                                          <p:val>
                                            <p:fltVal val="-0.0044"/>
                                          </p:val>
                                        </p:tav>
                                        <p:tav tm="75280">
                                          <p:val>
                                            <p:fltVal val="-0.0134"/>
                                          </p:val>
                                        </p:tav>
                                        <p:tav tm="76400">
                                          <p:val>
                                            <p:fltVal val="-0.0192"/>
                                          </p:val>
                                        </p:tav>
                                        <p:tav tm="77530">
                                          <p:val>
                                            <p:fltVal val="-0.0227"/>
                                          </p:val>
                                        </p:tav>
                                        <p:tav tm="78650">
                                          <p:val>
                                            <p:fltVal val="-0.0244"/>
                                          </p:val>
                                        </p:tav>
                                        <p:tav tm="79780">
                                          <p:val>
                                            <p:fltVal val="-0.0249"/>
                                          </p:val>
                                        </p:tav>
                                        <p:tav tm="80900">
                                          <p:val>
                                            <p:fltVal val="-0.0249"/>
                                          </p:val>
                                        </p:tav>
                                        <p:tav tm="82020">
                                          <p:val>
                                            <p:fltVal val="-0.0244"/>
                                          </p:val>
                                        </p:tav>
                                        <p:tav tm="83150">
                                          <p:val>
                                            <p:fltVal val="-0.0219"/>
                                          </p:val>
                                        </p:tav>
                                        <p:tav tm="84270">
                                          <p:val>
                                            <p:fltVal val="-0.0156"/>
                                          </p:val>
                                        </p:tav>
                                        <p:tav tm="85390">
                                          <p:val>
                                            <p:fltVal val="-0.0039"/>
                                          </p:val>
                                        </p:tav>
                                        <p:tav tm="86520">
                                          <p:val>
                                            <p:fltVal val="0.0104"/>
                                          </p:val>
                                        </p:tav>
                                        <p:tav tm="87640">
                                          <p:val>
                                            <p:fltVal val="0.0192"/>
                                          </p:val>
                                        </p:tav>
                                        <p:tav tm="88760">
                                          <p:val>
                                            <p:fltVal val="0.0235"/>
                                          </p:val>
                                        </p:tav>
                                        <p:tav tm="89890">
                                          <p:val>
                                            <p:fltVal val="0.0248"/>
                                          </p:val>
                                        </p:tav>
                                        <p:tav tm="91010">
                                          <p:val>
                                            <p:fltVal val="0.0249"/>
                                          </p:val>
                                        </p:tav>
                                        <p:tav tm="92130">
                                          <p:val>
                                            <p:fltVal val="0.0247"/>
                                          </p:val>
                                        </p:tav>
                                        <p:tav tm="93260">
                                          <p:val>
                                            <p:fltVal val="0.0234"/>
                                          </p:val>
                                        </p:tav>
                                        <p:tav tm="94380">
                                          <p:val>
                                            <p:fltVal val="0.0202"/>
                                          </p:val>
                                        </p:tav>
                                        <p:tav tm="95510">
                                          <p:val>
                                            <p:fltVal val="0.0143"/>
                                          </p:val>
                                        </p:tav>
                                        <p:tav tm="96630">
                                          <p:val>
                                            <p:fltVal val="0.0071"/>
                                          </p:val>
                                        </p:tav>
                                        <p:tav tm="97750">
                                          <p:val>
                                            <p:fltVal val="0.0027"/>
                                          </p:val>
                                        </p:tav>
                                        <p:tav tm="98880">
                                          <p:val>
                                            <p:fltVal val="0.0007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mult"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3d.object.scale.x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1"/>
                                          </p:val>
                                        </p:tav>
                                        <p:tav tm="1120">
                                          <p:val>
                                            <p:fltVal val="1"/>
                                          </p:val>
                                        </p:tav>
                                        <p:tav tm="2250">
                                          <p:val>
                                            <p:fltVal val="1.0002"/>
                                          </p:val>
                                        </p:tav>
                                        <p:tav tm="3370">
                                          <p:val>
                                            <p:fltVal val="1.0009"/>
                                          </p:val>
                                        </p:tav>
                                        <p:tav tm="4490">
                                          <p:val>
                                            <p:fltVal val="1.0023"/>
                                          </p:val>
                                        </p:tav>
                                        <p:tav tm="5620">
                                          <p:val>
                                            <p:fltVal val="1.0046"/>
                                          </p:val>
                                        </p:tav>
                                        <p:tav tm="6740">
                                          <p:val>
                                            <p:fltVal val="1.008"/>
                                          </p:val>
                                        </p:tav>
                                        <p:tav tm="7870">
                                          <p:val>
                                            <p:fltVal val="1.0127"/>
                                          </p:val>
                                        </p:tav>
                                        <p:tav tm="8990">
                                          <p:val>
                                            <p:fltVal val="1.019"/>
                                          </p:val>
                                        </p:tav>
                                        <p:tav tm="10110">
                                          <p:val>
                                            <p:fltVal val="1.0271"/>
                                          </p:val>
                                        </p:tav>
                                        <p:tav tm="11240">
                                          <p:val>
                                            <p:fltVal val="1.0351"/>
                                          </p:val>
                                        </p:tav>
                                        <p:tav tm="12360">
                                          <p:val>
                                            <p:fltVal val="1.0414"/>
                                          </p:val>
                                        </p:tav>
                                        <p:tav tm="13480">
                                          <p:val>
                                            <p:fltVal val="1.046"/>
                                          </p:val>
                                        </p:tav>
                                        <p:tav tm="14610">
                                          <p:val>
                                            <p:fltVal val="1.0494"/>
                                          </p:val>
                                        </p:tav>
                                        <p:tav tm="15730">
                                          <p:val>
                                            <p:fltVal val="1.0516"/>
                                          </p:val>
                                        </p:tav>
                                        <p:tav tm="16850">
                                          <p:val>
                                            <p:fltVal val="1.053"/>
                                          </p:val>
                                        </p:tav>
                                        <p:tav tm="17980">
                                          <p:val>
                                            <p:fltVal val="1.0537"/>
                                          </p:val>
                                        </p:tav>
                                        <p:tav tm="19100">
                                          <p:val>
                                            <p:fltVal val="1.0539"/>
                                          </p:val>
                                        </p:tav>
                                        <p:tav tm="20220">
                                          <p:val>
                                            <p:fltVal val="1.054"/>
                                          </p:val>
                                        </p:tav>
                                        <p:tav tm="21350">
                                          <p:val>
                                            <p:fltVal val="1.0536"/>
                                          </p:val>
                                        </p:tav>
                                        <p:tav tm="22470">
                                          <p:val>
                                            <p:fltVal val="1.0515"/>
                                          </p:val>
                                        </p:tav>
                                        <p:tav tm="23600">
                                          <p:val>
                                            <p:fltVal val="1.0457"/>
                                          </p:val>
                                        </p:tav>
                                        <p:tav tm="24720">
                                          <p:val>
                                            <p:fltVal val="1.0344"/>
                                          </p:val>
                                        </p:tav>
                                        <p:tav tm="25840">
                                          <p:val>
                                            <p:fltVal val="1.0183"/>
                                          </p:val>
                                        </p:tav>
                                        <p:tav tm="26970">
                                          <p:val>
                                            <p:fltVal val="1.0076"/>
                                          </p:val>
                                        </p:tav>
                                        <p:tav tm="28090">
                                          <p:val>
                                            <p:fltVal val="1.0021"/>
                                          </p:val>
                                        </p:tav>
                                        <p:tav tm="29210">
                                          <p:val>
                                            <p:fltVal val="1.0002"/>
                                          </p:val>
                                        </p:tav>
                                        <p:tav tm="30340">
                                          <p:val>
                                            <p:fltVal val="1"/>
                                          </p:val>
                                        </p:tav>
                                        <p:tav tm="31460">
                                          <p:val>
                                            <p:fltVal val="1"/>
                                          </p:val>
                                        </p:tav>
                                        <p:tav tm="32580">
                                          <p:val>
                                            <p:fltVal val="1"/>
                                          </p:val>
                                        </p:tav>
                                        <p:tav tm="33710">
                                          <p:val>
                                            <p:fltVal val="1"/>
                                          </p:val>
                                        </p:tav>
                                        <p:tav tm="34830">
                                          <p:val>
                                            <p:fltVal val="1"/>
                                          </p:val>
                                        </p:tav>
                                        <p:tav tm="35960">
                                          <p:val>
                                            <p:fltVal val="1"/>
                                          </p:val>
                                        </p:tav>
                                        <p:tav tm="37080">
                                          <p:val>
                                            <p:fltVal val="1"/>
                                          </p:val>
                                        </p:tav>
                                        <p:tav tm="38200">
                                          <p:val>
                                            <p:fltVal val="1"/>
                                          </p:val>
                                        </p:tav>
                                        <p:tav tm="39330">
                                          <p:val>
                                            <p:fltVal val="1"/>
                                          </p:val>
                                        </p:tav>
                                        <p:tav tm="40450">
                                          <p:val>
                                            <p:fltVal val="1"/>
                                          </p:val>
                                        </p:tav>
                                        <p:tav tm="41570">
                                          <p:val>
                                            <p:fltVal val="1"/>
                                          </p:val>
                                        </p:tav>
                                        <p:tav tm="42700">
                                          <p:val>
                                            <p:fltVal val="1"/>
                                          </p:val>
                                        </p:tav>
                                        <p:tav tm="43820">
                                          <p:val>
                                            <p:fltVal val="1"/>
                                          </p:val>
                                        </p:tav>
                                        <p:tav tm="44940">
                                          <p:val>
                                            <p:fltVal val="1"/>
                                          </p:val>
                                        </p:tav>
                                        <p:tav tm="46070">
                                          <p:val>
                                            <p:fltVal val="1"/>
                                          </p:val>
                                        </p:tav>
                                        <p:tav tm="47190">
                                          <p:val>
                                            <p:fltVal val="1"/>
                                          </p:val>
                                        </p:tav>
                                        <p:tav tm="48310">
                                          <p:val>
                                            <p:fltVal val="1"/>
                                          </p:val>
                                        </p:tav>
                                        <p:tav tm="49440">
                                          <p:val>
                                            <p:fltVal val="1"/>
                                          </p:val>
                                        </p:tav>
                                        <p:tav tm="50560">
                                          <p:val>
                                            <p:fltVal val="1"/>
                                          </p:val>
                                        </p:tav>
                                        <p:tav tm="51690">
                                          <p:val>
                                            <p:fltVal val="1"/>
                                          </p:val>
                                        </p:tav>
                                        <p:tav tm="52810">
                                          <p:val>
                                            <p:fltVal val="1"/>
                                          </p:val>
                                        </p:tav>
                                        <p:tav tm="53930">
                                          <p:val>
                                            <p:fltVal val="1"/>
                                          </p:val>
                                        </p:tav>
                                        <p:tav tm="55060">
                                          <p:val>
                                            <p:fltVal val="1"/>
                                          </p:val>
                                        </p:tav>
                                        <p:tav tm="56180">
                                          <p:val>
                                            <p:fltVal val="1"/>
                                          </p:val>
                                        </p:tav>
                                        <p:tav tm="57300">
                                          <p:val>
                                            <p:fltVal val="1"/>
                                          </p:val>
                                        </p:tav>
                                        <p:tav tm="58430">
                                          <p:val>
                                            <p:fltVal val="1"/>
                                          </p:val>
                                        </p:tav>
                                        <p:tav tm="59550">
                                          <p:val>
                                            <p:fltVal val="1"/>
                                          </p:val>
                                        </p:tav>
                                        <p:tav tm="60670">
                                          <p:val>
                                            <p:fltVal val="1"/>
                                          </p:val>
                                        </p:tav>
                                        <p:tav tm="61800">
                                          <p:val>
                                            <p:fltVal val="1"/>
                                          </p:val>
                                        </p:tav>
                                        <p:tav tm="62920">
                                          <p:val>
                                            <p:fltVal val="1"/>
                                          </p:val>
                                        </p:tav>
                                        <p:tav tm="64040">
                                          <p:val>
                                            <p:fltVal val="1"/>
                                          </p:val>
                                        </p:tav>
                                        <p:tav tm="65170">
                                          <p:val>
                                            <p:fltVal val="1"/>
                                          </p:val>
                                        </p:tav>
                                        <p:tav tm="66290">
                                          <p:val>
                                            <p:fltVal val="1"/>
                                          </p:val>
                                        </p:tav>
                                        <p:tav tm="67420">
                                          <p:val>
                                            <p:fltVal val="1"/>
                                          </p:val>
                                        </p:tav>
                                        <p:tav tm="68540">
                                          <p:val>
                                            <p:fltVal val="1.0006"/>
                                          </p:val>
                                        </p:tav>
                                        <p:tav tm="69660">
                                          <p:val>
                                            <p:fltVal val="1.0024"/>
                                          </p:val>
                                        </p:tav>
                                        <p:tav tm="70790">
                                          <p:val>
                                            <p:fltVal val="1.006"/>
                                          </p:val>
                                        </p:tav>
                                        <p:tav tm="71910">
                                          <p:val>
                                            <p:fltVal val="1.0121"/>
                                          </p:val>
                                        </p:tav>
                                        <p:tav tm="73030">
                                          <p:val>
                                            <p:fltVal val="1.0213"/>
                                          </p:val>
                                        </p:tav>
                                        <p:tav tm="74160">
                                          <p:val>
                                            <p:fltVal val="1.0331"/>
                                          </p:val>
                                        </p:tav>
                                        <p:tav tm="75280">
                                          <p:val>
                                            <p:fltVal val="1.0422"/>
                                          </p:val>
                                        </p:tav>
                                        <p:tav tm="76400">
                                          <p:val>
                                            <p:fltVal val="1.0482"/>
                                          </p:val>
                                        </p:tav>
                                        <p:tav tm="77530">
                                          <p:val>
                                            <p:fltVal val="1.0516"/>
                                          </p:val>
                                        </p:tav>
                                        <p:tav tm="78650">
                                          <p:val>
                                            <p:fltVal val="1.0534"/>
                                          </p:val>
                                        </p:tav>
                                        <p:tav tm="79780">
                                          <p:val>
                                            <p:fltVal val="1.0539"/>
                                          </p:val>
                                        </p:tav>
                                        <p:tav tm="80900">
                                          <p:val>
                                            <p:fltVal val="1.0539"/>
                                          </p:val>
                                        </p:tav>
                                        <p:tav tm="82020">
                                          <p:val>
                                            <p:fltVal val="1.0534"/>
                                          </p:val>
                                        </p:tav>
                                        <p:tav tm="83150">
                                          <p:val>
                                            <p:fltVal val="1.0506"/>
                                          </p:val>
                                        </p:tav>
                                        <p:tav tm="84270">
                                          <p:val>
                                            <p:fltVal val="1.0439"/>
                                          </p:val>
                                        </p:tav>
                                        <p:tav tm="85390">
                                          <p:val>
                                            <p:fltVal val="1.0312"/>
                                          </p:val>
                                        </p:tav>
                                        <p:tav tm="86520">
                                          <p:val>
                                            <p:fltVal val="1.0156"/>
                                          </p:val>
                                        </p:tav>
                                        <p:tav tm="87640">
                                          <p:val>
                                            <p:fltVal val="1.0061"/>
                                          </p:val>
                                        </p:tav>
                                        <p:tav tm="88760">
                                          <p:val>
                                            <p:fltVal val="1.0015"/>
                                          </p:val>
                                        </p:tav>
                                        <p:tav tm="89890">
                                          <p:val>
                                            <p:fltVal val="1.0001"/>
                                          </p:val>
                                        </p:tav>
                                        <p:tav tm="91010">
                                          <p:val>
                                            <p:fltVal val="1"/>
                                          </p:val>
                                        </p:tav>
                                        <p:tav tm="92130">
                                          <p:val>
                                            <p:fltVal val="1"/>
                                          </p:val>
                                        </p:tav>
                                        <p:tav tm="93260">
                                          <p:val>
                                            <p:fltVal val="1"/>
                                          </p:val>
                                        </p:tav>
                                        <p:tav tm="94380">
                                          <p:val>
                                            <p:fltVal val="1"/>
                                          </p:val>
                                        </p:tav>
                                        <p:tav tm="95510">
                                          <p:val>
                                            <p:fltVal val="1"/>
                                          </p:val>
                                        </p:tav>
                                        <p:tav tm="96630">
                                          <p:val>
                                            <p:fltVal val="1"/>
                                          </p:val>
                                        </p:tav>
                                        <p:tav tm="97750">
                                          <p:val>
                                            <p:fltVal val="1"/>
                                          </p:val>
                                        </p:tav>
                                        <p:tav tm="98880">
                                          <p:val>
                                            <p:fltVal val="1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mult">
                                        <p:cTn id="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3d.object.scale.y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1"/>
                                          </p:val>
                                        </p:tav>
                                        <p:tav tm="1120">
                                          <p:val>
                                            <p:fltVal val="0.9999"/>
                                          </p:val>
                                        </p:tav>
                                        <p:tav tm="2250">
                                          <p:val>
                                            <p:fltVal val="0.9994"/>
                                          </p:val>
                                        </p:tav>
                                        <p:tav tm="3370">
                                          <p:val>
                                            <p:fltVal val="0.9981"/>
                                          </p:val>
                                        </p:tav>
                                        <p:tav tm="4490">
                                          <p:val>
                                            <p:fltVal val="0.9955"/>
                                          </p:val>
                                        </p:tav>
                                        <p:tav tm="5620">
                                          <p:val>
                                            <p:fltVal val="0.9913"/>
                                          </p:val>
                                        </p:tav>
                                        <p:tav tm="6740">
                                          <p:val>
                                            <p:fltVal val="0.985"/>
                                          </p:val>
                                        </p:tav>
                                        <p:tav tm="7870">
                                          <p:val>
                                            <p:fltVal val="0.9763"/>
                                          </p:val>
                                        </p:tav>
                                        <p:tav tm="8990">
                                          <p:val>
                                            <p:fltVal val="0.9646"/>
                                          </p:val>
                                        </p:tav>
                                        <p:tav tm="10110">
                                          <p:val>
                                            <p:fltVal val="0.9497"/>
                                          </p:val>
                                        </p:tav>
                                        <p:tav tm="11240">
                                          <p:val>
                                            <p:fltVal val="0.9348"/>
                                          </p:val>
                                        </p:tav>
                                        <p:tav tm="12360">
                                          <p:val>
                                            <p:fltVal val="0.9232"/>
                                          </p:val>
                                        </p:tav>
                                        <p:tav tm="13480">
                                          <p:val>
                                            <p:fltVal val="0.9146"/>
                                          </p:val>
                                        </p:tav>
                                        <p:tav tm="14610">
                                          <p:val>
                                            <p:fltVal val="0.9084"/>
                                          </p:val>
                                        </p:tav>
                                        <p:tav tm="15730">
                                          <p:val>
                                            <p:fltVal val="0.9042"/>
                                          </p:val>
                                        </p:tav>
                                        <p:tav tm="16850">
                                          <p:val>
                                            <p:fltVal val="0.9017"/>
                                          </p:val>
                                        </p:tav>
                                        <p:tav tm="17980">
                                          <p:val>
                                            <p:fltVal val="0.9005"/>
                                          </p:val>
                                        </p:tav>
                                        <p:tav tm="19100">
                                          <p:val>
                                            <p:fltVal val="0.9"/>
                                          </p:val>
                                        </p:tav>
                                        <p:tav tm="20220">
                                          <p:val>
                                            <p:fltVal val="0.8999"/>
                                          </p:val>
                                        </p:tav>
                                        <p:tav tm="21350">
                                          <p:val>
                                            <p:fltVal val="0.9006"/>
                                          </p:val>
                                        </p:tav>
                                        <p:tav tm="22470">
                                          <p:val>
                                            <p:fltVal val="0.9046"/>
                                          </p:val>
                                        </p:tav>
                                        <p:tav tm="23600">
                                          <p:val>
                                            <p:fltVal val="0.9153"/>
                                          </p:val>
                                        </p:tav>
                                        <p:tav tm="24720">
                                          <p:val>
                                            <p:fltVal val="0.9362"/>
                                          </p:val>
                                        </p:tav>
                                        <p:tav tm="25840">
                                          <p:val>
                                            <p:fltVal val="0.9659"/>
                                          </p:val>
                                        </p:tav>
                                        <p:tav tm="26970">
                                          <p:val>
                                            <p:fltVal val="0.9858"/>
                                          </p:val>
                                        </p:tav>
                                        <p:tav tm="28090">
                                          <p:val>
                                            <p:fltVal val="0.9959"/>
                                          </p:val>
                                        </p:tav>
                                        <p:tav tm="29210">
                                          <p:val>
                                            <p:fltVal val="0.9995"/>
                                          </p:val>
                                        </p:tav>
                                        <p:tav tm="30340">
                                          <p:val>
                                            <p:fltVal val="1"/>
                                          </p:val>
                                        </p:tav>
                                        <p:tav tm="31460">
                                          <p:val>
                                            <p:fltVal val="1"/>
                                          </p:val>
                                        </p:tav>
                                        <p:tav tm="32580">
                                          <p:val>
                                            <p:fltVal val="1"/>
                                          </p:val>
                                        </p:tav>
                                        <p:tav tm="33710">
                                          <p:val>
                                            <p:fltVal val="1"/>
                                          </p:val>
                                        </p:tav>
                                        <p:tav tm="34830">
                                          <p:val>
                                            <p:fltVal val="1"/>
                                          </p:val>
                                        </p:tav>
                                        <p:tav tm="35960">
                                          <p:val>
                                            <p:fltVal val="1"/>
                                          </p:val>
                                        </p:tav>
                                        <p:tav tm="37080">
                                          <p:val>
                                            <p:fltVal val="1"/>
                                          </p:val>
                                        </p:tav>
                                        <p:tav tm="38200">
                                          <p:val>
                                            <p:fltVal val="1"/>
                                          </p:val>
                                        </p:tav>
                                        <p:tav tm="39330">
                                          <p:val>
                                            <p:fltVal val="1"/>
                                          </p:val>
                                        </p:tav>
                                        <p:tav tm="40450">
                                          <p:val>
                                            <p:fltVal val="1"/>
                                          </p:val>
                                        </p:tav>
                                        <p:tav tm="41570">
                                          <p:val>
                                            <p:fltVal val="1"/>
                                          </p:val>
                                        </p:tav>
                                        <p:tav tm="42700">
                                          <p:val>
                                            <p:fltVal val="1"/>
                                          </p:val>
                                        </p:tav>
                                        <p:tav tm="43820">
                                          <p:val>
                                            <p:fltVal val="1"/>
                                          </p:val>
                                        </p:tav>
                                        <p:tav tm="44940">
                                          <p:val>
                                            <p:fltVal val="1"/>
                                          </p:val>
                                        </p:tav>
                                        <p:tav tm="46070">
                                          <p:val>
                                            <p:fltVal val="1"/>
                                          </p:val>
                                        </p:tav>
                                        <p:tav tm="47190">
                                          <p:val>
                                            <p:fltVal val="1"/>
                                          </p:val>
                                        </p:tav>
                                        <p:tav tm="48310">
                                          <p:val>
                                            <p:fltVal val="1"/>
                                          </p:val>
                                        </p:tav>
                                        <p:tav tm="49440">
                                          <p:val>
                                            <p:fltVal val="1"/>
                                          </p:val>
                                        </p:tav>
                                        <p:tav tm="50560">
                                          <p:val>
                                            <p:fltVal val="1"/>
                                          </p:val>
                                        </p:tav>
                                        <p:tav tm="51690">
                                          <p:val>
                                            <p:fltVal val="1"/>
                                          </p:val>
                                        </p:tav>
                                        <p:tav tm="52810">
                                          <p:val>
                                            <p:fltVal val="1"/>
                                          </p:val>
                                        </p:tav>
                                        <p:tav tm="53930">
                                          <p:val>
                                            <p:fltVal val="1"/>
                                          </p:val>
                                        </p:tav>
                                        <p:tav tm="55060">
                                          <p:val>
                                            <p:fltVal val="1"/>
                                          </p:val>
                                        </p:tav>
                                        <p:tav tm="56180">
                                          <p:val>
                                            <p:fltVal val="1"/>
                                          </p:val>
                                        </p:tav>
                                        <p:tav tm="57300">
                                          <p:val>
                                            <p:fltVal val="1"/>
                                          </p:val>
                                        </p:tav>
                                        <p:tav tm="58430">
                                          <p:val>
                                            <p:fltVal val="1"/>
                                          </p:val>
                                        </p:tav>
                                        <p:tav tm="59550">
                                          <p:val>
                                            <p:fltVal val="1"/>
                                          </p:val>
                                        </p:tav>
                                        <p:tav tm="60670">
                                          <p:val>
                                            <p:fltVal val="1"/>
                                          </p:val>
                                        </p:tav>
                                        <p:tav tm="61800">
                                          <p:val>
                                            <p:fltVal val="1"/>
                                          </p:val>
                                        </p:tav>
                                        <p:tav tm="62920">
                                          <p:val>
                                            <p:fltVal val="1"/>
                                          </p:val>
                                        </p:tav>
                                        <p:tav tm="64040">
                                          <p:val>
                                            <p:fltVal val="1"/>
                                          </p:val>
                                        </p:tav>
                                        <p:tav tm="65170">
                                          <p:val>
                                            <p:fltVal val="1"/>
                                          </p:val>
                                        </p:tav>
                                        <p:tav tm="66290">
                                          <p:val>
                                            <p:fltVal val="1"/>
                                          </p:val>
                                        </p:tav>
                                        <p:tav tm="67420">
                                          <p:val>
                                            <p:fltVal val="0.9998"/>
                                          </p:val>
                                        </p:tav>
                                        <p:tav tm="68540">
                                          <p:val>
                                            <p:fltVal val="0.9987"/>
                                          </p:val>
                                        </p:tav>
                                        <p:tav tm="69660">
                                          <p:val>
                                            <p:fltVal val="0.9955"/>
                                          </p:val>
                                        </p:tav>
                                        <p:tav tm="70790">
                                          <p:val>
                                            <p:fltVal val="0.9888"/>
                                          </p:val>
                                        </p:tav>
                                        <p:tav tm="71910">
                                          <p:val>
                                            <p:fltVal val="0.9775"/>
                                          </p:val>
                                        </p:tav>
                                        <p:tav tm="73030">
                                          <p:val>
                                            <p:fltVal val="0.9605"/>
                                          </p:val>
                                        </p:tav>
                                        <p:tav tm="74160">
                                          <p:val>
                                            <p:fltVal val="0.9385"/>
                                          </p:val>
                                        </p:tav>
                                        <p:tav tm="75280">
                                          <p:val>
                                            <p:fltVal val="0.9217"/>
                                          </p:val>
                                        </p:tav>
                                        <p:tav tm="76400">
                                          <p:val>
                                            <p:fltVal val="0.9107"/>
                                          </p:val>
                                        </p:tav>
                                        <p:tav tm="77530">
                                          <p:val>
                                            <p:fltVal val="0.9042"/>
                                          </p:val>
                                        </p:tav>
                                        <p:tav tm="78650">
                                          <p:val>
                                            <p:fltVal val="0.901"/>
                                          </p:val>
                                        </p:tav>
                                        <p:tav tm="79780">
                                          <p:val>
                                            <p:fltVal val="0.9"/>
                                          </p:val>
                                        </p:tav>
                                        <p:tav tm="80900">
                                          <p:val>
                                            <p:fltVal val="0.9"/>
                                          </p:val>
                                        </p:tav>
                                        <p:tav tm="82020">
                                          <p:val>
                                            <p:fltVal val="0.901"/>
                                          </p:val>
                                        </p:tav>
                                        <p:tav tm="83150">
                                          <p:val>
                                            <p:fltVal val="0.9061"/>
                                          </p:val>
                                        </p:tav>
                                        <p:tav tm="84270">
                                          <p:val>
                                            <p:fltVal val="0.9186"/>
                                          </p:val>
                                        </p:tav>
                                        <p:tav tm="85390">
                                          <p:val>
                                            <p:fltVal val="0.942"/>
                                          </p:val>
                                        </p:tav>
                                        <p:tav tm="86520">
                                          <p:val>
                                            <p:fltVal val="0.9709"/>
                                          </p:val>
                                        </p:tav>
                                        <p:tav tm="87640">
                                          <p:val>
                                            <p:fltVal val="0.9885"/>
                                          </p:val>
                                        </p:tav>
                                        <p:tav tm="88760">
                                          <p:val>
                                            <p:fltVal val="0.997"/>
                                          </p:val>
                                        </p:tav>
                                        <p:tav tm="89890">
                                          <p:val>
                                            <p:fltVal val="0.9997"/>
                                          </p:val>
                                        </p:tav>
                                        <p:tav tm="91010">
                                          <p:val>
                                            <p:fltVal val="1"/>
                                          </p:val>
                                        </p:tav>
                                        <p:tav tm="92130">
                                          <p:val>
                                            <p:fltVal val="1"/>
                                          </p:val>
                                        </p:tav>
                                        <p:tav tm="93260">
                                          <p:val>
                                            <p:fltVal val="1"/>
                                          </p:val>
                                        </p:tav>
                                        <p:tav tm="94380">
                                          <p:val>
                                            <p:fltVal val="1"/>
                                          </p:val>
                                        </p:tav>
                                        <p:tav tm="95510">
                                          <p:val>
                                            <p:fltVal val="1"/>
                                          </p:val>
                                        </p:tav>
                                        <p:tav tm="96630">
                                          <p:val>
                                            <p:fltVal val="1"/>
                                          </p:val>
                                        </p:tav>
                                        <p:tav tm="97750">
                                          <p:val>
                                            <p:fltVal val="1"/>
                                          </p:val>
                                        </p:tav>
                                        <p:tav tm="98880">
                                          <p:val>
                                            <p:fltVal val="1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mult">
                                        <p:cTn id="1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3d.object.scale.z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1"/>
                                          </p:val>
                                        </p:tav>
                                        <p:tav tm="1120">
                                          <p:val>
                                            <p:fltVal val="1"/>
                                          </p:val>
                                        </p:tav>
                                        <p:tav tm="2250">
                                          <p:val>
                                            <p:fltVal val="1.0002"/>
                                          </p:val>
                                        </p:tav>
                                        <p:tav tm="3370">
                                          <p:val>
                                            <p:fltVal val="1.0009"/>
                                          </p:val>
                                        </p:tav>
                                        <p:tav tm="4490">
                                          <p:val>
                                            <p:fltVal val="1.0023"/>
                                          </p:val>
                                        </p:tav>
                                        <p:tav tm="5620">
                                          <p:val>
                                            <p:fltVal val="1.0046"/>
                                          </p:val>
                                        </p:tav>
                                        <p:tav tm="6740">
                                          <p:val>
                                            <p:fltVal val="1.008"/>
                                          </p:val>
                                        </p:tav>
                                        <p:tav tm="7870">
                                          <p:val>
                                            <p:fltVal val="1.0127"/>
                                          </p:val>
                                        </p:tav>
                                        <p:tav tm="8990">
                                          <p:val>
                                            <p:fltVal val="1.019"/>
                                          </p:val>
                                        </p:tav>
                                        <p:tav tm="10110">
                                          <p:val>
                                            <p:fltVal val="1.0271"/>
                                          </p:val>
                                        </p:tav>
                                        <p:tav tm="11240">
                                          <p:val>
                                            <p:fltVal val="1.0351"/>
                                          </p:val>
                                        </p:tav>
                                        <p:tav tm="12360">
                                          <p:val>
                                            <p:fltVal val="1.0414"/>
                                          </p:val>
                                        </p:tav>
                                        <p:tav tm="13480">
                                          <p:val>
                                            <p:fltVal val="1.046"/>
                                          </p:val>
                                        </p:tav>
                                        <p:tav tm="14610">
                                          <p:val>
                                            <p:fltVal val="1.0494"/>
                                          </p:val>
                                        </p:tav>
                                        <p:tav tm="15730">
                                          <p:val>
                                            <p:fltVal val="1.0516"/>
                                          </p:val>
                                        </p:tav>
                                        <p:tav tm="16850">
                                          <p:val>
                                            <p:fltVal val="1.053"/>
                                          </p:val>
                                        </p:tav>
                                        <p:tav tm="17980">
                                          <p:val>
                                            <p:fltVal val="1.0537"/>
                                          </p:val>
                                        </p:tav>
                                        <p:tav tm="19100">
                                          <p:val>
                                            <p:fltVal val="1.0539"/>
                                          </p:val>
                                        </p:tav>
                                        <p:tav tm="20220">
                                          <p:val>
                                            <p:fltVal val="1.054"/>
                                          </p:val>
                                        </p:tav>
                                        <p:tav tm="21350">
                                          <p:val>
                                            <p:fltVal val="1.0536"/>
                                          </p:val>
                                        </p:tav>
                                        <p:tav tm="22470">
                                          <p:val>
                                            <p:fltVal val="1.0515"/>
                                          </p:val>
                                        </p:tav>
                                        <p:tav tm="23600">
                                          <p:val>
                                            <p:fltVal val="1.0457"/>
                                          </p:val>
                                        </p:tav>
                                        <p:tav tm="24720">
                                          <p:val>
                                            <p:fltVal val="1.0344"/>
                                          </p:val>
                                        </p:tav>
                                        <p:tav tm="25840">
                                          <p:val>
                                            <p:fltVal val="1.0183"/>
                                          </p:val>
                                        </p:tav>
                                        <p:tav tm="26970">
                                          <p:val>
                                            <p:fltVal val="1.0076"/>
                                          </p:val>
                                        </p:tav>
                                        <p:tav tm="28090">
                                          <p:val>
                                            <p:fltVal val="1.0021"/>
                                          </p:val>
                                        </p:tav>
                                        <p:tav tm="29210">
                                          <p:val>
                                            <p:fltVal val="1.0002"/>
                                          </p:val>
                                        </p:tav>
                                        <p:tav tm="30340">
                                          <p:val>
                                            <p:fltVal val="1"/>
                                          </p:val>
                                        </p:tav>
                                        <p:tav tm="31460">
                                          <p:val>
                                            <p:fltVal val="1"/>
                                          </p:val>
                                        </p:tav>
                                        <p:tav tm="32580">
                                          <p:val>
                                            <p:fltVal val="1"/>
                                          </p:val>
                                        </p:tav>
                                        <p:tav tm="33710">
                                          <p:val>
                                            <p:fltVal val="1"/>
                                          </p:val>
                                        </p:tav>
                                        <p:tav tm="34830">
                                          <p:val>
                                            <p:fltVal val="1"/>
                                          </p:val>
                                        </p:tav>
                                        <p:tav tm="35960">
                                          <p:val>
                                            <p:fltVal val="1"/>
                                          </p:val>
                                        </p:tav>
                                        <p:tav tm="37080">
                                          <p:val>
                                            <p:fltVal val="1"/>
                                          </p:val>
                                        </p:tav>
                                        <p:tav tm="38200">
                                          <p:val>
                                            <p:fltVal val="1"/>
                                          </p:val>
                                        </p:tav>
                                        <p:tav tm="39330">
                                          <p:val>
                                            <p:fltVal val="1"/>
                                          </p:val>
                                        </p:tav>
                                        <p:tav tm="40450">
                                          <p:val>
                                            <p:fltVal val="1"/>
                                          </p:val>
                                        </p:tav>
                                        <p:tav tm="41570">
                                          <p:val>
                                            <p:fltVal val="1"/>
                                          </p:val>
                                        </p:tav>
                                        <p:tav tm="42700">
                                          <p:val>
                                            <p:fltVal val="1"/>
                                          </p:val>
                                        </p:tav>
                                        <p:tav tm="43820">
                                          <p:val>
                                            <p:fltVal val="1"/>
                                          </p:val>
                                        </p:tav>
                                        <p:tav tm="44940">
                                          <p:val>
                                            <p:fltVal val="1"/>
                                          </p:val>
                                        </p:tav>
                                        <p:tav tm="46070">
                                          <p:val>
                                            <p:fltVal val="1"/>
                                          </p:val>
                                        </p:tav>
                                        <p:tav tm="47190">
                                          <p:val>
                                            <p:fltVal val="1"/>
                                          </p:val>
                                        </p:tav>
                                        <p:tav tm="48310">
                                          <p:val>
                                            <p:fltVal val="1"/>
                                          </p:val>
                                        </p:tav>
                                        <p:tav tm="49440">
                                          <p:val>
                                            <p:fltVal val="1"/>
                                          </p:val>
                                        </p:tav>
                                        <p:tav tm="50560">
                                          <p:val>
                                            <p:fltVal val="1"/>
                                          </p:val>
                                        </p:tav>
                                        <p:tav tm="51690">
                                          <p:val>
                                            <p:fltVal val="1"/>
                                          </p:val>
                                        </p:tav>
                                        <p:tav tm="52810">
                                          <p:val>
                                            <p:fltVal val="1"/>
                                          </p:val>
                                        </p:tav>
                                        <p:tav tm="53930">
                                          <p:val>
                                            <p:fltVal val="1"/>
                                          </p:val>
                                        </p:tav>
                                        <p:tav tm="55060">
                                          <p:val>
                                            <p:fltVal val="1"/>
                                          </p:val>
                                        </p:tav>
                                        <p:tav tm="56180">
                                          <p:val>
                                            <p:fltVal val="1"/>
                                          </p:val>
                                        </p:tav>
                                        <p:tav tm="57300">
                                          <p:val>
                                            <p:fltVal val="1"/>
                                          </p:val>
                                        </p:tav>
                                        <p:tav tm="58430">
                                          <p:val>
                                            <p:fltVal val="1"/>
                                          </p:val>
                                        </p:tav>
                                        <p:tav tm="59550">
                                          <p:val>
                                            <p:fltVal val="1"/>
                                          </p:val>
                                        </p:tav>
                                        <p:tav tm="60670">
                                          <p:val>
                                            <p:fltVal val="1"/>
                                          </p:val>
                                        </p:tav>
                                        <p:tav tm="61800">
                                          <p:val>
                                            <p:fltVal val="1"/>
                                          </p:val>
                                        </p:tav>
                                        <p:tav tm="62920">
                                          <p:val>
                                            <p:fltVal val="1"/>
                                          </p:val>
                                        </p:tav>
                                        <p:tav tm="64040">
                                          <p:val>
                                            <p:fltVal val="1"/>
                                          </p:val>
                                        </p:tav>
                                        <p:tav tm="65170">
                                          <p:val>
                                            <p:fltVal val="1"/>
                                          </p:val>
                                        </p:tav>
                                        <p:tav tm="66290">
                                          <p:val>
                                            <p:fltVal val="1"/>
                                          </p:val>
                                        </p:tav>
                                        <p:tav tm="67420">
                                          <p:val>
                                            <p:fltVal val="1"/>
                                          </p:val>
                                        </p:tav>
                                        <p:tav tm="68540">
                                          <p:val>
                                            <p:fltVal val="1.0006"/>
                                          </p:val>
                                        </p:tav>
                                        <p:tav tm="69660">
                                          <p:val>
                                            <p:fltVal val="1.0024"/>
                                          </p:val>
                                        </p:tav>
                                        <p:tav tm="70790">
                                          <p:val>
                                            <p:fltVal val="1.006"/>
                                          </p:val>
                                        </p:tav>
                                        <p:tav tm="71910">
                                          <p:val>
                                            <p:fltVal val="1.0121"/>
                                          </p:val>
                                        </p:tav>
                                        <p:tav tm="73030">
                                          <p:val>
                                            <p:fltVal val="1.0213"/>
                                          </p:val>
                                        </p:tav>
                                        <p:tav tm="74160">
                                          <p:val>
                                            <p:fltVal val="1.0331"/>
                                          </p:val>
                                        </p:tav>
                                        <p:tav tm="75280">
                                          <p:val>
                                            <p:fltVal val="1.0422"/>
                                          </p:val>
                                        </p:tav>
                                        <p:tav tm="76400">
                                          <p:val>
                                            <p:fltVal val="1.0482"/>
                                          </p:val>
                                        </p:tav>
                                        <p:tav tm="77530">
                                          <p:val>
                                            <p:fltVal val="1.0516"/>
                                          </p:val>
                                        </p:tav>
                                        <p:tav tm="78650">
                                          <p:val>
                                            <p:fltVal val="1.0534"/>
                                          </p:val>
                                        </p:tav>
                                        <p:tav tm="79780">
                                          <p:val>
                                            <p:fltVal val="1.0539"/>
                                          </p:val>
                                        </p:tav>
                                        <p:tav tm="80900">
                                          <p:val>
                                            <p:fltVal val="1.0539"/>
                                          </p:val>
                                        </p:tav>
                                        <p:tav tm="82020">
                                          <p:val>
                                            <p:fltVal val="1.0534"/>
                                          </p:val>
                                        </p:tav>
                                        <p:tav tm="83150">
                                          <p:val>
                                            <p:fltVal val="1.0506"/>
                                          </p:val>
                                        </p:tav>
                                        <p:tav tm="84270">
                                          <p:val>
                                            <p:fltVal val="1.0439"/>
                                          </p:val>
                                        </p:tav>
                                        <p:tav tm="85390">
                                          <p:val>
                                            <p:fltVal val="1.0312"/>
                                          </p:val>
                                        </p:tav>
                                        <p:tav tm="86520">
                                          <p:val>
                                            <p:fltVal val="1.0156"/>
                                          </p:val>
                                        </p:tav>
                                        <p:tav tm="87640">
                                          <p:val>
                                            <p:fltVal val="1.0061"/>
                                          </p:val>
                                        </p:tav>
                                        <p:tav tm="88760">
                                          <p:val>
                                            <p:fltVal val="1.0015"/>
                                          </p:val>
                                        </p:tav>
                                        <p:tav tm="89890">
                                          <p:val>
                                            <p:fltVal val="1.0001"/>
                                          </p:val>
                                        </p:tav>
                                        <p:tav tm="91010">
                                          <p:val>
                                            <p:fltVal val="1"/>
                                          </p:val>
                                        </p:tav>
                                        <p:tav tm="92130">
                                          <p:val>
                                            <p:fltVal val="1"/>
                                          </p:val>
                                        </p:tav>
                                        <p:tav tm="93260">
                                          <p:val>
                                            <p:fltVal val="1"/>
                                          </p:val>
                                        </p:tav>
                                        <p:tav tm="94380">
                                          <p:val>
                                            <p:fltVal val="1"/>
                                          </p:val>
                                        </p:tav>
                                        <p:tav tm="95510">
                                          <p:val>
                                            <p:fltVal val="1"/>
                                          </p:val>
                                        </p:tav>
                                        <p:tav tm="96630">
                                          <p:val>
                                            <p:fltVal val="1"/>
                                          </p:val>
                                        </p:tav>
                                        <p:tav tm="97750">
                                          <p:val>
                                            <p:fltVal val="1"/>
                                          </p:val>
                                        </p:tav>
                                        <p:tav tm="98880">
                                          <p:val>
                                            <p:fltVal val="1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1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1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1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1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1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1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1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1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1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1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1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1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0" dur="1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2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1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1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7" dur="1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1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1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1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6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1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1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1" dur="1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1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1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1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1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8" dur="1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1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0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2" dur="1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1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4" dur="1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5" dur="1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1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7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9" dur="1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1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1" dur="1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2" dur="1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1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4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6" dur="1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1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8" dur="1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9" dur="1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1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1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3" dur="1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1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5" dur="1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6" dur="1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1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8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0" dur="1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1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2" dur="1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3" dur="1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1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5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7" dur="1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1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9" dur="1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0" dur="1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1" dur="1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2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4" dur="1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5" dur="1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6" dur="1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7" dur="1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8" dur="1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9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1" dur="1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2" dur="1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3" dur="1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4" dur="1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5" dur="1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6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8" dur="1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9" dur="1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0" dur="1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1" dur="1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2" dur="1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3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5" dur="1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6" dur="1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7" dur="1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8" dur="1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9" dur="1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0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2" dur="1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3" dur="1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4" dur="1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5" dur="1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6" dur="1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7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9" dur="1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0" dur="1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1" dur="1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2" dur="1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3" dur="1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4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6" dur="1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7" dur="1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8" dur="1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9" dur="1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0" dur="1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1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3" dur="1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4" dur="1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5" dur="1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6" dur="1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7" dur="1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136B08AD-C394-7919-891C-FCC0702D0509}"/>
              </a:ext>
            </a:extLst>
          </p:cNvPr>
          <p:cNvSpPr/>
          <p:nvPr/>
        </p:nvSpPr>
        <p:spPr>
          <a:xfrm>
            <a:off x="6096000" y="2204864"/>
            <a:ext cx="288032" cy="43204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46" name="Picture 6">
            <a:extLst>
              <a:ext uri="{FF2B5EF4-FFF2-40B4-BE49-F238E27FC236}">
                <a16:creationId xmlns:a16="http://schemas.microsoft.com/office/drawing/2014/main" id="{3B140B69-B31B-AB3B-0DF3-C8EE347ADD0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0016" y="2204864"/>
            <a:ext cx="5878136" cy="42959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A7893CEE-7DB9-EC15-8473-3411D5A5F035}"/>
              </a:ext>
            </a:extLst>
          </p:cNvPr>
          <p:cNvSpPr/>
          <p:nvPr/>
        </p:nvSpPr>
        <p:spPr>
          <a:xfrm>
            <a:off x="47328" y="2204864"/>
            <a:ext cx="216024" cy="43204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DF3776F3-EBE7-D1ED-1AEE-522056B42A17}"/>
              </a:ext>
            </a:extLst>
          </p:cNvPr>
          <p:cNvSpPr/>
          <p:nvPr/>
        </p:nvSpPr>
        <p:spPr>
          <a:xfrm>
            <a:off x="-2112912" y="-531440"/>
            <a:ext cx="12745416" cy="2088232"/>
          </a:xfrm>
          <a:prstGeom prst="round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B796DDF-257B-964D-166B-08F31C19CFD3}"/>
              </a:ext>
            </a:extLst>
          </p:cNvPr>
          <p:cNvSpPr txBox="1"/>
          <p:nvPr/>
        </p:nvSpPr>
        <p:spPr>
          <a:xfrm>
            <a:off x="335360" y="404664"/>
            <a:ext cx="993710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>
                <a:solidFill>
                  <a:srgbClr val="FF0000"/>
                </a:solidFill>
                <a:latin typeface="Impact" panose="020B0806030902050204" pitchFamily="34" charset="0"/>
              </a:rPr>
              <a:t>Example: </a:t>
            </a:r>
            <a:r>
              <a:rPr lang="en-US" sz="4800" dirty="0" err="1">
                <a:solidFill>
                  <a:srgbClr val="FF0000"/>
                </a:solidFill>
                <a:latin typeface="Impact" panose="020B0806030902050204" pitchFamily="34" charset="0"/>
              </a:rPr>
              <a:t>eXT</a:t>
            </a:r>
            <a:r>
              <a:rPr lang="en-US" sz="4800" dirty="0">
                <a:solidFill>
                  <a:srgbClr val="FF0000"/>
                </a:solidFill>
                <a:latin typeface="Impact" panose="020B0806030902050204" pitchFamily="34" charset="0"/>
              </a:rPr>
              <a:t> between Channels 11/25</a:t>
            </a:r>
            <a:endParaRPr lang="en-US" sz="4800" dirty="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  <p:pic>
        <p:nvPicPr>
          <p:cNvPr id="10244" name="Picture 4">
            <a:extLst>
              <a:ext uri="{FF2B5EF4-FFF2-40B4-BE49-F238E27FC236}">
                <a16:creationId xmlns:a16="http://schemas.microsoft.com/office/drawing/2014/main" id="{97E37F05-2213-3695-64D0-7968FD933C5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3352" y="2204864"/>
            <a:ext cx="5665546" cy="42901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137DC428-76FC-8125-E84D-90AD18E2F359}"/>
              </a:ext>
            </a:extLst>
          </p:cNvPr>
          <p:cNvSpPr txBox="1"/>
          <p:nvPr/>
        </p:nvSpPr>
        <p:spPr>
          <a:xfrm rot="16200000">
            <a:off x="-1240972" y="4010575"/>
            <a:ext cx="3742083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rtl="0">
              <a:spcBef>
                <a:spcPts val="0"/>
              </a:spcBef>
              <a:spcAft>
                <a:spcPts val="0"/>
              </a:spcAft>
            </a:pPr>
            <a:r>
              <a:rPr lang="en-CA" sz="12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Probability of a Pulse (per Event)</a:t>
            </a:r>
            <a:endParaRPr lang="en-CA" sz="1200" b="0" i="0" u="none" strike="noStrike" dirty="0">
              <a:solidFill>
                <a:srgbClr val="000000"/>
              </a:solidFill>
              <a:effectLst/>
            </a:endParaRPr>
          </a:p>
          <a:p>
            <a:br>
              <a:rPr lang="en-CA" dirty="0"/>
            </a:br>
            <a:br>
              <a:rPr lang="en-CA" dirty="0"/>
            </a:br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8A1E3AE-22FC-3F3F-6846-33C9436EEA8F}"/>
              </a:ext>
            </a:extLst>
          </p:cNvPr>
          <p:cNvSpPr txBox="1"/>
          <p:nvPr/>
        </p:nvSpPr>
        <p:spPr>
          <a:xfrm>
            <a:off x="4295800" y="3284984"/>
            <a:ext cx="49885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P1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8FE5EA3-9779-8AD0-144B-A8D48B8D4390}"/>
              </a:ext>
            </a:extLst>
          </p:cNvPr>
          <p:cNvSpPr txBox="1"/>
          <p:nvPr/>
        </p:nvSpPr>
        <p:spPr>
          <a:xfrm rot="16200000">
            <a:off x="4807700" y="4010575"/>
            <a:ext cx="3742083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rtl="0">
              <a:spcBef>
                <a:spcPts val="0"/>
              </a:spcBef>
              <a:spcAft>
                <a:spcPts val="0"/>
              </a:spcAft>
            </a:pPr>
            <a:r>
              <a:rPr lang="en-CA" sz="12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Probability of a Pulse (per Event)</a:t>
            </a:r>
            <a:endParaRPr lang="en-CA" sz="1200" b="0" i="0" u="none" strike="noStrike" dirty="0">
              <a:solidFill>
                <a:srgbClr val="000000"/>
              </a:solidFill>
              <a:effectLst/>
            </a:endParaRPr>
          </a:p>
          <a:p>
            <a:br>
              <a:rPr lang="en-CA" dirty="0"/>
            </a:br>
            <a:br>
              <a:rPr lang="en-CA" dirty="0"/>
            </a:b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960B4FA-0438-F5A7-71BC-6DB60C961CD5}"/>
              </a:ext>
            </a:extLst>
          </p:cNvPr>
          <p:cNvSpPr txBox="1"/>
          <p:nvPr/>
        </p:nvSpPr>
        <p:spPr>
          <a:xfrm>
            <a:off x="10344472" y="3284984"/>
            <a:ext cx="50366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P2</a:t>
            </a:r>
          </a:p>
        </p:txBody>
      </p:sp>
    </p:spTree>
    <p:extLst>
      <p:ext uri="{BB962C8B-B14F-4D97-AF65-F5344CB8AC3E}">
        <p14:creationId xmlns:p14="http://schemas.microsoft.com/office/powerpoint/2010/main" val="107451132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>
            <a:extLst>
              <a:ext uri="{FF2B5EF4-FFF2-40B4-BE49-F238E27FC236}">
                <a16:creationId xmlns:a16="http://schemas.microsoft.com/office/drawing/2014/main" id="{3447B2B2-A78B-4B51-6A5F-80C2A54DF78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95600" y="620688"/>
            <a:ext cx="7114563" cy="56612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26F79C10-606D-C231-3F26-5C540ED4D8B1}"/>
              </a:ext>
            </a:extLst>
          </p:cNvPr>
          <p:cNvCxnSpPr/>
          <p:nvPr/>
        </p:nvCxnSpPr>
        <p:spPr>
          <a:xfrm flipV="1">
            <a:off x="4295800" y="1844824"/>
            <a:ext cx="1656184" cy="648072"/>
          </a:xfrm>
          <a:prstGeom prst="straightConnector1">
            <a:avLst/>
          </a:prstGeom>
          <a:ln w="539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839AA39C-F1F4-79D5-8683-99F65A6C8764}"/>
              </a:ext>
            </a:extLst>
          </p:cNvPr>
          <p:cNvSpPr txBox="1"/>
          <p:nvPr/>
        </p:nvSpPr>
        <p:spPr>
          <a:xfrm>
            <a:off x="5879976" y="1556792"/>
            <a:ext cx="1846980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P12</a:t>
            </a:r>
          </a:p>
          <a:p>
            <a:r>
              <a:rPr lang="en-US" sz="1600" dirty="0"/>
              <a:t>(pulses within 48ns)</a:t>
            </a: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66D87720-6E9F-E79F-3662-5DA335BDC215}"/>
              </a:ext>
            </a:extLst>
          </p:cNvPr>
          <p:cNvCxnSpPr>
            <a:cxnSpLocks/>
          </p:cNvCxnSpPr>
          <p:nvPr/>
        </p:nvCxnSpPr>
        <p:spPr>
          <a:xfrm flipH="1">
            <a:off x="4007768" y="4797152"/>
            <a:ext cx="360040" cy="360040"/>
          </a:xfrm>
          <a:prstGeom prst="straightConnector1">
            <a:avLst/>
          </a:prstGeom>
          <a:ln w="539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4BA1EE37-A3CC-7187-0536-58E23D586179}"/>
              </a:ext>
            </a:extLst>
          </p:cNvPr>
          <p:cNvSpPr txBox="1"/>
          <p:nvPr/>
        </p:nvSpPr>
        <p:spPr>
          <a:xfrm>
            <a:off x="3575720" y="5157192"/>
            <a:ext cx="7809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P1*P2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6FABB37B-D653-3389-B325-7023B726500B}"/>
              </a:ext>
            </a:extLst>
          </p:cNvPr>
          <p:cNvSpPr/>
          <p:nvPr/>
        </p:nvSpPr>
        <p:spPr>
          <a:xfrm>
            <a:off x="2279576" y="620688"/>
            <a:ext cx="288032" cy="56886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55219BC-A3FF-6A4C-3DBE-44562952A4D3}"/>
              </a:ext>
            </a:extLst>
          </p:cNvPr>
          <p:cNvSpPr txBox="1"/>
          <p:nvPr/>
        </p:nvSpPr>
        <p:spPr>
          <a:xfrm rot="16200000">
            <a:off x="808058" y="3964414"/>
            <a:ext cx="31683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Probability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29F62B30-D95C-22B7-906F-FEABF01DA1D7}"/>
              </a:ext>
            </a:extLst>
          </p:cNvPr>
          <p:cNvSpPr/>
          <p:nvPr/>
        </p:nvSpPr>
        <p:spPr>
          <a:xfrm>
            <a:off x="7752184" y="1196752"/>
            <a:ext cx="1656184" cy="129614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140978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2C86AFC4-EEE8-593B-DE05-73FB79099122}"/>
              </a:ext>
            </a:extLst>
          </p:cNvPr>
          <p:cNvSpPr/>
          <p:nvPr/>
        </p:nvSpPr>
        <p:spPr>
          <a:xfrm>
            <a:off x="2207568" y="1700808"/>
            <a:ext cx="7632848" cy="367240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 descr="A black and white text&#10;&#10;Description automatically generated">
            <a:extLst>
              <a:ext uri="{FF2B5EF4-FFF2-40B4-BE49-F238E27FC236}">
                <a16:creationId xmlns:a16="http://schemas.microsoft.com/office/drawing/2014/main" id="{9432EBA5-A173-18D1-95F3-E95E0E17347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51584" y="1916832"/>
            <a:ext cx="800100" cy="850900"/>
          </a:xfrm>
          <a:prstGeom prst="rect">
            <a:avLst/>
          </a:prstGeom>
        </p:spPr>
      </p:pic>
      <p:pic>
        <p:nvPicPr>
          <p:cNvPr id="8" name="Picture 7" descr="A close up of black letters&#10;&#10;Description automatically generated">
            <a:extLst>
              <a:ext uri="{FF2B5EF4-FFF2-40B4-BE49-F238E27FC236}">
                <a16:creationId xmlns:a16="http://schemas.microsoft.com/office/drawing/2014/main" id="{F2EDAE44-01AA-7C55-2D38-1C170B041E5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59696" y="2060848"/>
            <a:ext cx="1447800" cy="736600"/>
          </a:xfrm>
          <a:prstGeom prst="rect">
            <a:avLst/>
          </a:prstGeom>
        </p:spPr>
      </p:pic>
      <p:pic>
        <p:nvPicPr>
          <p:cNvPr id="10" name="Picture 9" descr="A black text on a white background&#10;&#10;Description automatically generated">
            <a:extLst>
              <a:ext uri="{FF2B5EF4-FFF2-40B4-BE49-F238E27FC236}">
                <a16:creationId xmlns:a16="http://schemas.microsoft.com/office/drawing/2014/main" id="{4D0BD807-13AD-FFF8-7537-49F4584DE38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99856" y="1988840"/>
            <a:ext cx="1892300" cy="914400"/>
          </a:xfrm>
          <a:prstGeom prst="rect">
            <a:avLst/>
          </a:prstGeom>
        </p:spPr>
      </p:pic>
      <p:pic>
        <p:nvPicPr>
          <p:cNvPr id="12" name="Picture 11" descr="A black text on a white background&#10;&#10;Description automatically generated">
            <a:extLst>
              <a:ext uri="{FF2B5EF4-FFF2-40B4-BE49-F238E27FC236}">
                <a16:creationId xmlns:a16="http://schemas.microsoft.com/office/drawing/2014/main" id="{83611E9C-EA6A-510A-78FA-B31934017F5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744072" y="1916832"/>
            <a:ext cx="1943100" cy="1066800"/>
          </a:xfrm>
          <a:prstGeom prst="rect">
            <a:avLst/>
          </a:prstGeom>
        </p:spPr>
      </p:pic>
      <p:pic>
        <p:nvPicPr>
          <p:cNvPr id="14" name="Picture 13" descr="A black text with black letters&#10;&#10;Description automatically generated with medium confidence">
            <a:extLst>
              <a:ext uri="{FF2B5EF4-FFF2-40B4-BE49-F238E27FC236}">
                <a16:creationId xmlns:a16="http://schemas.microsoft.com/office/drawing/2014/main" id="{C1C2F4B9-8FA1-8948-BBFB-5EB330891B1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279576" y="2780928"/>
            <a:ext cx="5943600" cy="914400"/>
          </a:xfrm>
          <a:prstGeom prst="rect">
            <a:avLst/>
          </a:prstGeom>
        </p:spPr>
      </p:pic>
      <p:pic>
        <p:nvPicPr>
          <p:cNvPr id="16" name="Picture 15" descr="A mathematical equation with numbers and symbols&#10;&#10;Description automatically generated">
            <a:extLst>
              <a:ext uri="{FF2B5EF4-FFF2-40B4-BE49-F238E27FC236}">
                <a16:creationId xmlns:a16="http://schemas.microsoft.com/office/drawing/2014/main" id="{443E0F6D-0C39-4B59-74A9-06994191F42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495600" y="3933056"/>
            <a:ext cx="2705100" cy="1308100"/>
          </a:xfrm>
          <a:prstGeom prst="rect">
            <a:avLst/>
          </a:prstGeom>
        </p:spPr>
      </p:pic>
      <p:cxnSp>
        <p:nvCxnSpPr>
          <p:cNvPr id="3" name="Straight Arrow Connector 2">
            <a:extLst>
              <a:ext uri="{FF2B5EF4-FFF2-40B4-BE49-F238E27FC236}">
                <a16:creationId xmlns:a16="http://schemas.microsoft.com/office/drawing/2014/main" id="{78F9E036-1B7B-E9A2-E2AF-6FC32D897C17}"/>
              </a:ext>
            </a:extLst>
          </p:cNvPr>
          <p:cNvCxnSpPr>
            <a:cxnSpLocks/>
          </p:cNvCxnSpPr>
          <p:nvPr/>
        </p:nvCxnSpPr>
        <p:spPr>
          <a:xfrm>
            <a:off x="3359696" y="1484784"/>
            <a:ext cx="864096" cy="576064"/>
          </a:xfrm>
          <a:prstGeom prst="straightConnector1">
            <a:avLst/>
          </a:prstGeom>
          <a:ln w="539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183134E9-4435-0DEE-2FC7-C6ED3A78AC0A}"/>
              </a:ext>
            </a:extLst>
          </p:cNvPr>
          <p:cNvCxnSpPr>
            <a:cxnSpLocks/>
          </p:cNvCxnSpPr>
          <p:nvPr/>
        </p:nvCxnSpPr>
        <p:spPr>
          <a:xfrm>
            <a:off x="5663952" y="1211790"/>
            <a:ext cx="0" cy="849058"/>
          </a:xfrm>
          <a:prstGeom prst="straightConnector1">
            <a:avLst/>
          </a:prstGeom>
          <a:ln w="539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DEED879D-32AE-0544-79F5-DC88A876B080}"/>
              </a:ext>
            </a:extLst>
          </p:cNvPr>
          <p:cNvCxnSpPr>
            <a:cxnSpLocks/>
          </p:cNvCxnSpPr>
          <p:nvPr/>
        </p:nvCxnSpPr>
        <p:spPr>
          <a:xfrm flipH="1">
            <a:off x="7536160" y="1304764"/>
            <a:ext cx="977839" cy="756084"/>
          </a:xfrm>
          <a:prstGeom prst="straightConnector1">
            <a:avLst/>
          </a:prstGeom>
          <a:ln w="539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415305EE-6DF5-835A-4404-8BB3503118EA}"/>
              </a:ext>
            </a:extLst>
          </p:cNvPr>
          <p:cNvSpPr txBox="1"/>
          <p:nvPr/>
        </p:nvSpPr>
        <p:spPr>
          <a:xfrm>
            <a:off x="1984958" y="275264"/>
            <a:ext cx="249887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Probability of both channels independently pulsing in a given time window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A47AAEA-8A56-4F3C-5A81-1C8718287D14}"/>
              </a:ext>
            </a:extLst>
          </p:cNvPr>
          <p:cNvSpPr txBox="1"/>
          <p:nvPr/>
        </p:nvSpPr>
        <p:spPr>
          <a:xfrm>
            <a:off x="4483829" y="288460"/>
            <a:ext cx="266429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Probability of channel 1 pulsing, and causing channel 2 to fire from </a:t>
            </a:r>
            <a:r>
              <a:rPr lang="en-US" dirty="0" err="1">
                <a:solidFill>
                  <a:schemeClr val="bg1"/>
                </a:solidFill>
              </a:rPr>
              <a:t>eXT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EE6665A-65A0-ED0A-B7C3-DAFAAEA3C118}"/>
              </a:ext>
            </a:extLst>
          </p:cNvPr>
          <p:cNvSpPr txBox="1"/>
          <p:nvPr/>
        </p:nvSpPr>
        <p:spPr>
          <a:xfrm>
            <a:off x="7542755" y="269449"/>
            <a:ext cx="266428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Probability of channel 2 pulsing, and causing channel 1 to fire from </a:t>
            </a:r>
            <a:r>
              <a:rPr lang="en-US" dirty="0" err="1">
                <a:solidFill>
                  <a:schemeClr val="bg1"/>
                </a:solidFill>
              </a:rPr>
              <a:t>eXT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1803B5DD-6FBB-132A-93FF-AC1C7B5253BF}"/>
              </a:ext>
            </a:extLst>
          </p:cNvPr>
          <p:cNvSpPr txBox="1"/>
          <p:nvPr/>
        </p:nvSpPr>
        <p:spPr>
          <a:xfrm>
            <a:off x="2396374" y="3616885"/>
            <a:ext cx="56086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Note: we can add the probabilities because they are small</a:t>
            </a:r>
          </a:p>
        </p:txBody>
      </p:sp>
    </p:spTree>
    <p:extLst>
      <p:ext uri="{BB962C8B-B14F-4D97-AF65-F5344CB8AC3E}">
        <p14:creationId xmlns:p14="http://schemas.microsoft.com/office/powerpoint/2010/main" val="1446992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7" grpId="0"/>
      <p:bldP spid="2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>
            <a:extLst>
              <a:ext uri="{FF2B5EF4-FFF2-40B4-BE49-F238E27FC236}">
                <a16:creationId xmlns:a16="http://schemas.microsoft.com/office/drawing/2014/main" id="{F03B7811-12D0-AE54-0020-820322CD93B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95600" y="1124744"/>
            <a:ext cx="7165907" cy="50804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955993E5-B921-8037-54CD-1D8ADB830694}"/>
              </a:ext>
            </a:extLst>
          </p:cNvPr>
          <p:cNvSpPr txBox="1"/>
          <p:nvPr/>
        </p:nvSpPr>
        <p:spPr>
          <a:xfrm>
            <a:off x="6096000" y="1700808"/>
            <a:ext cx="330039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rtl="0">
              <a:spcBef>
                <a:spcPts val="0"/>
              </a:spcBef>
              <a:spcAft>
                <a:spcPts val="0"/>
              </a:spcAft>
            </a:pPr>
            <a:r>
              <a:rPr lang="en-CA" sz="1600" b="0" i="0" u="none" strike="noStrike" dirty="0" err="1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eXT</a:t>
            </a:r>
            <a:r>
              <a:rPr lang="en-CA" sz="16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 Probability: 0.0058 +/- 0.0003</a:t>
            </a:r>
            <a:endParaRPr lang="en-CA" sz="1600" b="0" i="0" u="none" strike="noStrike" dirty="0">
              <a:solidFill>
                <a:srgbClr val="00000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6897341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>
            <a:extLst>
              <a:ext uri="{FF2B5EF4-FFF2-40B4-BE49-F238E27FC236}">
                <a16:creationId xmlns:a16="http://schemas.microsoft.com/office/drawing/2014/main" id="{47C5E026-7471-F9CD-257C-B6583E7344F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56040" y="836712"/>
            <a:ext cx="5389982" cy="5157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40" name="Picture 4">
            <a:extLst>
              <a:ext uri="{FF2B5EF4-FFF2-40B4-BE49-F238E27FC236}">
                <a16:creationId xmlns:a16="http://schemas.microsoft.com/office/drawing/2014/main" id="{3CAFA8CF-363D-025F-6D1B-A75A8DAB93B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3392" y="3212976"/>
            <a:ext cx="4958644" cy="30689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3" name="TextBox 32">
            <a:extLst>
              <a:ext uri="{FF2B5EF4-FFF2-40B4-BE49-F238E27FC236}">
                <a16:creationId xmlns:a16="http://schemas.microsoft.com/office/drawing/2014/main" id="{3F81AE51-48B5-8A23-0C25-8079FF8A51D7}"/>
              </a:ext>
            </a:extLst>
          </p:cNvPr>
          <p:cNvSpPr txBox="1"/>
          <p:nvPr/>
        </p:nvSpPr>
        <p:spPr>
          <a:xfrm>
            <a:off x="346330" y="836712"/>
            <a:ext cx="5749670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</a:rPr>
              <a:t>Interesting points:</a:t>
            </a:r>
          </a:p>
          <a:p>
            <a:endParaRPr lang="en-US" dirty="0">
              <a:solidFill>
                <a:schemeClr val="bg1"/>
              </a:solidFill>
            </a:endParaRPr>
          </a:p>
          <a:p>
            <a:r>
              <a:rPr lang="en-US" dirty="0">
                <a:solidFill>
                  <a:schemeClr val="bg1"/>
                </a:solidFill>
              </a:rPr>
              <a:t>There doesn’t seem to be a clear pattern of </a:t>
            </a:r>
            <a:r>
              <a:rPr lang="en-US" dirty="0" err="1">
                <a:solidFill>
                  <a:schemeClr val="bg1"/>
                </a:solidFill>
              </a:rPr>
              <a:t>eXT</a:t>
            </a:r>
            <a:r>
              <a:rPr lang="en-US" dirty="0">
                <a:solidFill>
                  <a:schemeClr val="bg1"/>
                </a:solidFill>
              </a:rPr>
              <a:t> with channel to channel angle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channels that are across from each other don’t seem to have a higher probability of </a:t>
            </a:r>
            <a:r>
              <a:rPr lang="en-US" dirty="0" err="1">
                <a:solidFill>
                  <a:schemeClr val="bg1"/>
                </a:solidFill>
              </a:rPr>
              <a:t>eXT</a:t>
            </a:r>
            <a:endParaRPr lang="en-US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example: channels 24/25</a:t>
            </a:r>
          </a:p>
        </p:txBody>
      </p:sp>
    </p:spTree>
    <p:extLst>
      <p:ext uri="{BB962C8B-B14F-4D97-AF65-F5344CB8AC3E}">
        <p14:creationId xmlns:p14="http://schemas.microsoft.com/office/powerpoint/2010/main" val="10292468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3F794AD7-88A3-5F76-8AEF-686509D8A405}"/>
              </a:ext>
            </a:extLst>
          </p:cNvPr>
          <p:cNvSpPr/>
          <p:nvPr/>
        </p:nvSpPr>
        <p:spPr>
          <a:xfrm>
            <a:off x="191344" y="-1122841"/>
            <a:ext cx="11819022" cy="2521637"/>
          </a:xfrm>
          <a:prstGeom prst="round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BEA68ABF-561C-8981-488B-31770F5565CD}"/>
              </a:ext>
            </a:extLst>
          </p:cNvPr>
          <p:cNvSpPr/>
          <p:nvPr/>
        </p:nvSpPr>
        <p:spPr>
          <a:xfrm>
            <a:off x="695400" y="4509120"/>
            <a:ext cx="4824536" cy="122413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64C3652-DE4A-C63D-944B-768FFE37BB9D}"/>
              </a:ext>
            </a:extLst>
          </p:cNvPr>
          <p:cNvSpPr/>
          <p:nvPr/>
        </p:nvSpPr>
        <p:spPr>
          <a:xfrm>
            <a:off x="6701277" y="4509120"/>
            <a:ext cx="4824536" cy="122413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4B5C59CD-26EB-C35A-350E-448DD8FE0DDA}"/>
              </a:ext>
            </a:extLst>
          </p:cNvPr>
          <p:cNvCxnSpPr>
            <a:cxnSpLocks/>
            <a:endCxn id="4" idx="0"/>
          </p:cNvCxnSpPr>
          <p:nvPr/>
        </p:nvCxnSpPr>
        <p:spPr>
          <a:xfrm>
            <a:off x="1271464" y="1916832"/>
            <a:ext cx="1836204" cy="2592288"/>
          </a:xfrm>
          <a:prstGeom prst="straightConnector1">
            <a:avLst/>
          </a:prstGeom>
          <a:ln w="69850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099DE8C7-83C1-86DD-DF1C-AD483AF49B5A}"/>
              </a:ext>
            </a:extLst>
          </p:cNvPr>
          <p:cNvCxnSpPr>
            <a:cxnSpLocks/>
          </p:cNvCxnSpPr>
          <p:nvPr/>
        </p:nvCxnSpPr>
        <p:spPr>
          <a:xfrm flipV="1">
            <a:off x="3133551" y="1899065"/>
            <a:ext cx="1872208" cy="2570425"/>
          </a:xfrm>
          <a:prstGeom prst="straightConnector1">
            <a:avLst/>
          </a:prstGeom>
          <a:ln w="69850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F2C5B46C-F0E6-D147-0F4A-B78148A50751}"/>
                  </a:ext>
                </a:extLst>
              </p:cNvPr>
              <p:cNvSpPr txBox="1"/>
              <p:nvPr/>
            </p:nvSpPr>
            <p:spPr>
              <a:xfrm>
                <a:off x="2401819" y="3498361"/>
                <a:ext cx="930557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20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𝜃</m:t>
                      </m:r>
                    </m:oMath>
                  </m:oMathPara>
                </a14:m>
                <a:endParaRPr lang="en-US" sz="32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F2C5B46C-F0E6-D147-0F4A-B78148A5075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01819" y="3498361"/>
                <a:ext cx="930557" cy="584775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A5DF4609-6085-DE7D-102E-283B21BD852A}"/>
                  </a:ext>
                </a:extLst>
              </p:cNvPr>
              <p:cNvSpPr txBox="1"/>
              <p:nvPr/>
            </p:nvSpPr>
            <p:spPr>
              <a:xfrm>
                <a:off x="2904026" y="3507573"/>
                <a:ext cx="930557" cy="64325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20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𝜃</m:t>
                      </m:r>
                    </m:oMath>
                  </m:oMathPara>
                </a14:m>
                <a:endParaRPr lang="en-US" sz="32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A5DF4609-6085-DE7D-102E-283B21BD852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04026" y="3507573"/>
                <a:ext cx="930557" cy="643253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Rectangle 16">
            <a:extLst>
              <a:ext uri="{FF2B5EF4-FFF2-40B4-BE49-F238E27FC236}">
                <a16:creationId xmlns:a16="http://schemas.microsoft.com/office/drawing/2014/main" id="{2D198C85-AD5E-14DB-7017-5BCA9F8DFACF}"/>
              </a:ext>
            </a:extLst>
          </p:cNvPr>
          <p:cNvSpPr/>
          <p:nvPr/>
        </p:nvSpPr>
        <p:spPr>
          <a:xfrm rot="19835987">
            <a:off x="7032104" y="4554014"/>
            <a:ext cx="682483" cy="44043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43660C16-93F8-C3EC-4C13-E64BF4E779F4}"/>
              </a:ext>
            </a:extLst>
          </p:cNvPr>
          <p:cNvSpPr/>
          <p:nvPr/>
        </p:nvSpPr>
        <p:spPr>
          <a:xfrm rot="19835987" flipH="1" flipV="1">
            <a:off x="8019559" y="4616570"/>
            <a:ext cx="711870" cy="45719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2E8F25BE-9CF8-2179-5D4D-78000D5B1336}"/>
              </a:ext>
            </a:extLst>
          </p:cNvPr>
          <p:cNvSpPr/>
          <p:nvPr/>
        </p:nvSpPr>
        <p:spPr>
          <a:xfrm rot="2327941">
            <a:off x="7727091" y="4541599"/>
            <a:ext cx="682483" cy="44043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CCEC9115-F50E-2617-1793-E2702E311D6B}"/>
              </a:ext>
            </a:extLst>
          </p:cNvPr>
          <p:cNvSpPr/>
          <p:nvPr/>
        </p:nvSpPr>
        <p:spPr>
          <a:xfrm rot="18723792">
            <a:off x="8827476" y="4541599"/>
            <a:ext cx="682483" cy="44043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08040F53-7848-5E4B-8270-BC5D2862FF0B}"/>
              </a:ext>
            </a:extLst>
          </p:cNvPr>
          <p:cNvSpPr/>
          <p:nvPr/>
        </p:nvSpPr>
        <p:spPr>
          <a:xfrm rot="2316982">
            <a:off x="7877797" y="4567671"/>
            <a:ext cx="682483" cy="44043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AF05E389-FA1D-523C-1DAE-18AF3078231C}"/>
              </a:ext>
            </a:extLst>
          </p:cNvPr>
          <p:cNvSpPr/>
          <p:nvPr/>
        </p:nvSpPr>
        <p:spPr>
          <a:xfrm rot="1189383">
            <a:off x="8376591" y="4542547"/>
            <a:ext cx="682483" cy="44043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4BA35651-74A3-7D71-60AF-41FE84CE1BD1}"/>
              </a:ext>
            </a:extLst>
          </p:cNvPr>
          <p:cNvSpPr/>
          <p:nvPr/>
        </p:nvSpPr>
        <p:spPr>
          <a:xfrm rot="19835987">
            <a:off x="8432435" y="4521575"/>
            <a:ext cx="682483" cy="44043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2F5106F5-37BD-1CB4-E006-B3BD820C3384}"/>
              </a:ext>
            </a:extLst>
          </p:cNvPr>
          <p:cNvSpPr/>
          <p:nvPr/>
        </p:nvSpPr>
        <p:spPr>
          <a:xfrm rot="19835987">
            <a:off x="9650118" y="4521575"/>
            <a:ext cx="682483" cy="44043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91DF30C6-C037-FE54-5247-82A6B839A0D0}"/>
              </a:ext>
            </a:extLst>
          </p:cNvPr>
          <p:cNvSpPr/>
          <p:nvPr/>
        </p:nvSpPr>
        <p:spPr>
          <a:xfrm rot="1391624">
            <a:off x="9530113" y="4519450"/>
            <a:ext cx="682483" cy="44043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63A343EB-1453-7FE9-668E-5D38A0B21E5A}"/>
              </a:ext>
            </a:extLst>
          </p:cNvPr>
          <p:cNvSpPr/>
          <p:nvPr/>
        </p:nvSpPr>
        <p:spPr>
          <a:xfrm rot="18844763">
            <a:off x="9973466" y="4630793"/>
            <a:ext cx="682483" cy="44043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FCE0D49A-4CA3-E5C1-C6D8-581292E3D9CC}"/>
              </a:ext>
            </a:extLst>
          </p:cNvPr>
          <p:cNvSpPr/>
          <p:nvPr/>
        </p:nvSpPr>
        <p:spPr>
          <a:xfrm rot="2615583">
            <a:off x="10479648" y="4535515"/>
            <a:ext cx="682483" cy="44043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E02AC5C0-DF83-2500-2048-8430B414C9E9}"/>
              </a:ext>
            </a:extLst>
          </p:cNvPr>
          <p:cNvCxnSpPr>
            <a:cxnSpLocks/>
          </p:cNvCxnSpPr>
          <p:nvPr/>
        </p:nvCxnSpPr>
        <p:spPr>
          <a:xfrm>
            <a:off x="7019638" y="1795823"/>
            <a:ext cx="1836204" cy="2592288"/>
          </a:xfrm>
          <a:prstGeom prst="straightConnector1">
            <a:avLst/>
          </a:prstGeom>
          <a:ln w="69850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58EC0192-563D-557C-8417-427E04750466}"/>
              </a:ext>
            </a:extLst>
          </p:cNvPr>
          <p:cNvCxnSpPr>
            <a:cxnSpLocks/>
          </p:cNvCxnSpPr>
          <p:nvPr/>
        </p:nvCxnSpPr>
        <p:spPr>
          <a:xfrm flipH="1" flipV="1">
            <a:off x="6995607" y="2564904"/>
            <a:ext cx="1861459" cy="1872459"/>
          </a:xfrm>
          <a:prstGeom prst="straightConnector1">
            <a:avLst/>
          </a:prstGeom>
          <a:ln w="69850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63D1929F-F8D8-ED4F-3036-D38E1BD2549D}"/>
              </a:ext>
            </a:extLst>
          </p:cNvPr>
          <p:cNvCxnSpPr>
            <a:cxnSpLocks/>
          </p:cNvCxnSpPr>
          <p:nvPr/>
        </p:nvCxnSpPr>
        <p:spPr>
          <a:xfrm flipH="1" flipV="1">
            <a:off x="7937682" y="2221087"/>
            <a:ext cx="961034" cy="2182909"/>
          </a:xfrm>
          <a:prstGeom prst="straightConnector1">
            <a:avLst/>
          </a:prstGeom>
          <a:ln w="69850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5F25B530-652C-9771-202F-06189CB8060E}"/>
              </a:ext>
            </a:extLst>
          </p:cNvPr>
          <p:cNvCxnSpPr>
            <a:cxnSpLocks/>
          </p:cNvCxnSpPr>
          <p:nvPr/>
        </p:nvCxnSpPr>
        <p:spPr>
          <a:xfrm flipH="1" flipV="1">
            <a:off x="8873346" y="2157399"/>
            <a:ext cx="62298" cy="2259161"/>
          </a:xfrm>
          <a:prstGeom prst="straightConnector1">
            <a:avLst/>
          </a:prstGeom>
          <a:ln w="69850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D74A6A6A-0E20-53AA-C5A7-64A2A9A22892}"/>
              </a:ext>
            </a:extLst>
          </p:cNvPr>
          <p:cNvCxnSpPr>
            <a:cxnSpLocks/>
          </p:cNvCxnSpPr>
          <p:nvPr/>
        </p:nvCxnSpPr>
        <p:spPr>
          <a:xfrm flipH="1" flipV="1">
            <a:off x="6727752" y="3312541"/>
            <a:ext cx="2109956" cy="1154043"/>
          </a:xfrm>
          <a:prstGeom prst="straightConnector1">
            <a:avLst/>
          </a:prstGeom>
          <a:ln w="69850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72DC9524-8AF2-7444-D250-7CFBB5717803}"/>
              </a:ext>
            </a:extLst>
          </p:cNvPr>
          <p:cNvCxnSpPr>
            <a:cxnSpLocks/>
          </p:cNvCxnSpPr>
          <p:nvPr/>
        </p:nvCxnSpPr>
        <p:spPr>
          <a:xfrm flipV="1">
            <a:off x="8898716" y="2348089"/>
            <a:ext cx="842216" cy="2068022"/>
          </a:xfrm>
          <a:prstGeom prst="straightConnector1">
            <a:avLst/>
          </a:prstGeom>
          <a:ln w="69850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C711571B-03FA-0BE0-7A2F-90203B4DBEE3}"/>
              </a:ext>
            </a:extLst>
          </p:cNvPr>
          <p:cNvCxnSpPr>
            <a:cxnSpLocks/>
          </p:cNvCxnSpPr>
          <p:nvPr/>
        </p:nvCxnSpPr>
        <p:spPr>
          <a:xfrm flipH="1" flipV="1">
            <a:off x="6850960" y="3965888"/>
            <a:ext cx="1924125" cy="401017"/>
          </a:xfrm>
          <a:prstGeom prst="straightConnector1">
            <a:avLst/>
          </a:prstGeom>
          <a:ln w="69850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Box 42">
            <a:extLst>
              <a:ext uri="{FF2B5EF4-FFF2-40B4-BE49-F238E27FC236}">
                <a16:creationId xmlns:a16="http://schemas.microsoft.com/office/drawing/2014/main" id="{8F160127-728F-C594-1891-8645702DB7B6}"/>
              </a:ext>
            </a:extLst>
          </p:cNvPr>
          <p:cNvSpPr txBox="1"/>
          <p:nvPr/>
        </p:nvSpPr>
        <p:spPr>
          <a:xfrm>
            <a:off x="1550009" y="4824041"/>
            <a:ext cx="329806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Specular Reflection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830A1F4B-F43D-E05B-41BB-DB47C9A9911B}"/>
              </a:ext>
            </a:extLst>
          </p:cNvPr>
          <p:cNvSpPr txBox="1"/>
          <p:nvPr/>
        </p:nvSpPr>
        <p:spPr>
          <a:xfrm>
            <a:off x="7657978" y="4828949"/>
            <a:ext cx="329806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Diffuse Reflection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457370AE-C103-7214-9083-AF558437AD2E}"/>
              </a:ext>
            </a:extLst>
          </p:cNvPr>
          <p:cNvSpPr txBox="1"/>
          <p:nvPr/>
        </p:nvSpPr>
        <p:spPr>
          <a:xfrm>
            <a:off x="678645" y="592317"/>
            <a:ext cx="1121827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bg1"/>
                </a:solidFill>
              </a:rPr>
              <a:t>IDEA:  </a:t>
            </a:r>
            <a:r>
              <a:rPr lang="en-US" dirty="0">
                <a:solidFill>
                  <a:schemeClr val="bg1"/>
                </a:solidFill>
              </a:rPr>
              <a:t>Run simulations with different cage reflectivity’s and roughness, and see which results best match the data</a:t>
            </a:r>
          </a:p>
        </p:txBody>
      </p: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6913322E-476D-B6D7-08BC-FEFF8C8951D4}"/>
              </a:ext>
            </a:extLst>
          </p:cNvPr>
          <p:cNvCxnSpPr>
            <a:endCxn id="4" idx="0"/>
          </p:cNvCxnSpPr>
          <p:nvPr/>
        </p:nvCxnSpPr>
        <p:spPr>
          <a:xfrm>
            <a:off x="3107668" y="1795823"/>
            <a:ext cx="0" cy="2713297"/>
          </a:xfrm>
          <a:prstGeom prst="line">
            <a:avLst/>
          </a:prstGeom>
          <a:ln w="3175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535619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 animBg="1"/>
      <p:bldP spid="13" grpId="0"/>
      <p:bldP spid="16" grpId="0"/>
      <p:bldP spid="4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F90C02EE-E70C-BE54-7662-0BD37E6371DE}"/>
              </a:ext>
            </a:extLst>
          </p:cNvPr>
          <p:cNvSpPr/>
          <p:nvPr/>
        </p:nvSpPr>
        <p:spPr>
          <a:xfrm>
            <a:off x="-1608856" y="584684"/>
            <a:ext cx="12961440" cy="5688632"/>
          </a:xfrm>
          <a:prstGeom prst="round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BEA869D-03B5-39A3-652C-ECF1A7724377}"/>
              </a:ext>
            </a:extLst>
          </p:cNvPr>
          <p:cNvSpPr txBox="1"/>
          <p:nvPr/>
        </p:nvSpPr>
        <p:spPr>
          <a:xfrm>
            <a:off x="1199456" y="764704"/>
            <a:ext cx="9793088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rtl="0">
              <a:spcBef>
                <a:spcPts val="0"/>
              </a:spcBef>
              <a:spcAft>
                <a:spcPts val="0"/>
              </a:spcAft>
            </a:pPr>
            <a:r>
              <a:rPr lang="en-CA" sz="1800" b="0" i="0" u="none" strike="noStrike" dirty="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CONFIGURATION 1: </a:t>
            </a:r>
          </a:p>
          <a:p>
            <a:pPr marL="285750" indent="-285750" algn="l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CA" dirty="0">
                <a:solidFill>
                  <a:schemeClr val="bg1"/>
                </a:solidFill>
                <a:latin typeface="Arial" panose="020B0604020202020204" pitchFamily="34" charset="0"/>
              </a:rPr>
              <a:t>D</a:t>
            </a:r>
            <a:r>
              <a:rPr lang="en-CA" sz="1800" b="0" i="0" u="none" strike="noStrike" dirty="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efault sim settings</a:t>
            </a:r>
          </a:p>
          <a:p>
            <a:pPr marL="285750" indent="-285750" algn="l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CA" dirty="0">
                <a:solidFill>
                  <a:schemeClr val="bg1"/>
                </a:solidFill>
                <a:latin typeface="Arial" panose="020B0604020202020204" pitchFamily="34" charset="0"/>
              </a:rPr>
              <a:t>U</a:t>
            </a:r>
            <a:r>
              <a:rPr lang="en-CA" sz="1800" b="0" i="0" u="none" strike="noStrike" dirty="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ses Fresnel’s equations and the index of refraction of </a:t>
            </a:r>
            <a:r>
              <a:rPr lang="en-CA" sz="1800" b="0" i="0" u="none" strike="noStrike" dirty="0" err="1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pmma</a:t>
            </a:r>
            <a:r>
              <a:rPr lang="en-CA" sz="1800" b="0" i="0" u="none" strike="noStrike" dirty="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 to calculate reflectivity</a:t>
            </a:r>
          </a:p>
          <a:p>
            <a:pPr marL="285750" indent="-285750" algn="l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CA" b="0" i="0" u="none" strike="noStrike" dirty="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Only diffuse reflections</a:t>
            </a:r>
            <a:endParaRPr lang="en-CA" b="0" i="0" u="none" strike="noStrike" dirty="0">
              <a:solidFill>
                <a:schemeClr val="bg1"/>
              </a:solidFill>
              <a:effectLst/>
            </a:endParaRPr>
          </a:p>
          <a:p>
            <a:pPr algn="l" rtl="0">
              <a:spcBef>
                <a:spcPts val="0"/>
              </a:spcBef>
              <a:spcAft>
                <a:spcPts val="0"/>
              </a:spcAft>
            </a:pPr>
            <a:br>
              <a:rPr lang="en-CA" b="0" i="0" u="none" strike="noStrike" dirty="0">
                <a:solidFill>
                  <a:schemeClr val="bg1"/>
                </a:solidFill>
                <a:effectLst/>
              </a:rPr>
            </a:br>
            <a:r>
              <a:rPr lang="en-CA" sz="1800" b="0" i="0" u="none" strike="noStrike" dirty="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CONFIGURATION 2: </a:t>
            </a:r>
          </a:p>
          <a:p>
            <a:pPr marL="285750" indent="-285750" algn="l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CA" dirty="0">
                <a:solidFill>
                  <a:schemeClr val="bg1"/>
                </a:solidFill>
                <a:latin typeface="Arial" panose="020B0604020202020204" pitchFamily="34" charset="0"/>
              </a:rPr>
              <a:t>R</a:t>
            </a:r>
            <a:r>
              <a:rPr lang="en-CA" sz="1800" b="0" i="0" u="none" strike="noStrike" dirty="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eflectivity set to 0</a:t>
            </a:r>
            <a:endParaRPr lang="en-CA" b="0" i="0" u="none" strike="noStrike" dirty="0">
              <a:solidFill>
                <a:schemeClr val="bg1"/>
              </a:solidFill>
              <a:effectLst/>
            </a:endParaRPr>
          </a:p>
          <a:p>
            <a:pPr algn="l" rtl="0">
              <a:spcBef>
                <a:spcPts val="0"/>
              </a:spcBef>
              <a:spcAft>
                <a:spcPts val="0"/>
              </a:spcAft>
            </a:pPr>
            <a:br>
              <a:rPr lang="en-CA" b="0" i="0" u="none" strike="noStrike" dirty="0">
                <a:solidFill>
                  <a:schemeClr val="bg1"/>
                </a:solidFill>
                <a:effectLst/>
              </a:rPr>
            </a:br>
            <a:r>
              <a:rPr lang="en-CA" sz="1800" b="0" i="0" u="none" strike="noStrike" dirty="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CONFIGURATION 3: </a:t>
            </a:r>
          </a:p>
          <a:p>
            <a:pPr marL="285750" indent="-285750" algn="l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CA" dirty="0">
                <a:solidFill>
                  <a:schemeClr val="bg1"/>
                </a:solidFill>
                <a:latin typeface="Arial" panose="020B0604020202020204" pitchFamily="34" charset="0"/>
              </a:rPr>
              <a:t>R</a:t>
            </a:r>
            <a:r>
              <a:rPr lang="en-CA" sz="1800" b="0" i="0" u="none" strike="noStrike" dirty="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eflectivity set to 100%</a:t>
            </a:r>
          </a:p>
          <a:p>
            <a:pPr marL="285750" indent="-285750" algn="l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CA" sz="1800" b="0" i="0" u="none" strike="noStrike" dirty="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Only specular reflections</a:t>
            </a:r>
            <a:endParaRPr lang="en-CA" b="0" i="0" u="none" strike="noStrike" dirty="0">
              <a:solidFill>
                <a:schemeClr val="bg1"/>
              </a:solidFill>
              <a:effectLst/>
            </a:endParaRPr>
          </a:p>
          <a:p>
            <a:pPr algn="l" rtl="0">
              <a:spcBef>
                <a:spcPts val="0"/>
              </a:spcBef>
              <a:spcAft>
                <a:spcPts val="0"/>
              </a:spcAft>
            </a:pPr>
            <a:br>
              <a:rPr lang="en-CA" b="0" i="0" u="none" strike="noStrike" dirty="0">
                <a:solidFill>
                  <a:schemeClr val="bg1"/>
                </a:solidFill>
                <a:effectLst/>
              </a:rPr>
            </a:br>
            <a:r>
              <a:rPr lang="en-CA" sz="1800" b="0" i="0" u="none" strike="noStrike" dirty="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CONFIGURATION 4: </a:t>
            </a:r>
          </a:p>
          <a:p>
            <a:pPr marL="285750" indent="-285750" algn="l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CA" sz="1800" b="0" i="0" u="none" strike="noStrike" dirty="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Reflectivity set to 100%</a:t>
            </a:r>
          </a:p>
          <a:p>
            <a:pPr marL="285750" indent="-285750" algn="l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CA" sz="1800" b="0" i="0" u="none" strike="noStrike" dirty="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80% diffuse reflections, 20% specular reflections</a:t>
            </a:r>
            <a:endParaRPr lang="en-CA" b="0" i="0" u="none" strike="noStrike" dirty="0">
              <a:solidFill>
                <a:schemeClr val="bg1"/>
              </a:solidFill>
              <a:effectLst/>
            </a:endParaRPr>
          </a:p>
          <a:p>
            <a:pPr algn="l" rtl="0">
              <a:spcBef>
                <a:spcPts val="0"/>
              </a:spcBef>
              <a:spcAft>
                <a:spcPts val="0"/>
              </a:spcAft>
            </a:pPr>
            <a:br>
              <a:rPr lang="en-CA" b="0" i="0" u="none" strike="noStrike" dirty="0">
                <a:solidFill>
                  <a:schemeClr val="bg1"/>
                </a:solidFill>
                <a:effectLst/>
              </a:rPr>
            </a:br>
            <a:r>
              <a:rPr lang="en-CA" sz="1800" b="0" i="0" u="none" strike="noStrike" dirty="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CONFIGURATION 5: </a:t>
            </a:r>
          </a:p>
          <a:p>
            <a:pPr marL="285750" indent="-285750" algn="l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CA" sz="1800" b="0" i="0" u="none" strike="noStrike" dirty="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Reflectivity </a:t>
            </a:r>
            <a:r>
              <a:rPr lang="en-CA" dirty="0">
                <a:solidFill>
                  <a:schemeClr val="bg1"/>
                </a:solidFill>
                <a:latin typeface="Arial" panose="020B0604020202020204" pitchFamily="34" charset="0"/>
              </a:rPr>
              <a:t>set to</a:t>
            </a:r>
            <a:r>
              <a:rPr lang="en-CA" sz="1800" b="0" i="0" u="none" strike="noStrike" dirty="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 100%</a:t>
            </a:r>
          </a:p>
          <a:p>
            <a:pPr marL="285750" indent="-285750" algn="l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CA" sz="1800" b="0" i="0" u="none" strike="noStrike" dirty="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Only diffuse reflections</a:t>
            </a:r>
            <a:endParaRPr lang="en-CA" b="0" i="0" u="none" strike="noStrike" dirty="0">
              <a:solidFill>
                <a:schemeClr val="bg1"/>
              </a:solidFill>
              <a:effectLst/>
            </a:endParaRPr>
          </a:p>
          <a:p>
            <a:br>
              <a:rPr lang="en-CA" dirty="0"/>
            </a:br>
            <a:br>
              <a:rPr lang="en-CA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271680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0F163E23-A1EA-F0CA-1884-2C987A6B83A9}"/>
              </a:ext>
            </a:extLst>
          </p:cNvPr>
          <p:cNvSpPr/>
          <p:nvPr/>
        </p:nvSpPr>
        <p:spPr>
          <a:xfrm>
            <a:off x="-2112912" y="-531440"/>
            <a:ext cx="5688632" cy="2088232"/>
          </a:xfrm>
          <a:prstGeom prst="round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7E99A29-6081-EDD0-D4AA-AA92CF164B1B}"/>
              </a:ext>
            </a:extLst>
          </p:cNvPr>
          <p:cNvSpPr txBox="1"/>
          <p:nvPr/>
        </p:nvSpPr>
        <p:spPr>
          <a:xfrm>
            <a:off x="335360" y="404664"/>
            <a:ext cx="31683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>
                <a:solidFill>
                  <a:srgbClr val="FF0000"/>
                </a:solidFill>
                <a:latin typeface="Impact" panose="020B0806030902050204" pitchFamily="34" charset="0"/>
              </a:rPr>
              <a:t>OUTLOOK:</a:t>
            </a:r>
            <a:endParaRPr lang="en-US" sz="4800" dirty="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3CF0C9BD-C691-F6A9-5C6B-E5DF8649E56C}"/>
              </a:ext>
            </a:extLst>
          </p:cNvPr>
          <p:cNvSpPr/>
          <p:nvPr/>
        </p:nvSpPr>
        <p:spPr>
          <a:xfrm>
            <a:off x="-672752" y="1988840"/>
            <a:ext cx="11809312" cy="4464496"/>
          </a:xfrm>
          <a:prstGeom prst="round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A8099C9-E7F1-68B9-4062-2F3A140E3262}"/>
              </a:ext>
            </a:extLst>
          </p:cNvPr>
          <p:cNvSpPr txBox="1"/>
          <p:nvPr/>
        </p:nvSpPr>
        <p:spPr>
          <a:xfrm>
            <a:off x="696320" y="2374428"/>
            <a:ext cx="9792168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600" dirty="0">
                <a:solidFill>
                  <a:schemeClr val="bg1"/>
                </a:solidFill>
              </a:rPr>
              <a:t>Hopefully with the simulations, I can see which configuration best matches the data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600" dirty="0">
                <a:solidFill>
                  <a:schemeClr val="bg1"/>
                </a:solidFill>
              </a:rPr>
              <a:t>We have calculated the </a:t>
            </a:r>
            <a:r>
              <a:rPr lang="en-US" sz="3600" dirty="0" err="1">
                <a:solidFill>
                  <a:schemeClr val="bg1"/>
                </a:solidFill>
              </a:rPr>
              <a:t>eXT</a:t>
            </a:r>
            <a:r>
              <a:rPr lang="en-US" sz="3600" dirty="0">
                <a:solidFill>
                  <a:schemeClr val="bg1"/>
                </a:solidFill>
              </a:rPr>
              <a:t> values for every pair of channels in </a:t>
            </a:r>
            <a:r>
              <a:rPr lang="en-US" sz="3600" dirty="0" err="1">
                <a:solidFill>
                  <a:schemeClr val="bg1"/>
                </a:solidFill>
              </a:rPr>
              <a:t>LoLX</a:t>
            </a:r>
            <a:r>
              <a:rPr lang="en-US" sz="3600" dirty="0">
                <a:solidFill>
                  <a:schemeClr val="bg1"/>
                </a:solidFill>
              </a:rPr>
              <a:t>, but still need to better understand meaning of our results</a:t>
            </a:r>
          </a:p>
        </p:txBody>
      </p:sp>
    </p:spTree>
    <p:extLst>
      <p:ext uri="{BB962C8B-B14F-4D97-AF65-F5344CB8AC3E}">
        <p14:creationId xmlns:p14="http://schemas.microsoft.com/office/powerpoint/2010/main" val="3830794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Octagon 37">
            <a:extLst>
              <a:ext uri="{FF2B5EF4-FFF2-40B4-BE49-F238E27FC236}">
                <a16:creationId xmlns:a16="http://schemas.microsoft.com/office/drawing/2014/main" id="{0C6EB1D7-CC76-F2C5-918E-2BF5DFFA9C49}"/>
              </a:ext>
            </a:extLst>
          </p:cNvPr>
          <p:cNvSpPr/>
          <p:nvPr/>
        </p:nvSpPr>
        <p:spPr>
          <a:xfrm>
            <a:off x="2639616" y="1484784"/>
            <a:ext cx="4104456" cy="4104456"/>
          </a:xfrm>
          <a:prstGeom prst="octagon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Octagon 39">
            <a:extLst>
              <a:ext uri="{FF2B5EF4-FFF2-40B4-BE49-F238E27FC236}">
                <a16:creationId xmlns:a16="http://schemas.microsoft.com/office/drawing/2014/main" id="{B918B06D-46E7-71FA-FB0E-A37CDF41D22A}"/>
              </a:ext>
            </a:extLst>
          </p:cNvPr>
          <p:cNvSpPr/>
          <p:nvPr/>
        </p:nvSpPr>
        <p:spPr>
          <a:xfrm>
            <a:off x="2855640" y="1700808"/>
            <a:ext cx="3744416" cy="3744416"/>
          </a:xfrm>
          <a:prstGeom prst="octagon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4" name="Rounded Rectangle 53">
            <a:extLst>
              <a:ext uri="{FF2B5EF4-FFF2-40B4-BE49-F238E27FC236}">
                <a16:creationId xmlns:a16="http://schemas.microsoft.com/office/drawing/2014/main" id="{C51B8DB8-D5B3-5E75-5383-72311D0AFD31}"/>
              </a:ext>
            </a:extLst>
          </p:cNvPr>
          <p:cNvSpPr/>
          <p:nvPr/>
        </p:nvSpPr>
        <p:spPr>
          <a:xfrm>
            <a:off x="1343472" y="980728"/>
            <a:ext cx="6768752" cy="5256584"/>
          </a:xfrm>
          <a:prstGeom prst="round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rapezoid 1">
            <a:extLst>
              <a:ext uri="{FF2B5EF4-FFF2-40B4-BE49-F238E27FC236}">
                <a16:creationId xmlns:a16="http://schemas.microsoft.com/office/drawing/2014/main" id="{6683F4EE-13FA-5EC7-1F05-B1E135AA51C1}"/>
              </a:ext>
            </a:extLst>
          </p:cNvPr>
          <p:cNvSpPr/>
          <p:nvPr/>
        </p:nvSpPr>
        <p:spPr>
          <a:xfrm rot="21124147">
            <a:off x="4364283" y="3608986"/>
            <a:ext cx="677400" cy="1368222"/>
          </a:xfrm>
          <a:prstGeom prst="trapezoid">
            <a:avLst/>
          </a:prstGeom>
          <a:solidFill>
            <a:srgbClr val="00B0F0">
              <a:alpha val="49091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ED93C413-D6BA-72AE-3802-82FC8D571368}"/>
              </a:ext>
            </a:extLst>
          </p:cNvPr>
          <p:cNvSpPr/>
          <p:nvPr/>
        </p:nvSpPr>
        <p:spPr>
          <a:xfrm>
            <a:off x="9120336" y="1412776"/>
            <a:ext cx="2952328" cy="408711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F8E0C56B-7DCE-FC98-43CB-50DE990D20FF}"/>
              </a:ext>
            </a:extLst>
          </p:cNvPr>
          <p:cNvCxnSpPr>
            <a:cxnSpLocks/>
          </p:cNvCxnSpPr>
          <p:nvPr/>
        </p:nvCxnSpPr>
        <p:spPr>
          <a:xfrm>
            <a:off x="2855640" y="2780928"/>
            <a:ext cx="1728192" cy="792088"/>
          </a:xfrm>
          <a:prstGeom prst="line">
            <a:avLst/>
          </a:prstGeom>
          <a:ln w="730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Rectangle 44">
            <a:extLst>
              <a:ext uri="{FF2B5EF4-FFF2-40B4-BE49-F238E27FC236}">
                <a16:creationId xmlns:a16="http://schemas.microsoft.com/office/drawing/2014/main" id="{F9D40A10-FC47-36AB-5D73-ED2DEA9A2FED}"/>
              </a:ext>
            </a:extLst>
          </p:cNvPr>
          <p:cNvSpPr/>
          <p:nvPr/>
        </p:nvSpPr>
        <p:spPr>
          <a:xfrm rot="18936310">
            <a:off x="2859398" y="2207064"/>
            <a:ext cx="1293106" cy="126672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76EF29C8-7F94-CC2B-1BAA-1C130D584A4C}"/>
              </a:ext>
            </a:extLst>
          </p:cNvPr>
          <p:cNvSpPr/>
          <p:nvPr/>
        </p:nvSpPr>
        <p:spPr>
          <a:xfrm rot="18936310">
            <a:off x="5375199" y="4799352"/>
            <a:ext cx="1293106" cy="126672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3D2460C1-5D24-E67A-4B09-BAB079537881}"/>
              </a:ext>
            </a:extLst>
          </p:cNvPr>
          <p:cNvSpPr/>
          <p:nvPr/>
        </p:nvSpPr>
        <p:spPr>
          <a:xfrm>
            <a:off x="4079776" y="5373216"/>
            <a:ext cx="1293106" cy="126672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BD31E08D-185F-E974-2A99-73DD4367E35D}"/>
              </a:ext>
            </a:extLst>
          </p:cNvPr>
          <p:cNvSpPr/>
          <p:nvPr/>
        </p:nvSpPr>
        <p:spPr>
          <a:xfrm>
            <a:off x="4079776" y="1700808"/>
            <a:ext cx="1293106" cy="126672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F0DB4577-1A60-9085-E271-D4DE875E1850}"/>
              </a:ext>
            </a:extLst>
          </p:cNvPr>
          <p:cNvSpPr/>
          <p:nvPr/>
        </p:nvSpPr>
        <p:spPr>
          <a:xfrm rot="2695887">
            <a:off x="5379034" y="2288126"/>
            <a:ext cx="1293106" cy="126672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44452431-6EAD-DAA3-2ABC-CBA866C1B97D}"/>
              </a:ext>
            </a:extLst>
          </p:cNvPr>
          <p:cNvSpPr/>
          <p:nvPr/>
        </p:nvSpPr>
        <p:spPr>
          <a:xfrm rot="2695887">
            <a:off x="2783555" y="4803242"/>
            <a:ext cx="1293106" cy="126672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BDD601AD-7551-9F0C-E13A-9A3B0A1A9B6D}"/>
              </a:ext>
            </a:extLst>
          </p:cNvPr>
          <p:cNvSpPr/>
          <p:nvPr/>
        </p:nvSpPr>
        <p:spPr>
          <a:xfrm rot="5400000">
            <a:off x="5944831" y="3508161"/>
            <a:ext cx="1293106" cy="126672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07064E68-8CA0-9FD4-29B2-A42A8C74B842}"/>
              </a:ext>
            </a:extLst>
          </p:cNvPr>
          <p:cNvSpPr/>
          <p:nvPr/>
        </p:nvSpPr>
        <p:spPr>
          <a:xfrm rot="5400000">
            <a:off x="2272423" y="3508161"/>
            <a:ext cx="1293106" cy="126672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Trapezoid 57">
            <a:extLst>
              <a:ext uri="{FF2B5EF4-FFF2-40B4-BE49-F238E27FC236}">
                <a16:creationId xmlns:a16="http://schemas.microsoft.com/office/drawing/2014/main" id="{3E474060-0BD0-4F62-BFA6-D6EEA9C927F2}"/>
              </a:ext>
            </a:extLst>
          </p:cNvPr>
          <p:cNvSpPr/>
          <p:nvPr/>
        </p:nvSpPr>
        <p:spPr>
          <a:xfrm rot="16553616">
            <a:off x="5007549" y="2936021"/>
            <a:ext cx="677400" cy="1368222"/>
          </a:xfrm>
          <a:prstGeom prst="trapezoid">
            <a:avLst/>
          </a:prstGeom>
          <a:solidFill>
            <a:srgbClr val="00B0F0">
              <a:alpha val="49091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Freeform 54">
            <a:extLst>
              <a:ext uri="{FF2B5EF4-FFF2-40B4-BE49-F238E27FC236}">
                <a16:creationId xmlns:a16="http://schemas.microsoft.com/office/drawing/2014/main" id="{E81255CD-DE6E-807F-CBD3-0B470BFC12EA}"/>
              </a:ext>
            </a:extLst>
          </p:cNvPr>
          <p:cNvSpPr/>
          <p:nvPr/>
        </p:nvSpPr>
        <p:spPr>
          <a:xfrm>
            <a:off x="4636175" y="3436374"/>
            <a:ext cx="1371600" cy="191729"/>
          </a:xfrm>
          <a:custGeom>
            <a:avLst/>
            <a:gdLst>
              <a:gd name="connsiteX0" fmla="*/ 0 w 1371600"/>
              <a:gd name="connsiteY0" fmla="*/ 147484 h 191729"/>
              <a:gd name="connsiteX1" fmla="*/ 103239 w 1371600"/>
              <a:gd name="connsiteY1" fmla="*/ 88491 h 191729"/>
              <a:gd name="connsiteX2" fmla="*/ 235975 w 1371600"/>
              <a:gd name="connsiteY2" fmla="*/ 14749 h 191729"/>
              <a:gd name="connsiteX3" fmla="*/ 280220 w 1371600"/>
              <a:gd name="connsiteY3" fmla="*/ 29497 h 191729"/>
              <a:gd name="connsiteX4" fmla="*/ 309717 w 1371600"/>
              <a:gd name="connsiteY4" fmla="*/ 117987 h 191729"/>
              <a:gd name="connsiteX5" fmla="*/ 324465 w 1371600"/>
              <a:gd name="connsiteY5" fmla="*/ 162232 h 191729"/>
              <a:gd name="connsiteX6" fmla="*/ 368710 w 1371600"/>
              <a:gd name="connsiteY6" fmla="*/ 191729 h 191729"/>
              <a:gd name="connsiteX7" fmla="*/ 486697 w 1371600"/>
              <a:gd name="connsiteY7" fmla="*/ 162232 h 191729"/>
              <a:gd name="connsiteX8" fmla="*/ 530942 w 1371600"/>
              <a:gd name="connsiteY8" fmla="*/ 132736 h 191729"/>
              <a:gd name="connsiteX9" fmla="*/ 560439 w 1371600"/>
              <a:gd name="connsiteY9" fmla="*/ 88491 h 191729"/>
              <a:gd name="connsiteX10" fmla="*/ 693175 w 1371600"/>
              <a:gd name="connsiteY10" fmla="*/ 29497 h 191729"/>
              <a:gd name="connsiteX11" fmla="*/ 737420 w 1371600"/>
              <a:gd name="connsiteY11" fmla="*/ 14749 h 191729"/>
              <a:gd name="connsiteX12" fmla="*/ 781665 w 1371600"/>
              <a:gd name="connsiteY12" fmla="*/ 0 h 191729"/>
              <a:gd name="connsiteX13" fmla="*/ 840659 w 1371600"/>
              <a:gd name="connsiteY13" fmla="*/ 14749 h 191729"/>
              <a:gd name="connsiteX14" fmla="*/ 870155 w 1371600"/>
              <a:gd name="connsiteY14" fmla="*/ 103239 h 191729"/>
              <a:gd name="connsiteX15" fmla="*/ 884904 w 1371600"/>
              <a:gd name="connsiteY15" fmla="*/ 147484 h 191729"/>
              <a:gd name="connsiteX16" fmla="*/ 973394 w 1371600"/>
              <a:gd name="connsiteY16" fmla="*/ 176981 h 191729"/>
              <a:gd name="connsiteX17" fmla="*/ 1017639 w 1371600"/>
              <a:gd name="connsiteY17" fmla="*/ 191729 h 191729"/>
              <a:gd name="connsiteX18" fmla="*/ 1061884 w 1371600"/>
              <a:gd name="connsiteY18" fmla="*/ 176981 h 191729"/>
              <a:gd name="connsiteX19" fmla="*/ 1120878 w 1371600"/>
              <a:gd name="connsiteY19" fmla="*/ 88491 h 191729"/>
              <a:gd name="connsiteX20" fmla="*/ 1165123 w 1371600"/>
              <a:gd name="connsiteY20" fmla="*/ 73742 h 191729"/>
              <a:gd name="connsiteX21" fmla="*/ 1283110 w 1371600"/>
              <a:gd name="connsiteY21" fmla="*/ 132736 h 191729"/>
              <a:gd name="connsiteX22" fmla="*/ 1371600 w 1371600"/>
              <a:gd name="connsiteY22" fmla="*/ 191729 h 191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1371600" h="191729">
                <a:moveTo>
                  <a:pt x="0" y="147484"/>
                </a:moveTo>
                <a:cubicBezTo>
                  <a:pt x="34413" y="127820"/>
                  <a:pt x="69483" y="109264"/>
                  <a:pt x="103239" y="88491"/>
                </a:cubicBezTo>
                <a:cubicBezTo>
                  <a:pt x="223107" y="14726"/>
                  <a:pt x="150011" y="43403"/>
                  <a:pt x="235975" y="14749"/>
                </a:cubicBezTo>
                <a:cubicBezTo>
                  <a:pt x="250723" y="19665"/>
                  <a:pt x="271184" y="16847"/>
                  <a:pt x="280220" y="29497"/>
                </a:cubicBezTo>
                <a:cubicBezTo>
                  <a:pt x="298292" y="54798"/>
                  <a:pt x="299885" y="88490"/>
                  <a:pt x="309717" y="117987"/>
                </a:cubicBezTo>
                <a:cubicBezTo>
                  <a:pt x="314633" y="132735"/>
                  <a:pt x="311530" y="153609"/>
                  <a:pt x="324465" y="162232"/>
                </a:cubicBezTo>
                <a:lnTo>
                  <a:pt x="368710" y="191729"/>
                </a:lnTo>
                <a:cubicBezTo>
                  <a:pt x="396765" y="186118"/>
                  <a:pt x="456459" y="177351"/>
                  <a:pt x="486697" y="162232"/>
                </a:cubicBezTo>
                <a:cubicBezTo>
                  <a:pt x="502551" y="154305"/>
                  <a:pt x="516194" y="142568"/>
                  <a:pt x="530942" y="132736"/>
                </a:cubicBezTo>
                <a:cubicBezTo>
                  <a:pt x="540774" y="117988"/>
                  <a:pt x="547905" y="101025"/>
                  <a:pt x="560439" y="88491"/>
                </a:cubicBezTo>
                <a:cubicBezTo>
                  <a:pt x="595497" y="53433"/>
                  <a:pt x="649363" y="44101"/>
                  <a:pt x="693175" y="29497"/>
                </a:cubicBezTo>
                <a:lnTo>
                  <a:pt x="737420" y="14749"/>
                </a:lnTo>
                <a:lnTo>
                  <a:pt x="781665" y="0"/>
                </a:lnTo>
                <a:cubicBezTo>
                  <a:pt x="801330" y="4916"/>
                  <a:pt x="827468" y="-641"/>
                  <a:pt x="840659" y="14749"/>
                </a:cubicBezTo>
                <a:cubicBezTo>
                  <a:pt x="860893" y="38356"/>
                  <a:pt x="860323" y="73742"/>
                  <a:pt x="870155" y="103239"/>
                </a:cubicBezTo>
                <a:cubicBezTo>
                  <a:pt x="875071" y="117987"/>
                  <a:pt x="870156" y="142568"/>
                  <a:pt x="884904" y="147484"/>
                </a:cubicBezTo>
                <a:lnTo>
                  <a:pt x="973394" y="176981"/>
                </a:lnTo>
                <a:lnTo>
                  <a:pt x="1017639" y="191729"/>
                </a:lnTo>
                <a:cubicBezTo>
                  <a:pt x="1032387" y="186813"/>
                  <a:pt x="1050891" y="187974"/>
                  <a:pt x="1061884" y="176981"/>
                </a:cubicBezTo>
                <a:cubicBezTo>
                  <a:pt x="1086952" y="151914"/>
                  <a:pt x="1087247" y="99702"/>
                  <a:pt x="1120878" y="88491"/>
                </a:cubicBezTo>
                <a:lnTo>
                  <a:pt x="1165123" y="73742"/>
                </a:lnTo>
                <a:cubicBezTo>
                  <a:pt x="1339698" y="102839"/>
                  <a:pt x="1196362" y="56832"/>
                  <a:pt x="1283110" y="132736"/>
                </a:cubicBezTo>
                <a:cubicBezTo>
                  <a:pt x="1309789" y="156080"/>
                  <a:pt x="1371600" y="191729"/>
                  <a:pt x="1371600" y="191729"/>
                </a:cubicBezTo>
              </a:path>
            </a:pathLst>
          </a:custGeom>
          <a:noFill/>
          <a:ln w="31750">
            <a:solidFill>
              <a:srgbClr val="FFFF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Trapezoid 58">
            <a:extLst>
              <a:ext uri="{FF2B5EF4-FFF2-40B4-BE49-F238E27FC236}">
                <a16:creationId xmlns:a16="http://schemas.microsoft.com/office/drawing/2014/main" id="{FBC0941B-9473-7948-13DC-140455334EF8}"/>
              </a:ext>
            </a:extLst>
          </p:cNvPr>
          <p:cNvSpPr/>
          <p:nvPr/>
        </p:nvSpPr>
        <p:spPr>
          <a:xfrm rot="12051004">
            <a:off x="4474319" y="2427721"/>
            <a:ext cx="677400" cy="1127766"/>
          </a:xfrm>
          <a:prstGeom prst="trapezoid">
            <a:avLst/>
          </a:prstGeom>
          <a:solidFill>
            <a:srgbClr val="00B0F0">
              <a:alpha val="49091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Freeform 56">
            <a:extLst>
              <a:ext uri="{FF2B5EF4-FFF2-40B4-BE49-F238E27FC236}">
                <a16:creationId xmlns:a16="http://schemas.microsoft.com/office/drawing/2014/main" id="{005A9CAA-B078-ED61-49A0-A4CCFABF6EA5}"/>
              </a:ext>
            </a:extLst>
          </p:cNvPr>
          <p:cNvSpPr/>
          <p:nvPr/>
        </p:nvSpPr>
        <p:spPr>
          <a:xfrm rot="18079488">
            <a:off x="4251689" y="2769471"/>
            <a:ext cx="1371600" cy="191729"/>
          </a:xfrm>
          <a:custGeom>
            <a:avLst/>
            <a:gdLst>
              <a:gd name="connsiteX0" fmla="*/ 0 w 1371600"/>
              <a:gd name="connsiteY0" fmla="*/ 147484 h 191729"/>
              <a:gd name="connsiteX1" fmla="*/ 103239 w 1371600"/>
              <a:gd name="connsiteY1" fmla="*/ 88491 h 191729"/>
              <a:gd name="connsiteX2" fmla="*/ 235975 w 1371600"/>
              <a:gd name="connsiteY2" fmla="*/ 14749 h 191729"/>
              <a:gd name="connsiteX3" fmla="*/ 280220 w 1371600"/>
              <a:gd name="connsiteY3" fmla="*/ 29497 h 191729"/>
              <a:gd name="connsiteX4" fmla="*/ 309717 w 1371600"/>
              <a:gd name="connsiteY4" fmla="*/ 117987 h 191729"/>
              <a:gd name="connsiteX5" fmla="*/ 324465 w 1371600"/>
              <a:gd name="connsiteY5" fmla="*/ 162232 h 191729"/>
              <a:gd name="connsiteX6" fmla="*/ 368710 w 1371600"/>
              <a:gd name="connsiteY6" fmla="*/ 191729 h 191729"/>
              <a:gd name="connsiteX7" fmla="*/ 486697 w 1371600"/>
              <a:gd name="connsiteY7" fmla="*/ 162232 h 191729"/>
              <a:gd name="connsiteX8" fmla="*/ 530942 w 1371600"/>
              <a:gd name="connsiteY8" fmla="*/ 132736 h 191729"/>
              <a:gd name="connsiteX9" fmla="*/ 560439 w 1371600"/>
              <a:gd name="connsiteY9" fmla="*/ 88491 h 191729"/>
              <a:gd name="connsiteX10" fmla="*/ 693175 w 1371600"/>
              <a:gd name="connsiteY10" fmla="*/ 29497 h 191729"/>
              <a:gd name="connsiteX11" fmla="*/ 737420 w 1371600"/>
              <a:gd name="connsiteY11" fmla="*/ 14749 h 191729"/>
              <a:gd name="connsiteX12" fmla="*/ 781665 w 1371600"/>
              <a:gd name="connsiteY12" fmla="*/ 0 h 191729"/>
              <a:gd name="connsiteX13" fmla="*/ 840659 w 1371600"/>
              <a:gd name="connsiteY13" fmla="*/ 14749 h 191729"/>
              <a:gd name="connsiteX14" fmla="*/ 870155 w 1371600"/>
              <a:gd name="connsiteY14" fmla="*/ 103239 h 191729"/>
              <a:gd name="connsiteX15" fmla="*/ 884904 w 1371600"/>
              <a:gd name="connsiteY15" fmla="*/ 147484 h 191729"/>
              <a:gd name="connsiteX16" fmla="*/ 973394 w 1371600"/>
              <a:gd name="connsiteY16" fmla="*/ 176981 h 191729"/>
              <a:gd name="connsiteX17" fmla="*/ 1017639 w 1371600"/>
              <a:gd name="connsiteY17" fmla="*/ 191729 h 191729"/>
              <a:gd name="connsiteX18" fmla="*/ 1061884 w 1371600"/>
              <a:gd name="connsiteY18" fmla="*/ 176981 h 191729"/>
              <a:gd name="connsiteX19" fmla="*/ 1120878 w 1371600"/>
              <a:gd name="connsiteY19" fmla="*/ 88491 h 191729"/>
              <a:gd name="connsiteX20" fmla="*/ 1165123 w 1371600"/>
              <a:gd name="connsiteY20" fmla="*/ 73742 h 191729"/>
              <a:gd name="connsiteX21" fmla="*/ 1283110 w 1371600"/>
              <a:gd name="connsiteY21" fmla="*/ 132736 h 191729"/>
              <a:gd name="connsiteX22" fmla="*/ 1371600 w 1371600"/>
              <a:gd name="connsiteY22" fmla="*/ 191729 h 191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1371600" h="191729">
                <a:moveTo>
                  <a:pt x="0" y="147484"/>
                </a:moveTo>
                <a:cubicBezTo>
                  <a:pt x="34413" y="127820"/>
                  <a:pt x="69483" y="109264"/>
                  <a:pt x="103239" y="88491"/>
                </a:cubicBezTo>
                <a:cubicBezTo>
                  <a:pt x="223107" y="14726"/>
                  <a:pt x="150011" y="43403"/>
                  <a:pt x="235975" y="14749"/>
                </a:cubicBezTo>
                <a:cubicBezTo>
                  <a:pt x="250723" y="19665"/>
                  <a:pt x="271184" y="16847"/>
                  <a:pt x="280220" y="29497"/>
                </a:cubicBezTo>
                <a:cubicBezTo>
                  <a:pt x="298292" y="54798"/>
                  <a:pt x="299885" y="88490"/>
                  <a:pt x="309717" y="117987"/>
                </a:cubicBezTo>
                <a:cubicBezTo>
                  <a:pt x="314633" y="132735"/>
                  <a:pt x="311530" y="153609"/>
                  <a:pt x="324465" y="162232"/>
                </a:cubicBezTo>
                <a:lnTo>
                  <a:pt x="368710" y="191729"/>
                </a:lnTo>
                <a:cubicBezTo>
                  <a:pt x="396765" y="186118"/>
                  <a:pt x="456459" y="177351"/>
                  <a:pt x="486697" y="162232"/>
                </a:cubicBezTo>
                <a:cubicBezTo>
                  <a:pt x="502551" y="154305"/>
                  <a:pt x="516194" y="142568"/>
                  <a:pt x="530942" y="132736"/>
                </a:cubicBezTo>
                <a:cubicBezTo>
                  <a:pt x="540774" y="117988"/>
                  <a:pt x="547905" y="101025"/>
                  <a:pt x="560439" y="88491"/>
                </a:cubicBezTo>
                <a:cubicBezTo>
                  <a:pt x="595497" y="53433"/>
                  <a:pt x="649363" y="44101"/>
                  <a:pt x="693175" y="29497"/>
                </a:cubicBezTo>
                <a:lnTo>
                  <a:pt x="737420" y="14749"/>
                </a:lnTo>
                <a:lnTo>
                  <a:pt x="781665" y="0"/>
                </a:lnTo>
                <a:cubicBezTo>
                  <a:pt x="801330" y="4916"/>
                  <a:pt x="827468" y="-641"/>
                  <a:pt x="840659" y="14749"/>
                </a:cubicBezTo>
                <a:cubicBezTo>
                  <a:pt x="860893" y="38356"/>
                  <a:pt x="860323" y="73742"/>
                  <a:pt x="870155" y="103239"/>
                </a:cubicBezTo>
                <a:cubicBezTo>
                  <a:pt x="875071" y="117987"/>
                  <a:pt x="870156" y="142568"/>
                  <a:pt x="884904" y="147484"/>
                </a:cubicBezTo>
                <a:lnTo>
                  <a:pt x="973394" y="176981"/>
                </a:lnTo>
                <a:lnTo>
                  <a:pt x="1017639" y="191729"/>
                </a:lnTo>
                <a:cubicBezTo>
                  <a:pt x="1032387" y="186813"/>
                  <a:pt x="1050891" y="187974"/>
                  <a:pt x="1061884" y="176981"/>
                </a:cubicBezTo>
                <a:cubicBezTo>
                  <a:pt x="1086952" y="151914"/>
                  <a:pt x="1087247" y="99702"/>
                  <a:pt x="1120878" y="88491"/>
                </a:cubicBezTo>
                <a:lnTo>
                  <a:pt x="1165123" y="73742"/>
                </a:lnTo>
                <a:cubicBezTo>
                  <a:pt x="1339698" y="102839"/>
                  <a:pt x="1196362" y="56832"/>
                  <a:pt x="1283110" y="132736"/>
                </a:cubicBezTo>
                <a:cubicBezTo>
                  <a:pt x="1309789" y="156080"/>
                  <a:pt x="1371600" y="191729"/>
                  <a:pt x="1371600" y="191729"/>
                </a:cubicBezTo>
              </a:path>
            </a:pathLst>
          </a:custGeom>
          <a:noFill/>
          <a:ln w="31750">
            <a:solidFill>
              <a:srgbClr val="FFFF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Freeform 55">
            <a:extLst>
              <a:ext uri="{FF2B5EF4-FFF2-40B4-BE49-F238E27FC236}">
                <a16:creationId xmlns:a16="http://schemas.microsoft.com/office/drawing/2014/main" id="{5EB249C8-1204-2573-16AA-A952BB8C0C2E}"/>
              </a:ext>
            </a:extLst>
          </p:cNvPr>
          <p:cNvSpPr/>
          <p:nvPr/>
        </p:nvSpPr>
        <p:spPr>
          <a:xfrm rot="5025781">
            <a:off x="3995827" y="4241314"/>
            <a:ext cx="1371600" cy="191729"/>
          </a:xfrm>
          <a:custGeom>
            <a:avLst/>
            <a:gdLst>
              <a:gd name="connsiteX0" fmla="*/ 0 w 1371600"/>
              <a:gd name="connsiteY0" fmla="*/ 147484 h 191729"/>
              <a:gd name="connsiteX1" fmla="*/ 103239 w 1371600"/>
              <a:gd name="connsiteY1" fmla="*/ 88491 h 191729"/>
              <a:gd name="connsiteX2" fmla="*/ 235975 w 1371600"/>
              <a:gd name="connsiteY2" fmla="*/ 14749 h 191729"/>
              <a:gd name="connsiteX3" fmla="*/ 280220 w 1371600"/>
              <a:gd name="connsiteY3" fmla="*/ 29497 h 191729"/>
              <a:gd name="connsiteX4" fmla="*/ 309717 w 1371600"/>
              <a:gd name="connsiteY4" fmla="*/ 117987 h 191729"/>
              <a:gd name="connsiteX5" fmla="*/ 324465 w 1371600"/>
              <a:gd name="connsiteY5" fmla="*/ 162232 h 191729"/>
              <a:gd name="connsiteX6" fmla="*/ 368710 w 1371600"/>
              <a:gd name="connsiteY6" fmla="*/ 191729 h 191729"/>
              <a:gd name="connsiteX7" fmla="*/ 486697 w 1371600"/>
              <a:gd name="connsiteY7" fmla="*/ 162232 h 191729"/>
              <a:gd name="connsiteX8" fmla="*/ 530942 w 1371600"/>
              <a:gd name="connsiteY8" fmla="*/ 132736 h 191729"/>
              <a:gd name="connsiteX9" fmla="*/ 560439 w 1371600"/>
              <a:gd name="connsiteY9" fmla="*/ 88491 h 191729"/>
              <a:gd name="connsiteX10" fmla="*/ 693175 w 1371600"/>
              <a:gd name="connsiteY10" fmla="*/ 29497 h 191729"/>
              <a:gd name="connsiteX11" fmla="*/ 737420 w 1371600"/>
              <a:gd name="connsiteY11" fmla="*/ 14749 h 191729"/>
              <a:gd name="connsiteX12" fmla="*/ 781665 w 1371600"/>
              <a:gd name="connsiteY12" fmla="*/ 0 h 191729"/>
              <a:gd name="connsiteX13" fmla="*/ 840659 w 1371600"/>
              <a:gd name="connsiteY13" fmla="*/ 14749 h 191729"/>
              <a:gd name="connsiteX14" fmla="*/ 870155 w 1371600"/>
              <a:gd name="connsiteY14" fmla="*/ 103239 h 191729"/>
              <a:gd name="connsiteX15" fmla="*/ 884904 w 1371600"/>
              <a:gd name="connsiteY15" fmla="*/ 147484 h 191729"/>
              <a:gd name="connsiteX16" fmla="*/ 973394 w 1371600"/>
              <a:gd name="connsiteY16" fmla="*/ 176981 h 191729"/>
              <a:gd name="connsiteX17" fmla="*/ 1017639 w 1371600"/>
              <a:gd name="connsiteY17" fmla="*/ 191729 h 191729"/>
              <a:gd name="connsiteX18" fmla="*/ 1061884 w 1371600"/>
              <a:gd name="connsiteY18" fmla="*/ 176981 h 191729"/>
              <a:gd name="connsiteX19" fmla="*/ 1120878 w 1371600"/>
              <a:gd name="connsiteY19" fmla="*/ 88491 h 191729"/>
              <a:gd name="connsiteX20" fmla="*/ 1165123 w 1371600"/>
              <a:gd name="connsiteY20" fmla="*/ 73742 h 191729"/>
              <a:gd name="connsiteX21" fmla="*/ 1283110 w 1371600"/>
              <a:gd name="connsiteY21" fmla="*/ 132736 h 191729"/>
              <a:gd name="connsiteX22" fmla="*/ 1371600 w 1371600"/>
              <a:gd name="connsiteY22" fmla="*/ 191729 h 191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1371600" h="191729">
                <a:moveTo>
                  <a:pt x="0" y="147484"/>
                </a:moveTo>
                <a:cubicBezTo>
                  <a:pt x="34413" y="127820"/>
                  <a:pt x="69483" y="109264"/>
                  <a:pt x="103239" y="88491"/>
                </a:cubicBezTo>
                <a:cubicBezTo>
                  <a:pt x="223107" y="14726"/>
                  <a:pt x="150011" y="43403"/>
                  <a:pt x="235975" y="14749"/>
                </a:cubicBezTo>
                <a:cubicBezTo>
                  <a:pt x="250723" y="19665"/>
                  <a:pt x="271184" y="16847"/>
                  <a:pt x="280220" y="29497"/>
                </a:cubicBezTo>
                <a:cubicBezTo>
                  <a:pt x="298292" y="54798"/>
                  <a:pt x="299885" y="88490"/>
                  <a:pt x="309717" y="117987"/>
                </a:cubicBezTo>
                <a:cubicBezTo>
                  <a:pt x="314633" y="132735"/>
                  <a:pt x="311530" y="153609"/>
                  <a:pt x="324465" y="162232"/>
                </a:cubicBezTo>
                <a:lnTo>
                  <a:pt x="368710" y="191729"/>
                </a:lnTo>
                <a:cubicBezTo>
                  <a:pt x="396765" y="186118"/>
                  <a:pt x="456459" y="177351"/>
                  <a:pt x="486697" y="162232"/>
                </a:cubicBezTo>
                <a:cubicBezTo>
                  <a:pt x="502551" y="154305"/>
                  <a:pt x="516194" y="142568"/>
                  <a:pt x="530942" y="132736"/>
                </a:cubicBezTo>
                <a:cubicBezTo>
                  <a:pt x="540774" y="117988"/>
                  <a:pt x="547905" y="101025"/>
                  <a:pt x="560439" y="88491"/>
                </a:cubicBezTo>
                <a:cubicBezTo>
                  <a:pt x="595497" y="53433"/>
                  <a:pt x="649363" y="44101"/>
                  <a:pt x="693175" y="29497"/>
                </a:cubicBezTo>
                <a:lnTo>
                  <a:pt x="737420" y="14749"/>
                </a:lnTo>
                <a:lnTo>
                  <a:pt x="781665" y="0"/>
                </a:lnTo>
                <a:cubicBezTo>
                  <a:pt x="801330" y="4916"/>
                  <a:pt x="827468" y="-641"/>
                  <a:pt x="840659" y="14749"/>
                </a:cubicBezTo>
                <a:cubicBezTo>
                  <a:pt x="860893" y="38356"/>
                  <a:pt x="860323" y="73742"/>
                  <a:pt x="870155" y="103239"/>
                </a:cubicBezTo>
                <a:cubicBezTo>
                  <a:pt x="875071" y="117987"/>
                  <a:pt x="870156" y="142568"/>
                  <a:pt x="884904" y="147484"/>
                </a:cubicBezTo>
                <a:lnTo>
                  <a:pt x="973394" y="176981"/>
                </a:lnTo>
                <a:lnTo>
                  <a:pt x="1017639" y="191729"/>
                </a:lnTo>
                <a:cubicBezTo>
                  <a:pt x="1032387" y="186813"/>
                  <a:pt x="1050891" y="187974"/>
                  <a:pt x="1061884" y="176981"/>
                </a:cubicBezTo>
                <a:cubicBezTo>
                  <a:pt x="1086952" y="151914"/>
                  <a:pt x="1087247" y="99702"/>
                  <a:pt x="1120878" y="88491"/>
                </a:cubicBezTo>
                <a:lnTo>
                  <a:pt x="1165123" y="73742"/>
                </a:lnTo>
                <a:cubicBezTo>
                  <a:pt x="1339698" y="102839"/>
                  <a:pt x="1196362" y="56832"/>
                  <a:pt x="1283110" y="132736"/>
                </a:cubicBezTo>
                <a:cubicBezTo>
                  <a:pt x="1309789" y="156080"/>
                  <a:pt x="1371600" y="191729"/>
                  <a:pt x="1371600" y="191729"/>
                </a:cubicBezTo>
              </a:path>
            </a:pathLst>
          </a:custGeom>
          <a:noFill/>
          <a:ln w="31750">
            <a:solidFill>
              <a:srgbClr val="FFFF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C923A51B-E613-63A9-DAB5-B93F21C82E64}"/>
              </a:ext>
            </a:extLst>
          </p:cNvPr>
          <p:cNvSpPr/>
          <p:nvPr/>
        </p:nvSpPr>
        <p:spPr>
          <a:xfrm>
            <a:off x="4511824" y="3501008"/>
            <a:ext cx="144016" cy="144016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Freeform 60">
            <a:extLst>
              <a:ext uri="{FF2B5EF4-FFF2-40B4-BE49-F238E27FC236}">
                <a16:creationId xmlns:a16="http://schemas.microsoft.com/office/drawing/2014/main" id="{8A0928A1-E071-21AF-F151-1041E3A4A9FE}"/>
              </a:ext>
            </a:extLst>
          </p:cNvPr>
          <p:cNvSpPr/>
          <p:nvPr/>
        </p:nvSpPr>
        <p:spPr>
          <a:xfrm>
            <a:off x="9408368" y="2348880"/>
            <a:ext cx="535401" cy="288032"/>
          </a:xfrm>
          <a:custGeom>
            <a:avLst/>
            <a:gdLst>
              <a:gd name="connsiteX0" fmla="*/ 0 w 1371600"/>
              <a:gd name="connsiteY0" fmla="*/ 147484 h 191729"/>
              <a:gd name="connsiteX1" fmla="*/ 103239 w 1371600"/>
              <a:gd name="connsiteY1" fmla="*/ 88491 h 191729"/>
              <a:gd name="connsiteX2" fmla="*/ 235975 w 1371600"/>
              <a:gd name="connsiteY2" fmla="*/ 14749 h 191729"/>
              <a:gd name="connsiteX3" fmla="*/ 280220 w 1371600"/>
              <a:gd name="connsiteY3" fmla="*/ 29497 h 191729"/>
              <a:gd name="connsiteX4" fmla="*/ 309717 w 1371600"/>
              <a:gd name="connsiteY4" fmla="*/ 117987 h 191729"/>
              <a:gd name="connsiteX5" fmla="*/ 324465 w 1371600"/>
              <a:gd name="connsiteY5" fmla="*/ 162232 h 191729"/>
              <a:gd name="connsiteX6" fmla="*/ 368710 w 1371600"/>
              <a:gd name="connsiteY6" fmla="*/ 191729 h 191729"/>
              <a:gd name="connsiteX7" fmla="*/ 486697 w 1371600"/>
              <a:gd name="connsiteY7" fmla="*/ 162232 h 191729"/>
              <a:gd name="connsiteX8" fmla="*/ 530942 w 1371600"/>
              <a:gd name="connsiteY8" fmla="*/ 132736 h 191729"/>
              <a:gd name="connsiteX9" fmla="*/ 560439 w 1371600"/>
              <a:gd name="connsiteY9" fmla="*/ 88491 h 191729"/>
              <a:gd name="connsiteX10" fmla="*/ 693175 w 1371600"/>
              <a:gd name="connsiteY10" fmla="*/ 29497 h 191729"/>
              <a:gd name="connsiteX11" fmla="*/ 737420 w 1371600"/>
              <a:gd name="connsiteY11" fmla="*/ 14749 h 191729"/>
              <a:gd name="connsiteX12" fmla="*/ 781665 w 1371600"/>
              <a:gd name="connsiteY12" fmla="*/ 0 h 191729"/>
              <a:gd name="connsiteX13" fmla="*/ 840659 w 1371600"/>
              <a:gd name="connsiteY13" fmla="*/ 14749 h 191729"/>
              <a:gd name="connsiteX14" fmla="*/ 870155 w 1371600"/>
              <a:gd name="connsiteY14" fmla="*/ 103239 h 191729"/>
              <a:gd name="connsiteX15" fmla="*/ 884904 w 1371600"/>
              <a:gd name="connsiteY15" fmla="*/ 147484 h 191729"/>
              <a:gd name="connsiteX16" fmla="*/ 973394 w 1371600"/>
              <a:gd name="connsiteY16" fmla="*/ 176981 h 191729"/>
              <a:gd name="connsiteX17" fmla="*/ 1017639 w 1371600"/>
              <a:gd name="connsiteY17" fmla="*/ 191729 h 191729"/>
              <a:gd name="connsiteX18" fmla="*/ 1061884 w 1371600"/>
              <a:gd name="connsiteY18" fmla="*/ 176981 h 191729"/>
              <a:gd name="connsiteX19" fmla="*/ 1120878 w 1371600"/>
              <a:gd name="connsiteY19" fmla="*/ 88491 h 191729"/>
              <a:gd name="connsiteX20" fmla="*/ 1165123 w 1371600"/>
              <a:gd name="connsiteY20" fmla="*/ 73742 h 191729"/>
              <a:gd name="connsiteX21" fmla="*/ 1283110 w 1371600"/>
              <a:gd name="connsiteY21" fmla="*/ 132736 h 191729"/>
              <a:gd name="connsiteX22" fmla="*/ 1371600 w 1371600"/>
              <a:gd name="connsiteY22" fmla="*/ 191729 h 191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1371600" h="191729">
                <a:moveTo>
                  <a:pt x="0" y="147484"/>
                </a:moveTo>
                <a:cubicBezTo>
                  <a:pt x="34413" y="127820"/>
                  <a:pt x="69483" y="109264"/>
                  <a:pt x="103239" y="88491"/>
                </a:cubicBezTo>
                <a:cubicBezTo>
                  <a:pt x="223107" y="14726"/>
                  <a:pt x="150011" y="43403"/>
                  <a:pt x="235975" y="14749"/>
                </a:cubicBezTo>
                <a:cubicBezTo>
                  <a:pt x="250723" y="19665"/>
                  <a:pt x="271184" y="16847"/>
                  <a:pt x="280220" y="29497"/>
                </a:cubicBezTo>
                <a:cubicBezTo>
                  <a:pt x="298292" y="54798"/>
                  <a:pt x="299885" y="88490"/>
                  <a:pt x="309717" y="117987"/>
                </a:cubicBezTo>
                <a:cubicBezTo>
                  <a:pt x="314633" y="132735"/>
                  <a:pt x="311530" y="153609"/>
                  <a:pt x="324465" y="162232"/>
                </a:cubicBezTo>
                <a:lnTo>
                  <a:pt x="368710" y="191729"/>
                </a:lnTo>
                <a:cubicBezTo>
                  <a:pt x="396765" y="186118"/>
                  <a:pt x="456459" y="177351"/>
                  <a:pt x="486697" y="162232"/>
                </a:cubicBezTo>
                <a:cubicBezTo>
                  <a:pt x="502551" y="154305"/>
                  <a:pt x="516194" y="142568"/>
                  <a:pt x="530942" y="132736"/>
                </a:cubicBezTo>
                <a:cubicBezTo>
                  <a:pt x="540774" y="117988"/>
                  <a:pt x="547905" y="101025"/>
                  <a:pt x="560439" y="88491"/>
                </a:cubicBezTo>
                <a:cubicBezTo>
                  <a:pt x="595497" y="53433"/>
                  <a:pt x="649363" y="44101"/>
                  <a:pt x="693175" y="29497"/>
                </a:cubicBezTo>
                <a:lnTo>
                  <a:pt x="737420" y="14749"/>
                </a:lnTo>
                <a:lnTo>
                  <a:pt x="781665" y="0"/>
                </a:lnTo>
                <a:cubicBezTo>
                  <a:pt x="801330" y="4916"/>
                  <a:pt x="827468" y="-641"/>
                  <a:pt x="840659" y="14749"/>
                </a:cubicBezTo>
                <a:cubicBezTo>
                  <a:pt x="860893" y="38356"/>
                  <a:pt x="860323" y="73742"/>
                  <a:pt x="870155" y="103239"/>
                </a:cubicBezTo>
                <a:cubicBezTo>
                  <a:pt x="875071" y="117987"/>
                  <a:pt x="870156" y="142568"/>
                  <a:pt x="884904" y="147484"/>
                </a:cubicBezTo>
                <a:lnTo>
                  <a:pt x="973394" y="176981"/>
                </a:lnTo>
                <a:lnTo>
                  <a:pt x="1017639" y="191729"/>
                </a:lnTo>
                <a:cubicBezTo>
                  <a:pt x="1032387" y="186813"/>
                  <a:pt x="1050891" y="187974"/>
                  <a:pt x="1061884" y="176981"/>
                </a:cubicBezTo>
                <a:cubicBezTo>
                  <a:pt x="1086952" y="151914"/>
                  <a:pt x="1087247" y="99702"/>
                  <a:pt x="1120878" y="88491"/>
                </a:cubicBezTo>
                <a:lnTo>
                  <a:pt x="1165123" y="73742"/>
                </a:lnTo>
                <a:cubicBezTo>
                  <a:pt x="1339698" y="102839"/>
                  <a:pt x="1196362" y="56832"/>
                  <a:pt x="1283110" y="132736"/>
                </a:cubicBezTo>
                <a:cubicBezTo>
                  <a:pt x="1309789" y="156080"/>
                  <a:pt x="1371600" y="191729"/>
                  <a:pt x="1371600" y="191729"/>
                </a:cubicBezTo>
              </a:path>
            </a:pathLst>
          </a:custGeom>
          <a:noFill/>
          <a:ln w="31750">
            <a:solidFill>
              <a:srgbClr val="FFFF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Trapezoid 61">
            <a:extLst>
              <a:ext uri="{FF2B5EF4-FFF2-40B4-BE49-F238E27FC236}">
                <a16:creationId xmlns:a16="http://schemas.microsoft.com/office/drawing/2014/main" id="{3F5E5ECA-45BC-3808-820F-66E43F3B9653}"/>
              </a:ext>
            </a:extLst>
          </p:cNvPr>
          <p:cNvSpPr/>
          <p:nvPr/>
        </p:nvSpPr>
        <p:spPr>
          <a:xfrm rot="16200000">
            <a:off x="9289829" y="3043483"/>
            <a:ext cx="720080" cy="627018"/>
          </a:xfrm>
          <a:prstGeom prst="trapezoid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C3609AAC-1214-0007-65C2-A938C86BF5DD}"/>
              </a:ext>
            </a:extLst>
          </p:cNvPr>
          <p:cNvSpPr txBox="1"/>
          <p:nvPr/>
        </p:nvSpPr>
        <p:spPr>
          <a:xfrm>
            <a:off x="9984432" y="2339588"/>
            <a:ext cx="1944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Scintillation light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426539A4-145C-2732-E519-FB84FBBD8599}"/>
              </a:ext>
            </a:extLst>
          </p:cNvPr>
          <p:cNvSpPr txBox="1"/>
          <p:nvPr/>
        </p:nvSpPr>
        <p:spPr>
          <a:xfrm>
            <a:off x="9984432" y="3203684"/>
            <a:ext cx="18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Cherenkov light</a:t>
            </a: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95C296A2-6246-D61A-D1D2-104164750A8B}"/>
              </a:ext>
            </a:extLst>
          </p:cNvPr>
          <p:cNvSpPr txBox="1"/>
          <p:nvPr/>
        </p:nvSpPr>
        <p:spPr>
          <a:xfrm>
            <a:off x="9768408" y="1628800"/>
            <a:ext cx="13681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bg1"/>
                </a:solidFill>
              </a:rPr>
              <a:t>LEGEND</a:t>
            </a:r>
          </a:p>
        </p:txBody>
      </p:sp>
      <p:sp>
        <p:nvSpPr>
          <p:cNvPr id="67" name="Rounded Rectangle 66">
            <a:extLst>
              <a:ext uri="{FF2B5EF4-FFF2-40B4-BE49-F238E27FC236}">
                <a16:creationId xmlns:a16="http://schemas.microsoft.com/office/drawing/2014/main" id="{E86F515A-40A3-71FD-948F-E002DC7BFD13}"/>
              </a:ext>
            </a:extLst>
          </p:cNvPr>
          <p:cNvSpPr/>
          <p:nvPr/>
        </p:nvSpPr>
        <p:spPr>
          <a:xfrm flipH="1">
            <a:off x="9336360" y="4149080"/>
            <a:ext cx="576064" cy="368424"/>
          </a:xfrm>
          <a:prstGeom prst="round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31E68238-AF3A-7B63-8F37-D90CA7377B99}"/>
              </a:ext>
            </a:extLst>
          </p:cNvPr>
          <p:cNvSpPr txBox="1"/>
          <p:nvPr/>
        </p:nvSpPr>
        <p:spPr>
          <a:xfrm>
            <a:off x="9912424" y="4139788"/>
            <a:ext cx="22795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Liquid Xenon volume</a:t>
            </a:r>
          </a:p>
        </p:txBody>
      </p:sp>
      <p:sp>
        <p:nvSpPr>
          <p:cNvPr id="69" name="Oval 68">
            <a:extLst>
              <a:ext uri="{FF2B5EF4-FFF2-40B4-BE49-F238E27FC236}">
                <a16:creationId xmlns:a16="http://schemas.microsoft.com/office/drawing/2014/main" id="{E194540F-6B74-1516-5F2C-17831BC305D4}"/>
              </a:ext>
            </a:extLst>
          </p:cNvPr>
          <p:cNvSpPr/>
          <p:nvPr/>
        </p:nvSpPr>
        <p:spPr>
          <a:xfrm>
            <a:off x="9552384" y="4941168"/>
            <a:ext cx="144016" cy="144016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9EC08709-3DD5-AEB3-FEE8-29BDEBF62C75}"/>
              </a:ext>
            </a:extLst>
          </p:cNvPr>
          <p:cNvSpPr txBox="1"/>
          <p:nvPr/>
        </p:nvSpPr>
        <p:spPr>
          <a:xfrm>
            <a:off x="9912424" y="4797152"/>
            <a:ext cx="15594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Sr90 Source</a:t>
            </a:r>
          </a:p>
        </p:txBody>
      </p:sp>
      <p:sp>
        <p:nvSpPr>
          <p:cNvPr id="73" name="Rounded Rectangle 72">
            <a:extLst>
              <a:ext uri="{FF2B5EF4-FFF2-40B4-BE49-F238E27FC236}">
                <a16:creationId xmlns:a16="http://schemas.microsoft.com/office/drawing/2014/main" id="{10144850-41C1-60EA-05E4-B094EC7C11FC}"/>
              </a:ext>
            </a:extLst>
          </p:cNvPr>
          <p:cNvSpPr/>
          <p:nvPr/>
        </p:nvSpPr>
        <p:spPr>
          <a:xfrm>
            <a:off x="-1824880" y="-675456"/>
            <a:ext cx="7992888" cy="1872208"/>
          </a:xfrm>
          <a:prstGeom prst="round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90C70A16-890E-C773-C892-F9FDA2E20639}"/>
              </a:ext>
            </a:extLst>
          </p:cNvPr>
          <p:cNvSpPr txBox="1"/>
          <p:nvPr/>
        </p:nvSpPr>
        <p:spPr>
          <a:xfrm>
            <a:off x="407368" y="-3577"/>
            <a:ext cx="705678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200" dirty="0">
                <a:solidFill>
                  <a:srgbClr val="FF0000"/>
                </a:solidFill>
                <a:latin typeface="Impact" panose="020B0806030902050204" pitchFamily="34" charset="0"/>
              </a:rPr>
              <a:t>Events in </a:t>
            </a:r>
            <a:r>
              <a:rPr lang="en-US" sz="7200" dirty="0" err="1">
                <a:solidFill>
                  <a:srgbClr val="FF0000"/>
                </a:solidFill>
                <a:latin typeface="Impact" panose="020B0806030902050204" pitchFamily="34" charset="0"/>
              </a:rPr>
              <a:t>LoLX</a:t>
            </a:r>
            <a:endParaRPr lang="en-US" sz="7200" dirty="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83596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" name="Picture 58" descr="Resistor Symbol clip art Free Vector / 4Vector">
            <a:extLst>
              <a:ext uri="{FF2B5EF4-FFF2-40B4-BE49-F238E27FC236}">
                <a16:creationId xmlns:a16="http://schemas.microsoft.com/office/drawing/2014/main" id="{9F37A7D9-13C9-4D47-DF12-EF57C2DEDCB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07510" y="5906294"/>
            <a:ext cx="2067156" cy="4616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7" name="Rectangle 26">
            <a:extLst>
              <a:ext uri="{FF2B5EF4-FFF2-40B4-BE49-F238E27FC236}">
                <a16:creationId xmlns:a16="http://schemas.microsoft.com/office/drawing/2014/main" id="{4584EE54-5E00-8A7F-EB61-3633B26B73BE}"/>
              </a:ext>
            </a:extLst>
          </p:cNvPr>
          <p:cNvSpPr/>
          <p:nvPr/>
        </p:nvSpPr>
        <p:spPr>
          <a:xfrm>
            <a:off x="1704113" y="2615298"/>
            <a:ext cx="9656618" cy="213213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A33D83E0-0C86-91D0-7BA3-84393AB35062}"/>
              </a:ext>
            </a:extLst>
          </p:cNvPr>
          <p:cNvSpPr/>
          <p:nvPr/>
        </p:nvSpPr>
        <p:spPr>
          <a:xfrm>
            <a:off x="1704113" y="2828512"/>
            <a:ext cx="9656618" cy="893401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5F3B7FA-2252-5C45-8733-3ACF44E1C314}"/>
              </a:ext>
            </a:extLst>
          </p:cNvPr>
          <p:cNvSpPr/>
          <p:nvPr/>
        </p:nvSpPr>
        <p:spPr>
          <a:xfrm>
            <a:off x="1704113" y="3186545"/>
            <a:ext cx="9656618" cy="1428768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F6DC236A-31CB-E3DB-1A97-ED3E38EAD9B8}"/>
              </a:ext>
            </a:extLst>
          </p:cNvPr>
          <p:cNvSpPr/>
          <p:nvPr/>
        </p:nvSpPr>
        <p:spPr>
          <a:xfrm>
            <a:off x="1704113" y="4065196"/>
            <a:ext cx="9656618" cy="1656732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DFC0653A-B137-D4D8-4694-B3F592C157BC}"/>
              </a:ext>
            </a:extLst>
          </p:cNvPr>
          <p:cNvSpPr/>
          <p:nvPr/>
        </p:nvSpPr>
        <p:spPr>
          <a:xfrm>
            <a:off x="1704113" y="5721927"/>
            <a:ext cx="9656618" cy="734291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5" name="Rounded Rectangle 74">
            <a:extLst>
              <a:ext uri="{FF2B5EF4-FFF2-40B4-BE49-F238E27FC236}">
                <a16:creationId xmlns:a16="http://schemas.microsoft.com/office/drawing/2014/main" id="{F02D6007-3681-9C40-31C7-5F531574325B}"/>
              </a:ext>
            </a:extLst>
          </p:cNvPr>
          <p:cNvSpPr/>
          <p:nvPr/>
        </p:nvSpPr>
        <p:spPr>
          <a:xfrm>
            <a:off x="7646420" y="-1165282"/>
            <a:ext cx="5131993" cy="3407970"/>
          </a:xfrm>
          <a:prstGeom prst="round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1CE7C9D1-DAA1-15D0-AD4C-E2D3F3AF8AEB}"/>
              </a:ext>
            </a:extLst>
          </p:cNvPr>
          <p:cNvSpPr txBox="1"/>
          <p:nvPr/>
        </p:nvSpPr>
        <p:spPr>
          <a:xfrm>
            <a:off x="7261297" y="90482"/>
            <a:ext cx="4585749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6000" dirty="0">
                <a:solidFill>
                  <a:srgbClr val="FF0000"/>
                </a:solidFill>
                <a:latin typeface="Impact" panose="020B0806030902050204" pitchFamily="34" charset="0"/>
              </a:rPr>
              <a:t>How does a </a:t>
            </a:r>
            <a:r>
              <a:rPr lang="en-US" sz="6000" dirty="0" err="1">
                <a:solidFill>
                  <a:srgbClr val="FF0000"/>
                </a:solidFill>
                <a:latin typeface="Impact" panose="020B0806030902050204" pitchFamily="34" charset="0"/>
              </a:rPr>
              <a:t>SiPM</a:t>
            </a:r>
            <a:r>
              <a:rPr lang="en-US" sz="6000" dirty="0">
                <a:solidFill>
                  <a:srgbClr val="FF0000"/>
                </a:solidFill>
                <a:latin typeface="Impact" panose="020B0806030902050204" pitchFamily="34" charset="0"/>
              </a:rPr>
              <a:t> work?</a:t>
            </a:r>
          </a:p>
        </p:txBody>
      </p:sp>
      <p:sp>
        <p:nvSpPr>
          <p:cNvPr id="28" name="Trapezoid 27">
            <a:extLst>
              <a:ext uri="{FF2B5EF4-FFF2-40B4-BE49-F238E27FC236}">
                <a16:creationId xmlns:a16="http://schemas.microsoft.com/office/drawing/2014/main" id="{66D70103-B491-6FF3-457A-499ABB8BF4E3}"/>
              </a:ext>
            </a:extLst>
          </p:cNvPr>
          <p:cNvSpPr/>
          <p:nvPr/>
        </p:nvSpPr>
        <p:spPr>
          <a:xfrm rot="10800000">
            <a:off x="1704112" y="2828511"/>
            <a:ext cx="506437" cy="2893416"/>
          </a:xfrm>
          <a:prstGeom prst="trapezoid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Trapezoid 28">
            <a:extLst>
              <a:ext uri="{FF2B5EF4-FFF2-40B4-BE49-F238E27FC236}">
                <a16:creationId xmlns:a16="http://schemas.microsoft.com/office/drawing/2014/main" id="{1E1AB2CB-0D79-39DF-9FFA-91C9925A7668}"/>
              </a:ext>
            </a:extLst>
          </p:cNvPr>
          <p:cNvSpPr/>
          <p:nvPr/>
        </p:nvSpPr>
        <p:spPr>
          <a:xfrm rot="10800000">
            <a:off x="6279203" y="2828510"/>
            <a:ext cx="506437" cy="2893416"/>
          </a:xfrm>
          <a:prstGeom prst="trapezoid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Trapezoid 30">
            <a:extLst>
              <a:ext uri="{FF2B5EF4-FFF2-40B4-BE49-F238E27FC236}">
                <a16:creationId xmlns:a16="http://schemas.microsoft.com/office/drawing/2014/main" id="{F26F618A-7FC4-0BCA-DE4A-188B41DFB4DD}"/>
              </a:ext>
            </a:extLst>
          </p:cNvPr>
          <p:cNvSpPr/>
          <p:nvPr/>
        </p:nvSpPr>
        <p:spPr>
          <a:xfrm rot="10800000">
            <a:off x="10854292" y="2828510"/>
            <a:ext cx="506437" cy="2893416"/>
          </a:xfrm>
          <a:prstGeom prst="trapezoid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6068B914-1DCB-D232-81AC-A26BC59CA08E}"/>
              </a:ext>
            </a:extLst>
          </p:cNvPr>
          <p:cNvSpPr txBox="1"/>
          <p:nvPr/>
        </p:nvSpPr>
        <p:spPr>
          <a:xfrm>
            <a:off x="10220809" y="2758478"/>
            <a:ext cx="9043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p++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D0CF7C6E-8E37-CA0A-880C-CEF4236AB2AB}"/>
              </a:ext>
            </a:extLst>
          </p:cNvPr>
          <p:cNvSpPr txBox="1"/>
          <p:nvPr/>
        </p:nvSpPr>
        <p:spPr>
          <a:xfrm>
            <a:off x="10220809" y="3611275"/>
            <a:ext cx="6511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p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146A8AA2-6CD4-86C8-7792-3900C7E351FA}"/>
              </a:ext>
            </a:extLst>
          </p:cNvPr>
          <p:cNvSpPr txBox="1"/>
          <p:nvPr/>
        </p:nvSpPr>
        <p:spPr>
          <a:xfrm>
            <a:off x="10203127" y="5330295"/>
            <a:ext cx="6511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n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692D52DE-1F38-1F62-366B-D329C8B7CACF}"/>
              </a:ext>
            </a:extLst>
          </p:cNvPr>
          <p:cNvSpPr txBox="1"/>
          <p:nvPr/>
        </p:nvSpPr>
        <p:spPr>
          <a:xfrm>
            <a:off x="10214037" y="6045277"/>
            <a:ext cx="6511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n+</a:t>
            </a:r>
          </a:p>
        </p:txBody>
      </p:sp>
      <p:cxnSp>
        <p:nvCxnSpPr>
          <p:cNvPr id="60" name="Straight Arrow Connector 59">
            <a:extLst>
              <a:ext uri="{FF2B5EF4-FFF2-40B4-BE49-F238E27FC236}">
                <a16:creationId xmlns:a16="http://schemas.microsoft.com/office/drawing/2014/main" id="{B534C0A9-2A5A-BDD7-11BB-2C63C2932886}"/>
              </a:ext>
            </a:extLst>
          </p:cNvPr>
          <p:cNvCxnSpPr>
            <a:cxnSpLocks/>
          </p:cNvCxnSpPr>
          <p:nvPr/>
        </p:nvCxnSpPr>
        <p:spPr>
          <a:xfrm flipH="1">
            <a:off x="4243218" y="1246712"/>
            <a:ext cx="1" cy="1889109"/>
          </a:xfrm>
          <a:prstGeom prst="straightConnector1">
            <a:avLst/>
          </a:prstGeom>
          <a:ln w="60325">
            <a:solidFill>
              <a:schemeClr val="bg1"/>
            </a:solidFill>
            <a:tailEnd type="triangle"/>
          </a:ln>
          <a:effectLst>
            <a:glow rad="38100">
              <a:schemeClr val="tx1"/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TextBox 73">
            <a:extLst>
              <a:ext uri="{FF2B5EF4-FFF2-40B4-BE49-F238E27FC236}">
                <a16:creationId xmlns:a16="http://schemas.microsoft.com/office/drawing/2014/main" id="{97C75F56-B750-A2C4-AAD4-37AECE8B2E1D}"/>
              </a:ext>
            </a:extLst>
          </p:cNvPr>
          <p:cNvSpPr txBox="1"/>
          <p:nvPr/>
        </p:nvSpPr>
        <p:spPr>
          <a:xfrm>
            <a:off x="2787213" y="815824"/>
            <a:ext cx="291201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b="1" dirty="0">
                <a:solidFill>
                  <a:schemeClr val="bg1"/>
                </a:solidFill>
                <a:latin typeface="Andale Mono" panose="020B0509000000000004" pitchFamily="49" charset="0"/>
              </a:rPr>
              <a:t>Photon</a:t>
            </a:r>
          </a:p>
        </p:txBody>
      </p:sp>
      <p:sp>
        <p:nvSpPr>
          <p:cNvPr id="79" name="Oval 78">
            <a:extLst>
              <a:ext uri="{FF2B5EF4-FFF2-40B4-BE49-F238E27FC236}">
                <a16:creationId xmlns:a16="http://schemas.microsoft.com/office/drawing/2014/main" id="{E90D6299-7B0D-59BA-2197-67E6CC32767F}"/>
              </a:ext>
            </a:extLst>
          </p:cNvPr>
          <p:cNvSpPr/>
          <p:nvPr/>
        </p:nvSpPr>
        <p:spPr>
          <a:xfrm>
            <a:off x="4155722" y="1203621"/>
            <a:ext cx="174993" cy="174992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Oval 80">
            <a:extLst>
              <a:ext uri="{FF2B5EF4-FFF2-40B4-BE49-F238E27FC236}">
                <a16:creationId xmlns:a16="http://schemas.microsoft.com/office/drawing/2014/main" id="{5F25C086-A8BF-870A-58A7-21F4FE41C30A}"/>
              </a:ext>
            </a:extLst>
          </p:cNvPr>
          <p:cNvSpPr/>
          <p:nvPr/>
        </p:nvSpPr>
        <p:spPr>
          <a:xfrm>
            <a:off x="4154239" y="3230366"/>
            <a:ext cx="174993" cy="174992"/>
          </a:xfrm>
          <a:prstGeom prst="ellipse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B91607BD-55CA-58A1-F25B-E447179E1820}"/>
              </a:ext>
            </a:extLst>
          </p:cNvPr>
          <p:cNvSpPr txBox="1"/>
          <p:nvPr/>
        </p:nvSpPr>
        <p:spPr>
          <a:xfrm>
            <a:off x="4304081" y="3057036"/>
            <a:ext cx="48533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b="1" dirty="0">
                <a:latin typeface="Andale Mono" panose="020B0509000000000004" pitchFamily="49" charset="0"/>
              </a:rPr>
              <a:t>e</a:t>
            </a:r>
            <a:r>
              <a:rPr lang="en-US" sz="2200" b="1" baseline="30000" dirty="0">
                <a:latin typeface="Andale Mono" panose="020B0509000000000004" pitchFamily="49" charset="0"/>
              </a:rPr>
              <a:t>-</a:t>
            </a:r>
            <a:endParaRPr lang="en-US" sz="2200" b="1" dirty="0">
              <a:latin typeface="Andale Mono" panose="020B0509000000000004" pitchFamily="49" charset="0"/>
            </a:endParaRPr>
          </a:p>
        </p:txBody>
      </p:sp>
      <p:cxnSp>
        <p:nvCxnSpPr>
          <p:cNvPr id="86" name="Straight Arrow Connector 85">
            <a:extLst>
              <a:ext uri="{FF2B5EF4-FFF2-40B4-BE49-F238E27FC236}">
                <a16:creationId xmlns:a16="http://schemas.microsoft.com/office/drawing/2014/main" id="{E73C5936-8DE4-B1BE-D91C-CB535570388F}"/>
              </a:ext>
            </a:extLst>
          </p:cNvPr>
          <p:cNvCxnSpPr>
            <a:cxnSpLocks/>
          </p:cNvCxnSpPr>
          <p:nvPr/>
        </p:nvCxnSpPr>
        <p:spPr>
          <a:xfrm>
            <a:off x="4241735" y="3447659"/>
            <a:ext cx="0" cy="394448"/>
          </a:xfrm>
          <a:prstGeom prst="straightConnector1">
            <a:avLst/>
          </a:prstGeom>
          <a:ln w="508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0" name="Rounded Rectangle 89">
            <a:extLst>
              <a:ext uri="{FF2B5EF4-FFF2-40B4-BE49-F238E27FC236}">
                <a16:creationId xmlns:a16="http://schemas.microsoft.com/office/drawing/2014/main" id="{5A4308EB-B270-6299-9959-B39E223C01E9}"/>
              </a:ext>
            </a:extLst>
          </p:cNvPr>
          <p:cNvSpPr/>
          <p:nvPr/>
        </p:nvSpPr>
        <p:spPr>
          <a:xfrm>
            <a:off x="3077797" y="3851422"/>
            <a:ext cx="2311785" cy="880479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2" name="Oval 91">
            <a:extLst>
              <a:ext uri="{FF2B5EF4-FFF2-40B4-BE49-F238E27FC236}">
                <a16:creationId xmlns:a16="http://schemas.microsoft.com/office/drawing/2014/main" id="{92BED736-27DA-A612-C439-F0E44253E7A9}"/>
              </a:ext>
            </a:extLst>
          </p:cNvPr>
          <p:cNvSpPr/>
          <p:nvPr/>
        </p:nvSpPr>
        <p:spPr>
          <a:xfrm>
            <a:off x="4317720" y="4006542"/>
            <a:ext cx="140274" cy="133837"/>
          </a:xfrm>
          <a:prstGeom prst="ellipse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Oval 92">
            <a:extLst>
              <a:ext uri="{FF2B5EF4-FFF2-40B4-BE49-F238E27FC236}">
                <a16:creationId xmlns:a16="http://schemas.microsoft.com/office/drawing/2014/main" id="{666BF505-B45B-139A-AFA9-3B88F681C83E}"/>
              </a:ext>
            </a:extLst>
          </p:cNvPr>
          <p:cNvSpPr/>
          <p:nvPr/>
        </p:nvSpPr>
        <p:spPr>
          <a:xfrm>
            <a:off x="4004190" y="4214188"/>
            <a:ext cx="140274" cy="133837"/>
          </a:xfrm>
          <a:prstGeom prst="ellipse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Oval 93">
            <a:extLst>
              <a:ext uri="{FF2B5EF4-FFF2-40B4-BE49-F238E27FC236}">
                <a16:creationId xmlns:a16="http://schemas.microsoft.com/office/drawing/2014/main" id="{69766F3D-73BF-08C5-0486-E2AF0D6430B3}"/>
              </a:ext>
            </a:extLst>
          </p:cNvPr>
          <p:cNvSpPr/>
          <p:nvPr/>
        </p:nvSpPr>
        <p:spPr>
          <a:xfrm>
            <a:off x="4508040" y="4221726"/>
            <a:ext cx="140274" cy="133837"/>
          </a:xfrm>
          <a:prstGeom prst="ellipse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Oval 94">
            <a:extLst>
              <a:ext uri="{FF2B5EF4-FFF2-40B4-BE49-F238E27FC236}">
                <a16:creationId xmlns:a16="http://schemas.microsoft.com/office/drawing/2014/main" id="{32325AB3-BA14-DCCF-9565-56E05F6AE649}"/>
              </a:ext>
            </a:extLst>
          </p:cNvPr>
          <p:cNvSpPr/>
          <p:nvPr/>
        </p:nvSpPr>
        <p:spPr>
          <a:xfrm>
            <a:off x="3905790" y="4025070"/>
            <a:ext cx="140274" cy="133837"/>
          </a:xfrm>
          <a:prstGeom prst="ellipse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" name="Oval 95">
            <a:extLst>
              <a:ext uri="{FF2B5EF4-FFF2-40B4-BE49-F238E27FC236}">
                <a16:creationId xmlns:a16="http://schemas.microsoft.com/office/drawing/2014/main" id="{5D07F89B-5248-66A0-3A43-FEE92B302189}"/>
              </a:ext>
            </a:extLst>
          </p:cNvPr>
          <p:cNvSpPr/>
          <p:nvPr/>
        </p:nvSpPr>
        <p:spPr>
          <a:xfrm>
            <a:off x="4685228" y="4362056"/>
            <a:ext cx="140274" cy="133837"/>
          </a:xfrm>
          <a:prstGeom prst="ellipse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Oval 96">
            <a:extLst>
              <a:ext uri="{FF2B5EF4-FFF2-40B4-BE49-F238E27FC236}">
                <a16:creationId xmlns:a16="http://schemas.microsoft.com/office/drawing/2014/main" id="{CECBC278-A685-1C7C-F3C2-790F6A57817F}"/>
              </a:ext>
            </a:extLst>
          </p:cNvPr>
          <p:cNvSpPr/>
          <p:nvPr/>
        </p:nvSpPr>
        <p:spPr>
          <a:xfrm>
            <a:off x="4363764" y="4547199"/>
            <a:ext cx="140274" cy="133837"/>
          </a:xfrm>
          <a:prstGeom prst="ellipse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Oval 97">
            <a:extLst>
              <a:ext uri="{FF2B5EF4-FFF2-40B4-BE49-F238E27FC236}">
                <a16:creationId xmlns:a16="http://schemas.microsoft.com/office/drawing/2014/main" id="{81AF922C-6129-A390-36A4-04193735DDF0}"/>
              </a:ext>
            </a:extLst>
          </p:cNvPr>
          <p:cNvSpPr/>
          <p:nvPr/>
        </p:nvSpPr>
        <p:spPr>
          <a:xfrm>
            <a:off x="3652757" y="4258495"/>
            <a:ext cx="140274" cy="133837"/>
          </a:xfrm>
          <a:prstGeom prst="ellipse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Oval 98">
            <a:extLst>
              <a:ext uri="{FF2B5EF4-FFF2-40B4-BE49-F238E27FC236}">
                <a16:creationId xmlns:a16="http://schemas.microsoft.com/office/drawing/2014/main" id="{1C019A4F-D0AB-8E23-FF4B-E77B6F79F764}"/>
              </a:ext>
            </a:extLst>
          </p:cNvPr>
          <p:cNvSpPr/>
          <p:nvPr/>
        </p:nvSpPr>
        <p:spPr>
          <a:xfrm>
            <a:off x="4093416" y="4410191"/>
            <a:ext cx="140274" cy="133837"/>
          </a:xfrm>
          <a:prstGeom prst="ellipse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Oval 99">
            <a:extLst>
              <a:ext uri="{FF2B5EF4-FFF2-40B4-BE49-F238E27FC236}">
                <a16:creationId xmlns:a16="http://schemas.microsoft.com/office/drawing/2014/main" id="{C89CAF5C-6900-E50F-93B2-89498ADCF242}"/>
              </a:ext>
            </a:extLst>
          </p:cNvPr>
          <p:cNvSpPr/>
          <p:nvPr/>
        </p:nvSpPr>
        <p:spPr>
          <a:xfrm>
            <a:off x="3442296" y="4539119"/>
            <a:ext cx="140274" cy="133837"/>
          </a:xfrm>
          <a:prstGeom prst="ellipse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Oval 101">
            <a:extLst>
              <a:ext uri="{FF2B5EF4-FFF2-40B4-BE49-F238E27FC236}">
                <a16:creationId xmlns:a16="http://schemas.microsoft.com/office/drawing/2014/main" id="{0DA15902-5DFA-7506-614A-E9A827B9D01C}"/>
              </a:ext>
            </a:extLst>
          </p:cNvPr>
          <p:cNvSpPr/>
          <p:nvPr/>
        </p:nvSpPr>
        <p:spPr>
          <a:xfrm>
            <a:off x="3810709" y="4526664"/>
            <a:ext cx="140274" cy="133837"/>
          </a:xfrm>
          <a:prstGeom prst="ellipse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Oval 102">
            <a:extLst>
              <a:ext uri="{FF2B5EF4-FFF2-40B4-BE49-F238E27FC236}">
                <a16:creationId xmlns:a16="http://schemas.microsoft.com/office/drawing/2014/main" id="{FBF77935-79C7-75BB-8645-C41669DC297D}"/>
              </a:ext>
            </a:extLst>
          </p:cNvPr>
          <p:cNvSpPr/>
          <p:nvPr/>
        </p:nvSpPr>
        <p:spPr>
          <a:xfrm>
            <a:off x="4288409" y="4251221"/>
            <a:ext cx="140274" cy="133837"/>
          </a:xfrm>
          <a:prstGeom prst="ellipse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Oval 103">
            <a:extLst>
              <a:ext uri="{FF2B5EF4-FFF2-40B4-BE49-F238E27FC236}">
                <a16:creationId xmlns:a16="http://schemas.microsoft.com/office/drawing/2014/main" id="{CA2FB123-4E1F-923E-B7A8-B109923B5D9A}"/>
              </a:ext>
            </a:extLst>
          </p:cNvPr>
          <p:cNvSpPr/>
          <p:nvPr/>
        </p:nvSpPr>
        <p:spPr>
          <a:xfrm>
            <a:off x="4839679" y="4526664"/>
            <a:ext cx="140274" cy="133837"/>
          </a:xfrm>
          <a:prstGeom prst="ellipse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Left Brace 104">
            <a:extLst>
              <a:ext uri="{FF2B5EF4-FFF2-40B4-BE49-F238E27FC236}">
                <a16:creationId xmlns:a16="http://schemas.microsoft.com/office/drawing/2014/main" id="{3F77D69F-FE25-CB89-63DD-CD45878A5312}"/>
              </a:ext>
            </a:extLst>
          </p:cNvPr>
          <p:cNvSpPr/>
          <p:nvPr/>
        </p:nvSpPr>
        <p:spPr>
          <a:xfrm>
            <a:off x="2763064" y="3922397"/>
            <a:ext cx="193921" cy="766217"/>
          </a:xfrm>
          <a:prstGeom prst="leftBrace">
            <a:avLst/>
          </a:prstGeom>
          <a:ln w="476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5197C890-8E37-C3F1-5B61-ABF876663C19}"/>
              </a:ext>
            </a:extLst>
          </p:cNvPr>
          <p:cNvSpPr txBox="1"/>
          <p:nvPr/>
        </p:nvSpPr>
        <p:spPr>
          <a:xfrm rot="16200000">
            <a:off x="1455177" y="4103856"/>
            <a:ext cx="2334260" cy="33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  <a:latin typeface="Andale Mono" panose="020B0509000000000004" pitchFamily="49" charset="0"/>
              </a:rPr>
              <a:t>Avalanche</a:t>
            </a:r>
          </a:p>
        </p:txBody>
      </p:sp>
      <p:sp>
        <p:nvSpPr>
          <p:cNvPr id="107" name="Oval 106">
            <a:extLst>
              <a:ext uri="{FF2B5EF4-FFF2-40B4-BE49-F238E27FC236}">
                <a16:creationId xmlns:a16="http://schemas.microsoft.com/office/drawing/2014/main" id="{83E7C3B6-5B95-AA9D-EABC-FDD082F541AC}"/>
              </a:ext>
            </a:extLst>
          </p:cNvPr>
          <p:cNvSpPr/>
          <p:nvPr/>
        </p:nvSpPr>
        <p:spPr>
          <a:xfrm>
            <a:off x="4168179" y="3895893"/>
            <a:ext cx="140274" cy="133837"/>
          </a:xfrm>
          <a:prstGeom prst="ellipse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073" name="Straight Connector 3072">
            <a:extLst>
              <a:ext uri="{FF2B5EF4-FFF2-40B4-BE49-F238E27FC236}">
                <a16:creationId xmlns:a16="http://schemas.microsoft.com/office/drawing/2014/main" id="{B35B9344-43B0-8C73-5489-AAD7FB664789}"/>
              </a:ext>
            </a:extLst>
          </p:cNvPr>
          <p:cNvCxnSpPr>
            <a:cxnSpLocks/>
          </p:cNvCxnSpPr>
          <p:nvPr/>
        </p:nvCxnSpPr>
        <p:spPr>
          <a:xfrm flipH="1">
            <a:off x="251294" y="3135821"/>
            <a:ext cx="1382245" cy="937119"/>
          </a:xfrm>
          <a:prstGeom prst="line">
            <a:avLst/>
          </a:prstGeom>
          <a:ln w="317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75" name="Straight Connector 3074">
            <a:extLst>
              <a:ext uri="{FF2B5EF4-FFF2-40B4-BE49-F238E27FC236}">
                <a16:creationId xmlns:a16="http://schemas.microsoft.com/office/drawing/2014/main" id="{51CE2FDA-C349-52B8-9A05-4164C54D428E}"/>
              </a:ext>
            </a:extLst>
          </p:cNvPr>
          <p:cNvCxnSpPr>
            <a:cxnSpLocks/>
          </p:cNvCxnSpPr>
          <p:nvPr/>
        </p:nvCxnSpPr>
        <p:spPr>
          <a:xfrm flipH="1" flipV="1">
            <a:off x="251294" y="4089219"/>
            <a:ext cx="1378024" cy="1632708"/>
          </a:xfrm>
          <a:prstGeom prst="line">
            <a:avLst/>
          </a:prstGeom>
          <a:ln w="317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76" name="TextBox 3075">
            <a:extLst>
              <a:ext uri="{FF2B5EF4-FFF2-40B4-BE49-F238E27FC236}">
                <a16:creationId xmlns:a16="http://schemas.microsoft.com/office/drawing/2014/main" id="{79D804E5-C750-526F-AAF4-E07327CA7959}"/>
              </a:ext>
            </a:extLst>
          </p:cNvPr>
          <p:cNvSpPr txBox="1"/>
          <p:nvPr/>
        </p:nvSpPr>
        <p:spPr>
          <a:xfrm>
            <a:off x="424260" y="2289947"/>
            <a:ext cx="15505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E-field</a:t>
            </a:r>
          </a:p>
        </p:txBody>
      </p:sp>
      <p:cxnSp>
        <p:nvCxnSpPr>
          <p:cNvPr id="3077" name="Straight Arrow Connector 3076">
            <a:extLst>
              <a:ext uri="{FF2B5EF4-FFF2-40B4-BE49-F238E27FC236}">
                <a16:creationId xmlns:a16="http://schemas.microsoft.com/office/drawing/2014/main" id="{804B0C83-CD05-DA3D-965B-49A53755C179}"/>
              </a:ext>
            </a:extLst>
          </p:cNvPr>
          <p:cNvCxnSpPr>
            <a:cxnSpLocks/>
          </p:cNvCxnSpPr>
          <p:nvPr/>
        </p:nvCxnSpPr>
        <p:spPr>
          <a:xfrm flipH="1" flipV="1">
            <a:off x="133062" y="2615298"/>
            <a:ext cx="1523826" cy="9199"/>
          </a:xfrm>
          <a:prstGeom prst="straightConnector1">
            <a:avLst/>
          </a:prstGeom>
          <a:ln w="539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79" name="Straight Arrow Connector 3078">
            <a:extLst>
              <a:ext uri="{FF2B5EF4-FFF2-40B4-BE49-F238E27FC236}">
                <a16:creationId xmlns:a16="http://schemas.microsoft.com/office/drawing/2014/main" id="{71038965-46B3-5B22-BAE3-49E22AD6B565}"/>
              </a:ext>
            </a:extLst>
          </p:cNvPr>
          <p:cNvCxnSpPr>
            <a:cxnSpLocks/>
          </p:cNvCxnSpPr>
          <p:nvPr/>
        </p:nvCxnSpPr>
        <p:spPr>
          <a:xfrm flipH="1">
            <a:off x="1629318" y="2624497"/>
            <a:ext cx="8443" cy="3455677"/>
          </a:xfrm>
          <a:prstGeom prst="straightConnector1">
            <a:avLst/>
          </a:prstGeom>
          <a:ln w="539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02" name="Straight Arrow Connector 3101">
            <a:extLst>
              <a:ext uri="{FF2B5EF4-FFF2-40B4-BE49-F238E27FC236}">
                <a16:creationId xmlns:a16="http://schemas.microsoft.com/office/drawing/2014/main" id="{56CB5B26-F4BA-B357-D12C-30053C11DE34}"/>
              </a:ext>
            </a:extLst>
          </p:cNvPr>
          <p:cNvCxnSpPr>
            <a:cxnSpLocks/>
          </p:cNvCxnSpPr>
          <p:nvPr/>
        </p:nvCxnSpPr>
        <p:spPr>
          <a:xfrm flipV="1">
            <a:off x="5040962" y="1721898"/>
            <a:ext cx="494887" cy="2418481"/>
          </a:xfrm>
          <a:prstGeom prst="straightConnector1">
            <a:avLst/>
          </a:prstGeom>
          <a:ln w="44450">
            <a:solidFill>
              <a:schemeClr val="bg1"/>
            </a:solidFill>
            <a:tailEnd type="triangle"/>
          </a:ln>
          <a:effectLst>
            <a:glow rad="38100">
              <a:schemeClr val="tx1"/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599265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5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8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1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4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7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0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3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6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9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4" grpId="0"/>
      <p:bldP spid="79" grpId="0" animBg="1"/>
      <p:bldP spid="81" grpId="0" animBg="1"/>
      <p:bldP spid="82" grpId="0"/>
      <p:bldP spid="90" grpId="0" animBg="1"/>
      <p:bldP spid="92" grpId="0" animBg="1"/>
      <p:bldP spid="93" grpId="0" animBg="1"/>
      <p:bldP spid="94" grpId="0" animBg="1"/>
      <p:bldP spid="95" grpId="0" animBg="1"/>
      <p:bldP spid="96" grpId="0" animBg="1"/>
      <p:bldP spid="97" grpId="0" animBg="1"/>
      <p:bldP spid="98" grpId="0" animBg="1"/>
      <p:bldP spid="99" grpId="0" animBg="1"/>
      <p:bldP spid="100" grpId="0" animBg="1"/>
      <p:bldP spid="102" grpId="0" animBg="1"/>
      <p:bldP spid="103" grpId="0" animBg="1"/>
      <p:bldP spid="104" grpId="0" animBg="1"/>
      <p:bldP spid="105" grpId="0" animBg="1"/>
      <p:bldP spid="106" grpId="0"/>
      <p:bldP spid="10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Rectangle 62">
            <a:extLst>
              <a:ext uri="{FF2B5EF4-FFF2-40B4-BE49-F238E27FC236}">
                <a16:creationId xmlns:a16="http://schemas.microsoft.com/office/drawing/2014/main" id="{ED93C413-D6BA-72AE-3802-82FC8D571368}"/>
              </a:ext>
            </a:extLst>
          </p:cNvPr>
          <p:cNvSpPr/>
          <p:nvPr/>
        </p:nvSpPr>
        <p:spPr>
          <a:xfrm>
            <a:off x="9120336" y="1412776"/>
            <a:ext cx="2952328" cy="482453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Rounded Rectangle 53">
            <a:extLst>
              <a:ext uri="{FF2B5EF4-FFF2-40B4-BE49-F238E27FC236}">
                <a16:creationId xmlns:a16="http://schemas.microsoft.com/office/drawing/2014/main" id="{C51B8DB8-D5B3-5E75-5383-72311D0AFD31}"/>
              </a:ext>
            </a:extLst>
          </p:cNvPr>
          <p:cNvSpPr/>
          <p:nvPr/>
        </p:nvSpPr>
        <p:spPr>
          <a:xfrm>
            <a:off x="1343472" y="980728"/>
            <a:ext cx="6768752" cy="5256584"/>
          </a:xfrm>
          <a:prstGeom prst="round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Octagon 37">
            <a:extLst>
              <a:ext uri="{FF2B5EF4-FFF2-40B4-BE49-F238E27FC236}">
                <a16:creationId xmlns:a16="http://schemas.microsoft.com/office/drawing/2014/main" id="{0C6EB1D7-CC76-F2C5-918E-2BF5DFFA9C49}"/>
              </a:ext>
            </a:extLst>
          </p:cNvPr>
          <p:cNvSpPr/>
          <p:nvPr/>
        </p:nvSpPr>
        <p:spPr>
          <a:xfrm>
            <a:off x="2639616" y="1484784"/>
            <a:ext cx="4104456" cy="4104456"/>
          </a:xfrm>
          <a:prstGeom prst="octagon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Octagon 39">
            <a:extLst>
              <a:ext uri="{FF2B5EF4-FFF2-40B4-BE49-F238E27FC236}">
                <a16:creationId xmlns:a16="http://schemas.microsoft.com/office/drawing/2014/main" id="{B918B06D-46E7-71FA-FB0E-A37CDF41D22A}"/>
              </a:ext>
            </a:extLst>
          </p:cNvPr>
          <p:cNvSpPr/>
          <p:nvPr/>
        </p:nvSpPr>
        <p:spPr>
          <a:xfrm>
            <a:off x="2855640" y="1700808"/>
            <a:ext cx="3744416" cy="3744416"/>
          </a:xfrm>
          <a:prstGeom prst="octagon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F8E0C56B-7DCE-FC98-43CB-50DE990D20FF}"/>
              </a:ext>
            </a:extLst>
          </p:cNvPr>
          <p:cNvCxnSpPr>
            <a:cxnSpLocks/>
          </p:cNvCxnSpPr>
          <p:nvPr/>
        </p:nvCxnSpPr>
        <p:spPr>
          <a:xfrm>
            <a:off x="2855640" y="2780928"/>
            <a:ext cx="1728192" cy="792088"/>
          </a:xfrm>
          <a:prstGeom prst="line">
            <a:avLst/>
          </a:prstGeom>
          <a:ln w="730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Rectangle 44">
            <a:extLst>
              <a:ext uri="{FF2B5EF4-FFF2-40B4-BE49-F238E27FC236}">
                <a16:creationId xmlns:a16="http://schemas.microsoft.com/office/drawing/2014/main" id="{F9D40A10-FC47-36AB-5D73-ED2DEA9A2FED}"/>
              </a:ext>
            </a:extLst>
          </p:cNvPr>
          <p:cNvSpPr/>
          <p:nvPr/>
        </p:nvSpPr>
        <p:spPr>
          <a:xfrm rot="18936310">
            <a:off x="2859398" y="2207064"/>
            <a:ext cx="1293106" cy="126672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76EF29C8-7F94-CC2B-1BAA-1C130D584A4C}"/>
              </a:ext>
            </a:extLst>
          </p:cNvPr>
          <p:cNvSpPr/>
          <p:nvPr/>
        </p:nvSpPr>
        <p:spPr>
          <a:xfrm rot="18936310">
            <a:off x="5375199" y="4799352"/>
            <a:ext cx="1293106" cy="126672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3D2460C1-5D24-E67A-4B09-BAB079537881}"/>
              </a:ext>
            </a:extLst>
          </p:cNvPr>
          <p:cNvSpPr/>
          <p:nvPr/>
        </p:nvSpPr>
        <p:spPr>
          <a:xfrm>
            <a:off x="4079776" y="5373216"/>
            <a:ext cx="1293106" cy="126672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BD31E08D-185F-E974-2A99-73DD4367E35D}"/>
              </a:ext>
            </a:extLst>
          </p:cNvPr>
          <p:cNvSpPr/>
          <p:nvPr/>
        </p:nvSpPr>
        <p:spPr>
          <a:xfrm>
            <a:off x="4079776" y="1700808"/>
            <a:ext cx="1293106" cy="126672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F0DB4577-1A60-9085-E271-D4DE875E1850}"/>
              </a:ext>
            </a:extLst>
          </p:cNvPr>
          <p:cNvSpPr/>
          <p:nvPr/>
        </p:nvSpPr>
        <p:spPr>
          <a:xfrm rot="2695887">
            <a:off x="5379034" y="2288126"/>
            <a:ext cx="1293106" cy="126672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44452431-6EAD-DAA3-2ABC-CBA866C1B97D}"/>
              </a:ext>
            </a:extLst>
          </p:cNvPr>
          <p:cNvSpPr/>
          <p:nvPr/>
        </p:nvSpPr>
        <p:spPr>
          <a:xfrm rot="2695887">
            <a:off x="2783555" y="4803242"/>
            <a:ext cx="1293106" cy="126672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BDD601AD-7551-9F0C-E13A-9A3B0A1A9B6D}"/>
              </a:ext>
            </a:extLst>
          </p:cNvPr>
          <p:cNvSpPr/>
          <p:nvPr/>
        </p:nvSpPr>
        <p:spPr>
          <a:xfrm rot="5400000">
            <a:off x="5944831" y="3508161"/>
            <a:ext cx="1293106" cy="126672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07064E68-8CA0-9FD4-29B2-A42A8C74B842}"/>
              </a:ext>
            </a:extLst>
          </p:cNvPr>
          <p:cNvSpPr/>
          <p:nvPr/>
        </p:nvSpPr>
        <p:spPr>
          <a:xfrm rot="5400000">
            <a:off x="2272423" y="3508161"/>
            <a:ext cx="1293106" cy="126672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Trapezoid 57">
            <a:extLst>
              <a:ext uri="{FF2B5EF4-FFF2-40B4-BE49-F238E27FC236}">
                <a16:creationId xmlns:a16="http://schemas.microsoft.com/office/drawing/2014/main" id="{3E474060-0BD0-4F62-BFA6-D6EEA9C927F2}"/>
              </a:ext>
            </a:extLst>
          </p:cNvPr>
          <p:cNvSpPr/>
          <p:nvPr/>
        </p:nvSpPr>
        <p:spPr>
          <a:xfrm rot="16553616">
            <a:off x="5007549" y="2936021"/>
            <a:ext cx="677400" cy="1368222"/>
          </a:xfrm>
          <a:prstGeom prst="trapezoid">
            <a:avLst/>
          </a:prstGeom>
          <a:solidFill>
            <a:srgbClr val="00B0F0">
              <a:alpha val="49091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Freeform 54">
            <a:extLst>
              <a:ext uri="{FF2B5EF4-FFF2-40B4-BE49-F238E27FC236}">
                <a16:creationId xmlns:a16="http://schemas.microsoft.com/office/drawing/2014/main" id="{E81255CD-DE6E-807F-CBD3-0B470BFC12EA}"/>
              </a:ext>
            </a:extLst>
          </p:cNvPr>
          <p:cNvSpPr/>
          <p:nvPr/>
        </p:nvSpPr>
        <p:spPr>
          <a:xfrm>
            <a:off x="4636175" y="3436374"/>
            <a:ext cx="1371600" cy="191729"/>
          </a:xfrm>
          <a:custGeom>
            <a:avLst/>
            <a:gdLst>
              <a:gd name="connsiteX0" fmla="*/ 0 w 1371600"/>
              <a:gd name="connsiteY0" fmla="*/ 147484 h 191729"/>
              <a:gd name="connsiteX1" fmla="*/ 103239 w 1371600"/>
              <a:gd name="connsiteY1" fmla="*/ 88491 h 191729"/>
              <a:gd name="connsiteX2" fmla="*/ 235975 w 1371600"/>
              <a:gd name="connsiteY2" fmla="*/ 14749 h 191729"/>
              <a:gd name="connsiteX3" fmla="*/ 280220 w 1371600"/>
              <a:gd name="connsiteY3" fmla="*/ 29497 h 191729"/>
              <a:gd name="connsiteX4" fmla="*/ 309717 w 1371600"/>
              <a:gd name="connsiteY4" fmla="*/ 117987 h 191729"/>
              <a:gd name="connsiteX5" fmla="*/ 324465 w 1371600"/>
              <a:gd name="connsiteY5" fmla="*/ 162232 h 191729"/>
              <a:gd name="connsiteX6" fmla="*/ 368710 w 1371600"/>
              <a:gd name="connsiteY6" fmla="*/ 191729 h 191729"/>
              <a:gd name="connsiteX7" fmla="*/ 486697 w 1371600"/>
              <a:gd name="connsiteY7" fmla="*/ 162232 h 191729"/>
              <a:gd name="connsiteX8" fmla="*/ 530942 w 1371600"/>
              <a:gd name="connsiteY8" fmla="*/ 132736 h 191729"/>
              <a:gd name="connsiteX9" fmla="*/ 560439 w 1371600"/>
              <a:gd name="connsiteY9" fmla="*/ 88491 h 191729"/>
              <a:gd name="connsiteX10" fmla="*/ 693175 w 1371600"/>
              <a:gd name="connsiteY10" fmla="*/ 29497 h 191729"/>
              <a:gd name="connsiteX11" fmla="*/ 737420 w 1371600"/>
              <a:gd name="connsiteY11" fmla="*/ 14749 h 191729"/>
              <a:gd name="connsiteX12" fmla="*/ 781665 w 1371600"/>
              <a:gd name="connsiteY12" fmla="*/ 0 h 191729"/>
              <a:gd name="connsiteX13" fmla="*/ 840659 w 1371600"/>
              <a:gd name="connsiteY13" fmla="*/ 14749 h 191729"/>
              <a:gd name="connsiteX14" fmla="*/ 870155 w 1371600"/>
              <a:gd name="connsiteY14" fmla="*/ 103239 h 191729"/>
              <a:gd name="connsiteX15" fmla="*/ 884904 w 1371600"/>
              <a:gd name="connsiteY15" fmla="*/ 147484 h 191729"/>
              <a:gd name="connsiteX16" fmla="*/ 973394 w 1371600"/>
              <a:gd name="connsiteY16" fmla="*/ 176981 h 191729"/>
              <a:gd name="connsiteX17" fmla="*/ 1017639 w 1371600"/>
              <a:gd name="connsiteY17" fmla="*/ 191729 h 191729"/>
              <a:gd name="connsiteX18" fmla="*/ 1061884 w 1371600"/>
              <a:gd name="connsiteY18" fmla="*/ 176981 h 191729"/>
              <a:gd name="connsiteX19" fmla="*/ 1120878 w 1371600"/>
              <a:gd name="connsiteY19" fmla="*/ 88491 h 191729"/>
              <a:gd name="connsiteX20" fmla="*/ 1165123 w 1371600"/>
              <a:gd name="connsiteY20" fmla="*/ 73742 h 191729"/>
              <a:gd name="connsiteX21" fmla="*/ 1283110 w 1371600"/>
              <a:gd name="connsiteY21" fmla="*/ 132736 h 191729"/>
              <a:gd name="connsiteX22" fmla="*/ 1371600 w 1371600"/>
              <a:gd name="connsiteY22" fmla="*/ 191729 h 191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1371600" h="191729">
                <a:moveTo>
                  <a:pt x="0" y="147484"/>
                </a:moveTo>
                <a:cubicBezTo>
                  <a:pt x="34413" y="127820"/>
                  <a:pt x="69483" y="109264"/>
                  <a:pt x="103239" y="88491"/>
                </a:cubicBezTo>
                <a:cubicBezTo>
                  <a:pt x="223107" y="14726"/>
                  <a:pt x="150011" y="43403"/>
                  <a:pt x="235975" y="14749"/>
                </a:cubicBezTo>
                <a:cubicBezTo>
                  <a:pt x="250723" y="19665"/>
                  <a:pt x="271184" y="16847"/>
                  <a:pt x="280220" y="29497"/>
                </a:cubicBezTo>
                <a:cubicBezTo>
                  <a:pt x="298292" y="54798"/>
                  <a:pt x="299885" y="88490"/>
                  <a:pt x="309717" y="117987"/>
                </a:cubicBezTo>
                <a:cubicBezTo>
                  <a:pt x="314633" y="132735"/>
                  <a:pt x="311530" y="153609"/>
                  <a:pt x="324465" y="162232"/>
                </a:cubicBezTo>
                <a:lnTo>
                  <a:pt x="368710" y="191729"/>
                </a:lnTo>
                <a:cubicBezTo>
                  <a:pt x="396765" y="186118"/>
                  <a:pt x="456459" y="177351"/>
                  <a:pt x="486697" y="162232"/>
                </a:cubicBezTo>
                <a:cubicBezTo>
                  <a:pt x="502551" y="154305"/>
                  <a:pt x="516194" y="142568"/>
                  <a:pt x="530942" y="132736"/>
                </a:cubicBezTo>
                <a:cubicBezTo>
                  <a:pt x="540774" y="117988"/>
                  <a:pt x="547905" y="101025"/>
                  <a:pt x="560439" y="88491"/>
                </a:cubicBezTo>
                <a:cubicBezTo>
                  <a:pt x="595497" y="53433"/>
                  <a:pt x="649363" y="44101"/>
                  <a:pt x="693175" y="29497"/>
                </a:cubicBezTo>
                <a:lnTo>
                  <a:pt x="737420" y="14749"/>
                </a:lnTo>
                <a:lnTo>
                  <a:pt x="781665" y="0"/>
                </a:lnTo>
                <a:cubicBezTo>
                  <a:pt x="801330" y="4916"/>
                  <a:pt x="827468" y="-641"/>
                  <a:pt x="840659" y="14749"/>
                </a:cubicBezTo>
                <a:cubicBezTo>
                  <a:pt x="860893" y="38356"/>
                  <a:pt x="860323" y="73742"/>
                  <a:pt x="870155" y="103239"/>
                </a:cubicBezTo>
                <a:cubicBezTo>
                  <a:pt x="875071" y="117987"/>
                  <a:pt x="870156" y="142568"/>
                  <a:pt x="884904" y="147484"/>
                </a:cubicBezTo>
                <a:lnTo>
                  <a:pt x="973394" y="176981"/>
                </a:lnTo>
                <a:lnTo>
                  <a:pt x="1017639" y="191729"/>
                </a:lnTo>
                <a:cubicBezTo>
                  <a:pt x="1032387" y="186813"/>
                  <a:pt x="1050891" y="187974"/>
                  <a:pt x="1061884" y="176981"/>
                </a:cubicBezTo>
                <a:cubicBezTo>
                  <a:pt x="1086952" y="151914"/>
                  <a:pt x="1087247" y="99702"/>
                  <a:pt x="1120878" y="88491"/>
                </a:cubicBezTo>
                <a:lnTo>
                  <a:pt x="1165123" y="73742"/>
                </a:lnTo>
                <a:cubicBezTo>
                  <a:pt x="1339698" y="102839"/>
                  <a:pt x="1196362" y="56832"/>
                  <a:pt x="1283110" y="132736"/>
                </a:cubicBezTo>
                <a:cubicBezTo>
                  <a:pt x="1309789" y="156080"/>
                  <a:pt x="1371600" y="191729"/>
                  <a:pt x="1371600" y="191729"/>
                </a:cubicBezTo>
              </a:path>
            </a:pathLst>
          </a:custGeom>
          <a:noFill/>
          <a:ln w="31750">
            <a:solidFill>
              <a:srgbClr val="FFFF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Trapezoid 58">
            <a:extLst>
              <a:ext uri="{FF2B5EF4-FFF2-40B4-BE49-F238E27FC236}">
                <a16:creationId xmlns:a16="http://schemas.microsoft.com/office/drawing/2014/main" id="{FBC0941B-9473-7948-13DC-140455334EF8}"/>
              </a:ext>
            </a:extLst>
          </p:cNvPr>
          <p:cNvSpPr/>
          <p:nvPr/>
        </p:nvSpPr>
        <p:spPr>
          <a:xfrm rot="12051004">
            <a:off x="4474319" y="2427721"/>
            <a:ext cx="677400" cy="1127766"/>
          </a:xfrm>
          <a:prstGeom prst="trapezoid">
            <a:avLst/>
          </a:prstGeom>
          <a:solidFill>
            <a:srgbClr val="00B0F0">
              <a:alpha val="49091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Freeform 56">
            <a:extLst>
              <a:ext uri="{FF2B5EF4-FFF2-40B4-BE49-F238E27FC236}">
                <a16:creationId xmlns:a16="http://schemas.microsoft.com/office/drawing/2014/main" id="{005A9CAA-B078-ED61-49A0-A4CCFABF6EA5}"/>
              </a:ext>
            </a:extLst>
          </p:cNvPr>
          <p:cNvSpPr/>
          <p:nvPr/>
        </p:nvSpPr>
        <p:spPr>
          <a:xfrm rot="18079488">
            <a:off x="4251689" y="2769471"/>
            <a:ext cx="1371600" cy="191729"/>
          </a:xfrm>
          <a:custGeom>
            <a:avLst/>
            <a:gdLst>
              <a:gd name="connsiteX0" fmla="*/ 0 w 1371600"/>
              <a:gd name="connsiteY0" fmla="*/ 147484 h 191729"/>
              <a:gd name="connsiteX1" fmla="*/ 103239 w 1371600"/>
              <a:gd name="connsiteY1" fmla="*/ 88491 h 191729"/>
              <a:gd name="connsiteX2" fmla="*/ 235975 w 1371600"/>
              <a:gd name="connsiteY2" fmla="*/ 14749 h 191729"/>
              <a:gd name="connsiteX3" fmla="*/ 280220 w 1371600"/>
              <a:gd name="connsiteY3" fmla="*/ 29497 h 191729"/>
              <a:gd name="connsiteX4" fmla="*/ 309717 w 1371600"/>
              <a:gd name="connsiteY4" fmla="*/ 117987 h 191729"/>
              <a:gd name="connsiteX5" fmla="*/ 324465 w 1371600"/>
              <a:gd name="connsiteY5" fmla="*/ 162232 h 191729"/>
              <a:gd name="connsiteX6" fmla="*/ 368710 w 1371600"/>
              <a:gd name="connsiteY6" fmla="*/ 191729 h 191729"/>
              <a:gd name="connsiteX7" fmla="*/ 486697 w 1371600"/>
              <a:gd name="connsiteY7" fmla="*/ 162232 h 191729"/>
              <a:gd name="connsiteX8" fmla="*/ 530942 w 1371600"/>
              <a:gd name="connsiteY8" fmla="*/ 132736 h 191729"/>
              <a:gd name="connsiteX9" fmla="*/ 560439 w 1371600"/>
              <a:gd name="connsiteY9" fmla="*/ 88491 h 191729"/>
              <a:gd name="connsiteX10" fmla="*/ 693175 w 1371600"/>
              <a:gd name="connsiteY10" fmla="*/ 29497 h 191729"/>
              <a:gd name="connsiteX11" fmla="*/ 737420 w 1371600"/>
              <a:gd name="connsiteY11" fmla="*/ 14749 h 191729"/>
              <a:gd name="connsiteX12" fmla="*/ 781665 w 1371600"/>
              <a:gd name="connsiteY12" fmla="*/ 0 h 191729"/>
              <a:gd name="connsiteX13" fmla="*/ 840659 w 1371600"/>
              <a:gd name="connsiteY13" fmla="*/ 14749 h 191729"/>
              <a:gd name="connsiteX14" fmla="*/ 870155 w 1371600"/>
              <a:gd name="connsiteY14" fmla="*/ 103239 h 191729"/>
              <a:gd name="connsiteX15" fmla="*/ 884904 w 1371600"/>
              <a:gd name="connsiteY15" fmla="*/ 147484 h 191729"/>
              <a:gd name="connsiteX16" fmla="*/ 973394 w 1371600"/>
              <a:gd name="connsiteY16" fmla="*/ 176981 h 191729"/>
              <a:gd name="connsiteX17" fmla="*/ 1017639 w 1371600"/>
              <a:gd name="connsiteY17" fmla="*/ 191729 h 191729"/>
              <a:gd name="connsiteX18" fmla="*/ 1061884 w 1371600"/>
              <a:gd name="connsiteY18" fmla="*/ 176981 h 191729"/>
              <a:gd name="connsiteX19" fmla="*/ 1120878 w 1371600"/>
              <a:gd name="connsiteY19" fmla="*/ 88491 h 191729"/>
              <a:gd name="connsiteX20" fmla="*/ 1165123 w 1371600"/>
              <a:gd name="connsiteY20" fmla="*/ 73742 h 191729"/>
              <a:gd name="connsiteX21" fmla="*/ 1283110 w 1371600"/>
              <a:gd name="connsiteY21" fmla="*/ 132736 h 191729"/>
              <a:gd name="connsiteX22" fmla="*/ 1371600 w 1371600"/>
              <a:gd name="connsiteY22" fmla="*/ 191729 h 191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1371600" h="191729">
                <a:moveTo>
                  <a:pt x="0" y="147484"/>
                </a:moveTo>
                <a:cubicBezTo>
                  <a:pt x="34413" y="127820"/>
                  <a:pt x="69483" y="109264"/>
                  <a:pt x="103239" y="88491"/>
                </a:cubicBezTo>
                <a:cubicBezTo>
                  <a:pt x="223107" y="14726"/>
                  <a:pt x="150011" y="43403"/>
                  <a:pt x="235975" y="14749"/>
                </a:cubicBezTo>
                <a:cubicBezTo>
                  <a:pt x="250723" y="19665"/>
                  <a:pt x="271184" y="16847"/>
                  <a:pt x="280220" y="29497"/>
                </a:cubicBezTo>
                <a:cubicBezTo>
                  <a:pt x="298292" y="54798"/>
                  <a:pt x="299885" y="88490"/>
                  <a:pt x="309717" y="117987"/>
                </a:cubicBezTo>
                <a:cubicBezTo>
                  <a:pt x="314633" y="132735"/>
                  <a:pt x="311530" y="153609"/>
                  <a:pt x="324465" y="162232"/>
                </a:cubicBezTo>
                <a:lnTo>
                  <a:pt x="368710" y="191729"/>
                </a:lnTo>
                <a:cubicBezTo>
                  <a:pt x="396765" y="186118"/>
                  <a:pt x="456459" y="177351"/>
                  <a:pt x="486697" y="162232"/>
                </a:cubicBezTo>
                <a:cubicBezTo>
                  <a:pt x="502551" y="154305"/>
                  <a:pt x="516194" y="142568"/>
                  <a:pt x="530942" y="132736"/>
                </a:cubicBezTo>
                <a:cubicBezTo>
                  <a:pt x="540774" y="117988"/>
                  <a:pt x="547905" y="101025"/>
                  <a:pt x="560439" y="88491"/>
                </a:cubicBezTo>
                <a:cubicBezTo>
                  <a:pt x="595497" y="53433"/>
                  <a:pt x="649363" y="44101"/>
                  <a:pt x="693175" y="29497"/>
                </a:cubicBezTo>
                <a:lnTo>
                  <a:pt x="737420" y="14749"/>
                </a:lnTo>
                <a:lnTo>
                  <a:pt x="781665" y="0"/>
                </a:lnTo>
                <a:cubicBezTo>
                  <a:pt x="801330" y="4916"/>
                  <a:pt x="827468" y="-641"/>
                  <a:pt x="840659" y="14749"/>
                </a:cubicBezTo>
                <a:cubicBezTo>
                  <a:pt x="860893" y="38356"/>
                  <a:pt x="860323" y="73742"/>
                  <a:pt x="870155" y="103239"/>
                </a:cubicBezTo>
                <a:cubicBezTo>
                  <a:pt x="875071" y="117987"/>
                  <a:pt x="870156" y="142568"/>
                  <a:pt x="884904" y="147484"/>
                </a:cubicBezTo>
                <a:lnTo>
                  <a:pt x="973394" y="176981"/>
                </a:lnTo>
                <a:lnTo>
                  <a:pt x="1017639" y="191729"/>
                </a:lnTo>
                <a:cubicBezTo>
                  <a:pt x="1032387" y="186813"/>
                  <a:pt x="1050891" y="187974"/>
                  <a:pt x="1061884" y="176981"/>
                </a:cubicBezTo>
                <a:cubicBezTo>
                  <a:pt x="1086952" y="151914"/>
                  <a:pt x="1087247" y="99702"/>
                  <a:pt x="1120878" y="88491"/>
                </a:cubicBezTo>
                <a:lnTo>
                  <a:pt x="1165123" y="73742"/>
                </a:lnTo>
                <a:cubicBezTo>
                  <a:pt x="1339698" y="102839"/>
                  <a:pt x="1196362" y="56832"/>
                  <a:pt x="1283110" y="132736"/>
                </a:cubicBezTo>
                <a:cubicBezTo>
                  <a:pt x="1309789" y="156080"/>
                  <a:pt x="1371600" y="191729"/>
                  <a:pt x="1371600" y="191729"/>
                </a:cubicBezTo>
              </a:path>
            </a:pathLst>
          </a:custGeom>
          <a:noFill/>
          <a:ln w="31750">
            <a:solidFill>
              <a:srgbClr val="FFFF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Freeform 55">
            <a:extLst>
              <a:ext uri="{FF2B5EF4-FFF2-40B4-BE49-F238E27FC236}">
                <a16:creationId xmlns:a16="http://schemas.microsoft.com/office/drawing/2014/main" id="{5EB249C8-1204-2573-16AA-A952BB8C0C2E}"/>
              </a:ext>
            </a:extLst>
          </p:cNvPr>
          <p:cNvSpPr/>
          <p:nvPr/>
        </p:nvSpPr>
        <p:spPr>
          <a:xfrm rot="5025781">
            <a:off x="3995827" y="4241314"/>
            <a:ext cx="1371600" cy="191729"/>
          </a:xfrm>
          <a:custGeom>
            <a:avLst/>
            <a:gdLst>
              <a:gd name="connsiteX0" fmla="*/ 0 w 1371600"/>
              <a:gd name="connsiteY0" fmla="*/ 147484 h 191729"/>
              <a:gd name="connsiteX1" fmla="*/ 103239 w 1371600"/>
              <a:gd name="connsiteY1" fmla="*/ 88491 h 191729"/>
              <a:gd name="connsiteX2" fmla="*/ 235975 w 1371600"/>
              <a:gd name="connsiteY2" fmla="*/ 14749 h 191729"/>
              <a:gd name="connsiteX3" fmla="*/ 280220 w 1371600"/>
              <a:gd name="connsiteY3" fmla="*/ 29497 h 191729"/>
              <a:gd name="connsiteX4" fmla="*/ 309717 w 1371600"/>
              <a:gd name="connsiteY4" fmla="*/ 117987 h 191729"/>
              <a:gd name="connsiteX5" fmla="*/ 324465 w 1371600"/>
              <a:gd name="connsiteY5" fmla="*/ 162232 h 191729"/>
              <a:gd name="connsiteX6" fmla="*/ 368710 w 1371600"/>
              <a:gd name="connsiteY6" fmla="*/ 191729 h 191729"/>
              <a:gd name="connsiteX7" fmla="*/ 486697 w 1371600"/>
              <a:gd name="connsiteY7" fmla="*/ 162232 h 191729"/>
              <a:gd name="connsiteX8" fmla="*/ 530942 w 1371600"/>
              <a:gd name="connsiteY8" fmla="*/ 132736 h 191729"/>
              <a:gd name="connsiteX9" fmla="*/ 560439 w 1371600"/>
              <a:gd name="connsiteY9" fmla="*/ 88491 h 191729"/>
              <a:gd name="connsiteX10" fmla="*/ 693175 w 1371600"/>
              <a:gd name="connsiteY10" fmla="*/ 29497 h 191729"/>
              <a:gd name="connsiteX11" fmla="*/ 737420 w 1371600"/>
              <a:gd name="connsiteY11" fmla="*/ 14749 h 191729"/>
              <a:gd name="connsiteX12" fmla="*/ 781665 w 1371600"/>
              <a:gd name="connsiteY12" fmla="*/ 0 h 191729"/>
              <a:gd name="connsiteX13" fmla="*/ 840659 w 1371600"/>
              <a:gd name="connsiteY13" fmla="*/ 14749 h 191729"/>
              <a:gd name="connsiteX14" fmla="*/ 870155 w 1371600"/>
              <a:gd name="connsiteY14" fmla="*/ 103239 h 191729"/>
              <a:gd name="connsiteX15" fmla="*/ 884904 w 1371600"/>
              <a:gd name="connsiteY15" fmla="*/ 147484 h 191729"/>
              <a:gd name="connsiteX16" fmla="*/ 973394 w 1371600"/>
              <a:gd name="connsiteY16" fmla="*/ 176981 h 191729"/>
              <a:gd name="connsiteX17" fmla="*/ 1017639 w 1371600"/>
              <a:gd name="connsiteY17" fmla="*/ 191729 h 191729"/>
              <a:gd name="connsiteX18" fmla="*/ 1061884 w 1371600"/>
              <a:gd name="connsiteY18" fmla="*/ 176981 h 191729"/>
              <a:gd name="connsiteX19" fmla="*/ 1120878 w 1371600"/>
              <a:gd name="connsiteY19" fmla="*/ 88491 h 191729"/>
              <a:gd name="connsiteX20" fmla="*/ 1165123 w 1371600"/>
              <a:gd name="connsiteY20" fmla="*/ 73742 h 191729"/>
              <a:gd name="connsiteX21" fmla="*/ 1283110 w 1371600"/>
              <a:gd name="connsiteY21" fmla="*/ 132736 h 191729"/>
              <a:gd name="connsiteX22" fmla="*/ 1371600 w 1371600"/>
              <a:gd name="connsiteY22" fmla="*/ 191729 h 191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1371600" h="191729">
                <a:moveTo>
                  <a:pt x="0" y="147484"/>
                </a:moveTo>
                <a:cubicBezTo>
                  <a:pt x="34413" y="127820"/>
                  <a:pt x="69483" y="109264"/>
                  <a:pt x="103239" y="88491"/>
                </a:cubicBezTo>
                <a:cubicBezTo>
                  <a:pt x="223107" y="14726"/>
                  <a:pt x="150011" y="43403"/>
                  <a:pt x="235975" y="14749"/>
                </a:cubicBezTo>
                <a:cubicBezTo>
                  <a:pt x="250723" y="19665"/>
                  <a:pt x="271184" y="16847"/>
                  <a:pt x="280220" y="29497"/>
                </a:cubicBezTo>
                <a:cubicBezTo>
                  <a:pt x="298292" y="54798"/>
                  <a:pt x="299885" y="88490"/>
                  <a:pt x="309717" y="117987"/>
                </a:cubicBezTo>
                <a:cubicBezTo>
                  <a:pt x="314633" y="132735"/>
                  <a:pt x="311530" y="153609"/>
                  <a:pt x="324465" y="162232"/>
                </a:cubicBezTo>
                <a:lnTo>
                  <a:pt x="368710" y="191729"/>
                </a:lnTo>
                <a:cubicBezTo>
                  <a:pt x="396765" y="186118"/>
                  <a:pt x="456459" y="177351"/>
                  <a:pt x="486697" y="162232"/>
                </a:cubicBezTo>
                <a:cubicBezTo>
                  <a:pt x="502551" y="154305"/>
                  <a:pt x="516194" y="142568"/>
                  <a:pt x="530942" y="132736"/>
                </a:cubicBezTo>
                <a:cubicBezTo>
                  <a:pt x="540774" y="117988"/>
                  <a:pt x="547905" y="101025"/>
                  <a:pt x="560439" y="88491"/>
                </a:cubicBezTo>
                <a:cubicBezTo>
                  <a:pt x="595497" y="53433"/>
                  <a:pt x="649363" y="44101"/>
                  <a:pt x="693175" y="29497"/>
                </a:cubicBezTo>
                <a:lnTo>
                  <a:pt x="737420" y="14749"/>
                </a:lnTo>
                <a:lnTo>
                  <a:pt x="781665" y="0"/>
                </a:lnTo>
                <a:cubicBezTo>
                  <a:pt x="801330" y="4916"/>
                  <a:pt x="827468" y="-641"/>
                  <a:pt x="840659" y="14749"/>
                </a:cubicBezTo>
                <a:cubicBezTo>
                  <a:pt x="860893" y="38356"/>
                  <a:pt x="860323" y="73742"/>
                  <a:pt x="870155" y="103239"/>
                </a:cubicBezTo>
                <a:cubicBezTo>
                  <a:pt x="875071" y="117987"/>
                  <a:pt x="870156" y="142568"/>
                  <a:pt x="884904" y="147484"/>
                </a:cubicBezTo>
                <a:lnTo>
                  <a:pt x="973394" y="176981"/>
                </a:lnTo>
                <a:lnTo>
                  <a:pt x="1017639" y="191729"/>
                </a:lnTo>
                <a:cubicBezTo>
                  <a:pt x="1032387" y="186813"/>
                  <a:pt x="1050891" y="187974"/>
                  <a:pt x="1061884" y="176981"/>
                </a:cubicBezTo>
                <a:cubicBezTo>
                  <a:pt x="1086952" y="151914"/>
                  <a:pt x="1087247" y="99702"/>
                  <a:pt x="1120878" y="88491"/>
                </a:cubicBezTo>
                <a:lnTo>
                  <a:pt x="1165123" y="73742"/>
                </a:lnTo>
                <a:cubicBezTo>
                  <a:pt x="1339698" y="102839"/>
                  <a:pt x="1196362" y="56832"/>
                  <a:pt x="1283110" y="132736"/>
                </a:cubicBezTo>
                <a:cubicBezTo>
                  <a:pt x="1309789" y="156080"/>
                  <a:pt x="1371600" y="191729"/>
                  <a:pt x="1371600" y="191729"/>
                </a:cubicBezTo>
              </a:path>
            </a:pathLst>
          </a:custGeom>
          <a:noFill/>
          <a:ln w="31750">
            <a:solidFill>
              <a:srgbClr val="FFFF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C923A51B-E613-63A9-DAB5-B93F21C82E64}"/>
              </a:ext>
            </a:extLst>
          </p:cNvPr>
          <p:cNvSpPr/>
          <p:nvPr/>
        </p:nvSpPr>
        <p:spPr>
          <a:xfrm>
            <a:off x="4511824" y="3501008"/>
            <a:ext cx="144016" cy="144016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Freeform 60">
            <a:extLst>
              <a:ext uri="{FF2B5EF4-FFF2-40B4-BE49-F238E27FC236}">
                <a16:creationId xmlns:a16="http://schemas.microsoft.com/office/drawing/2014/main" id="{8A0928A1-E071-21AF-F151-1041E3A4A9FE}"/>
              </a:ext>
            </a:extLst>
          </p:cNvPr>
          <p:cNvSpPr/>
          <p:nvPr/>
        </p:nvSpPr>
        <p:spPr>
          <a:xfrm>
            <a:off x="9408368" y="2348880"/>
            <a:ext cx="535401" cy="288032"/>
          </a:xfrm>
          <a:custGeom>
            <a:avLst/>
            <a:gdLst>
              <a:gd name="connsiteX0" fmla="*/ 0 w 1371600"/>
              <a:gd name="connsiteY0" fmla="*/ 147484 h 191729"/>
              <a:gd name="connsiteX1" fmla="*/ 103239 w 1371600"/>
              <a:gd name="connsiteY1" fmla="*/ 88491 h 191729"/>
              <a:gd name="connsiteX2" fmla="*/ 235975 w 1371600"/>
              <a:gd name="connsiteY2" fmla="*/ 14749 h 191729"/>
              <a:gd name="connsiteX3" fmla="*/ 280220 w 1371600"/>
              <a:gd name="connsiteY3" fmla="*/ 29497 h 191729"/>
              <a:gd name="connsiteX4" fmla="*/ 309717 w 1371600"/>
              <a:gd name="connsiteY4" fmla="*/ 117987 h 191729"/>
              <a:gd name="connsiteX5" fmla="*/ 324465 w 1371600"/>
              <a:gd name="connsiteY5" fmla="*/ 162232 h 191729"/>
              <a:gd name="connsiteX6" fmla="*/ 368710 w 1371600"/>
              <a:gd name="connsiteY6" fmla="*/ 191729 h 191729"/>
              <a:gd name="connsiteX7" fmla="*/ 486697 w 1371600"/>
              <a:gd name="connsiteY7" fmla="*/ 162232 h 191729"/>
              <a:gd name="connsiteX8" fmla="*/ 530942 w 1371600"/>
              <a:gd name="connsiteY8" fmla="*/ 132736 h 191729"/>
              <a:gd name="connsiteX9" fmla="*/ 560439 w 1371600"/>
              <a:gd name="connsiteY9" fmla="*/ 88491 h 191729"/>
              <a:gd name="connsiteX10" fmla="*/ 693175 w 1371600"/>
              <a:gd name="connsiteY10" fmla="*/ 29497 h 191729"/>
              <a:gd name="connsiteX11" fmla="*/ 737420 w 1371600"/>
              <a:gd name="connsiteY11" fmla="*/ 14749 h 191729"/>
              <a:gd name="connsiteX12" fmla="*/ 781665 w 1371600"/>
              <a:gd name="connsiteY12" fmla="*/ 0 h 191729"/>
              <a:gd name="connsiteX13" fmla="*/ 840659 w 1371600"/>
              <a:gd name="connsiteY13" fmla="*/ 14749 h 191729"/>
              <a:gd name="connsiteX14" fmla="*/ 870155 w 1371600"/>
              <a:gd name="connsiteY14" fmla="*/ 103239 h 191729"/>
              <a:gd name="connsiteX15" fmla="*/ 884904 w 1371600"/>
              <a:gd name="connsiteY15" fmla="*/ 147484 h 191729"/>
              <a:gd name="connsiteX16" fmla="*/ 973394 w 1371600"/>
              <a:gd name="connsiteY16" fmla="*/ 176981 h 191729"/>
              <a:gd name="connsiteX17" fmla="*/ 1017639 w 1371600"/>
              <a:gd name="connsiteY17" fmla="*/ 191729 h 191729"/>
              <a:gd name="connsiteX18" fmla="*/ 1061884 w 1371600"/>
              <a:gd name="connsiteY18" fmla="*/ 176981 h 191729"/>
              <a:gd name="connsiteX19" fmla="*/ 1120878 w 1371600"/>
              <a:gd name="connsiteY19" fmla="*/ 88491 h 191729"/>
              <a:gd name="connsiteX20" fmla="*/ 1165123 w 1371600"/>
              <a:gd name="connsiteY20" fmla="*/ 73742 h 191729"/>
              <a:gd name="connsiteX21" fmla="*/ 1283110 w 1371600"/>
              <a:gd name="connsiteY21" fmla="*/ 132736 h 191729"/>
              <a:gd name="connsiteX22" fmla="*/ 1371600 w 1371600"/>
              <a:gd name="connsiteY22" fmla="*/ 191729 h 191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1371600" h="191729">
                <a:moveTo>
                  <a:pt x="0" y="147484"/>
                </a:moveTo>
                <a:cubicBezTo>
                  <a:pt x="34413" y="127820"/>
                  <a:pt x="69483" y="109264"/>
                  <a:pt x="103239" y="88491"/>
                </a:cubicBezTo>
                <a:cubicBezTo>
                  <a:pt x="223107" y="14726"/>
                  <a:pt x="150011" y="43403"/>
                  <a:pt x="235975" y="14749"/>
                </a:cubicBezTo>
                <a:cubicBezTo>
                  <a:pt x="250723" y="19665"/>
                  <a:pt x="271184" y="16847"/>
                  <a:pt x="280220" y="29497"/>
                </a:cubicBezTo>
                <a:cubicBezTo>
                  <a:pt x="298292" y="54798"/>
                  <a:pt x="299885" y="88490"/>
                  <a:pt x="309717" y="117987"/>
                </a:cubicBezTo>
                <a:cubicBezTo>
                  <a:pt x="314633" y="132735"/>
                  <a:pt x="311530" y="153609"/>
                  <a:pt x="324465" y="162232"/>
                </a:cubicBezTo>
                <a:lnTo>
                  <a:pt x="368710" y="191729"/>
                </a:lnTo>
                <a:cubicBezTo>
                  <a:pt x="396765" y="186118"/>
                  <a:pt x="456459" y="177351"/>
                  <a:pt x="486697" y="162232"/>
                </a:cubicBezTo>
                <a:cubicBezTo>
                  <a:pt x="502551" y="154305"/>
                  <a:pt x="516194" y="142568"/>
                  <a:pt x="530942" y="132736"/>
                </a:cubicBezTo>
                <a:cubicBezTo>
                  <a:pt x="540774" y="117988"/>
                  <a:pt x="547905" y="101025"/>
                  <a:pt x="560439" y="88491"/>
                </a:cubicBezTo>
                <a:cubicBezTo>
                  <a:pt x="595497" y="53433"/>
                  <a:pt x="649363" y="44101"/>
                  <a:pt x="693175" y="29497"/>
                </a:cubicBezTo>
                <a:lnTo>
                  <a:pt x="737420" y="14749"/>
                </a:lnTo>
                <a:lnTo>
                  <a:pt x="781665" y="0"/>
                </a:lnTo>
                <a:cubicBezTo>
                  <a:pt x="801330" y="4916"/>
                  <a:pt x="827468" y="-641"/>
                  <a:pt x="840659" y="14749"/>
                </a:cubicBezTo>
                <a:cubicBezTo>
                  <a:pt x="860893" y="38356"/>
                  <a:pt x="860323" y="73742"/>
                  <a:pt x="870155" y="103239"/>
                </a:cubicBezTo>
                <a:cubicBezTo>
                  <a:pt x="875071" y="117987"/>
                  <a:pt x="870156" y="142568"/>
                  <a:pt x="884904" y="147484"/>
                </a:cubicBezTo>
                <a:lnTo>
                  <a:pt x="973394" y="176981"/>
                </a:lnTo>
                <a:lnTo>
                  <a:pt x="1017639" y="191729"/>
                </a:lnTo>
                <a:cubicBezTo>
                  <a:pt x="1032387" y="186813"/>
                  <a:pt x="1050891" y="187974"/>
                  <a:pt x="1061884" y="176981"/>
                </a:cubicBezTo>
                <a:cubicBezTo>
                  <a:pt x="1086952" y="151914"/>
                  <a:pt x="1087247" y="99702"/>
                  <a:pt x="1120878" y="88491"/>
                </a:cubicBezTo>
                <a:lnTo>
                  <a:pt x="1165123" y="73742"/>
                </a:lnTo>
                <a:cubicBezTo>
                  <a:pt x="1339698" y="102839"/>
                  <a:pt x="1196362" y="56832"/>
                  <a:pt x="1283110" y="132736"/>
                </a:cubicBezTo>
                <a:cubicBezTo>
                  <a:pt x="1309789" y="156080"/>
                  <a:pt x="1371600" y="191729"/>
                  <a:pt x="1371600" y="191729"/>
                </a:cubicBezTo>
              </a:path>
            </a:pathLst>
          </a:custGeom>
          <a:noFill/>
          <a:ln w="31750">
            <a:solidFill>
              <a:srgbClr val="FFFF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Trapezoid 61">
            <a:extLst>
              <a:ext uri="{FF2B5EF4-FFF2-40B4-BE49-F238E27FC236}">
                <a16:creationId xmlns:a16="http://schemas.microsoft.com/office/drawing/2014/main" id="{3F5E5ECA-45BC-3808-820F-66E43F3B9653}"/>
              </a:ext>
            </a:extLst>
          </p:cNvPr>
          <p:cNvSpPr/>
          <p:nvPr/>
        </p:nvSpPr>
        <p:spPr>
          <a:xfrm rot="16200000">
            <a:off x="9289829" y="3043483"/>
            <a:ext cx="720080" cy="627018"/>
          </a:xfrm>
          <a:prstGeom prst="trapezoid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C3609AAC-1214-0007-65C2-A938C86BF5DD}"/>
              </a:ext>
            </a:extLst>
          </p:cNvPr>
          <p:cNvSpPr txBox="1"/>
          <p:nvPr/>
        </p:nvSpPr>
        <p:spPr>
          <a:xfrm>
            <a:off x="9984432" y="2339588"/>
            <a:ext cx="1944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Scintillation light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426539A4-145C-2732-E519-FB84FBBD8599}"/>
              </a:ext>
            </a:extLst>
          </p:cNvPr>
          <p:cNvSpPr txBox="1"/>
          <p:nvPr/>
        </p:nvSpPr>
        <p:spPr>
          <a:xfrm>
            <a:off x="9984432" y="3203684"/>
            <a:ext cx="18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Cherenkov light</a:t>
            </a: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95C296A2-6246-D61A-D1D2-104164750A8B}"/>
              </a:ext>
            </a:extLst>
          </p:cNvPr>
          <p:cNvSpPr txBox="1"/>
          <p:nvPr/>
        </p:nvSpPr>
        <p:spPr>
          <a:xfrm>
            <a:off x="9768408" y="1628800"/>
            <a:ext cx="13681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bg1"/>
                </a:solidFill>
              </a:rPr>
              <a:t>LEGEND</a:t>
            </a:r>
          </a:p>
        </p:txBody>
      </p:sp>
      <p:sp>
        <p:nvSpPr>
          <p:cNvPr id="67" name="Rounded Rectangle 66">
            <a:extLst>
              <a:ext uri="{FF2B5EF4-FFF2-40B4-BE49-F238E27FC236}">
                <a16:creationId xmlns:a16="http://schemas.microsoft.com/office/drawing/2014/main" id="{E86F515A-40A3-71FD-948F-E002DC7BFD13}"/>
              </a:ext>
            </a:extLst>
          </p:cNvPr>
          <p:cNvSpPr/>
          <p:nvPr/>
        </p:nvSpPr>
        <p:spPr>
          <a:xfrm flipH="1">
            <a:off x="9336360" y="4149080"/>
            <a:ext cx="576064" cy="368424"/>
          </a:xfrm>
          <a:prstGeom prst="round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31E68238-AF3A-7B63-8F37-D90CA7377B99}"/>
              </a:ext>
            </a:extLst>
          </p:cNvPr>
          <p:cNvSpPr txBox="1"/>
          <p:nvPr/>
        </p:nvSpPr>
        <p:spPr>
          <a:xfrm>
            <a:off x="9912424" y="4139788"/>
            <a:ext cx="22795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Liquid Xenon volume</a:t>
            </a:r>
          </a:p>
        </p:txBody>
      </p:sp>
      <p:sp>
        <p:nvSpPr>
          <p:cNvPr id="69" name="Oval 68">
            <a:extLst>
              <a:ext uri="{FF2B5EF4-FFF2-40B4-BE49-F238E27FC236}">
                <a16:creationId xmlns:a16="http://schemas.microsoft.com/office/drawing/2014/main" id="{E194540F-6B74-1516-5F2C-17831BC305D4}"/>
              </a:ext>
            </a:extLst>
          </p:cNvPr>
          <p:cNvSpPr/>
          <p:nvPr/>
        </p:nvSpPr>
        <p:spPr>
          <a:xfrm>
            <a:off x="9552384" y="4941168"/>
            <a:ext cx="144016" cy="144016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9EC08709-3DD5-AEB3-FEE8-29BDEBF62C75}"/>
              </a:ext>
            </a:extLst>
          </p:cNvPr>
          <p:cNvSpPr txBox="1"/>
          <p:nvPr/>
        </p:nvSpPr>
        <p:spPr>
          <a:xfrm>
            <a:off x="9912424" y="4797152"/>
            <a:ext cx="15594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Sr90 Source</a:t>
            </a:r>
          </a:p>
        </p:txBody>
      </p:sp>
      <p:sp>
        <p:nvSpPr>
          <p:cNvPr id="73" name="Rounded Rectangle 72">
            <a:extLst>
              <a:ext uri="{FF2B5EF4-FFF2-40B4-BE49-F238E27FC236}">
                <a16:creationId xmlns:a16="http://schemas.microsoft.com/office/drawing/2014/main" id="{10144850-41C1-60EA-05E4-B094EC7C11FC}"/>
              </a:ext>
            </a:extLst>
          </p:cNvPr>
          <p:cNvSpPr/>
          <p:nvPr/>
        </p:nvSpPr>
        <p:spPr>
          <a:xfrm>
            <a:off x="-1824880" y="-675456"/>
            <a:ext cx="7992888" cy="1872208"/>
          </a:xfrm>
          <a:prstGeom prst="round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90C70A16-890E-C773-C892-F9FDA2E20639}"/>
              </a:ext>
            </a:extLst>
          </p:cNvPr>
          <p:cNvSpPr txBox="1"/>
          <p:nvPr/>
        </p:nvSpPr>
        <p:spPr>
          <a:xfrm>
            <a:off x="407368" y="-3577"/>
            <a:ext cx="705678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200" dirty="0">
                <a:solidFill>
                  <a:srgbClr val="FF0000"/>
                </a:solidFill>
                <a:latin typeface="Impact" panose="020B0806030902050204" pitchFamily="34" charset="0"/>
              </a:rPr>
              <a:t>Events in </a:t>
            </a:r>
            <a:r>
              <a:rPr lang="en-US" sz="7200" dirty="0" err="1">
                <a:solidFill>
                  <a:srgbClr val="FF0000"/>
                </a:solidFill>
                <a:latin typeface="Impact" panose="020B0806030902050204" pitchFamily="34" charset="0"/>
              </a:rPr>
              <a:t>LoLX</a:t>
            </a:r>
            <a:endParaRPr lang="en-US" sz="7200" dirty="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  <p:sp>
        <p:nvSpPr>
          <p:cNvPr id="75" name="Freeform 74">
            <a:extLst>
              <a:ext uri="{FF2B5EF4-FFF2-40B4-BE49-F238E27FC236}">
                <a16:creationId xmlns:a16="http://schemas.microsoft.com/office/drawing/2014/main" id="{4B1CDEB2-D447-0AFA-918A-6A7634DF9B1D}"/>
              </a:ext>
            </a:extLst>
          </p:cNvPr>
          <p:cNvSpPr/>
          <p:nvPr/>
        </p:nvSpPr>
        <p:spPr>
          <a:xfrm rot="1181012">
            <a:off x="4881319" y="4404507"/>
            <a:ext cx="1132938" cy="252684"/>
          </a:xfrm>
          <a:custGeom>
            <a:avLst/>
            <a:gdLst>
              <a:gd name="connsiteX0" fmla="*/ 0 w 1371600"/>
              <a:gd name="connsiteY0" fmla="*/ 147484 h 191729"/>
              <a:gd name="connsiteX1" fmla="*/ 103239 w 1371600"/>
              <a:gd name="connsiteY1" fmla="*/ 88491 h 191729"/>
              <a:gd name="connsiteX2" fmla="*/ 235975 w 1371600"/>
              <a:gd name="connsiteY2" fmla="*/ 14749 h 191729"/>
              <a:gd name="connsiteX3" fmla="*/ 280220 w 1371600"/>
              <a:gd name="connsiteY3" fmla="*/ 29497 h 191729"/>
              <a:gd name="connsiteX4" fmla="*/ 309717 w 1371600"/>
              <a:gd name="connsiteY4" fmla="*/ 117987 h 191729"/>
              <a:gd name="connsiteX5" fmla="*/ 324465 w 1371600"/>
              <a:gd name="connsiteY5" fmla="*/ 162232 h 191729"/>
              <a:gd name="connsiteX6" fmla="*/ 368710 w 1371600"/>
              <a:gd name="connsiteY6" fmla="*/ 191729 h 191729"/>
              <a:gd name="connsiteX7" fmla="*/ 486697 w 1371600"/>
              <a:gd name="connsiteY7" fmla="*/ 162232 h 191729"/>
              <a:gd name="connsiteX8" fmla="*/ 530942 w 1371600"/>
              <a:gd name="connsiteY8" fmla="*/ 132736 h 191729"/>
              <a:gd name="connsiteX9" fmla="*/ 560439 w 1371600"/>
              <a:gd name="connsiteY9" fmla="*/ 88491 h 191729"/>
              <a:gd name="connsiteX10" fmla="*/ 693175 w 1371600"/>
              <a:gd name="connsiteY10" fmla="*/ 29497 h 191729"/>
              <a:gd name="connsiteX11" fmla="*/ 737420 w 1371600"/>
              <a:gd name="connsiteY11" fmla="*/ 14749 h 191729"/>
              <a:gd name="connsiteX12" fmla="*/ 781665 w 1371600"/>
              <a:gd name="connsiteY12" fmla="*/ 0 h 191729"/>
              <a:gd name="connsiteX13" fmla="*/ 840659 w 1371600"/>
              <a:gd name="connsiteY13" fmla="*/ 14749 h 191729"/>
              <a:gd name="connsiteX14" fmla="*/ 870155 w 1371600"/>
              <a:gd name="connsiteY14" fmla="*/ 103239 h 191729"/>
              <a:gd name="connsiteX15" fmla="*/ 884904 w 1371600"/>
              <a:gd name="connsiteY15" fmla="*/ 147484 h 191729"/>
              <a:gd name="connsiteX16" fmla="*/ 973394 w 1371600"/>
              <a:gd name="connsiteY16" fmla="*/ 176981 h 191729"/>
              <a:gd name="connsiteX17" fmla="*/ 1017639 w 1371600"/>
              <a:gd name="connsiteY17" fmla="*/ 191729 h 191729"/>
              <a:gd name="connsiteX18" fmla="*/ 1061884 w 1371600"/>
              <a:gd name="connsiteY18" fmla="*/ 176981 h 191729"/>
              <a:gd name="connsiteX19" fmla="*/ 1120878 w 1371600"/>
              <a:gd name="connsiteY19" fmla="*/ 88491 h 191729"/>
              <a:gd name="connsiteX20" fmla="*/ 1165123 w 1371600"/>
              <a:gd name="connsiteY20" fmla="*/ 73742 h 191729"/>
              <a:gd name="connsiteX21" fmla="*/ 1283110 w 1371600"/>
              <a:gd name="connsiteY21" fmla="*/ 132736 h 191729"/>
              <a:gd name="connsiteX22" fmla="*/ 1371600 w 1371600"/>
              <a:gd name="connsiteY22" fmla="*/ 191729 h 191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1371600" h="191729">
                <a:moveTo>
                  <a:pt x="0" y="147484"/>
                </a:moveTo>
                <a:cubicBezTo>
                  <a:pt x="34413" y="127820"/>
                  <a:pt x="69483" y="109264"/>
                  <a:pt x="103239" y="88491"/>
                </a:cubicBezTo>
                <a:cubicBezTo>
                  <a:pt x="223107" y="14726"/>
                  <a:pt x="150011" y="43403"/>
                  <a:pt x="235975" y="14749"/>
                </a:cubicBezTo>
                <a:cubicBezTo>
                  <a:pt x="250723" y="19665"/>
                  <a:pt x="271184" y="16847"/>
                  <a:pt x="280220" y="29497"/>
                </a:cubicBezTo>
                <a:cubicBezTo>
                  <a:pt x="298292" y="54798"/>
                  <a:pt x="299885" y="88490"/>
                  <a:pt x="309717" y="117987"/>
                </a:cubicBezTo>
                <a:cubicBezTo>
                  <a:pt x="314633" y="132735"/>
                  <a:pt x="311530" y="153609"/>
                  <a:pt x="324465" y="162232"/>
                </a:cubicBezTo>
                <a:lnTo>
                  <a:pt x="368710" y="191729"/>
                </a:lnTo>
                <a:cubicBezTo>
                  <a:pt x="396765" y="186118"/>
                  <a:pt x="456459" y="177351"/>
                  <a:pt x="486697" y="162232"/>
                </a:cubicBezTo>
                <a:cubicBezTo>
                  <a:pt x="502551" y="154305"/>
                  <a:pt x="516194" y="142568"/>
                  <a:pt x="530942" y="132736"/>
                </a:cubicBezTo>
                <a:cubicBezTo>
                  <a:pt x="540774" y="117988"/>
                  <a:pt x="547905" y="101025"/>
                  <a:pt x="560439" y="88491"/>
                </a:cubicBezTo>
                <a:cubicBezTo>
                  <a:pt x="595497" y="53433"/>
                  <a:pt x="649363" y="44101"/>
                  <a:pt x="693175" y="29497"/>
                </a:cubicBezTo>
                <a:lnTo>
                  <a:pt x="737420" y="14749"/>
                </a:lnTo>
                <a:lnTo>
                  <a:pt x="781665" y="0"/>
                </a:lnTo>
                <a:cubicBezTo>
                  <a:pt x="801330" y="4916"/>
                  <a:pt x="827468" y="-641"/>
                  <a:pt x="840659" y="14749"/>
                </a:cubicBezTo>
                <a:cubicBezTo>
                  <a:pt x="860893" y="38356"/>
                  <a:pt x="860323" y="73742"/>
                  <a:pt x="870155" y="103239"/>
                </a:cubicBezTo>
                <a:cubicBezTo>
                  <a:pt x="875071" y="117987"/>
                  <a:pt x="870156" y="142568"/>
                  <a:pt x="884904" y="147484"/>
                </a:cubicBezTo>
                <a:lnTo>
                  <a:pt x="973394" y="176981"/>
                </a:lnTo>
                <a:lnTo>
                  <a:pt x="1017639" y="191729"/>
                </a:lnTo>
                <a:cubicBezTo>
                  <a:pt x="1032387" y="186813"/>
                  <a:pt x="1050891" y="187974"/>
                  <a:pt x="1061884" y="176981"/>
                </a:cubicBezTo>
                <a:cubicBezTo>
                  <a:pt x="1086952" y="151914"/>
                  <a:pt x="1087247" y="99702"/>
                  <a:pt x="1120878" y="88491"/>
                </a:cubicBezTo>
                <a:lnTo>
                  <a:pt x="1165123" y="73742"/>
                </a:lnTo>
                <a:cubicBezTo>
                  <a:pt x="1339698" y="102839"/>
                  <a:pt x="1196362" y="56832"/>
                  <a:pt x="1283110" y="132736"/>
                </a:cubicBezTo>
                <a:cubicBezTo>
                  <a:pt x="1309789" y="156080"/>
                  <a:pt x="1371600" y="191729"/>
                  <a:pt x="1371600" y="191729"/>
                </a:cubicBezTo>
              </a:path>
            </a:pathLst>
          </a:custGeom>
          <a:noFill/>
          <a:ln w="317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Freeform 75">
            <a:extLst>
              <a:ext uri="{FF2B5EF4-FFF2-40B4-BE49-F238E27FC236}">
                <a16:creationId xmlns:a16="http://schemas.microsoft.com/office/drawing/2014/main" id="{FA45C95D-A90E-44F1-3925-64602F5EC5E9}"/>
              </a:ext>
            </a:extLst>
          </p:cNvPr>
          <p:cNvSpPr/>
          <p:nvPr/>
        </p:nvSpPr>
        <p:spPr>
          <a:xfrm rot="1181012">
            <a:off x="3873207" y="3972458"/>
            <a:ext cx="1132938" cy="252684"/>
          </a:xfrm>
          <a:custGeom>
            <a:avLst/>
            <a:gdLst>
              <a:gd name="connsiteX0" fmla="*/ 0 w 1371600"/>
              <a:gd name="connsiteY0" fmla="*/ 147484 h 191729"/>
              <a:gd name="connsiteX1" fmla="*/ 103239 w 1371600"/>
              <a:gd name="connsiteY1" fmla="*/ 88491 h 191729"/>
              <a:gd name="connsiteX2" fmla="*/ 235975 w 1371600"/>
              <a:gd name="connsiteY2" fmla="*/ 14749 h 191729"/>
              <a:gd name="connsiteX3" fmla="*/ 280220 w 1371600"/>
              <a:gd name="connsiteY3" fmla="*/ 29497 h 191729"/>
              <a:gd name="connsiteX4" fmla="*/ 309717 w 1371600"/>
              <a:gd name="connsiteY4" fmla="*/ 117987 h 191729"/>
              <a:gd name="connsiteX5" fmla="*/ 324465 w 1371600"/>
              <a:gd name="connsiteY5" fmla="*/ 162232 h 191729"/>
              <a:gd name="connsiteX6" fmla="*/ 368710 w 1371600"/>
              <a:gd name="connsiteY6" fmla="*/ 191729 h 191729"/>
              <a:gd name="connsiteX7" fmla="*/ 486697 w 1371600"/>
              <a:gd name="connsiteY7" fmla="*/ 162232 h 191729"/>
              <a:gd name="connsiteX8" fmla="*/ 530942 w 1371600"/>
              <a:gd name="connsiteY8" fmla="*/ 132736 h 191729"/>
              <a:gd name="connsiteX9" fmla="*/ 560439 w 1371600"/>
              <a:gd name="connsiteY9" fmla="*/ 88491 h 191729"/>
              <a:gd name="connsiteX10" fmla="*/ 693175 w 1371600"/>
              <a:gd name="connsiteY10" fmla="*/ 29497 h 191729"/>
              <a:gd name="connsiteX11" fmla="*/ 737420 w 1371600"/>
              <a:gd name="connsiteY11" fmla="*/ 14749 h 191729"/>
              <a:gd name="connsiteX12" fmla="*/ 781665 w 1371600"/>
              <a:gd name="connsiteY12" fmla="*/ 0 h 191729"/>
              <a:gd name="connsiteX13" fmla="*/ 840659 w 1371600"/>
              <a:gd name="connsiteY13" fmla="*/ 14749 h 191729"/>
              <a:gd name="connsiteX14" fmla="*/ 870155 w 1371600"/>
              <a:gd name="connsiteY14" fmla="*/ 103239 h 191729"/>
              <a:gd name="connsiteX15" fmla="*/ 884904 w 1371600"/>
              <a:gd name="connsiteY15" fmla="*/ 147484 h 191729"/>
              <a:gd name="connsiteX16" fmla="*/ 973394 w 1371600"/>
              <a:gd name="connsiteY16" fmla="*/ 176981 h 191729"/>
              <a:gd name="connsiteX17" fmla="*/ 1017639 w 1371600"/>
              <a:gd name="connsiteY17" fmla="*/ 191729 h 191729"/>
              <a:gd name="connsiteX18" fmla="*/ 1061884 w 1371600"/>
              <a:gd name="connsiteY18" fmla="*/ 176981 h 191729"/>
              <a:gd name="connsiteX19" fmla="*/ 1120878 w 1371600"/>
              <a:gd name="connsiteY19" fmla="*/ 88491 h 191729"/>
              <a:gd name="connsiteX20" fmla="*/ 1165123 w 1371600"/>
              <a:gd name="connsiteY20" fmla="*/ 73742 h 191729"/>
              <a:gd name="connsiteX21" fmla="*/ 1283110 w 1371600"/>
              <a:gd name="connsiteY21" fmla="*/ 132736 h 191729"/>
              <a:gd name="connsiteX22" fmla="*/ 1371600 w 1371600"/>
              <a:gd name="connsiteY22" fmla="*/ 191729 h 191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1371600" h="191729">
                <a:moveTo>
                  <a:pt x="0" y="147484"/>
                </a:moveTo>
                <a:cubicBezTo>
                  <a:pt x="34413" y="127820"/>
                  <a:pt x="69483" y="109264"/>
                  <a:pt x="103239" y="88491"/>
                </a:cubicBezTo>
                <a:cubicBezTo>
                  <a:pt x="223107" y="14726"/>
                  <a:pt x="150011" y="43403"/>
                  <a:pt x="235975" y="14749"/>
                </a:cubicBezTo>
                <a:cubicBezTo>
                  <a:pt x="250723" y="19665"/>
                  <a:pt x="271184" y="16847"/>
                  <a:pt x="280220" y="29497"/>
                </a:cubicBezTo>
                <a:cubicBezTo>
                  <a:pt x="298292" y="54798"/>
                  <a:pt x="299885" y="88490"/>
                  <a:pt x="309717" y="117987"/>
                </a:cubicBezTo>
                <a:cubicBezTo>
                  <a:pt x="314633" y="132735"/>
                  <a:pt x="311530" y="153609"/>
                  <a:pt x="324465" y="162232"/>
                </a:cubicBezTo>
                <a:lnTo>
                  <a:pt x="368710" y="191729"/>
                </a:lnTo>
                <a:cubicBezTo>
                  <a:pt x="396765" y="186118"/>
                  <a:pt x="456459" y="177351"/>
                  <a:pt x="486697" y="162232"/>
                </a:cubicBezTo>
                <a:cubicBezTo>
                  <a:pt x="502551" y="154305"/>
                  <a:pt x="516194" y="142568"/>
                  <a:pt x="530942" y="132736"/>
                </a:cubicBezTo>
                <a:cubicBezTo>
                  <a:pt x="540774" y="117988"/>
                  <a:pt x="547905" y="101025"/>
                  <a:pt x="560439" y="88491"/>
                </a:cubicBezTo>
                <a:cubicBezTo>
                  <a:pt x="595497" y="53433"/>
                  <a:pt x="649363" y="44101"/>
                  <a:pt x="693175" y="29497"/>
                </a:cubicBezTo>
                <a:lnTo>
                  <a:pt x="737420" y="14749"/>
                </a:lnTo>
                <a:lnTo>
                  <a:pt x="781665" y="0"/>
                </a:lnTo>
                <a:cubicBezTo>
                  <a:pt x="801330" y="4916"/>
                  <a:pt x="827468" y="-641"/>
                  <a:pt x="840659" y="14749"/>
                </a:cubicBezTo>
                <a:cubicBezTo>
                  <a:pt x="860893" y="38356"/>
                  <a:pt x="860323" y="73742"/>
                  <a:pt x="870155" y="103239"/>
                </a:cubicBezTo>
                <a:cubicBezTo>
                  <a:pt x="875071" y="117987"/>
                  <a:pt x="870156" y="142568"/>
                  <a:pt x="884904" y="147484"/>
                </a:cubicBezTo>
                <a:lnTo>
                  <a:pt x="973394" y="176981"/>
                </a:lnTo>
                <a:lnTo>
                  <a:pt x="1017639" y="191729"/>
                </a:lnTo>
                <a:cubicBezTo>
                  <a:pt x="1032387" y="186813"/>
                  <a:pt x="1050891" y="187974"/>
                  <a:pt x="1061884" y="176981"/>
                </a:cubicBezTo>
                <a:cubicBezTo>
                  <a:pt x="1086952" y="151914"/>
                  <a:pt x="1087247" y="99702"/>
                  <a:pt x="1120878" y="88491"/>
                </a:cubicBezTo>
                <a:lnTo>
                  <a:pt x="1165123" y="73742"/>
                </a:lnTo>
                <a:cubicBezTo>
                  <a:pt x="1339698" y="102839"/>
                  <a:pt x="1196362" y="56832"/>
                  <a:pt x="1283110" y="132736"/>
                </a:cubicBezTo>
                <a:cubicBezTo>
                  <a:pt x="1309789" y="156080"/>
                  <a:pt x="1371600" y="191729"/>
                  <a:pt x="1371600" y="191729"/>
                </a:cubicBezTo>
              </a:path>
            </a:pathLst>
          </a:custGeom>
          <a:noFill/>
          <a:ln w="317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Freeform 76">
            <a:extLst>
              <a:ext uri="{FF2B5EF4-FFF2-40B4-BE49-F238E27FC236}">
                <a16:creationId xmlns:a16="http://schemas.microsoft.com/office/drawing/2014/main" id="{E7076E81-29A5-CF99-31A9-AD7397F60FFC}"/>
              </a:ext>
            </a:extLst>
          </p:cNvPr>
          <p:cNvSpPr/>
          <p:nvPr/>
        </p:nvSpPr>
        <p:spPr>
          <a:xfrm rot="1181012">
            <a:off x="3010509" y="3577022"/>
            <a:ext cx="927500" cy="280021"/>
          </a:xfrm>
          <a:custGeom>
            <a:avLst/>
            <a:gdLst>
              <a:gd name="connsiteX0" fmla="*/ 0 w 1371600"/>
              <a:gd name="connsiteY0" fmla="*/ 147484 h 191729"/>
              <a:gd name="connsiteX1" fmla="*/ 103239 w 1371600"/>
              <a:gd name="connsiteY1" fmla="*/ 88491 h 191729"/>
              <a:gd name="connsiteX2" fmla="*/ 235975 w 1371600"/>
              <a:gd name="connsiteY2" fmla="*/ 14749 h 191729"/>
              <a:gd name="connsiteX3" fmla="*/ 280220 w 1371600"/>
              <a:gd name="connsiteY3" fmla="*/ 29497 h 191729"/>
              <a:gd name="connsiteX4" fmla="*/ 309717 w 1371600"/>
              <a:gd name="connsiteY4" fmla="*/ 117987 h 191729"/>
              <a:gd name="connsiteX5" fmla="*/ 324465 w 1371600"/>
              <a:gd name="connsiteY5" fmla="*/ 162232 h 191729"/>
              <a:gd name="connsiteX6" fmla="*/ 368710 w 1371600"/>
              <a:gd name="connsiteY6" fmla="*/ 191729 h 191729"/>
              <a:gd name="connsiteX7" fmla="*/ 486697 w 1371600"/>
              <a:gd name="connsiteY7" fmla="*/ 162232 h 191729"/>
              <a:gd name="connsiteX8" fmla="*/ 530942 w 1371600"/>
              <a:gd name="connsiteY8" fmla="*/ 132736 h 191729"/>
              <a:gd name="connsiteX9" fmla="*/ 560439 w 1371600"/>
              <a:gd name="connsiteY9" fmla="*/ 88491 h 191729"/>
              <a:gd name="connsiteX10" fmla="*/ 693175 w 1371600"/>
              <a:gd name="connsiteY10" fmla="*/ 29497 h 191729"/>
              <a:gd name="connsiteX11" fmla="*/ 737420 w 1371600"/>
              <a:gd name="connsiteY11" fmla="*/ 14749 h 191729"/>
              <a:gd name="connsiteX12" fmla="*/ 781665 w 1371600"/>
              <a:gd name="connsiteY12" fmla="*/ 0 h 191729"/>
              <a:gd name="connsiteX13" fmla="*/ 840659 w 1371600"/>
              <a:gd name="connsiteY13" fmla="*/ 14749 h 191729"/>
              <a:gd name="connsiteX14" fmla="*/ 870155 w 1371600"/>
              <a:gd name="connsiteY14" fmla="*/ 103239 h 191729"/>
              <a:gd name="connsiteX15" fmla="*/ 884904 w 1371600"/>
              <a:gd name="connsiteY15" fmla="*/ 147484 h 191729"/>
              <a:gd name="connsiteX16" fmla="*/ 973394 w 1371600"/>
              <a:gd name="connsiteY16" fmla="*/ 176981 h 191729"/>
              <a:gd name="connsiteX17" fmla="*/ 1017639 w 1371600"/>
              <a:gd name="connsiteY17" fmla="*/ 191729 h 191729"/>
              <a:gd name="connsiteX18" fmla="*/ 1061884 w 1371600"/>
              <a:gd name="connsiteY18" fmla="*/ 176981 h 191729"/>
              <a:gd name="connsiteX19" fmla="*/ 1120878 w 1371600"/>
              <a:gd name="connsiteY19" fmla="*/ 88491 h 191729"/>
              <a:gd name="connsiteX20" fmla="*/ 1165123 w 1371600"/>
              <a:gd name="connsiteY20" fmla="*/ 73742 h 191729"/>
              <a:gd name="connsiteX21" fmla="*/ 1283110 w 1371600"/>
              <a:gd name="connsiteY21" fmla="*/ 132736 h 191729"/>
              <a:gd name="connsiteX22" fmla="*/ 1371600 w 1371600"/>
              <a:gd name="connsiteY22" fmla="*/ 191729 h 191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1371600" h="191729">
                <a:moveTo>
                  <a:pt x="0" y="147484"/>
                </a:moveTo>
                <a:cubicBezTo>
                  <a:pt x="34413" y="127820"/>
                  <a:pt x="69483" y="109264"/>
                  <a:pt x="103239" y="88491"/>
                </a:cubicBezTo>
                <a:cubicBezTo>
                  <a:pt x="223107" y="14726"/>
                  <a:pt x="150011" y="43403"/>
                  <a:pt x="235975" y="14749"/>
                </a:cubicBezTo>
                <a:cubicBezTo>
                  <a:pt x="250723" y="19665"/>
                  <a:pt x="271184" y="16847"/>
                  <a:pt x="280220" y="29497"/>
                </a:cubicBezTo>
                <a:cubicBezTo>
                  <a:pt x="298292" y="54798"/>
                  <a:pt x="299885" y="88490"/>
                  <a:pt x="309717" y="117987"/>
                </a:cubicBezTo>
                <a:cubicBezTo>
                  <a:pt x="314633" y="132735"/>
                  <a:pt x="311530" y="153609"/>
                  <a:pt x="324465" y="162232"/>
                </a:cubicBezTo>
                <a:lnTo>
                  <a:pt x="368710" y="191729"/>
                </a:lnTo>
                <a:cubicBezTo>
                  <a:pt x="396765" y="186118"/>
                  <a:pt x="456459" y="177351"/>
                  <a:pt x="486697" y="162232"/>
                </a:cubicBezTo>
                <a:cubicBezTo>
                  <a:pt x="502551" y="154305"/>
                  <a:pt x="516194" y="142568"/>
                  <a:pt x="530942" y="132736"/>
                </a:cubicBezTo>
                <a:cubicBezTo>
                  <a:pt x="540774" y="117988"/>
                  <a:pt x="547905" y="101025"/>
                  <a:pt x="560439" y="88491"/>
                </a:cubicBezTo>
                <a:cubicBezTo>
                  <a:pt x="595497" y="53433"/>
                  <a:pt x="649363" y="44101"/>
                  <a:pt x="693175" y="29497"/>
                </a:cubicBezTo>
                <a:lnTo>
                  <a:pt x="737420" y="14749"/>
                </a:lnTo>
                <a:lnTo>
                  <a:pt x="781665" y="0"/>
                </a:lnTo>
                <a:cubicBezTo>
                  <a:pt x="801330" y="4916"/>
                  <a:pt x="827468" y="-641"/>
                  <a:pt x="840659" y="14749"/>
                </a:cubicBezTo>
                <a:cubicBezTo>
                  <a:pt x="860893" y="38356"/>
                  <a:pt x="860323" y="73742"/>
                  <a:pt x="870155" y="103239"/>
                </a:cubicBezTo>
                <a:cubicBezTo>
                  <a:pt x="875071" y="117987"/>
                  <a:pt x="870156" y="142568"/>
                  <a:pt x="884904" y="147484"/>
                </a:cubicBezTo>
                <a:lnTo>
                  <a:pt x="973394" y="176981"/>
                </a:lnTo>
                <a:lnTo>
                  <a:pt x="1017639" y="191729"/>
                </a:lnTo>
                <a:cubicBezTo>
                  <a:pt x="1032387" y="186813"/>
                  <a:pt x="1050891" y="187974"/>
                  <a:pt x="1061884" y="176981"/>
                </a:cubicBezTo>
                <a:cubicBezTo>
                  <a:pt x="1086952" y="151914"/>
                  <a:pt x="1087247" y="99702"/>
                  <a:pt x="1120878" y="88491"/>
                </a:cubicBezTo>
                <a:lnTo>
                  <a:pt x="1165123" y="73742"/>
                </a:lnTo>
                <a:cubicBezTo>
                  <a:pt x="1339698" y="102839"/>
                  <a:pt x="1196362" y="56832"/>
                  <a:pt x="1283110" y="132736"/>
                </a:cubicBezTo>
                <a:cubicBezTo>
                  <a:pt x="1309789" y="156080"/>
                  <a:pt x="1371600" y="191729"/>
                  <a:pt x="1371600" y="191729"/>
                </a:cubicBezTo>
              </a:path>
            </a:pathLst>
          </a:custGeom>
          <a:noFill/>
          <a:ln w="317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Freeform 77">
            <a:extLst>
              <a:ext uri="{FF2B5EF4-FFF2-40B4-BE49-F238E27FC236}">
                <a16:creationId xmlns:a16="http://schemas.microsoft.com/office/drawing/2014/main" id="{F97523C0-A81B-2648-109F-6ADCD9B0CCEF}"/>
              </a:ext>
            </a:extLst>
          </p:cNvPr>
          <p:cNvSpPr/>
          <p:nvPr/>
        </p:nvSpPr>
        <p:spPr>
          <a:xfrm>
            <a:off x="9336360" y="5517232"/>
            <a:ext cx="566610" cy="392646"/>
          </a:xfrm>
          <a:custGeom>
            <a:avLst/>
            <a:gdLst>
              <a:gd name="connsiteX0" fmla="*/ 0 w 1371600"/>
              <a:gd name="connsiteY0" fmla="*/ 147484 h 191729"/>
              <a:gd name="connsiteX1" fmla="*/ 103239 w 1371600"/>
              <a:gd name="connsiteY1" fmla="*/ 88491 h 191729"/>
              <a:gd name="connsiteX2" fmla="*/ 235975 w 1371600"/>
              <a:gd name="connsiteY2" fmla="*/ 14749 h 191729"/>
              <a:gd name="connsiteX3" fmla="*/ 280220 w 1371600"/>
              <a:gd name="connsiteY3" fmla="*/ 29497 h 191729"/>
              <a:gd name="connsiteX4" fmla="*/ 309717 w 1371600"/>
              <a:gd name="connsiteY4" fmla="*/ 117987 h 191729"/>
              <a:gd name="connsiteX5" fmla="*/ 324465 w 1371600"/>
              <a:gd name="connsiteY5" fmla="*/ 162232 h 191729"/>
              <a:gd name="connsiteX6" fmla="*/ 368710 w 1371600"/>
              <a:gd name="connsiteY6" fmla="*/ 191729 h 191729"/>
              <a:gd name="connsiteX7" fmla="*/ 486697 w 1371600"/>
              <a:gd name="connsiteY7" fmla="*/ 162232 h 191729"/>
              <a:gd name="connsiteX8" fmla="*/ 530942 w 1371600"/>
              <a:gd name="connsiteY8" fmla="*/ 132736 h 191729"/>
              <a:gd name="connsiteX9" fmla="*/ 560439 w 1371600"/>
              <a:gd name="connsiteY9" fmla="*/ 88491 h 191729"/>
              <a:gd name="connsiteX10" fmla="*/ 693175 w 1371600"/>
              <a:gd name="connsiteY10" fmla="*/ 29497 h 191729"/>
              <a:gd name="connsiteX11" fmla="*/ 737420 w 1371600"/>
              <a:gd name="connsiteY11" fmla="*/ 14749 h 191729"/>
              <a:gd name="connsiteX12" fmla="*/ 781665 w 1371600"/>
              <a:gd name="connsiteY12" fmla="*/ 0 h 191729"/>
              <a:gd name="connsiteX13" fmla="*/ 840659 w 1371600"/>
              <a:gd name="connsiteY13" fmla="*/ 14749 h 191729"/>
              <a:gd name="connsiteX14" fmla="*/ 870155 w 1371600"/>
              <a:gd name="connsiteY14" fmla="*/ 103239 h 191729"/>
              <a:gd name="connsiteX15" fmla="*/ 884904 w 1371600"/>
              <a:gd name="connsiteY15" fmla="*/ 147484 h 191729"/>
              <a:gd name="connsiteX16" fmla="*/ 973394 w 1371600"/>
              <a:gd name="connsiteY16" fmla="*/ 176981 h 191729"/>
              <a:gd name="connsiteX17" fmla="*/ 1017639 w 1371600"/>
              <a:gd name="connsiteY17" fmla="*/ 191729 h 191729"/>
              <a:gd name="connsiteX18" fmla="*/ 1061884 w 1371600"/>
              <a:gd name="connsiteY18" fmla="*/ 176981 h 191729"/>
              <a:gd name="connsiteX19" fmla="*/ 1120878 w 1371600"/>
              <a:gd name="connsiteY19" fmla="*/ 88491 h 191729"/>
              <a:gd name="connsiteX20" fmla="*/ 1165123 w 1371600"/>
              <a:gd name="connsiteY20" fmla="*/ 73742 h 191729"/>
              <a:gd name="connsiteX21" fmla="*/ 1283110 w 1371600"/>
              <a:gd name="connsiteY21" fmla="*/ 132736 h 191729"/>
              <a:gd name="connsiteX22" fmla="*/ 1371600 w 1371600"/>
              <a:gd name="connsiteY22" fmla="*/ 191729 h 191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1371600" h="191729">
                <a:moveTo>
                  <a:pt x="0" y="147484"/>
                </a:moveTo>
                <a:cubicBezTo>
                  <a:pt x="34413" y="127820"/>
                  <a:pt x="69483" y="109264"/>
                  <a:pt x="103239" y="88491"/>
                </a:cubicBezTo>
                <a:cubicBezTo>
                  <a:pt x="223107" y="14726"/>
                  <a:pt x="150011" y="43403"/>
                  <a:pt x="235975" y="14749"/>
                </a:cubicBezTo>
                <a:cubicBezTo>
                  <a:pt x="250723" y="19665"/>
                  <a:pt x="271184" y="16847"/>
                  <a:pt x="280220" y="29497"/>
                </a:cubicBezTo>
                <a:cubicBezTo>
                  <a:pt x="298292" y="54798"/>
                  <a:pt x="299885" y="88490"/>
                  <a:pt x="309717" y="117987"/>
                </a:cubicBezTo>
                <a:cubicBezTo>
                  <a:pt x="314633" y="132735"/>
                  <a:pt x="311530" y="153609"/>
                  <a:pt x="324465" y="162232"/>
                </a:cubicBezTo>
                <a:lnTo>
                  <a:pt x="368710" y="191729"/>
                </a:lnTo>
                <a:cubicBezTo>
                  <a:pt x="396765" y="186118"/>
                  <a:pt x="456459" y="177351"/>
                  <a:pt x="486697" y="162232"/>
                </a:cubicBezTo>
                <a:cubicBezTo>
                  <a:pt x="502551" y="154305"/>
                  <a:pt x="516194" y="142568"/>
                  <a:pt x="530942" y="132736"/>
                </a:cubicBezTo>
                <a:cubicBezTo>
                  <a:pt x="540774" y="117988"/>
                  <a:pt x="547905" y="101025"/>
                  <a:pt x="560439" y="88491"/>
                </a:cubicBezTo>
                <a:cubicBezTo>
                  <a:pt x="595497" y="53433"/>
                  <a:pt x="649363" y="44101"/>
                  <a:pt x="693175" y="29497"/>
                </a:cubicBezTo>
                <a:lnTo>
                  <a:pt x="737420" y="14749"/>
                </a:lnTo>
                <a:lnTo>
                  <a:pt x="781665" y="0"/>
                </a:lnTo>
                <a:cubicBezTo>
                  <a:pt x="801330" y="4916"/>
                  <a:pt x="827468" y="-641"/>
                  <a:pt x="840659" y="14749"/>
                </a:cubicBezTo>
                <a:cubicBezTo>
                  <a:pt x="860893" y="38356"/>
                  <a:pt x="860323" y="73742"/>
                  <a:pt x="870155" y="103239"/>
                </a:cubicBezTo>
                <a:cubicBezTo>
                  <a:pt x="875071" y="117987"/>
                  <a:pt x="870156" y="142568"/>
                  <a:pt x="884904" y="147484"/>
                </a:cubicBezTo>
                <a:lnTo>
                  <a:pt x="973394" y="176981"/>
                </a:lnTo>
                <a:lnTo>
                  <a:pt x="1017639" y="191729"/>
                </a:lnTo>
                <a:cubicBezTo>
                  <a:pt x="1032387" y="186813"/>
                  <a:pt x="1050891" y="187974"/>
                  <a:pt x="1061884" y="176981"/>
                </a:cubicBezTo>
                <a:cubicBezTo>
                  <a:pt x="1086952" y="151914"/>
                  <a:pt x="1087247" y="99702"/>
                  <a:pt x="1120878" y="88491"/>
                </a:cubicBezTo>
                <a:lnTo>
                  <a:pt x="1165123" y="73742"/>
                </a:lnTo>
                <a:cubicBezTo>
                  <a:pt x="1339698" y="102839"/>
                  <a:pt x="1196362" y="56832"/>
                  <a:pt x="1283110" y="132736"/>
                </a:cubicBezTo>
                <a:cubicBezTo>
                  <a:pt x="1309789" y="156080"/>
                  <a:pt x="1371600" y="191729"/>
                  <a:pt x="1371600" y="191729"/>
                </a:cubicBezTo>
              </a:path>
            </a:pathLst>
          </a:custGeom>
          <a:noFill/>
          <a:ln w="317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D2CEA928-A807-6FDF-9B47-CF5914691166}"/>
              </a:ext>
            </a:extLst>
          </p:cNvPr>
          <p:cNvSpPr txBox="1"/>
          <p:nvPr/>
        </p:nvSpPr>
        <p:spPr>
          <a:xfrm>
            <a:off x="9984432" y="5517232"/>
            <a:ext cx="1944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Cross Talk photon</a:t>
            </a:r>
          </a:p>
        </p:txBody>
      </p:sp>
    </p:spTree>
    <p:extLst>
      <p:ext uri="{BB962C8B-B14F-4D97-AF65-F5344CB8AC3E}">
        <p14:creationId xmlns:p14="http://schemas.microsoft.com/office/powerpoint/2010/main" val="37536755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" grpId="0" animBg="1"/>
      <p:bldP spid="76" grpId="0" animBg="1"/>
      <p:bldP spid="77" grpId="0" animBg="1"/>
      <p:bldP spid="78" grpId="0" animBg="1"/>
      <p:bldP spid="7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97038BD9-85FC-FA99-FE89-A1B6AE231932}"/>
              </a:ext>
            </a:extLst>
          </p:cNvPr>
          <p:cNvSpPr/>
          <p:nvPr/>
        </p:nvSpPr>
        <p:spPr>
          <a:xfrm>
            <a:off x="-2112912" y="-387424"/>
            <a:ext cx="10081120" cy="1872208"/>
          </a:xfrm>
          <a:prstGeom prst="round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DB34327-A763-707A-E323-EFD5619FD38D}"/>
              </a:ext>
            </a:extLst>
          </p:cNvPr>
          <p:cNvSpPr txBox="1"/>
          <p:nvPr/>
        </p:nvSpPr>
        <p:spPr>
          <a:xfrm>
            <a:off x="335360" y="260648"/>
            <a:ext cx="770485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200" dirty="0">
                <a:solidFill>
                  <a:srgbClr val="FF0000"/>
                </a:solidFill>
                <a:latin typeface="Impact" panose="020B0806030902050204" pitchFamily="34" charset="0"/>
              </a:rPr>
              <a:t>Motivation for </a:t>
            </a:r>
            <a:r>
              <a:rPr lang="en-US" sz="7200" dirty="0" err="1">
                <a:solidFill>
                  <a:srgbClr val="FF0000"/>
                </a:solidFill>
                <a:latin typeface="Impact" panose="020B0806030902050204" pitchFamily="34" charset="0"/>
              </a:rPr>
              <a:t>LoLX</a:t>
            </a:r>
            <a:endParaRPr lang="en-US" sz="7200" dirty="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28EA8FE-FC16-AF61-FC5E-87AA753AAA1F}"/>
              </a:ext>
            </a:extLst>
          </p:cNvPr>
          <p:cNvSpPr txBox="1"/>
          <p:nvPr/>
        </p:nvSpPr>
        <p:spPr>
          <a:xfrm>
            <a:off x="839416" y="1700808"/>
            <a:ext cx="8712968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err="1">
                <a:solidFill>
                  <a:schemeClr val="bg1"/>
                </a:solidFill>
              </a:rPr>
              <a:t>nEXO</a:t>
            </a:r>
            <a:r>
              <a:rPr lang="en-US" sz="2400" dirty="0">
                <a:solidFill>
                  <a:schemeClr val="bg1"/>
                </a:solidFill>
              </a:rPr>
              <a:t> is a rare event search experiment looking for </a:t>
            </a:r>
            <a:r>
              <a:rPr lang="en-US" sz="2400" dirty="0" err="1">
                <a:solidFill>
                  <a:schemeClr val="bg1"/>
                </a:solidFill>
              </a:rPr>
              <a:t>neutrinoless</a:t>
            </a:r>
            <a:r>
              <a:rPr lang="en-US" sz="2400" dirty="0">
                <a:solidFill>
                  <a:schemeClr val="bg1"/>
                </a:solidFill>
              </a:rPr>
              <a:t> double beta decay</a:t>
            </a:r>
          </a:p>
          <a:p>
            <a:endParaRPr lang="en-US" sz="2400" dirty="0">
              <a:solidFill>
                <a:schemeClr val="bg1"/>
              </a:solidFill>
            </a:endParaRPr>
          </a:p>
          <a:p>
            <a:r>
              <a:rPr lang="en-US" sz="2400" dirty="0">
                <a:solidFill>
                  <a:schemeClr val="bg1"/>
                </a:solidFill>
              </a:rPr>
              <a:t>To be able to detect </a:t>
            </a:r>
            <a:r>
              <a:rPr lang="en-US" sz="2400" dirty="0" err="1">
                <a:solidFill>
                  <a:schemeClr val="bg1"/>
                </a:solidFill>
              </a:rPr>
              <a:t>neutrinoless</a:t>
            </a:r>
            <a:r>
              <a:rPr lang="en-US" sz="2400" dirty="0">
                <a:solidFill>
                  <a:schemeClr val="bg1"/>
                </a:solidFill>
              </a:rPr>
              <a:t> double beta decay (if it exists), we need </a:t>
            </a:r>
            <a:r>
              <a:rPr lang="en-US" sz="2400" dirty="0" err="1">
                <a:solidFill>
                  <a:schemeClr val="bg1"/>
                </a:solidFill>
              </a:rPr>
              <a:t>nEXO</a:t>
            </a:r>
            <a:r>
              <a:rPr lang="en-US" sz="2400" dirty="0">
                <a:solidFill>
                  <a:schemeClr val="bg1"/>
                </a:solidFill>
              </a:rPr>
              <a:t> to have excellent energy resolution</a:t>
            </a:r>
          </a:p>
          <a:p>
            <a:endParaRPr lang="en-US" sz="2400" dirty="0">
              <a:solidFill>
                <a:schemeClr val="bg1"/>
              </a:solidFill>
            </a:endParaRPr>
          </a:p>
          <a:p>
            <a:r>
              <a:rPr lang="en-US" sz="2400" dirty="0">
                <a:solidFill>
                  <a:schemeClr val="bg1"/>
                </a:solidFill>
              </a:rPr>
              <a:t>An essential part to improving energy resolution is understanding external cross talk (</a:t>
            </a:r>
            <a:r>
              <a:rPr lang="en-US" sz="2400" dirty="0" err="1">
                <a:solidFill>
                  <a:schemeClr val="bg1"/>
                </a:solidFill>
              </a:rPr>
              <a:t>eXT</a:t>
            </a:r>
            <a:r>
              <a:rPr lang="en-US" sz="2400" dirty="0">
                <a:solidFill>
                  <a:schemeClr val="bg1"/>
                </a:solidFill>
              </a:rPr>
              <a:t>)</a:t>
            </a:r>
          </a:p>
          <a:p>
            <a:endParaRPr lang="en-US" sz="2400" dirty="0">
              <a:solidFill>
                <a:schemeClr val="bg1"/>
              </a:solidFill>
            </a:endParaRPr>
          </a:p>
          <a:p>
            <a:r>
              <a:rPr lang="en-US" sz="2400" dirty="0">
                <a:solidFill>
                  <a:schemeClr val="bg1"/>
                </a:solidFill>
              </a:rPr>
              <a:t>Since </a:t>
            </a:r>
            <a:r>
              <a:rPr lang="en-US" sz="2400" dirty="0" err="1">
                <a:solidFill>
                  <a:schemeClr val="bg1"/>
                </a:solidFill>
              </a:rPr>
              <a:t>nEXO</a:t>
            </a:r>
            <a:r>
              <a:rPr lang="en-US" sz="2400" dirty="0">
                <a:solidFill>
                  <a:schemeClr val="bg1"/>
                </a:solidFill>
              </a:rPr>
              <a:t> will be using both </a:t>
            </a:r>
            <a:r>
              <a:rPr lang="en-US" sz="2400" dirty="0" err="1">
                <a:solidFill>
                  <a:schemeClr val="bg1"/>
                </a:solidFill>
              </a:rPr>
              <a:t>SiPMs</a:t>
            </a:r>
            <a:r>
              <a:rPr lang="en-US" sz="2400" dirty="0">
                <a:solidFill>
                  <a:schemeClr val="bg1"/>
                </a:solidFill>
              </a:rPr>
              <a:t> and Liquid Xenon (like in </a:t>
            </a:r>
            <a:r>
              <a:rPr lang="en-US" sz="2400" dirty="0" err="1">
                <a:solidFill>
                  <a:schemeClr val="bg1"/>
                </a:solidFill>
              </a:rPr>
              <a:t>LoLX</a:t>
            </a:r>
            <a:r>
              <a:rPr lang="en-US" sz="2400" dirty="0">
                <a:solidFill>
                  <a:schemeClr val="bg1"/>
                </a:solidFill>
              </a:rPr>
              <a:t>), if we can understand </a:t>
            </a:r>
            <a:r>
              <a:rPr lang="en-US" sz="2400" dirty="0" err="1">
                <a:solidFill>
                  <a:schemeClr val="bg1"/>
                </a:solidFill>
              </a:rPr>
              <a:t>eXT</a:t>
            </a:r>
            <a:r>
              <a:rPr lang="en-US" sz="2400" dirty="0">
                <a:solidFill>
                  <a:schemeClr val="bg1"/>
                </a:solidFill>
              </a:rPr>
              <a:t> in </a:t>
            </a:r>
            <a:r>
              <a:rPr lang="en-US" sz="2400" dirty="0" err="1">
                <a:solidFill>
                  <a:schemeClr val="bg1"/>
                </a:solidFill>
              </a:rPr>
              <a:t>LoLX</a:t>
            </a:r>
            <a:r>
              <a:rPr lang="en-US" sz="2400" dirty="0">
                <a:solidFill>
                  <a:schemeClr val="bg1"/>
                </a:solidFill>
              </a:rPr>
              <a:t> it will help us understand </a:t>
            </a:r>
            <a:r>
              <a:rPr lang="en-US" sz="2400" dirty="0" err="1">
                <a:solidFill>
                  <a:schemeClr val="bg1"/>
                </a:solidFill>
              </a:rPr>
              <a:t>eXT</a:t>
            </a:r>
            <a:r>
              <a:rPr lang="en-US" sz="2400" dirty="0">
                <a:solidFill>
                  <a:schemeClr val="bg1"/>
                </a:solidFill>
              </a:rPr>
              <a:t> in </a:t>
            </a:r>
            <a:r>
              <a:rPr lang="en-US" sz="2400" dirty="0" err="1">
                <a:solidFill>
                  <a:schemeClr val="bg1"/>
                </a:solidFill>
              </a:rPr>
              <a:t>nEXO</a:t>
            </a:r>
            <a:endParaRPr lang="en-US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42041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>
        <p:sndAc>
          <p:stSnd>
            <p:snd r:embed="rId3" name="drumroll.wav"/>
          </p:stSnd>
        </p:sndAc>
      </p:transition>
    </mc:Choice>
    <mc:Fallback xmlns="">
      <p:transition>
        <p:sndAc>
          <p:stSnd>
            <p:snd r:embed="rId4" name="drumroll.wav"/>
          </p:stSnd>
        </p:sndAc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ounded Rectangle 17">
            <a:extLst>
              <a:ext uri="{FF2B5EF4-FFF2-40B4-BE49-F238E27FC236}">
                <a16:creationId xmlns:a16="http://schemas.microsoft.com/office/drawing/2014/main" id="{AAD598DB-8706-67AD-F33C-40D1FB59D07F}"/>
              </a:ext>
            </a:extLst>
          </p:cNvPr>
          <p:cNvSpPr/>
          <p:nvPr/>
        </p:nvSpPr>
        <p:spPr>
          <a:xfrm>
            <a:off x="335360" y="2276872"/>
            <a:ext cx="12817424" cy="2304256"/>
          </a:xfrm>
          <a:prstGeom prst="round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6E53DD53-21D2-3954-7BA5-0EF69BD7E3BD}"/>
              </a:ext>
            </a:extLst>
          </p:cNvPr>
          <p:cNvSpPr/>
          <p:nvPr/>
        </p:nvSpPr>
        <p:spPr>
          <a:xfrm>
            <a:off x="-2112912" y="-531440"/>
            <a:ext cx="12745416" cy="2088232"/>
          </a:xfrm>
          <a:prstGeom prst="round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66C86C5-EFFA-6AFE-D1EE-BFEE7673CCA1}"/>
              </a:ext>
            </a:extLst>
          </p:cNvPr>
          <p:cNvSpPr txBox="1"/>
          <p:nvPr/>
        </p:nvSpPr>
        <p:spPr>
          <a:xfrm>
            <a:off x="335360" y="260648"/>
            <a:ext cx="1238537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dirty="0">
                <a:solidFill>
                  <a:srgbClr val="FF0000"/>
                </a:solidFill>
                <a:latin typeface="Impact" panose="020B0806030902050204" pitchFamily="34" charset="0"/>
              </a:rPr>
              <a:t>What does </a:t>
            </a:r>
            <a:r>
              <a:rPr lang="en-US" sz="6000" dirty="0" err="1">
                <a:solidFill>
                  <a:srgbClr val="FF0000"/>
                </a:solidFill>
                <a:latin typeface="Impact" panose="020B0806030902050204" pitchFamily="34" charset="0"/>
              </a:rPr>
              <a:t>eXT</a:t>
            </a:r>
            <a:r>
              <a:rPr lang="en-US" sz="6000" dirty="0">
                <a:solidFill>
                  <a:srgbClr val="FF0000"/>
                </a:solidFill>
                <a:latin typeface="Impact" panose="020B0806030902050204" pitchFamily="34" charset="0"/>
              </a:rPr>
              <a:t> look like in </a:t>
            </a:r>
            <a:r>
              <a:rPr lang="en-US" sz="6000" dirty="0" err="1">
                <a:solidFill>
                  <a:srgbClr val="FF0000"/>
                </a:solidFill>
                <a:latin typeface="Impact" panose="020B0806030902050204" pitchFamily="34" charset="0"/>
              </a:rPr>
              <a:t>LoLX</a:t>
            </a:r>
            <a:r>
              <a:rPr lang="en-US" sz="6000" dirty="0">
                <a:solidFill>
                  <a:srgbClr val="FF0000"/>
                </a:solidFill>
                <a:latin typeface="Impact" panose="020B0806030902050204" pitchFamily="34" charset="0"/>
              </a:rPr>
              <a:t>?</a:t>
            </a:r>
            <a:endParaRPr lang="en-US" sz="6000" dirty="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782C6C0-2A8C-E691-C30F-02B167057679}"/>
              </a:ext>
            </a:extLst>
          </p:cNvPr>
          <p:cNvSpPr txBox="1"/>
          <p:nvPr/>
        </p:nvSpPr>
        <p:spPr>
          <a:xfrm>
            <a:off x="335360" y="1772816"/>
            <a:ext cx="1105155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In </a:t>
            </a:r>
            <a:r>
              <a:rPr lang="en-US" sz="2400" dirty="0" err="1">
                <a:solidFill>
                  <a:schemeClr val="bg1"/>
                </a:solidFill>
              </a:rPr>
              <a:t>LoLX</a:t>
            </a:r>
            <a:r>
              <a:rPr lang="en-US" sz="2400" dirty="0">
                <a:solidFill>
                  <a:schemeClr val="bg1"/>
                </a:solidFill>
              </a:rPr>
              <a:t>, the only data we have is waveform of each channel. It looks something like this:</a:t>
            </a: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05BFC171-14EA-ED99-1D29-00560E24635A}"/>
              </a:ext>
            </a:extLst>
          </p:cNvPr>
          <p:cNvCxnSpPr>
            <a:cxnSpLocks/>
          </p:cNvCxnSpPr>
          <p:nvPr/>
        </p:nvCxnSpPr>
        <p:spPr>
          <a:xfrm flipV="1">
            <a:off x="1218455" y="2588030"/>
            <a:ext cx="0" cy="1512012"/>
          </a:xfrm>
          <a:prstGeom prst="straightConnector1">
            <a:avLst/>
          </a:prstGeom>
          <a:ln w="508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E69603CD-64ED-2F3B-697F-2333F7221A87}"/>
              </a:ext>
            </a:extLst>
          </p:cNvPr>
          <p:cNvSpPr txBox="1"/>
          <p:nvPr/>
        </p:nvSpPr>
        <p:spPr>
          <a:xfrm rot="16200000">
            <a:off x="-204209" y="3189707"/>
            <a:ext cx="245225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chemeClr val="bg1"/>
                </a:solidFill>
                <a:latin typeface="Andale Mono" panose="020B0509000000000004" pitchFamily="49" charset="0"/>
              </a:rPr>
              <a:t>Voltage</a:t>
            </a:r>
          </a:p>
        </p:txBody>
      </p:sp>
      <p:sp>
        <p:nvSpPr>
          <p:cNvPr id="9" name="Freeform 8">
            <a:extLst>
              <a:ext uri="{FF2B5EF4-FFF2-40B4-BE49-F238E27FC236}">
                <a16:creationId xmlns:a16="http://schemas.microsoft.com/office/drawing/2014/main" id="{95DA8BE1-3A49-BA34-9A00-4D92883F6567}"/>
              </a:ext>
            </a:extLst>
          </p:cNvPr>
          <p:cNvSpPr/>
          <p:nvPr/>
        </p:nvSpPr>
        <p:spPr>
          <a:xfrm>
            <a:off x="1259019" y="2765654"/>
            <a:ext cx="3188290" cy="583399"/>
          </a:xfrm>
          <a:custGeom>
            <a:avLst/>
            <a:gdLst>
              <a:gd name="connsiteX0" fmla="*/ 0 w 4283053"/>
              <a:gd name="connsiteY0" fmla="*/ 15970 h 667134"/>
              <a:gd name="connsiteX1" fmla="*/ 110836 w 4283053"/>
              <a:gd name="connsiteY1" fmla="*/ 2116 h 667134"/>
              <a:gd name="connsiteX2" fmla="*/ 124691 w 4283053"/>
              <a:gd name="connsiteY2" fmla="*/ 43679 h 667134"/>
              <a:gd name="connsiteX3" fmla="*/ 166254 w 4283053"/>
              <a:gd name="connsiteY3" fmla="*/ 57534 h 667134"/>
              <a:gd name="connsiteX4" fmla="*/ 207818 w 4283053"/>
              <a:gd name="connsiteY4" fmla="*/ 43679 h 667134"/>
              <a:gd name="connsiteX5" fmla="*/ 290945 w 4283053"/>
              <a:gd name="connsiteY5" fmla="*/ 43679 h 667134"/>
              <a:gd name="connsiteX6" fmla="*/ 512618 w 4283053"/>
              <a:gd name="connsiteY6" fmla="*/ 43679 h 667134"/>
              <a:gd name="connsiteX7" fmla="*/ 595745 w 4283053"/>
              <a:gd name="connsiteY7" fmla="*/ 15970 h 667134"/>
              <a:gd name="connsiteX8" fmla="*/ 637309 w 4283053"/>
              <a:gd name="connsiteY8" fmla="*/ 2116 h 667134"/>
              <a:gd name="connsiteX9" fmla="*/ 803563 w 4283053"/>
              <a:gd name="connsiteY9" fmla="*/ 29825 h 667134"/>
              <a:gd name="connsiteX10" fmla="*/ 886691 w 4283053"/>
              <a:gd name="connsiteY10" fmla="*/ 57534 h 667134"/>
              <a:gd name="connsiteX11" fmla="*/ 900545 w 4283053"/>
              <a:gd name="connsiteY11" fmla="*/ 445461 h 667134"/>
              <a:gd name="connsiteX12" fmla="*/ 928254 w 4283053"/>
              <a:gd name="connsiteY12" fmla="*/ 667134 h 667134"/>
              <a:gd name="connsiteX13" fmla="*/ 983672 w 4283053"/>
              <a:gd name="connsiteY13" fmla="*/ 556297 h 667134"/>
              <a:gd name="connsiteX14" fmla="*/ 1039091 w 4283053"/>
              <a:gd name="connsiteY14" fmla="*/ 487025 h 667134"/>
              <a:gd name="connsiteX15" fmla="*/ 1122218 w 4283053"/>
              <a:gd name="connsiteY15" fmla="*/ 459316 h 667134"/>
              <a:gd name="connsiteX16" fmla="*/ 1163781 w 4283053"/>
              <a:gd name="connsiteY16" fmla="*/ 431607 h 667134"/>
              <a:gd name="connsiteX17" fmla="*/ 1191491 w 4283053"/>
              <a:gd name="connsiteY17" fmla="*/ 403897 h 667134"/>
              <a:gd name="connsiteX18" fmla="*/ 1274618 w 4283053"/>
              <a:gd name="connsiteY18" fmla="*/ 376188 h 667134"/>
              <a:gd name="connsiteX19" fmla="*/ 1316181 w 4283053"/>
              <a:gd name="connsiteY19" fmla="*/ 348479 h 667134"/>
              <a:gd name="connsiteX20" fmla="*/ 1343891 w 4283053"/>
              <a:gd name="connsiteY20" fmla="*/ 320770 h 667134"/>
              <a:gd name="connsiteX21" fmla="*/ 1427018 w 4283053"/>
              <a:gd name="connsiteY21" fmla="*/ 293061 h 667134"/>
              <a:gd name="connsiteX22" fmla="*/ 1468581 w 4283053"/>
              <a:gd name="connsiteY22" fmla="*/ 279207 h 667134"/>
              <a:gd name="connsiteX23" fmla="*/ 1510145 w 4283053"/>
              <a:gd name="connsiteY23" fmla="*/ 251497 h 667134"/>
              <a:gd name="connsiteX24" fmla="*/ 1634836 w 4283053"/>
              <a:gd name="connsiteY24" fmla="*/ 209934 h 667134"/>
              <a:gd name="connsiteX25" fmla="*/ 1759527 w 4283053"/>
              <a:gd name="connsiteY25" fmla="*/ 168370 h 667134"/>
              <a:gd name="connsiteX26" fmla="*/ 1801091 w 4283053"/>
              <a:gd name="connsiteY26" fmla="*/ 154516 h 667134"/>
              <a:gd name="connsiteX27" fmla="*/ 1981200 w 4283053"/>
              <a:gd name="connsiteY27" fmla="*/ 126807 h 667134"/>
              <a:gd name="connsiteX28" fmla="*/ 2133600 w 4283053"/>
              <a:gd name="connsiteY28" fmla="*/ 99097 h 667134"/>
              <a:gd name="connsiteX29" fmla="*/ 2105891 w 4283053"/>
              <a:gd name="connsiteY29" fmla="*/ 57534 h 667134"/>
              <a:gd name="connsiteX30" fmla="*/ 2078181 w 4283053"/>
              <a:gd name="connsiteY30" fmla="*/ 29825 h 667134"/>
              <a:gd name="connsiteX31" fmla="*/ 2105891 w 4283053"/>
              <a:gd name="connsiteY31" fmla="*/ 2116 h 667134"/>
              <a:gd name="connsiteX32" fmla="*/ 2133600 w 4283053"/>
              <a:gd name="connsiteY32" fmla="*/ 43679 h 667134"/>
              <a:gd name="connsiteX33" fmla="*/ 2175163 w 4283053"/>
              <a:gd name="connsiteY33" fmla="*/ 126807 h 667134"/>
              <a:gd name="connsiteX34" fmla="*/ 2216727 w 4283053"/>
              <a:gd name="connsiteY34" fmla="*/ 140661 h 667134"/>
              <a:gd name="connsiteX35" fmla="*/ 2286000 w 4283053"/>
              <a:gd name="connsiteY35" fmla="*/ 126807 h 667134"/>
              <a:gd name="connsiteX36" fmla="*/ 2341418 w 4283053"/>
              <a:gd name="connsiteY36" fmla="*/ 112952 h 667134"/>
              <a:gd name="connsiteX37" fmla="*/ 2382981 w 4283053"/>
              <a:gd name="connsiteY37" fmla="*/ 126807 h 667134"/>
              <a:gd name="connsiteX38" fmla="*/ 2396836 w 4283053"/>
              <a:gd name="connsiteY38" fmla="*/ 182225 h 667134"/>
              <a:gd name="connsiteX39" fmla="*/ 2410691 w 4283053"/>
              <a:gd name="connsiteY39" fmla="*/ 140661 h 667134"/>
              <a:gd name="connsiteX40" fmla="*/ 2493818 w 4283053"/>
              <a:gd name="connsiteY40" fmla="*/ 112952 h 667134"/>
              <a:gd name="connsiteX41" fmla="*/ 2507672 w 4283053"/>
              <a:gd name="connsiteY41" fmla="*/ 154516 h 667134"/>
              <a:gd name="connsiteX42" fmla="*/ 2549236 w 4283053"/>
              <a:gd name="connsiteY42" fmla="*/ 126807 h 667134"/>
              <a:gd name="connsiteX43" fmla="*/ 2590800 w 4283053"/>
              <a:gd name="connsiteY43" fmla="*/ 112952 h 667134"/>
              <a:gd name="connsiteX44" fmla="*/ 2757054 w 4283053"/>
              <a:gd name="connsiteY44" fmla="*/ 154516 h 667134"/>
              <a:gd name="connsiteX45" fmla="*/ 2770909 w 4283053"/>
              <a:gd name="connsiteY45" fmla="*/ 196079 h 667134"/>
              <a:gd name="connsiteX46" fmla="*/ 2798618 w 4283053"/>
              <a:gd name="connsiteY46" fmla="*/ 154516 h 667134"/>
              <a:gd name="connsiteX47" fmla="*/ 2881745 w 4283053"/>
              <a:gd name="connsiteY47" fmla="*/ 126807 h 667134"/>
              <a:gd name="connsiteX48" fmla="*/ 2992581 w 4283053"/>
              <a:gd name="connsiteY48" fmla="*/ 154516 h 667134"/>
              <a:gd name="connsiteX49" fmla="*/ 3020291 w 4283053"/>
              <a:gd name="connsiteY49" fmla="*/ 126807 h 667134"/>
              <a:gd name="connsiteX50" fmla="*/ 3117272 w 4283053"/>
              <a:gd name="connsiteY50" fmla="*/ 85243 h 667134"/>
              <a:gd name="connsiteX51" fmla="*/ 3131127 w 4283053"/>
              <a:gd name="connsiteY51" fmla="*/ 126807 h 667134"/>
              <a:gd name="connsiteX52" fmla="*/ 3144981 w 4283053"/>
              <a:gd name="connsiteY52" fmla="*/ 182225 h 667134"/>
              <a:gd name="connsiteX53" fmla="*/ 3158836 w 4283053"/>
              <a:gd name="connsiteY53" fmla="*/ 126807 h 667134"/>
              <a:gd name="connsiteX54" fmla="*/ 3172691 w 4283053"/>
              <a:gd name="connsiteY54" fmla="*/ 168370 h 667134"/>
              <a:gd name="connsiteX55" fmla="*/ 3214254 w 4283053"/>
              <a:gd name="connsiteY55" fmla="*/ 126807 h 667134"/>
              <a:gd name="connsiteX56" fmla="*/ 3297381 w 4283053"/>
              <a:gd name="connsiteY56" fmla="*/ 99097 h 667134"/>
              <a:gd name="connsiteX57" fmla="*/ 3325091 w 4283053"/>
              <a:gd name="connsiteY57" fmla="*/ 126807 h 667134"/>
              <a:gd name="connsiteX58" fmla="*/ 3338945 w 4283053"/>
              <a:gd name="connsiteY58" fmla="*/ 168370 h 667134"/>
              <a:gd name="connsiteX59" fmla="*/ 3380509 w 4283053"/>
              <a:gd name="connsiteY59" fmla="*/ 140661 h 667134"/>
              <a:gd name="connsiteX60" fmla="*/ 3463636 w 4283053"/>
              <a:gd name="connsiteY60" fmla="*/ 112952 h 667134"/>
              <a:gd name="connsiteX61" fmla="*/ 3505200 w 4283053"/>
              <a:gd name="connsiteY61" fmla="*/ 126807 h 667134"/>
              <a:gd name="connsiteX62" fmla="*/ 3546763 w 4283053"/>
              <a:gd name="connsiteY62" fmla="*/ 140661 h 667134"/>
              <a:gd name="connsiteX63" fmla="*/ 3602181 w 4283053"/>
              <a:gd name="connsiteY63" fmla="*/ 154516 h 667134"/>
              <a:gd name="connsiteX64" fmla="*/ 3629891 w 4283053"/>
              <a:gd name="connsiteY64" fmla="*/ 126807 h 667134"/>
              <a:gd name="connsiteX65" fmla="*/ 3685309 w 4283053"/>
              <a:gd name="connsiteY65" fmla="*/ 112952 h 667134"/>
              <a:gd name="connsiteX66" fmla="*/ 3726872 w 4283053"/>
              <a:gd name="connsiteY66" fmla="*/ 99097 h 667134"/>
              <a:gd name="connsiteX67" fmla="*/ 3768436 w 4283053"/>
              <a:gd name="connsiteY67" fmla="*/ 112952 h 667134"/>
              <a:gd name="connsiteX68" fmla="*/ 3810000 w 4283053"/>
              <a:gd name="connsiteY68" fmla="*/ 112952 h 667134"/>
              <a:gd name="connsiteX69" fmla="*/ 3851563 w 4283053"/>
              <a:gd name="connsiteY69" fmla="*/ 126807 h 667134"/>
              <a:gd name="connsiteX70" fmla="*/ 4045527 w 4283053"/>
              <a:gd name="connsiteY70" fmla="*/ 99097 h 667134"/>
              <a:gd name="connsiteX71" fmla="*/ 4114800 w 4283053"/>
              <a:gd name="connsiteY71" fmla="*/ 112952 h 667134"/>
              <a:gd name="connsiteX72" fmla="*/ 4142509 w 4283053"/>
              <a:gd name="connsiteY72" fmla="*/ 154516 h 667134"/>
              <a:gd name="connsiteX73" fmla="*/ 4239491 w 4283053"/>
              <a:gd name="connsiteY73" fmla="*/ 126807 h 667134"/>
              <a:gd name="connsiteX74" fmla="*/ 4267200 w 4283053"/>
              <a:gd name="connsiteY74" fmla="*/ 140661 h 6671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</a:cxnLst>
            <a:rect l="l" t="t" r="r" b="b"/>
            <a:pathLst>
              <a:path w="4283053" h="667134">
                <a:moveTo>
                  <a:pt x="0" y="15970"/>
                </a:moveTo>
                <a:cubicBezTo>
                  <a:pt x="36945" y="11352"/>
                  <a:pt x="74490" y="-5961"/>
                  <a:pt x="110836" y="2116"/>
                </a:cubicBezTo>
                <a:cubicBezTo>
                  <a:pt x="125092" y="5284"/>
                  <a:pt x="114365" y="33353"/>
                  <a:pt x="124691" y="43679"/>
                </a:cubicBezTo>
                <a:cubicBezTo>
                  <a:pt x="135017" y="54005"/>
                  <a:pt x="152400" y="52916"/>
                  <a:pt x="166254" y="57534"/>
                </a:cubicBezTo>
                <a:cubicBezTo>
                  <a:pt x="180109" y="52916"/>
                  <a:pt x="193214" y="43679"/>
                  <a:pt x="207818" y="43679"/>
                </a:cubicBezTo>
                <a:cubicBezTo>
                  <a:pt x="318655" y="43679"/>
                  <a:pt x="180106" y="80626"/>
                  <a:pt x="290945" y="43679"/>
                </a:cubicBezTo>
                <a:cubicBezTo>
                  <a:pt x="387629" y="67851"/>
                  <a:pt x="364432" y="68377"/>
                  <a:pt x="512618" y="43679"/>
                </a:cubicBezTo>
                <a:cubicBezTo>
                  <a:pt x="541428" y="38877"/>
                  <a:pt x="568036" y="25206"/>
                  <a:pt x="595745" y="15970"/>
                </a:cubicBezTo>
                <a:lnTo>
                  <a:pt x="637309" y="2116"/>
                </a:lnTo>
                <a:cubicBezTo>
                  <a:pt x="669726" y="99370"/>
                  <a:pt x="628121" y="19505"/>
                  <a:pt x="803563" y="29825"/>
                </a:cubicBezTo>
                <a:cubicBezTo>
                  <a:pt x="832721" y="31540"/>
                  <a:pt x="886691" y="57534"/>
                  <a:pt x="886691" y="57534"/>
                </a:cubicBezTo>
                <a:cubicBezTo>
                  <a:pt x="891309" y="186843"/>
                  <a:pt x="893744" y="316248"/>
                  <a:pt x="900545" y="445461"/>
                </a:cubicBezTo>
                <a:cubicBezTo>
                  <a:pt x="905668" y="542790"/>
                  <a:pt x="913747" y="580091"/>
                  <a:pt x="928254" y="667134"/>
                </a:cubicBezTo>
                <a:cubicBezTo>
                  <a:pt x="975540" y="525275"/>
                  <a:pt x="928402" y="625385"/>
                  <a:pt x="983672" y="556297"/>
                </a:cubicBezTo>
                <a:cubicBezTo>
                  <a:pt x="996725" y="539980"/>
                  <a:pt x="1016788" y="498176"/>
                  <a:pt x="1039091" y="487025"/>
                </a:cubicBezTo>
                <a:cubicBezTo>
                  <a:pt x="1065215" y="473963"/>
                  <a:pt x="1122218" y="459316"/>
                  <a:pt x="1122218" y="459316"/>
                </a:cubicBezTo>
                <a:cubicBezTo>
                  <a:pt x="1136072" y="450080"/>
                  <a:pt x="1150779" y="442009"/>
                  <a:pt x="1163781" y="431607"/>
                </a:cubicBezTo>
                <a:cubicBezTo>
                  <a:pt x="1173981" y="423447"/>
                  <a:pt x="1179807" y="409739"/>
                  <a:pt x="1191491" y="403897"/>
                </a:cubicBezTo>
                <a:cubicBezTo>
                  <a:pt x="1217615" y="390835"/>
                  <a:pt x="1250316" y="392390"/>
                  <a:pt x="1274618" y="376188"/>
                </a:cubicBezTo>
                <a:cubicBezTo>
                  <a:pt x="1288472" y="366952"/>
                  <a:pt x="1303179" y="358881"/>
                  <a:pt x="1316181" y="348479"/>
                </a:cubicBezTo>
                <a:cubicBezTo>
                  <a:pt x="1326381" y="340319"/>
                  <a:pt x="1332208" y="326612"/>
                  <a:pt x="1343891" y="320770"/>
                </a:cubicBezTo>
                <a:cubicBezTo>
                  <a:pt x="1370015" y="307708"/>
                  <a:pt x="1399309" y="302297"/>
                  <a:pt x="1427018" y="293061"/>
                </a:cubicBezTo>
                <a:lnTo>
                  <a:pt x="1468581" y="279207"/>
                </a:lnTo>
                <a:cubicBezTo>
                  <a:pt x="1482436" y="269970"/>
                  <a:pt x="1494929" y="258260"/>
                  <a:pt x="1510145" y="251497"/>
                </a:cubicBezTo>
                <a:cubicBezTo>
                  <a:pt x="1510163" y="251489"/>
                  <a:pt x="1614045" y="216864"/>
                  <a:pt x="1634836" y="209934"/>
                </a:cubicBezTo>
                <a:lnTo>
                  <a:pt x="1759527" y="168370"/>
                </a:lnTo>
                <a:cubicBezTo>
                  <a:pt x="1773382" y="163752"/>
                  <a:pt x="1786634" y="156581"/>
                  <a:pt x="1801091" y="154516"/>
                </a:cubicBezTo>
                <a:cubicBezTo>
                  <a:pt x="1873706" y="144142"/>
                  <a:pt x="1910745" y="139617"/>
                  <a:pt x="1981200" y="126807"/>
                </a:cubicBezTo>
                <a:cubicBezTo>
                  <a:pt x="2194294" y="88063"/>
                  <a:pt x="1888533" y="139943"/>
                  <a:pt x="2133600" y="99097"/>
                </a:cubicBezTo>
                <a:cubicBezTo>
                  <a:pt x="2124364" y="85243"/>
                  <a:pt x="2116293" y="70536"/>
                  <a:pt x="2105891" y="57534"/>
                </a:cubicBezTo>
                <a:cubicBezTo>
                  <a:pt x="2097731" y="47334"/>
                  <a:pt x="2078181" y="42887"/>
                  <a:pt x="2078181" y="29825"/>
                </a:cubicBezTo>
                <a:lnTo>
                  <a:pt x="2105891" y="2116"/>
                </a:lnTo>
                <a:cubicBezTo>
                  <a:pt x="2115127" y="15970"/>
                  <a:pt x="2126154" y="28786"/>
                  <a:pt x="2133600" y="43679"/>
                </a:cubicBezTo>
                <a:cubicBezTo>
                  <a:pt x="2150333" y="77145"/>
                  <a:pt x="2142075" y="100336"/>
                  <a:pt x="2175163" y="126807"/>
                </a:cubicBezTo>
                <a:cubicBezTo>
                  <a:pt x="2186567" y="135930"/>
                  <a:pt x="2202872" y="136043"/>
                  <a:pt x="2216727" y="140661"/>
                </a:cubicBezTo>
                <a:cubicBezTo>
                  <a:pt x="2239818" y="136043"/>
                  <a:pt x="2263012" y="131915"/>
                  <a:pt x="2286000" y="126807"/>
                </a:cubicBezTo>
                <a:cubicBezTo>
                  <a:pt x="2304588" y="122676"/>
                  <a:pt x="2322377" y="112952"/>
                  <a:pt x="2341418" y="112952"/>
                </a:cubicBezTo>
                <a:cubicBezTo>
                  <a:pt x="2356022" y="112952"/>
                  <a:pt x="2369127" y="122189"/>
                  <a:pt x="2382981" y="126807"/>
                </a:cubicBezTo>
                <a:cubicBezTo>
                  <a:pt x="2387599" y="145280"/>
                  <a:pt x="2379805" y="173710"/>
                  <a:pt x="2396836" y="182225"/>
                </a:cubicBezTo>
                <a:cubicBezTo>
                  <a:pt x="2409899" y="188756"/>
                  <a:pt x="2398807" y="149149"/>
                  <a:pt x="2410691" y="140661"/>
                </a:cubicBezTo>
                <a:cubicBezTo>
                  <a:pt x="2434458" y="123684"/>
                  <a:pt x="2493818" y="112952"/>
                  <a:pt x="2493818" y="112952"/>
                </a:cubicBezTo>
                <a:cubicBezTo>
                  <a:pt x="2498436" y="126807"/>
                  <a:pt x="2493504" y="150974"/>
                  <a:pt x="2507672" y="154516"/>
                </a:cubicBezTo>
                <a:cubicBezTo>
                  <a:pt x="2523826" y="158555"/>
                  <a:pt x="2534343" y="134254"/>
                  <a:pt x="2549236" y="126807"/>
                </a:cubicBezTo>
                <a:cubicBezTo>
                  <a:pt x="2562298" y="120276"/>
                  <a:pt x="2576945" y="117570"/>
                  <a:pt x="2590800" y="112952"/>
                </a:cubicBezTo>
                <a:cubicBezTo>
                  <a:pt x="2700577" y="149544"/>
                  <a:pt x="2645117" y="135859"/>
                  <a:pt x="2757054" y="154516"/>
                </a:cubicBezTo>
                <a:cubicBezTo>
                  <a:pt x="2761672" y="168370"/>
                  <a:pt x="2756305" y="196079"/>
                  <a:pt x="2770909" y="196079"/>
                </a:cubicBezTo>
                <a:cubicBezTo>
                  <a:pt x="2787560" y="196079"/>
                  <a:pt x="2784498" y="163341"/>
                  <a:pt x="2798618" y="154516"/>
                </a:cubicBezTo>
                <a:cubicBezTo>
                  <a:pt x="2823386" y="139036"/>
                  <a:pt x="2881745" y="126807"/>
                  <a:pt x="2881745" y="126807"/>
                </a:cubicBezTo>
                <a:cubicBezTo>
                  <a:pt x="2908320" y="135665"/>
                  <a:pt x="2969178" y="157859"/>
                  <a:pt x="2992581" y="154516"/>
                </a:cubicBezTo>
                <a:cubicBezTo>
                  <a:pt x="3005512" y="152669"/>
                  <a:pt x="3009422" y="134053"/>
                  <a:pt x="3020291" y="126807"/>
                </a:cubicBezTo>
                <a:cubicBezTo>
                  <a:pt x="3054535" y="103977"/>
                  <a:pt x="3080323" y="97559"/>
                  <a:pt x="3117272" y="85243"/>
                </a:cubicBezTo>
                <a:cubicBezTo>
                  <a:pt x="3121890" y="99098"/>
                  <a:pt x="3127115" y="112765"/>
                  <a:pt x="3131127" y="126807"/>
                </a:cubicBezTo>
                <a:cubicBezTo>
                  <a:pt x="3136358" y="145116"/>
                  <a:pt x="3125940" y="182225"/>
                  <a:pt x="3144981" y="182225"/>
                </a:cubicBezTo>
                <a:cubicBezTo>
                  <a:pt x="3164022" y="182225"/>
                  <a:pt x="3154218" y="145280"/>
                  <a:pt x="3158836" y="126807"/>
                </a:cubicBezTo>
                <a:cubicBezTo>
                  <a:pt x="3163454" y="140661"/>
                  <a:pt x="3158087" y="168370"/>
                  <a:pt x="3172691" y="168370"/>
                </a:cubicBezTo>
                <a:cubicBezTo>
                  <a:pt x="3192284" y="168370"/>
                  <a:pt x="3197127" y="136322"/>
                  <a:pt x="3214254" y="126807"/>
                </a:cubicBezTo>
                <a:cubicBezTo>
                  <a:pt x="3239786" y="112622"/>
                  <a:pt x="3297381" y="99097"/>
                  <a:pt x="3297381" y="99097"/>
                </a:cubicBezTo>
                <a:cubicBezTo>
                  <a:pt x="3306618" y="108334"/>
                  <a:pt x="3318370" y="115606"/>
                  <a:pt x="3325091" y="126807"/>
                </a:cubicBezTo>
                <a:cubicBezTo>
                  <a:pt x="3332605" y="139330"/>
                  <a:pt x="3324777" y="164828"/>
                  <a:pt x="3338945" y="168370"/>
                </a:cubicBezTo>
                <a:cubicBezTo>
                  <a:pt x="3355099" y="172408"/>
                  <a:pt x="3365293" y="147424"/>
                  <a:pt x="3380509" y="140661"/>
                </a:cubicBezTo>
                <a:cubicBezTo>
                  <a:pt x="3407199" y="128799"/>
                  <a:pt x="3463636" y="112952"/>
                  <a:pt x="3463636" y="112952"/>
                </a:cubicBezTo>
                <a:cubicBezTo>
                  <a:pt x="3477491" y="117570"/>
                  <a:pt x="3490879" y="129671"/>
                  <a:pt x="3505200" y="126807"/>
                </a:cubicBezTo>
                <a:cubicBezTo>
                  <a:pt x="3552744" y="117298"/>
                  <a:pt x="3518147" y="54810"/>
                  <a:pt x="3546763" y="140661"/>
                </a:cubicBezTo>
                <a:cubicBezTo>
                  <a:pt x="3658613" y="66095"/>
                  <a:pt x="3532074" y="131146"/>
                  <a:pt x="3602181" y="154516"/>
                </a:cubicBezTo>
                <a:cubicBezTo>
                  <a:pt x="3614573" y="158647"/>
                  <a:pt x="3618208" y="132649"/>
                  <a:pt x="3629891" y="126807"/>
                </a:cubicBezTo>
                <a:cubicBezTo>
                  <a:pt x="3646922" y="118292"/>
                  <a:pt x="3667000" y="118183"/>
                  <a:pt x="3685309" y="112952"/>
                </a:cubicBezTo>
                <a:cubicBezTo>
                  <a:pt x="3699351" y="108940"/>
                  <a:pt x="3713018" y="103715"/>
                  <a:pt x="3726872" y="99097"/>
                </a:cubicBezTo>
                <a:cubicBezTo>
                  <a:pt x="3740727" y="103715"/>
                  <a:pt x="3758109" y="102625"/>
                  <a:pt x="3768436" y="112952"/>
                </a:cubicBezTo>
                <a:cubicBezTo>
                  <a:pt x="3802853" y="147369"/>
                  <a:pt x="3756750" y="192828"/>
                  <a:pt x="3810000" y="112952"/>
                </a:cubicBezTo>
                <a:cubicBezTo>
                  <a:pt x="3823854" y="117570"/>
                  <a:pt x="3836959" y="126807"/>
                  <a:pt x="3851563" y="126807"/>
                </a:cubicBezTo>
                <a:cubicBezTo>
                  <a:pt x="3946059" y="126807"/>
                  <a:pt x="3970928" y="117748"/>
                  <a:pt x="4045527" y="99097"/>
                </a:cubicBezTo>
                <a:cubicBezTo>
                  <a:pt x="4068618" y="103715"/>
                  <a:pt x="4094354" y="101269"/>
                  <a:pt x="4114800" y="112952"/>
                </a:cubicBezTo>
                <a:cubicBezTo>
                  <a:pt x="4129257" y="121213"/>
                  <a:pt x="4126712" y="149250"/>
                  <a:pt x="4142509" y="154516"/>
                </a:cubicBezTo>
                <a:cubicBezTo>
                  <a:pt x="4151205" y="157415"/>
                  <a:pt x="4226564" y="131116"/>
                  <a:pt x="4239491" y="126807"/>
                </a:cubicBezTo>
                <a:cubicBezTo>
                  <a:pt x="4285435" y="142121"/>
                  <a:pt x="4295658" y="140661"/>
                  <a:pt x="4267200" y="140661"/>
                </a:cubicBezTo>
              </a:path>
            </a:pathLst>
          </a:custGeom>
          <a:noFill/>
          <a:ln w="476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B24E2AA4-DB2C-BAA7-8CDE-7C6BB21ED291}"/>
              </a:ext>
            </a:extLst>
          </p:cNvPr>
          <p:cNvCxnSpPr>
            <a:cxnSpLocks/>
          </p:cNvCxnSpPr>
          <p:nvPr/>
        </p:nvCxnSpPr>
        <p:spPr>
          <a:xfrm>
            <a:off x="1259018" y="4113104"/>
            <a:ext cx="5825364" cy="51351"/>
          </a:xfrm>
          <a:prstGeom prst="straightConnector1">
            <a:avLst/>
          </a:prstGeom>
          <a:ln w="508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CAB1F8BB-887B-DFB0-5DF8-C2424E452B3A}"/>
              </a:ext>
            </a:extLst>
          </p:cNvPr>
          <p:cNvSpPr txBox="1"/>
          <p:nvPr/>
        </p:nvSpPr>
        <p:spPr>
          <a:xfrm>
            <a:off x="624351" y="4186152"/>
            <a:ext cx="245225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chemeClr val="bg1"/>
                </a:solidFill>
                <a:latin typeface="Andale Mono" panose="020B0509000000000004" pitchFamily="49" charset="0"/>
              </a:rPr>
              <a:t>Time</a:t>
            </a:r>
          </a:p>
        </p:txBody>
      </p:sp>
      <p:sp>
        <p:nvSpPr>
          <p:cNvPr id="12" name="Freeform 11">
            <a:extLst>
              <a:ext uri="{FF2B5EF4-FFF2-40B4-BE49-F238E27FC236}">
                <a16:creationId xmlns:a16="http://schemas.microsoft.com/office/drawing/2014/main" id="{BE5950F4-F38B-669E-0F61-8C5C88376704}"/>
              </a:ext>
            </a:extLst>
          </p:cNvPr>
          <p:cNvSpPr/>
          <p:nvPr/>
        </p:nvSpPr>
        <p:spPr>
          <a:xfrm rot="21427720">
            <a:off x="3865182" y="2737549"/>
            <a:ext cx="2992814" cy="1138372"/>
          </a:xfrm>
          <a:custGeom>
            <a:avLst/>
            <a:gdLst>
              <a:gd name="connsiteX0" fmla="*/ 0 w 4283053"/>
              <a:gd name="connsiteY0" fmla="*/ 15970 h 667134"/>
              <a:gd name="connsiteX1" fmla="*/ 110836 w 4283053"/>
              <a:gd name="connsiteY1" fmla="*/ 2116 h 667134"/>
              <a:gd name="connsiteX2" fmla="*/ 124691 w 4283053"/>
              <a:gd name="connsiteY2" fmla="*/ 43679 h 667134"/>
              <a:gd name="connsiteX3" fmla="*/ 166254 w 4283053"/>
              <a:gd name="connsiteY3" fmla="*/ 57534 h 667134"/>
              <a:gd name="connsiteX4" fmla="*/ 207818 w 4283053"/>
              <a:gd name="connsiteY4" fmla="*/ 43679 h 667134"/>
              <a:gd name="connsiteX5" fmla="*/ 290945 w 4283053"/>
              <a:gd name="connsiteY5" fmla="*/ 43679 h 667134"/>
              <a:gd name="connsiteX6" fmla="*/ 512618 w 4283053"/>
              <a:gd name="connsiteY6" fmla="*/ 43679 h 667134"/>
              <a:gd name="connsiteX7" fmla="*/ 595745 w 4283053"/>
              <a:gd name="connsiteY7" fmla="*/ 15970 h 667134"/>
              <a:gd name="connsiteX8" fmla="*/ 637309 w 4283053"/>
              <a:gd name="connsiteY8" fmla="*/ 2116 h 667134"/>
              <a:gd name="connsiteX9" fmla="*/ 803563 w 4283053"/>
              <a:gd name="connsiteY9" fmla="*/ 29825 h 667134"/>
              <a:gd name="connsiteX10" fmla="*/ 886691 w 4283053"/>
              <a:gd name="connsiteY10" fmla="*/ 57534 h 667134"/>
              <a:gd name="connsiteX11" fmla="*/ 900545 w 4283053"/>
              <a:gd name="connsiteY11" fmla="*/ 445461 h 667134"/>
              <a:gd name="connsiteX12" fmla="*/ 928254 w 4283053"/>
              <a:gd name="connsiteY12" fmla="*/ 667134 h 667134"/>
              <a:gd name="connsiteX13" fmla="*/ 983672 w 4283053"/>
              <a:gd name="connsiteY13" fmla="*/ 556297 h 667134"/>
              <a:gd name="connsiteX14" fmla="*/ 1039091 w 4283053"/>
              <a:gd name="connsiteY14" fmla="*/ 487025 h 667134"/>
              <a:gd name="connsiteX15" fmla="*/ 1122218 w 4283053"/>
              <a:gd name="connsiteY15" fmla="*/ 459316 h 667134"/>
              <a:gd name="connsiteX16" fmla="*/ 1163781 w 4283053"/>
              <a:gd name="connsiteY16" fmla="*/ 431607 h 667134"/>
              <a:gd name="connsiteX17" fmla="*/ 1191491 w 4283053"/>
              <a:gd name="connsiteY17" fmla="*/ 403897 h 667134"/>
              <a:gd name="connsiteX18" fmla="*/ 1274618 w 4283053"/>
              <a:gd name="connsiteY18" fmla="*/ 376188 h 667134"/>
              <a:gd name="connsiteX19" fmla="*/ 1316181 w 4283053"/>
              <a:gd name="connsiteY19" fmla="*/ 348479 h 667134"/>
              <a:gd name="connsiteX20" fmla="*/ 1343891 w 4283053"/>
              <a:gd name="connsiteY20" fmla="*/ 320770 h 667134"/>
              <a:gd name="connsiteX21" fmla="*/ 1427018 w 4283053"/>
              <a:gd name="connsiteY21" fmla="*/ 293061 h 667134"/>
              <a:gd name="connsiteX22" fmla="*/ 1468581 w 4283053"/>
              <a:gd name="connsiteY22" fmla="*/ 279207 h 667134"/>
              <a:gd name="connsiteX23" fmla="*/ 1510145 w 4283053"/>
              <a:gd name="connsiteY23" fmla="*/ 251497 h 667134"/>
              <a:gd name="connsiteX24" fmla="*/ 1634836 w 4283053"/>
              <a:gd name="connsiteY24" fmla="*/ 209934 h 667134"/>
              <a:gd name="connsiteX25" fmla="*/ 1759527 w 4283053"/>
              <a:gd name="connsiteY25" fmla="*/ 168370 h 667134"/>
              <a:gd name="connsiteX26" fmla="*/ 1801091 w 4283053"/>
              <a:gd name="connsiteY26" fmla="*/ 154516 h 667134"/>
              <a:gd name="connsiteX27" fmla="*/ 1981200 w 4283053"/>
              <a:gd name="connsiteY27" fmla="*/ 126807 h 667134"/>
              <a:gd name="connsiteX28" fmla="*/ 2133600 w 4283053"/>
              <a:gd name="connsiteY28" fmla="*/ 99097 h 667134"/>
              <a:gd name="connsiteX29" fmla="*/ 2105891 w 4283053"/>
              <a:gd name="connsiteY29" fmla="*/ 57534 h 667134"/>
              <a:gd name="connsiteX30" fmla="*/ 2078181 w 4283053"/>
              <a:gd name="connsiteY30" fmla="*/ 29825 h 667134"/>
              <a:gd name="connsiteX31" fmla="*/ 2105891 w 4283053"/>
              <a:gd name="connsiteY31" fmla="*/ 2116 h 667134"/>
              <a:gd name="connsiteX32" fmla="*/ 2133600 w 4283053"/>
              <a:gd name="connsiteY32" fmla="*/ 43679 h 667134"/>
              <a:gd name="connsiteX33" fmla="*/ 2175163 w 4283053"/>
              <a:gd name="connsiteY33" fmla="*/ 126807 h 667134"/>
              <a:gd name="connsiteX34" fmla="*/ 2216727 w 4283053"/>
              <a:gd name="connsiteY34" fmla="*/ 140661 h 667134"/>
              <a:gd name="connsiteX35" fmla="*/ 2286000 w 4283053"/>
              <a:gd name="connsiteY35" fmla="*/ 126807 h 667134"/>
              <a:gd name="connsiteX36" fmla="*/ 2341418 w 4283053"/>
              <a:gd name="connsiteY36" fmla="*/ 112952 h 667134"/>
              <a:gd name="connsiteX37" fmla="*/ 2382981 w 4283053"/>
              <a:gd name="connsiteY37" fmla="*/ 126807 h 667134"/>
              <a:gd name="connsiteX38" fmla="*/ 2396836 w 4283053"/>
              <a:gd name="connsiteY38" fmla="*/ 182225 h 667134"/>
              <a:gd name="connsiteX39" fmla="*/ 2410691 w 4283053"/>
              <a:gd name="connsiteY39" fmla="*/ 140661 h 667134"/>
              <a:gd name="connsiteX40" fmla="*/ 2493818 w 4283053"/>
              <a:gd name="connsiteY40" fmla="*/ 112952 h 667134"/>
              <a:gd name="connsiteX41" fmla="*/ 2507672 w 4283053"/>
              <a:gd name="connsiteY41" fmla="*/ 154516 h 667134"/>
              <a:gd name="connsiteX42" fmla="*/ 2549236 w 4283053"/>
              <a:gd name="connsiteY42" fmla="*/ 126807 h 667134"/>
              <a:gd name="connsiteX43" fmla="*/ 2590800 w 4283053"/>
              <a:gd name="connsiteY43" fmla="*/ 112952 h 667134"/>
              <a:gd name="connsiteX44" fmla="*/ 2757054 w 4283053"/>
              <a:gd name="connsiteY44" fmla="*/ 154516 h 667134"/>
              <a:gd name="connsiteX45" fmla="*/ 2770909 w 4283053"/>
              <a:gd name="connsiteY45" fmla="*/ 196079 h 667134"/>
              <a:gd name="connsiteX46" fmla="*/ 2798618 w 4283053"/>
              <a:gd name="connsiteY46" fmla="*/ 154516 h 667134"/>
              <a:gd name="connsiteX47" fmla="*/ 2881745 w 4283053"/>
              <a:gd name="connsiteY47" fmla="*/ 126807 h 667134"/>
              <a:gd name="connsiteX48" fmla="*/ 2992581 w 4283053"/>
              <a:gd name="connsiteY48" fmla="*/ 154516 h 667134"/>
              <a:gd name="connsiteX49" fmla="*/ 3020291 w 4283053"/>
              <a:gd name="connsiteY49" fmla="*/ 126807 h 667134"/>
              <a:gd name="connsiteX50" fmla="*/ 3117272 w 4283053"/>
              <a:gd name="connsiteY50" fmla="*/ 85243 h 667134"/>
              <a:gd name="connsiteX51" fmla="*/ 3131127 w 4283053"/>
              <a:gd name="connsiteY51" fmla="*/ 126807 h 667134"/>
              <a:gd name="connsiteX52" fmla="*/ 3144981 w 4283053"/>
              <a:gd name="connsiteY52" fmla="*/ 182225 h 667134"/>
              <a:gd name="connsiteX53" fmla="*/ 3158836 w 4283053"/>
              <a:gd name="connsiteY53" fmla="*/ 126807 h 667134"/>
              <a:gd name="connsiteX54" fmla="*/ 3172691 w 4283053"/>
              <a:gd name="connsiteY54" fmla="*/ 168370 h 667134"/>
              <a:gd name="connsiteX55" fmla="*/ 3214254 w 4283053"/>
              <a:gd name="connsiteY55" fmla="*/ 126807 h 667134"/>
              <a:gd name="connsiteX56" fmla="*/ 3297381 w 4283053"/>
              <a:gd name="connsiteY56" fmla="*/ 99097 h 667134"/>
              <a:gd name="connsiteX57" fmla="*/ 3325091 w 4283053"/>
              <a:gd name="connsiteY57" fmla="*/ 126807 h 667134"/>
              <a:gd name="connsiteX58" fmla="*/ 3338945 w 4283053"/>
              <a:gd name="connsiteY58" fmla="*/ 168370 h 667134"/>
              <a:gd name="connsiteX59" fmla="*/ 3380509 w 4283053"/>
              <a:gd name="connsiteY59" fmla="*/ 140661 h 667134"/>
              <a:gd name="connsiteX60" fmla="*/ 3463636 w 4283053"/>
              <a:gd name="connsiteY60" fmla="*/ 112952 h 667134"/>
              <a:gd name="connsiteX61" fmla="*/ 3505200 w 4283053"/>
              <a:gd name="connsiteY61" fmla="*/ 126807 h 667134"/>
              <a:gd name="connsiteX62" fmla="*/ 3546763 w 4283053"/>
              <a:gd name="connsiteY62" fmla="*/ 140661 h 667134"/>
              <a:gd name="connsiteX63" fmla="*/ 3602181 w 4283053"/>
              <a:gd name="connsiteY63" fmla="*/ 154516 h 667134"/>
              <a:gd name="connsiteX64" fmla="*/ 3629891 w 4283053"/>
              <a:gd name="connsiteY64" fmla="*/ 126807 h 667134"/>
              <a:gd name="connsiteX65" fmla="*/ 3685309 w 4283053"/>
              <a:gd name="connsiteY65" fmla="*/ 112952 h 667134"/>
              <a:gd name="connsiteX66" fmla="*/ 3726872 w 4283053"/>
              <a:gd name="connsiteY66" fmla="*/ 99097 h 667134"/>
              <a:gd name="connsiteX67" fmla="*/ 3768436 w 4283053"/>
              <a:gd name="connsiteY67" fmla="*/ 112952 h 667134"/>
              <a:gd name="connsiteX68" fmla="*/ 3810000 w 4283053"/>
              <a:gd name="connsiteY68" fmla="*/ 112952 h 667134"/>
              <a:gd name="connsiteX69" fmla="*/ 3851563 w 4283053"/>
              <a:gd name="connsiteY69" fmla="*/ 126807 h 667134"/>
              <a:gd name="connsiteX70" fmla="*/ 4045527 w 4283053"/>
              <a:gd name="connsiteY70" fmla="*/ 99097 h 667134"/>
              <a:gd name="connsiteX71" fmla="*/ 4114800 w 4283053"/>
              <a:gd name="connsiteY71" fmla="*/ 112952 h 667134"/>
              <a:gd name="connsiteX72" fmla="*/ 4142509 w 4283053"/>
              <a:gd name="connsiteY72" fmla="*/ 154516 h 667134"/>
              <a:gd name="connsiteX73" fmla="*/ 4239491 w 4283053"/>
              <a:gd name="connsiteY73" fmla="*/ 126807 h 667134"/>
              <a:gd name="connsiteX74" fmla="*/ 4267200 w 4283053"/>
              <a:gd name="connsiteY74" fmla="*/ 140661 h 6671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</a:cxnLst>
            <a:rect l="l" t="t" r="r" b="b"/>
            <a:pathLst>
              <a:path w="4283053" h="667134">
                <a:moveTo>
                  <a:pt x="0" y="15970"/>
                </a:moveTo>
                <a:cubicBezTo>
                  <a:pt x="36945" y="11352"/>
                  <a:pt x="74490" y="-5961"/>
                  <a:pt x="110836" y="2116"/>
                </a:cubicBezTo>
                <a:cubicBezTo>
                  <a:pt x="125092" y="5284"/>
                  <a:pt x="114365" y="33353"/>
                  <a:pt x="124691" y="43679"/>
                </a:cubicBezTo>
                <a:cubicBezTo>
                  <a:pt x="135017" y="54005"/>
                  <a:pt x="152400" y="52916"/>
                  <a:pt x="166254" y="57534"/>
                </a:cubicBezTo>
                <a:cubicBezTo>
                  <a:pt x="180109" y="52916"/>
                  <a:pt x="193214" y="43679"/>
                  <a:pt x="207818" y="43679"/>
                </a:cubicBezTo>
                <a:cubicBezTo>
                  <a:pt x="318655" y="43679"/>
                  <a:pt x="180106" y="80626"/>
                  <a:pt x="290945" y="43679"/>
                </a:cubicBezTo>
                <a:cubicBezTo>
                  <a:pt x="387629" y="67851"/>
                  <a:pt x="364432" y="68377"/>
                  <a:pt x="512618" y="43679"/>
                </a:cubicBezTo>
                <a:cubicBezTo>
                  <a:pt x="541428" y="38877"/>
                  <a:pt x="568036" y="25206"/>
                  <a:pt x="595745" y="15970"/>
                </a:cubicBezTo>
                <a:lnTo>
                  <a:pt x="637309" y="2116"/>
                </a:lnTo>
                <a:cubicBezTo>
                  <a:pt x="669726" y="99370"/>
                  <a:pt x="628121" y="19505"/>
                  <a:pt x="803563" y="29825"/>
                </a:cubicBezTo>
                <a:cubicBezTo>
                  <a:pt x="832721" y="31540"/>
                  <a:pt x="886691" y="57534"/>
                  <a:pt x="886691" y="57534"/>
                </a:cubicBezTo>
                <a:cubicBezTo>
                  <a:pt x="891309" y="186843"/>
                  <a:pt x="893744" y="316248"/>
                  <a:pt x="900545" y="445461"/>
                </a:cubicBezTo>
                <a:cubicBezTo>
                  <a:pt x="905668" y="542790"/>
                  <a:pt x="913747" y="580091"/>
                  <a:pt x="928254" y="667134"/>
                </a:cubicBezTo>
                <a:cubicBezTo>
                  <a:pt x="975540" y="525275"/>
                  <a:pt x="928402" y="625385"/>
                  <a:pt x="983672" y="556297"/>
                </a:cubicBezTo>
                <a:cubicBezTo>
                  <a:pt x="996725" y="539980"/>
                  <a:pt x="1016788" y="498176"/>
                  <a:pt x="1039091" y="487025"/>
                </a:cubicBezTo>
                <a:cubicBezTo>
                  <a:pt x="1065215" y="473963"/>
                  <a:pt x="1122218" y="459316"/>
                  <a:pt x="1122218" y="459316"/>
                </a:cubicBezTo>
                <a:cubicBezTo>
                  <a:pt x="1136072" y="450080"/>
                  <a:pt x="1150779" y="442009"/>
                  <a:pt x="1163781" y="431607"/>
                </a:cubicBezTo>
                <a:cubicBezTo>
                  <a:pt x="1173981" y="423447"/>
                  <a:pt x="1179807" y="409739"/>
                  <a:pt x="1191491" y="403897"/>
                </a:cubicBezTo>
                <a:cubicBezTo>
                  <a:pt x="1217615" y="390835"/>
                  <a:pt x="1250316" y="392390"/>
                  <a:pt x="1274618" y="376188"/>
                </a:cubicBezTo>
                <a:cubicBezTo>
                  <a:pt x="1288472" y="366952"/>
                  <a:pt x="1303179" y="358881"/>
                  <a:pt x="1316181" y="348479"/>
                </a:cubicBezTo>
                <a:cubicBezTo>
                  <a:pt x="1326381" y="340319"/>
                  <a:pt x="1332208" y="326612"/>
                  <a:pt x="1343891" y="320770"/>
                </a:cubicBezTo>
                <a:cubicBezTo>
                  <a:pt x="1370015" y="307708"/>
                  <a:pt x="1399309" y="302297"/>
                  <a:pt x="1427018" y="293061"/>
                </a:cubicBezTo>
                <a:lnTo>
                  <a:pt x="1468581" y="279207"/>
                </a:lnTo>
                <a:cubicBezTo>
                  <a:pt x="1482436" y="269970"/>
                  <a:pt x="1494929" y="258260"/>
                  <a:pt x="1510145" y="251497"/>
                </a:cubicBezTo>
                <a:cubicBezTo>
                  <a:pt x="1510163" y="251489"/>
                  <a:pt x="1614045" y="216864"/>
                  <a:pt x="1634836" y="209934"/>
                </a:cubicBezTo>
                <a:lnTo>
                  <a:pt x="1759527" y="168370"/>
                </a:lnTo>
                <a:cubicBezTo>
                  <a:pt x="1773382" y="163752"/>
                  <a:pt x="1786634" y="156581"/>
                  <a:pt x="1801091" y="154516"/>
                </a:cubicBezTo>
                <a:cubicBezTo>
                  <a:pt x="1873706" y="144142"/>
                  <a:pt x="1910745" y="139617"/>
                  <a:pt x="1981200" y="126807"/>
                </a:cubicBezTo>
                <a:cubicBezTo>
                  <a:pt x="2194294" y="88063"/>
                  <a:pt x="1888533" y="139943"/>
                  <a:pt x="2133600" y="99097"/>
                </a:cubicBezTo>
                <a:cubicBezTo>
                  <a:pt x="2124364" y="85243"/>
                  <a:pt x="2116293" y="70536"/>
                  <a:pt x="2105891" y="57534"/>
                </a:cubicBezTo>
                <a:cubicBezTo>
                  <a:pt x="2097731" y="47334"/>
                  <a:pt x="2078181" y="42887"/>
                  <a:pt x="2078181" y="29825"/>
                </a:cubicBezTo>
                <a:lnTo>
                  <a:pt x="2105891" y="2116"/>
                </a:lnTo>
                <a:cubicBezTo>
                  <a:pt x="2115127" y="15970"/>
                  <a:pt x="2126154" y="28786"/>
                  <a:pt x="2133600" y="43679"/>
                </a:cubicBezTo>
                <a:cubicBezTo>
                  <a:pt x="2150333" y="77145"/>
                  <a:pt x="2142075" y="100336"/>
                  <a:pt x="2175163" y="126807"/>
                </a:cubicBezTo>
                <a:cubicBezTo>
                  <a:pt x="2186567" y="135930"/>
                  <a:pt x="2202872" y="136043"/>
                  <a:pt x="2216727" y="140661"/>
                </a:cubicBezTo>
                <a:cubicBezTo>
                  <a:pt x="2239818" y="136043"/>
                  <a:pt x="2263012" y="131915"/>
                  <a:pt x="2286000" y="126807"/>
                </a:cubicBezTo>
                <a:cubicBezTo>
                  <a:pt x="2304588" y="122676"/>
                  <a:pt x="2322377" y="112952"/>
                  <a:pt x="2341418" y="112952"/>
                </a:cubicBezTo>
                <a:cubicBezTo>
                  <a:pt x="2356022" y="112952"/>
                  <a:pt x="2369127" y="122189"/>
                  <a:pt x="2382981" y="126807"/>
                </a:cubicBezTo>
                <a:cubicBezTo>
                  <a:pt x="2387599" y="145280"/>
                  <a:pt x="2379805" y="173710"/>
                  <a:pt x="2396836" y="182225"/>
                </a:cubicBezTo>
                <a:cubicBezTo>
                  <a:pt x="2409899" y="188756"/>
                  <a:pt x="2398807" y="149149"/>
                  <a:pt x="2410691" y="140661"/>
                </a:cubicBezTo>
                <a:cubicBezTo>
                  <a:pt x="2434458" y="123684"/>
                  <a:pt x="2493818" y="112952"/>
                  <a:pt x="2493818" y="112952"/>
                </a:cubicBezTo>
                <a:cubicBezTo>
                  <a:pt x="2498436" y="126807"/>
                  <a:pt x="2493504" y="150974"/>
                  <a:pt x="2507672" y="154516"/>
                </a:cubicBezTo>
                <a:cubicBezTo>
                  <a:pt x="2523826" y="158555"/>
                  <a:pt x="2534343" y="134254"/>
                  <a:pt x="2549236" y="126807"/>
                </a:cubicBezTo>
                <a:cubicBezTo>
                  <a:pt x="2562298" y="120276"/>
                  <a:pt x="2576945" y="117570"/>
                  <a:pt x="2590800" y="112952"/>
                </a:cubicBezTo>
                <a:cubicBezTo>
                  <a:pt x="2700577" y="149544"/>
                  <a:pt x="2645117" y="135859"/>
                  <a:pt x="2757054" y="154516"/>
                </a:cubicBezTo>
                <a:cubicBezTo>
                  <a:pt x="2761672" y="168370"/>
                  <a:pt x="2756305" y="196079"/>
                  <a:pt x="2770909" y="196079"/>
                </a:cubicBezTo>
                <a:cubicBezTo>
                  <a:pt x="2787560" y="196079"/>
                  <a:pt x="2784498" y="163341"/>
                  <a:pt x="2798618" y="154516"/>
                </a:cubicBezTo>
                <a:cubicBezTo>
                  <a:pt x="2823386" y="139036"/>
                  <a:pt x="2881745" y="126807"/>
                  <a:pt x="2881745" y="126807"/>
                </a:cubicBezTo>
                <a:cubicBezTo>
                  <a:pt x="2908320" y="135665"/>
                  <a:pt x="2969178" y="157859"/>
                  <a:pt x="2992581" y="154516"/>
                </a:cubicBezTo>
                <a:cubicBezTo>
                  <a:pt x="3005512" y="152669"/>
                  <a:pt x="3009422" y="134053"/>
                  <a:pt x="3020291" y="126807"/>
                </a:cubicBezTo>
                <a:cubicBezTo>
                  <a:pt x="3054535" y="103977"/>
                  <a:pt x="3080323" y="97559"/>
                  <a:pt x="3117272" y="85243"/>
                </a:cubicBezTo>
                <a:cubicBezTo>
                  <a:pt x="3121890" y="99098"/>
                  <a:pt x="3127115" y="112765"/>
                  <a:pt x="3131127" y="126807"/>
                </a:cubicBezTo>
                <a:cubicBezTo>
                  <a:pt x="3136358" y="145116"/>
                  <a:pt x="3125940" y="182225"/>
                  <a:pt x="3144981" y="182225"/>
                </a:cubicBezTo>
                <a:cubicBezTo>
                  <a:pt x="3164022" y="182225"/>
                  <a:pt x="3154218" y="145280"/>
                  <a:pt x="3158836" y="126807"/>
                </a:cubicBezTo>
                <a:cubicBezTo>
                  <a:pt x="3163454" y="140661"/>
                  <a:pt x="3158087" y="168370"/>
                  <a:pt x="3172691" y="168370"/>
                </a:cubicBezTo>
                <a:cubicBezTo>
                  <a:pt x="3192284" y="168370"/>
                  <a:pt x="3197127" y="136322"/>
                  <a:pt x="3214254" y="126807"/>
                </a:cubicBezTo>
                <a:cubicBezTo>
                  <a:pt x="3239786" y="112622"/>
                  <a:pt x="3297381" y="99097"/>
                  <a:pt x="3297381" y="99097"/>
                </a:cubicBezTo>
                <a:cubicBezTo>
                  <a:pt x="3306618" y="108334"/>
                  <a:pt x="3318370" y="115606"/>
                  <a:pt x="3325091" y="126807"/>
                </a:cubicBezTo>
                <a:cubicBezTo>
                  <a:pt x="3332605" y="139330"/>
                  <a:pt x="3324777" y="164828"/>
                  <a:pt x="3338945" y="168370"/>
                </a:cubicBezTo>
                <a:cubicBezTo>
                  <a:pt x="3355099" y="172408"/>
                  <a:pt x="3365293" y="147424"/>
                  <a:pt x="3380509" y="140661"/>
                </a:cubicBezTo>
                <a:cubicBezTo>
                  <a:pt x="3407199" y="128799"/>
                  <a:pt x="3463636" y="112952"/>
                  <a:pt x="3463636" y="112952"/>
                </a:cubicBezTo>
                <a:cubicBezTo>
                  <a:pt x="3477491" y="117570"/>
                  <a:pt x="3490879" y="129671"/>
                  <a:pt x="3505200" y="126807"/>
                </a:cubicBezTo>
                <a:cubicBezTo>
                  <a:pt x="3552744" y="117298"/>
                  <a:pt x="3518147" y="54810"/>
                  <a:pt x="3546763" y="140661"/>
                </a:cubicBezTo>
                <a:cubicBezTo>
                  <a:pt x="3658613" y="66095"/>
                  <a:pt x="3532074" y="131146"/>
                  <a:pt x="3602181" y="154516"/>
                </a:cubicBezTo>
                <a:cubicBezTo>
                  <a:pt x="3614573" y="158647"/>
                  <a:pt x="3618208" y="132649"/>
                  <a:pt x="3629891" y="126807"/>
                </a:cubicBezTo>
                <a:cubicBezTo>
                  <a:pt x="3646922" y="118292"/>
                  <a:pt x="3667000" y="118183"/>
                  <a:pt x="3685309" y="112952"/>
                </a:cubicBezTo>
                <a:cubicBezTo>
                  <a:pt x="3699351" y="108940"/>
                  <a:pt x="3713018" y="103715"/>
                  <a:pt x="3726872" y="99097"/>
                </a:cubicBezTo>
                <a:cubicBezTo>
                  <a:pt x="3740727" y="103715"/>
                  <a:pt x="3758109" y="102625"/>
                  <a:pt x="3768436" y="112952"/>
                </a:cubicBezTo>
                <a:cubicBezTo>
                  <a:pt x="3802853" y="147369"/>
                  <a:pt x="3756750" y="192828"/>
                  <a:pt x="3810000" y="112952"/>
                </a:cubicBezTo>
                <a:cubicBezTo>
                  <a:pt x="3823854" y="117570"/>
                  <a:pt x="3836959" y="126807"/>
                  <a:pt x="3851563" y="126807"/>
                </a:cubicBezTo>
                <a:cubicBezTo>
                  <a:pt x="3946059" y="126807"/>
                  <a:pt x="3970928" y="117748"/>
                  <a:pt x="4045527" y="99097"/>
                </a:cubicBezTo>
                <a:cubicBezTo>
                  <a:pt x="4068618" y="103715"/>
                  <a:pt x="4094354" y="101269"/>
                  <a:pt x="4114800" y="112952"/>
                </a:cubicBezTo>
                <a:cubicBezTo>
                  <a:pt x="4129257" y="121213"/>
                  <a:pt x="4126712" y="149250"/>
                  <a:pt x="4142509" y="154516"/>
                </a:cubicBezTo>
                <a:cubicBezTo>
                  <a:pt x="4151205" y="157415"/>
                  <a:pt x="4226564" y="131116"/>
                  <a:pt x="4239491" y="126807"/>
                </a:cubicBezTo>
                <a:cubicBezTo>
                  <a:pt x="4285435" y="142121"/>
                  <a:pt x="4295658" y="140661"/>
                  <a:pt x="4267200" y="140661"/>
                </a:cubicBezTo>
              </a:path>
            </a:pathLst>
          </a:custGeom>
          <a:noFill/>
          <a:ln w="476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5D2DF72-A4B7-C95D-85EA-02A712046F96}"/>
              </a:ext>
            </a:extLst>
          </p:cNvPr>
          <p:cNvSpPr txBox="1"/>
          <p:nvPr/>
        </p:nvSpPr>
        <p:spPr>
          <a:xfrm>
            <a:off x="335360" y="5013176"/>
            <a:ext cx="905446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There are 30 channels in </a:t>
            </a:r>
            <a:r>
              <a:rPr lang="en-US" sz="2400" dirty="0" err="1">
                <a:solidFill>
                  <a:schemeClr val="bg1"/>
                </a:solidFill>
              </a:rPr>
              <a:t>LoLX</a:t>
            </a:r>
            <a:r>
              <a:rPr lang="en-US" sz="2400" dirty="0">
                <a:solidFill>
                  <a:schemeClr val="bg1"/>
                </a:solidFill>
              </a:rPr>
              <a:t>, each with their own unique waveforms. </a:t>
            </a:r>
          </a:p>
          <a:p>
            <a:r>
              <a:rPr lang="en-US" sz="2400" dirty="0">
                <a:solidFill>
                  <a:schemeClr val="bg1"/>
                </a:solidFill>
              </a:rPr>
              <a:t>How do we assign physical meaning to a collection of waveforms?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87D629DA-F7CE-E174-E9A0-BC2C07C26C0C}"/>
              </a:ext>
            </a:extLst>
          </p:cNvPr>
          <p:cNvSpPr txBox="1"/>
          <p:nvPr/>
        </p:nvSpPr>
        <p:spPr>
          <a:xfrm>
            <a:off x="8112224" y="2420888"/>
            <a:ext cx="3418704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Each pulse is a </a:t>
            </a:r>
            <a:r>
              <a:rPr lang="en-US" dirty="0" err="1">
                <a:solidFill>
                  <a:schemeClr val="bg1"/>
                </a:solidFill>
              </a:rPr>
              <a:t>SiPM</a:t>
            </a:r>
            <a:r>
              <a:rPr lang="en-US" dirty="0">
                <a:solidFill>
                  <a:schemeClr val="bg1"/>
                </a:solidFill>
              </a:rPr>
              <a:t> detecting a photon. The larger the pulse, the more photons were detected. It is also possible that there is a pulse that was not caused by a photon hitting the </a:t>
            </a:r>
            <a:r>
              <a:rPr lang="en-US" dirty="0" err="1">
                <a:solidFill>
                  <a:schemeClr val="bg1"/>
                </a:solidFill>
              </a:rPr>
              <a:t>SiPM</a:t>
            </a:r>
            <a:r>
              <a:rPr lang="en-US" dirty="0">
                <a:solidFill>
                  <a:schemeClr val="bg1"/>
                </a:solidFill>
              </a:rPr>
              <a:t> (these are called dark counts)</a:t>
            </a:r>
          </a:p>
        </p:txBody>
      </p:sp>
    </p:spTree>
    <p:extLst>
      <p:ext uri="{BB962C8B-B14F-4D97-AF65-F5344CB8AC3E}">
        <p14:creationId xmlns:p14="http://schemas.microsoft.com/office/powerpoint/2010/main" val="35317169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8" grpId="0"/>
      <p:bldP spid="9" grpId="0" animBg="1"/>
      <p:bldP spid="11" grpId="0"/>
      <p:bldP spid="12" grpId="0" animBg="1"/>
      <p:bldP spid="17" grpId="0"/>
      <p:bldP spid="1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>
            <a:extLst>
              <a:ext uri="{FF2B5EF4-FFF2-40B4-BE49-F238E27FC236}">
                <a16:creationId xmlns:a16="http://schemas.microsoft.com/office/drawing/2014/main" id="{A1067403-356E-D01E-BB59-4398B1B37DFE}"/>
              </a:ext>
            </a:extLst>
          </p:cNvPr>
          <p:cNvSpPr/>
          <p:nvPr/>
        </p:nvSpPr>
        <p:spPr>
          <a:xfrm>
            <a:off x="9840416" y="2348880"/>
            <a:ext cx="2232248" cy="216024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E75D9B7B-473F-7939-1355-9307F4C0A242}"/>
              </a:ext>
            </a:extLst>
          </p:cNvPr>
          <p:cNvSpPr/>
          <p:nvPr/>
        </p:nvSpPr>
        <p:spPr>
          <a:xfrm>
            <a:off x="1703512" y="5877272"/>
            <a:ext cx="7992888" cy="57606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302846E0-D86A-6268-74DC-68CA735C6672}"/>
              </a:ext>
            </a:extLst>
          </p:cNvPr>
          <p:cNvSpPr/>
          <p:nvPr/>
        </p:nvSpPr>
        <p:spPr>
          <a:xfrm>
            <a:off x="1703512" y="836712"/>
            <a:ext cx="7992888" cy="57606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122" name="Picture 2">
            <a:extLst>
              <a:ext uri="{FF2B5EF4-FFF2-40B4-BE49-F238E27FC236}">
                <a16:creationId xmlns:a16="http://schemas.microsoft.com/office/drawing/2014/main" id="{D9A49B8D-3368-C1F4-36E2-9A5DF995C83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3512" y="1123326"/>
            <a:ext cx="8012572" cy="51457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0F0A7A24-ED5E-19C4-3EC3-5759514EA3F3}"/>
              </a:ext>
            </a:extLst>
          </p:cNvPr>
          <p:cNvSpPr txBox="1"/>
          <p:nvPr/>
        </p:nvSpPr>
        <p:spPr>
          <a:xfrm>
            <a:off x="3287688" y="908720"/>
            <a:ext cx="538091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rtl="0">
              <a:spcBef>
                <a:spcPts val="0"/>
              </a:spcBef>
              <a:spcAft>
                <a:spcPts val="0"/>
              </a:spcAft>
            </a:pPr>
            <a:r>
              <a:rPr lang="en-CA" sz="18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Time Distribution of Pulses in </a:t>
            </a:r>
            <a:r>
              <a:rPr lang="en-CA" sz="1800" b="0" i="0" u="none" strike="noStrike" dirty="0" err="1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LoLX</a:t>
            </a:r>
            <a:r>
              <a:rPr lang="en-CA" sz="18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 – RUN 1777</a:t>
            </a:r>
            <a:endParaRPr lang="en-CA" b="0" i="0" u="none" strike="noStrike" dirty="0">
              <a:solidFill>
                <a:srgbClr val="000000"/>
              </a:solidFill>
              <a:effectLst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A536CFD-16D1-6E9C-E035-CF2894DE6F2B}"/>
              </a:ext>
            </a:extLst>
          </p:cNvPr>
          <p:cNvSpPr txBox="1"/>
          <p:nvPr/>
        </p:nvSpPr>
        <p:spPr>
          <a:xfrm rot="16200000">
            <a:off x="1155539" y="4913077"/>
            <a:ext cx="1608133" cy="8002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br>
              <a:rPr lang="en-CA" sz="1400" b="0" i="0" u="none" strike="noStrike" dirty="0">
                <a:solidFill>
                  <a:srgbClr val="000000"/>
                </a:solidFill>
                <a:effectLst/>
              </a:rPr>
            </a:br>
            <a:r>
              <a:rPr lang="en-CA" sz="14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Number of Pulses</a:t>
            </a:r>
            <a:endParaRPr lang="en-CA" sz="1400" b="0" i="0" u="none" strike="noStrike" dirty="0">
              <a:solidFill>
                <a:srgbClr val="000000"/>
              </a:solidFill>
              <a:effectLst/>
            </a:endParaRPr>
          </a:p>
          <a:p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1E7BBD8-2ED6-A018-228C-1C1632B6DDC4}"/>
              </a:ext>
            </a:extLst>
          </p:cNvPr>
          <p:cNvSpPr txBox="1"/>
          <p:nvPr/>
        </p:nvSpPr>
        <p:spPr>
          <a:xfrm>
            <a:off x="8400256" y="6165304"/>
            <a:ext cx="86113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1400" b="0" i="0" u="none" strike="noStrike" dirty="0">
                <a:solidFill>
                  <a:srgbClr val="000000"/>
                </a:solidFill>
                <a:effectLst/>
              </a:rPr>
              <a:t>Time [ns]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3E23A1B9-FF4E-F12D-C405-A2563A732500}"/>
              </a:ext>
            </a:extLst>
          </p:cNvPr>
          <p:cNvSpPr/>
          <p:nvPr/>
        </p:nvSpPr>
        <p:spPr>
          <a:xfrm>
            <a:off x="4367808" y="1340768"/>
            <a:ext cx="864096" cy="4608512"/>
          </a:xfrm>
          <a:prstGeom prst="rect">
            <a:avLst/>
          </a:prstGeom>
          <a:solidFill>
            <a:srgbClr val="FF0000">
              <a:alpha val="32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C677EA5-BAA7-CF85-7CA5-D799D3A1DE75}"/>
              </a:ext>
            </a:extLst>
          </p:cNvPr>
          <p:cNvSpPr/>
          <p:nvPr/>
        </p:nvSpPr>
        <p:spPr>
          <a:xfrm>
            <a:off x="5807968" y="1340768"/>
            <a:ext cx="2952328" cy="4608512"/>
          </a:xfrm>
          <a:prstGeom prst="rect">
            <a:avLst/>
          </a:prstGeom>
          <a:solidFill>
            <a:srgbClr val="92D050">
              <a:alpha val="32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0354F440-7AB9-850A-D8DC-E41BF6B72934}"/>
              </a:ext>
            </a:extLst>
          </p:cNvPr>
          <p:cNvSpPr/>
          <p:nvPr/>
        </p:nvSpPr>
        <p:spPr>
          <a:xfrm>
            <a:off x="9984432" y="2721694"/>
            <a:ext cx="360040" cy="36004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5B83ED09-452C-2C6A-34CF-7D05E430285A}"/>
              </a:ext>
            </a:extLst>
          </p:cNvPr>
          <p:cNvSpPr/>
          <p:nvPr/>
        </p:nvSpPr>
        <p:spPr>
          <a:xfrm>
            <a:off x="9984432" y="3586955"/>
            <a:ext cx="384720" cy="360040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A99AF5E-8877-0AC5-7748-43041673D58D}"/>
              </a:ext>
            </a:extLst>
          </p:cNvPr>
          <p:cNvSpPr txBox="1"/>
          <p:nvPr/>
        </p:nvSpPr>
        <p:spPr>
          <a:xfrm>
            <a:off x="10416480" y="2721694"/>
            <a:ext cx="14236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Event in </a:t>
            </a:r>
            <a:r>
              <a:rPr lang="en-US" dirty="0" err="1">
                <a:solidFill>
                  <a:schemeClr val="bg1"/>
                </a:solidFill>
              </a:rPr>
              <a:t>LoLX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1C808CD6-C063-0F02-7706-39FCBEF1790D}"/>
              </a:ext>
            </a:extLst>
          </p:cNvPr>
          <p:cNvSpPr txBox="1"/>
          <p:nvPr/>
        </p:nvSpPr>
        <p:spPr>
          <a:xfrm>
            <a:off x="10427716" y="3305310"/>
            <a:ext cx="165618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Region where we will look for </a:t>
            </a:r>
            <a:r>
              <a:rPr lang="en-US" dirty="0" err="1">
                <a:solidFill>
                  <a:schemeClr val="bg1"/>
                </a:solidFill>
              </a:rPr>
              <a:t>eXT</a:t>
            </a:r>
            <a:r>
              <a:rPr lang="en-US" dirty="0">
                <a:solidFill>
                  <a:schemeClr val="bg1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50816419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E85FC8D4-E380-72DF-3534-FE92FF684F03}"/>
              </a:ext>
            </a:extLst>
          </p:cNvPr>
          <p:cNvSpPr/>
          <p:nvPr/>
        </p:nvSpPr>
        <p:spPr>
          <a:xfrm>
            <a:off x="407368" y="692696"/>
            <a:ext cx="12817424" cy="2304256"/>
          </a:xfrm>
          <a:prstGeom prst="round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303F1DA6-1421-E08C-A245-0A4AF0B62920}"/>
              </a:ext>
            </a:extLst>
          </p:cNvPr>
          <p:cNvCxnSpPr>
            <a:cxnSpLocks/>
          </p:cNvCxnSpPr>
          <p:nvPr/>
        </p:nvCxnSpPr>
        <p:spPr>
          <a:xfrm flipV="1">
            <a:off x="1290463" y="1003854"/>
            <a:ext cx="0" cy="1512012"/>
          </a:xfrm>
          <a:prstGeom prst="straightConnector1">
            <a:avLst/>
          </a:prstGeom>
          <a:ln w="508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ED45F107-CDF6-D0C7-5A49-A3F13512FBFA}"/>
              </a:ext>
            </a:extLst>
          </p:cNvPr>
          <p:cNvSpPr txBox="1"/>
          <p:nvPr/>
        </p:nvSpPr>
        <p:spPr>
          <a:xfrm rot="16200000">
            <a:off x="-132201" y="1605531"/>
            <a:ext cx="245225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chemeClr val="bg1"/>
                </a:solidFill>
                <a:latin typeface="Andale Mono" panose="020B0509000000000004" pitchFamily="49" charset="0"/>
              </a:rPr>
              <a:t>Voltage</a:t>
            </a:r>
          </a:p>
        </p:txBody>
      </p:sp>
      <p:sp>
        <p:nvSpPr>
          <p:cNvPr id="9" name="Freeform 8">
            <a:extLst>
              <a:ext uri="{FF2B5EF4-FFF2-40B4-BE49-F238E27FC236}">
                <a16:creationId xmlns:a16="http://schemas.microsoft.com/office/drawing/2014/main" id="{8A1D310A-CD84-349C-3CC2-CFEDD0C40701}"/>
              </a:ext>
            </a:extLst>
          </p:cNvPr>
          <p:cNvSpPr/>
          <p:nvPr/>
        </p:nvSpPr>
        <p:spPr>
          <a:xfrm>
            <a:off x="1331026" y="1181478"/>
            <a:ext cx="4548949" cy="583399"/>
          </a:xfrm>
          <a:custGeom>
            <a:avLst/>
            <a:gdLst>
              <a:gd name="connsiteX0" fmla="*/ 0 w 4283053"/>
              <a:gd name="connsiteY0" fmla="*/ 15970 h 667134"/>
              <a:gd name="connsiteX1" fmla="*/ 110836 w 4283053"/>
              <a:gd name="connsiteY1" fmla="*/ 2116 h 667134"/>
              <a:gd name="connsiteX2" fmla="*/ 124691 w 4283053"/>
              <a:gd name="connsiteY2" fmla="*/ 43679 h 667134"/>
              <a:gd name="connsiteX3" fmla="*/ 166254 w 4283053"/>
              <a:gd name="connsiteY3" fmla="*/ 57534 h 667134"/>
              <a:gd name="connsiteX4" fmla="*/ 207818 w 4283053"/>
              <a:gd name="connsiteY4" fmla="*/ 43679 h 667134"/>
              <a:gd name="connsiteX5" fmla="*/ 290945 w 4283053"/>
              <a:gd name="connsiteY5" fmla="*/ 43679 h 667134"/>
              <a:gd name="connsiteX6" fmla="*/ 512618 w 4283053"/>
              <a:gd name="connsiteY6" fmla="*/ 43679 h 667134"/>
              <a:gd name="connsiteX7" fmla="*/ 595745 w 4283053"/>
              <a:gd name="connsiteY7" fmla="*/ 15970 h 667134"/>
              <a:gd name="connsiteX8" fmla="*/ 637309 w 4283053"/>
              <a:gd name="connsiteY8" fmla="*/ 2116 h 667134"/>
              <a:gd name="connsiteX9" fmla="*/ 803563 w 4283053"/>
              <a:gd name="connsiteY9" fmla="*/ 29825 h 667134"/>
              <a:gd name="connsiteX10" fmla="*/ 886691 w 4283053"/>
              <a:gd name="connsiteY10" fmla="*/ 57534 h 667134"/>
              <a:gd name="connsiteX11" fmla="*/ 900545 w 4283053"/>
              <a:gd name="connsiteY11" fmla="*/ 445461 h 667134"/>
              <a:gd name="connsiteX12" fmla="*/ 928254 w 4283053"/>
              <a:gd name="connsiteY12" fmla="*/ 667134 h 667134"/>
              <a:gd name="connsiteX13" fmla="*/ 983672 w 4283053"/>
              <a:gd name="connsiteY13" fmla="*/ 556297 h 667134"/>
              <a:gd name="connsiteX14" fmla="*/ 1039091 w 4283053"/>
              <a:gd name="connsiteY14" fmla="*/ 487025 h 667134"/>
              <a:gd name="connsiteX15" fmla="*/ 1122218 w 4283053"/>
              <a:gd name="connsiteY15" fmla="*/ 459316 h 667134"/>
              <a:gd name="connsiteX16" fmla="*/ 1163781 w 4283053"/>
              <a:gd name="connsiteY16" fmla="*/ 431607 h 667134"/>
              <a:gd name="connsiteX17" fmla="*/ 1191491 w 4283053"/>
              <a:gd name="connsiteY17" fmla="*/ 403897 h 667134"/>
              <a:gd name="connsiteX18" fmla="*/ 1274618 w 4283053"/>
              <a:gd name="connsiteY18" fmla="*/ 376188 h 667134"/>
              <a:gd name="connsiteX19" fmla="*/ 1316181 w 4283053"/>
              <a:gd name="connsiteY19" fmla="*/ 348479 h 667134"/>
              <a:gd name="connsiteX20" fmla="*/ 1343891 w 4283053"/>
              <a:gd name="connsiteY20" fmla="*/ 320770 h 667134"/>
              <a:gd name="connsiteX21" fmla="*/ 1427018 w 4283053"/>
              <a:gd name="connsiteY21" fmla="*/ 293061 h 667134"/>
              <a:gd name="connsiteX22" fmla="*/ 1468581 w 4283053"/>
              <a:gd name="connsiteY22" fmla="*/ 279207 h 667134"/>
              <a:gd name="connsiteX23" fmla="*/ 1510145 w 4283053"/>
              <a:gd name="connsiteY23" fmla="*/ 251497 h 667134"/>
              <a:gd name="connsiteX24" fmla="*/ 1634836 w 4283053"/>
              <a:gd name="connsiteY24" fmla="*/ 209934 h 667134"/>
              <a:gd name="connsiteX25" fmla="*/ 1759527 w 4283053"/>
              <a:gd name="connsiteY25" fmla="*/ 168370 h 667134"/>
              <a:gd name="connsiteX26" fmla="*/ 1801091 w 4283053"/>
              <a:gd name="connsiteY26" fmla="*/ 154516 h 667134"/>
              <a:gd name="connsiteX27" fmla="*/ 1981200 w 4283053"/>
              <a:gd name="connsiteY27" fmla="*/ 126807 h 667134"/>
              <a:gd name="connsiteX28" fmla="*/ 2133600 w 4283053"/>
              <a:gd name="connsiteY28" fmla="*/ 99097 h 667134"/>
              <a:gd name="connsiteX29" fmla="*/ 2105891 w 4283053"/>
              <a:gd name="connsiteY29" fmla="*/ 57534 h 667134"/>
              <a:gd name="connsiteX30" fmla="*/ 2078181 w 4283053"/>
              <a:gd name="connsiteY30" fmla="*/ 29825 h 667134"/>
              <a:gd name="connsiteX31" fmla="*/ 2105891 w 4283053"/>
              <a:gd name="connsiteY31" fmla="*/ 2116 h 667134"/>
              <a:gd name="connsiteX32" fmla="*/ 2133600 w 4283053"/>
              <a:gd name="connsiteY32" fmla="*/ 43679 h 667134"/>
              <a:gd name="connsiteX33" fmla="*/ 2175163 w 4283053"/>
              <a:gd name="connsiteY33" fmla="*/ 126807 h 667134"/>
              <a:gd name="connsiteX34" fmla="*/ 2216727 w 4283053"/>
              <a:gd name="connsiteY34" fmla="*/ 140661 h 667134"/>
              <a:gd name="connsiteX35" fmla="*/ 2286000 w 4283053"/>
              <a:gd name="connsiteY35" fmla="*/ 126807 h 667134"/>
              <a:gd name="connsiteX36" fmla="*/ 2341418 w 4283053"/>
              <a:gd name="connsiteY36" fmla="*/ 112952 h 667134"/>
              <a:gd name="connsiteX37" fmla="*/ 2382981 w 4283053"/>
              <a:gd name="connsiteY37" fmla="*/ 126807 h 667134"/>
              <a:gd name="connsiteX38" fmla="*/ 2396836 w 4283053"/>
              <a:gd name="connsiteY38" fmla="*/ 182225 h 667134"/>
              <a:gd name="connsiteX39" fmla="*/ 2410691 w 4283053"/>
              <a:gd name="connsiteY39" fmla="*/ 140661 h 667134"/>
              <a:gd name="connsiteX40" fmla="*/ 2493818 w 4283053"/>
              <a:gd name="connsiteY40" fmla="*/ 112952 h 667134"/>
              <a:gd name="connsiteX41" fmla="*/ 2507672 w 4283053"/>
              <a:gd name="connsiteY41" fmla="*/ 154516 h 667134"/>
              <a:gd name="connsiteX42" fmla="*/ 2549236 w 4283053"/>
              <a:gd name="connsiteY42" fmla="*/ 126807 h 667134"/>
              <a:gd name="connsiteX43" fmla="*/ 2590800 w 4283053"/>
              <a:gd name="connsiteY43" fmla="*/ 112952 h 667134"/>
              <a:gd name="connsiteX44" fmla="*/ 2757054 w 4283053"/>
              <a:gd name="connsiteY44" fmla="*/ 154516 h 667134"/>
              <a:gd name="connsiteX45" fmla="*/ 2770909 w 4283053"/>
              <a:gd name="connsiteY45" fmla="*/ 196079 h 667134"/>
              <a:gd name="connsiteX46" fmla="*/ 2798618 w 4283053"/>
              <a:gd name="connsiteY46" fmla="*/ 154516 h 667134"/>
              <a:gd name="connsiteX47" fmla="*/ 2881745 w 4283053"/>
              <a:gd name="connsiteY47" fmla="*/ 126807 h 667134"/>
              <a:gd name="connsiteX48" fmla="*/ 2992581 w 4283053"/>
              <a:gd name="connsiteY48" fmla="*/ 154516 h 667134"/>
              <a:gd name="connsiteX49" fmla="*/ 3020291 w 4283053"/>
              <a:gd name="connsiteY49" fmla="*/ 126807 h 667134"/>
              <a:gd name="connsiteX50" fmla="*/ 3117272 w 4283053"/>
              <a:gd name="connsiteY50" fmla="*/ 85243 h 667134"/>
              <a:gd name="connsiteX51" fmla="*/ 3131127 w 4283053"/>
              <a:gd name="connsiteY51" fmla="*/ 126807 h 667134"/>
              <a:gd name="connsiteX52" fmla="*/ 3144981 w 4283053"/>
              <a:gd name="connsiteY52" fmla="*/ 182225 h 667134"/>
              <a:gd name="connsiteX53" fmla="*/ 3158836 w 4283053"/>
              <a:gd name="connsiteY53" fmla="*/ 126807 h 667134"/>
              <a:gd name="connsiteX54" fmla="*/ 3172691 w 4283053"/>
              <a:gd name="connsiteY54" fmla="*/ 168370 h 667134"/>
              <a:gd name="connsiteX55" fmla="*/ 3214254 w 4283053"/>
              <a:gd name="connsiteY55" fmla="*/ 126807 h 667134"/>
              <a:gd name="connsiteX56" fmla="*/ 3297381 w 4283053"/>
              <a:gd name="connsiteY56" fmla="*/ 99097 h 667134"/>
              <a:gd name="connsiteX57" fmla="*/ 3325091 w 4283053"/>
              <a:gd name="connsiteY57" fmla="*/ 126807 h 667134"/>
              <a:gd name="connsiteX58" fmla="*/ 3338945 w 4283053"/>
              <a:gd name="connsiteY58" fmla="*/ 168370 h 667134"/>
              <a:gd name="connsiteX59" fmla="*/ 3380509 w 4283053"/>
              <a:gd name="connsiteY59" fmla="*/ 140661 h 667134"/>
              <a:gd name="connsiteX60" fmla="*/ 3463636 w 4283053"/>
              <a:gd name="connsiteY60" fmla="*/ 112952 h 667134"/>
              <a:gd name="connsiteX61" fmla="*/ 3505200 w 4283053"/>
              <a:gd name="connsiteY61" fmla="*/ 126807 h 667134"/>
              <a:gd name="connsiteX62" fmla="*/ 3546763 w 4283053"/>
              <a:gd name="connsiteY62" fmla="*/ 140661 h 667134"/>
              <a:gd name="connsiteX63" fmla="*/ 3602181 w 4283053"/>
              <a:gd name="connsiteY63" fmla="*/ 154516 h 667134"/>
              <a:gd name="connsiteX64" fmla="*/ 3629891 w 4283053"/>
              <a:gd name="connsiteY64" fmla="*/ 126807 h 667134"/>
              <a:gd name="connsiteX65" fmla="*/ 3685309 w 4283053"/>
              <a:gd name="connsiteY65" fmla="*/ 112952 h 667134"/>
              <a:gd name="connsiteX66" fmla="*/ 3726872 w 4283053"/>
              <a:gd name="connsiteY66" fmla="*/ 99097 h 667134"/>
              <a:gd name="connsiteX67" fmla="*/ 3768436 w 4283053"/>
              <a:gd name="connsiteY67" fmla="*/ 112952 h 667134"/>
              <a:gd name="connsiteX68" fmla="*/ 3810000 w 4283053"/>
              <a:gd name="connsiteY68" fmla="*/ 112952 h 667134"/>
              <a:gd name="connsiteX69" fmla="*/ 3851563 w 4283053"/>
              <a:gd name="connsiteY69" fmla="*/ 126807 h 667134"/>
              <a:gd name="connsiteX70" fmla="*/ 4045527 w 4283053"/>
              <a:gd name="connsiteY70" fmla="*/ 99097 h 667134"/>
              <a:gd name="connsiteX71" fmla="*/ 4114800 w 4283053"/>
              <a:gd name="connsiteY71" fmla="*/ 112952 h 667134"/>
              <a:gd name="connsiteX72" fmla="*/ 4142509 w 4283053"/>
              <a:gd name="connsiteY72" fmla="*/ 154516 h 667134"/>
              <a:gd name="connsiteX73" fmla="*/ 4239491 w 4283053"/>
              <a:gd name="connsiteY73" fmla="*/ 126807 h 667134"/>
              <a:gd name="connsiteX74" fmla="*/ 4267200 w 4283053"/>
              <a:gd name="connsiteY74" fmla="*/ 140661 h 6671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</a:cxnLst>
            <a:rect l="l" t="t" r="r" b="b"/>
            <a:pathLst>
              <a:path w="4283053" h="667134">
                <a:moveTo>
                  <a:pt x="0" y="15970"/>
                </a:moveTo>
                <a:cubicBezTo>
                  <a:pt x="36945" y="11352"/>
                  <a:pt x="74490" y="-5961"/>
                  <a:pt x="110836" y="2116"/>
                </a:cubicBezTo>
                <a:cubicBezTo>
                  <a:pt x="125092" y="5284"/>
                  <a:pt x="114365" y="33353"/>
                  <a:pt x="124691" y="43679"/>
                </a:cubicBezTo>
                <a:cubicBezTo>
                  <a:pt x="135017" y="54005"/>
                  <a:pt x="152400" y="52916"/>
                  <a:pt x="166254" y="57534"/>
                </a:cubicBezTo>
                <a:cubicBezTo>
                  <a:pt x="180109" y="52916"/>
                  <a:pt x="193214" y="43679"/>
                  <a:pt x="207818" y="43679"/>
                </a:cubicBezTo>
                <a:cubicBezTo>
                  <a:pt x="318655" y="43679"/>
                  <a:pt x="180106" y="80626"/>
                  <a:pt x="290945" y="43679"/>
                </a:cubicBezTo>
                <a:cubicBezTo>
                  <a:pt x="387629" y="67851"/>
                  <a:pt x="364432" y="68377"/>
                  <a:pt x="512618" y="43679"/>
                </a:cubicBezTo>
                <a:cubicBezTo>
                  <a:pt x="541428" y="38877"/>
                  <a:pt x="568036" y="25206"/>
                  <a:pt x="595745" y="15970"/>
                </a:cubicBezTo>
                <a:lnTo>
                  <a:pt x="637309" y="2116"/>
                </a:lnTo>
                <a:cubicBezTo>
                  <a:pt x="669726" y="99370"/>
                  <a:pt x="628121" y="19505"/>
                  <a:pt x="803563" y="29825"/>
                </a:cubicBezTo>
                <a:cubicBezTo>
                  <a:pt x="832721" y="31540"/>
                  <a:pt x="886691" y="57534"/>
                  <a:pt x="886691" y="57534"/>
                </a:cubicBezTo>
                <a:cubicBezTo>
                  <a:pt x="891309" y="186843"/>
                  <a:pt x="893744" y="316248"/>
                  <a:pt x="900545" y="445461"/>
                </a:cubicBezTo>
                <a:cubicBezTo>
                  <a:pt x="905668" y="542790"/>
                  <a:pt x="913747" y="580091"/>
                  <a:pt x="928254" y="667134"/>
                </a:cubicBezTo>
                <a:cubicBezTo>
                  <a:pt x="975540" y="525275"/>
                  <a:pt x="928402" y="625385"/>
                  <a:pt x="983672" y="556297"/>
                </a:cubicBezTo>
                <a:cubicBezTo>
                  <a:pt x="996725" y="539980"/>
                  <a:pt x="1016788" y="498176"/>
                  <a:pt x="1039091" y="487025"/>
                </a:cubicBezTo>
                <a:cubicBezTo>
                  <a:pt x="1065215" y="473963"/>
                  <a:pt x="1122218" y="459316"/>
                  <a:pt x="1122218" y="459316"/>
                </a:cubicBezTo>
                <a:cubicBezTo>
                  <a:pt x="1136072" y="450080"/>
                  <a:pt x="1150779" y="442009"/>
                  <a:pt x="1163781" y="431607"/>
                </a:cubicBezTo>
                <a:cubicBezTo>
                  <a:pt x="1173981" y="423447"/>
                  <a:pt x="1179807" y="409739"/>
                  <a:pt x="1191491" y="403897"/>
                </a:cubicBezTo>
                <a:cubicBezTo>
                  <a:pt x="1217615" y="390835"/>
                  <a:pt x="1250316" y="392390"/>
                  <a:pt x="1274618" y="376188"/>
                </a:cubicBezTo>
                <a:cubicBezTo>
                  <a:pt x="1288472" y="366952"/>
                  <a:pt x="1303179" y="358881"/>
                  <a:pt x="1316181" y="348479"/>
                </a:cubicBezTo>
                <a:cubicBezTo>
                  <a:pt x="1326381" y="340319"/>
                  <a:pt x="1332208" y="326612"/>
                  <a:pt x="1343891" y="320770"/>
                </a:cubicBezTo>
                <a:cubicBezTo>
                  <a:pt x="1370015" y="307708"/>
                  <a:pt x="1399309" y="302297"/>
                  <a:pt x="1427018" y="293061"/>
                </a:cubicBezTo>
                <a:lnTo>
                  <a:pt x="1468581" y="279207"/>
                </a:lnTo>
                <a:cubicBezTo>
                  <a:pt x="1482436" y="269970"/>
                  <a:pt x="1494929" y="258260"/>
                  <a:pt x="1510145" y="251497"/>
                </a:cubicBezTo>
                <a:cubicBezTo>
                  <a:pt x="1510163" y="251489"/>
                  <a:pt x="1614045" y="216864"/>
                  <a:pt x="1634836" y="209934"/>
                </a:cubicBezTo>
                <a:lnTo>
                  <a:pt x="1759527" y="168370"/>
                </a:lnTo>
                <a:cubicBezTo>
                  <a:pt x="1773382" y="163752"/>
                  <a:pt x="1786634" y="156581"/>
                  <a:pt x="1801091" y="154516"/>
                </a:cubicBezTo>
                <a:cubicBezTo>
                  <a:pt x="1873706" y="144142"/>
                  <a:pt x="1910745" y="139617"/>
                  <a:pt x="1981200" y="126807"/>
                </a:cubicBezTo>
                <a:cubicBezTo>
                  <a:pt x="2194294" y="88063"/>
                  <a:pt x="1888533" y="139943"/>
                  <a:pt x="2133600" y="99097"/>
                </a:cubicBezTo>
                <a:cubicBezTo>
                  <a:pt x="2124364" y="85243"/>
                  <a:pt x="2116293" y="70536"/>
                  <a:pt x="2105891" y="57534"/>
                </a:cubicBezTo>
                <a:cubicBezTo>
                  <a:pt x="2097731" y="47334"/>
                  <a:pt x="2078181" y="42887"/>
                  <a:pt x="2078181" y="29825"/>
                </a:cubicBezTo>
                <a:lnTo>
                  <a:pt x="2105891" y="2116"/>
                </a:lnTo>
                <a:cubicBezTo>
                  <a:pt x="2115127" y="15970"/>
                  <a:pt x="2126154" y="28786"/>
                  <a:pt x="2133600" y="43679"/>
                </a:cubicBezTo>
                <a:cubicBezTo>
                  <a:pt x="2150333" y="77145"/>
                  <a:pt x="2142075" y="100336"/>
                  <a:pt x="2175163" y="126807"/>
                </a:cubicBezTo>
                <a:cubicBezTo>
                  <a:pt x="2186567" y="135930"/>
                  <a:pt x="2202872" y="136043"/>
                  <a:pt x="2216727" y="140661"/>
                </a:cubicBezTo>
                <a:cubicBezTo>
                  <a:pt x="2239818" y="136043"/>
                  <a:pt x="2263012" y="131915"/>
                  <a:pt x="2286000" y="126807"/>
                </a:cubicBezTo>
                <a:cubicBezTo>
                  <a:pt x="2304588" y="122676"/>
                  <a:pt x="2322377" y="112952"/>
                  <a:pt x="2341418" y="112952"/>
                </a:cubicBezTo>
                <a:cubicBezTo>
                  <a:pt x="2356022" y="112952"/>
                  <a:pt x="2369127" y="122189"/>
                  <a:pt x="2382981" y="126807"/>
                </a:cubicBezTo>
                <a:cubicBezTo>
                  <a:pt x="2387599" y="145280"/>
                  <a:pt x="2379805" y="173710"/>
                  <a:pt x="2396836" y="182225"/>
                </a:cubicBezTo>
                <a:cubicBezTo>
                  <a:pt x="2409899" y="188756"/>
                  <a:pt x="2398807" y="149149"/>
                  <a:pt x="2410691" y="140661"/>
                </a:cubicBezTo>
                <a:cubicBezTo>
                  <a:pt x="2434458" y="123684"/>
                  <a:pt x="2493818" y="112952"/>
                  <a:pt x="2493818" y="112952"/>
                </a:cubicBezTo>
                <a:cubicBezTo>
                  <a:pt x="2498436" y="126807"/>
                  <a:pt x="2493504" y="150974"/>
                  <a:pt x="2507672" y="154516"/>
                </a:cubicBezTo>
                <a:cubicBezTo>
                  <a:pt x="2523826" y="158555"/>
                  <a:pt x="2534343" y="134254"/>
                  <a:pt x="2549236" y="126807"/>
                </a:cubicBezTo>
                <a:cubicBezTo>
                  <a:pt x="2562298" y="120276"/>
                  <a:pt x="2576945" y="117570"/>
                  <a:pt x="2590800" y="112952"/>
                </a:cubicBezTo>
                <a:cubicBezTo>
                  <a:pt x="2700577" y="149544"/>
                  <a:pt x="2645117" y="135859"/>
                  <a:pt x="2757054" y="154516"/>
                </a:cubicBezTo>
                <a:cubicBezTo>
                  <a:pt x="2761672" y="168370"/>
                  <a:pt x="2756305" y="196079"/>
                  <a:pt x="2770909" y="196079"/>
                </a:cubicBezTo>
                <a:cubicBezTo>
                  <a:pt x="2787560" y="196079"/>
                  <a:pt x="2784498" y="163341"/>
                  <a:pt x="2798618" y="154516"/>
                </a:cubicBezTo>
                <a:cubicBezTo>
                  <a:pt x="2823386" y="139036"/>
                  <a:pt x="2881745" y="126807"/>
                  <a:pt x="2881745" y="126807"/>
                </a:cubicBezTo>
                <a:cubicBezTo>
                  <a:pt x="2908320" y="135665"/>
                  <a:pt x="2969178" y="157859"/>
                  <a:pt x="2992581" y="154516"/>
                </a:cubicBezTo>
                <a:cubicBezTo>
                  <a:pt x="3005512" y="152669"/>
                  <a:pt x="3009422" y="134053"/>
                  <a:pt x="3020291" y="126807"/>
                </a:cubicBezTo>
                <a:cubicBezTo>
                  <a:pt x="3054535" y="103977"/>
                  <a:pt x="3080323" y="97559"/>
                  <a:pt x="3117272" y="85243"/>
                </a:cubicBezTo>
                <a:cubicBezTo>
                  <a:pt x="3121890" y="99098"/>
                  <a:pt x="3127115" y="112765"/>
                  <a:pt x="3131127" y="126807"/>
                </a:cubicBezTo>
                <a:cubicBezTo>
                  <a:pt x="3136358" y="145116"/>
                  <a:pt x="3125940" y="182225"/>
                  <a:pt x="3144981" y="182225"/>
                </a:cubicBezTo>
                <a:cubicBezTo>
                  <a:pt x="3164022" y="182225"/>
                  <a:pt x="3154218" y="145280"/>
                  <a:pt x="3158836" y="126807"/>
                </a:cubicBezTo>
                <a:cubicBezTo>
                  <a:pt x="3163454" y="140661"/>
                  <a:pt x="3158087" y="168370"/>
                  <a:pt x="3172691" y="168370"/>
                </a:cubicBezTo>
                <a:cubicBezTo>
                  <a:pt x="3192284" y="168370"/>
                  <a:pt x="3197127" y="136322"/>
                  <a:pt x="3214254" y="126807"/>
                </a:cubicBezTo>
                <a:cubicBezTo>
                  <a:pt x="3239786" y="112622"/>
                  <a:pt x="3297381" y="99097"/>
                  <a:pt x="3297381" y="99097"/>
                </a:cubicBezTo>
                <a:cubicBezTo>
                  <a:pt x="3306618" y="108334"/>
                  <a:pt x="3318370" y="115606"/>
                  <a:pt x="3325091" y="126807"/>
                </a:cubicBezTo>
                <a:cubicBezTo>
                  <a:pt x="3332605" y="139330"/>
                  <a:pt x="3324777" y="164828"/>
                  <a:pt x="3338945" y="168370"/>
                </a:cubicBezTo>
                <a:cubicBezTo>
                  <a:pt x="3355099" y="172408"/>
                  <a:pt x="3365293" y="147424"/>
                  <a:pt x="3380509" y="140661"/>
                </a:cubicBezTo>
                <a:cubicBezTo>
                  <a:pt x="3407199" y="128799"/>
                  <a:pt x="3463636" y="112952"/>
                  <a:pt x="3463636" y="112952"/>
                </a:cubicBezTo>
                <a:cubicBezTo>
                  <a:pt x="3477491" y="117570"/>
                  <a:pt x="3490879" y="129671"/>
                  <a:pt x="3505200" y="126807"/>
                </a:cubicBezTo>
                <a:cubicBezTo>
                  <a:pt x="3552744" y="117298"/>
                  <a:pt x="3518147" y="54810"/>
                  <a:pt x="3546763" y="140661"/>
                </a:cubicBezTo>
                <a:cubicBezTo>
                  <a:pt x="3658613" y="66095"/>
                  <a:pt x="3532074" y="131146"/>
                  <a:pt x="3602181" y="154516"/>
                </a:cubicBezTo>
                <a:cubicBezTo>
                  <a:pt x="3614573" y="158647"/>
                  <a:pt x="3618208" y="132649"/>
                  <a:pt x="3629891" y="126807"/>
                </a:cubicBezTo>
                <a:cubicBezTo>
                  <a:pt x="3646922" y="118292"/>
                  <a:pt x="3667000" y="118183"/>
                  <a:pt x="3685309" y="112952"/>
                </a:cubicBezTo>
                <a:cubicBezTo>
                  <a:pt x="3699351" y="108940"/>
                  <a:pt x="3713018" y="103715"/>
                  <a:pt x="3726872" y="99097"/>
                </a:cubicBezTo>
                <a:cubicBezTo>
                  <a:pt x="3740727" y="103715"/>
                  <a:pt x="3758109" y="102625"/>
                  <a:pt x="3768436" y="112952"/>
                </a:cubicBezTo>
                <a:cubicBezTo>
                  <a:pt x="3802853" y="147369"/>
                  <a:pt x="3756750" y="192828"/>
                  <a:pt x="3810000" y="112952"/>
                </a:cubicBezTo>
                <a:cubicBezTo>
                  <a:pt x="3823854" y="117570"/>
                  <a:pt x="3836959" y="126807"/>
                  <a:pt x="3851563" y="126807"/>
                </a:cubicBezTo>
                <a:cubicBezTo>
                  <a:pt x="3946059" y="126807"/>
                  <a:pt x="3970928" y="117748"/>
                  <a:pt x="4045527" y="99097"/>
                </a:cubicBezTo>
                <a:cubicBezTo>
                  <a:pt x="4068618" y="103715"/>
                  <a:pt x="4094354" y="101269"/>
                  <a:pt x="4114800" y="112952"/>
                </a:cubicBezTo>
                <a:cubicBezTo>
                  <a:pt x="4129257" y="121213"/>
                  <a:pt x="4126712" y="149250"/>
                  <a:pt x="4142509" y="154516"/>
                </a:cubicBezTo>
                <a:cubicBezTo>
                  <a:pt x="4151205" y="157415"/>
                  <a:pt x="4226564" y="131116"/>
                  <a:pt x="4239491" y="126807"/>
                </a:cubicBezTo>
                <a:cubicBezTo>
                  <a:pt x="4285435" y="142121"/>
                  <a:pt x="4295658" y="140661"/>
                  <a:pt x="4267200" y="140661"/>
                </a:cubicBezTo>
              </a:path>
            </a:pathLst>
          </a:custGeom>
          <a:noFill/>
          <a:ln w="476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290D4AD8-AE80-9326-4423-59A1B3D54FEE}"/>
              </a:ext>
            </a:extLst>
          </p:cNvPr>
          <p:cNvCxnSpPr>
            <a:cxnSpLocks/>
          </p:cNvCxnSpPr>
          <p:nvPr/>
        </p:nvCxnSpPr>
        <p:spPr>
          <a:xfrm>
            <a:off x="1331026" y="2528928"/>
            <a:ext cx="7789310" cy="0"/>
          </a:xfrm>
          <a:prstGeom prst="straightConnector1">
            <a:avLst/>
          </a:prstGeom>
          <a:ln w="508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EE88401A-7272-F658-E0E9-44C7FE15ADB3}"/>
              </a:ext>
            </a:extLst>
          </p:cNvPr>
          <p:cNvSpPr txBox="1"/>
          <p:nvPr/>
        </p:nvSpPr>
        <p:spPr>
          <a:xfrm>
            <a:off x="696359" y="2601976"/>
            <a:ext cx="245225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chemeClr val="bg1"/>
                </a:solidFill>
                <a:latin typeface="Andale Mono" panose="020B0509000000000004" pitchFamily="49" charset="0"/>
              </a:rPr>
              <a:t>Time</a:t>
            </a:r>
          </a:p>
        </p:txBody>
      </p:sp>
      <p:sp>
        <p:nvSpPr>
          <p:cNvPr id="12" name="Freeform 11">
            <a:extLst>
              <a:ext uri="{FF2B5EF4-FFF2-40B4-BE49-F238E27FC236}">
                <a16:creationId xmlns:a16="http://schemas.microsoft.com/office/drawing/2014/main" id="{F401F163-5530-D5DA-C5D9-98C662DB88AC}"/>
              </a:ext>
            </a:extLst>
          </p:cNvPr>
          <p:cNvSpPr/>
          <p:nvPr/>
        </p:nvSpPr>
        <p:spPr>
          <a:xfrm rot="21427720">
            <a:off x="5834602" y="1198990"/>
            <a:ext cx="2992814" cy="1138372"/>
          </a:xfrm>
          <a:custGeom>
            <a:avLst/>
            <a:gdLst>
              <a:gd name="connsiteX0" fmla="*/ 0 w 4283053"/>
              <a:gd name="connsiteY0" fmla="*/ 15970 h 667134"/>
              <a:gd name="connsiteX1" fmla="*/ 110836 w 4283053"/>
              <a:gd name="connsiteY1" fmla="*/ 2116 h 667134"/>
              <a:gd name="connsiteX2" fmla="*/ 124691 w 4283053"/>
              <a:gd name="connsiteY2" fmla="*/ 43679 h 667134"/>
              <a:gd name="connsiteX3" fmla="*/ 166254 w 4283053"/>
              <a:gd name="connsiteY3" fmla="*/ 57534 h 667134"/>
              <a:gd name="connsiteX4" fmla="*/ 207818 w 4283053"/>
              <a:gd name="connsiteY4" fmla="*/ 43679 h 667134"/>
              <a:gd name="connsiteX5" fmla="*/ 290945 w 4283053"/>
              <a:gd name="connsiteY5" fmla="*/ 43679 h 667134"/>
              <a:gd name="connsiteX6" fmla="*/ 512618 w 4283053"/>
              <a:gd name="connsiteY6" fmla="*/ 43679 h 667134"/>
              <a:gd name="connsiteX7" fmla="*/ 595745 w 4283053"/>
              <a:gd name="connsiteY7" fmla="*/ 15970 h 667134"/>
              <a:gd name="connsiteX8" fmla="*/ 637309 w 4283053"/>
              <a:gd name="connsiteY8" fmla="*/ 2116 h 667134"/>
              <a:gd name="connsiteX9" fmla="*/ 803563 w 4283053"/>
              <a:gd name="connsiteY9" fmla="*/ 29825 h 667134"/>
              <a:gd name="connsiteX10" fmla="*/ 886691 w 4283053"/>
              <a:gd name="connsiteY10" fmla="*/ 57534 h 667134"/>
              <a:gd name="connsiteX11" fmla="*/ 900545 w 4283053"/>
              <a:gd name="connsiteY11" fmla="*/ 445461 h 667134"/>
              <a:gd name="connsiteX12" fmla="*/ 928254 w 4283053"/>
              <a:gd name="connsiteY12" fmla="*/ 667134 h 667134"/>
              <a:gd name="connsiteX13" fmla="*/ 983672 w 4283053"/>
              <a:gd name="connsiteY13" fmla="*/ 556297 h 667134"/>
              <a:gd name="connsiteX14" fmla="*/ 1039091 w 4283053"/>
              <a:gd name="connsiteY14" fmla="*/ 487025 h 667134"/>
              <a:gd name="connsiteX15" fmla="*/ 1122218 w 4283053"/>
              <a:gd name="connsiteY15" fmla="*/ 459316 h 667134"/>
              <a:gd name="connsiteX16" fmla="*/ 1163781 w 4283053"/>
              <a:gd name="connsiteY16" fmla="*/ 431607 h 667134"/>
              <a:gd name="connsiteX17" fmla="*/ 1191491 w 4283053"/>
              <a:gd name="connsiteY17" fmla="*/ 403897 h 667134"/>
              <a:gd name="connsiteX18" fmla="*/ 1274618 w 4283053"/>
              <a:gd name="connsiteY18" fmla="*/ 376188 h 667134"/>
              <a:gd name="connsiteX19" fmla="*/ 1316181 w 4283053"/>
              <a:gd name="connsiteY19" fmla="*/ 348479 h 667134"/>
              <a:gd name="connsiteX20" fmla="*/ 1343891 w 4283053"/>
              <a:gd name="connsiteY20" fmla="*/ 320770 h 667134"/>
              <a:gd name="connsiteX21" fmla="*/ 1427018 w 4283053"/>
              <a:gd name="connsiteY21" fmla="*/ 293061 h 667134"/>
              <a:gd name="connsiteX22" fmla="*/ 1468581 w 4283053"/>
              <a:gd name="connsiteY22" fmla="*/ 279207 h 667134"/>
              <a:gd name="connsiteX23" fmla="*/ 1510145 w 4283053"/>
              <a:gd name="connsiteY23" fmla="*/ 251497 h 667134"/>
              <a:gd name="connsiteX24" fmla="*/ 1634836 w 4283053"/>
              <a:gd name="connsiteY24" fmla="*/ 209934 h 667134"/>
              <a:gd name="connsiteX25" fmla="*/ 1759527 w 4283053"/>
              <a:gd name="connsiteY25" fmla="*/ 168370 h 667134"/>
              <a:gd name="connsiteX26" fmla="*/ 1801091 w 4283053"/>
              <a:gd name="connsiteY26" fmla="*/ 154516 h 667134"/>
              <a:gd name="connsiteX27" fmla="*/ 1981200 w 4283053"/>
              <a:gd name="connsiteY27" fmla="*/ 126807 h 667134"/>
              <a:gd name="connsiteX28" fmla="*/ 2133600 w 4283053"/>
              <a:gd name="connsiteY28" fmla="*/ 99097 h 667134"/>
              <a:gd name="connsiteX29" fmla="*/ 2105891 w 4283053"/>
              <a:gd name="connsiteY29" fmla="*/ 57534 h 667134"/>
              <a:gd name="connsiteX30" fmla="*/ 2078181 w 4283053"/>
              <a:gd name="connsiteY30" fmla="*/ 29825 h 667134"/>
              <a:gd name="connsiteX31" fmla="*/ 2105891 w 4283053"/>
              <a:gd name="connsiteY31" fmla="*/ 2116 h 667134"/>
              <a:gd name="connsiteX32" fmla="*/ 2133600 w 4283053"/>
              <a:gd name="connsiteY32" fmla="*/ 43679 h 667134"/>
              <a:gd name="connsiteX33" fmla="*/ 2175163 w 4283053"/>
              <a:gd name="connsiteY33" fmla="*/ 126807 h 667134"/>
              <a:gd name="connsiteX34" fmla="*/ 2216727 w 4283053"/>
              <a:gd name="connsiteY34" fmla="*/ 140661 h 667134"/>
              <a:gd name="connsiteX35" fmla="*/ 2286000 w 4283053"/>
              <a:gd name="connsiteY35" fmla="*/ 126807 h 667134"/>
              <a:gd name="connsiteX36" fmla="*/ 2341418 w 4283053"/>
              <a:gd name="connsiteY36" fmla="*/ 112952 h 667134"/>
              <a:gd name="connsiteX37" fmla="*/ 2382981 w 4283053"/>
              <a:gd name="connsiteY37" fmla="*/ 126807 h 667134"/>
              <a:gd name="connsiteX38" fmla="*/ 2396836 w 4283053"/>
              <a:gd name="connsiteY38" fmla="*/ 182225 h 667134"/>
              <a:gd name="connsiteX39" fmla="*/ 2410691 w 4283053"/>
              <a:gd name="connsiteY39" fmla="*/ 140661 h 667134"/>
              <a:gd name="connsiteX40" fmla="*/ 2493818 w 4283053"/>
              <a:gd name="connsiteY40" fmla="*/ 112952 h 667134"/>
              <a:gd name="connsiteX41" fmla="*/ 2507672 w 4283053"/>
              <a:gd name="connsiteY41" fmla="*/ 154516 h 667134"/>
              <a:gd name="connsiteX42" fmla="*/ 2549236 w 4283053"/>
              <a:gd name="connsiteY42" fmla="*/ 126807 h 667134"/>
              <a:gd name="connsiteX43" fmla="*/ 2590800 w 4283053"/>
              <a:gd name="connsiteY43" fmla="*/ 112952 h 667134"/>
              <a:gd name="connsiteX44" fmla="*/ 2757054 w 4283053"/>
              <a:gd name="connsiteY44" fmla="*/ 154516 h 667134"/>
              <a:gd name="connsiteX45" fmla="*/ 2770909 w 4283053"/>
              <a:gd name="connsiteY45" fmla="*/ 196079 h 667134"/>
              <a:gd name="connsiteX46" fmla="*/ 2798618 w 4283053"/>
              <a:gd name="connsiteY46" fmla="*/ 154516 h 667134"/>
              <a:gd name="connsiteX47" fmla="*/ 2881745 w 4283053"/>
              <a:gd name="connsiteY47" fmla="*/ 126807 h 667134"/>
              <a:gd name="connsiteX48" fmla="*/ 2992581 w 4283053"/>
              <a:gd name="connsiteY48" fmla="*/ 154516 h 667134"/>
              <a:gd name="connsiteX49" fmla="*/ 3020291 w 4283053"/>
              <a:gd name="connsiteY49" fmla="*/ 126807 h 667134"/>
              <a:gd name="connsiteX50" fmla="*/ 3117272 w 4283053"/>
              <a:gd name="connsiteY50" fmla="*/ 85243 h 667134"/>
              <a:gd name="connsiteX51" fmla="*/ 3131127 w 4283053"/>
              <a:gd name="connsiteY51" fmla="*/ 126807 h 667134"/>
              <a:gd name="connsiteX52" fmla="*/ 3144981 w 4283053"/>
              <a:gd name="connsiteY52" fmla="*/ 182225 h 667134"/>
              <a:gd name="connsiteX53" fmla="*/ 3158836 w 4283053"/>
              <a:gd name="connsiteY53" fmla="*/ 126807 h 667134"/>
              <a:gd name="connsiteX54" fmla="*/ 3172691 w 4283053"/>
              <a:gd name="connsiteY54" fmla="*/ 168370 h 667134"/>
              <a:gd name="connsiteX55" fmla="*/ 3214254 w 4283053"/>
              <a:gd name="connsiteY55" fmla="*/ 126807 h 667134"/>
              <a:gd name="connsiteX56" fmla="*/ 3297381 w 4283053"/>
              <a:gd name="connsiteY56" fmla="*/ 99097 h 667134"/>
              <a:gd name="connsiteX57" fmla="*/ 3325091 w 4283053"/>
              <a:gd name="connsiteY57" fmla="*/ 126807 h 667134"/>
              <a:gd name="connsiteX58" fmla="*/ 3338945 w 4283053"/>
              <a:gd name="connsiteY58" fmla="*/ 168370 h 667134"/>
              <a:gd name="connsiteX59" fmla="*/ 3380509 w 4283053"/>
              <a:gd name="connsiteY59" fmla="*/ 140661 h 667134"/>
              <a:gd name="connsiteX60" fmla="*/ 3463636 w 4283053"/>
              <a:gd name="connsiteY60" fmla="*/ 112952 h 667134"/>
              <a:gd name="connsiteX61" fmla="*/ 3505200 w 4283053"/>
              <a:gd name="connsiteY61" fmla="*/ 126807 h 667134"/>
              <a:gd name="connsiteX62" fmla="*/ 3546763 w 4283053"/>
              <a:gd name="connsiteY62" fmla="*/ 140661 h 667134"/>
              <a:gd name="connsiteX63" fmla="*/ 3602181 w 4283053"/>
              <a:gd name="connsiteY63" fmla="*/ 154516 h 667134"/>
              <a:gd name="connsiteX64" fmla="*/ 3629891 w 4283053"/>
              <a:gd name="connsiteY64" fmla="*/ 126807 h 667134"/>
              <a:gd name="connsiteX65" fmla="*/ 3685309 w 4283053"/>
              <a:gd name="connsiteY65" fmla="*/ 112952 h 667134"/>
              <a:gd name="connsiteX66" fmla="*/ 3726872 w 4283053"/>
              <a:gd name="connsiteY66" fmla="*/ 99097 h 667134"/>
              <a:gd name="connsiteX67" fmla="*/ 3768436 w 4283053"/>
              <a:gd name="connsiteY67" fmla="*/ 112952 h 667134"/>
              <a:gd name="connsiteX68" fmla="*/ 3810000 w 4283053"/>
              <a:gd name="connsiteY68" fmla="*/ 112952 h 667134"/>
              <a:gd name="connsiteX69" fmla="*/ 3851563 w 4283053"/>
              <a:gd name="connsiteY69" fmla="*/ 126807 h 667134"/>
              <a:gd name="connsiteX70" fmla="*/ 4045527 w 4283053"/>
              <a:gd name="connsiteY70" fmla="*/ 99097 h 667134"/>
              <a:gd name="connsiteX71" fmla="*/ 4114800 w 4283053"/>
              <a:gd name="connsiteY71" fmla="*/ 112952 h 667134"/>
              <a:gd name="connsiteX72" fmla="*/ 4142509 w 4283053"/>
              <a:gd name="connsiteY72" fmla="*/ 154516 h 667134"/>
              <a:gd name="connsiteX73" fmla="*/ 4239491 w 4283053"/>
              <a:gd name="connsiteY73" fmla="*/ 126807 h 667134"/>
              <a:gd name="connsiteX74" fmla="*/ 4267200 w 4283053"/>
              <a:gd name="connsiteY74" fmla="*/ 140661 h 6671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</a:cxnLst>
            <a:rect l="l" t="t" r="r" b="b"/>
            <a:pathLst>
              <a:path w="4283053" h="667134">
                <a:moveTo>
                  <a:pt x="0" y="15970"/>
                </a:moveTo>
                <a:cubicBezTo>
                  <a:pt x="36945" y="11352"/>
                  <a:pt x="74490" y="-5961"/>
                  <a:pt x="110836" y="2116"/>
                </a:cubicBezTo>
                <a:cubicBezTo>
                  <a:pt x="125092" y="5284"/>
                  <a:pt x="114365" y="33353"/>
                  <a:pt x="124691" y="43679"/>
                </a:cubicBezTo>
                <a:cubicBezTo>
                  <a:pt x="135017" y="54005"/>
                  <a:pt x="152400" y="52916"/>
                  <a:pt x="166254" y="57534"/>
                </a:cubicBezTo>
                <a:cubicBezTo>
                  <a:pt x="180109" y="52916"/>
                  <a:pt x="193214" y="43679"/>
                  <a:pt x="207818" y="43679"/>
                </a:cubicBezTo>
                <a:cubicBezTo>
                  <a:pt x="318655" y="43679"/>
                  <a:pt x="180106" y="80626"/>
                  <a:pt x="290945" y="43679"/>
                </a:cubicBezTo>
                <a:cubicBezTo>
                  <a:pt x="387629" y="67851"/>
                  <a:pt x="364432" y="68377"/>
                  <a:pt x="512618" y="43679"/>
                </a:cubicBezTo>
                <a:cubicBezTo>
                  <a:pt x="541428" y="38877"/>
                  <a:pt x="568036" y="25206"/>
                  <a:pt x="595745" y="15970"/>
                </a:cubicBezTo>
                <a:lnTo>
                  <a:pt x="637309" y="2116"/>
                </a:lnTo>
                <a:cubicBezTo>
                  <a:pt x="669726" y="99370"/>
                  <a:pt x="628121" y="19505"/>
                  <a:pt x="803563" y="29825"/>
                </a:cubicBezTo>
                <a:cubicBezTo>
                  <a:pt x="832721" y="31540"/>
                  <a:pt x="886691" y="57534"/>
                  <a:pt x="886691" y="57534"/>
                </a:cubicBezTo>
                <a:cubicBezTo>
                  <a:pt x="891309" y="186843"/>
                  <a:pt x="893744" y="316248"/>
                  <a:pt x="900545" y="445461"/>
                </a:cubicBezTo>
                <a:cubicBezTo>
                  <a:pt x="905668" y="542790"/>
                  <a:pt x="913747" y="580091"/>
                  <a:pt x="928254" y="667134"/>
                </a:cubicBezTo>
                <a:cubicBezTo>
                  <a:pt x="975540" y="525275"/>
                  <a:pt x="928402" y="625385"/>
                  <a:pt x="983672" y="556297"/>
                </a:cubicBezTo>
                <a:cubicBezTo>
                  <a:pt x="996725" y="539980"/>
                  <a:pt x="1016788" y="498176"/>
                  <a:pt x="1039091" y="487025"/>
                </a:cubicBezTo>
                <a:cubicBezTo>
                  <a:pt x="1065215" y="473963"/>
                  <a:pt x="1122218" y="459316"/>
                  <a:pt x="1122218" y="459316"/>
                </a:cubicBezTo>
                <a:cubicBezTo>
                  <a:pt x="1136072" y="450080"/>
                  <a:pt x="1150779" y="442009"/>
                  <a:pt x="1163781" y="431607"/>
                </a:cubicBezTo>
                <a:cubicBezTo>
                  <a:pt x="1173981" y="423447"/>
                  <a:pt x="1179807" y="409739"/>
                  <a:pt x="1191491" y="403897"/>
                </a:cubicBezTo>
                <a:cubicBezTo>
                  <a:pt x="1217615" y="390835"/>
                  <a:pt x="1250316" y="392390"/>
                  <a:pt x="1274618" y="376188"/>
                </a:cubicBezTo>
                <a:cubicBezTo>
                  <a:pt x="1288472" y="366952"/>
                  <a:pt x="1303179" y="358881"/>
                  <a:pt x="1316181" y="348479"/>
                </a:cubicBezTo>
                <a:cubicBezTo>
                  <a:pt x="1326381" y="340319"/>
                  <a:pt x="1332208" y="326612"/>
                  <a:pt x="1343891" y="320770"/>
                </a:cubicBezTo>
                <a:cubicBezTo>
                  <a:pt x="1370015" y="307708"/>
                  <a:pt x="1399309" y="302297"/>
                  <a:pt x="1427018" y="293061"/>
                </a:cubicBezTo>
                <a:lnTo>
                  <a:pt x="1468581" y="279207"/>
                </a:lnTo>
                <a:cubicBezTo>
                  <a:pt x="1482436" y="269970"/>
                  <a:pt x="1494929" y="258260"/>
                  <a:pt x="1510145" y="251497"/>
                </a:cubicBezTo>
                <a:cubicBezTo>
                  <a:pt x="1510163" y="251489"/>
                  <a:pt x="1614045" y="216864"/>
                  <a:pt x="1634836" y="209934"/>
                </a:cubicBezTo>
                <a:lnTo>
                  <a:pt x="1759527" y="168370"/>
                </a:lnTo>
                <a:cubicBezTo>
                  <a:pt x="1773382" y="163752"/>
                  <a:pt x="1786634" y="156581"/>
                  <a:pt x="1801091" y="154516"/>
                </a:cubicBezTo>
                <a:cubicBezTo>
                  <a:pt x="1873706" y="144142"/>
                  <a:pt x="1910745" y="139617"/>
                  <a:pt x="1981200" y="126807"/>
                </a:cubicBezTo>
                <a:cubicBezTo>
                  <a:pt x="2194294" y="88063"/>
                  <a:pt x="1888533" y="139943"/>
                  <a:pt x="2133600" y="99097"/>
                </a:cubicBezTo>
                <a:cubicBezTo>
                  <a:pt x="2124364" y="85243"/>
                  <a:pt x="2116293" y="70536"/>
                  <a:pt x="2105891" y="57534"/>
                </a:cubicBezTo>
                <a:cubicBezTo>
                  <a:pt x="2097731" y="47334"/>
                  <a:pt x="2078181" y="42887"/>
                  <a:pt x="2078181" y="29825"/>
                </a:cubicBezTo>
                <a:lnTo>
                  <a:pt x="2105891" y="2116"/>
                </a:lnTo>
                <a:cubicBezTo>
                  <a:pt x="2115127" y="15970"/>
                  <a:pt x="2126154" y="28786"/>
                  <a:pt x="2133600" y="43679"/>
                </a:cubicBezTo>
                <a:cubicBezTo>
                  <a:pt x="2150333" y="77145"/>
                  <a:pt x="2142075" y="100336"/>
                  <a:pt x="2175163" y="126807"/>
                </a:cubicBezTo>
                <a:cubicBezTo>
                  <a:pt x="2186567" y="135930"/>
                  <a:pt x="2202872" y="136043"/>
                  <a:pt x="2216727" y="140661"/>
                </a:cubicBezTo>
                <a:cubicBezTo>
                  <a:pt x="2239818" y="136043"/>
                  <a:pt x="2263012" y="131915"/>
                  <a:pt x="2286000" y="126807"/>
                </a:cubicBezTo>
                <a:cubicBezTo>
                  <a:pt x="2304588" y="122676"/>
                  <a:pt x="2322377" y="112952"/>
                  <a:pt x="2341418" y="112952"/>
                </a:cubicBezTo>
                <a:cubicBezTo>
                  <a:pt x="2356022" y="112952"/>
                  <a:pt x="2369127" y="122189"/>
                  <a:pt x="2382981" y="126807"/>
                </a:cubicBezTo>
                <a:cubicBezTo>
                  <a:pt x="2387599" y="145280"/>
                  <a:pt x="2379805" y="173710"/>
                  <a:pt x="2396836" y="182225"/>
                </a:cubicBezTo>
                <a:cubicBezTo>
                  <a:pt x="2409899" y="188756"/>
                  <a:pt x="2398807" y="149149"/>
                  <a:pt x="2410691" y="140661"/>
                </a:cubicBezTo>
                <a:cubicBezTo>
                  <a:pt x="2434458" y="123684"/>
                  <a:pt x="2493818" y="112952"/>
                  <a:pt x="2493818" y="112952"/>
                </a:cubicBezTo>
                <a:cubicBezTo>
                  <a:pt x="2498436" y="126807"/>
                  <a:pt x="2493504" y="150974"/>
                  <a:pt x="2507672" y="154516"/>
                </a:cubicBezTo>
                <a:cubicBezTo>
                  <a:pt x="2523826" y="158555"/>
                  <a:pt x="2534343" y="134254"/>
                  <a:pt x="2549236" y="126807"/>
                </a:cubicBezTo>
                <a:cubicBezTo>
                  <a:pt x="2562298" y="120276"/>
                  <a:pt x="2576945" y="117570"/>
                  <a:pt x="2590800" y="112952"/>
                </a:cubicBezTo>
                <a:cubicBezTo>
                  <a:pt x="2700577" y="149544"/>
                  <a:pt x="2645117" y="135859"/>
                  <a:pt x="2757054" y="154516"/>
                </a:cubicBezTo>
                <a:cubicBezTo>
                  <a:pt x="2761672" y="168370"/>
                  <a:pt x="2756305" y="196079"/>
                  <a:pt x="2770909" y="196079"/>
                </a:cubicBezTo>
                <a:cubicBezTo>
                  <a:pt x="2787560" y="196079"/>
                  <a:pt x="2784498" y="163341"/>
                  <a:pt x="2798618" y="154516"/>
                </a:cubicBezTo>
                <a:cubicBezTo>
                  <a:pt x="2823386" y="139036"/>
                  <a:pt x="2881745" y="126807"/>
                  <a:pt x="2881745" y="126807"/>
                </a:cubicBezTo>
                <a:cubicBezTo>
                  <a:pt x="2908320" y="135665"/>
                  <a:pt x="2969178" y="157859"/>
                  <a:pt x="2992581" y="154516"/>
                </a:cubicBezTo>
                <a:cubicBezTo>
                  <a:pt x="3005512" y="152669"/>
                  <a:pt x="3009422" y="134053"/>
                  <a:pt x="3020291" y="126807"/>
                </a:cubicBezTo>
                <a:cubicBezTo>
                  <a:pt x="3054535" y="103977"/>
                  <a:pt x="3080323" y="97559"/>
                  <a:pt x="3117272" y="85243"/>
                </a:cubicBezTo>
                <a:cubicBezTo>
                  <a:pt x="3121890" y="99098"/>
                  <a:pt x="3127115" y="112765"/>
                  <a:pt x="3131127" y="126807"/>
                </a:cubicBezTo>
                <a:cubicBezTo>
                  <a:pt x="3136358" y="145116"/>
                  <a:pt x="3125940" y="182225"/>
                  <a:pt x="3144981" y="182225"/>
                </a:cubicBezTo>
                <a:cubicBezTo>
                  <a:pt x="3164022" y="182225"/>
                  <a:pt x="3154218" y="145280"/>
                  <a:pt x="3158836" y="126807"/>
                </a:cubicBezTo>
                <a:cubicBezTo>
                  <a:pt x="3163454" y="140661"/>
                  <a:pt x="3158087" y="168370"/>
                  <a:pt x="3172691" y="168370"/>
                </a:cubicBezTo>
                <a:cubicBezTo>
                  <a:pt x="3192284" y="168370"/>
                  <a:pt x="3197127" y="136322"/>
                  <a:pt x="3214254" y="126807"/>
                </a:cubicBezTo>
                <a:cubicBezTo>
                  <a:pt x="3239786" y="112622"/>
                  <a:pt x="3297381" y="99097"/>
                  <a:pt x="3297381" y="99097"/>
                </a:cubicBezTo>
                <a:cubicBezTo>
                  <a:pt x="3306618" y="108334"/>
                  <a:pt x="3318370" y="115606"/>
                  <a:pt x="3325091" y="126807"/>
                </a:cubicBezTo>
                <a:cubicBezTo>
                  <a:pt x="3332605" y="139330"/>
                  <a:pt x="3324777" y="164828"/>
                  <a:pt x="3338945" y="168370"/>
                </a:cubicBezTo>
                <a:cubicBezTo>
                  <a:pt x="3355099" y="172408"/>
                  <a:pt x="3365293" y="147424"/>
                  <a:pt x="3380509" y="140661"/>
                </a:cubicBezTo>
                <a:cubicBezTo>
                  <a:pt x="3407199" y="128799"/>
                  <a:pt x="3463636" y="112952"/>
                  <a:pt x="3463636" y="112952"/>
                </a:cubicBezTo>
                <a:cubicBezTo>
                  <a:pt x="3477491" y="117570"/>
                  <a:pt x="3490879" y="129671"/>
                  <a:pt x="3505200" y="126807"/>
                </a:cubicBezTo>
                <a:cubicBezTo>
                  <a:pt x="3552744" y="117298"/>
                  <a:pt x="3518147" y="54810"/>
                  <a:pt x="3546763" y="140661"/>
                </a:cubicBezTo>
                <a:cubicBezTo>
                  <a:pt x="3658613" y="66095"/>
                  <a:pt x="3532074" y="131146"/>
                  <a:pt x="3602181" y="154516"/>
                </a:cubicBezTo>
                <a:cubicBezTo>
                  <a:pt x="3614573" y="158647"/>
                  <a:pt x="3618208" y="132649"/>
                  <a:pt x="3629891" y="126807"/>
                </a:cubicBezTo>
                <a:cubicBezTo>
                  <a:pt x="3646922" y="118292"/>
                  <a:pt x="3667000" y="118183"/>
                  <a:pt x="3685309" y="112952"/>
                </a:cubicBezTo>
                <a:cubicBezTo>
                  <a:pt x="3699351" y="108940"/>
                  <a:pt x="3713018" y="103715"/>
                  <a:pt x="3726872" y="99097"/>
                </a:cubicBezTo>
                <a:cubicBezTo>
                  <a:pt x="3740727" y="103715"/>
                  <a:pt x="3758109" y="102625"/>
                  <a:pt x="3768436" y="112952"/>
                </a:cubicBezTo>
                <a:cubicBezTo>
                  <a:pt x="3802853" y="147369"/>
                  <a:pt x="3756750" y="192828"/>
                  <a:pt x="3810000" y="112952"/>
                </a:cubicBezTo>
                <a:cubicBezTo>
                  <a:pt x="3823854" y="117570"/>
                  <a:pt x="3836959" y="126807"/>
                  <a:pt x="3851563" y="126807"/>
                </a:cubicBezTo>
                <a:cubicBezTo>
                  <a:pt x="3946059" y="126807"/>
                  <a:pt x="3970928" y="117748"/>
                  <a:pt x="4045527" y="99097"/>
                </a:cubicBezTo>
                <a:cubicBezTo>
                  <a:pt x="4068618" y="103715"/>
                  <a:pt x="4094354" y="101269"/>
                  <a:pt x="4114800" y="112952"/>
                </a:cubicBezTo>
                <a:cubicBezTo>
                  <a:pt x="4129257" y="121213"/>
                  <a:pt x="4126712" y="149250"/>
                  <a:pt x="4142509" y="154516"/>
                </a:cubicBezTo>
                <a:cubicBezTo>
                  <a:pt x="4151205" y="157415"/>
                  <a:pt x="4226564" y="131116"/>
                  <a:pt x="4239491" y="126807"/>
                </a:cubicBezTo>
                <a:cubicBezTo>
                  <a:pt x="4285435" y="142121"/>
                  <a:pt x="4295658" y="140661"/>
                  <a:pt x="4267200" y="140661"/>
                </a:cubicBezTo>
              </a:path>
            </a:pathLst>
          </a:custGeom>
          <a:noFill/>
          <a:ln w="476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D15F5DF0-BB21-F89E-1FEB-2387F55B18AB}"/>
              </a:ext>
            </a:extLst>
          </p:cNvPr>
          <p:cNvSpPr/>
          <p:nvPr/>
        </p:nvSpPr>
        <p:spPr>
          <a:xfrm>
            <a:off x="335360" y="3573016"/>
            <a:ext cx="12817424" cy="2304256"/>
          </a:xfrm>
          <a:prstGeom prst="round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D6080490-A4F6-12B0-440E-0C46647EB08F}"/>
              </a:ext>
            </a:extLst>
          </p:cNvPr>
          <p:cNvCxnSpPr>
            <a:cxnSpLocks/>
          </p:cNvCxnSpPr>
          <p:nvPr/>
        </p:nvCxnSpPr>
        <p:spPr>
          <a:xfrm flipV="1">
            <a:off x="1218455" y="3884174"/>
            <a:ext cx="0" cy="1512012"/>
          </a:xfrm>
          <a:prstGeom prst="straightConnector1">
            <a:avLst/>
          </a:prstGeom>
          <a:ln w="508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BEB4F966-0EE6-A524-0336-1808C96016D5}"/>
              </a:ext>
            </a:extLst>
          </p:cNvPr>
          <p:cNvSpPr txBox="1"/>
          <p:nvPr/>
        </p:nvSpPr>
        <p:spPr>
          <a:xfrm rot="16200000">
            <a:off x="-204209" y="4485851"/>
            <a:ext cx="245225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chemeClr val="bg1"/>
                </a:solidFill>
                <a:latin typeface="Andale Mono" panose="020B0509000000000004" pitchFamily="49" charset="0"/>
              </a:rPr>
              <a:t>Voltage</a:t>
            </a:r>
          </a:p>
        </p:txBody>
      </p:sp>
      <p:sp>
        <p:nvSpPr>
          <p:cNvPr id="17" name="Freeform 16">
            <a:extLst>
              <a:ext uri="{FF2B5EF4-FFF2-40B4-BE49-F238E27FC236}">
                <a16:creationId xmlns:a16="http://schemas.microsoft.com/office/drawing/2014/main" id="{8A7BE614-E6F5-7854-F5F9-7415883EBD96}"/>
              </a:ext>
            </a:extLst>
          </p:cNvPr>
          <p:cNvSpPr/>
          <p:nvPr/>
        </p:nvSpPr>
        <p:spPr>
          <a:xfrm>
            <a:off x="1259019" y="4061798"/>
            <a:ext cx="1380597" cy="583399"/>
          </a:xfrm>
          <a:custGeom>
            <a:avLst/>
            <a:gdLst>
              <a:gd name="connsiteX0" fmla="*/ 0 w 4283053"/>
              <a:gd name="connsiteY0" fmla="*/ 15970 h 667134"/>
              <a:gd name="connsiteX1" fmla="*/ 110836 w 4283053"/>
              <a:gd name="connsiteY1" fmla="*/ 2116 h 667134"/>
              <a:gd name="connsiteX2" fmla="*/ 124691 w 4283053"/>
              <a:gd name="connsiteY2" fmla="*/ 43679 h 667134"/>
              <a:gd name="connsiteX3" fmla="*/ 166254 w 4283053"/>
              <a:gd name="connsiteY3" fmla="*/ 57534 h 667134"/>
              <a:gd name="connsiteX4" fmla="*/ 207818 w 4283053"/>
              <a:gd name="connsiteY4" fmla="*/ 43679 h 667134"/>
              <a:gd name="connsiteX5" fmla="*/ 290945 w 4283053"/>
              <a:gd name="connsiteY5" fmla="*/ 43679 h 667134"/>
              <a:gd name="connsiteX6" fmla="*/ 512618 w 4283053"/>
              <a:gd name="connsiteY6" fmla="*/ 43679 h 667134"/>
              <a:gd name="connsiteX7" fmla="*/ 595745 w 4283053"/>
              <a:gd name="connsiteY7" fmla="*/ 15970 h 667134"/>
              <a:gd name="connsiteX8" fmla="*/ 637309 w 4283053"/>
              <a:gd name="connsiteY8" fmla="*/ 2116 h 667134"/>
              <a:gd name="connsiteX9" fmla="*/ 803563 w 4283053"/>
              <a:gd name="connsiteY9" fmla="*/ 29825 h 667134"/>
              <a:gd name="connsiteX10" fmla="*/ 886691 w 4283053"/>
              <a:gd name="connsiteY10" fmla="*/ 57534 h 667134"/>
              <a:gd name="connsiteX11" fmla="*/ 900545 w 4283053"/>
              <a:gd name="connsiteY11" fmla="*/ 445461 h 667134"/>
              <a:gd name="connsiteX12" fmla="*/ 928254 w 4283053"/>
              <a:gd name="connsiteY12" fmla="*/ 667134 h 667134"/>
              <a:gd name="connsiteX13" fmla="*/ 983672 w 4283053"/>
              <a:gd name="connsiteY13" fmla="*/ 556297 h 667134"/>
              <a:gd name="connsiteX14" fmla="*/ 1039091 w 4283053"/>
              <a:gd name="connsiteY14" fmla="*/ 487025 h 667134"/>
              <a:gd name="connsiteX15" fmla="*/ 1122218 w 4283053"/>
              <a:gd name="connsiteY15" fmla="*/ 459316 h 667134"/>
              <a:gd name="connsiteX16" fmla="*/ 1163781 w 4283053"/>
              <a:gd name="connsiteY16" fmla="*/ 431607 h 667134"/>
              <a:gd name="connsiteX17" fmla="*/ 1191491 w 4283053"/>
              <a:gd name="connsiteY17" fmla="*/ 403897 h 667134"/>
              <a:gd name="connsiteX18" fmla="*/ 1274618 w 4283053"/>
              <a:gd name="connsiteY18" fmla="*/ 376188 h 667134"/>
              <a:gd name="connsiteX19" fmla="*/ 1316181 w 4283053"/>
              <a:gd name="connsiteY19" fmla="*/ 348479 h 667134"/>
              <a:gd name="connsiteX20" fmla="*/ 1343891 w 4283053"/>
              <a:gd name="connsiteY20" fmla="*/ 320770 h 667134"/>
              <a:gd name="connsiteX21" fmla="*/ 1427018 w 4283053"/>
              <a:gd name="connsiteY21" fmla="*/ 293061 h 667134"/>
              <a:gd name="connsiteX22" fmla="*/ 1468581 w 4283053"/>
              <a:gd name="connsiteY22" fmla="*/ 279207 h 667134"/>
              <a:gd name="connsiteX23" fmla="*/ 1510145 w 4283053"/>
              <a:gd name="connsiteY23" fmla="*/ 251497 h 667134"/>
              <a:gd name="connsiteX24" fmla="*/ 1634836 w 4283053"/>
              <a:gd name="connsiteY24" fmla="*/ 209934 h 667134"/>
              <a:gd name="connsiteX25" fmla="*/ 1759527 w 4283053"/>
              <a:gd name="connsiteY25" fmla="*/ 168370 h 667134"/>
              <a:gd name="connsiteX26" fmla="*/ 1801091 w 4283053"/>
              <a:gd name="connsiteY26" fmla="*/ 154516 h 667134"/>
              <a:gd name="connsiteX27" fmla="*/ 1981200 w 4283053"/>
              <a:gd name="connsiteY27" fmla="*/ 126807 h 667134"/>
              <a:gd name="connsiteX28" fmla="*/ 2133600 w 4283053"/>
              <a:gd name="connsiteY28" fmla="*/ 99097 h 667134"/>
              <a:gd name="connsiteX29" fmla="*/ 2105891 w 4283053"/>
              <a:gd name="connsiteY29" fmla="*/ 57534 h 667134"/>
              <a:gd name="connsiteX30" fmla="*/ 2078181 w 4283053"/>
              <a:gd name="connsiteY30" fmla="*/ 29825 h 667134"/>
              <a:gd name="connsiteX31" fmla="*/ 2105891 w 4283053"/>
              <a:gd name="connsiteY31" fmla="*/ 2116 h 667134"/>
              <a:gd name="connsiteX32" fmla="*/ 2133600 w 4283053"/>
              <a:gd name="connsiteY32" fmla="*/ 43679 h 667134"/>
              <a:gd name="connsiteX33" fmla="*/ 2175163 w 4283053"/>
              <a:gd name="connsiteY33" fmla="*/ 126807 h 667134"/>
              <a:gd name="connsiteX34" fmla="*/ 2216727 w 4283053"/>
              <a:gd name="connsiteY34" fmla="*/ 140661 h 667134"/>
              <a:gd name="connsiteX35" fmla="*/ 2286000 w 4283053"/>
              <a:gd name="connsiteY35" fmla="*/ 126807 h 667134"/>
              <a:gd name="connsiteX36" fmla="*/ 2341418 w 4283053"/>
              <a:gd name="connsiteY36" fmla="*/ 112952 h 667134"/>
              <a:gd name="connsiteX37" fmla="*/ 2382981 w 4283053"/>
              <a:gd name="connsiteY37" fmla="*/ 126807 h 667134"/>
              <a:gd name="connsiteX38" fmla="*/ 2396836 w 4283053"/>
              <a:gd name="connsiteY38" fmla="*/ 182225 h 667134"/>
              <a:gd name="connsiteX39" fmla="*/ 2410691 w 4283053"/>
              <a:gd name="connsiteY39" fmla="*/ 140661 h 667134"/>
              <a:gd name="connsiteX40" fmla="*/ 2493818 w 4283053"/>
              <a:gd name="connsiteY40" fmla="*/ 112952 h 667134"/>
              <a:gd name="connsiteX41" fmla="*/ 2507672 w 4283053"/>
              <a:gd name="connsiteY41" fmla="*/ 154516 h 667134"/>
              <a:gd name="connsiteX42" fmla="*/ 2549236 w 4283053"/>
              <a:gd name="connsiteY42" fmla="*/ 126807 h 667134"/>
              <a:gd name="connsiteX43" fmla="*/ 2590800 w 4283053"/>
              <a:gd name="connsiteY43" fmla="*/ 112952 h 667134"/>
              <a:gd name="connsiteX44" fmla="*/ 2757054 w 4283053"/>
              <a:gd name="connsiteY44" fmla="*/ 154516 h 667134"/>
              <a:gd name="connsiteX45" fmla="*/ 2770909 w 4283053"/>
              <a:gd name="connsiteY45" fmla="*/ 196079 h 667134"/>
              <a:gd name="connsiteX46" fmla="*/ 2798618 w 4283053"/>
              <a:gd name="connsiteY46" fmla="*/ 154516 h 667134"/>
              <a:gd name="connsiteX47" fmla="*/ 2881745 w 4283053"/>
              <a:gd name="connsiteY47" fmla="*/ 126807 h 667134"/>
              <a:gd name="connsiteX48" fmla="*/ 2992581 w 4283053"/>
              <a:gd name="connsiteY48" fmla="*/ 154516 h 667134"/>
              <a:gd name="connsiteX49" fmla="*/ 3020291 w 4283053"/>
              <a:gd name="connsiteY49" fmla="*/ 126807 h 667134"/>
              <a:gd name="connsiteX50" fmla="*/ 3117272 w 4283053"/>
              <a:gd name="connsiteY50" fmla="*/ 85243 h 667134"/>
              <a:gd name="connsiteX51" fmla="*/ 3131127 w 4283053"/>
              <a:gd name="connsiteY51" fmla="*/ 126807 h 667134"/>
              <a:gd name="connsiteX52" fmla="*/ 3144981 w 4283053"/>
              <a:gd name="connsiteY52" fmla="*/ 182225 h 667134"/>
              <a:gd name="connsiteX53" fmla="*/ 3158836 w 4283053"/>
              <a:gd name="connsiteY53" fmla="*/ 126807 h 667134"/>
              <a:gd name="connsiteX54" fmla="*/ 3172691 w 4283053"/>
              <a:gd name="connsiteY54" fmla="*/ 168370 h 667134"/>
              <a:gd name="connsiteX55" fmla="*/ 3214254 w 4283053"/>
              <a:gd name="connsiteY55" fmla="*/ 126807 h 667134"/>
              <a:gd name="connsiteX56" fmla="*/ 3297381 w 4283053"/>
              <a:gd name="connsiteY56" fmla="*/ 99097 h 667134"/>
              <a:gd name="connsiteX57" fmla="*/ 3325091 w 4283053"/>
              <a:gd name="connsiteY57" fmla="*/ 126807 h 667134"/>
              <a:gd name="connsiteX58" fmla="*/ 3338945 w 4283053"/>
              <a:gd name="connsiteY58" fmla="*/ 168370 h 667134"/>
              <a:gd name="connsiteX59" fmla="*/ 3380509 w 4283053"/>
              <a:gd name="connsiteY59" fmla="*/ 140661 h 667134"/>
              <a:gd name="connsiteX60" fmla="*/ 3463636 w 4283053"/>
              <a:gd name="connsiteY60" fmla="*/ 112952 h 667134"/>
              <a:gd name="connsiteX61" fmla="*/ 3505200 w 4283053"/>
              <a:gd name="connsiteY61" fmla="*/ 126807 h 667134"/>
              <a:gd name="connsiteX62" fmla="*/ 3546763 w 4283053"/>
              <a:gd name="connsiteY62" fmla="*/ 140661 h 667134"/>
              <a:gd name="connsiteX63" fmla="*/ 3602181 w 4283053"/>
              <a:gd name="connsiteY63" fmla="*/ 154516 h 667134"/>
              <a:gd name="connsiteX64" fmla="*/ 3629891 w 4283053"/>
              <a:gd name="connsiteY64" fmla="*/ 126807 h 667134"/>
              <a:gd name="connsiteX65" fmla="*/ 3685309 w 4283053"/>
              <a:gd name="connsiteY65" fmla="*/ 112952 h 667134"/>
              <a:gd name="connsiteX66" fmla="*/ 3726872 w 4283053"/>
              <a:gd name="connsiteY66" fmla="*/ 99097 h 667134"/>
              <a:gd name="connsiteX67" fmla="*/ 3768436 w 4283053"/>
              <a:gd name="connsiteY67" fmla="*/ 112952 h 667134"/>
              <a:gd name="connsiteX68" fmla="*/ 3810000 w 4283053"/>
              <a:gd name="connsiteY68" fmla="*/ 112952 h 667134"/>
              <a:gd name="connsiteX69" fmla="*/ 3851563 w 4283053"/>
              <a:gd name="connsiteY69" fmla="*/ 126807 h 667134"/>
              <a:gd name="connsiteX70" fmla="*/ 4045527 w 4283053"/>
              <a:gd name="connsiteY70" fmla="*/ 99097 h 667134"/>
              <a:gd name="connsiteX71" fmla="*/ 4114800 w 4283053"/>
              <a:gd name="connsiteY71" fmla="*/ 112952 h 667134"/>
              <a:gd name="connsiteX72" fmla="*/ 4142509 w 4283053"/>
              <a:gd name="connsiteY72" fmla="*/ 154516 h 667134"/>
              <a:gd name="connsiteX73" fmla="*/ 4239491 w 4283053"/>
              <a:gd name="connsiteY73" fmla="*/ 126807 h 667134"/>
              <a:gd name="connsiteX74" fmla="*/ 4267200 w 4283053"/>
              <a:gd name="connsiteY74" fmla="*/ 140661 h 6671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</a:cxnLst>
            <a:rect l="l" t="t" r="r" b="b"/>
            <a:pathLst>
              <a:path w="4283053" h="667134">
                <a:moveTo>
                  <a:pt x="0" y="15970"/>
                </a:moveTo>
                <a:cubicBezTo>
                  <a:pt x="36945" y="11352"/>
                  <a:pt x="74490" y="-5961"/>
                  <a:pt x="110836" y="2116"/>
                </a:cubicBezTo>
                <a:cubicBezTo>
                  <a:pt x="125092" y="5284"/>
                  <a:pt x="114365" y="33353"/>
                  <a:pt x="124691" y="43679"/>
                </a:cubicBezTo>
                <a:cubicBezTo>
                  <a:pt x="135017" y="54005"/>
                  <a:pt x="152400" y="52916"/>
                  <a:pt x="166254" y="57534"/>
                </a:cubicBezTo>
                <a:cubicBezTo>
                  <a:pt x="180109" y="52916"/>
                  <a:pt x="193214" y="43679"/>
                  <a:pt x="207818" y="43679"/>
                </a:cubicBezTo>
                <a:cubicBezTo>
                  <a:pt x="318655" y="43679"/>
                  <a:pt x="180106" y="80626"/>
                  <a:pt x="290945" y="43679"/>
                </a:cubicBezTo>
                <a:cubicBezTo>
                  <a:pt x="387629" y="67851"/>
                  <a:pt x="364432" y="68377"/>
                  <a:pt x="512618" y="43679"/>
                </a:cubicBezTo>
                <a:cubicBezTo>
                  <a:pt x="541428" y="38877"/>
                  <a:pt x="568036" y="25206"/>
                  <a:pt x="595745" y="15970"/>
                </a:cubicBezTo>
                <a:lnTo>
                  <a:pt x="637309" y="2116"/>
                </a:lnTo>
                <a:cubicBezTo>
                  <a:pt x="669726" y="99370"/>
                  <a:pt x="628121" y="19505"/>
                  <a:pt x="803563" y="29825"/>
                </a:cubicBezTo>
                <a:cubicBezTo>
                  <a:pt x="832721" y="31540"/>
                  <a:pt x="886691" y="57534"/>
                  <a:pt x="886691" y="57534"/>
                </a:cubicBezTo>
                <a:cubicBezTo>
                  <a:pt x="891309" y="186843"/>
                  <a:pt x="893744" y="316248"/>
                  <a:pt x="900545" y="445461"/>
                </a:cubicBezTo>
                <a:cubicBezTo>
                  <a:pt x="905668" y="542790"/>
                  <a:pt x="913747" y="580091"/>
                  <a:pt x="928254" y="667134"/>
                </a:cubicBezTo>
                <a:cubicBezTo>
                  <a:pt x="975540" y="525275"/>
                  <a:pt x="928402" y="625385"/>
                  <a:pt x="983672" y="556297"/>
                </a:cubicBezTo>
                <a:cubicBezTo>
                  <a:pt x="996725" y="539980"/>
                  <a:pt x="1016788" y="498176"/>
                  <a:pt x="1039091" y="487025"/>
                </a:cubicBezTo>
                <a:cubicBezTo>
                  <a:pt x="1065215" y="473963"/>
                  <a:pt x="1122218" y="459316"/>
                  <a:pt x="1122218" y="459316"/>
                </a:cubicBezTo>
                <a:cubicBezTo>
                  <a:pt x="1136072" y="450080"/>
                  <a:pt x="1150779" y="442009"/>
                  <a:pt x="1163781" y="431607"/>
                </a:cubicBezTo>
                <a:cubicBezTo>
                  <a:pt x="1173981" y="423447"/>
                  <a:pt x="1179807" y="409739"/>
                  <a:pt x="1191491" y="403897"/>
                </a:cubicBezTo>
                <a:cubicBezTo>
                  <a:pt x="1217615" y="390835"/>
                  <a:pt x="1250316" y="392390"/>
                  <a:pt x="1274618" y="376188"/>
                </a:cubicBezTo>
                <a:cubicBezTo>
                  <a:pt x="1288472" y="366952"/>
                  <a:pt x="1303179" y="358881"/>
                  <a:pt x="1316181" y="348479"/>
                </a:cubicBezTo>
                <a:cubicBezTo>
                  <a:pt x="1326381" y="340319"/>
                  <a:pt x="1332208" y="326612"/>
                  <a:pt x="1343891" y="320770"/>
                </a:cubicBezTo>
                <a:cubicBezTo>
                  <a:pt x="1370015" y="307708"/>
                  <a:pt x="1399309" y="302297"/>
                  <a:pt x="1427018" y="293061"/>
                </a:cubicBezTo>
                <a:lnTo>
                  <a:pt x="1468581" y="279207"/>
                </a:lnTo>
                <a:cubicBezTo>
                  <a:pt x="1482436" y="269970"/>
                  <a:pt x="1494929" y="258260"/>
                  <a:pt x="1510145" y="251497"/>
                </a:cubicBezTo>
                <a:cubicBezTo>
                  <a:pt x="1510163" y="251489"/>
                  <a:pt x="1614045" y="216864"/>
                  <a:pt x="1634836" y="209934"/>
                </a:cubicBezTo>
                <a:lnTo>
                  <a:pt x="1759527" y="168370"/>
                </a:lnTo>
                <a:cubicBezTo>
                  <a:pt x="1773382" y="163752"/>
                  <a:pt x="1786634" y="156581"/>
                  <a:pt x="1801091" y="154516"/>
                </a:cubicBezTo>
                <a:cubicBezTo>
                  <a:pt x="1873706" y="144142"/>
                  <a:pt x="1910745" y="139617"/>
                  <a:pt x="1981200" y="126807"/>
                </a:cubicBezTo>
                <a:cubicBezTo>
                  <a:pt x="2194294" y="88063"/>
                  <a:pt x="1888533" y="139943"/>
                  <a:pt x="2133600" y="99097"/>
                </a:cubicBezTo>
                <a:cubicBezTo>
                  <a:pt x="2124364" y="85243"/>
                  <a:pt x="2116293" y="70536"/>
                  <a:pt x="2105891" y="57534"/>
                </a:cubicBezTo>
                <a:cubicBezTo>
                  <a:pt x="2097731" y="47334"/>
                  <a:pt x="2078181" y="42887"/>
                  <a:pt x="2078181" y="29825"/>
                </a:cubicBezTo>
                <a:lnTo>
                  <a:pt x="2105891" y="2116"/>
                </a:lnTo>
                <a:cubicBezTo>
                  <a:pt x="2115127" y="15970"/>
                  <a:pt x="2126154" y="28786"/>
                  <a:pt x="2133600" y="43679"/>
                </a:cubicBezTo>
                <a:cubicBezTo>
                  <a:pt x="2150333" y="77145"/>
                  <a:pt x="2142075" y="100336"/>
                  <a:pt x="2175163" y="126807"/>
                </a:cubicBezTo>
                <a:cubicBezTo>
                  <a:pt x="2186567" y="135930"/>
                  <a:pt x="2202872" y="136043"/>
                  <a:pt x="2216727" y="140661"/>
                </a:cubicBezTo>
                <a:cubicBezTo>
                  <a:pt x="2239818" y="136043"/>
                  <a:pt x="2263012" y="131915"/>
                  <a:pt x="2286000" y="126807"/>
                </a:cubicBezTo>
                <a:cubicBezTo>
                  <a:pt x="2304588" y="122676"/>
                  <a:pt x="2322377" y="112952"/>
                  <a:pt x="2341418" y="112952"/>
                </a:cubicBezTo>
                <a:cubicBezTo>
                  <a:pt x="2356022" y="112952"/>
                  <a:pt x="2369127" y="122189"/>
                  <a:pt x="2382981" y="126807"/>
                </a:cubicBezTo>
                <a:cubicBezTo>
                  <a:pt x="2387599" y="145280"/>
                  <a:pt x="2379805" y="173710"/>
                  <a:pt x="2396836" y="182225"/>
                </a:cubicBezTo>
                <a:cubicBezTo>
                  <a:pt x="2409899" y="188756"/>
                  <a:pt x="2398807" y="149149"/>
                  <a:pt x="2410691" y="140661"/>
                </a:cubicBezTo>
                <a:cubicBezTo>
                  <a:pt x="2434458" y="123684"/>
                  <a:pt x="2493818" y="112952"/>
                  <a:pt x="2493818" y="112952"/>
                </a:cubicBezTo>
                <a:cubicBezTo>
                  <a:pt x="2498436" y="126807"/>
                  <a:pt x="2493504" y="150974"/>
                  <a:pt x="2507672" y="154516"/>
                </a:cubicBezTo>
                <a:cubicBezTo>
                  <a:pt x="2523826" y="158555"/>
                  <a:pt x="2534343" y="134254"/>
                  <a:pt x="2549236" y="126807"/>
                </a:cubicBezTo>
                <a:cubicBezTo>
                  <a:pt x="2562298" y="120276"/>
                  <a:pt x="2576945" y="117570"/>
                  <a:pt x="2590800" y="112952"/>
                </a:cubicBezTo>
                <a:cubicBezTo>
                  <a:pt x="2700577" y="149544"/>
                  <a:pt x="2645117" y="135859"/>
                  <a:pt x="2757054" y="154516"/>
                </a:cubicBezTo>
                <a:cubicBezTo>
                  <a:pt x="2761672" y="168370"/>
                  <a:pt x="2756305" y="196079"/>
                  <a:pt x="2770909" y="196079"/>
                </a:cubicBezTo>
                <a:cubicBezTo>
                  <a:pt x="2787560" y="196079"/>
                  <a:pt x="2784498" y="163341"/>
                  <a:pt x="2798618" y="154516"/>
                </a:cubicBezTo>
                <a:cubicBezTo>
                  <a:pt x="2823386" y="139036"/>
                  <a:pt x="2881745" y="126807"/>
                  <a:pt x="2881745" y="126807"/>
                </a:cubicBezTo>
                <a:cubicBezTo>
                  <a:pt x="2908320" y="135665"/>
                  <a:pt x="2969178" y="157859"/>
                  <a:pt x="2992581" y="154516"/>
                </a:cubicBezTo>
                <a:cubicBezTo>
                  <a:pt x="3005512" y="152669"/>
                  <a:pt x="3009422" y="134053"/>
                  <a:pt x="3020291" y="126807"/>
                </a:cubicBezTo>
                <a:cubicBezTo>
                  <a:pt x="3054535" y="103977"/>
                  <a:pt x="3080323" y="97559"/>
                  <a:pt x="3117272" y="85243"/>
                </a:cubicBezTo>
                <a:cubicBezTo>
                  <a:pt x="3121890" y="99098"/>
                  <a:pt x="3127115" y="112765"/>
                  <a:pt x="3131127" y="126807"/>
                </a:cubicBezTo>
                <a:cubicBezTo>
                  <a:pt x="3136358" y="145116"/>
                  <a:pt x="3125940" y="182225"/>
                  <a:pt x="3144981" y="182225"/>
                </a:cubicBezTo>
                <a:cubicBezTo>
                  <a:pt x="3164022" y="182225"/>
                  <a:pt x="3154218" y="145280"/>
                  <a:pt x="3158836" y="126807"/>
                </a:cubicBezTo>
                <a:cubicBezTo>
                  <a:pt x="3163454" y="140661"/>
                  <a:pt x="3158087" y="168370"/>
                  <a:pt x="3172691" y="168370"/>
                </a:cubicBezTo>
                <a:cubicBezTo>
                  <a:pt x="3192284" y="168370"/>
                  <a:pt x="3197127" y="136322"/>
                  <a:pt x="3214254" y="126807"/>
                </a:cubicBezTo>
                <a:cubicBezTo>
                  <a:pt x="3239786" y="112622"/>
                  <a:pt x="3297381" y="99097"/>
                  <a:pt x="3297381" y="99097"/>
                </a:cubicBezTo>
                <a:cubicBezTo>
                  <a:pt x="3306618" y="108334"/>
                  <a:pt x="3318370" y="115606"/>
                  <a:pt x="3325091" y="126807"/>
                </a:cubicBezTo>
                <a:cubicBezTo>
                  <a:pt x="3332605" y="139330"/>
                  <a:pt x="3324777" y="164828"/>
                  <a:pt x="3338945" y="168370"/>
                </a:cubicBezTo>
                <a:cubicBezTo>
                  <a:pt x="3355099" y="172408"/>
                  <a:pt x="3365293" y="147424"/>
                  <a:pt x="3380509" y="140661"/>
                </a:cubicBezTo>
                <a:cubicBezTo>
                  <a:pt x="3407199" y="128799"/>
                  <a:pt x="3463636" y="112952"/>
                  <a:pt x="3463636" y="112952"/>
                </a:cubicBezTo>
                <a:cubicBezTo>
                  <a:pt x="3477491" y="117570"/>
                  <a:pt x="3490879" y="129671"/>
                  <a:pt x="3505200" y="126807"/>
                </a:cubicBezTo>
                <a:cubicBezTo>
                  <a:pt x="3552744" y="117298"/>
                  <a:pt x="3518147" y="54810"/>
                  <a:pt x="3546763" y="140661"/>
                </a:cubicBezTo>
                <a:cubicBezTo>
                  <a:pt x="3658613" y="66095"/>
                  <a:pt x="3532074" y="131146"/>
                  <a:pt x="3602181" y="154516"/>
                </a:cubicBezTo>
                <a:cubicBezTo>
                  <a:pt x="3614573" y="158647"/>
                  <a:pt x="3618208" y="132649"/>
                  <a:pt x="3629891" y="126807"/>
                </a:cubicBezTo>
                <a:cubicBezTo>
                  <a:pt x="3646922" y="118292"/>
                  <a:pt x="3667000" y="118183"/>
                  <a:pt x="3685309" y="112952"/>
                </a:cubicBezTo>
                <a:cubicBezTo>
                  <a:pt x="3699351" y="108940"/>
                  <a:pt x="3713018" y="103715"/>
                  <a:pt x="3726872" y="99097"/>
                </a:cubicBezTo>
                <a:cubicBezTo>
                  <a:pt x="3740727" y="103715"/>
                  <a:pt x="3758109" y="102625"/>
                  <a:pt x="3768436" y="112952"/>
                </a:cubicBezTo>
                <a:cubicBezTo>
                  <a:pt x="3802853" y="147369"/>
                  <a:pt x="3756750" y="192828"/>
                  <a:pt x="3810000" y="112952"/>
                </a:cubicBezTo>
                <a:cubicBezTo>
                  <a:pt x="3823854" y="117570"/>
                  <a:pt x="3836959" y="126807"/>
                  <a:pt x="3851563" y="126807"/>
                </a:cubicBezTo>
                <a:cubicBezTo>
                  <a:pt x="3946059" y="126807"/>
                  <a:pt x="3970928" y="117748"/>
                  <a:pt x="4045527" y="99097"/>
                </a:cubicBezTo>
                <a:cubicBezTo>
                  <a:pt x="4068618" y="103715"/>
                  <a:pt x="4094354" y="101269"/>
                  <a:pt x="4114800" y="112952"/>
                </a:cubicBezTo>
                <a:cubicBezTo>
                  <a:pt x="4129257" y="121213"/>
                  <a:pt x="4126712" y="149250"/>
                  <a:pt x="4142509" y="154516"/>
                </a:cubicBezTo>
                <a:cubicBezTo>
                  <a:pt x="4151205" y="157415"/>
                  <a:pt x="4226564" y="131116"/>
                  <a:pt x="4239491" y="126807"/>
                </a:cubicBezTo>
                <a:cubicBezTo>
                  <a:pt x="4285435" y="142121"/>
                  <a:pt x="4295658" y="140661"/>
                  <a:pt x="4267200" y="140661"/>
                </a:cubicBezTo>
              </a:path>
            </a:pathLst>
          </a:custGeom>
          <a:noFill/>
          <a:ln w="476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F61253B7-B448-8799-800A-6221560FC4F6}"/>
              </a:ext>
            </a:extLst>
          </p:cNvPr>
          <p:cNvCxnSpPr>
            <a:cxnSpLocks/>
          </p:cNvCxnSpPr>
          <p:nvPr/>
        </p:nvCxnSpPr>
        <p:spPr>
          <a:xfrm>
            <a:off x="1259018" y="5409248"/>
            <a:ext cx="7933326" cy="0"/>
          </a:xfrm>
          <a:prstGeom prst="straightConnector1">
            <a:avLst/>
          </a:prstGeom>
          <a:ln w="508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1B09EC43-CE22-7A2D-595E-C345E0C96662}"/>
              </a:ext>
            </a:extLst>
          </p:cNvPr>
          <p:cNvSpPr txBox="1"/>
          <p:nvPr/>
        </p:nvSpPr>
        <p:spPr>
          <a:xfrm>
            <a:off x="624351" y="5482296"/>
            <a:ext cx="245225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chemeClr val="bg1"/>
                </a:solidFill>
                <a:latin typeface="Andale Mono" panose="020B0509000000000004" pitchFamily="49" charset="0"/>
              </a:rPr>
              <a:t>Time</a:t>
            </a:r>
          </a:p>
        </p:txBody>
      </p:sp>
      <p:sp>
        <p:nvSpPr>
          <p:cNvPr id="20" name="Freeform 19">
            <a:extLst>
              <a:ext uri="{FF2B5EF4-FFF2-40B4-BE49-F238E27FC236}">
                <a16:creationId xmlns:a16="http://schemas.microsoft.com/office/drawing/2014/main" id="{2576227C-57C9-0094-F659-5C3779C4E73A}"/>
              </a:ext>
            </a:extLst>
          </p:cNvPr>
          <p:cNvSpPr/>
          <p:nvPr/>
        </p:nvSpPr>
        <p:spPr>
          <a:xfrm rot="21427720">
            <a:off x="2451352" y="4106358"/>
            <a:ext cx="1197839" cy="1138372"/>
          </a:xfrm>
          <a:custGeom>
            <a:avLst/>
            <a:gdLst>
              <a:gd name="connsiteX0" fmla="*/ 0 w 4283053"/>
              <a:gd name="connsiteY0" fmla="*/ 15970 h 667134"/>
              <a:gd name="connsiteX1" fmla="*/ 110836 w 4283053"/>
              <a:gd name="connsiteY1" fmla="*/ 2116 h 667134"/>
              <a:gd name="connsiteX2" fmla="*/ 124691 w 4283053"/>
              <a:gd name="connsiteY2" fmla="*/ 43679 h 667134"/>
              <a:gd name="connsiteX3" fmla="*/ 166254 w 4283053"/>
              <a:gd name="connsiteY3" fmla="*/ 57534 h 667134"/>
              <a:gd name="connsiteX4" fmla="*/ 207818 w 4283053"/>
              <a:gd name="connsiteY4" fmla="*/ 43679 h 667134"/>
              <a:gd name="connsiteX5" fmla="*/ 290945 w 4283053"/>
              <a:gd name="connsiteY5" fmla="*/ 43679 h 667134"/>
              <a:gd name="connsiteX6" fmla="*/ 512618 w 4283053"/>
              <a:gd name="connsiteY6" fmla="*/ 43679 h 667134"/>
              <a:gd name="connsiteX7" fmla="*/ 595745 w 4283053"/>
              <a:gd name="connsiteY7" fmla="*/ 15970 h 667134"/>
              <a:gd name="connsiteX8" fmla="*/ 637309 w 4283053"/>
              <a:gd name="connsiteY8" fmla="*/ 2116 h 667134"/>
              <a:gd name="connsiteX9" fmla="*/ 803563 w 4283053"/>
              <a:gd name="connsiteY9" fmla="*/ 29825 h 667134"/>
              <a:gd name="connsiteX10" fmla="*/ 886691 w 4283053"/>
              <a:gd name="connsiteY10" fmla="*/ 57534 h 667134"/>
              <a:gd name="connsiteX11" fmla="*/ 900545 w 4283053"/>
              <a:gd name="connsiteY11" fmla="*/ 445461 h 667134"/>
              <a:gd name="connsiteX12" fmla="*/ 928254 w 4283053"/>
              <a:gd name="connsiteY12" fmla="*/ 667134 h 667134"/>
              <a:gd name="connsiteX13" fmla="*/ 983672 w 4283053"/>
              <a:gd name="connsiteY13" fmla="*/ 556297 h 667134"/>
              <a:gd name="connsiteX14" fmla="*/ 1039091 w 4283053"/>
              <a:gd name="connsiteY14" fmla="*/ 487025 h 667134"/>
              <a:gd name="connsiteX15" fmla="*/ 1122218 w 4283053"/>
              <a:gd name="connsiteY15" fmla="*/ 459316 h 667134"/>
              <a:gd name="connsiteX16" fmla="*/ 1163781 w 4283053"/>
              <a:gd name="connsiteY16" fmla="*/ 431607 h 667134"/>
              <a:gd name="connsiteX17" fmla="*/ 1191491 w 4283053"/>
              <a:gd name="connsiteY17" fmla="*/ 403897 h 667134"/>
              <a:gd name="connsiteX18" fmla="*/ 1274618 w 4283053"/>
              <a:gd name="connsiteY18" fmla="*/ 376188 h 667134"/>
              <a:gd name="connsiteX19" fmla="*/ 1316181 w 4283053"/>
              <a:gd name="connsiteY19" fmla="*/ 348479 h 667134"/>
              <a:gd name="connsiteX20" fmla="*/ 1343891 w 4283053"/>
              <a:gd name="connsiteY20" fmla="*/ 320770 h 667134"/>
              <a:gd name="connsiteX21" fmla="*/ 1427018 w 4283053"/>
              <a:gd name="connsiteY21" fmla="*/ 293061 h 667134"/>
              <a:gd name="connsiteX22" fmla="*/ 1468581 w 4283053"/>
              <a:gd name="connsiteY22" fmla="*/ 279207 h 667134"/>
              <a:gd name="connsiteX23" fmla="*/ 1510145 w 4283053"/>
              <a:gd name="connsiteY23" fmla="*/ 251497 h 667134"/>
              <a:gd name="connsiteX24" fmla="*/ 1634836 w 4283053"/>
              <a:gd name="connsiteY24" fmla="*/ 209934 h 667134"/>
              <a:gd name="connsiteX25" fmla="*/ 1759527 w 4283053"/>
              <a:gd name="connsiteY25" fmla="*/ 168370 h 667134"/>
              <a:gd name="connsiteX26" fmla="*/ 1801091 w 4283053"/>
              <a:gd name="connsiteY26" fmla="*/ 154516 h 667134"/>
              <a:gd name="connsiteX27" fmla="*/ 1981200 w 4283053"/>
              <a:gd name="connsiteY27" fmla="*/ 126807 h 667134"/>
              <a:gd name="connsiteX28" fmla="*/ 2133600 w 4283053"/>
              <a:gd name="connsiteY28" fmla="*/ 99097 h 667134"/>
              <a:gd name="connsiteX29" fmla="*/ 2105891 w 4283053"/>
              <a:gd name="connsiteY29" fmla="*/ 57534 h 667134"/>
              <a:gd name="connsiteX30" fmla="*/ 2078181 w 4283053"/>
              <a:gd name="connsiteY30" fmla="*/ 29825 h 667134"/>
              <a:gd name="connsiteX31" fmla="*/ 2105891 w 4283053"/>
              <a:gd name="connsiteY31" fmla="*/ 2116 h 667134"/>
              <a:gd name="connsiteX32" fmla="*/ 2133600 w 4283053"/>
              <a:gd name="connsiteY32" fmla="*/ 43679 h 667134"/>
              <a:gd name="connsiteX33" fmla="*/ 2175163 w 4283053"/>
              <a:gd name="connsiteY33" fmla="*/ 126807 h 667134"/>
              <a:gd name="connsiteX34" fmla="*/ 2216727 w 4283053"/>
              <a:gd name="connsiteY34" fmla="*/ 140661 h 667134"/>
              <a:gd name="connsiteX35" fmla="*/ 2286000 w 4283053"/>
              <a:gd name="connsiteY35" fmla="*/ 126807 h 667134"/>
              <a:gd name="connsiteX36" fmla="*/ 2341418 w 4283053"/>
              <a:gd name="connsiteY36" fmla="*/ 112952 h 667134"/>
              <a:gd name="connsiteX37" fmla="*/ 2382981 w 4283053"/>
              <a:gd name="connsiteY37" fmla="*/ 126807 h 667134"/>
              <a:gd name="connsiteX38" fmla="*/ 2396836 w 4283053"/>
              <a:gd name="connsiteY38" fmla="*/ 182225 h 667134"/>
              <a:gd name="connsiteX39" fmla="*/ 2410691 w 4283053"/>
              <a:gd name="connsiteY39" fmla="*/ 140661 h 667134"/>
              <a:gd name="connsiteX40" fmla="*/ 2493818 w 4283053"/>
              <a:gd name="connsiteY40" fmla="*/ 112952 h 667134"/>
              <a:gd name="connsiteX41" fmla="*/ 2507672 w 4283053"/>
              <a:gd name="connsiteY41" fmla="*/ 154516 h 667134"/>
              <a:gd name="connsiteX42" fmla="*/ 2549236 w 4283053"/>
              <a:gd name="connsiteY42" fmla="*/ 126807 h 667134"/>
              <a:gd name="connsiteX43" fmla="*/ 2590800 w 4283053"/>
              <a:gd name="connsiteY43" fmla="*/ 112952 h 667134"/>
              <a:gd name="connsiteX44" fmla="*/ 2757054 w 4283053"/>
              <a:gd name="connsiteY44" fmla="*/ 154516 h 667134"/>
              <a:gd name="connsiteX45" fmla="*/ 2770909 w 4283053"/>
              <a:gd name="connsiteY45" fmla="*/ 196079 h 667134"/>
              <a:gd name="connsiteX46" fmla="*/ 2798618 w 4283053"/>
              <a:gd name="connsiteY46" fmla="*/ 154516 h 667134"/>
              <a:gd name="connsiteX47" fmla="*/ 2881745 w 4283053"/>
              <a:gd name="connsiteY47" fmla="*/ 126807 h 667134"/>
              <a:gd name="connsiteX48" fmla="*/ 2992581 w 4283053"/>
              <a:gd name="connsiteY48" fmla="*/ 154516 h 667134"/>
              <a:gd name="connsiteX49" fmla="*/ 3020291 w 4283053"/>
              <a:gd name="connsiteY49" fmla="*/ 126807 h 667134"/>
              <a:gd name="connsiteX50" fmla="*/ 3117272 w 4283053"/>
              <a:gd name="connsiteY50" fmla="*/ 85243 h 667134"/>
              <a:gd name="connsiteX51" fmla="*/ 3131127 w 4283053"/>
              <a:gd name="connsiteY51" fmla="*/ 126807 h 667134"/>
              <a:gd name="connsiteX52" fmla="*/ 3144981 w 4283053"/>
              <a:gd name="connsiteY52" fmla="*/ 182225 h 667134"/>
              <a:gd name="connsiteX53" fmla="*/ 3158836 w 4283053"/>
              <a:gd name="connsiteY53" fmla="*/ 126807 h 667134"/>
              <a:gd name="connsiteX54" fmla="*/ 3172691 w 4283053"/>
              <a:gd name="connsiteY54" fmla="*/ 168370 h 667134"/>
              <a:gd name="connsiteX55" fmla="*/ 3214254 w 4283053"/>
              <a:gd name="connsiteY55" fmla="*/ 126807 h 667134"/>
              <a:gd name="connsiteX56" fmla="*/ 3297381 w 4283053"/>
              <a:gd name="connsiteY56" fmla="*/ 99097 h 667134"/>
              <a:gd name="connsiteX57" fmla="*/ 3325091 w 4283053"/>
              <a:gd name="connsiteY57" fmla="*/ 126807 h 667134"/>
              <a:gd name="connsiteX58" fmla="*/ 3338945 w 4283053"/>
              <a:gd name="connsiteY58" fmla="*/ 168370 h 667134"/>
              <a:gd name="connsiteX59" fmla="*/ 3380509 w 4283053"/>
              <a:gd name="connsiteY59" fmla="*/ 140661 h 667134"/>
              <a:gd name="connsiteX60" fmla="*/ 3463636 w 4283053"/>
              <a:gd name="connsiteY60" fmla="*/ 112952 h 667134"/>
              <a:gd name="connsiteX61" fmla="*/ 3505200 w 4283053"/>
              <a:gd name="connsiteY61" fmla="*/ 126807 h 667134"/>
              <a:gd name="connsiteX62" fmla="*/ 3546763 w 4283053"/>
              <a:gd name="connsiteY62" fmla="*/ 140661 h 667134"/>
              <a:gd name="connsiteX63" fmla="*/ 3602181 w 4283053"/>
              <a:gd name="connsiteY63" fmla="*/ 154516 h 667134"/>
              <a:gd name="connsiteX64" fmla="*/ 3629891 w 4283053"/>
              <a:gd name="connsiteY64" fmla="*/ 126807 h 667134"/>
              <a:gd name="connsiteX65" fmla="*/ 3685309 w 4283053"/>
              <a:gd name="connsiteY65" fmla="*/ 112952 h 667134"/>
              <a:gd name="connsiteX66" fmla="*/ 3726872 w 4283053"/>
              <a:gd name="connsiteY66" fmla="*/ 99097 h 667134"/>
              <a:gd name="connsiteX67" fmla="*/ 3768436 w 4283053"/>
              <a:gd name="connsiteY67" fmla="*/ 112952 h 667134"/>
              <a:gd name="connsiteX68" fmla="*/ 3810000 w 4283053"/>
              <a:gd name="connsiteY68" fmla="*/ 112952 h 667134"/>
              <a:gd name="connsiteX69" fmla="*/ 3851563 w 4283053"/>
              <a:gd name="connsiteY69" fmla="*/ 126807 h 667134"/>
              <a:gd name="connsiteX70" fmla="*/ 4045527 w 4283053"/>
              <a:gd name="connsiteY70" fmla="*/ 99097 h 667134"/>
              <a:gd name="connsiteX71" fmla="*/ 4114800 w 4283053"/>
              <a:gd name="connsiteY71" fmla="*/ 112952 h 667134"/>
              <a:gd name="connsiteX72" fmla="*/ 4142509 w 4283053"/>
              <a:gd name="connsiteY72" fmla="*/ 154516 h 667134"/>
              <a:gd name="connsiteX73" fmla="*/ 4239491 w 4283053"/>
              <a:gd name="connsiteY73" fmla="*/ 126807 h 667134"/>
              <a:gd name="connsiteX74" fmla="*/ 4267200 w 4283053"/>
              <a:gd name="connsiteY74" fmla="*/ 140661 h 6671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</a:cxnLst>
            <a:rect l="l" t="t" r="r" b="b"/>
            <a:pathLst>
              <a:path w="4283053" h="667134">
                <a:moveTo>
                  <a:pt x="0" y="15970"/>
                </a:moveTo>
                <a:cubicBezTo>
                  <a:pt x="36945" y="11352"/>
                  <a:pt x="74490" y="-5961"/>
                  <a:pt x="110836" y="2116"/>
                </a:cubicBezTo>
                <a:cubicBezTo>
                  <a:pt x="125092" y="5284"/>
                  <a:pt x="114365" y="33353"/>
                  <a:pt x="124691" y="43679"/>
                </a:cubicBezTo>
                <a:cubicBezTo>
                  <a:pt x="135017" y="54005"/>
                  <a:pt x="152400" y="52916"/>
                  <a:pt x="166254" y="57534"/>
                </a:cubicBezTo>
                <a:cubicBezTo>
                  <a:pt x="180109" y="52916"/>
                  <a:pt x="193214" y="43679"/>
                  <a:pt x="207818" y="43679"/>
                </a:cubicBezTo>
                <a:cubicBezTo>
                  <a:pt x="318655" y="43679"/>
                  <a:pt x="180106" y="80626"/>
                  <a:pt x="290945" y="43679"/>
                </a:cubicBezTo>
                <a:cubicBezTo>
                  <a:pt x="387629" y="67851"/>
                  <a:pt x="364432" y="68377"/>
                  <a:pt x="512618" y="43679"/>
                </a:cubicBezTo>
                <a:cubicBezTo>
                  <a:pt x="541428" y="38877"/>
                  <a:pt x="568036" y="25206"/>
                  <a:pt x="595745" y="15970"/>
                </a:cubicBezTo>
                <a:lnTo>
                  <a:pt x="637309" y="2116"/>
                </a:lnTo>
                <a:cubicBezTo>
                  <a:pt x="669726" y="99370"/>
                  <a:pt x="628121" y="19505"/>
                  <a:pt x="803563" y="29825"/>
                </a:cubicBezTo>
                <a:cubicBezTo>
                  <a:pt x="832721" y="31540"/>
                  <a:pt x="886691" y="57534"/>
                  <a:pt x="886691" y="57534"/>
                </a:cubicBezTo>
                <a:cubicBezTo>
                  <a:pt x="891309" y="186843"/>
                  <a:pt x="893744" y="316248"/>
                  <a:pt x="900545" y="445461"/>
                </a:cubicBezTo>
                <a:cubicBezTo>
                  <a:pt x="905668" y="542790"/>
                  <a:pt x="913747" y="580091"/>
                  <a:pt x="928254" y="667134"/>
                </a:cubicBezTo>
                <a:cubicBezTo>
                  <a:pt x="975540" y="525275"/>
                  <a:pt x="928402" y="625385"/>
                  <a:pt x="983672" y="556297"/>
                </a:cubicBezTo>
                <a:cubicBezTo>
                  <a:pt x="996725" y="539980"/>
                  <a:pt x="1016788" y="498176"/>
                  <a:pt x="1039091" y="487025"/>
                </a:cubicBezTo>
                <a:cubicBezTo>
                  <a:pt x="1065215" y="473963"/>
                  <a:pt x="1122218" y="459316"/>
                  <a:pt x="1122218" y="459316"/>
                </a:cubicBezTo>
                <a:cubicBezTo>
                  <a:pt x="1136072" y="450080"/>
                  <a:pt x="1150779" y="442009"/>
                  <a:pt x="1163781" y="431607"/>
                </a:cubicBezTo>
                <a:cubicBezTo>
                  <a:pt x="1173981" y="423447"/>
                  <a:pt x="1179807" y="409739"/>
                  <a:pt x="1191491" y="403897"/>
                </a:cubicBezTo>
                <a:cubicBezTo>
                  <a:pt x="1217615" y="390835"/>
                  <a:pt x="1250316" y="392390"/>
                  <a:pt x="1274618" y="376188"/>
                </a:cubicBezTo>
                <a:cubicBezTo>
                  <a:pt x="1288472" y="366952"/>
                  <a:pt x="1303179" y="358881"/>
                  <a:pt x="1316181" y="348479"/>
                </a:cubicBezTo>
                <a:cubicBezTo>
                  <a:pt x="1326381" y="340319"/>
                  <a:pt x="1332208" y="326612"/>
                  <a:pt x="1343891" y="320770"/>
                </a:cubicBezTo>
                <a:cubicBezTo>
                  <a:pt x="1370015" y="307708"/>
                  <a:pt x="1399309" y="302297"/>
                  <a:pt x="1427018" y="293061"/>
                </a:cubicBezTo>
                <a:lnTo>
                  <a:pt x="1468581" y="279207"/>
                </a:lnTo>
                <a:cubicBezTo>
                  <a:pt x="1482436" y="269970"/>
                  <a:pt x="1494929" y="258260"/>
                  <a:pt x="1510145" y="251497"/>
                </a:cubicBezTo>
                <a:cubicBezTo>
                  <a:pt x="1510163" y="251489"/>
                  <a:pt x="1614045" y="216864"/>
                  <a:pt x="1634836" y="209934"/>
                </a:cubicBezTo>
                <a:lnTo>
                  <a:pt x="1759527" y="168370"/>
                </a:lnTo>
                <a:cubicBezTo>
                  <a:pt x="1773382" y="163752"/>
                  <a:pt x="1786634" y="156581"/>
                  <a:pt x="1801091" y="154516"/>
                </a:cubicBezTo>
                <a:cubicBezTo>
                  <a:pt x="1873706" y="144142"/>
                  <a:pt x="1910745" y="139617"/>
                  <a:pt x="1981200" y="126807"/>
                </a:cubicBezTo>
                <a:cubicBezTo>
                  <a:pt x="2194294" y="88063"/>
                  <a:pt x="1888533" y="139943"/>
                  <a:pt x="2133600" y="99097"/>
                </a:cubicBezTo>
                <a:cubicBezTo>
                  <a:pt x="2124364" y="85243"/>
                  <a:pt x="2116293" y="70536"/>
                  <a:pt x="2105891" y="57534"/>
                </a:cubicBezTo>
                <a:cubicBezTo>
                  <a:pt x="2097731" y="47334"/>
                  <a:pt x="2078181" y="42887"/>
                  <a:pt x="2078181" y="29825"/>
                </a:cubicBezTo>
                <a:lnTo>
                  <a:pt x="2105891" y="2116"/>
                </a:lnTo>
                <a:cubicBezTo>
                  <a:pt x="2115127" y="15970"/>
                  <a:pt x="2126154" y="28786"/>
                  <a:pt x="2133600" y="43679"/>
                </a:cubicBezTo>
                <a:cubicBezTo>
                  <a:pt x="2150333" y="77145"/>
                  <a:pt x="2142075" y="100336"/>
                  <a:pt x="2175163" y="126807"/>
                </a:cubicBezTo>
                <a:cubicBezTo>
                  <a:pt x="2186567" y="135930"/>
                  <a:pt x="2202872" y="136043"/>
                  <a:pt x="2216727" y="140661"/>
                </a:cubicBezTo>
                <a:cubicBezTo>
                  <a:pt x="2239818" y="136043"/>
                  <a:pt x="2263012" y="131915"/>
                  <a:pt x="2286000" y="126807"/>
                </a:cubicBezTo>
                <a:cubicBezTo>
                  <a:pt x="2304588" y="122676"/>
                  <a:pt x="2322377" y="112952"/>
                  <a:pt x="2341418" y="112952"/>
                </a:cubicBezTo>
                <a:cubicBezTo>
                  <a:pt x="2356022" y="112952"/>
                  <a:pt x="2369127" y="122189"/>
                  <a:pt x="2382981" y="126807"/>
                </a:cubicBezTo>
                <a:cubicBezTo>
                  <a:pt x="2387599" y="145280"/>
                  <a:pt x="2379805" y="173710"/>
                  <a:pt x="2396836" y="182225"/>
                </a:cubicBezTo>
                <a:cubicBezTo>
                  <a:pt x="2409899" y="188756"/>
                  <a:pt x="2398807" y="149149"/>
                  <a:pt x="2410691" y="140661"/>
                </a:cubicBezTo>
                <a:cubicBezTo>
                  <a:pt x="2434458" y="123684"/>
                  <a:pt x="2493818" y="112952"/>
                  <a:pt x="2493818" y="112952"/>
                </a:cubicBezTo>
                <a:cubicBezTo>
                  <a:pt x="2498436" y="126807"/>
                  <a:pt x="2493504" y="150974"/>
                  <a:pt x="2507672" y="154516"/>
                </a:cubicBezTo>
                <a:cubicBezTo>
                  <a:pt x="2523826" y="158555"/>
                  <a:pt x="2534343" y="134254"/>
                  <a:pt x="2549236" y="126807"/>
                </a:cubicBezTo>
                <a:cubicBezTo>
                  <a:pt x="2562298" y="120276"/>
                  <a:pt x="2576945" y="117570"/>
                  <a:pt x="2590800" y="112952"/>
                </a:cubicBezTo>
                <a:cubicBezTo>
                  <a:pt x="2700577" y="149544"/>
                  <a:pt x="2645117" y="135859"/>
                  <a:pt x="2757054" y="154516"/>
                </a:cubicBezTo>
                <a:cubicBezTo>
                  <a:pt x="2761672" y="168370"/>
                  <a:pt x="2756305" y="196079"/>
                  <a:pt x="2770909" y="196079"/>
                </a:cubicBezTo>
                <a:cubicBezTo>
                  <a:pt x="2787560" y="196079"/>
                  <a:pt x="2784498" y="163341"/>
                  <a:pt x="2798618" y="154516"/>
                </a:cubicBezTo>
                <a:cubicBezTo>
                  <a:pt x="2823386" y="139036"/>
                  <a:pt x="2881745" y="126807"/>
                  <a:pt x="2881745" y="126807"/>
                </a:cubicBezTo>
                <a:cubicBezTo>
                  <a:pt x="2908320" y="135665"/>
                  <a:pt x="2969178" y="157859"/>
                  <a:pt x="2992581" y="154516"/>
                </a:cubicBezTo>
                <a:cubicBezTo>
                  <a:pt x="3005512" y="152669"/>
                  <a:pt x="3009422" y="134053"/>
                  <a:pt x="3020291" y="126807"/>
                </a:cubicBezTo>
                <a:cubicBezTo>
                  <a:pt x="3054535" y="103977"/>
                  <a:pt x="3080323" y="97559"/>
                  <a:pt x="3117272" y="85243"/>
                </a:cubicBezTo>
                <a:cubicBezTo>
                  <a:pt x="3121890" y="99098"/>
                  <a:pt x="3127115" y="112765"/>
                  <a:pt x="3131127" y="126807"/>
                </a:cubicBezTo>
                <a:cubicBezTo>
                  <a:pt x="3136358" y="145116"/>
                  <a:pt x="3125940" y="182225"/>
                  <a:pt x="3144981" y="182225"/>
                </a:cubicBezTo>
                <a:cubicBezTo>
                  <a:pt x="3164022" y="182225"/>
                  <a:pt x="3154218" y="145280"/>
                  <a:pt x="3158836" y="126807"/>
                </a:cubicBezTo>
                <a:cubicBezTo>
                  <a:pt x="3163454" y="140661"/>
                  <a:pt x="3158087" y="168370"/>
                  <a:pt x="3172691" y="168370"/>
                </a:cubicBezTo>
                <a:cubicBezTo>
                  <a:pt x="3192284" y="168370"/>
                  <a:pt x="3197127" y="136322"/>
                  <a:pt x="3214254" y="126807"/>
                </a:cubicBezTo>
                <a:cubicBezTo>
                  <a:pt x="3239786" y="112622"/>
                  <a:pt x="3297381" y="99097"/>
                  <a:pt x="3297381" y="99097"/>
                </a:cubicBezTo>
                <a:cubicBezTo>
                  <a:pt x="3306618" y="108334"/>
                  <a:pt x="3318370" y="115606"/>
                  <a:pt x="3325091" y="126807"/>
                </a:cubicBezTo>
                <a:cubicBezTo>
                  <a:pt x="3332605" y="139330"/>
                  <a:pt x="3324777" y="164828"/>
                  <a:pt x="3338945" y="168370"/>
                </a:cubicBezTo>
                <a:cubicBezTo>
                  <a:pt x="3355099" y="172408"/>
                  <a:pt x="3365293" y="147424"/>
                  <a:pt x="3380509" y="140661"/>
                </a:cubicBezTo>
                <a:cubicBezTo>
                  <a:pt x="3407199" y="128799"/>
                  <a:pt x="3463636" y="112952"/>
                  <a:pt x="3463636" y="112952"/>
                </a:cubicBezTo>
                <a:cubicBezTo>
                  <a:pt x="3477491" y="117570"/>
                  <a:pt x="3490879" y="129671"/>
                  <a:pt x="3505200" y="126807"/>
                </a:cubicBezTo>
                <a:cubicBezTo>
                  <a:pt x="3552744" y="117298"/>
                  <a:pt x="3518147" y="54810"/>
                  <a:pt x="3546763" y="140661"/>
                </a:cubicBezTo>
                <a:cubicBezTo>
                  <a:pt x="3658613" y="66095"/>
                  <a:pt x="3532074" y="131146"/>
                  <a:pt x="3602181" y="154516"/>
                </a:cubicBezTo>
                <a:cubicBezTo>
                  <a:pt x="3614573" y="158647"/>
                  <a:pt x="3618208" y="132649"/>
                  <a:pt x="3629891" y="126807"/>
                </a:cubicBezTo>
                <a:cubicBezTo>
                  <a:pt x="3646922" y="118292"/>
                  <a:pt x="3667000" y="118183"/>
                  <a:pt x="3685309" y="112952"/>
                </a:cubicBezTo>
                <a:cubicBezTo>
                  <a:pt x="3699351" y="108940"/>
                  <a:pt x="3713018" y="103715"/>
                  <a:pt x="3726872" y="99097"/>
                </a:cubicBezTo>
                <a:cubicBezTo>
                  <a:pt x="3740727" y="103715"/>
                  <a:pt x="3758109" y="102625"/>
                  <a:pt x="3768436" y="112952"/>
                </a:cubicBezTo>
                <a:cubicBezTo>
                  <a:pt x="3802853" y="147369"/>
                  <a:pt x="3756750" y="192828"/>
                  <a:pt x="3810000" y="112952"/>
                </a:cubicBezTo>
                <a:cubicBezTo>
                  <a:pt x="3823854" y="117570"/>
                  <a:pt x="3836959" y="126807"/>
                  <a:pt x="3851563" y="126807"/>
                </a:cubicBezTo>
                <a:cubicBezTo>
                  <a:pt x="3946059" y="126807"/>
                  <a:pt x="3970928" y="117748"/>
                  <a:pt x="4045527" y="99097"/>
                </a:cubicBezTo>
                <a:cubicBezTo>
                  <a:pt x="4068618" y="103715"/>
                  <a:pt x="4094354" y="101269"/>
                  <a:pt x="4114800" y="112952"/>
                </a:cubicBezTo>
                <a:cubicBezTo>
                  <a:pt x="4129257" y="121213"/>
                  <a:pt x="4126712" y="149250"/>
                  <a:pt x="4142509" y="154516"/>
                </a:cubicBezTo>
                <a:cubicBezTo>
                  <a:pt x="4151205" y="157415"/>
                  <a:pt x="4226564" y="131116"/>
                  <a:pt x="4239491" y="126807"/>
                </a:cubicBezTo>
                <a:cubicBezTo>
                  <a:pt x="4285435" y="142121"/>
                  <a:pt x="4295658" y="140661"/>
                  <a:pt x="4267200" y="140661"/>
                </a:cubicBezTo>
              </a:path>
            </a:pathLst>
          </a:custGeom>
          <a:noFill/>
          <a:ln w="476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4D894BDC-16B7-D86D-A33B-E66D2E3AC1C3}"/>
              </a:ext>
            </a:extLst>
          </p:cNvPr>
          <p:cNvSpPr txBox="1"/>
          <p:nvPr/>
        </p:nvSpPr>
        <p:spPr>
          <a:xfrm>
            <a:off x="9912424" y="1484784"/>
            <a:ext cx="27363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bg1"/>
                </a:solidFill>
              </a:rPr>
              <a:t>Channel 1</a:t>
            </a:r>
          </a:p>
          <a:p>
            <a:r>
              <a:rPr lang="en-US" sz="2000" b="1" dirty="0">
                <a:solidFill>
                  <a:schemeClr val="bg1"/>
                </a:solidFill>
              </a:rPr>
              <a:t>(“source”)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7C693380-B6B9-6442-0BD3-AB555C2CA21D}"/>
              </a:ext>
            </a:extLst>
          </p:cNvPr>
          <p:cNvSpPr txBox="1"/>
          <p:nvPr/>
        </p:nvSpPr>
        <p:spPr>
          <a:xfrm>
            <a:off x="9912424" y="4581128"/>
            <a:ext cx="27363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bg1"/>
                </a:solidFill>
              </a:rPr>
              <a:t>All other channels</a:t>
            </a:r>
          </a:p>
          <a:p>
            <a:r>
              <a:rPr lang="en-US" sz="2000" b="1" dirty="0">
                <a:solidFill>
                  <a:schemeClr val="bg1"/>
                </a:solidFill>
              </a:rPr>
              <a:t>(“target”)</a:t>
            </a:r>
          </a:p>
        </p:txBody>
      </p:sp>
      <p:sp>
        <p:nvSpPr>
          <p:cNvPr id="26" name="Freeform 25">
            <a:extLst>
              <a:ext uri="{FF2B5EF4-FFF2-40B4-BE49-F238E27FC236}">
                <a16:creationId xmlns:a16="http://schemas.microsoft.com/office/drawing/2014/main" id="{3C8F26EE-F149-F959-EAF6-F15B8D28A449}"/>
              </a:ext>
            </a:extLst>
          </p:cNvPr>
          <p:cNvSpPr/>
          <p:nvPr/>
        </p:nvSpPr>
        <p:spPr>
          <a:xfrm>
            <a:off x="3431705" y="4221088"/>
            <a:ext cx="1152128" cy="583399"/>
          </a:xfrm>
          <a:custGeom>
            <a:avLst/>
            <a:gdLst>
              <a:gd name="connsiteX0" fmla="*/ 0 w 4283053"/>
              <a:gd name="connsiteY0" fmla="*/ 15970 h 667134"/>
              <a:gd name="connsiteX1" fmla="*/ 110836 w 4283053"/>
              <a:gd name="connsiteY1" fmla="*/ 2116 h 667134"/>
              <a:gd name="connsiteX2" fmla="*/ 124691 w 4283053"/>
              <a:gd name="connsiteY2" fmla="*/ 43679 h 667134"/>
              <a:gd name="connsiteX3" fmla="*/ 166254 w 4283053"/>
              <a:gd name="connsiteY3" fmla="*/ 57534 h 667134"/>
              <a:gd name="connsiteX4" fmla="*/ 207818 w 4283053"/>
              <a:gd name="connsiteY4" fmla="*/ 43679 h 667134"/>
              <a:gd name="connsiteX5" fmla="*/ 290945 w 4283053"/>
              <a:gd name="connsiteY5" fmla="*/ 43679 h 667134"/>
              <a:gd name="connsiteX6" fmla="*/ 512618 w 4283053"/>
              <a:gd name="connsiteY6" fmla="*/ 43679 h 667134"/>
              <a:gd name="connsiteX7" fmla="*/ 595745 w 4283053"/>
              <a:gd name="connsiteY7" fmla="*/ 15970 h 667134"/>
              <a:gd name="connsiteX8" fmla="*/ 637309 w 4283053"/>
              <a:gd name="connsiteY8" fmla="*/ 2116 h 667134"/>
              <a:gd name="connsiteX9" fmla="*/ 803563 w 4283053"/>
              <a:gd name="connsiteY9" fmla="*/ 29825 h 667134"/>
              <a:gd name="connsiteX10" fmla="*/ 886691 w 4283053"/>
              <a:gd name="connsiteY10" fmla="*/ 57534 h 667134"/>
              <a:gd name="connsiteX11" fmla="*/ 900545 w 4283053"/>
              <a:gd name="connsiteY11" fmla="*/ 445461 h 667134"/>
              <a:gd name="connsiteX12" fmla="*/ 928254 w 4283053"/>
              <a:gd name="connsiteY12" fmla="*/ 667134 h 667134"/>
              <a:gd name="connsiteX13" fmla="*/ 983672 w 4283053"/>
              <a:gd name="connsiteY13" fmla="*/ 556297 h 667134"/>
              <a:gd name="connsiteX14" fmla="*/ 1039091 w 4283053"/>
              <a:gd name="connsiteY14" fmla="*/ 487025 h 667134"/>
              <a:gd name="connsiteX15" fmla="*/ 1122218 w 4283053"/>
              <a:gd name="connsiteY15" fmla="*/ 459316 h 667134"/>
              <a:gd name="connsiteX16" fmla="*/ 1163781 w 4283053"/>
              <a:gd name="connsiteY16" fmla="*/ 431607 h 667134"/>
              <a:gd name="connsiteX17" fmla="*/ 1191491 w 4283053"/>
              <a:gd name="connsiteY17" fmla="*/ 403897 h 667134"/>
              <a:gd name="connsiteX18" fmla="*/ 1274618 w 4283053"/>
              <a:gd name="connsiteY18" fmla="*/ 376188 h 667134"/>
              <a:gd name="connsiteX19" fmla="*/ 1316181 w 4283053"/>
              <a:gd name="connsiteY19" fmla="*/ 348479 h 667134"/>
              <a:gd name="connsiteX20" fmla="*/ 1343891 w 4283053"/>
              <a:gd name="connsiteY20" fmla="*/ 320770 h 667134"/>
              <a:gd name="connsiteX21" fmla="*/ 1427018 w 4283053"/>
              <a:gd name="connsiteY21" fmla="*/ 293061 h 667134"/>
              <a:gd name="connsiteX22" fmla="*/ 1468581 w 4283053"/>
              <a:gd name="connsiteY22" fmla="*/ 279207 h 667134"/>
              <a:gd name="connsiteX23" fmla="*/ 1510145 w 4283053"/>
              <a:gd name="connsiteY23" fmla="*/ 251497 h 667134"/>
              <a:gd name="connsiteX24" fmla="*/ 1634836 w 4283053"/>
              <a:gd name="connsiteY24" fmla="*/ 209934 h 667134"/>
              <a:gd name="connsiteX25" fmla="*/ 1759527 w 4283053"/>
              <a:gd name="connsiteY25" fmla="*/ 168370 h 667134"/>
              <a:gd name="connsiteX26" fmla="*/ 1801091 w 4283053"/>
              <a:gd name="connsiteY26" fmla="*/ 154516 h 667134"/>
              <a:gd name="connsiteX27" fmla="*/ 1981200 w 4283053"/>
              <a:gd name="connsiteY27" fmla="*/ 126807 h 667134"/>
              <a:gd name="connsiteX28" fmla="*/ 2133600 w 4283053"/>
              <a:gd name="connsiteY28" fmla="*/ 99097 h 667134"/>
              <a:gd name="connsiteX29" fmla="*/ 2105891 w 4283053"/>
              <a:gd name="connsiteY29" fmla="*/ 57534 h 667134"/>
              <a:gd name="connsiteX30" fmla="*/ 2078181 w 4283053"/>
              <a:gd name="connsiteY30" fmla="*/ 29825 h 667134"/>
              <a:gd name="connsiteX31" fmla="*/ 2105891 w 4283053"/>
              <a:gd name="connsiteY31" fmla="*/ 2116 h 667134"/>
              <a:gd name="connsiteX32" fmla="*/ 2133600 w 4283053"/>
              <a:gd name="connsiteY32" fmla="*/ 43679 h 667134"/>
              <a:gd name="connsiteX33" fmla="*/ 2175163 w 4283053"/>
              <a:gd name="connsiteY33" fmla="*/ 126807 h 667134"/>
              <a:gd name="connsiteX34" fmla="*/ 2216727 w 4283053"/>
              <a:gd name="connsiteY34" fmla="*/ 140661 h 667134"/>
              <a:gd name="connsiteX35" fmla="*/ 2286000 w 4283053"/>
              <a:gd name="connsiteY35" fmla="*/ 126807 h 667134"/>
              <a:gd name="connsiteX36" fmla="*/ 2341418 w 4283053"/>
              <a:gd name="connsiteY36" fmla="*/ 112952 h 667134"/>
              <a:gd name="connsiteX37" fmla="*/ 2382981 w 4283053"/>
              <a:gd name="connsiteY37" fmla="*/ 126807 h 667134"/>
              <a:gd name="connsiteX38" fmla="*/ 2396836 w 4283053"/>
              <a:gd name="connsiteY38" fmla="*/ 182225 h 667134"/>
              <a:gd name="connsiteX39" fmla="*/ 2410691 w 4283053"/>
              <a:gd name="connsiteY39" fmla="*/ 140661 h 667134"/>
              <a:gd name="connsiteX40" fmla="*/ 2493818 w 4283053"/>
              <a:gd name="connsiteY40" fmla="*/ 112952 h 667134"/>
              <a:gd name="connsiteX41" fmla="*/ 2507672 w 4283053"/>
              <a:gd name="connsiteY41" fmla="*/ 154516 h 667134"/>
              <a:gd name="connsiteX42" fmla="*/ 2549236 w 4283053"/>
              <a:gd name="connsiteY42" fmla="*/ 126807 h 667134"/>
              <a:gd name="connsiteX43" fmla="*/ 2590800 w 4283053"/>
              <a:gd name="connsiteY43" fmla="*/ 112952 h 667134"/>
              <a:gd name="connsiteX44" fmla="*/ 2757054 w 4283053"/>
              <a:gd name="connsiteY44" fmla="*/ 154516 h 667134"/>
              <a:gd name="connsiteX45" fmla="*/ 2770909 w 4283053"/>
              <a:gd name="connsiteY45" fmla="*/ 196079 h 667134"/>
              <a:gd name="connsiteX46" fmla="*/ 2798618 w 4283053"/>
              <a:gd name="connsiteY46" fmla="*/ 154516 h 667134"/>
              <a:gd name="connsiteX47" fmla="*/ 2881745 w 4283053"/>
              <a:gd name="connsiteY47" fmla="*/ 126807 h 667134"/>
              <a:gd name="connsiteX48" fmla="*/ 2992581 w 4283053"/>
              <a:gd name="connsiteY48" fmla="*/ 154516 h 667134"/>
              <a:gd name="connsiteX49" fmla="*/ 3020291 w 4283053"/>
              <a:gd name="connsiteY49" fmla="*/ 126807 h 667134"/>
              <a:gd name="connsiteX50" fmla="*/ 3117272 w 4283053"/>
              <a:gd name="connsiteY50" fmla="*/ 85243 h 667134"/>
              <a:gd name="connsiteX51" fmla="*/ 3131127 w 4283053"/>
              <a:gd name="connsiteY51" fmla="*/ 126807 h 667134"/>
              <a:gd name="connsiteX52" fmla="*/ 3144981 w 4283053"/>
              <a:gd name="connsiteY52" fmla="*/ 182225 h 667134"/>
              <a:gd name="connsiteX53" fmla="*/ 3158836 w 4283053"/>
              <a:gd name="connsiteY53" fmla="*/ 126807 h 667134"/>
              <a:gd name="connsiteX54" fmla="*/ 3172691 w 4283053"/>
              <a:gd name="connsiteY54" fmla="*/ 168370 h 667134"/>
              <a:gd name="connsiteX55" fmla="*/ 3214254 w 4283053"/>
              <a:gd name="connsiteY55" fmla="*/ 126807 h 667134"/>
              <a:gd name="connsiteX56" fmla="*/ 3297381 w 4283053"/>
              <a:gd name="connsiteY56" fmla="*/ 99097 h 667134"/>
              <a:gd name="connsiteX57" fmla="*/ 3325091 w 4283053"/>
              <a:gd name="connsiteY57" fmla="*/ 126807 h 667134"/>
              <a:gd name="connsiteX58" fmla="*/ 3338945 w 4283053"/>
              <a:gd name="connsiteY58" fmla="*/ 168370 h 667134"/>
              <a:gd name="connsiteX59" fmla="*/ 3380509 w 4283053"/>
              <a:gd name="connsiteY59" fmla="*/ 140661 h 667134"/>
              <a:gd name="connsiteX60" fmla="*/ 3463636 w 4283053"/>
              <a:gd name="connsiteY60" fmla="*/ 112952 h 667134"/>
              <a:gd name="connsiteX61" fmla="*/ 3505200 w 4283053"/>
              <a:gd name="connsiteY61" fmla="*/ 126807 h 667134"/>
              <a:gd name="connsiteX62" fmla="*/ 3546763 w 4283053"/>
              <a:gd name="connsiteY62" fmla="*/ 140661 h 667134"/>
              <a:gd name="connsiteX63" fmla="*/ 3602181 w 4283053"/>
              <a:gd name="connsiteY63" fmla="*/ 154516 h 667134"/>
              <a:gd name="connsiteX64" fmla="*/ 3629891 w 4283053"/>
              <a:gd name="connsiteY64" fmla="*/ 126807 h 667134"/>
              <a:gd name="connsiteX65" fmla="*/ 3685309 w 4283053"/>
              <a:gd name="connsiteY65" fmla="*/ 112952 h 667134"/>
              <a:gd name="connsiteX66" fmla="*/ 3726872 w 4283053"/>
              <a:gd name="connsiteY66" fmla="*/ 99097 h 667134"/>
              <a:gd name="connsiteX67" fmla="*/ 3768436 w 4283053"/>
              <a:gd name="connsiteY67" fmla="*/ 112952 h 667134"/>
              <a:gd name="connsiteX68" fmla="*/ 3810000 w 4283053"/>
              <a:gd name="connsiteY68" fmla="*/ 112952 h 667134"/>
              <a:gd name="connsiteX69" fmla="*/ 3851563 w 4283053"/>
              <a:gd name="connsiteY69" fmla="*/ 126807 h 667134"/>
              <a:gd name="connsiteX70" fmla="*/ 4045527 w 4283053"/>
              <a:gd name="connsiteY70" fmla="*/ 99097 h 667134"/>
              <a:gd name="connsiteX71" fmla="*/ 4114800 w 4283053"/>
              <a:gd name="connsiteY71" fmla="*/ 112952 h 667134"/>
              <a:gd name="connsiteX72" fmla="*/ 4142509 w 4283053"/>
              <a:gd name="connsiteY72" fmla="*/ 154516 h 667134"/>
              <a:gd name="connsiteX73" fmla="*/ 4239491 w 4283053"/>
              <a:gd name="connsiteY73" fmla="*/ 126807 h 667134"/>
              <a:gd name="connsiteX74" fmla="*/ 4267200 w 4283053"/>
              <a:gd name="connsiteY74" fmla="*/ 140661 h 6671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</a:cxnLst>
            <a:rect l="l" t="t" r="r" b="b"/>
            <a:pathLst>
              <a:path w="4283053" h="667134">
                <a:moveTo>
                  <a:pt x="0" y="15970"/>
                </a:moveTo>
                <a:cubicBezTo>
                  <a:pt x="36945" y="11352"/>
                  <a:pt x="74490" y="-5961"/>
                  <a:pt x="110836" y="2116"/>
                </a:cubicBezTo>
                <a:cubicBezTo>
                  <a:pt x="125092" y="5284"/>
                  <a:pt x="114365" y="33353"/>
                  <a:pt x="124691" y="43679"/>
                </a:cubicBezTo>
                <a:cubicBezTo>
                  <a:pt x="135017" y="54005"/>
                  <a:pt x="152400" y="52916"/>
                  <a:pt x="166254" y="57534"/>
                </a:cubicBezTo>
                <a:cubicBezTo>
                  <a:pt x="180109" y="52916"/>
                  <a:pt x="193214" y="43679"/>
                  <a:pt x="207818" y="43679"/>
                </a:cubicBezTo>
                <a:cubicBezTo>
                  <a:pt x="318655" y="43679"/>
                  <a:pt x="180106" y="80626"/>
                  <a:pt x="290945" y="43679"/>
                </a:cubicBezTo>
                <a:cubicBezTo>
                  <a:pt x="387629" y="67851"/>
                  <a:pt x="364432" y="68377"/>
                  <a:pt x="512618" y="43679"/>
                </a:cubicBezTo>
                <a:cubicBezTo>
                  <a:pt x="541428" y="38877"/>
                  <a:pt x="568036" y="25206"/>
                  <a:pt x="595745" y="15970"/>
                </a:cubicBezTo>
                <a:lnTo>
                  <a:pt x="637309" y="2116"/>
                </a:lnTo>
                <a:cubicBezTo>
                  <a:pt x="669726" y="99370"/>
                  <a:pt x="628121" y="19505"/>
                  <a:pt x="803563" y="29825"/>
                </a:cubicBezTo>
                <a:cubicBezTo>
                  <a:pt x="832721" y="31540"/>
                  <a:pt x="886691" y="57534"/>
                  <a:pt x="886691" y="57534"/>
                </a:cubicBezTo>
                <a:cubicBezTo>
                  <a:pt x="891309" y="186843"/>
                  <a:pt x="893744" y="316248"/>
                  <a:pt x="900545" y="445461"/>
                </a:cubicBezTo>
                <a:cubicBezTo>
                  <a:pt x="905668" y="542790"/>
                  <a:pt x="913747" y="580091"/>
                  <a:pt x="928254" y="667134"/>
                </a:cubicBezTo>
                <a:cubicBezTo>
                  <a:pt x="975540" y="525275"/>
                  <a:pt x="928402" y="625385"/>
                  <a:pt x="983672" y="556297"/>
                </a:cubicBezTo>
                <a:cubicBezTo>
                  <a:pt x="996725" y="539980"/>
                  <a:pt x="1016788" y="498176"/>
                  <a:pt x="1039091" y="487025"/>
                </a:cubicBezTo>
                <a:cubicBezTo>
                  <a:pt x="1065215" y="473963"/>
                  <a:pt x="1122218" y="459316"/>
                  <a:pt x="1122218" y="459316"/>
                </a:cubicBezTo>
                <a:cubicBezTo>
                  <a:pt x="1136072" y="450080"/>
                  <a:pt x="1150779" y="442009"/>
                  <a:pt x="1163781" y="431607"/>
                </a:cubicBezTo>
                <a:cubicBezTo>
                  <a:pt x="1173981" y="423447"/>
                  <a:pt x="1179807" y="409739"/>
                  <a:pt x="1191491" y="403897"/>
                </a:cubicBezTo>
                <a:cubicBezTo>
                  <a:pt x="1217615" y="390835"/>
                  <a:pt x="1250316" y="392390"/>
                  <a:pt x="1274618" y="376188"/>
                </a:cubicBezTo>
                <a:cubicBezTo>
                  <a:pt x="1288472" y="366952"/>
                  <a:pt x="1303179" y="358881"/>
                  <a:pt x="1316181" y="348479"/>
                </a:cubicBezTo>
                <a:cubicBezTo>
                  <a:pt x="1326381" y="340319"/>
                  <a:pt x="1332208" y="326612"/>
                  <a:pt x="1343891" y="320770"/>
                </a:cubicBezTo>
                <a:cubicBezTo>
                  <a:pt x="1370015" y="307708"/>
                  <a:pt x="1399309" y="302297"/>
                  <a:pt x="1427018" y="293061"/>
                </a:cubicBezTo>
                <a:lnTo>
                  <a:pt x="1468581" y="279207"/>
                </a:lnTo>
                <a:cubicBezTo>
                  <a:pt x="1482436" y="269970"/>
                  <a:pt x="1494929" y="258260"/>
                  <a:pt x="1510145" y="251497"/>
                </a:cubicBezTo>
                <a:cubicBezTo>
                  <a:pt x="1510163" y="251489"/>
                  <a:pt x="1614045" y="216864"/>
                  <a:pt x="1634836" y="209934"/>
                </a:cubicBezTo>
                <a:lnTo>
                  <a:pt x="1759527" y="168370"/>
                </a:lnTo>
                <a:cubicBezTo>
                  <a:pt x="1773382" y="163752"/>
                  <a:pt x="1786634" y="156581"/>
                  <a:pt x="1801091" y="154516"/>
                </a:cubicBezTo>
                <a:cubicBezTo>
                  <a:pt x="1873706" y="144142"/>
                  <a:pt x="1910745" y="139617"/>
                  <a:pt x="1981200" y="126807"/>
                </a:cubicBezTo>
                <a:cubicBezTo>
                  <a:pt x="2194294" y="88063"/>
                  <a:pt x="1888533" y="139943"/>
                  <a:pt x="2133600" y="99097"/>
                </a:cubicBezTo>
                <a:cubicBezTo>
                  <a:pt x="2124364" y="85243"/>
                  <a:pt x="2116293" y="70536"/>
                  <a:pt x="2105891" y="57534"/>
                </a:cubicBezTo>
                <a:cubicBezTo>
                  <a:pt x="2097731" y="47334"/>
                  <a:pt x="2078181" y="42887"/>
                  <a:pt x="2078181" y="29825"/>
                </a:cubicBezTo>
                <a:lnTo>
                  <a:pt x="2105891" y="2116"/>
                </a:lnTo>
                <a:cubicBezTo>
                  <a:pt x="2115127" y="15970"/>
                  <a:pt x="2126154" y="28786"/>
                  <a:pt x="2133600" y="43679"/>
                </a:cubicBezTo>
                <a:cubicBezTo>
                  <a:pt x="2150333" y="77145"/>
                  <a:pt x="2142075" y="100336"/>
                  <a:pt x="2175163" y="126807"/>
                </a:cubicBezTo>
                <a:cubicBezTo>
                  <a:pt x="2186567" y="135930"/>
                  <a:pt x="2202872" y="136043"/>
                  <a:pt x="2216727" y="140661"/>
                </a:cubicBezTo>
                <a:cubicBezTo>
                  <a:pt x="2239818" y="136043"/>
                  <a:pt x="2263012" y="131915"/>
                  <a:pt x="2286000" y="126807"/>
                </a:cubicBezTo>
                <a:cubicBezTo>
                  <a:pt x="2304588" y="122676"/>
                  <a:pt x="2322377" y="112952"/>
                  <a:pt x="2341418" y="112952"/>
                </a:cubicBezTo>
                <a:cubicBezTo>
                  <a:pt x="2356022" y="112952"/>
                  <a:pt x="2369127" y="122189"/>
                  <a:pt x="2382981" y="126807"/>
                </a:cubicBezTo>
                <a:cubicBezTo>
                  <a:pt x="2387599" y="145280"/>
                  <a:pt x="2379805" y="173710"/>
                  <a:pt x="2396836" y="182225"/>
                </a:cubicBezTo>
                <a:cubicBezTo>
                  <a:pt x="2409899" y="188756"/>
                  <a:pt x="2398807" y="149149"/>
                  <a:pt x="2410691" y="140661"/>
                </a:cubicBezTo>
                <a:cubicBezTo>
                  <a:pt x="2434458" y="123684"/>
                  <a:pt x="2493818" y="112952"/>
                  <a:pt x="2493818" y="112952"/>
                </a:cubicBezTo>
                <a:cubicBezTo>
                  <a:pt x="2498436" y="126807"/>
                  <a:pt x="2493504" y="150974"/>
                  <a:pt x="2507672" y="154516"/>
                </a:cubicBezTo>
                <a:cubicBezTo>
                  <a:pt x="2523826" y="158555"/>
                  <a:pt x="2534343" y="134254"/>
                  <a:pt x="2549236" y="126807"/>
                </a:cubicBezTo>
                <a:cubicBezTo>
                  <a:pt x="2562298" y="120276"/>
                  <a:pt x="2576945" y="117570"/>
                  <a:pt x="2590800" y="112952"/>
                </a:cubicBezTo>
                <a:cubicBezTo>
                  <a:pt x="2700577" y="149544"/>
                  <a:pt x="2645117" y="135859"/>
                  <a:pt x="2757054" y="154516"/>
                </a:cubicBezTo>
                <a:cubicBezTo>
                  <a:pt x="2761672" y="168370"/>
                  <a:pt x="2756305" y="196079"/>
                  <a:pt x="2770909" y="196079"/>
                </a:cubicBezTo>
                <a:cubicBezTo>
                  <a:pt x="2787560" y="196079"/>
                  <a:pt x="2784498" y="163341"/>
                  <a:pt x="2798618" y="154516"/>
                </a:cubicBezTo>
                <a:cubicBezTo>
                  <a:pt x="2823386" y="139036"/>
                  <a:pt x="2881745" y="126807"/>
                  <a:pt x="2881745" y="126807"/>
                </a:cubicBezTo>
                <a:cubicBezTo>
                  <a:pt x="2908320" y="135665"/>
                  <a:pt x="2969178" y="157859"/>
                  <a:pt x="2992581" y="154516"/>
                </a:cubicBezTo>
                <a:cubicBezTo>
                  <a:pt x="3005512" y="152669"/>
                  <a:pt x="3009422" y="134053"/>
                  <a:pt x="3020291" y="126807"/>
                </a:cubicBezTo>
                <a:cubicBezTo>
                  <a:pt x="3054535" y="103977"/>
                  <a:pt x="3080323" y="97559"/>
                  <a:pt x="3117272" y="85243"/>
                </a:cubicBezTo>
                <a:cubicBezTo>
                  <a:pt x="3121890" y="99098"/>
                  <a:pt x="3127115" y="112765"/>
                  <a:pt x="3131127" y="126807"/>
                </a:cubicBezTo>
                <a:cubicBezTo>
                  <a:pt x="3136358" y="145116"/>
                  <a:pt x="3125940" y="182225"/>
                  <a:pt x="3144981" y="182225"/>
                </a:cubicBezTo>
                <a:cubicBezTo>
                  <a:pt x="3164022" y="182225"/>
                  <a:pt x="3154218" y="145280"/>
                  <a:pt x="3158836" y="126807"/>
                </a:cubicBezTo>
                <a:cubicBezTo>
                  <a:pt x="3163454" y="140661"/>
                  <a:pt x="3158087" y="168370"/>
                  <a:pt x="3172691" y="168370"/>
                </a:cubicBezTo>
                <a:cubicBezTo>
                  <a:pt x="3192284" y="168370"/>
                  <a:pt x="3197127" y="136322"/>
                  <a:pt x="3214254" y="126807"/>
                </a:cubicBezTo>
                <a:cubicBezTo>
                  <a:pt x="3239786" y="112622"/>
                  <a:pt x="3297381" y="99097"/>
                  <a:pt x="3297381" y="99097"/>
                </a:cubicBezTo>
                <a:cubicBezTo>
                  <a:pt x="3306618" y="108334"/>
                  <a:pt x="3318370" y="115606"/>
                  <a:pt x="3325091" y="126807"/>
                </a:cubicBezTo>
                <a:cubicBezTo>
                  <a:pt x="3332605" y="139330"/>
                  <a:pt x="3324777" y="164828"/>
                  <a:pt x="3338945" y="168370"/>
                </a:cubicBezTo>
                <a:cubicBezTo>
                  <a:pt x="3355099" y="172408"/>
                  <a:pt x="3365293" y="147424"/>
                  <a:pt x="3380509" y="140661"/>
                </a:cubicBezTo>
                <a:cubicBezTo>
                  <a:pt x="3407199" y="128799"/>
                  <a:pt x="3463636" y="112952"/>
                  <a:pt x="3463636" y="112952"/>
                </a:cubicBezTo>
                <a:cubicBezTo>
                  <a:pt x="3477491" y="117570"/>
                  <a:pt x="3490879" y="129671"/>
                  <a:pt x="3505200" y="126807"/>
                </a:cubicBezTo>
                <a:cubicBezTo>
                  <a:pt x="3552744" y="117298"/>
                  <a:pt x="3518147" y="54810"/>
                  <a:pt x="3546763" y="140661"/>
                </a:cubicBezTo>
                <a:cubicBezTo>
                  <a:pt x="3658613" y="66095"/>
                  <a:pt x="3532074" y="131146"/>
                  <a:pt x="3602181" y="154516"/>
                </a:cubicBezTo>
                <a:cubicBezTo>
                  <a:pt x="3614573" y="158647"/>
                  <a:pt x="3618208" y="132649"/>
                  <a:pt x="3629891" y="126807"/>
                </a:cubicBezTo>
                <a:cubicBezTo>
                  <a:pt x="3646922" y="118292"/>
                  <a:pt x="3667000" y="118183"/>
                  <a:pt x="3685309" y="112952"/>
                </a:cubicBezTo>
                <a:cubicBezTo>
                  <a:pt x="3699351" y="108940"/>
                  <a:pt x="3713018" y="103715"/>
                  <a:pt x="3726872" y="99097"/>
                </a:cubicBezTo>
                <a:cubicBezTo>
                  <a:pt x="3740727" y="103715"/>
                  <a:pt x="3758109" y="102625"/>
                  <a:pt x="3768436" y="112952"/>
                </a:cubicBezTo>
                <a:cubicBezTo>
                  <a:pt x="3802853" y="147369"/>
                  <a:pt x="3756750" y="192828"/>
                  <a:pt x="3810000" y="112952"/>
                </a:cubicBezTo>
                <a:cubicBezTo>
                  <a:pt x="3823854" y="117570"/>
                  <a:pt x="3836959" y="126807"/>
                  <a:pt x="3851563" y="126807"/>
                </a:cubicBezTo>
                <a:cubicBezTo>
                  <a:pt x="3946059" y="126807"/>
                  <a:pt x="3970928" y="117748"/>
                  <a:pt x="4045527" y="99097"/>
                </a:cubicBezTo>
                <a:cubicBezTo>
                  <a:pt x="4068618" y="103715"/>
                  <a:pt x="4094354" y="101269"/>
                  <a:pt x="4114800" y="112952"/>
                </a:cubicBezTo>
                <a:cubicBezTo>
                  <a:pt x="4129257" y="121213"/>
                  <a:pt x="4126712" y="149250"/>
                  <a:pt x="4142509" y="154516"/>
                </a:cubicBezTo>
                <a:cubicBezTo>
                  <a:pt x="4151205" y="157415"/>
                  <a:pt x="4226564" y="131116"/>
                  <a:pt x="4239491" y="126807"/>
                </a:cubicBezTo>
                <a:cubicBezTo>
                  <a:pt x="4285435" y="142121"/>
                  <a:pt x="4295658" y="140661"/>
                  <a:pt x="4267200" y="140661"/>
                </a:cubicBezTo>
              </a:path>
            </a:pathLst>
          </a:custGeom>
          <a:noFill/>
          <a:ln w="476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Freeform 26">
            <a:extLst>
              <a:ext uri="{FF2B5EF4-FFF2-40B4-BE49-F238E27FC236}">
                <a16:creationId xmlns:a16="http://schemas.microsoft.com/office/drawing/2014/main" id="{5C365BBA-88A9-38D1-84A2-EE9C55C62A30}"/>
              </a:ext>
            </a:extLst>
          </p:cNvPr>
          <p:cNvSpPr/>
          <p:nvPr/>
        </p:nvSpPr>
        <p:spPr>
          <a:xfrm>
            <a:off x="4511825" y="4293096"/>
            <a:ext cx="648072" cy="583399"/>
          </a:xfrm>
          <a:custGeom>
            <a:avLst/>
            <a:gdLst>
              <a:gd name="connsiteX0" fmla="*/ 0 w 4283053"/>
              <a:gd name="connsiteY0" fmla="*/ 15970 h 667134"/>
              <a:gd name="connsiteX1" fmla="*/ 110836 w 4283053"/>
              <a:gd name="connsiteY1" fmla="*/ 2116 h 667134"/>
              <a:gd name="connsiteX2" fmla="*/ 124691 w 4283053"/>
              <a:gd name="connsiteY2" fmla="*/ 43679 h 667134"/>
              <a:gd name="connsiteX3" fmla="*/ 166254 w 4283053"/>
              <a:gd name="connsiteY3" fmla="*/ 57534 h 667134"/>
              <a:gd name="connsiteX4" fmla="*/ 207818 w 4283053"/>
              <a:gd name="connsiteY4" fmla="*/ 43679 h 667134"/>
              <a:gd name="connsiteX5" fmla="*/ 290945 w 4283053"/>
              <a:gd name="connsiteY5" fmla="*/ 43679 h 667134"/>
              <a:gd name="connsiteX6" fmla="*/ 512618 w 4283053"/>
              <a:gd name="connsiteY6" fmla="*/ 43679 h 667134"/>
              <a:gd name="connsiteX7" fmla="*/ 595745 w 4283053"/>
              <a:gd name="connsiteY7" fmla="*/ 15970 h 667134"/>
              <a:gd name="connsiteX8" fmla="*/ 637309 w 4283053"/>
              <a:gd name="connsiteY8" fmla="*/ 2116 h 667134"/>
              <a:gd name="connsiteX9" fmla="*/ 803563 w 4283053"/>
              <a:gd name="connsiteY9" fmla="*/ 29825 h 667134"/>
              <a:gd name="connsiteX10" fmla="*/ 886691 w 4283053"/>
              <a:gd name="connsiteY10" fmla="*/ 57534 h 667134"/>
              <a:gd name="connsiteX11" fmla="*/ 900545 w 4283053"/>
              <a:gd name="connsiteY11" fmla="*/ 445461 h 667134"/>
              <a:gd name="connsiteX12" fmla="*/ 928254 w 4283053"/>
              <a:gd name="connsiteY12" fmla="*/ 667134 h 667134"/>
              <a:gd name="connsiteX13" fmla="*/ 983672 w 4283053"/>
              <a:gd name="connsiteY13" fmla="*/ 556297 h 667134"/>
              <a:gd name="connsiteX14" fmla="*/ 1039091 w 4283053"/>
              <a:gd name="connsiteY14" fmla="*/ 487025 h 667134"/>
              <a:gd name="connsiteX15" fmla="*/ 1122218 w 4283053"/>
              <a:gd name="connsiteY15" fmla="*/ 459316 h 667134"/>
              <a:gd name="connsiteX16" fmla="*/ 1163781 w 4283053"/>
              <a:gd name="connsiteY16" fmla="*/ 431607 h 667134"/>
              <a:gd name="connsiteX17" fmla="*/ 1191491 w 4283053"/>
              <a:gd name="connsiteY17" fmla="*/ 403897 h 667134"/>
              <a:gd name="connsiteX18" fmla="*/ 1274618 w 4283053"/>
              <a:gd name="connsiteY18" fmla="*/ 376188 h 667134"/>
              <a:gd name="connsiteX19" fmla="*/ 1316181 w 4283053"/>
              <a:gd name="connsiteY19" fmla="*/ 348479 h 667134"/>
              <a:gd name="connsiteX20" fmla="*/ 1343891 w 4283053"/>
              <a:gd name="connsiteY20" fmla="*/ 320770 h 667134"/>
              <a:gd name="connsiteX21" fmla="*/ 1427018 w 4283053"/>
              <a:gd name="connsiteY21" fmla="*/ 293061 h 667134"/>
              <a:gd name="connsiteX22" fmla="*/ 1468581 w 4283053"/>
              <a:gd name="connsiteY22" fmla="*/ 279207 h 667134"/>
              <a:gd name="connsiteX23" fmla="*/ 1510145 w 4283053"/>
              <a:gd name="connsiteY23" fmla="*/ 251497 h 667134"/>
              <a:gd name="connsiteX24" fmla="*/ 1634836 w 4283053"/>
              <a:gd name="connsiteY24" fmla="*/ 209934 h 667134"/>
              <a:gd name="connsiteX25" fmla="*/ 1759527 w 4283053"/>
              <a:gd name="connsiteY25" fmla="*/ 168370 h 667134"/>
              <a:gd name="connsiteX26" fmla="*/ 1801091 w 4283053"/>
              <a:gd name="connsiteY26" fmla="*/ 154516 h 667134"/>
              <a:gd name="connsiteX27" fmla="*/ 1981200 w 4283053"/>
              <a:gd name="connsiteY27" fmla="*/ 126807 h 667134"/>
              <a:gd name="connsiteX28" fmla="*/ 2133600 w 4283053"/>
              <a:gd name="connsiteY28" fmla="*/ 99097 h 667134"/>
              <a:gd name="connsiteX29" fmla="*/ 2105891 w 4283053"/>
              <a:gd name="connsiteY29" fmla="*/ 57534 h 667134"/>
              <a:gd name="connsiteX30" fmla="*/ 2078181 w 4283053"/>
              <a:gd name="connsiteY30" fmla="*/ 29825 h 667134"/>
              <a:gd name="connsiteX31" fmla="*/ 2105891 w 4283053"/>
              <a:gd name="connsiteY31" fmla="*/ 2116 h 667134"/>
              <a:gd name="connsiteX32" fmla="*/ 2133600 w 4283053"/>
              <a:gd name="connsiteY32" fmla="*/ 43679 h 667134"/>
              <a:gd name="connsiteX33" fmla="*/ 2175163 w 4283053"/>
              <a:gd name="connsiteY33" fmla="*/ 126807 h 667134"/>
              <a:gd name="connsiteX34" fmla="*/ 2216727 w 4283053"/>
              <a:gd name="connsiteY34" fmla="*/ 140661 h 667134"/>
              <a:gd name="connsiteX35" fmla="*/ 2286000 w 4283053"/>
              <a:gd name="connsiteY35" fmla="*/ 126807 h 667134"/>
              <a:gd name="connsiteX36" fmla="*/ 2341418 w 4283053"/>
              <a:gd name="connsiteY36" fmla="*/ 112952 h 667134"/>
              <a:gd name="connsiteX37" fmla="*/ 2382981 w 4283053"/>
              <a:gd name="connsiteY37" fmla="*/ 126807 h 667134"/>
              <a:gd name="connsiteX38" fmla="*/ 2396836 w 4283053"/>
              <a:gd name="connsiteY38" fmla="*/ 182225 h 667134"/>
              <a:gd name="connsiteX39" fmla="*/ 2410691 w 4283053"/>
              <a:gd name="connsiteY39" fmla="*/ 140661 h 667134"/>
              <a:gd name="connsiteX40" fmla="*/ 2493818 w 4283053"/>
              <a:gd name="connsiteY40" fmla="*/ 112952 h 667134"/>
              <a:gd name="connsiteX41" fmla="*/ 2507672 w 4283053"/>
              <a:gd name="connsiteY41" fmla="*/ 154516 h 667134"/>
              <a:gd name="connsiteX42" fmla="*/ 2549236 w 4283053"/>
              <a:gd name="connsiteY42" fmla="*/ 126807 h 667134"/>
              <a:gd name="connsiteX43" fmla="*/ 2590800 w 4283053"/>
              <a:gd name="connsiteY43" fmla="*/ 112952 h 667134"/>
              <a:gd name="connsiteX44" fmla="*/ 2757054 w 4283053"/>
              <a:gd name="connsiteY44" fmla="*/ 154516 h 667134"/>
              <a:gd name="connsiteX45" fmla="*/ 2770909 w 4283053"/>
              <a:gd name="connsiteY45" fmla="*/ 196079 h 667134"/>
              <a:gd name="connsiteX46" fmla="*/ 2798618 w 4283053"/>
              <a:gd name="connsiteY46" fmla="*/ 154516 h 667134"/>
              <a:gd name="connsiteX47" fmla="*/ 2881745 w 4283053"/>
              <a:gd name="connsiteY47" fmla="*/ 126807 h 667134"/>
              <a:gd name="connsiteX48" fmla="*/ 2992581 w 4283053"/>
              <a:gd name="connsiteY48" fmla="*/ 154516 h 667134"/>
              <a:gd name="connsiteX49" fmla="*/ 3020291 w 4283053"/>
              <a:gd name="connsiteY49" fmla="*/ 126807 h 667134"/>
              <a:gd name="connsiteX50" fmla="*/ 3117272 w 4283053"/>
              <a:gd name="connsiteY50" fmla="*/ 85243 h 667134"/>
              <a:gd name="connsiteX51" fmla="*/ 3131127 w 4283053"/>
              <a:gd name="connsiteY51" fmla="*/ 126807 h 667134"/>
              <a:gd name="connsiteX52" fmla="*/ 3144981 w 4283053"/>
              <a:gd name="connsiteY52" fmla="*/ 182225 h 667134"/>
              <a:gd name="connsiteX53" fmla="*/ 3158836 w 4283053"/>
              <a:gd name="connsiteY53" fmla="*/ 126807 h 667134"/>
              <a:gd name="connsiteX54" fmla="*/ 3172691 w 4283053"/>
              <a:gd name="connsiteY54" fmla="*/ 168370 h 667134"/>
              <a:gd name="connsiteX55" fmla="*/ 3214254 w 4283053"/>
              <a:gd name="connsiteY55" fmla="*/ 126807 h 667134"/>
              <a:gd name="connsiteX56" fmla="*/ 3297381 w 4283053"/>
              <a:gd name="connsiteY56" fmla="*/ 99097 h 667134"/>
              <a:gd name="connsiteX57" fmla="*/ 3325091 w 4283053"/>
              <a:gd name="connsiteY57" fmla="*/ 126807 h 667134"/>
              <a:gd name="connsiteX58" fmla="*/ 3338945 w 4283053"/>
              <a:gd name="connsiteY58" fmla="*/ 168370 h 667134"/>
              <a:gd name="connsiteX59" fmla="*/ 3380509 w 4283053"/>
              <a:gd name="connsiteY59" fmla="*/ 140661 h 667134"/>
              <a:gd name="connsiteX60" fmla="*/ 3463636 w 4283053"/>
              <a:gd name="connsiteY60" fmla="*/ 112952 h 667134"/>
              <a:gd name="connsiteX61" fmla="*/ 3505200 w 4283053"/>
              <a:gd name="connsiteY61" fmla="*/ 126807 h 667134"/>
              <a:gd name="connsiteX62" fmla="*/ 3546763 w 4283053"/>
              <a:gd name="connsiteY62" fmla="*/ 140661 h 667134"/>
              <a:gd name="connsiteX63" fmla="*/ 3602181 w 4283053"/>
              <a:gd name="connsiteY63" fmla="*/ 154516 h 667134"/>
              <a:gd name="connsiteX64" fmla="*/ 3629891 w 4283053"/>
              <a:gd name="connsiteY64" fmla="*/ 126807 h 667134"/>
              <a:gd name="connsiteX65" fmla="*/ 3685309 w 4283053"/>
              <a:gd name="connsiteY65" fmla="*/ 112952 h 667134"/>
              <a:gd name="connsiteX66" fmla="*/ 3726872 w 4283053"/>
              <a:gd name="connsiteY66" fmla="*/ 99097 h 667134"/>
              <a:gd name="connsiteX67" fmla="*/ 3768436 w 4283053"/>
              <a:gd name="connsiteY67" fmla="*/ 112952 h 667134"/>
              <a:gd name="connsiteX68" fmla="*/ 3810000 w 4283053"/>
              <a:gd name="connsiteY68" fmla="*/ 112952 h 667134"/>
              <a:gd name="connsiteX69" fmla="*/ 3851563 w 4283053"/>
              <a:gd name="connsiteY69" fmla="*/ 126807 h 667134"/>
              <a:gd name="connsiteX70" fmla="*/ 4045527 w 4283053"/>
              <a:gd name="connsiteY70" fmla="*/ 99097 h 667134"/>
              <a:gd name="connsiteX71" fmla="*/ 4114800 w 4283053"/>
              <a:gd name="connsiteY71" fmla="*/ 112952 h 667134"/>
              <a:gd name="connsiteX72" fmla="*/ 4142509 w 4283053"/>
              <a:gd name="connsiteY72" fmla="*/ 154516 h 667134"/>
              <a:gd name="connsiteX73" fmla="*/ 4239491 w 4283053"/>
              <a:gd name="connsiteY73" fmla="*/ 126807 h 667134"/>
              <a:gd name="connsiteX74" fmla="*/ 4267200 w 4283053"/>
              <a:gd name="connsiteY74" fmla="*/ 140661 h 6671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</a:cxnLst>
            <a:rect l="l" t="t" r="r" b="b"/>
            <a:pathLst>
              <a:path w="4283053" h="667134">
                <a:moveTo>
                  <a:pt x="0" y="15970"/>
                </a:moveTo>
                <a:cubicBezTo>
                  <a:pt x="36945" y="11352"/>
                  <a:pt x="74490" y="-5961"/>
                  <a:pt x="110836" y="2116"/>
                </a:cubicBezTo>
                <a:cubicBezTo>
                  <a:pt x="125092" y="5284"/>
                  <a:pt x="114365" y="33353"/>
                  <a:pt x="124691" y="43679"/>
                </a:cubicBezTo>
                <a:cubicBezTo>
                  <a:pt x="135017" y="54005"/>
                  <a:pt x="152400" y="52916"/>
                  <a:pt x="166254" y="57534"/>
                </a:cubicBezTo>
                <a:cubicBezTo>
                  <a:pt x="180109" y="52916"/>
                  <a:pt x="193214" y="43679"/>
                  <a:pt x="207818" y="43679"/>
                </a:cubicBezTo>
                <a:cubicBezTo>
                  <a:pt x="318655" y="43679"/>
                  <a:pt x="180106" y="80626"/>
                  <a:pt x="290945" y="43679"/>
                </a:cubicBezTo>
                <a:cubicBezTo>
                  <a:pt x="387629" y="67851"/>
                  <a:pt x="364432" y="68377"/>
                  <a:pt x="512618" y="43679"/>
                </a:cubicBezTo>
                <a:cubicBezTo>
                  <a:pt x="541428" y="38877"/>
                  <a:pt x="568036" y="25206"/>
                  <a:pt x="595745" y="15970"/>
                </a:cubicBezTo>
                <a:lnTo>
                  <a:pt x="637309" y="2116"/>
                </a:lnTo>
                <a:cubicBezTo>
                  <a:pt x="669726" y="99370"/>
                  <a:pt x="628121" y="19505"/>
                  <a:pt x="803563" y="29825"/>
                </a:cubicBezTo>
                <a:cubicBezTo>
                  <a:pt x="832721" y="31540"/>
                  <a:pt x="886691" y="57534"/>
                  <a:pt x="886691" y="57534"/>
                </a:cubicBezTo>
                <a:cubicBezTo>
                  <a:pt x="891309" y="186843"/>
                  <a:pt x="893744" y="316248"/>
                  <a:pt x="900545" y="445461"/>
                </a:cubicBezTo>
                <a:cubicBezTo>
                  <a:pt x="905668" y="542790"/>
                  <a:pt x="913747" y="580091"/>
                  <a:pt x="928254" y="667134"/>
                </a:cubicBezTo>
                <a:cubicBezTo>
                  <a:pt x="975540" y="525275"/>
                  <a:pt x="928402" y="625385"/>
                  <a:pt x="983672" y="556297"/>
                </a:cubicBezTo>
                <a:cubicBezTo>
                  <a:pt x="996725" y="539980"/>
                  <a:pt x="1016788" y="498176"/>
                  <a:pt x="1039091" y="487025"/>
                </a:cubicBezTo>
                <a:cubicBezTo>
                  <a:pt x="1065215" y="473963"/>
                  <a:pt x="1122218" y="459316"/>
                  <a:pt x="1122218" y="459316"/>
                </a:cubicBezTo>
                <a:cubicBezTo>
                  <a:pt x="1136072" y="450080"/>
                  <a:pt x="1150779" y="442009"/>
                  <a:pt x="1163781" y="431607"/>
                </a:cubicBezTo>
                <a:cubicBezTo>
                  <a:pt x="1173981" y="423447"/>
                  <a:pt x="1179807" y="409739"/>
                  <a:pt x="1191491" y="403897"/>
                </a:cubicBezTo>
                <a:cubicBezTo>
                  <a:pt x="1217615" y="390835"/>
                  <a:pt x="1250316" y="392390"/>
                  <a:pt x="1274618" y="376188"/>
                </a:cubicBezTo>
                <a:cubicBezTo>
                  <a:pt x="1288472" y="366952"/>
                  <a:pt x="1303179" y="358881"/>
                  <a:pt x="1316181" y="348479"/>
                </a:cubicBezTo>
                <a:cubicBezTo>
                  <a:pt x="1326381" y="340319"/>
                  <a:pt x="1332208" y="326612"/>
                  <a:pt x="1343891" y="320770"/>
                </a:cubicBezTo>
                <a:cubicBezTo>
                  <a:pt x="1370015" y="307708"/>
                  <a:pt x="1399309" y="302297"/>
                  <a:pt x="1427018" y="293061"/>
                </a:cubicBezTo>
                <a:lnTo>
                  <a:pt x="1468581" y="279207"/>
                </a:lnTo>
                <a:cubicBezTo>
                  <a:pt x="1482436" y="269970"/>
                  <a:pt x="1494929" y="258260"/>
                  <a:pt x="1510145" y="251497"/>
                </a:cubicBezTo>
                <a:cubicBezTo>
                  <a:pt x="1510163" y="251489"/>
                  <a:pt x="1614045" y="216864"/>
                  <a:pt x="1634836" y="209934"/>
                </a:cubicBezTo>
                <a:lnTo>
                  <a:pt x="1759527" y="168370"/>
                </a:lnTo>
                <a:cubicBezTo>
                  <a:pt x="1773382" y="163752"/>
                  <a:pt x="1786634" y="156581"/>
                  <a:pt x="1801091" y="154516"/>
                </a:cubicBezTo>
                <a:cubicBezTo>
                  <a:pt x="1873706" y="144142"/>
                  <a:pt x="1910745" y="139617"/>
                  <a:pt x="1981200" y="126807"/>
                </a:cubicBezTo>
                <a:cubicBezTo>
                  <a:pt x="2194294" y="88063"/>
                  <a:pt x="1888533" y="139943"/>
                  <a:pt x="2133600" y="99097"/>
                </a:cubicBezTo>
                <a:cubicBezTo>
                  <a:pt x="2124364" y="85243"/>
                  <a:pt x="2116293" y="70536"/>
                  <a:pt x="2105891" y="57534"/>
                </a:cubicBezTo>
                <a:cubicBezTo>
                  <a:pt x="2097731" y="47334"/>
                  <a:pt x="2078181" y="42887"/>
                  <a:pt x="2078181" y="29825"/>
                </a:cubicBezTo>
                <a:lnTo>
                  <a:pt x="2105891" y="2116"/>
                </a:lnTo>
                <a:cubicBezTo>
                  <a:pt x="2115127" y="15970"/>
                  <a:pt x="2126154" y="28786"/>
                  <a:pt x="2133600" y="43679"/>
                </a:cubicBezTo>
                <a:cubicBezTo>
                  <a:pt x="2150333" y="77145"/>
                  <a:pt x="2142075" y="100336"/>
                  <a:pt x="2175163" y="126807"/>
                </a:cubicBezTo>
                <a:cubicBezTo>
                  <a:pt x="2186567" y="135930"/>
                  <a:pt x="2202872" y="136043"/>
                  <a:pt x="2216727" y="140661"/>
                </a:cubicBezTo>
                <a:cubicBezTo>
                  <a:pt x="2239818" y="136043"/>
                  <a:pt x="2263012" y="131915"/>
                  <a:pt x="2286000" y="126807"/>
                </a:cubicBezTo>
                <a:cubicBezTo>
                  <a:pt x="2304588" y="122676"/>
                  <a:pt x="2322377" y="112952"/>
                  <a:pt x="2341418" y="112952"/>
                </a:cubicBezTo>
                <a:cubicBezTo>
                  <a:pt x="2356022" y="112952"/>
                  <a:pt x="2369127" y="122189"/>
                  <a:pt x="2382981" y="126807"/>
                </a:cubicBezTo>
                <a:cubicBezTo>
                  <a:pt x="2387599" y="145280"/>
                  <a:pt x="2379805" y="173710"/>
                  <a:pt x="2396836" y="182225"/>
                </a:cubicBezTo>
                <a:cubicBezTo>
                  <a:pt x="2409899" y="188756"/>
                  <a:pt x="2398807" y="149149"/>
                  <a:pt x="2410691" y="140661"/>
                </a:cubicBezTo>
                <a:cubicBezTo>
                  <a:pt x="2434458" y="123684"/>
                  <a:pt x="2493818" y="112952"/>
                  <a:pt x="2493818" y="112952"/>
                </a:cubicBezTo>
                <a:cubicBezTo>
                  <a:pt x="2498436" y="126807"/>
                  <a:pt x="2493504" y="150974"/>
                  <a:pt x="2507672" y="154516"/>
                </a:cubicBezTo>
                <a:cubicBezTo>
                  <a:pt x="2523826" y="158555"/>
                  <a:pt x="2534343" y="134254"/>
                  <a:pt x="2549236" y="126807"/>
                </a:cubicBezTo>
                <a:cubicBezTo>
                  <a:pt x="2562298" y="120276"/>
                  <a:pt x="2576945" y="117570"/>
                  <a:pt x="2590800" y="112952"/>
                </a:cubicBezTo>
                <a:cubicBezTo>
                  <a:pt x="2700577" y="149544"/>
                  <a:pt x="2645117" y="135859"/>
                  <a:pt x="2757054" y="154516"/>
                </a:cubicBezTo>
                <a:cubicBezTo>
                  <a:pt x="2761672" y="168370"/>
                  <a:pt x="2756305" y="196079"/>
                  <a:pt x="2770909" y="196079"/>
                </a:cubicBezTo>
                <a:cubicBezTo>
                  <a:pt x="2787560" y="196079"/>
                  <a:pt x="2784498" y="163341"/>
                  <a:pt x="2798618" y="154516"/>
                </a:cubicBezTo>
                <a:cubicBezTo>
                  <a:pt x="2823386" y="139036"/>
                  <a:pt x="2881745" y="126807"/>
                  <a:pt x="2881745" y="126807"/>
                </a:cubicBezTo>
                <a:cubicBezTo>
                  <a:pt x="2908320" y="135665"/>
                  <a:pt x="2969178" y="157859"/>
                  <a:pt x="2992581" y="154516"/>
                </a:cubicBezTo>
                <a:cubicBezTo>
                  <a:pt x="3005512" y="152669"/>
                  <a:pt x="3009422" y="134053"/>
                  <a:pt x="3020291" y="126807"/>
                </a:cubicBezTo>
                <a:cubicBezTo>
                  <a:pt x="3054535" y="103977"/>
                  <a:pt x="3080323" y="97559"/>
                  <a:pt x="3117272" y="85243"/>
                </a:cubicBezTo>
                <a:cubicBezTo>
                  <a:pt x="3121890" y="99098"/>
                  <a:pt x="3127115" y="112765"/>
                  <a:pt x="3131127" y="126807"/>
                </a:cubicBezTo>
                <a:cubicBezTo>
                  <a:pt x="3136358" y="145116"/>
                  <a:pt x="3125940" y="182225"/>
                  <a:pt x="3144981" y="182225"/>
                </a:cubicBezTo>
                <a:cubicBezTo>
                  <a:pt x="3164022" y="182225"/>
                  <a:pt x="3154218" y="145280"/>
                  <a:pt x="3158836" y="126807"/>
                </a:cubicBezTo>
                <a:cubicBezTo>
                  <a:pt x="3163454" y="140661"/>
                  <a:pt x="3158087" y="168370"/>
                  <a:pt x="3172691" y="168370"/>
                </a:cubicBezTo>
                <a:cubicBezTo>
                  <a:pt x="3192284" y="168370"/>
                  <a:pt x="3197127" y="136322"/>
                  <a:pt x="3214254" y="126807"/>
                </a:cubicBezTo>
                <a:cubicBezTo>
                  <a:pt x="3239786" y="112622"/>
                  <a:pt x="3297381" y="99097"/>
                  <a:pt x="3297381" y="99097"/>
                </a:cubicBezTo>
                <a:cubicBezTo>
                  <a:pt x="3306618" y="108334"/>
                  <a:pt x="3318370" y="115606"/>
                  <a:pt x="3325091" y="126807"/>
                </a:cubicBezTo>
                <a:cubicBezTo>
                  <a:pt x="3332605" y="139330"/>
                  <a:pt x="3324777" y="164828"/>
                  <a:pt x="3338945" y="168370"/>
                </a:cubicBezTo>
                <a:cubicBezTo>
                  <a:pt x="3355099" y="172408"/>
                  <a:pt x="3365293" y="147424"/>
                  <a:pt x="3380509" y="140661"/>
                </a:cubicBezTo>
                <a:cubicBezTo>
                  <a:pt x="3407199" y="128799"/>
                  <a:pt x="3463636" y="112952"/>
                  <a:pt x="3463636" y="112952"/>
                </a:cubicBezTo>
                <a:cubicBezTo>
                  <a:pt x="3477491" y="117570"/>
                  <a:pt x="3490879" y="129671"/>
                  <a:pt x="3505200" y="126807"/>
                </a:cubicBezTo>
                <a:cubicBezTo>
                  <a:pt x="3552744" y="117298"/>
                  <a:pt x="3518147" y="54810"/>
                  <a:pt x="3546763" y="140661"/>
                </a:cubicBezTo>
                <a:cubicBezTo>
                  <a:pt x="3658613" y="66095"/>
                  <a:pt x="3532074" y="131146"/>
                  <a:pt x="3602181" y="154516"/>
                </a:cubicBezTo>
                <a:cubicBezTo>
                  <a:pt x="3614573" y="158647"/>
                  <a:pt x="3618208" y="132649"/>
                  <a:pt x="3629891" y="126807"/>
                </a:cubicBezTo>
                <a:cubicBezTo>
                  <a:pt x="3646922" y="118292"/>
                  <a:pt x="3667000" y="118183"/>
                  <a:pt x="3685309" y="112952"/>
                </a:cubicBezTo>
                <a:cubicBezTo>
                  <a:pt x="3699351" y="108940"/>
                  <a:pt x="3713018" y="103715"/>
                  <a:pt x="3726872" y="99097"/>
                </a:cubicBezTo>
                <a:cubicBezTo>
                  <a:pt x="3740727" y="103715"/>
                  <a:pt x="3758109" y="102625"/>
                  <a:pt x="3768436" y="112952"/>
                </a:cubicBezTo>
                <a:cubicBezTo>
                  <a:pt x="3802853" y="147369"/>
                  <a:pt x="3756750" y="192828"/>
                  <a:pt x="3810000" y="112952"/>
                </a:cubicBezTo>
                <a:cubicBezTo>
                  <a:pt x="3823854" y="117570"/>
                  <a:pt x="3836959" y="126807"/>
                  <a:pt x="3851563" y="126807"/>
                </a:cubicBezTo>
                <a:cubicBezTo>
                  <a:pt x="3946059" y="126807"/>
                  <a:pt x="3970928" y="117748"/>
                  <a:pt x="4045527" y="99097"/>
                </a:cubicBezTo>
                <a:cubicBezTo>
                  <a:pt x="4068618" y="103715"/>
                  <a:pt x="4094354" y="101269"/>
                  <a:pt x="4114800" y="112952"/>
                </a:cubicBezTo>
                <a:cubicBezTo>
                  <a:pt x="4129257" y="121213"/>
                  <a:pt x="4126712" y="149250"/>
                  <a:pt x="4142509" y="154516"/>
                </a:cubicBezTo>
                <a:cubicBezTo>
                  <a:pt x="4151205" y="157415"/>
                  <a:pt x="4226564" y="131116"/>
                  <a:pt x="4239491" y="126807"/>
                </a:cubicBezTo>
                <a:cubicBezTo>
                  <a:pt x="4285435" y="142121"/>
                  <a:pt x="4295658" y="140661"/>
                  <a:pt x="4267200" y="140661"/>
                </a:cubicBezTo>
              </a:path>
            </a:pathLst>
          </a:custGeom>
          <a:noFill/>
          <a:ln w="476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Freeform 27">
            <a:extLst>
              <a:ext uri="{FF2B5EF4-FFF2-40B4-BE49-F238E27FC236}">
                <a16:creationId xmlns:a16="http://schemas.microsoft.com/office/drawing/2014/main" id="{9878C257-34E9-7C7C-9FC8-FDFA26CDAF4F}"/>
              </a:ext>
            </a:extLst>
          </p:cNvPr>
          <p:cNvSpPr/>
          <p:nvPr/>
        </p:nvSpPr>
        <p:spPr>
          <a:xfrm rot="21189825">
            <a:off x="4943872" y="4281960"/>
            <a:ext cx="1308589" cy="583399"/>
          </a:xfrm>
          <a:custGeom>
            <a:avLst/>
            <a:gdLst>
              <a:gd name="connsiteX0" fmla="*/ 0 w 4283053"/>
              <a:gd name="connsiteY0" fmla="*/ 15970 h 667134"/>
              <a:gd name="connsiteX1" fmla="*/ 110836 w 4283053"/>
              <a:gd name="connsiteY1" fmla="*/ 2116 h 667134"/>
              <a:gd name="connsiteX2" fmla="*/ 124691 w 4283053"/>
              <a:gd name="connsiteY2" fmla="*/ 43679 h 667134"/>
              <a:gd name="connsiteX3" fmla="*/ 166254 w 4283053"/>
              <a:gd name="connsiteY3" fmla="*/ 57534 h 667134"/>
              <a:gd name="connsiteX4" fmla="*/ 207818 w 4283053"/>
              <a:gd name="connsiteY4" fmla="*/ 43679 h 667134"/>
              <a:gd name="connsiteX5" fmla="*/ 290945 w 4283053"/>
              <a:gd name="connsiteY5" fmla="*/ 43679 h 667134"/>
              <a:gd name="connsiteX6" fmla="*/ 512618 w 4283053"/>
              <a:gd name="connsiteY6" fmla="*/ 43679 h 667134"/>
              <a:gd name="connsiteX7" fmla="*/ 595745 w 4283053"/>
              <a:gd name="connsiteY7" fmla="*/ 15970 h 667134"/>
              <a:gd name="connsiteX8" fmla="*/ 637309 w 4283053"/>
              <a:gd name="connsiteY8" fmla="*/ 2116 h 667134"/>
              <a:gd name="connsiteX9" fmla="*/ 803563 w 4283053"/>
              <a:gd name="connsiteY9" fmla="*/ 29825 h 667134"/>
              <a:gd name="connsiteX10" fmla="*/ 886691 w 4283053"/>
              <a:gd name="connsiteY10" fmla="*/ 57534 h 667134"/>
              <a:gd name="connsiteX11" fmla="*/ 900545 w 4283053"/>
              <a:gd name="connsiteY11" fmla="*/ 445461 h 667134"/>
              <a:gd name="connsiteX12" fmla="*/ 928254 w 4283053"/>
              <a:gd name="connsiteY12" fmla="*/ 667134 h 667134"/>
              <a:gd name="connsiteX13" fmla="*/ 983672 w 4283053"/>
              <a:gd name="connsiteY13" fmla="*/ 556297 h 667134"/>
              <a:gd name="connsiteX14" fmla="*/ 1039091 w 4283053"/>
              <a:gd name="connsiteY14" fmla="*/ 487025 h 667134"/>
              <a:gd name="connsiteX15" fmla="*/ 1122218 w 4283053"/>
              <a:gd name="connsiteY15" fmla="*/ 459316 h 667134"/>
              <a:gd name="connsiteX16" fmla="*/ 1163781 w 4283053"/>
              <a:gd name="connsiteY16" fmla="*/ 431607 h 667134"/>
              <a:gd name="connsiteX17" fmla="*/ 1191491 w 4283053"/>
              <a:gd name="connsiteY17" fmla="*/ 403897 h 667134"/>
              <a:gd name="connsiteX18" fmla="*/ 1274618 w 4283053"/>
              <a:gd name="connsiteY18" fmla="*/ 376188 h 667134"/>
              <a:gd name="connsiteX19" fmla="*/ 1316181 w 4283053"/>
              <a:gd name="connsiteY19" fmla="*/ 348479 h 667134"/>
              <a:gd name="connsiteX20" fmla="*/ 1343891 w 4283053"/>
              <a:gd name="connsiteY20" fmla="*/ 320770 h 667134"/>
              <a:gd name="connsiteX21" fmla="*/ 1427018 w 4283053"/>
              <a:gd name="connsiteY21" fmla="*/ 293061 h 667134"/>
              <a:gd name="connsiteX22" fmla="*/ 1468581 w 4283053"/>
              <a:gd name="connsiteY22" fmla="*/ 279207 h 667134"/>
              <a:gd name="connsiteX23" fmla="*/ 1510145 w 4283053"/>
              <a:gd name="connsiteY23" fmla="*/ 251497 h 667134"/>
              <a:gd name="connsiteX24" fmla="*/ 1634836 w 4283053"/>
              <a:gd name="connsiteY24" fmla="*/ 209934 h 667134"/>
              <a:gd name="connsiteX25" fmla="*/ 1759527 w 4283053"/>
              <a:gd name="connsiteY25" fmla="*/ 168370 h 667134"/>
              <a:gd name="connsiteX26" fmla="*/ 1801091 w 4283053"/>
              <a:gd name="connsiteY26" fmla="*/ 154516 h 667134"/>
              <a:gd name="connsiteX27" fmla="*/ 1981200 w 4283053"/>
              <a:gd name="connsiteY27" fmla="*/ 126807 h 667134"/>
              <a:gd name="connsiteX28" fmla="*/ 2133600 w 4283053"/>
              <a:gd name="connsiteY28" fmla="*/ 99097 h 667134"/>
              <a:gd name="connsiteX29" fmla="*/ 2105891 w 4283053"/>
              <a:gd name="connsiteY29" fmla="*/ 57534 h 667134"/>
              <a:gd name="connsiteX30" fmla="*/ 2078181 w 4283053"/>
              <a:gd name="connsiteY30" fmla="*/ 29825 h 667134"/>
              <a:gd name="connsiteX31" fmla="*/ 2105891 w 4283053"/>
              <a:gd name="connsiteY31" fmla="*/ 2116 h 667134"/>
              <a:gd name="connsiteX32" fmla="*/ 2133600 w 4283053"/>
              <a:gd name="connsiteY32" fmla="*/ 43679 h 667134"/>
              <a:gd name="connsiteX33" fmla="*/ 2175163 w 4283053"/>
              <a:gd name="connsiteY33" fmla="*/ 126807 h 667134"/>
              <a:gd name="connsiteX34" fmla="*/ 2216727 w 4283053"/>
              <a:gd name="connsiteY34" fmla="*/ 140661 h 667134"/>
              <a:gd name="connsiteX35" fmla="*/ 2286000 w 4283053"/>
              <a:gd name="connsiteY35" fmla="*/ 126807 h 667134"/>
              <a:gd name="connsiteX36" fmla="*/ 2341418 w 4283053"/>
              <a:gd name="connsiteY36" fmla="*/ 112952 h 667134"/>
              <a:gd name="connsiteX37" fmla="*/ 2382981 w 4283053"/>
              <a:gd name="connsiteY37" fmla="*/ 126807 h 667134"/>
              <a:gd name="connsiteX38" fmla="*/ 2396836 w 4283053"/>
              <a:gd name="connsiteY38" fmla="*/ 182225 h 667134"/>
              <a:gd name="connsiteX39" fmla="*/ 2410691 w 4283053"/>
              <a:gd name="connsiteY39" fmla="*/ 140661 h 667134"/>
              <a:gd name="connsiteX40" fmla="*/ 2493818 w 4283053"/>
              <a:gd name="connsiteY40" fmla="*/ 112952 h 667134"/>
              <a:gd name="connsiteX41" fmla="*/ 2507672 w 4283053"/>
              <a:gd name="connsiteY41" fmla="*/ 154516 h 667134"/>
              <a:gd name="connsiteX42" fmla="*/ 2549236 w 4283053"/>
              <a:gd name="connsiteY42" fmla="*/ 126807 h 667134"/>
              <a:gd name="connsiteX43" fmla="*/ 2590800 w 4283053"/>
              <a:gd name="connsiteY43" fmla="*/ 112952 h 667134"/>
              <a:gd name="connsiteX44" fmla="*/ 2757054 w 4283053"/>
              <a:gd name="connsiteY44" fmla="*/ 154516 h 667134"/>
              <a:gd name="connsiteX45" fmla="*/ 2770909 w 4283053"/>
              <a:gd name="connsiteY45" fmla="*/ 196079 h 667134"/>
              <a:gd name="connsiteX46" fmla="*/ 2798618 w 4283053"/>
              <a:gd name="connsiteY46" fmla="*/ 154516 h 667134"/>
              <a:gd name="connsiteX47" fmla="*/ 2881745 w 4283053"/>
              <a:gd name="connsiteY47" fmla="*/ 126807 h 667134"/>
              <a:gd name="connsiteX48" fmla="*/ 2992581 w 4283053"/>
              <a:gd name="connsiteY48" fmla="*/ 154516 h 667134"/>
              <a:gd name="connsiteX49" fmla="*/ 3020291 w 4283053"/>
              <a:gd name="connsiteY49" fmla="*/ 126807 h 667134"/>
              <a:gd name="connsiteX50" fmla="*/ 3117272 w 4283053"/>
              <a:gd name="connsiteY50" fmla="*/ 85243 h 667134"/>
              <a:gd name="connsiteX51" fmla="*/ 3131127 w 4283053"/>
              <a:gd name="connsiteY51" fmla="*/ 126807 h 667134"/>
              <a:gd name="connsiteX52" fmla="*/ 3144981 w 4283053"/>
              <a:gd name="connsiteY52" fmla="*/ 182225 h 667134"/>
              <a:gd name="connsiteX53" fmla="*/ 3158836 w 4283053"/>
              <a:gd name="connsiteY53" fmla="*/ 126807 h 667134"/>
              <a:gd name="connsiteX54" fmla="*/ 3172691 w 4283053"/>
              <a:gd name="connsiteY54" fmla="*/ 168370 h 667134"/>
              <a:gd name="connsiteX55" fmla="*/ 3214254 w 4283053"/>
              <a:gd name="connsiteY55" fmla="*/ 126807 h 667134"/>
              <a:gd name="connsiteX56" fmla="*/ 3297381 w 4283053"/>
              <a:gd name="connsiteY56" fmla="*/ 99097 h 667134"/>
              <a:gd name="connsiteX57" fmla="*/ 3325091 w 4283053"/>
              <a:gd name="connsiteY57" fmla="*/ 126807 h 667134"/>
              <a:gd name="connsiteX58" fmla="*/ 3338945 w 4283053"/>
              <a:gd name="connsiteY58" fmla="*/ 168370 h 667134"/>
              <a:gd name="connsiteX59" fmla="*/ 3380509 w 4283053"/>
              <a:gd name="connsiteY59" fmla="*/ 140661 h 667134"/>
              <a:gd name="connsiteX60" fmla="*/ 3463636 w 4283053"/>
              <a:gd name="connsiteY60" fmla="*/ 112952 h 667134"/>
              <a:gd name="connsiteX61" fmla="*/ 3505200 w 4283053"/>
              <a:gd name="connsiteY61" fmla="*/ 126807 h 667134"/>
              <a:gd name="connsiteX62" fmla="*/ 3546763 w 4283053"/>
              <a:gd name="connsiteY62" fmla="*/ 140661 h 667134"/>
              <a:gd name="connsiteX63" fmla="*/ 3602181 w 4283053"/>
              <a:gd name="connsiteY63" fmla="*/ 154516 h 667134"/>
              <a:gd name="connsiteX64" fmla="*/ 3629891 w 4283053"/>
              <a:gd name="connsiteY64" fmla="*/ 126807 h 667134"/>
              <a:gd name="connsiteX65" fmla="*/ 3685309 w 4283053"/>
              <a:gd name="connsiteY65" fmla="*/ 112952 h 667134"/>
              <a:gd name="connsiteX66" fmla="*/ 3726872 w 4283053"/>
              <a:gd name="connsiteY66" fmla="*/ 99097 h 667134"/>
              <a:gd name="connsiteX67" fmla="*/ 3768436 w 4283053"/>
              <a:gd name="connsiteY67" fmla="*/ 112952 h 667134"/>
              <a:gd name="connsiteX68" fmla="*/ 3810000 w 4283053"/>
              <a:gd name="connsiteY68" fmla="*/ 112952 h 667134"/>
              <a:gd name="connsiteX69" fmla="*/ 3851563 w 4283053"/>
              <a:gd name="connsiteY69" fmla="*/ 126807 h 667134"/>
              <a:gd name="connsiteX70" fmla="*/ 4045527 w 4283053"/>
              <a:gd name="connsiteY70" fmla="*/ 99097 h 667134"/>
              <a:gd name="connsiteX71" fmla="*/ 4114800 w 4283053"/>
              <a:gd name="connsiteY71" fmla="*/ 112952 h 667134"/>
              <a:gd name="connsiteX72" fmla="*/ 4142509 w 4283053"/>
              <a:gd name="connsiteY72" fmla="*/ 154516 h 667134"/>
              <a:gd name="connsiteX73" fmla="*/ 4239491 w 4283053"/>
              <a:gd name="connsiteY73" fmla="*/ 126807 h 667134"/>
              <a:gd name="connsiteX74" fmla="*/ 4267200 w 4283053"/>
              <a:gd name="connsiteY74" fmla="*/ 140661 h 6671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</a:cxnLst>
            <a:rect l="l" t="t" r="r" b="b"/>
            <a:pathLst>
              <a:path w="4283053" h="667134">
                <a:moveTo>
                  <a:pt x="0" y="15970"/>
                </a:moveTo>
                <a:cubicBezTo>
                  <a:pt x="36945" y="11352"/>
                  <a:pt x="74490" y="-5961"/>
                  <a:pt x="110836" y="2116"/>
                </a:cubicBezTo>
                <a:cubicBezTo>
                  <a:pt x="125092" y="5284"/>
                  <a:pt x="114365" y="33353"/>
                  <a:pt x="124691" y="43679"/>
                </a:cubicBezTo>
                <a:cubicBezTo>
                  <a:pt x="135017" y="54005"/>
                  <a:pt x="152400" y="52916"/>
                  <a:pt x="166254" y="57534"/>
                </a:cubicBezTo>
                <a:cubicBezTo>
                  <a:pt x="180109" y="52916"/>
                  <a:pt x="193214" y="43679"/>
                  <a:pt x="207818" y="43679"/>
                </a:cubicBezTo>
                <a:cubicBezTo>
                  <a:pt x="318655" y="43679"/>
                  <a:pt x="180106" y="80626"/>
                  <a:pt x="290945" y="43679"/>
                </a:cubicBezTo>
                <a:cubicBezTo>
                  <a:pt x="387629" y="67851"/>
                  <a:pt x="364432" y="68377"/>
                  <a:pt x="512618" y="43679"/>
                </a:cubicBezTo>
                <a:cubicBezTo>
                  <a:pt x="541428" y="38877"/>
                  <a:pt x="568036" y="25206"/>
                  <a:pt x="595745" y="15970"/>
                </a:cubicBezTo>
                <a:lnTo>
                  <a:pt x="637309" y="2116"/>
                </a:lnTo>
                <a:cubicBezTo>
                  <a:pt x="669726" y="99370"/>
                  <a:pt x="628121" y="19505"/>
                  <a:pt x="803563" y="29825"/>
                </a:cubicBezTo>
                <a:cubicBezTo>
                  <a:pt x="832721" y="31540"/>
                  <a:pt x="886691" y="57534"/>
                  <a:pt x="886691" y="57534"/>
                </a:cubicBezTo>
                <a:cubicBezTo>
                  <a:pt x="891309" y="186843"/>
                  <a:pt x="893744" y="316248"/>
                  <a:pt x="900545" y="445461"/>
                </a:cubicBezTo>
                <a:cubicBezTo>
                  <a:pt x="905668" y="542790"/>
                  <a:pt x="913747" y="580091"/>
                  <a:pt x="928254" y="667134"/>
                </a:cubicBezTo>
                <a:cubicBezTo>
                  <a:pt x="975540" y="525275"/>
                  <a:pt x="928402" y="625385"/>
                  <a:pt x="983672" y="556297"/>
                </a:cubicBezTo>
                <a:cubicBezTo>
                  <a:pt x="996725" y="539980"/>
                  <a:pt x="1016788" y="498176"/>
                  <a:pt x="1039091" y="487025"/>
                </a:cubicBezTo>
                <a:cubicBezTo>
                  <a:pt x="1065215" y="473963"/>
                  <a:pt x="1122218" y="459316"/>
                  <a:pt x="1122218" y="459316"/>
                </a:cubicBezTo>
                <a:cubicBezTo>
                  <a:pt x="1136072" y="450080"/>
                  <a:pt x="1150779" y="442009"/>
                  <a:pt x="1163781" y="431607"/>
                </a:cubicBezTo>
                <a:cubicBezTo>
                  <a:pt x="1173981" y="423447"/>
                  <a:pt x="1179807" y="409739"/>
                  <a:pt x="1191491" y="403897"/>
                </a:cubicBezTo>
                <a:cubicBezTo>
                  <a:pt x="1217615" y="390835"/>
                  <a:pt x="1250316" y="392390"/>
                  <a:pt x="1274618" y="376188"/>
                </a:cubicBezTo>
                <a:cubicBezTo>
                  <a:pt x="1288472" y="366952"/>
                  <a:pt x="1303179" y="358881"/>
                  <a:pt x="1316181" y="348479"/>
                </a:cubicBezTo>
                <a:cubicBezTo>
                  <a:pt x="1326381" y="340319"/>
                  <a:pt x="1332208" y="326612"/>
                  <a:pt x="1343891" y="320770"/>
                </a:cubicBezTo>
                <a:cubicBezTo>
                  <a:pt x="1370015" y="307708"/>
                  <a:pt x="1399309" y="302297"/>
                  <a:pt x="1427018" y="293061"/>
                </a:cubicBezTo>
                <a:lnTo>
                  <a:pt x="1468581" y="279207"/>
                </a:lnTo>
                <a:cubicBezTo>
                  <a:pt x="1482436" y="269970"/>
                  <a:pt x="1494929" y="258260"/>
                  <a:pt x="1510145" y="251497"/>
                </a:cubicBezTo>
                <a:cubicBezTo>
                  <a:pt x="1510163" y="251489"/>
                  <a:pt x="1614045" y="216864"/>
                  <a:pt x="1634836" y="209934"/>
                </a:cubicBezTo>
                <a:lnTo>
                  <a:pt x="1759527" y="168370"/>
                </a:lnTo>
                <a:cubicBezTo>
                  <a:pt x="1773382" y="163752"/>
                  <a:pt x="1786634" y="156581"/>
                  <a:pt x="1801091" y="154516"/>
                </a:cubicBezTo>
                <a:cubicBezTo>
                  <a:pt x="1873706" y="144142"/>
                  <a:pt x="1910745" y="139617"/>
                  <a:pt x="1981200" y="126807"/>
                </a:cubicBezTo>
                <a:cubicBezTo>
                  <a:pt x="2194294" y="88063"/>
                  <a:pt x="1888533" y="139943"/>
                  <a:pt x="2133600" y="99097"/>
                </a:cubicBezTo>
                <a:cubicBezTo>
                  <a:pt x="2124364" y="85243"/>
                  <a:pt x="2116293" y="70536"/>
                  <a:pt x="2105891" y="57534"/>
                </a:cubicBezTo>
                <a:cubicBezTo>
                  <a:pt x="2097731" y="47334"/>
                  <a:pt x="2078181" y="42887"/>
                  <a:pt x="2078181" y="29825"/>
                </a:cubicBezTo>
                <a:lnTo>
                  <a:pt x="2105891" y="2116"/>
                </a:lnTo>
                <a:cubicBezTo>
                  <a:pt x="2115127" y="15970"/>
                  <a:pt x="2126154" y="28786"/>
                  <a:pt x="2133600" y="43679"/>
                </a:cubicBezTo>
                <a:cubicBezTo>
                  <a:pt x="2150333" y="77145"/>
                  <a:pt x="2142075" y="100336"/>
                  <a:pt x="2175163" y="126807"/>
                </a:cubicBezTo>
                <a:cubicBezTo>
                  <a:pt x="2186567" y="135930"/>
                  <a:pt x="2202872" y="136043"/>
                  <a:pt x="2216727" y="140661"/>
                </a:cubicBezTo>
                <a:cubicBezTo>
                  <a:pt x="2239818" y="136043"/>
                  <a:pt x="2263012" y="131915"/>
                  <a:pt x="2286000" y="126807"/>
                </a:cubicBezTo>
                <a:cubicBezTo>
                  <a:pt x="2304588" y="122676"/>
                  <a:pt x="2322377" y="112952"/>
                  <a:pt x="2341418" y="112952"/>
                </a:cubicBezTo>
                <a:cubicBezTo>
                  <a:pt x="2356022" y="112952"/>
                  <a:pt x="2369127" y="122189"/>
                  <a:pt x="2382981" y="126807"/>
                </a:cubicBezTo>
                <a:cubicBezTo>
                  <a:pt x="2387599" y="145280"/>
                  <a:pt x="2379805" y="173710"/>
                  <a:pt x="2396836" y="182225"/>
                </a:cubicBezTo>
                <a:cubicBezTo>
                  <a:pt x="2409899" y="188756"/>
                  <a:pt x="2398807" y="149149"/>
                  <a:pt x="2410691" y="140661"/>
                </a:cubicBezTo>
                <a:cubicBezTo>
                  <a:pt x="2434458" y="123684"/>
                  <a:pt x="2493818" y="112952"/>
                  <a:pt x="2493818" y="112952"/>
                </a:cubicBezTo>
                <a:cubicBezTo>
                  <a:pt x="2498436" y="126807"/>
                  <a:pt x="2493504" y="150974"/>
                  <a:pt x="2507672" y="154516"/>
                </a:cubicBezTo>
                <a:cubicBezTo>
                  <a:pt x="2523826" y="158555"/>
                  <a:pt x="2534343" y="134254"/>
                  <a:pt x="2549236" y="126807"/>
                </a:cubicBezTo>
                <a:cubicBezTo>
                  <a:pt x="2562298" y="120276"/>
                  <a:pt x="2576945" y="117570"/>
                  <a:pt x="2590800" y="112952"/>
                </a:cubicBezTo>
                <a:cubicBezTo>
                  <a:pt x="2700577" y="149544"/>
                  <a:pt x="2645117" y="135859"/>
                  <a:pt x="2757054" y="154516"/>
                </a:cubicBezTo>
                <a:cubicBezTo>
                  <a:pt x="2761672" y="168370"/>
                  <a:pt x="2756305" y="196079"/>
                  <a:pt x="2770909" y="196079"/>
                </a:cubicBezTo>
                <a:cubicBezTo>
                  <a:pt x="2787560" y="196079"/>
                  <a:pt x="2784498" y="163341"/>
                  <a:pt x="2798618" y="154516"/>
                </a:cubicBezTo>
                <a:cubicBezTo>
                  <a:pt x="2823386" y="139036"/>
                  <a:pt x="2881745" y="126807"/>
                  <a:pt x="2881745" y="126807"/>
                </a:cubicBezTo>
                <a:cubicBezTo>
                  <a:pt x="2908320" y="135665"/>
                  <a:pt x="2969178" y="157859"/>
                  <a:pt x="2992581" y="154516"/>
                </a:cubicBezTo>
                <a:cubicBezTo>
                  <a:pt x="3005512" y="152669"/>
                  <a:pt x="3009422" y="134053"/>
                  <a:pt x="3020291" y="126807"/>
                </a:cubicBezTo>
                <a:cubicBezTo>
                  <a:pt x="3054535" y="103977"/>
                  <a:pt x="3080323" y="97559"/>
                  <a:pt x="3117272" y="85243"/>
                </a:cubicBezTo>
                <a:cubicBezTo>
                  <a:pt x="3121890" y="99098"/>
                  <a:pt x="3127115" y="112765"/>
                  <a:pt x="3131127" y="126807"/>
                </a:cubicBezTo>
                <a:cubicBezTo>
                  <a:pt x="3136358" y="145116"/>
                  <a:pt x="3125940" y="182225"/>
                  <a:pt x="3144981" y="182225"/>
                </a:cubicBezTo>
                <a:cubicBezTo>
                  <a:pt x="3164022" y="182225"/>
                  <a:pt x="3154218" y="145280"/>
                  <a:pt x="3158836" y="126807"/>
                </a:cubicBezTo>
                <a:cubicBezTo>
                  <a:pt x="3163454" y="140661"/>
                  <a:pt x="3158087" y="168370"/>
                  <a:pt x="3172691" y="168370"/>
                </a:cubicBezTo>
                <a:cubicBezTo>
                  <a:pt x="3192284" y="168370"/>
                  <a:pt x="3197127" y="136322"/>
                  <a:pt x="3214254" y="126807"/>
                </a:cubicBezTo>
                <a:cubicBezTo>
                  <a:pt x="3239786" y="112622"/>
                  <a:pt x="3297381" y="99097"/>
                  <a:pt x="3297381" y="99097"/>
                </a:cubicBezTo>
                <a:cubicBezTo>
                  <a:pt x="3306618" y="108334"/>
                  <a:pt x="3318370" y="115606"/>
                  <a:pt x="3325091" y="126807"/>
                </a:cubicBezTo>
                <a:cubicBezTo>
                  <a:pt x="3332605" y="139330"/>
                  <a:pt x="3324777" y="164828"/>
                  <a:pt x="3338945" y="168370"/>
                </a:cubicBezTo>
                <a:cubicBezTo>
                  <a:pt x="3355099" y="172408"/>
                  <a:pt x="3365293" y="147424"/>
                  <a:pt x="3380509" y="140661"/>
                </a:cubicBezTo>
                <a:cubicBezTo>
                  <a:pt x="3407199" y="128799"/>
                  <a:pt x="3463636" y="112952"/>
                  <a:pt x="3463636" y="112952"/>
                </a:cubicBezTo>
                <a:cubicBezTo>
                  <a:pt x="3477491" y="117570"/>
                  <a:pt x="3490879" y="129671"/>
                  <a:pt x="3505200" y="126807"/>
                </a:cubicBezTo>
                <a:cubicBezTo>
                  <a:pt x="3552744" y="117298"/>
                  <a:pt x="3518147" y="54810"/>
                  <a:pt x="3546763" y="140661"/>
                </a:cubicBezTo>
                <a:cubicBezTo>
                  <a:pt x="3658613" y="66095"/>
                  <a:pt x="3532074" y="131146"/>
                  <a:pt x="3602181" y="154516"/>
                </a:cubicBezTo>
                <a:cubicBezTo>
                  <a:pt x="3614573" y="158647"/>
                  <a:pt x="3618208" y="132649"/>
                  <a:pt x="3629891" y="126807"/>
                </a:cubicBezTo>
                <a:cubicBezTo>
                  <a:pt x="3646922" y="118292"/>
                  <a:pt x="3667000" y="118183"/>
                  <a:pt x="3685309" y="112952"/>
                </a:cubicBezTo>
                <a:cubicBezTo>
                  <a:pt x="3699351" y="108940"/>
                  <a:pt x="3713018" y="103715"/>
                  <a:pt x="3726872" y="99097"/>
                </a:cubicBezTo>
                <a:cubicBezTo>
                  <a:pt x="3740727" y="103715"/>
                  <a:pt x="3758109" y="102625"/>
                  <a:pt x="3768436" y="112952"/>
                </a:cubicBezTo>
                <a:cubicBezTo>
                  <a:pt x="3802853" y="147369"/>
                  <a:pt x="3756750" y="192828"/>
                  <a:pt x="3810000" y="112952"/>
                </a:cubicBezTo>
                <a:cubicBezTo>
                  <a:pt x="3823854" y="117570"/>
                  <a:pt x="3836959" y="126807"/>
                  <a:pt x="3851563" y="126807"/>
                </a:cubicBezTo>
                <a:cubicBezTo>
                  <a:pt x="3946059" y="126807"/>
                  <a:pt x="3970928" y="117748"/>
                  <a:pt x="4045527" y="99097"/>
                </a:cubicBezTo>
                <a:cubicBezTo>
                  <a:pt x="4068618" y="103715"/>
                  <a:pt x="4094354" y="101269"/>
                  <a:pt x="4114800" y="112952"/>
                </a:cubicBezTo>
                <a:cubicBezTo>
                  <a:pt x="4129257" y="121213"/>
                  <a:pt x="4126712" y="149250"/>
                  <a:pt x="4142509" y="154516"/>
                </a:cubicBezTo>
                <a:cubicBezTo>
                  <a:pt x="4151205" y="157415"/>
                  <a:pt x="4226564" y="131116"/>
                  <a:pt x="4239491" y="126807"/>
                </a:cubicBezTo>
                <a:cubicBezTo>
                  <a:pt x="4285435" y="142121"/>
                  <a:pt x="4295658" y="140661"/>
                  <a:pt x="4267200" y="140661"/>
                </a:cubicBezTo>
              </a:path>
            </a:pathLst>
          </a:custGeom>
          <a:noFill/>
          <a:ln w="476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Freeform 28">
            <a:extLst>
              <a:ext uri="{FF2B5EF4-FFF2-40B4-BE49-F238E27FC236}">
                <a16:creationId xmlns:a16="http://schemas.microsoft.com/office/drawing/2014/main" id="{1831E20A-ED7B-8FB1-EDBF-535644CA219F}"/>
              </a:ext>
            </a:extLst>
          </p:cNvPr>
          <p:cNvSpPr/>
          <p:nvPr/>
        </p:nvSpPr>
        <p:spPr>
          <a:xfrm rot="21427720">
            <a:off x="6051479" y="4189260"/>
            <a:ext cx="1632759" cy="1138372"/>
          </a:xfrm>
          <a:custGeom>
            <a:avLst/>
            <a:gdLst>
              <a:gd name="connsiteX0" fmla="*/ 0 w 4283053"/>
              <a:gd name="connsiteY0" fmla="*/ 15970 h 667134"/>
              <a:gd name="connsiteX1" fmla="*/ 110836 w 4283053"/>
              <a:gd name="connsiteY1" fmla="*/ 2116 h 667134"/>
              <a:gd name="connsiteX2" fmla="*/ 124691 w 4283053"/>
              <a:gd name="connsiteY2" fmla="*/ 43679 h 667134"/>
              <a:gd name="connsiteX3" fmla="*/ 166254 w 4283053"/>
              <a:gd name="connsiteY3" fmla="*/ 57534 h 667134"/>
              <a:gd name="connsiteX4" fmla="*/ 207818 w 4283053"/>
              <a:gd name="connsiteY4" fmla="*/ 43679 h 667134"/>
              <a:gd name="connsiteX5" fmla="*/ 290945 w 4283053"/>
              <a:gd name="connsiteY5" fmla="*/ 43679 h 667134"/>
              <a:gd name="connsiteX6" fmla="*/ 512618 w 4283053"/>
              <a:gd name="connsiteY6" fmla="*/ 43679 h 667134"/>
              <a:gd name="connsiteX7" fmla="*/ 595745 w 4283053"/>
              <a:gd name="connsiteY7" fmla="*/ 15970 h 667134"/>
              <a:gd name="connsiteX8" fmla="*/ 637309 w 4283053"/>
              <a:gd name="connsiteY8" fmla="*/ 2116 h 667134"/>
              <a:gd name="connsiteX9" fmla="*/ 803563 w 4283053"/>
              <a:gd name="connsiteY9" fmla="*/ 29825 h 667134"/>
              <a:gd name="connsiteX10" fmla="*/ 886691 w 4283053"/>
              <a:gd name="connsiteY10" fmla="*/ 57534 h 667134"/>
              <a:gd name="connsiteX11" fmla="*/ 900545 w 4283053"/>
              <a:gd name="connsiteY11" fmla="*/ 445461 h 667134"/>
              <a:gd name="connsiteX12" fmla="*/ 928254 w 4283053"/>
              <a:gd name="connsiteY12" fmla="*/ 667134 h 667134"/>
              <a:gd name="connsiteX13" fmla="*/ 983672 w 4283053"/>
              <a:gd name="connsiteY13" fmla="*/ 556297 h 667134"/>
              <a:gd name="connsiteX14" fmla="*/ 1039091 w 4283053"/>
              <a:gd name="connsiteY14" fmla="*/ 487025 h 667134"/>
              <a:gd name="connsiteX15" fmla="*/ 1122218 w 4283053"/>
              <a:gd name="connsiteY15" fmla="*/ 459316 h 667134"/>
              <a:gd name="connsiteX16" fmla="*/ 1163781 w 4283053"/>
              <a:gd name="connsiteY16" fmla="*/ 431607 h 667134"/>
              <a:gd name="connsiteX17" fmla="*/ 1191491 w 4283053"/>
              <a:gd name="connsiteY17" fmla="*/ 403897 h 667134"/>
              <a:gd name="connsiteX18" fmla="*/ 1274618 w 4283053"/>
              <a:gd name="connsiteY18" fmla="*/ 376188 h 667134"/>
              <a:gd name="connsiteX19" fmla="*/ 1316181 w 4283053"/>
              <a:gd name="connsiteY19" fmla="*/ 348479 h 667134"/>
              <a:gd name="connsiteX20" fmla="*/ 1343891 w 4283053"/>
              <a:gd name="connsiteY20" fmla="*/ 320770 h 667134"/>
              <a:gd name="connsiteX21" fmla="*/ 1427018 w 4283053"/>
              <a:gd name="connsiteY21" fmla="*/ 293061 h 667134"/>
              <a:gd name="connsiteX22" fmla="*/ 1468581 w 4283053"/>
              <a:gd name="connsiteY22" fmla="*/ 279207 h 667134"/>
              <a:gd name="connsiteX23" fmla="*/ 1510145 w 4283053"/>
              <a:gd name="connsiteY23" fmla="*/ 251497 h 667134"/>
              <a:gd name="connsiteX24" fmla="*/ 1634836 w 4283053"/>
              <a:gd name="connsiteY24" fmla="*/ 209934 h 667134"/>
              <a:gd name="connsiteX25" fmla="*/ 1759527 w 4283053"/>
              <a:gd name="connsiteY25" fmla="*/ 168370 h 667134"/>
              <a:gd name="connsiteX26" fmla="*/ 1801091 w 4283053"/>
              <a:gd name="connsiteY26" fmla="*/ 154516 h 667134"/>
              <a:gd name="connsiteX27" fmla="*/ 1981200 w 4283053"/>
              <a:gd name="connsiteY27" fmla="*/ 126807 h 667134"/>
              <a:gd name="connsiteX28" fmla="*/ 2133600 w 4283053"/>
              <a:gd name="connsiteY28" fmla="*/ 99097 h 667134"/>
              <a:gd name="connsiteX29" fmla="*/ 2105891 w 4283053"/>
              <a:gd name="connsiteY29" fmla="*/ 57534 h 667134"/>
              <a:gd name="connsiteX30" fmla="*/ 2078181 w 4283053"/>
              <a:gd name="connsiteY30" fmla="*/ 29825 h 667134"/>
              <a:gd name="connsiteX31" fmla="*/ 2105891 w 4283053"/>
              <a:gd name="connsiteY31" fmla="*/ 2116 h 667134"/>
              <a:gd name="connsiteX32" fmla="*/ 2133600 w 4283053"/>
              <a:gd name="connsiteY32" fmla="*/ 43679 h 667134"/>
              <a:gd name="connsiteX33" fmla="*/ 2175163 w 4283053"/>
              <a:gd name="connsiteY33" fmla="*/ 126807 h 667134"/>
              <a:gd name="connsiteX34" fmla="*/ 2216727 w 4283053"/>
              <a:gd name="connsiteY34" fmla="*/ 140661 h 667134"/>
              <a:gd name="connsiteX35" fmla="*/ 2286000 w 4283053"/>
              <a:gd name="connsiteY35" fmla="*/ 126807 h 667134"/>
              <a:gd name="connsiteX36" fmla="*/ 2341418 w 4283053"/>
              <a:gd name="connsiteY36" fmla="*/ 112952 h 667134"/>
              <a:gd name="connsiteX37" fmla="*/ 2382981 w 4283053"/>
              <a:gd name="connsiteY37" fmla="*/ 126807 h 667134"/>
              <a:gd name="connsiteX38" fmla="*/ 2396836 w 4283053"/>
              <a:gd name="connsiteY38" fmla="*/ 182225 h 667134"/>
              <a:gd name="connsiteX39" fmla="*/ 2410691 w 4283053"/>
              <a:gd name="connsiteY39" fmla="*/ 140661 h 667134"/>
              <a:gd name="connsiteX40" fmla="*/ 2493818 w 4283053"/>
              <a:gd name="connsiteY40" fmla="*/ 112952 h 667134"/>
              <a:gd name="connsiteX41" fmla="*/ 2507672 w 4283053"/>
              <a:gd name="connsiteY41" fmla="*/ 154516 h 667134"/>
              <a:gd name="connsiteX42" fmla="*/ 2549236 w 4283053"/>
              <a:gd name="connsiteY42" fmla="*/ 126807 h 667134"/>
              <a:gd name="connsiteX43" fmla="*/ 2590800 w 4283053"/>
              <a:gd name="connsiteY43" fmla="*/ 112952 h 667134"/>
              <a:gd name="connsiteX44" fmla="*/ 2757054 w 4283053"/>
              <a:gd name="connsiteY44" fmla="*/ 154516 h 667134"/>
              <a:gd name="connsiteX45" fmla="*/ 2770909 w 4283053"/>
              <a:gd name="connsiteY45" fmla="*/ 196079 h 667134"/>
              <a:gd name="connsiteX46" fmla="*/ 2798618 w 4283053"/>
              <a:gd name="connsiteY46" fmla="*/ 154516 h 667134"/>
              <a:gd name="connsiteX47" fmla="*/ 2881745 w 4283053"/>
              <a:gd name="connsiteY47" fmla="*/ 126807 h 667134"/>
              <a:gd name="connsiteX48" fmla="*/ 2992581 w 4283053"/>
              <a:gd name="connsiteY48" fmla="*/ 154516 h 667134"/>
              <a:gd name="connsiteX49" fmla="*/ 3020291 w 4283053"/>
              <a:gd name="connsiteY49" fmla="*/ 126807 h 667134"/>
              <a:gd name="connsiteX50" fmla="*/ 3117272 w 4283053"/>
              <a:gd name="connsiteY50" fmla="*/ 85243 h 667134"/>
              <a:gd name="connsiteX51" fmla="*/ 3131127 w 4283053"/>
              <a:gd name="connsiteY51" fmla="*/ 126807 h 667134"/>
              <a:gd name="connsiteX52" fmla="*/ 3144981 w 4283053"/>
              <a:gd name="connsiteY52" fmla="*/ 182225 h 667134"/>
              <a:gd name="connsiteX53" fmla="*/ 3158836 w 4283053"/>
              <a:gd name="connsiteY53" fmla="*/ 126807 h 667134"/>
              <a:gd name="connsiteX54" fmla="*/ 3172691 w 4283053"/>
              <a:gd name="connsiteY54" fmla="*/ 168370 h 667134"/>
              <a:gd name="connsiteX55" fmla="*/ 3214254 w 4283053"/>
              <a:gd name="connsiteY55" fmla="*/ 126807 h 667134"/>
              <a:gd name="connsiteX56" fmla="*/ 3297381 w 4283053"/>
              <a:gd name="connsiteY56" fmla="*/ 99097 h 667134"/>
              <a:gd name="connsiteX57" fmla="*/ 3325091 w 4283053"/>
              <a:gd name="connsiteY57" fmla="*/ 126807 h 667134"/>
              <a:gd name="connsiteX58" fmla="*/ 3338945 w 4283053"/>
              <a:gd name="connsiteY58" fmla="*/ 168370 h 667134"/>
              <a:gd name="connsiteX59" fmla="*/ 3380509 w 4283053"/>
              <a:gd name="connsiteY59" fmla="*/ 140661 h 667134"/>
              <a:gd name="connsiteX60" fmla="*/ 3463636 w 4283053"/>
              <a:gd name="connsiteY60" fmla="*/ 112952 h 667134"/>
              <a:gd name="connsiteX61" fmla="*/ 3505200 w 4283053"/>
              <a:gd name="connsiteY61" fmla="*/ 126807 h 667134"/>
              <a:gd name="connsiteX62" fmla="*/ 3546763 w 4283053"/>
              <a:gd name="connsiteY62" fmla="*/ 140661 h 667134"/>
              <a:gd name="connsiteX63" fmla="*/ 3602181 w 4283053"/>
              <a:gd name="connsiteY63" fmla="*/ 154516 h 667134"/>
              <a:gd name="connsiteX64" fmla="*/ 3629891 w 4283053"/>
              <a:gd name="connsiteY64" fmla="*/ 126807 h 667134"/>
              <a:gd name="connsiteX65" fmla="*/ 3685309 w 4283053"/>
              <a:gd name="connsiteY65" fmla="*/ 112952 h 667134"/>
              <a:gd name="connsiteX66" fmla="*/ 3726872 w 4283053"/>
              <a:gd name="connsiteY66" fmla="*/ 99097 h 667134"/>
              <a:gd name="connsiteX67" fmla="*/ 3768436 w 4283053"/>
              <a:gd name="connsiteY67" fmla="*/ 112952 h 667134"/>
              <a:gd name="connsiteX68" fmla="*/ 3810000 w 4283053"/>
              <a:gd name="connsiteY68" fmla="*/ 112952 h 667134"/>
              <a:gd name="connsiteX69" fmla="*/ 3851563 w 4283053"/>
              <a:gd name="connsiteY69" fmla="*/ 126807 h 667134"/>
              <a:gd name="connsiteX70" fmla="*/ 4045527 w 4283053"/>
              <a:gd name="connsiteY70" fmla="*/ 99097 h 667134"/>
              <a:gd name="connsiteX71" fmla="*/ 4114800 w 4283053"/>
              <a:gd name="connsiteY71" fmla="*/ 112952 h 667134"/>
              <a:gd name="connsiteX72" fmla="*/ 4142509 w 4283053"/>
              <a:gd name="connsiteY72" fmla="*/ 154516 h 667134"/>
              <a:gd name="connsiteX73" fmla="*/ 4239491 w 4283053"/>
              <a:gd name="connsiteY73" fmla="*/ 126807 h 667134"/>
              <a:gd name="connsiteX74" fmla="*/ 4267200 w 4283053"/>
              <a:gd name="connsiteY74" fmla="*/ 140661 h 6671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</a:cxnLst>
            <a:rect l="l" t="t" r="r" b="b"/>
            <a:pathLst>
              <a:path w="4283053" h="667134">
                <a:moveTo>
                  <a:pt x="0" y="15970"/>
                </a:moveTo>
                <a:cubicBezTo>
                  <a:pt x="36945" y="11352"/>
                  <a:pt x="74490" y="-5961"/>
                  <a:pt x="110836" y="2116"/>
                </a:cubicBezTo>
                <a:cubicBezTo>
                  <a:pt x="125092" y="5284"/>
                  <a:pt x="114365" y="33353"/>
                  <a:pt x="124691" y="43679"/>
                </a:cubicBezTo>
                <a:cubicBezTo>
                  <a:pt x="135017" y="54005"/>
                  <a:pt x="152400" y="52916"/>
                  <a:pt x="166254" y="57534"/>
                </a:cubicBezTo>
                <a:cubicBezTo>
                  <a:pt x="180109" y="52916"/>
                  <a:pt x="193214" y="43679"/>
                  <a:pt x="207818" y="43679"/>
                </a:cubicBezTo>
                <a:cubicBezTo>
                  <a:pt x="318655" y="43679"/>
                  <a:pt x="180106" y="80626"/>
                  <a:pt x="290945" y="43679"/>
                </a:cubicBezTo>
                <a:cubicBezTo>
                  <a:pt x="387629" y="67851"/>
                  <a:pt x="364432" y="68377"/>
                  <a:pt x="512618" y="43679"/>
                </a:cubicBezTo>
                <a:cubicBezTo>
                  <a:pt x="541428" y="38877"/>
                  <a:pt x="568036" y="25206"/>
                  <a:pt x="595745" y="15970"/>
                </a:cubicBezTo>
                <a:lnTo>
                  <a:pt x="637309" y="2116"/>
                </a:lnTo>
                <a:cubicBezTo>
                  <a:pt x="669726" y="99370"/>
                  <a:pt x="628121" y="19505"/>
                  <a:pt x="803563" y="29825"/>
                </a:cubicBezTo>
                <a:cubicBezTo>
                  <a:pt x="832721" y="31540"/>
                  <a:pt x="886691" y="57534"/>
                  <a:pt x="886691" y="57534"/>
                </a:cubicBezTo>
                <a:cubicBezTo>
                  <a:pt x="891309" y="186843"/>
                  <a:pt x="893744" y="316248"/>
                  <a:pt x="900545" y="445461"/>
                </a:cubicBezTo>
                <a:cubicBezTo>
                  <a:pt x="905668" y="542790"/>
                  <a:pt x="913747" y="580091"/>
                  <a:pt x="928254" y="667134"/>
                </a:cubicBezTo>
                <a:cubicBezTo>
                  <a:pt x="975540" y="525275"/>
                  <a:pt x="928402" y="625385"/>
                  <a:pt x="983672" y="556297"/>
                </a:cubicBezTo>
                <a:cubicBezTo>
                  <a:pt x="996725" y="539980"/>
                  <a:pt x="1016788" y="498176"/>
                  <a:pt x="1039091" y="487025"/>
                </a:cubicBezTo>
                <a:cubicBezTo>
                  <a:pt x="1065215" y="473963"/>
                  <a:pt x="1122218" y="459316"/>
                  <a:pt x="1122218" y="459316"/>
                </a:cubicBezTo>
                <a:cubicBezTo>
                  <a:pt x="1136072" y="450080"/>
                  <a:pt x="1150779" y="442009"/>
                  <a:pt x="1163781" y="431607"/>
                </a:cubicBezTo>
                <a:cubicBezTo>
                  <a:pt x="1173981" y="423447"/>
                  <a:pt x="1179807" y="409739"/>
                  <a:pt x="1191491" y="403897"/>
                </a:cubicBezTo>
                <a:cubicBezTo>
                  <a:pt x="1217615" y="390835"/>
                  <a:pt x="1250316" y="392390"/>
                  <a:pt x="1274618" y="376188"/>
                </a:cubicBezTo>
                <a:cubicBezTo>
                  <a:pt x="1288472" y="366952"/>
                  <a:pt x="1303179" y="358881"/>
                  <a:pt x="1316181" y="348479"/>
                </a:cubicBezTo>
                <a:cubicBezTo>
                  <a:pt x="1326381" y="340319"/>
                  <a:pt x="1332208" y="326612"/>
                  <a:pt x="1343891" y="320770"/>
                </a:cubicBezTo>
                <a:cubicBezTo>
                  <a:pt x="1370015" y="307708"/>
                  <a:pt x="1399309" y="302297"/>
                  <a:pt x="1427018" y="293061"/>
                </a:cubicBezTo>
                <a:lnTo>
                  <a:pt x="1468581" y="279207"/>
                </a:lnTo>
                <a:cubicBezTo>
                  <a:pt x="1482436" y="269970"/>
                  <a:pt x="1494929" y="258260"/>
                  <a:pt x="1510145" y="251497"/>
                </a:cubicBezTo>
                <a:cubicBezTo>
                  <a:pt x="1510163" y="251489"/>
                  <a:pt x="1614045" y="216864"/>
                  <a:pt x="1634836" y="209934"/>
                </a:cubicBezTo>
                <a:lnTo>
                  <a:pt x="1759527" y="168370"/>
                </a:lnTo>
                <a:cubicBezTo>
                  <a:pt x="1773382" y="163752"/>
                  <a:pt x="1786634" y="156581"/>
                  <a:pt x="1801091" y="154516"/>
                </a:cubicBezTo>
                <a:cubicBezTo>
                  <a:pt x="1873706" y="144142"/>
                  <a:pt x="1910745" y="139617"/>
                  <a:pt x="1981200" y="126807"/>
                </a:cubicBezTo>
                <a:cubicBezTo>
                  <a:pt x="2194294" y="88063"/>
                  <a:pt x="1888533" y="139943"/>
                  <a:pt x="2133600" y="99097"/>
                </a:cubicBezTo>
                <a:cubicBezTo>
                  <a:pt x="2124364" y="85243"/>
                  <a:pt x="2116293" y="70536"/>
                  <a:pt x="2105891" y="57534"/>
                </a:cubicBezTo>
                <a:cubicBezTo>
                  <a:pt x="2097731" y="47334"/>
                  <a:pt x="2078181" y="42887"/>
                  <a:pt x="2078181" y="29825"/>
                </a:cubicBezTo>
                <a:lnTo>
                  <a:pt x="2105891" y="2116"/>
                </a:lnTo>
                <a:cubicBezTo>
                  <a:pt x="2115127" y="15970"/>
                  <a:pt x="2126154" y="28786"/>
                  <a:pt x="2133600" y="43679"/>
                </a:cubicBezTo>
                <a:cubicBezTo>
                  <a:pt x="2150333" y="77145"/>
                  <a:pt x="2142075" y="100336"/>
                  <a:pt x="2175163" y="126807"/>
                </a:cubicBezTo>
                <a:cubicBezTo>
                  <a:pt x="2186567" y="135930"/>
                  <a:pt x="2202872" y="136043"/>
                  <a:pt x="2216727" y="140661"/>
                </a:cubicBezTo>
                <a:cubicBezTo>
                  <a:pt x="2239818" y="136043"/>
                  <a:pt x="2263012" y="131915"/>
                  <a:pt x="2286000" y="126807"/>
                </a:cubicBezTo>
                <a:cubicBezTo>
                  <a:pt x="2304588" y="122676"/>
                  <a:pt x="2322377" y="112952"/>
                  <a:pt x="2341418" y="112952"/>
                </a:cubicBezTo>
                <a:cubicBezTo>
                  <a:pt x="2356022" y="112952"/>
                  <a:pt x="2369127" y="122189"/>
                  <a:pt x="2382981" y="126807"/>
                </a:cubicBezTo>
                <a:cubicBezTo>
                  <a:pt x="2387599" y="145280"/>
                  <a:pt x="2379805" y="173710"/>
                  <a:pt x="2396836" y="182225"/>
                </a:cubicBezTo>
                <a:cubicBezTo>
                  <a:pt x="2409899" y="188756"/>
                  <a:pt x="2398807" y="149149"/>
                  <a:pt x="2410691" y="140661"/>
                </a:cubicBezTo>
                <a:cubicBezTo>
                  <a:pt x="2434458" y="123684"/>
                  <a:pt x="2493818" y="112952"/>
                  <a:pt x="2493818" y="112952"/>
                </a:cubicBezTo>
                <a:cubicBezTo>
                  <a:pt x="2498436" y="126807"/>
                  <a:pt x="2493504" y="150974"/>
                  <a:pt x="2507672" y="154516"/>
                </a:cubicBezTo>
                <a:cubicBezTo>
                  <a:pt x="2523826" y="158555"/>
                  <a:pt x="2534343" y="134254"/>
                  <a:pt x="2549236" y="126807"/>
                </a:cubicBezTo>
                <a:cubicBezTo>
                  <a:pt x="2562298" y="120276"/>
                  <a:pt x="2576945" y="117570"/>
                  <a:pt x="2590800" y="112952"/>
                </a:cubicBezTo>
                <a:cubicBezTo>
                  <a:pt x="2700577" y="149544"/>
                  <a:pt x="2645117" y="135859"/>
                  <a:pt x="2757054" y="154516"/>
                </a:cubicBezTo>
                <a:cubicBezTo>
                  <a:pt x="2761672" y="168370"/>
                  <a:pt x="2756305" y="196079"/>
                  <a:pt x="2770909" y="196079"/>
                </a:cubicBezTo>
                <a:cubicBezTo>
                  <a:pt x="2787560" y="196079"/>
                  <a:pt x="2784498" y="163341"/>
                  <a:pt x="2798618" y="154516"/>
                </a:cubicBezTo>
                <a:cubicBezTo>
                  <a:pt x="2823386" y="139036"/>
                  <a:pt x="2881745" y="126807"/>
                  <a:pt x="2881745" y="126807"/>
                </a:cubicBezTo>
                <a:cubicBezTo>
                  <a:pt x="2908320" y="135665"/>
                  <a:pt x="2969178" y="157859"/>
                  <a:pt x="2992581" y="154516"/>
                </a:cubicBezTo>
                <a:cubicBezTo>
                  <a:pt x="3005512" y="152669"/>
                  <a:pt x="3009422" y="134053"/>
                  <a:pt x="3020291" y="126807"/>
                </a:cubicBezTo>
                <a:cubicBezTo>
                  <a:pt x="3054535" y="103977"/>
                  <a:pt x="3080323" y="97559"/>
                  <a:pt x="3117272" y="85243"/>
                </a:cubicBezTo>
                <a:cubicBezTo>
                  <a:pt x="3121890" y="99098"/>
                  <a:pt x="3127115" y="112765"/>
                  <a:pt x="3131127" y="126807"/>
                </a:cubicBezTo>
                <a:cubicBezTo>
                  <a:pt x="3136358" y="145116"/>
                  <a:pt x="3125940" y="182225"/>
                  <a:pt x="3144981" y="182225"/>
                </a:cubicBezTo>
                <a:cubicBezTo>
                  <a:pt x="3164022" y="182225"/>
                  <a:pt x="3154218" y="145280"/>
                  <a:pt x="3158836" y="126807"/>
                </a:cubicBezTo>
                <a:cubicBezTo>
                  <a:pt x="3163454" y="140661"/>
                  <a:pt x="3158087" y="168370"/>
                  <a:pt x="3172691" y="168370"/>
                </a:cubicBezTo>
                <a:cubicBezTo>
                  <a:pt x="3192284" y="168370"/>
                  <a:pt x="3197127" y="136322"/>
                  <a:pt x="3214254" y="126807"/>
                </a:cubicBezTo>
                <a:cubicBezTo>
                  <a:pt x="3239786" y="112622"/>
                  <a:pt x="3297381" y="99097"/>
                  <a:pt x="3297381" y="99097"/>
                </a:cubicBezTo>
                <a:cubicBezTo>
                  <a:pt x="3306618" y="108334"/>
                  <a:pt x="3318370" y="115606"/>
                  <a:pt x="3325091" y="126807"/>
                </a:cubicBezTo>
                <a:cubicBezTo>
                  <a:pt x="3332605" y="139330"/>
                  <a:pt x="3324777" y="164828"/>
                  <a:pt x="3338945" y="168370"/>
                </a:cubicBezTo>
                <a:cubicBezTo>
                  <a:pt x="3355099" y="172408"/>
                  <a:pt x="3365293" y="147424"/>
                  <a:pt x="3380509" y="140661"/>
                </a:cubicBezTo>
                <a:cubicBezTo>
                  <a:pt x="3407199" y="128799"/>
                  <a:pt x="3463636" y="112952"/>
                  <a:pt x="3463636" y="112952"/>
                </a:cubicBezTo>
                <a:cubicBezTo>
                  <a:pt x="3477491" y="117570"/>
                  <a:pt x="3490879" y="129671"/>
                  <a:pt x="3505200" y="126807"/>
                </a:cubicBezTo>
                <a:cubicBezTo>
                  <a:pt x="3552744" y="117298"/>
                  <a:pt x="3518147" y="54810"/>
                  <a:pt x="3546763" y="140661"/>
                </a:cubicBezTo>
                <a:cubicBezTo>
                  <a:pt x="3658613" y="66095"/>
                  <a:pt x="3532074" y="131146"/>
                  <a:pt x="3602181" y="154516"/>
                </a:cubicBezTo>
                <a:cubicBezTo>
                  <a:pt x="3614573" y="158647"/>
                  <a:pt x="3618208" y="132649"/>
                  <a:pt x="3629891" y="126807"/>
                </a:cubicBezTo>
                <a:cubicBezTo>
                  <a:pt x="3646922" y="118292"/>
                  <a:pt x="3667000" y="118183"/>
                  <a:pt x="3685309" y="112952"/>
                </a:cubicBezTo>
                <a:cubicBezTo>
                  <a:pt x="3699351" y="108940"/>
                  <a:pt x="3713018" y="103715"/>
                  <a:pt x="3726872" y="99097"/>
                </a:cubicBezTo>
                <a:cubicBezTo>
                  <a:pt x="3740727" y="103715"/>
                  <a:pt x="3758109" y="102625"/>
                  <a:pt x="3768436" y="112952"/>
                </a:cubicBezTo>
                <a:cubicBezTo>
                  <a:pt x="3802853" y="147369"/>
                  <a:pt x="3756750" y="192828"/>
                  <a:pt x="3810000" y="112952"/>
                </a:cubicBezTo>
                <a:cubicBezTo>
                  <a:pt x="3823854" y="117570"/>
                  <a:pt x="3836959" y="126807"/>
                  <a:pt x="3851563" y="126807"/>
                </a:cubicBezTo>
                <a:cubicBezTo>
                  <a:pt x="3946059" y="126807"/>
                  <a:pt x="3970928" y="117748"/>
                  <a:pt x="4045527" y="99097"/>
                </a:cubicBezTo>
                <a:cubicBezTo>
                  <a:pt x="4068618" y="103715"/>
                  <a:pt x="4094354" y="101269"/>
                  <a:pt x="4114800" y="112952"/>
                </a:cubicBezTo>
                <a:cubicBezTo>
                  <a:pt x="4129257" y="121213"/>
                  <a:pt x="4126712" y="149250"/>
                  <a:pt x="4142509" y="154516"/>
                </a:cubicBezTo>
                <a:cubicBezTo>
                  <a:pt x="4151205" y="157415"/>
                  <a:pt x="4226564" y="131116"/>
                  <a:pt x="4239491" y="126807"/>
                </a:cubicBezTo>
                <a:cubicBezTo>
                  <a:pt x="4285435" y="142121"/>
                  <a:pt x="4295658" y="140661"/>
                  <a:pt x="4267200" y="140661"/>
                </a:cubicBezTo>
              </a:path>
            </a:pathLst>
          </a:custGeom>
          <a:noFill/>
          <a:ln w="476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Freeform 29">
            <a:extLst>
              <a:ext uri="{FF2B5EF4-FFF2-40B4-BE49-F238E27FC236}">
                <a16:creationId xmlns:a16="http://schemas.microsoft.com/office/drawing/2014/main" id="{34E6BF2D-EF60-1282-5183-14C6EF175CE5}"/>
              </a:ext>
            </a:extLst>
          </p:cNvPr>
          <p:cNvSpPr/>
          <p:nvPr/>
        </p:nvSpPr>
        <p:spPr>
          <a:xfrm rot="21427720">
            <a:off x="7419631" y="4261269"/>
            <a:ext cx="1632759" cy="1138372"/>
          </a:xfrm>
          <a:custGeom>
            <a:avLst/>
            <a:gdLst>
              <a:gd name="connsiteX0" fmla="*/ 0 w 4283053"/>
              <a:gd name="connsiteY0" fmla="*/ 15970 h 667134"/>
              <a:gd name="connsiteX1" fmla="*/ 110836 w 4283053"/>
              <a:gd name="connsiteY1" fmla="*/ 2116 h 667134"/>
              <a:gd name="connsiteX2" fmla="*/ 124691 w 4283053"/>
              <a:gd name="connsiteY2" fmla="*/ 43679 h 667134"/>
              <a:gd name="connsiteX3" fmla="*/ 166254 w 4283053"/>
              <a:gd name="connsiteY3" fmla="*/ 57534 h 667134"/>
              <a:gd name="connsiteX4" fmla="*/ 207818 w 4283053"/>
              <a:gd name="connsiteY4" fmla="*/ 43679 h 667134"/>
              <a:gd name="connsiteX5" fmla="*/ 290945 w 4283053"/>
              <a:gd name="connsiteY5" fmla="*/ 43679 h 667134"/>
              <a:gd name="connsiteX6" fmla="*/ 512618 w 4283053"/>
              <a:gd name="connsiteY6" fmla="*/ 43679 h 667134"/>
              <a:gd name="connsiteX7" fmla="*/ 595745 w 4283053"/>
              <a:gd name="connsiteY7" fmla="*/ 15970 h 667134"/>
              <a:gd name="connsiteX8" fmla="*/ 637309 w 4283053"/>
              <a:gd name="connsiteY8" fmla="*/ 2116 h 667134"/>
              <a:gd name="connsiteX9" fmla="*/ 803563 w 4283053"/>
              <a:gd name="connsiteY9" fmla="*/ 29825 h 667134"/>
              <a:gd name="connsiteX10" fmla="*/ 886691 w 4283053"/>
              <a:gd name="connsiteY10" fmla="*/ 57534 h 667134"/>
              <a:gd name="connsiteX11" fmla="*/ 900545 w 4283053"/>
              <a:gd name="connsiteY11" fmla="*/ 445461 h 667134"/>
              <a:gd name="connsiteX12" fmla="*/ 928254 w 4283053"/>
              <a:gd name="connsiteY12" fmla="*/ 667134 h 667134"/>
              <a:gd name="connsiteX13" fmla="*/ 983672 w 4283053"/>
              <a:gd name="connsiteY13" fmla="*/ 556297 h 667134"/>
              <a:gd name="connsiteX14" fmla="*/ 1039091 w 4283053"/>
              <a:gd name="connsiteY14" fmla="*/ 487025 h 667134"/>
              <a:gd name="connsiteX15" fmla="*/ 1122218 w 4283053"/>
              <a:gd name="connsiteY15" fmla="*/ 459316 h 667134"/>
              <a:gd name="connsiteX16" fmla="*/ 1163781 w 4283053"/>
              <a:gd name="connsiteY16" fmla="*/ 431607 h 667134"/>
              <a:gd name="connsiteX17" fmla="*/ 1191491 w 4283053"/>
              <a:gd name="connsiteY17" fmla="*/ 403897 h 667134"/>
              <a:gd name="connsiteX18" fmla="*/ 1274618 w 4283053"/>
              <a:gd name="connsiteY18" fmla="*/ 376188 h 667134"/>
              <a:gd name="connsiteX19" fmla="*/ 1316181 w 4283053"/>
              <a:gd name="connsiteY19" fmla="*/ 348479 h 667134"/>
              <a:gd name="connsiteX20" fmla="*/ 1343891 w 4283053"/>
              <a:gd name="connsiteY20" fmla="*/ 320770 h 667134"/>
              <a:gd name="connsiteX21" fmla="*/ 1427018 w 4283053"/>
              <a:gd name="connsiteY21" fmla="*/ 293061 h 667134"/>
              <a:gd name="connsiteX22" fmla="*/ 1468581 w 4283053"/>
              <a:gd name="connsiteY22" fmla="*/ 279207 h 667134"/>
              <a:gd name="connsiteX23" fmla="*/ 1510145 w 4283053"/>
              <a:gd name="connsiteY23" fmla="*/ 251497 h 667134"/>
              <a:gd name="connsiteX24" fmla="*/ 1634836 w 4283053"/>
              <a:gd name="connsiteY24" fmla="*/ 209934 h 667134"/>
              <a:gd name="connsiteX25" fmla="*/ 1759527 w 4283053"/>
              <a:gd name="connsiteY25" fmla="*/ 168370 h 667134"/>
              <a:gd name="connsiteX26" fmla="*/ 1801091 w 4283053"/>
              <a:gd name="connsiteY26" fmla="*/ 154516 h 667134"/>
              <a:gd name="connsiteX27" fmla="*/ 1981200 w 4283053"/>
              <a:gd name="connsiteY27" fmla="*/ 126807 h 667134"/>
              <a:gd name="connsiteX28" fmla="*/ 2133600 w 4283053"/>
              <a:gd name="connsiteY28" fmla="*/ 99097 h 667134"/>
              <a:gd name="connsiteX29" fmla="*/ 2105891 w 4283053"/>
              <a:gd name="connsiteY29" fmla="*/ 57534 h 667134"/>
              <a:gd name="connsiteX30" fmla="*/ 2078181 w 4283053"/>
              <a:gd name="connsiteY30" fmla="*/ 29825 h 667134"/>
              <a:gd name="connsiteX31" fmla="*/ 2105891 w 4283053"/>
              <a:gd name="connsiteY31" fmla="*/ 2116 h 667134"/>
              <a:gd name="connsiteX32" fmla="*/ 2133600 w 4283053"/>
              <a:gd name="connsiteY32" fmla="*/ 43679 h 667134"/>
              <a:gd name="connsiteX33" fmla="*/ 2175163 w 4283053"/>
              <a:gd name="connsiteY33" fmla="*/ 126807 h 667134"/>
              <a:gd name="connsiteX34" fmla="*/ 2216727 w 4283053"/>
              <a:gd name="connsiteY34" fmla="*/ 140661 h 667134"/>
              <a:gd name="connsiteX35" fmla="*/ 2286000 w 4283053"/>
              <a:gd name="connsiteY35" fmla="*/ 126807 h 667134"/>
              <a:gd name="connsiteX36" fmla="*/ 2341418 w 4283053"/>
              <a:gd name="connsiteY36" fmla="*/ 112952 h 667134"/>
              <a:gd name="connsiteX37" fmla="*/ 2382981 w 4283053"/>
              <a:gd name="connsiteY37" fmla="*/ 126807 h 667134"/>
              <a:gd name="connsiteX38" fmla="*/ 2396836 w 4283053"/>
              <a:gd name="connsiteY38" fmla="*/ 182225 h 667134"/>
              <a:gd name="connsiteX39" fmla="*/ 2410691 w 4283053"/>
              <a:gd name="connsiteY39" fmla="*/ 140661 h 667134"/>
              <a:gd name="connsiteX40" fmla="*/ 2493818 w 4283053"/>
              <a:gd name="connsiteY40" fmla="*/ 112952 h 667134"/>
              <a:gd name="connsiteX41" fmla="*/ 2507672 w 4283053"/>
              <a:gd name="connsiteY41" fmla="*/ 154516 h 667134"/>
              <a:gd name="connsiteX42" fmla="*/ 2549236 w 4283053"/>
              <a:gd name="connsiteY42" fmla="*/ 126807 h 667134"/>
              <a:gd name="connsiteX43" fmla="*/ 2590800 w 4283053"/>
              <a:gd name="connsiteY43" fmla="*/ 112952 h 667134"/>
              <a:gd name="connsiteX44" fmla="*/ 2757054 w 4283053"/>
              <a:gd name="connsiteY44" fmla="*/ 154516 h 667134"/>
              <a:gd name="connsiteX45" fmla="*/ 2770909 w 4283053"/>
              <a:gd name="connsiteY45" fmla="*/ 196079 h 667134"/>
              <a:gd name="connsiteX46" fmla="*/ 2798618 w 4283053"/>
              <a:gd name="connsiteY46" fmla="*/ 154516 h 667134"/>
              <a:gd name="connsiteX47" fmla="*/ 2881745 w 4283053"/>
              <a:gd name="connsiteY47" fmla="*/ 126807 h 667134"/>
              <a:gd name="connsiteX48" fmla="*/ 2992581 w 4283053"/>
              <a:gd name="connsiteY48" fmla="*/ 154516 h 667134"/>
              <a:gd name="connsiteX49" fmla="*/ 3020291 w 4283053"/>
              <a:gd name="connsiteY49" fmla="*/ 126807 h 667134"/>
              <a:gd name="connsiteX50" fmla="*/ 3117272 w 4283053"/>
              <a:gd name="connsiteY50" fmla="*/ 85243 h 667134"/>
              <a:gd name="connsiteX51" fmla="*/ 3131127 w 4283053"/>
              <a:gd name="connsiteY51" fmla="*/ 126807 h 667134"/>
              <a:gd name="connsiteX52" fmla="*/ 3144981 w 4283053"/>
              <a:gd name="connsiteY52" fmla="*/ 182225 h 667134"/>
              <a:gd name="connsiteX53" fmla="*/ 3158836 w 4283053"/>
              <a:gd name="connsiteY53" fmla="*/ 126807 h 667134"/>
              <a:gd name="connsiteX54" fmla="*/ 3172691 w 4283053"/>
              <a:gd name="connsiteY54" fmla="*/ 168370 h 667134"/>
              <a:gd name="connsiteX55" fmla="*/ 3214254 w 4283053"/>
              <a:gd name="connsiteY55" fmla="*/ 126807 h 667134"/>
              <a:gd name="connsiteX56" fmla="*/ 3297381 w 4283053"/>
              <a:gd name="connsiteY56" fmla="*/ 99097 h 667134"/>
              <a:gd name="connsiteX57" fmla="*/ 3325091 w 4283053"/>
              <a:gd name="connsiteY57" fmla="*/ 126807 h 667134"/>
              <a:gd name="connsiteX58" fmla="*/ 3338945 w 4283053"/>
              <a:gd name="connsiteY58" fmla="*/ 168370 h 667134"/>
              <a:gd name="connsiteX59" fmla="*/ 3380509 w 4283053"/>
              <a:gd name="connsiteY59" fmla="*/ 140661 h 667134"/>
              <a:gd name="connsiteX60" fmla="*/ 3463636 w 4283053"/>
              <a:gd name="connsiteY60" fmla="*/ 112952 h 667134"/>
              <a:gd name="connsiteX61" fmla="*/ 3505200 w 4283053"/>
              <a:gd name="connsiteY61" fmla="*/ 126807 h 667134"/>
              <a:gd name="connsiteX62" fmla="*/ 3546763 w 4283053"/>
              <a:gd name="connsiteY62" fmla="*/ 140661 h 667134"/>
              <a:gd name="connsiteX63" fmla="*/ 3602181 w 4283053"/>
              <a:gd name="connsiteY63" fmla="*/ 154516 h 667134"/>
              <a:gd name="connsiteX64" fmla="*/ 3629891 w 4283053"/>
              <a:gd name="connsiteY64" fmla="*/ 126807 h 667134"/>
              <a:gd name="connsiteX65" fmla="*/ 3685309 w 4283053"/>
              <a:gd name="connsiteY65" fmla="*/ 112952 h 667134"/>
              <a:gd name="connsiteX66" fmla="*/ 3726872 w 4283053"/>
              <a:gd name="connsiteY66" fmla="*/ 99097 h 667134"/>
              <a:gd name="connsiteX67" fmla="*/ 3768436 w 4283053"/>
              <a:gd name="connsiteY67" fmla="*/ 112952 h 667134"/>
              <a:gd name="connsiteX68" fmla="*/ 3810000 w 4283053"/>
              <a:gd name="connsiteY68" fmla="*/ 112952 h 667134"/>
              <a:gd name="connsiteX69" fmla="*/ 3851563 w 4283053"/>
              <a:gd name="connsiteY69" fmla="*/ 126807 h 667134"/>
              <a:gd name="connsiteX70" fmla="*/ 4045527 w 4283053"/>
              <a:gd name="connsiteY70" fmla="*/ 99097 h 667134"/>
              <a:gd name="connsiteX71" fmla="*/ 4114800 w 4283053"/>
              <a:gd name="connsiteY71" fmla="*/ 112952 h 667134"/>
              <a:gd name="connsiteX72" fmla="*/ 4142509 w 4283053"/>
              <a:gd name="connsiteY72" fmla="*/ 154516 h 667134"/>
              <a:gd name="connsiteX73" fmla="*/ 4239491 w 4283053"/>
              <a:gd name="connsiteY73" fmla="*/ 126807 h 667134"/>
              <a:gd name="connsiteX74" fmla="*/ 4267200 w 4283053"/>
              <a:gd name="connsiteY74" fmla="*/ 140661 h 6671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</a:cxnLst>
            <a:rect l="l" t="t" r="r" b="b"/>
            <a:pathLst>
              <a:path w="4283053" h="667134">
                <a:moveTo>
                  <a:pt x="0" y="15970"/>
                </a:moveTo>
                <a:cubicBezTo>
                  <a:pt x="36945" y="11352"/>
                  <a:pt x="74490" y="-5961"/>
                  <a:pt x="110836" y="2116"/>
                </a:cubicBezTo>
                <a:cubicBezTo>
                  <a:pt x="125092" y="5284"/>
                  <a:pt x="114365" y="33353"/>
                  <a:pt x="124691" y="43679"/>
                </a:cubicBezTo>
                <a:cubicBezTo>
                  <a:pt x="135017" y="54005"/>
                  <a:pt x="152400" y="52916"/>
                  <a:pt x="166254" y="57534"/>
                </a:cubicBezTo>
                <a:cubicBezTo>
                  <a:pt x="180109" y="52916"/>
                  <a:pt x="193214" y="43679"/>
                  <a:pt x="207818" y="43679"/>
                </a:cubicBezTo>
                <a:cubicBezTo>
                  <a:pt x="318655" y="43679"/>
                  <a:pt x="180106" y="80626"/>
                  <a:pt x="290945" y="43679"/>
                </a:cubicBezTo>
                <a:cubicBezTo>
                  <a:pt x="387629" y="67851"/>
                  <a:pt x="364432" y="68377"/>
                  <a:pt x="512618" y="43679"/>
                </a:cubicBezTo>
                <a:cubicBezTo>
                  <a:pt x="541428" y="38877"/>
                  <a:pt x="568036" y="25206"/>
                  <a:pt x="595745" y="15970"/>
                </a:cubicBezTo>
                <a:lnTo>
                  <a:pt x="637309" y="2116"/>
                </a:lnTo>
                <a:cubicBezTo>
                  <a:pt x="669726" y="99370"/>
                  <a:pt x="628121" y="19505"/>
                  <a:pt x="803563" y="29825"/>
                </a:cubicBezTo>
                <a:cubicBezTo>
                  <a:pt x="832721" y="31540"/>
                  <a:pt x="886691" y="57534"/>
                  <a:pt x="886691" y="57534"/>
                </a:cubicBezTo>
                <a:cubicBezTo>
                  <a:pt x="891309" y="186843"/>
                  <a:pt x="893744" y="316248"/>
                  <a:pt x="900545" y="445461"/>
                </a:cubicBezTo>
                <a:cubicBezTo>
                  <a:pt x="905668" y="542790"/>
                  <a:pt x="913747" y="580091"/>
                  <a:pt x="928254" y="667134"/>
                </a:cubicBezTo>
                <a:cubicBezTo>
                  <a:pt x="975540" y="525275"/>
                  <a:pt x="928402" y="625385"/>
                  <a:pt x="983672" y="556297"/>
                </a:cubicBezTo>
                <a:cubicBezTo>
                  <a:pt x="996725" y="539980"/>
                  <a:pt x="1016788" y="498176"/>
                  <a:pt x="1039091" y="487025"/>
                </a:cubicBezTo>
                <a:cubicBezTo>
                  <a:pt x="1065215" y="473963"/>
                  <a:pt x="1122218" y="459316"/>
                  <a:pt x="1122218" y="459316"/>
                </a:cubicBezTo>
                <a:cubicBezTo>
                  <a:pt x="1136072" y="450080"/>
                  <a:pt x="1150779" y="442009"/>
                  <a:pt x="1163781" y="431607"/>
                </a:cubicBezTo>
                <a:cubicBezTo>
                  <a:pt x="1173981" y="423447"/>
                  <a:pt x="1179807" y="409739"/>
                  <a:pt x="1191491" y="403897"/>
                </a:cubicBezTo>
                <a:cubicBezTo>
                  <a:pt x="1217615" y="390835"/>
                  <a:pt x="1250316" y="392390"/>
                  <a:pt x="1274618" y="376188"/>
                </a:cubicBezTo>
                <a:cubicBezTo>
                  <a:pt x="1288472" y="366952"/>
                  <a:pt x="1303179" y="358881"/>
                  <a:pt x="1316181" y="348479"/>
                </a:cubicBezTo>
                <a:cubicBezTo>
                  <a:pt x="1326381" y="340319"/>
                  <a:pt x="1332208" y="326612"/>
                  <a:pt x="1343891" y="320770"/>
                </a:cubicBezTo>
                <a:cubicBezTo>
                  <a:pt x="1370015" y="307708"/>
                  <a:pt x="1399309" y="302297"/>
                  <a:pt x="1427018" y="293061"/>
                </a:cubicBezTo>
                <a:lnTo>
                  <a:pt x="1468581" y="279207"/>
                </a:lnTo>
                <a:cubicBezTo>
                  <a:pt x="1482436" y="269970"/>
                  <a:pt x="1494929" y="258260"/>
                  <a:pt x="1510145" y="251497"/>
                </a:cubicBezTo>
                <a:cubicBezTo>
                  <a:pt x="1510163" y="251489"/>
                  <a:pt x="1614045" y="216864"/>
                  <a:pt x="1634836" y="209934"/>
                </a:cubicBezTo>
                <a:lnTo>
                  <a:pt x="1759527" y="168370"/>
                </a:lnTo>
                <a:cubicBezTo>
                  <a:pt x="1773382" y="163752"/>
                  <a:pt x="1786634" y="156581"/>
                  <a:pt x="1801091" y="154516"/>
                </a:cubicBezTo>
                <a:cubicBezTo>
                  <a:pt x="1873706" y="144142"/>
                  <a:pt x="1910745" y="139617"/>
                  <a:pt x="1981200" y="126807"/>
                </a:cubicBezTo>
                <a:cubicBezTo>
                  <a:pt x="2194294" y="88063"/>
                  <a:pt x="1888533" y="139943"/>
                  <a:pt x="2133600" y="99097"/>
                </a:cubicBezTo>
                <a:cubicBezTo>
                  <a:pt x="2124364" y="85243"/>
                  <a:pt x="2116293" y="70536"/>
                  <a:pt x="2105891" y="57534"/>
                </a:cubicBezTo>
                <a:cubicBezTo>
                  <a:pt x="2097731" y="47334"/>
                  <a:pt x="2078181" y="42887"/>
                  <a:pt x="2078181" y="29825"/>
                </a:cubicBezTo>
                <a:lnTo>
                  <a:pt x="2105891" y="2116"/>
                </a:lnTo>
                <a:cubicBezTo>
                  <a:pt x="2115127" y="15970"/>
                  <a:pt x="2126154" y="28786"/>
                  <a:pt x="2133600" y="43679"/>
                </a:cubicBezTo>
                <a:cubicBezTo>
                  <a:pt x="2150333" y="77145"/>
                  <a:pt x="2142075" y="100336"/>
                  <a:pt x="2175163" y="126807"/>
                </a:cubicBezTo>
                <a:cubicBezTo>
                  <a:pt x="2186567" y="135930"/>
                  <a:pt x="2202872" y="136043"/>
                  <a:pt x="2216727" y="140661"/>
                </a:cubicBezTo>
                <a:cubicBezTo>
                  <a:pt x="2239818" y="136043"/>
                  <a:pt x="2263012" y="131915"/>
                  <a:pt x="2286000" y="126807"/>
                </a:cubicBezTo>
                <a:cubicBezTo>
                  <a:pt x="2304588" y="122676"/>
                  <a:pt x="2322377" y="112952"/>
                  <a:pt x="2341418" y="112952"/>
                </a:cubicBezTo>
                <a:cubicBezTo>
                  <a:pt x="2356022" y="112952"/>
                  <a:pt x="2369127" y="122189"/>
                  <a:pt x="2382981" y="126807"/>
                </a:cubicBezTo>
                <a:cubicBezTo>
                  <a:pt x="2387599" y="145280"/>
                  <a:pt x="2379805" y="173710"/>
                  <a:pt x="2396836" y="182225"/>
                </a:cubicBezTo>
                <a:cubicBezTo>
                  <a:pt x="2409899" y="188756"/>
                  <a:pt x="2398807" y="149149"/>
                  <a:pt x="2410691" y="140661"/>
                </a:cubicBezTo>
                <a:cubicBezTo>
                  <a:pt x="2434458" y="123684"/>
                  <a:pt x="2493818" y="112952"/>
                  <a:pt x="2493818" y="112952"/>
                </a:cubicBezTo>
                <a:cubicBezTo>
                  <a:pt x="2498436" y="126807"/>
                  <a:pt x="2493504" y="150974"/>
                  <a:pt x="2507672" y="154516"/>
                </a:cubicBezTo>
                <a:cubicBezTo>
                  <a:pt x="2523826" y="158555"/>
                  <a:pt x="2534343" y="134254"/>
                  <a:pt x="2549236" y="126807"/>
                </a:cubicBezTo>
                <a:cubicBezTo>
                  <a:pt x="2562298" y="120276"/>
                  <a:pt x="2576945" y="117570"/>
                  <a:pt x="2590800" y="112952"/>
                </a:cubicBezTo>
                <a:cubicBezTo>
                  <a:pt x="2700577" y="149544"/>
                  <a:pt x="2645117" y="135859"/>
                  <a:pt x="2757054" y="154516"/>
                </a:cubicBezTo>
                <a:cubicBezTo>
                  <a:pt x="2761672" y="168370"/>
                  <a:pt x="2756305" y="196079"/>
                  <a:pt x="2770909" y="196079"/>
                </a:cubicBezTo>
                <a:cubicBezTo>
                  <a:pt x="2787560" y="196079"/>
                  <a:pt x="2784498" y="163341"/>
                  <a:pt x="2798618" y="154516"/>
                </a:cubicBezTo>
                <a:cubicBezTo>
                  <a:pt x="2823386" y="139036"/>
                  <a:pt x="2881745" y="126807"/>
                  <a:pt x="2881745" y="126807"/>
                </a:cubicBezTo>
                <a:cubicBezTo>
                  <a:pt x="2908320" y="135665"/>
                  <a:pt x="2969178" y="157859"/>
                  <a:pt x="2992581" y="154516"/>
                </a:cubicBezTo>
                <a:cubicBezTo>
                  <a:pt x="3005512" y="152669"/>
                  <a:pt x="3009422" y="134053"/>
                  <a:pt x="3020291" y="126807"/>
                </a:cubicBezTo>
                <a:cubicBezTo>
                  <a:pt x="3054535" y="103977"/>
                  <a:pt x="3080323" y="97559"/>
                  <a:pt x="3117272" y="85243"/>
                </a:cubicBezTo>
                <a:cubicBezTo>
                  <a:pt x="3121890" y="99098"/>
                  <a:pt x="3127115" y="112765"/>
                  <a:pt x="3131127" y="126807"/>
                </a:cubicBezTo>
                <a:cubicBezTo>
                  <a:pt x="3136358" y="145116"/>
                  <a:pt x="3125940" y="182225"/>
                  <a:pt x="3144981" y="182225"/>
                </a:cubicBezTo>
                <a:cubicBezTo>
                  <a:pt x="3164022" y="182225"/>
                  <a:pt x="3154218" y="145280"/>
                  <a:pt x="3158836" y="126807"/>
                </a:cubicBezTo>
                <a:cubicBezTo>
                  <a:pt x="3163454" y="140661"/>
                  <a:pt x="3158087" y="168370"/>
                  <a:pt x="3172691" y="168370"/>
                </a:cubicBezTo>
                <a:cubicBezTo>
                  <a:pt x="3192284" y="168370"/>
                  <a:pt x="3197127" y="136322"/>
                  <a:pt x="3214254" y="126807"/>
                </a:cubicBezTo>
                <a:cubicBezTo>
                  <a:pt x="3239786" y="112622"/>
                  <a:pt x="3297381" y="99097"/>
                  <a:pt x="3297381" y="99097"/>
                </a:cubicBezTo>
                <a:cubicBezTo>
                  <a:pt x="3306618" y="108334"/>
                  <a:pt x="3318370" y="115606"/>
                  <a:pt x="3325091" y="126807"/>
                </a:cubicBezTo>
                <a:cubicBezTo>
                  <a:pt x="3332605" y="139330"/>
                  <a:pt x="3324777" y="164828"/>
                  <a:pt x="3338945" y="168370"/>
                </a:cubicBezTo>
                <a:cubicBezTo>
                  <a:pt x="3355099" y="172408"/>
                  <a:pt x="3365293" y="147424"/>
                  <a:pt x="3380509" y="140661"/>
                </a:cubicBezTo>
                <a:cubicBezTo>
                  <a:pt x="3407199" y="128799"/>
                  <a:pt x="3463636" y="112952"/>
                  <a:pt x="3463636" y="112952"/>
                </a:cubicBezTo>
                <a:cubicBezTo>
                  <a:pt x="3477491" y="117570"/>
                  <a:pt x="3490879" y="129671"/>
                  <a:pt x="3505200" y="126807"/>
                </a:cubicBezTo>
                <a:cubicBezTo>
                  <a:pt x="3552744" y="117298"/>
                  <a:pt x="3518147" y="54810"/>
                  <a:pt x="3546763" y="140661"/>
                </a:cubicBezTo>
                <a:cubicBezTo>
                  <a:pt x="3658613" y="66095"/>
                  <a:pt x="3532074" y="131146"/>
                  <a:pt x="3602181" y="154516"/>
                </a:cubicBezTo>
                <a:cubicBezTo>
                  <a:pt x="3614573" y="158647"/>
                  <a:pt x="3618208" y="132649"/>
                  <a:pt x="3629891" y="126807"/>
                </a:cubicBezTo>
                <a:cubicBezTo>
                  <a:pt x="3646922" y="118292"/>
                  <a:pt x="3667000" y="118183"/>
                  <a:pt x="3685309" y="112952"/>
                </a:cubicBezTo>
                <a:cubicBezTo>
                  <a:pt x="3699351" y="108940"/>
                  <a:pt x="3713018" y="103715"/>
                  <a:pt x="3726872" y="99097"/>
                </a:cubicBezTo>
                <a:cubicBezTo>
                  <a:pt x="3740727" y="103715"/>
                  <a:pt x="3758109" y="102625"/>
                  <a:pt x="3768436" y="112952"/>
                </a:cubicBezTo>
                <a:cubicBezTo>
                  <a:pt x="3802853" y="147369"/>
                  <a:pt x="3756750" y="192828"/>
                  <a:pt x="3810000" y="112952"/>
                </a:cubicBezTo>
                <a:cubicBezTo>
                  <a:pt x="3823854" y="117570"/>
                  <a:pt x="3836959" y="126807"/>
                  <a:pt x="3851563" y="126807"/>
                </a:cubicBezTo>
                <a:cubicBezTo>
                  <a:pt x="3946059" y="126807"/>
                  <a:pt x="3970928" y="117748"/>
                  <a:pt x="4045527" y="99097"/>
                </a:cubicBezTo>
                <a:cubicBezTo>
                  <a:pt x="4068618" y="103715"/>
                  <a:pt x="4094354" y="101269"/>
                  <a:pt x="4114800" y="112952"/>
                </a:cubicBezTo>
                <a:cubicBezTo>
                  <a:pt x="4129257" y="121213"/>
                  <a:pt x="4126712" y="149250"/>
                  <a:pt x="4142509" y="154516"/>
                </a:cubicBezTo>
                <a:cubicBezTo>
                  <a:pt x="4151205" y="157415"/>
                  <a:pt x="4226564" y="131116"/>
                  <a:pt x="4239491" y="126807"/>
                </a:cubicBezTo>
                <a:cubicBezTo>
                  <a:pt x="4285435" y="142121"/>
                  <a:pt x="4295658" y="140661"/>
                  <a:pt x="4267200" y="140661"/>
                </a:cubicBezTo>
              </a:path>
            </a:pathLst>
          </a:custGeom>
          <a:noFill/>
          <a:ln w="476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639AAD2B-3794-870D-8946-5F5E2B2EC490}"/>
              </a:ext>
            </a:extLst>
          </p:cNvPr>
          <p:cNvCxnSpPr/>
          <p:nvPr/>
        </p:nvCxnSpPr>
        <p:spPr>
          <a:xfrm>
            <a:off x="2279576" y="692696"/>
            <a:ext cx="0" cy="4680520"/>
          </a:xfrm>
          <a:prstGeom prst="line">
            <a:avLst/>
          </a:prstGeom>
          <a:ln w="57150">
            <a:solidFill>
              <a:schemeClr val="bg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15EF64D2-C165-120F-BAD2-B58F1E4ABF2E}"/>
              </a:ext>
            </a:extLst>
          </p:cNvPr>
          <p:cNvCxnSpPr/>
          <p:nvPr/>
        </p:nvCxnSpPr>
        <p:spPr>
          <a:xfrm>
            <a:off x="2783632" y="692696"/>
            <a:ext cx="0" cy="4680520"/>
          </a:xfrm>
          <a:prstGeom prst="line">
            <a:avLst/>
          </a:prstGeom>
          <a:ln w="57150">
            <a:solidFill>
              <a:schemeClr val="bg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E03CA786-6A75-E581-7F02-8218AE910A27}"/>
                  </a:ext>
                </a:extLst>
              </p:cNvPr>
              <p:cNvSpPr txBox="1"/>
              <p:nvPr/>
            </p:nvSpPr>
            <p:spPr>
              <a:xfrm>
                <a:off x="2351584" y="692696"/>
                <a:ext cx="508346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200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Δ</m:t>
                    </m:r>
                  </m:oMath>
                </a14:m>
                <a:r>
                  <a:rPr lang="en-US" sz="2000" dirty="0">
                    <a:solidFill>
                      <a:schemeClr val="bg1"/>
                    </a:solidFill>
                  </a:rPr>
                  <a:t>t</a:t>
                </a:r>
              </a:p>
            </p:txBody>
          </p:sp>
        </mc:Choice>
        <mc:Fallback xmlns=""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E03CA786-6A75-E581-7F02-8218AE910A2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51584" y="692696"/>
                <a:ext cx="508346" cy="400110"/>
              </a:xfrm>
              <a:prstGeom prst="rect">
                <a:avLst/>
              </a:prstGeom>
              <a:blipFill>
                <a:blip r:embed="rId3"/>
                <a:stretch>
                  <a:fillRect t="-9375" b="-2812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59E88D1A-6CDB-CDC3-9200-43E39B4E13DE}"/>
                  </a:ext>
                </a:extLst>
              </p:cNvPr>
              <p:cNvSpPr txBox="1"/>
              <p:nvPr/>
            </p:nvSpPr>
            <p:spPr>
              <a:xfrm>
                <a:off x="2999656" y="692696"/>
                <a:ext cx="508346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200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Δ</m:t>
                    </m:r>
                  </m:oMath>
                </a14:m>
                <a:r>
                  <a:rPr lang="en-US" sz="2000" dirty="0">
                    <a:solidFill>
                      <a:schemeClr val="bg1"/>
                    </a:solidFill>
                  </a:rPr>
                  <a:t>t</a:t>
                </a:r>
              </a:p>
            </p:txBody>
          </p:sp>
        </mc:Choice>
        <mc:Fallback xmlns=""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59E88D1A-6CDB-CDC3-9200-43E39B4E13D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99656" y="692696"/>
                <a:ext cx="508346" cy="400110"/>
              </a:xfrm>
              <a:prstGeom prst="rect">
                <a:avLst/>
              </a:prstGeom>
              <a:blipFill>
                <a:blip r:embed="rId4"/>
                <a:stretch>
                  <a:fillRect t="-9375" b="-2812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8BE4C23E-5704-DCE7-87E1-052BB9178F36}"/>
              </a:ext>
            </a:extLst>
          </p:cNvPr>
          <p:cNvCxnSpPr/>
          <p:nvPr/>
        </p:nvCxnSpPr>
        <p:spPr>
          <a:xfrm>
            <a:off x="3719736" y="764704"/>
            <a:ext cx="0" cy="4680520"/>
          </a:xfrm>
          <a:prstGeom prst="line">
            <a:avLst/>
          </a:prstGeom>
          <a:ln w="57150">
            <a:solidFill>
              <a:schemeClr val="bg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1EF2667C-6B25-2ADE-865B-B15BA8B72865}"/>
                  </a:ext>
                </a:extLst>
              </p:cNvPr>
              <p:cNvSpPr txBox="1"/>
              <p:nvPr/>
            </p:nvSpPr>
            <p:spPr>
              <a:xfrm>
                <a:off x="1703512" y="692696"/>
                <a:ext cx="508346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200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Δ</m:t>
                    </m:r>
                  </m:oMath>
                </a14:m>
                <a:r>
                  <a:rPr lang="en-US" sz="2000" dirty="0">
                    <a:solidFill>
                      <a:schemeClr val="bg1"/>
                    </a:solidFill>
                  </a:rPr>
                  <a:t>t</a:t>
                </a:r>
              </a:p>
            </p:txBody>
          </p:sp>
        </mc:Choice>
        <mc:Fallback xmlns=""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1EF2667C-6B25-2ADE-865B-B15BA8B7286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03512" y="692696"/>
                <a:ext cx="508346" cy="400110"/>
              </a:xfrm>
              <a:prstGeom prst="rect">
                <a:avLst/>
              </a:prstGeom>
              <a:blipFill>
                <a:blip r:embed="rId5"/>
                <a:stretch>
                  <a:fillRect t="-9375" b="-2812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09AF4188-96E3-B39A-242D-706D5AE6085B}"/>
              </a:ext>
            </a:extLst>
          </p:cNvPr>
          <p:cNvCxnSpPr/>
          <p:nvPr/>
        </p:nvCxnSpPr>
        <p:spPr>
          <a:xfrm>
            <a:off x="1559496" y="764704"/>
            <a:ext cx="0" cy="4680520"/>
          </a:xfrm>
          <a:prstGeom prst="line">
            <a:avLst/>
          </a:prstGeom>
          <a:ln w="57150">
            <a:solidFill>
              <a:schemeClr val="bg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id="{1A1A9FC6-CF52-502F-3310-EC55C5D69598}"/>
                  </a:ext>
                </a:extLst>
              </p:cNvPr>
              <p:cNvSpPr txBox="1"/>
              <p:nvPr/>
            </p:nvSpPr>
            <p:spPr>
              <a:xfrm>
                <a:off x="7032104" y="692696"/>
                <a:ext cx="508346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200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Δ</m:t>
                    </m:r>
                  </m:oMath>
                </a14:m>
                <a:r>
                  <a:rPr lang="en-US" sz="2000" dirty="0">
                    <a:solidFill>
                      <a:schemeClr val="bg1"/>
                    </a:solidFill>
                  </a:rPr>
                  <a:t>t</a:t>
                </a:r>
              </a:p>
            </p:txBody>
          </p:sp>
        </mc:Choice>
        <mc:Fallback xmlns=""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id="{1A1A9FC6-CF52-502F-3310-EC55C5D6959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32104" y="692696"/>
                <a:ext cx="508346" cy="400110"/>
              </a:xfrm>
              <a:prstGeom prst="rect">
                <a:avLst/>
              </a:prstGeom>
              <a:blipFill>
                <a:blip r:embed="rId6"/>
                <a:stretch>
                  <a:fillRect t="-9375" b="-2812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F8A61FAB-CFD0-B752-E2FC-116FBC5393BD}"/>
              </a:ext>
            </a:extLst>
          </p:cNvPr>
          <p:cNvCxnSpPr/>
          <p:nvPr/>
        </p:nvCxnSpPr>
        <p:spPr>
          <a:xfrm>
            <a:off x="6528048" y="764704"/>
            <a:ext cx="0" cy="4680520"/>
          </a:xfrm>
          <a:prstGeom prst="line">
            <a:avLst/>
          </a:prstGeom>
          <a:ln w="57150">
            <a:solidFill>
              <a:schemeClr val="bg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AABB82A7-732E-F387-7CF6-81408F8C3BD2}"/>
              </a:ext>
            </a:extLst>
          </p:cNvPr>
          <p:cNvCxnSpPr/>
          <p:nvPr/>
        </p:nvCxnSpPr>
        <p:spPr>
          <a:xfrm>
            <a:off x="7824192" y="764704"/>
            <a:ext cx="0" cy="4680520"/>
          </a:xfrm>
          <a:prstGeom prst="line">
            <a:avLst/>
          </a:prstGeom>
          <a:ln w="57150">
            <a:solidFill>
              <a:schemeClr val="bg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id="{B550E4AF-F614-2C50-BD68-FF1C8695A1C3}"/>
                  </a:ext>
                </a:extLst>
              </p:cNvPr>
              <p:cNvSpPr txBox="1"/>
              <p:nvPr/>
            </p:nvSpPr>
            <p:spPr>
              <a:xfrm>
                <a:off x="5663952" y="692696"/>
                <a:ext cx="508346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200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Δ</m:t>
                    </m:r>
                  </m:oMath>
                </a14:m>
                <a:r>
                  <a:rPr lang="en-US" sz="2000" dirty="0">
                    <a:solidFill>
                      <a:schemeClr val="bg1"/>
                    </a:solidFill>
                  </a:rPr>
                  <a:t>t</a:t>
                </a:r>
              </a:p>
            </p:txBody>
          </p:sp>
        </mc:Choice>
        <mc:Fallback xmlns=""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id="{B550E4AF-F614-2C50-BD68-FF1C8695A1C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63952" y="692696"/>
                <a:ext cx="508346" cy="400110"/>
              </a:xfrm>
              <a:prstGeom prst="rect">
                <a:avLst/>
              </a:prstGeom>
              <a:blipFill>
                <a:blip r:embed="rId7"/>
                <a:stretch>
                  <a:fillRect t="-9375" b="-2812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7CD9989C-E346-C7F1-8092-72784319408B}"/>
              </a:ext>
            </a:extLst>
          </p:cNvPr>
          <p:cNvCxnSpPr/>
          <p:nvPr/>
        </p:nvCxnSpPr>
        <p:spPr>
          <a:xfrm>
            <a:off x="5231904" y="764704"/>
            <a:ext cx="0" cy="4680520"/>
          </a:xfrm>
          <a:prstGeom prst="line">
            <a:avLst/>
          </a:prstGeom>
          <a:ln w="57150">
            <a:solidFill>
              <a:schemeClr val="bg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095951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6" grpId="0"/>
      <p:bldP spid="17" grpId="0" animBg="1"/>
      <p:bldP spid="19" grpId="0"/>
      <p:bldP spid="20" grpId="0" animBg="1"/>
      <p:bldP spid="24" grpId="0"/>
      <p:bldP spid="26" grpId="0" animBg="1"/>
      <p:bldP spid="27" grpId="0" animBg="1"/>
      <p:bldP spid="28" grpId="0" animBg="1"/>
      <p:bldP spid="29" grpId="0" animBg="1"/>
      <p:bldP spid="30" grpId="0" animBg="1"/>
      <p:bldP spid="34" grpId="0"/>
      <p:bldP spid="34" grpId="1"/>
      <p:bldP spid="35" grpId="0"/>
      <p:bldP spid="35" grpId="1"/>
      <p:bldP spid="37" grpId="0"/>
      <p:bldP spid="37" grpId="1"/>
      <p:bldP spid="39" grpId="0"/>
      <p:bldP spid="39" grpId="1"/>
      <p:bldP spid="42" grpId="0"/>
      <p:bldP spid="42" grpId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34F79C04-E782-E0B6-5C2F-A59BC092BAD1}"/>
              </a:ext>
            </a:extLst>
          </p:cNvPr>
          <p:cNvSpPr/>
          <p:nvPr/>
        </p:nvSpPr>
        <p:spPr>
          <a:xfrm>
            <a:off x="8472264" y="116632"/>
            <a:ext cx="6480720" cy="6624736"/>
          </a:xfrm>
          <a:prstGeom prst="round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88C4B53-D186-B3D2-E0A9-781653E7B2CF}"/>
              </a:ext>
            </a:extLst>
          </p:cNvPr>
          <p:cNvSpPr txBox="1"/>
          <p:nvPr/>
        </p:nvSpPr>
        <p:spPr>
          <a:xfrm>
            <a:off x="8616280" y="764704"/>
            <a:ext cx="3240360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Counts under the red line: “background counts”</a:t>
            </a:r>
          </a:p>
          <a:p>
            <a:endParaRPr lang="en-US" dirty="0">
              <a:solidFill>
                <a:schemeClr val="bg1"/>
              </a:solidFill>
            </a:endParaRPr>
          </a:p>
          <a:p>
            <a:r>
              <a:rPr lang="en-US" dirty="0">
                <a:solidFill>
                  <a:schemeClr val="bg1"/>
                </a:solidFill>
              </a:rPr>
              <a:t>This is caused by the random chance that 2 pulses will be spaced “x” nanoseconds apart</a:t>
            </a:r>
          </a:p>
          <a:p>
            <a:endParaRPr lang="en-US" dirty="0">
              <a:solidFill>
                <a:schemeClr val="bg1"/>
              </a:solidFill>
            </a:endParaRPr>
          </a:p>
          <a:p>
            <a:r>
              <a:rPr lang="en-US" dirty="0">
                <a:solidFill>
                  <a:schemeClr val="bg1"/>
                </a:solidFill>
              </a:rPr>
              <a:t>The peak at 0ns is caused by </a:t>
            </a:r>
            <a:r>
              <a:rPr lang="en-US" dirty="0" err="1">
                <a:solidFill>
                  <a:schemeClr val="bg1"/>
                </a:solidFill>
              </a:rPr>
              <a:t>eXT</a:t>
            </a:r>
            <a:endParaRPr lang="en-US" dirty="0">
              <a:solidFill>
                <a:schemeClr val="bg1"/>
              </a:solidFill>
            </a:endParaRPr>
          </a:p>
          <a:p>
            <a:endParaRPr lang="en-US" dirty="0">
              <a:solidFill>
                <a:schemeClr val="bg1"/>
              </a:solidFill>
            </a:endParaRPr>
          </a:p>
          <a:p>
            <a:r>
              <a:rPr lang="en-US" dirty="0">
                <a:solidFill>
                  <a:schemeClr val="bg1"/>
                </a:solidFill>
              </a:rPr>
              <a:t>Since the timing resolution of each pulse is 16ns, the combined resolution will be… worse</a:t>
            </a:r>
          </a:p>
          <a:p>
            <a:endParaRPr lang="en-US" dirty="0">
              <a:solidFill>
                <a:schemeClr val="bg1"/>
              </a:solidFill>
            </a:endParaRPr>
          </a:p>
          <a:p>
            <a:r>
              <a:rPr lang="en-US" dirty="0">
                <a:solidFill>
                  <a:schemeClr val="bg1"/>
                </a:solidFill>
              </a:rPr>
              <a:t>The width of this peak is ~48 ns, so for 2 pulses to be considered </a:t>
            </a:r>
            <a:r>
              <a:rPr lang="en-US" dirty="0" err="1">
                <a:solidFill>
                  <a:schemeClr val="bg1"/>
                </a:solidFill>
              </a:rPr>
              <a:t>eXT</a:t>
            </a:r>
            <a:r>
              <a:rPr lang="en-US" dirty="0">
                <a:solidFill>
                  <a:schemeClr val="bg1"/>
                </a:solidFill>
              </a:rPr>
              <a:t> pulses, they must occur within ~48ns.</a:t>
            </a:r>
          </a:p>
        </p:txBody>
      </p:sp>
      <p:pic>
        <p:nvPicPr>
          <p:cNvPr id="3" name="Picture 2" descr="A graph of a graph&#10;&#10;Description automatically generated with medium confidence">
            <a:extLst>
              <a:ext uri="{FF2B5EF4-FFF2-40B4-BE49-F238E27FC236}">
                <a16:creationId xmlns:a16="http://schemas.microsoft.com/office/drawing/2014/main" id="{CFDCEDE1-2ADE-4C08-4D19-6AD6233BE22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79576" y="920750"/>
            <a:ext cx="5524500" cy="5016500"/>
          </a:xfrm>
          <a:prstGeom prst="rect">
            <a:avLst/>
          </a:prstGeom>
        </p:spPr>
      </p:pic>
      <p:pic>
        <p:nvPicPr>
          <p:cNvPr id="6" name="Picture 5" descr="A graph of a graph&#10;&#10;Description automatically generated with medium confidence">
            <a:extLst>
              <a:ext uri="{FF2B5EF4-FFF2-40B4-BE49-F238E27FC236}">
                <a16:creationId xmlns:a16="http://schemas.microsoft.com/office/drawing/2014/main" id="{BFF69047-A6FB-0678-14E4-226ED7760D7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0682" t="28301" r="46711" b="65957"/>
          <a:stretch/>
        </p:blipFill>
        <p:spPr>
          <a:xfrm>
            <a:off x="3287688" y="2060848"/>
            <a:ext cx="144016" cy="2880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321281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17051</TotalTime>
  <Words>788</Words>
  <Application>Microsoft Macintosh PowerPoint</Application>
  <PresentationFormat>Widescreen</PresentationFormat>
  <Paragraphs>127</Paragraphs>
  <Slides>17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4" baseType="lpstr">
      <vt:lpstr>Andale Mono</vt:lpstr>
      <vt:lpstr>Arial</vt:lpstr>
      <vt:lpstr>Calibri</vt:lpstr>
      <vt:lpstr>Calibri Light</vt:lpstr>
      <vt:lpstr>Cambria Math</vt:lpstr>
      <vt:lpstr>Impact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Zach Charlesworth</dc:creator>
  <cp:lastModifiedBy>Zach Charlesworth</cp:lastModifiedBy>
  <cp:revision>28</cp:revision>
  <dcterms:created xsi:type="dcterms:W3CDTF">2023-08-03T18:15:29Z</dcterms:created>
  <dcterms:modified xsi:type="dcterms:W3CDTF">2023-08-17T18:20:15Z</dcterms:modified>
</cp:coreProperties>
</file>