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4"/>
  </p:sldMasterIdLst>
  <p:notesMasterIdLst>
    <p:notesMasterId r:id="rId25"/>
  </p:notesMasterIdLst>
  <p:sldIdLst>
    <p:sldId id="278" r:id="rId5"/>
    <p:sldId id="287" r:id="rId6"/>
    <p:sldId id="291" r:id="rId7"/>
    <p:sldId id="288" r:id="rId8"/>
    <p:sldId id="319" r:id="rId9"/>
    <p:sldId id="320" r:id="rId10"/>
    <p:sldId id="312" r:id="rId11"/>
    <p:sldId id="293" r:id="rId12"/>
    <p:sldId id="313" r:id="rId13"/>
    <p:sldId id="295" r:id="rId14"/>
    <p:sldId id="297" r:id="rId15"/>
    <p:sldId id="300" r:id="rId16"/>
    <p:sldId id="307" r:id="rId17"/>
    <p:sldId id="314" r:id="rId18"/>
    <p:sldId id="315" r:id="rId19"/>
    <p:sldId id="316" r:id="rId20"/>
    <p:sldId id="317" r:id="rId21"/>
    <p:sldId id="302" r:id="rId22"/>
    <p:sldId id="303" r:id="rId23"/>
    <p:sldId id="318" r:id="rId24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userDrawn="1">
          <p15:clr>
            <a:srgbClr val="A4A3A4"/>
          </p15:clr>
        </p15:guide>
        <p15:guide id="2" pos="456" userDrawn="1">
          <p15:clr>
            <a:srgbClr val="A4A3A4"/>
          </p15:clr>
        </p15:guide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pos="2136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8" orient="horz" pos="1152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0" orient="horz" pos="1512" userDrawn="1">
          <p15:clr>
            <a:srgbClr val="A4A3A4"/>
          </p15:clr>
        </p15:guide>
        <p15:guide id="11" pos="7680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3" pos="1008" userDrawn="1">
          <p15:clr>
            <a:srgbClr val="A4A3A4"/>
          </p15:clr>
        </p15:guide>
        <p15:guide id="14" pos="1584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4" orient="horz" pos="960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9700F5"/>
    <a:srgbClr val="F500E4"/>
    <a:srgbClr val="FDFBF6"/>
    <a:srgbClr val="AAC4E9"/>
    <a:srgbClr val="F5CDCE"/>
    <a:srgbClr val="DF8C8C"/>
    <a:srgbClr val="D4D593"/>
    <a:srgbClr val="E6F0FE"/>
    <a:srgbClr val="CDBE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04E4F5-B5BD-7548-0585-CD88844A47DA}" v="12" dt="2023-07-18T14:08:06.703"/>
    <p1510:client id="{410D28FE-9C82-86CD-DF1E-4D1268EEE4BD}" v="6406" dt="2023-08-16T19:42:36.706"/>
    <p1510:client id="{42505583-EA28-4ACB-9CEA-9C64831B9688}" v="508" dt="2023-07-13T20:15:20.752"/>
    <p1510:client id="{6072B53C-B1F4-3133-BDF6-F6F3393C0DC9}" v="822" dt="2023-08-14T20:53:15.134"/>
    <p1510:client id="{84D11052-7230-B8AD-6EF4-253808F9CEAF}" v="4321" dt="2023-08-18T12:37:54.016"/>
    <p1510:client id="{A5355F2F-784B-FCE9-47FC-61465835E066}" v="123" dt="2023-08-10T16:16:31.140"/>
    <p1510:client id="{B067D4B3-4A85-E8C9-BA94-95BCC2202766}" v="1074" dt="2023-08-14T15:53:09.826"/>
    <p1510:client id="{C51ECFC4-8710-A54D-55DF-40B68D6E6084}" v="626" dt="2023-08-11T17:42:55.220"/>
    <p1510:client id="{D567B2C6-393D-278B-055A-333C41C2BF24}" v="1807" dt="2023-08-10T22:12:17.015"/>
  </p1510:revLst>
</p1510:revInfo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/>
        <p:guide pos="456"/>
        <p:guide orient="horz" pos="2616"/>
        <p:guide orient="horz" pos="3264"/>
        <p:guide pos="6912"/>
        <p:guide orient="horz" pos="2136"/>
        <p:guide orient="horz" pos="4008"/>
        <p:guide orient="horz" pos="1152"/>
        <p:guide orient="horz" pos="2352"/>
        <p:guide orient="horz" pos="1512"/>
        <p:guide pos="7680"/>
        <p:guide pos="6696"/>
        <p:guide pos="1008"/>
        <p:guide pos="1584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orient="horz" pos="960"/>
        <p:guide pos="5256"/>
        <p:guide pos="7261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71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88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9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65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4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14" name="Image 2" descr="preencoded.png">
            <a:extLst>
              <a:ext uri="{FF2B5EF4-FFF2-40B4-BE49-F238E27FC236}">
                <a16:creationId xmlns:a16="http://schemas.microsoft.com/office/drawing/2014/main" id="{EFFAEAD9-58A9-096B-C6D0-58F7AD08EB20}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616" y="1901952"/>
            <a:ext cx="5693664" cy="768096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9616" y="2770632"/>
            <a:ext cx="5693664" cy="3122168"/>
          </a:xfrm>
        </p:spPr>
        <p:txBody>
          <a:bodyPr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4614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0C0F070-237F-C60F-3458-4D4D9BA0A222}"/>
              </a:ext>
            </a:extLst>
          </p:cNvPr>
          <p:cNvSpPr/>
          <p:nvPr userDrawn="1"/>
        </p:nvSpPr>
        <p:spPr>
          <a:xfrm>
            <a:off x="9866106" y="0"/>
            <a:ext cx="2325894" cy="2180854"/>
          </a:xfrm>
          <a:custGeom>
            <a:avLst/>
            <a:gdLst>
              <a:gd name="connsiteX0" fmla="*/ 2066927 w 2325894"/>
              <a:gd name="connsiteY0" fmla="*/ 0 h 2180854"/>
              <a:gd name="connsiteX1" fmla="*/ 2098882 w 2325894"/>
              <a:gd name="connsiteY1" fmla="*/ 0 h 2180854"/>
              <a:gd name="connsiteX2" fmla="*/ 2128893 w 2325894"/>
              <a:gd name="connsiteY2" fmla="*/ 44463 h 2180854"/>
              <a:gd name="connsiteX3" fmla="*/ 2269798 w 2325894"/>
              <a:gd name="connsiteY3" fmla="*/ 120493 h 2180854"/>
              <a:gd name="connsiteX4" fmla="*/ 2325894 w 2325894"/>
              <a:gd name="connsiteY4" fmla="*/ 126162 h 2180854"/>
              <a:gd name="connsiteX5" fmla="*/ 2325894 w 2325894"/>
              <a:gd name="connsiteY5" fmla="*/ 149263 h 2180854"/>
              <a:gd name="connsiteX6" fmla="*/ 2265120 w 2325894"/>
              <a:gd name="connsiteY6" fmla="*/ 143117 h 2180854"/>
              <a:gd name="connsiteX7" fmla="*/ 2075647 w 2325894"/>
              <a:gd name="connsiteY7" fmla="*/ 16048 h 2180854"/>
              <a:gd name="connsiteX8" fmla="*/ 1926448 w 2325894"/>
              <a:gd name="connsiteY8" fmla="*/ 0 h 2180854"/>
              <a:gd name="connsiteX9" fmla="*/ 1950522 w 2325894"/>
              <a:gd name="connsiteY9" fmla="*/ 0 h 2180854"/>
              <a:gd name="connsiteX10" fmla="*/ 1952130 w 2325894"/>
              <a:gd name="connsiteY10" fmla="*/ 5167 h 2180854"/>
              <a:gd name="connsiteX11" fmla="*/ 2244242 w 2325894"/>
              <a:gd name="connsiteY11" fmla="*/ 244834 h 2180854"/>
              <a:gd name="connsiteX12" fmla="*/ 2325894 w 2325894"/>
              <a:gd name="connsiteY12" fmla="*/ 253091 h 2180854"/>
              <a:gd name="connsiteX13" fmla="*/ 2325894 w 2325894"/>
              <a:gd name="connsiteY13" fmla="*/ 276192 h 2180854"/>
              <a:gd name="connsiteX14" fmla="*/ 2239598 w 2325894"/>
              <a:gd name="connsiteY14" fmla="*/ 267464 h 2180854"/>
              <a:gd name="connsiteX15" fmla="*/ 1930848 w 2325894"/>
              <a:gd name="connsiteY15" fmla="*/ 14141 h 2180854"/>
              <a:gd name="connsiteX16" fmla="*/ 1794114 w 2325894"/>
              <a:gd name="connsiteY16" fmla="*/ 0 h 2180854"/>
              <a:gd name="connsiteX17" fmla="*/ 1818202 w 2325894"/>
              <a:gd name="connsiteY17" fmla="*/ 0 h 2180854"/>
              <a:gd name="connsiteX18" fmla="*/ 1835170 w 2325894"/>
              <a:gd name="connsiteY18" fmla="*/ 54535 h 2180854"/>
              <a:gd name="connsiteX19" fmla="*/ 2218687 w 2325894"/>
              <a:gd name="connsiteY19" fmla="*/ 369191 h 2180854"/>
              <a:gd name="connsiteX20" fmla="*/ 2325894 w 2325894"/>
              <a:gd name="connsiteY20" fmla="*/ 380032 h 2180854"/>
              <a:gd name="connsiteX21" fmla="*/ 2325894 w 2325894"/>
              <a:gd name="connsiteY21" fmla="*/ 403132 h 2180854"/>
              <a:gd name="connsiteX22" fmla="*/ 2214043 w 2325894"/>
              <a:gd name="connsiteY22" fmla="*/ 391825 h 2180854"/>
              <a:gd name="connsiteX23" fmla="*/ 1813889 w 2325894"/>
              <a:gd name="connsiteY23" fmla="*/ 63559 h 2180854"/>
              <a:gd name="connsiteX24" fmla="*/ 1661683 w 2325894"/>
              <a:gd name="connsiteY24" fmla="*/ 0 h 2180854"/>
              <a:gd name="connsiteX25" fmla="*/ 1685874 w 2325894"/>
              <a:gd name="connsiteY25" fmla="*/ 0 h 2180854"/>
              <a:gd name="connsiteX26" fmla="*/ 1718212 w 2325894"/>
              <a:gd name="connsiteY26" fmla="*/ 103965 h 2180854"/>
              <a:gd name="connsiteX27" fmla="*/ 2193133 w 2325894"/>
              <a:gd name="connsiteY27" fmla="*/ 493659 h 2180854"/>
              <a:gd name="connsiteX28" fmla="*/ 2325894 w 2325894"/>
              <a:gd name="connsiteY28" fmla="*/ 507083 h 2180854"/>
              <a:gd name="connsiteX29" fmla="*/ 2325894 w 2325894"/>
              <a:gd name="connsiteY29" fmla="*/ 530183 h 2180854"/>
              <a:gd name="connsiteX30" fmla="*/ 2188450 w 2325894"/>
              <a:gd name="connsiteY30" fmla="*/ 516288 h 2180854"/>
              <a:gd name="connsiteX31" fmla="*/ 1696817 w 2325894"/>
              <a:gd name="connsiteY31" fmla="*/ 112939 h 2180854"/>
              <a:gd name="connsiteX32" fmla="*/ 1531553 w 2325894"/>
              <a:gd name="connsiteY32" fmla="*/ 0 h 2180854"/>
              <a:gd name="connsiteX33" fmla="*/ 1554659 w 2325894"/>
              <a:gd name="connsiteY33" fmla="*/ 0 h 2180854"/>
              <a:gd name="connsiteX34" fmla="*/ 1555243 w 2325894"/>
              <a:gd name="connsiteY34" fmla="*/ 5776 h 2180854"/>
              <a:gd name="connsiteX35" fmla="*/ 2245588 w 2325894"/>
              <a:gd name="connsiteY35" fmla="*/ 629962 h 2180854"/>
              <a:gd name="connsiteX36" fmla="*/ 2325894 w 2325894"/>
              <a:gd name="connsiteY36" fmla="*/ 634030 h 2180854"/>
              <a:gd name="connsiteX37" fmla="*/ 2325894 w 2325894"/>
              <a:gd name="connsiteY37" fmla="*/ 657131 h 2180854"/>
              <a:gd name="connsiteX38" fmla="*/ 2243214 w 2325894"/>
              <a:gd name="connsiteY38" fmla="*/ 652943 h 2180854"/>
              <a:gd name="connsiteX39" fmla="*/ 1532607 w 2325894"/>
              <a:gd name="connsiteY39" fmla="*/ 10419 h 2180854"/>
              <a:gd name="connsiteX40" fmla="*/ 1404609 w 2325894"/>
              <a:gd name="connsiteY40" fmla="*/ 0 h 2180854"/>
              <a:gd name="connsiteX41" fmla="*/ 1427709 w 2325894"/>
              <a:gd name="connsiteY41" fmla="*/ 0 h 2180854"/>
              <a:gd name="connsiteX42" fmla="*/ 1430873 w 2325894"/>
              <a:gd name="connsiteY42" fmla="*/ 31287 h 2180854"/>
              <a:gd name="connsiteX43" fmla="*/ 2232606 w 2325894"/>
              <a:gd name="connsiteY43" fmla="*/ 756233 h 2180854"/>
              <a:gd name="connsiteX44" fmla="*/ 2325894 w 2325894"/>
              <a:gd name="connsiteY44" fmla="*/ 760959 h 2180854"/>
              <a:gd name="connsiteX45" fmla="*/ 2325894 w 2325894"/>
              <a:gd name="connsiteY45" fmla="*/ 784060 h 2180854"/>
              <a:gd name="connsiteX46" fmla="*/ 2230270 w 2325894"/>
              <a:gd name="connsiteY46" fmla="*/ 779216 h 2180854"/>
              <a:gd name="connsiteX47" fmla="*/ 1408246 w 2325894"/>
              <a:gd name="connsiteY47" fmla="*/ 35964 h 2180854"/>
              <a:gd name="connsiteX48" fmla="*/ 1274343 w 2325894"/>
              <a:gd name="connsiteY48" fmla="*/ 0 h 2180854"/>
              <a:gd name="connsiteX49" fmla="*/ 1300756 w 2325894"/>
              <a:gd name="connsiteY49" fmla="*/ 0 h 2180854"/>
              <a:gd name="connsiteX50" fmla="*/ 1306507 w 2325894"/>
              <a:gd name="connsiteY50" fmla="*/ 56884 h 2180854"/>
              <a:gd name="connsiteX51" fmla="*/ 2219643 w 2325894"/>
              <a:gd name="connsiteY51" fmla="*/ 882640 h 2180854"/>
              <a:gd name="connsiteX52" fmla="*/ 2325894 w 2325894"/>
              <a:gd name="connsiteY52" fmla="*/ 888022 h 2180854"/>
              <a:gd name="connsiteX53" fmla="*/ 2325894 w 2325894"/>
              <a:gd name="connsiteY53" fmla="*/ 911123 h 2180854"/>
              <a:gd name="connsiteX54" fmla="*/ 2217286 w 2325894"/>
              <a:gd name="connsiteY54" fmla="*/ 905621 h 2180854"/>
              <a:gd name="connsiteX55" fmla="*/ 1283761 w 2325894"/>
              <a:gd name="connsiteY55" fmla="*/ 61528 h 2180854"/>
              <a:gd name="connsiteX56" fmla="*/ 1146071 w 2325894"/>
              <a:gd name="connsiteY56" fmla="*/ 0 h 2180854"/>
              <a:gd name="connsiteX57" fmla="*/ 1169414 w 2325894"/>
              <a:gd name="connsiteY57" fmla="*/ 0 h 2180854"/>
              <a:gd name="connsiteX58" fmla="*/ 1182030 w 2325894"/>
              <a:gd name="connsiteY58" fmla="*/ 82429 h 2180854"/>
              <a:gd name="connsiteX59" fmla="*/ 2206679 w 2325894"/>
              <a:gd name="connsiteY59" fmla="*/ 1008912 h 2180854"/>
              <a:gd name="connsiteX60" fmla="*/ 2325894 w 2325894"/>
              <a:gd name="connsiteY60" fmla="*/ 1014951 h 2180854"/>
              <a:gd name="connsiteX61" fmla="*/ 2325894 w 2325894"/>
              <a:gd name="connsiteY61" fmla="*/ 1038052 h 2180854"/>
              <a:gd name="connsiteX62" fmla="*/ 2204323 w 2325894"/>
              <a:gd name="connsiteY62" fmla="*/ 1031893 h 2180854"/>
              <a:gd name="connsiteX63" fmla="*/ 1159398 w 2325894"/>
              <a:gd name="connsiteY63" fmla="*/ 87072 h 2180854"/>
              <a:gd name="connsiteX64" fmla="*/ 1017789 w 2325894"/>
              <a:gd name="connsiteY64" fmla="*/ 0 h 2180854"/>
              <a:gd name="connsiteX65" fmla="*/ 1041132 w 2325894"/>
              <a:gd name="connsiteY65" fmla="*/ 0 h 2180854"/>
              <a:gd name="connsiteX66" fmla="*/ 1057661 w 2325894"/>
              <a:gd name="connsiteY66" fmla="*/ 107992 h 2180854"/>
              <a:gd name="connsiteX67" fmla="*/ 2193716 w 2325894"/>
              <a:gd name="connsiteY67" fmla="*/ 1135208 h 2180854"/>
              <a:gd name="connsiteX68" fmla="*/ 2325894 w 2325894"/>
              <a:gd name="connsiteY68" fmla="*/ 1141903 h 2180854"/>
              <a:gd name="connsiteX69" fmla="*/ 2325894 w 2325894"/>
              <a:gd name="connsiteY69" fmla="*/ 1165004 h 2180854"/>
              <a:gd name="connsiteX70" fmla="*/ 2191361 w 2325894"/>
              <a:gd name="connsiteY70" fmla="*/ 1158189 h 2180854"/>
              <a:gd name="connsiteX71" fmla="*/ 1035029 w 2325894"/>
              <a:gd name="connsiteY71" fmla="*/ 112636 h 2180854"/>
              <a:gd name="connsiteX72" fmla="*/ 889397 w 2325894"/>
              <a:gd name="connsiteY72" fmla="*/ 0 h 2180854"/>
              <a:gd name="connsiteX73" fmla="*/ 912837 w 2325894"/>
              <a:gd name="connsiteY73" fmla="*/ 0 h 2180854"/>
              <a:gd name="connsiteX74" fmla="*/ 933296 w 2325894"/>
              <a:gd name="connsiteY74" fmla="*/ 133667 h 2180854"/>
              <a:gd name="connsiteX75" fmla="*/ 2180754 w 2325894"/>
              <a:gd name="connsiteY75" fmla="*/ 1261608 h 2180854"/>
              <a:gd name="connsiteX76" fmla="*/ 2325894 w 2325894"/>
              <a:gd name="connsiteY76" fmla="*/ 1268960 h 2180854"/>
              <a:gd name="connsiteX77" fmla="*/ 2325894 w 2325894"/>
              <a:gd name="connsiteY77" fmla="*/ 1292061 h 2180854"/>
              <a:gd name="connsiteX78" fmla="*/ 2178378 w 2325894"/>
              <a:gd name="connsiteY78" fmla="*/ 1284588 h 2180854"/>
              <a:gd name="connsiteX79" fmla="*/ 910550 w 2325894"/>
              <a:gd name="connsiteY79" fmla="*/ 138199 h 2180854"/>
              <a:gd name="connsiteX80" fmla="*/ 761929 w 2325894"/>
              <a:gd name="connsiteY80" fmla="*/ 0 h 2180854"/>
              <a:gd name="connsiteX81" fmla="*/ 785032 w 2325894"/>
              <a:gd name="connsiteY81" fmla="*/ 0 h 2180854"/>
              <a:gd name="connsiteX82" fmla="*/ 785312 w 2325894"/>
              <a:gd name="connsiteY82" fmla="*/ 5523 h 2180854"/>
              <a:gd name="connsiteX83" fmla="*/ 2167790 w 2325894"/>
              <a:gd name="connsiteY83" fmla="*/ 1387884 h 2180854"/>
              <a:gd name="connsiteX84" fmla="*/ 2325894 w 2325894"/>
              <a:gd name="connsiteY84" fmla="*/ 1395894 h 2180854"/>
              <a:gd name="connsiteX85" fmla="*/ 2325894 w 2325894"/>
              <a:gd name="connsiteY85" fmla="*/ 1418995 h 2180854"/>
              <a:gd name="connsiteX86" fmla="*/ 2165434 w 2325894"/>
              <a:gd name="connsiteY86" fmla="*/ 1410866 h 2180854"/>
              <a:gd name="connsiteX87" fmla="*/ 762328 w 2325894"/>
              <a:gd name="connsiteY87" fmla="*/ 7877 h 2180854"/>
              <a:gd name="connsiteX88" fmla="*/ 634980 w 2325894"/>
              <a:gd name="connsiteY88" fmla="*/ 0 h 2180854"/>
              <a:gd name="connsiteX89" fmla="*/ 658083 w 2325894"/>
              <a:gd name="connsiteY89" fmla="*/ 0 h 2180854"/>
              <a:gd name="connsiteX90" fmla="*/ 659019 w 2325894"/>
              <a:gd name="connsiteY90" fmla="*/ 18476 h 2180854"/>
              <a:gd name="connsiteX91" fmla="*/ 2154827 w 2325894"/>
              <a:gd name="connsiteY91" fmla="*/ 1514157 h 2180854"/>
              <a:gd name="connsiteX92" fmla="*/ 2325894 w 2325894"/>
              <a:gd name="connsiteY92" fmla="*/ 1522823 h 2180854"/>
              <a:gd name="connsiteX93" fmla="*/ 2325894 w 2325894"/>
              <a:gd name="connsiteY93" fmla="*/ 1545924 h 2180854"/>
              <a:gd name="connsiteX94" fmla="*/ 2152472 w 2325894"/>
              <a:gd name="connsiteY94" fmla="*/ 1537138 h 2180854"/>
              <a:gd name="connsiteX95" fmla="*/ 636036 w 2325894"/>
              <a:gd name="connsiteY95" fmla="*/ 20831 h 2180854"/>
              <a:gd name="connsiteX96" fmla="*/ 507911 w 2325894"/>
              <a:gd name="connsiteY96" fmla="*/ 0 h 2180854"/>
              <a:gd name="connsiteX97" fmla="*/ 531128 w 2325894"/>
              <a:gd name="connsiteY97" fmla="*/ 0 h 2180854"/>
              <a:gd name="connsiteX98" fmla="*/ 532727 w 2325894"/>
              <a:gd name="connsiteY98" fmla="*/ 31559 h 2180854"/>
              <a:gd name="connsiteX99" fmla="*/ 2141864 w 2325894"/>
              <a:gd name="connsiteY99" fmla="*/ 1640562 h 2180854"/>
              <a:gd name="connsiteX100" fmla="*/ 2325894 w 2325894"/>
              <a:gd name="connsiteY100" fmla="*/ 1649885 h 2180854"/>
              <a:gd name="connsiteX101" fmla="*/ 2325894 w 2325894"/>
              <a:gd name="connsiteY101" fmla="*/ 1672981 h 2180854"/>
              <a:gd name="connsiteX102" fmla="*/ 2139488 w 2325894"/>
              <a:gd name="connsiteY102" fmla="*/ 1663539 h 2180854"/>
              <a:gd name="connsiteX103" fmla="*/ 509624 w 2325894"/>
              <a:gd name="connsiteY103" fmla="*/ 33818 h 2180854"/>
              <a:gd name="connsiteX104" fmla="*/ 380961 w 2325894"/>
              <a:gd name="connsiteY104" fmla="*/ 0 h 2180854"/>
              <a:gd name="connsiteX105" fmla="*/ 404065 w 2325894"/>
              <a:gd name="connsiteY105" fmla="*/ 0 h 2180854"/>
              <a:gd name="connsiteX106" fmla="*/ 406316 w 2325894"/>
              <a:gd name="connsiteY106" fmla="*/ 44437 h 2180854"/>
              <a:gd name="connsiteX107" fmla="*/ 2128900 w 2325894"/>
              <a:gd name="connsiteY107" fmla="*/ 1766854 h 2180854"/>
              <a:gd name="connsiteX108" fmla="*/ 2325894 w 2325894"/>
              <a:gd name="connsiteY108" fmla="*/ 1776833 h 2180854"/>
              <a:gd name="connsiteX109" fmla="*/ 2325894 w 2325894"/>
              <a:gd name="connsiteY109" fmla="*/ 1799934 h 2180854"/>
              <a:gd name="connsiteX110" fmla="*/ 2126525 w 2325894"/>
              <a:gd name="connsiteY110" fmla="*/ 1789835 h 2180854"/>
              <a:gd name="connsiteX111" fmla="*/ 383332 w 2325894"/>
              <a:gd name="connsiteY111" fmla="*/ 46792 h 2180854"/>
              <a:gd name="connsiteX112" fmla="*/ 254013 w 2325894"/>
              <a:gd name="connsiteY112" fmla="*/ 0 h 2180854"/>
              <a:gd name="connsiteX113" fmla="*/ 277116 w 2325894"/>
              <a:gd name="connsiteY113" fmla="*/ 0 h 2180854"/>
              <a:gd name="connsiteX114" fmla="*/ 280023 w 2325894"/>
              <a:gd name="connsiteY114" fmla="*/ 57371 h 2180854"/>
              <a:gd name="connsiteX115" fmla="*/ 2115917 w 2325894"/>
              <a:gd name="connsiteY115" fmla="*/ 1893125 h 2180854"/>
              <a:gd name="connsiteX116" fmla="*/ 2325894 w 2325894"/>
              <a:gd name="connsiteY116" fmla="*/ 1903762 h 2180854"/>
              <a:gd name="connsiteX117" fmla="*/ 2325894 w 2325894"/>
              <a:gd name="connsiteY117" fmla="*/ 1926863 h 2180854"/>
              <a:gd name="connsiteX118" fmla="*/ 2113563 w 2325894"/>
              <a:gd name="connsiteY118" fmla="*/ 1916107 h 2180854"/>
              <a:gd name="connsiteX119" fmla="*/ 257040 w 2325894"/>
              <a:gd name="connsiteY119" fmla="*/ 59745 h 2180854"/>
              <a:gd name="connsiteX120" fmla="*/ 126949 w 2325894"/>
              <a:gd name="connsiteY120" fmla="*/ 0 h 2180854"/>
              <a:gd name="connsiteX121" fmla="*/ 150160 w 2325894"/>
              <a:gd name="connsiteY121" fmla="*/ 0 h 2180854"/>
              <a:gd name="connsiteX122" fmla="*/ 153729 w 2325894"/>
              <a:gd name="connsiteY122" fmla="*/ 70454 h 2180854"/>
              <a:gd name="connsiteX123" fmla="*/ 2102955 w 2325894"/>
              <a:gd name="connsiteY123" fmla="*/ 2019530 h 2180854"/>
              <a:gd name="connsiteX124" fmla="*/ 2325894 w 2325894"/>
              <a:gd name="connsiteY124" fmla="*/ 2030824 h 2180854"/>
              <a:gd name="connsiteX125" fmla="*/ 2325894 w 2325894"/>
              <a:gd name="connsiteY125" fmla="*/ 2053925 h 2180854"/>
              <a:gd name="connsiteX126" fmla="*/ 2100598 w 2325894"/>
              <a:gd name="connsiteY126" fmla="*/ 2042512 h 2180854"/>
              <a:gd name="connsiteX127" fmla="*/ 130633 w 2325894"/>
              <a:gd name="connsiteY127" fmla="*/ 72714 h 2180854"/>
              <a:gd name="connsiteX128" fmla="*/ 0 w 2325894"/>
              <a:gd name="connsiteY128" fmla="*/ 0 h 2180854"/>
              <a:gd name="connsiteX129" fmla="*/ 23103 w 2325894"/>
              <a:gd name="connsiteY129" fmla="*/ 0 h 2180854"/>
              <a:gd name="connsiteX130" fmla="*/ 27324 w 2325894"/>
              <a:gd name="connsiteY130" fmla="*/ 83311 h 2180854"/>
              <a:gd name="connsiteX131" fmla="*/ 2089991 w 2325894"/>
              <a:gd name="connsiteY131" fmla="*/ 2145803 h 2180854"/>
              <a:gd name="connsiteX132" fmla="*/ 2325894 w 2325894"/>
              <a:gd name="connsiteY132" fmla="*/ 2157753 h 2180854"/>
              <a:gd name="connsiteX133" fmla="*/ 2325894 w 2325894"/>
              <a:gd name="connsiteY133" fmla="*/ 2180854 h 2180854"/>
              <a:gd name="connsiteX134" fmla="*/ 2087636 w 2325894"/>
              <a:gd name="connsiteY134" fmla="*/ 2168784 h 2180854"/>
              <a:gd name="connsiteX135" fmla="*/ 4341 w 2325894"/>
              <a:gd name="connsiteY135" fmla="*/ 85667 h 2180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2325894" h="2180854">
                <a:moveTo>
                  <a:pt x="2066927" y="0"/>
                </a:moveTo>
                <a:lnTo>
                  <a:pt x="2098882" y="0"/>
                </a:lnTo>
                <a:lnTo>
                  <a:pt x="2128893" y="44463"/>
                </a:lnTo>
                <a:cubicBezTo>
                  <a:pt x="2166753" y="82308"/>
                  <a:pt x="2215417" y="109341"/>
                  <a:pt x="2269798" y="120493"/>
                </a:cubicBezTo>
                <a:lnTo>
                  <a:pt x="2325894" y="126162"/>
                </a:lnTo>
                <a:lnTo>
                  <a:pt x="2325894" y="149263"/>
                </a:lnTo>
                <a:lnTo>
                  <a:pt x="2265120" y="143117"/>
                </a:lnTo>
                <a:cubicBezTo>
                  <a:pt x="2186576" y="127002"/>
                  <a:pt x="2119077" y="80290"/>
                  <a:pt x="2075647" y="16048"/>
                </a:cubicBezTo>
                <a:close/>
                <a:moveTo>
                  <a:pt x="1926448" y="0"/>
                </a:moveTo>
                <a:lnTo>
                  <a:pt x="1950522" y="0"/>
                </a:lnTo>
                <a:lnTo>
                  <a:pt x="1952130" y="5167"/>
                </a:lnTo>
                <a:cubicBezTo>
                  <a:pt x="2003529" y="126455"/>
                  <a:pt x="2112323" y="217766"/>
                  <a:pt x="2244242" y="244834"/>
                </a:cubicBezTo>
                <a:lnTo>
                  <a:pt x="2325894" y="253091"/>
                </a:lnTo>
                <a:lnTo>
                  <a:pt x="2325894" y="276192"/>
                </a:lnTo>
                <a:lnTo>
                  <a:pt x="2239598" y="267464"/>
                </a:lnTo>
                <a:cubicBezTo>
                  <a:pt x="2100173" y="238852"/>
                  <a:pt x="1985178" y="142334"/>
                  <a:pt x="1930848" y="14141"/>
                </a:cubicBezTo>
                <a:close/>
                <a:moveTo>
                  <a:pt x="1794114" y="0"/>
                </a:moveTo>
                <a:lnTo>
                  <a:pt x="1818202" y="0"/>
                </a:lnTo>
                <a:lnTo>
                  <a:pt x="1835170" y="54535"/>
                </a:lnTo>
                <a:cubicBezTo>
                  <a:pt x="1902650" y="213778"/>
                  <a:pt x="2045483" y="333656"/>
                  <a:pt x="2218687" y="369191"/>
                </a:cubicBezTo>
                <a:lnTo>
                  <a:pt x="2325894" y="380032"/>
                </a:lnTo>
                <a:lnTo>
                  <a:pt x="2325894" y="403132"/>
                </a:lnTo>
                <a:lnTo>
                  <a:pt x="2214043" y="391825"/>
                </a:lnTo>
                <a:cubicBezTo>
                  <a:pt x="2033333" y="354761"/>
                  <a:pt x="1884299" y="229720"/>
                  <a:pt x="1813889" y="63559"/>
                </a:cubicBezTo>
                <a:close/>
                <a:moveTo>
                  <a:pt x="1661683" y="0"/>
                </a:moveTo>
                <a:lnTo>
                  <a:pt x="1685874" y="0"/>
                </a:lnTo>
                <a:lnTo>
                  <a:pt x="1718212" y="103965"/>
                </a:lnTo>
                <a:cubicBezTo>
                  <a:pt x="1801772" y="301203"/>
                  <a:pt x="1978643" y="449654"/>
                  <a:pt x="2193133" y="493659"/>
                </a:cubicBezTo>
                <a:lnTo>
                  <a:pt x="2325894" y="507083"/>
                </a:lnTo>
                <a:lnTo>
                  <a:pt x="2325894" y="530183"/>
                </a:lnTo>
                <a:lnTo>
                  <a:pt x="2188450" y="516288"/>
                </a:lnTo>
                <a:cubicBezTo>
                  <a:pt x="1966399" y="470740"/>
                  <a:pt x="1783312" y="317082"/>
                  <a:pt x="1696817" y="112939"/>
                </a:cubicBezTo>
                <a:close/>
                <a:moveTo>
                  <a:pt x="1531553" y="0"/>
                </a:moveTo>
                <a:lnTo>
                  <a:pt x="1554659" y="0"/>
                </a:lnTo>
                <a:lnTo>
                  <a:pt x="1555243" y="5776"/>
                </a:lnTo>
                <a:cubicBezTo>
                  <a:pt x="1623483" y="338327"/>
                  <a:pt x="1902268" y="594992"/>
                  <a:pt x="2245588" y="629962"/>
                </a:cubicBezTo>
                <a:lnTo>
                  <a:pt x="2325894" y="634030"/>
                </a:lnTo>
                <a:lnTo>
                  <a:pt x="2325894" y="657131"/>
                </a:lnTo>
                <a:lnTo>
                  <a:pt x="2243214" y="652943"/>
                </a:lnTo>
                <a:cubicBezTo>
                  <a:pt x="1889750" y="616944"/>
                  <a:pt x="1602834" y="352727"/>
                  <a:pt x="1532607" y="10419"/>
                </a:cubicBezTo>
                <a:close/>
                <a:moveTo>
                  <a:pt x="1404609" y="0"/>
                </a:moveTo>
                <a:lnTo>
                  <a:pt x="1427709" y="0"/>
                </a:lnTo>
                <a:lnTo>
                  <a:pt x="1430873" y="31287"/>
                </a:lnTo>
                <a:cubicBezTo>
                  <a:pt x="1510102" y="417452"/>
                  <a:pt x="1833798" y="715609"/>
                  <a:pt x="2232606" y="756233"/>
                </a:cubicBezTo>
                <a:lnTo>
                  <a:pt x="2325894" y="760959"/>
                </a:lnTo>
                <a:lnTo>
                  <a:pt x="2325894" y="784060"/>
                </a:lnTo>
                <a:lnTo>
                  <a:pt x="2230270" y="779216"/>
                </a:lnTo>
                <a:cubicBezTo>
                  <a:pt x="1821463" y="737574"/>
                  <a:pt x="1489501" y="431938"/>
                  <a:pt x="1408246" y="35964"/>
                </a:cubicBezTo>
                <a:close/>
                <a:moveTo>
                  <a:pt x="1274343" y="0"/>
                </a:moveTo>
                <a:lnTo>
                  <a:pt x="1300756" y="0"/>
                </a:lnTo>
                <a:lnTo>
                  <a:pt x="1306507" y="56884"/>
                </a:lnTo>
                <a:cubicBezTo>
                  <a:pt x="1396745" y="496788"/>
                  <a:pt x="1765420" y="836372"/>
                  <a:pt x="2219643" y="882640"/>
                </a:cubicBezTo>
                <a:lnTo>
                  <a:pt x="2325894" y="888022"/>
                </a:lnTo>
                <a:lnTo>
                  <a:pt x="2325894" y="911123"/>
                </a:lnTo>
                <a:lnTo>
                  <a:pt x="2217286" y="905621"/>
                </a:lnTo>
                <a:cubicBezTo>
                  <a:pt x="1752979" y="858324"/>
                  <a:pt x="1376027" y="511189"/>
                  <a:pt x="1283761" y="61528"/>
                </a:cubicBezTo>
                <a:close/>
                <a:moveTo>
                  <a:pt x="1146071" y="0"/>
                </a:moveTo>
                <a:lnTo>
                  <a:pt x="1169414" y="0"/>
                </a:lnTo>
                <a:lnTo>
                  <a:pt x="1182030" y="82429"/>
                </a:lnTo>
                <a:cubicBezTo>
                  <a:pt x="1283296" y="576000"/>
                  <a:pt x="1697029" y="957001"/>
                  <a:pt x="2206679" y="1008912"/>
                </a:cubicBezTo>
                <a:lnTo>
                  <a:pt x="2325894" y="1014951"/>
                </a:lnTo>
                <a:lnTo>
                  <a:pt x="2325894" y="1038052"/>
                </a:lnTo>
                <a:lnTo>
                  <a:pt x="2204323" y="1031893"/>
                </a:lnTo>
                <a:cubicBezTo>
                  <a:pt x="1684600" y="978953"/>
                  <a:pt x="1262670" y="590398"/>
                  <a:pt x="1159398" y="87072"/>
                </a:cubicBezTo>
                <a:close/>
                <a:moveTo>
                  <a:pt x="1017789" y="0"/>
                </a:moveTo>
                <a:lnTo>
                  <a:pt x="1041132" y="0"/>
                </a:lnTo>
                <a:lnTo>
                  <a:pt x="1057661" y="107992"/>
                </a:lnTo>
                <a:cubicBezTo>
                  <a:pt x="1169939" y="655229"/>
                  <a:pt x="1628650" y="1077653"/>
                  <a:pt x="2193716" y="1135208"/>
                </a:cubicBezTo>
                <a:lnTo>
                  <a:pt x="2325894" y="1141903"/>
                </a:lnTo>
                <a:lnTo>
                  <a:pt x="2325894" y="1165004"/>
                </a:lnTo>
                <a:lnTo>
                  <a:pt x="2191361" y="1158189"/>
                </a:lnTo>
                <a:cubicBezTo>
                  <a:pt x="1616222" y="1099606"/>
                  <a:pt x="1149313" y="669630"/>
                  <a:pt x="1035029" y="112636"/>
                </a:cubicBezTo>
                <a:close/>
                <a:moveTo>
                  <a:pt x="889397" y="0"/>
                </a:moveTo>
                <a:lnTo>
                  <a:pt x="912837" y="0"/>
                </a:lnTo>
                <a:lnTo>
                  <a:pt x="933296" y="133667"/>
                </a:lnTo>
                <a:cubicBezTo>
                  <a:pt x="1056582" y="734570"/>
                  <a:pt x="1560272" y="1198411"/>
                  <a:pt x="2180754" y="1261608"/>
                </a:cubicBezTo>
                <a:lnTo>
                  <a:pt x="2325894" y="1268960"/>
                </a:lnTo>
                <a:lnTo>
                  <a:pt x="2325894" y="1292061"/>
                </a:lnTo>
                <a:lnTo>
                  <a:pt x="2178378" y="1284588"/>
                </a:lnTo>
                <a:cubicBezTo>
                  <a:pt x="1547742" y="1220351"/>
                  <a:pt x="1035844" y="748879"/>
                  <a:pt x="910550" y="138199"/>
                </a:cubicBezTo>
                <a:close/>
                <a:moveTo>
                  <a:pt x="761929" y="0"/>
                </a:moveTo>
                <a:lnTo>
                  <a:pt x="785032" y="0"/>
                </a:lnTo>
                <a:lnTo>
                  <a:pt x="785312" y="5523"/>
                </a:lnTo>
                <a:cubicBezTo>
                  <a:pt x="859466" y="733364"/>
                  <a:pt x="1439889" y="1313736"/>
                  <a:pt x="2167790" y="1387884"/>
                </a:cubicBezTo>
                <a:lnTo>
                  <a:pt x="2325894" y="1395894"/>
                </a:lnTo>
                <a:lnTo>
                  <a:pt x="2325894" y="1418995"/>
                </a:lnTo>
                <a:lnTo>
                  <a:pt x="2165434" y="1410866"/>
                </a:lnTo>
                <a:cubicBezTo>
                  <a:pt x="1426685" y="1335609"/>
                  <a:pt x="837591" y="746563"/>
                  <a:pt x="762328" y="7877"/>
                </a:cubicBezTo>
                <a:close/>
                <a:moveTo>
                  <a:pt x="634980" y="0"/>
                </a:moveTo>
                <a:lnTo>
                  <a:pt x="658083" y="0"/>
                </a:lnTo>
                <a:lnTo>
                  <a:pt x="659019" y="18476"/>
                </a:lnTo>
                <a:cubicBezTo>
                  <a:pt x="739252" y="805990"/>
                  <a:pt x="1367247" y="1433931"/>
                  <a:pt x="2154827" y="1514157"/>
                </a:cubicBezTo>
                <a:lnTo>
                  <a:pt x="2325894" y="1522823"/>
                </a:lnTo>
                <a:lnTo>
                  <a:pt x="2325894" y="1545924"/>
                </a:lnTo>
                <a:lnTo>
                  <a:pt x="2152472" y="1537138"/>
                </a:lnTo>
                <a:cubicBezTo>
                  <a:pt x="1354048" y="1455804"/>
                  <a:pt x="717377" y="819188"/>
                  <a:pt x="636036" y="20831"/>
                </a:cubicBezTo>
                <a:close/>
                <a:moveTo>
                  <a:pt x="507911" y="0"/>
                </a:moveTo>
                <a:lnTo>
                  <a:pt x="531128" y="0"/>
                </a:lnTo>
                <a:lnTo>
                  <a:pt x="532727" y="31559"/>
                </a:lnTo>
                <a:cubicBezTo>
                  <a:pt x="619037" y="878744"/>
                  <a:pt x="1294606" y="1554259"/>
                  <a:pt x="2141864" y="1640562"/>
                </a:cubicBezTo>
                <a:lnTo>
                  <a:pt x="2325894" y="1649885"/>
                </a:lnTo>
                <a:lnTo>
                  <a:pt x="2325894" y="1672981"/>
                </a:lnTo>
                <a:lnTo>
                  <a:pt x="2139488" y="1663539"/>
                </a:lnTo>
                <a:cubicBezTo>
                  <a:pt x="1281294" y="1576127"/>
                  <a:pt x="597044" y="891939"/>
                  <a:pt x="509624" y="33818"/>
                </a:cubicBezTo>
                <a:close/>
                <a:moveTo>
                  <a:pt x="380961" y="0"/>
                </a:moveTo>
                <a:lnTo>
                  <a:pt x="404065" y="0"/>
                </a:lnTo>
                <a:lnTo>
                  <a:pt x="406316" y="44437"/>
                </a:lnTo>
                <a:cubicBezTo>
                  <a:pt x="498717" y="951387"/>
                  <a:pt x="1221951" y="1674473"/>
                  <a:pt x="2128900" y="1766854"/>
                </a:cubicBezTo>
                <a:lnTo>
                  <a:pt x="2325894" y="1776833"/>
                </a:lnTo>
                <a:lnTo>
                  <a:pt x="2325894" y="1799934"/>
                </a:lnTo>
                <a:lnTo>
                  <a:pt x="2126525" y="1789835"/>
                </a:lnTo>
                <a:cubicBezTo>
                  <a:pt x="1208653" y="1696346"/>
                  <a:pt x="476829" y="964585"/>
                  <a:pt x="383332" y="46792"/>
                </a:cubicBezTo>
                <a:close/>
                <a:moveTo>
                  <a:pt x="254013" y="0"/>
                </a:moveTo>
                <a:lnTo>
                  <a:pt x="277116" y="0"/>
                </a:lnTo>
                <a:lnTo>
                  <a:pt x="280023" y="57371"/>
                </a:lnTo>
                <a:cubicBezTo>
                  <a:pt x="378489" y="1023914"/>
                  <a:pt x="1149211" y="1794655"/>
                  <a:pt x="2115917" y="1893125"/>
                </a:cubicBezTo>
                <a:lnTo>
                  <a:pt x="2325894" y="1903762"/>
                </a:lnTo>
                <a:lnTo>
                  <a:pt x="2325894" y="1926863"/>
                </a:lnTo>
                <a:lnTo>
                  <a:pt x="2113563" y="1916107"/>
                </a:lnTo>
                <a:cubicBezTo>
                  <a:pt x="1136012" y="1816541"/>
                  <a:pt x="356615" y="1037211"/>
                  <a:pt x="257040" y="59745"/>
                </a:cubicBezTo>
                <a:close/>
                <a:moveTo>
                  <a:pt x="126949" y="0"/>
                </a:moveTo>
                <a:lnTo>
                  <a:pt x="150160" y="0"/>
                </a:lnTo>
                <a:lnTo>
                  <a:pt x="153729" y="70454"/>
                </a:lnTo>
                <a:cubicBezTo>
                  <a:pt x="258274" y="1096671"/>
                  <a:pt x="1076570" y="1914983"/>
                  <a:pt x="2102955" y="2019530"/>
                </a:cubicBezTo>
                <a:lnTo>
                  <a:pt x="2325894" y="2030824"/>
                </a:lnTo>
                <a:lnTo>
                  <a:pt x="2325894" y="2053925"/>
                </a:lnTo>
                <a:lnTo>
                  <a:pt x="2100598" y="2042512"/>
                </a:lnTo>
                <a:cubicBezTo>
                  <a:pt x="1063358" y="1936856"/>
                  <a:pt x="236298" y="1109866"/>
                  <a:pt x="130633" y="72714"/>
                </a:cubicBezTo>
                <a:close/>
                <a:moveTo>
                  <a:pt x="0" y="0"/>
                </a:moveTo>
                <a:lnTo>
                  <a:pt x="23103" y="0"/>
                </a:lnTo>
                <a:lnTo>
                  <a:pt x="27324" y="83311"/>
                </a:lnTo>
                <a:cubicBezTo>
                  <a:pt x="137958" y="1169290"/>
                  <a:pt x="1003916" y="2035178"/>
                  <a:pt x="2089991" y="2145803"/>
                </a:cubicBezTo>
                <a:lnTo>
                  <a:pt x="2325894" y="2157753"/>
                </a:lnTo>
                <a:lnTo>
                  <a:pt x="2325894" y="2180854"/>
                </a:lnTo>
                <a:lnTo>
                  <a:pt x="2087636" y="2168784"/>
                </a:lnTo>
                <a:cubicBezTo>
                  <a:pt x="990717" y="2057051"/>
                  <a:pt x="116084" y="1182492"/>
                  <a:pt x="4341" y="85667"/>
                </a:cubicBezTo>
                <a:close/>
              </a:path>
            </a:pathLst>
          </a:custGeom>
          <a:solidFill>
            <a:srgbClr val="E6F0FE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904" y="2825496"/>
            <a:ext cx="10680192" cy="283464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Presentation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168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0" y="2395728"/>
            <a:ext cx="7013448" cy="1627632"/>
          </a:xfrm>
        </p:spPr>
        <p:txBody>
          <a:bodyPr lIns="0" tIns="0" rIns="0" bIns="0">
            <a:noAutofit/>
          </a:bodyPr>
          <a:lstStyle>
            <a:lvl1pPr algn="l">
              <a:lnSpc>
                <a:spcPct val="100000"/>
              </a:lnSpc>
              <a:defRPr sz="33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7" name="Text Placeholder 54">
            <a:extLst>
              <a:ext uri="{FF2B5EF4-FFF2-40B4-BE49-F238E27FC236}">
                <a16:creationId xmlns:a16="http://schemas.microsoft.com/office/drawing/2014/main" id="{A493C80D-2813-9E70-8901-D4B9EA4DD7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11880" y="1984248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A2733C45-7C53-2BC5-3F62-D069650A79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89120" y="4308475"/>
            <a:ext cx="3932238" cy="588963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54">
            <a:extLst>
              <a:ext uri="{FF2B5EF4-FFF2-40B4-BE49-F238E27FC236}">
                <a16:creationId xmlns:a16="http://schemas.microsoft.com/office/drawing/2014/main" id="{B1D62231-87CB-21EC-CF8C-46276AD1F9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00616" y="3209544"/>
            <a:ext cx="768096" cy="1627632"/>
          </a:xfrm>
        </p:spPr>
        <p:txBody>
          <a:bodyPr lIns="91440" tIns="45720" rIns="91440" bIns="54864">
            <a:noAutofit/>
          </a:bodyPr>
          <a:lstStyle>
            <a:lvl1pPr marL="0" indent="0">
              <a:buNone/>
              <a:defRPr sz="10000" b="1"/>
            </a:lvl1pPr>
          </a:lstStyle>
          <a:p>
            <a:pPr lvl="0"/>
            <a:r>
              <a:rPr lang="en-US"/>
              <a:t>”</a:t>
            </a:r>
          </a:p>
        </p:txBody>
      </p:sp>
      <p:sp>
        <p:nvSpPr>
          <p:cNvPr id="32" name="Image 1" descr="preencoded.png">
            <a:extLst>
              <a:ext uri="{FF2B5EF4-FFF2-40B4-BE49-F238E27FC236}">
                <a16:creationId xmlns:a16="http://schemas.microsoft.com/office/drawing/2014/main" id="{2A3EC91E-4089-D366-06D3-3E66F93DFAF3}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33" name="Image 4" descr="preencoded.png">
            <a:extLst>
              <a:ext uri="{FF2B5EF4-FFF2-40B4-BE49-F238E27FC236}">
                <a16:creationId xmlns:a16="http://schemas.microsoft.com/office/drawing/2014/main" id="{EC46DC71-C12A-96C8-3FE2-AA95AB58B349}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/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535251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99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56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4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9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30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44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1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0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1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8/18/2023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99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784F581-74CD-931C-C50E-EFEE1A02239A}"/>
              </a:ext>
            </a:extLst>
          </p:cNvPr>
          <p:cNvSpPr/>
          <p:nvPr/>
        </p:nvSpPr>
        <p:spPr>
          <a:xfrm>
            <a:off x="5074595" y="1556425"/>
            <a:ext cx="6556075" cy="2947358"/>
          </a:xfrm>
          <a:prstGeom prst="round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127E3F-56C1-014D-5822-1B33D36E9B14}"/>
              </a:ext>
            </a:extLst>
          </p:cNvPr>
          <p:cNvSpPr txBox="1"/>
          <p:nvPr/>
        </p:nvSpPr>
        <p:spPr>
          <a:xfrm>
            <a:off x="5371382" y="1719533"/>
            <a:ext cx="5963728" cy="26314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300" b="1">
                <a:solidFill>
                  <a:srgbClr val="0070C0"/>
                </a:solidFill>
                <a:latin typeface="Century Gothic"/>
              </a:rPr>
              <a:t>Maximum Likelihood Estimation of Errors for Measuring the Flux of Neutrons in the SNO Lab Underground Laboratory</a:t>
            </a:r>
            <a:endParaRPr lang="en-US">
              <a:latin typeface="Century Gothic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791B9E-3013-1432-4942-1505EC5593CF}"/>
              </a:ext>
            </a:extLst>
          </p:cNvPr>
          <p:cNvSpPr txBox="1"/>
          <p:nvPr/>
        </p:nvSpPr>
        <p:spPr>
          <a:xfrm>
            <a:off x="5075207" y="5106408"/>
            <a:ext cx="5366425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accent5"/>
                </a:solidFill>
                <a:latin typeface="Century Gothic"/>
              </a:rPr>
              <a:t>By Tatum Soward for CASST</a:t>
            </a:r>
            <a:endParaRPr lang="en-US">
              <a:solidFill>
                <a:schemeClr val="accent5"/>
              </a:solidFill>
              <a:latin typeface="Century Gothic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55489A-957A-C3CD-81A7-885D2B9C1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6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8640792" cy="4787660"/>
          </a:xfrm>
          <a:prstGeom prst="round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428537-8FCD-0FFB-FF62-A22773673601}"/>
              </a:ext>
            </a:extLst>
          </p:cNvPr>
          <p:cNvSpPr txBox="1"/>
          <p:nvPr/>
        </p:nvSpPr>
        <p:spPr>
          <a:xfrm>
            <a:off x="2134273" y="1400109"/>
            <a:ext cx="805774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245CA8-15A7-210A-2087-FEF6FCC56EF6}"/>
              </a:ext>
            </a:extLst>
          </p:cNvPr>
          <p:cNvSpPr txBox="1"/>
          <p:nvPr/>
        </p:nvSpPr>
        <p:spPr>
          <a:xfrm>
            <a:off x="1990499" y="1716411"/>
            <a:ext cx="8057744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Why? Because the unfolding method uses the last BDS types to constrain the ones before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Accuracy is </a:t>
            </a:r>
            <a:r>
              <a:rPr lang="en-US" b="1" err="1">
                <a:solidFill>
                  <a:schemeClr val="accent1">
                    <a:lumMod val="75000"/>
                  </a:schemeClr>
                </a:solidFill>
              </a:rPr>
              <a:t>favoured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for the higher energy ranges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MLE uses all the data from every detector to constrain the energy bins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                                                     (5)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                                                      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1986286" y="465180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Maximum Likelihood Estimation</a:t>
            </a:r>
          </a:p>
        </p:txBody>
      </p:sp>
      <p:pic>
        <p:nvPicPr>
          <p:cNvPr id="8" name="Graphic 7" descr="equation">
            <a:extLst>
              <a:ext uri="{FF2B5EF4-FFF2-40B4-BE49-F238E27FC236}">
                <a16:creationId xmlns:a16="http://schemas.microsoft.com/office/drawing/2014/main" id="{68738058-0BF6-F50A-326C-7338C3E0A0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53356" y="3296189"/>
            <a:ext cx="3427023" cy="68256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EBEB581-F793-4690-135D-E9E4A06A18EA}"/>
              </a:ext>
            </a:extLst>
          </p:cNvPr>
          <p:cNvSpPr txBox="1"/>
          <p:nvPr/>
        </p:nvSpPr>
        <p:spPr>
          <a:xfrm>
            <a:off x="1803593" y="4074298"/>
            <a:ext cx="8388423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L is the likelihood, we want to minimize for the most probable outcome</a:t>
            </a:r>
          </a:p>
          <a:p>
            <a:pPr marL="285750" indent="-285750">
              <a:buFont typeface="Arial"/>
              <a:buChar char="•"/>
            </a:pPr>
            <a:r>
              <a:rPr lang="en-US" b="1" err="1">
                <a:solidFill>
                  <a:schemeClr val="accent1">
                    <a:lumMod val="75000"/>
                  </a:schemeClr>
                </a:solidFill>
              </a:rPr>
              <a:t>N_k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is the counted number of bubbles</a:t>
            </a:r>
          </a:p>
          <a:p>
            <a:pPr marL="285750" indent="-285750">
              <a:buFont typeface="Arial"/>
              <a:buChar char="•"/>
            </a:pP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E_k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is the expected number of bubbles from Equation 1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Fluences that give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L_min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are the Fluence measurement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Upper and Lower Limits of a Fluence are where L =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L_min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+ 1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0150C9-D791-0A40-ECBB-15370DDEA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8640792" cy="4787660"/>
          </a:xfrm>
          <a:prstGeom prst="round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428537-8FCD-0FFB-FF62-A22773673601}"/>
              </a:ext>
            </a:extLst>
          </p:cNvPr>
          <p:cNvSpPr txBox="1"/>
          <p:nvPr/>
        </p:nvSpPr>
        <p:spPr>
          <a:xfrm>
            <a:off x="2134273" y="1400109"/>
            <a:ext cx="805774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245CA8-15A7-210A-2087-FEF6FCC56EF6}"/>
              </a:ext>
            </a:extLst>
          </p:cNvPr>
          <p:cNvSpPr txBox="1"/>
          <p:nvPr/>
        </p:nvSpPr>
        <p:spPr>
          <a:xfrm>
            <a:off x="1990499" y="1716411"/>
            <a:ext cx="8057744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3 sets of data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hypothetical high flux scenario with a flux of 1e7 n/cm^2/MeV/day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To ensure that both the unfolding process and MLE work as expected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Ambient surface data which had the detectors exposed for 1776 hours with 45 counts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Higher flux real data to compare the results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Real underground data taken 2023-07-19, at this point the detectors had been exposed for 2499 hours with 44 counts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data that needs improvement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chemeClr val="accent5"/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682814" y="522689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Implementation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75DCD-E28D-C684-321D-113637442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1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C712895-D596-B645-D3B5-D2FFE437EF1D}"/>
              </a:ext>
            </a:extLst>
          </p:cNvPr>
          <p:cNvSpPr/>
          <p:nvPr/>
        </p:nvSpPr>
        <p:spPr>
          <a:xfrm>
            <a:off x="1643607" y="1345659"/>
            <a:ext cx="9790980" cy="4787660"/>
          </a:xfrm>
          <a:prstGeom prst="round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428537-8FCD-0FFB-FF62-A22773673601}"/>
              </a:ext>
            </a:extLst>
          </p:cNvPr>
          <p:cNvSpPr txBox="1"/>
          <p:nvPr/>
        </p:nvSpPr>
        <p:spPr>
          <a:xfrm>
            <a:off x="2134273" y="1400109"/>
            <a:ext cx="805774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1842512" y="537066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Results – High Flux Scenario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1C2E6E-B20C-2819-DDDC-41DEE8D2177A}"/>
              </a:ext>
            </a:extLst>
          </p:cNvPr>
          <p:cNvSpPr txBox="1"/>
          <p:nvPr/>
        </p:nvSpPr>
        <p:spPr>
          <a:xfrm>
            <a:off x="2819270" y="1407019"/>
            <a:ext cx="7544519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Fluence of Unfolder vs MLE for a flat fluence of 1e7 n/cm^2/MeV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6404E05-F51D-B112-3EE7-6BABAEBA3D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8834769"/>
              </p:ext>
            </p:extLst>
          </p:nvPr>
        </p:nvGraphicFramePr>
        <p:xfrm>
          <a:off x="2645434" y="1883434"/>
          <a:ext cx="7549137" cy="4433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3154">
                  <a:extLst>
                    <a:ext uri="{9D8B030D-6E8A-4147-A177-3AD203B41FA5}">
                      <a16:colId xmlns:a16="http://schemas.microsoft.com/office/drawing/2014/main" val="1301033390"/>
                    </a:ext>
                  </a:extLst>
                </a:gridCol>
                <a:gridCol w="1615927">
                  <a:extLst>
                    <a:ext uri="{9D8B030D-6E8A-4147-A177-3AD203B41FA5}">
                      <a16:colId xmlns:a16="http://schemas.microsoft.com/office/drawing/2014/main" val="3558320217"/>
                    </a:ext>
                  </a:extLst>
                </a:gridCol>
                <a:gridCol w="1515781">
                  <a:extLst>
                    <a:ext uri="{9D8B030D-6E8A-4147-A177-3AD203B41FA5}">
                      <a16:colId xmlns:a16="http://schemas.microsoft.com/office/drawing/2014/main" val="585354803"/>
                    </a:ext>
                  </a:extLst>
                </a:gridCol>
                <a:gridCol w="1574080">
                  <a:extLst>
                    <a:ext uri="{9D8B030D-6E8A-4147-A177-3AD203B41FA5}">
                      <a16:colId xmlns:a16="http://schemas.microsoft.com/office/drawing/2014/main" val="3774613998"/>
                    </a:ext>
                  </a:extLst>
                </a:gridCol>
                <a:gridCol w="1580195">
                  <a:extLst>
                    <a:ext uri="{9D8B030D-6E8A-4147-A177-3AD203B41FA5}">
                      <a16:colId xmlns:a16="http://schemas.microsoft.com/office/drawing/2014/main" val="3291589584"/>
                    </a:ext>
                  </a:extLst>
                </a:gridCol>
              </a:tblGrid>
              <a:tr h="863584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Method/</a:t>
                      </a:r>
                      <a:endParaRPr lang="en-US"/>
                    </a:p>
                    <a:p>
                      <a:pPr lvl="0">
                        <a:buNone/>
                      </a:pPr>
                      <a:r>
                        <a:rPr lang="en-US" dirty="0"/>
                        <a:t>Range (MeV)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Unfolder (n/cm^2/MeV)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1" i="0" u="none" strike="noStrike" noProof="0" dirty="0">
                          <a:solidFill>
                            <a:srgbClr val="FFFFFF"/>
                          </a:solidFill>
                          <a:latin typeface="Century Gothic"/>
                        </a:rPr>
                        <a:t>MLE </a:t>
                      </a:r>
                    </a:p>
                    <a:p>
                      <a:pPr lvl="0">
                        <a:buNone/>
                      </a:pPr>
                      <a:r>
                        <a:rPr lang="en-US" sz="1800" b="1" i="0" u="none" strike="noStrike" noProof="0" dirty="0">
                          <a:solidFill>
                            <a:srgbClr val="FFFFFF"/>
                          </a:solidFill>
                          <a:latin typeface="Century Gothic"/>
                        </a:rPr>
                        <a:t>(n/cm^2/MeV)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1" i="0" u="none" strike="noStrike" noProof="0" dirty="0">
                          <a:solidFill>
                            <a:srgbClr val="FFFFFF"/>
                          </a:solidFill>
                          <a:latin typeface="Century Gothic"/>
                        </a:rPr>
                        <a:t>Error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112062"/>
                  </a:ext>
                </a:extLst>
              </a:tr>
              <a:tr h="58658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0.09 - 0.1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>
                          <a:latin typeface="Century Gothic"/>
                        </a:rPr>
                        <a:t>9.55E+06</a:t>
                      </a:r>
                      <a:endParaRPr lang="en-US" sz="1800" b="0" i="0" u="none" strike="noStrike" noProof="0" dirty="0">
                        <a:latin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8.26E+10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/>
                        <a:t>8.49E+06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1.68E+08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769752"/>
                  </a:ext>
                </a:extLst>
              </a:tr>
              <a:tr h="58658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0.1 - 0.6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1.00E+07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2.28E+09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1.02E+07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1.14E+07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368097"/>
                  </a:ext>
                </a:extLst>
              </a:tr>
              <a:tr h="58658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0.6 - 1.0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1.01E+07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1.84E+09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9.84E+06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2.00E+07</a:t>
                      </a: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Century 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328570"/>
                  </a:ext>
                </a:extLst>
              </a:tr>
              <a:tr h="58658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1.0 - 2.5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9.97E+06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2.24E+08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1.00E+07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6.38E+06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496953"/>
                  </a:ext>
                </a:extLst>
              </a:tr>
              <a:tr h="58658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2.5 - 10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1.00E+07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7.47E+05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/>
                        <a:t>1.00E+07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7.45E+05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094939"/>
                  </a:ext>
                </a:extLst>
              </a:tr>
              <a:tr h="586585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10 - 20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1.00E+07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1.51E+05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/>
                        <a:t>1.00E+07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1.52E+05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884284"/>
                  </a:ext>
                </a:extLst>
              </a:tr>
            </a:tbl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69874C-F261-269B-9AEF-7E3C21173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5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9790980" cy="4787660"/>
          </a:xfrm>
          <a:prstGeom prst="round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428537-8FCD-0FFB-FF62-A22773673601}"/>
              </a:ext>
            </a:extLst>
          </p:cNvPr>
          <p:cNvSpPr txBox="1"/>
          <p:nvPr/>
        </p:nvSpPr>
        <p:spPr>
          <a:xfrm>
            <a:off x="2134273" y="1400109"/>
            <a:ext cx="805774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682814" y="522689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Results – Surface Data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6404E05-F51D-B112-3EE7-6BABAEBA3D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183368"/>
              </p:ext>
            </p:extLst>
          </p:nvPr>
        </p:nvGraphicFramePr>
        <p:xfrm>
          <a:off x="1955320" y="2170981"/>
          <a:ext cx="5671059" cy="3765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948">
                  <a:extLst>
                    <a:ext uri="{9D8B030D-6E8A-4147-A177-3AD203B41FA5}">
                      <a16:colId xmlns:a16="http://schemas.microsoft.com/office/drawing/2014/main" val="1919880495"/>
                    </a:ext>
                  </a:extLst>
                </a:gridCol>
                <a:gridCol w="1807357">
                  <a:extLst>
                    <a:ext uri="{9D8B030D-6E8A-4147-A177-3AD203B41FA5}">
                      <a16:colId xmlns:a16="http://schemas.microsoft.com/office/drawing/2014/main" val="3558320217"/>
                    </a:ext>
                  </a:extLst>
                </a:gridCol>
                <a:gridCol w="1903754">
                  <a:extLst>
                    <a:ext uri="{9D8B030D-6E8A-4147-A177-3AD203B41FA5}">
                      <a16:colId xmlns:a16="http://schemas.microsoft.com/office/drawing/2014/main" val="585354803"/>
                    </a:ext>
                  </a:extLst>
                </a:gridCol>
              </a:tblGrid>
              <a:tr h="747434">
                <a:tc>
                  <a:txBody>
                    <a:bodyPr/>
                    <a:lstStyle/>
                    <a:p>
                      <a:r>
                        <a:rPr lang="en-US" sz="1600" dirty="0"/>
                        <a:t>Method/</a:t>
                      </a:r>
                    </a:p>
                    <a:p>
                      <a:pPr lvl="0">
                        <a:buNone/>
                      </a:pPr>
                      <a:r>
                        <a:rPr lang="en-US" sz="1600" dirty="0"/>
                        <a:t>Range (MeV)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Unfolder (n/cm^2/MeV)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MLE </a:t>
                      </a:r>
                    </a:p>
                    <a:p>
                      <a:pPr lvl="0">
                        <a:buNone/>
                      </a:pPr>
                      <a:r>
                        <a:rPr lang="en-US" sz="1600" b="1" i="0" u="none" strike="noStrike" noProof="0" dirty="0">
                          <a:solidFill>
                            <a:srgbClr val="FFFFFF"/>
                          </a:solidFill>
                          <a:latin typeface="Century Gothic"/>
                        </a:rPr>
                        <a:t>(n/cm^2/MeV)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112062"/>
                  </a:ext>
                </a:extLst>
              </a:tr>
              <a:tr h="503080">
                <a:tc>
                  <a:txBody>
                    <a:bodyPr/>
                    <a:lstStyle/>
                    <a:p>
                      <a:r>
                        <a:rPr lang="en-US" sz="1600" dirty="0"/>
                        <a:t>0.09 - 0.1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/>
                        <a:t>2.60E+07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/>
                        <a:t>2.45E+06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769752"/>
                  </a:ext>
                </a:extLst>
              </a:tr>
              <a:tr h="503080">
                <a:tc>
                  <a:txBody>
                    <a:bodyPr/>
                    <a:lstStyle/>
                    <a:p>
                      <a:r>
                        <a:rPr lang="en-US" sz="1600" dirty="0"/>
                        <a:t>0.1 - 0.6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>
                          <a:latin typeface="Century Gothic"/>
                        </a:rPr>
                        <a:t>1.10</a:t>
                      </a:r>
                      <a:r>
                        <a:rPr lang="en-US" sz="1600" b="0" i="0" u="none" strike="noStrike" noProof="0" dirty="0"/>
                        <a:t>E+06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/>
                        <a:t>6.45E+04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368097"/>
                  </a:ext>
                </a:extLst>
              </a:tr>
              <a:tr h="503080">
                <a:tc>
                  <a:txBody>
                    <a:bodyPr/>
                    <a:lstStyle/>
                    <a:p>
                      <a:r>
                        <a:rPr lang="en-US" sz="1600" dirty="0"/>
                        <a:t>0.6 - 1.0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>
                          <a:latin typeface="Century Gothic"/>
                        </a:rPr>
                        <a:t>1.20</a:t>
                      </a:r>
                      <a:r>
                        <a:rPr lang="en-US" sz="1600" b="0" i="0" u="none" strike="noStrike" noProof="0" dirty="0"/>
                        <a:t>E+06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/>
                        <a:t>2.67E+05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328570"/>
                  </a:ext>
                </a:extLst>
              </a:tr>
              <a:tr h="503080">
                <a:tc>
                  <a:txBody>
                    <a:bodyPr/>
                    <a:lstStyle/>
                    <a:p>
                      <a:r>
                        <a:rPr lang="en-US" sz="1600" dirty="0"/>
                        <a:t>1.0 - 2.5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>
                          <a:latin typeface="Century Gothic"/>
                        </a:rPr>
                        <a:t>3.63</a:t>
                      </a:r>
                      <a:r>
                        <a:rPr lang="en-US" sz="1600" b="0" i="0" u="none" strike="noStrike" noProof="0" dirty="0"/>
                        <a:t>E+05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/>
                        <a:t>5.69E+04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496953"/>
                  </a:ext>
                </a:extLst>
              </a:tr>
              <a:tr h="50308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dirty="0"/>
                        <a:t>2.5 - 10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>
                          <a:latin typeface="Century Gothic"/>
                        </a:rPr>
                        <a:t>5.34</a:t>
                      </a:r>
                      <a:r>
                        <a:rPr lang="en-US" sz="1600" b="0" i="0" u="none" strike="noStrike" noProof="0" dirty="0"/>
                        <a:t>E+04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/>
                        <a:t>3.59E+03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094939"/>
                  </a:ext>
                </a:extLst>
              </a:tr>
              <a:tr h="503080">
                <a:tc>
                  <a:txBody>
                    <a:bodyPr/>
                    <a:lstStyle/>
                    <a:p>
                      <a:r>
                        <a:rPr lang="en-US" sz="1600" dirty="0"/>
                        <a:t>10 - 20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>
                          <a:latin typeface="Century Gothic"/>
                        </a:rPr>
                        <a:t>1.32</a:t>
                      </a:r>
                      <a:r>
                        <a:rPr lang="en-US" sz="1600" b="0" i="0" u="none" strike="noStrike" noProof="0" dirty="0"/>
                        <a:t>E+04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600" b="0" i="0" u="none" strike="noStrike" noProof="0" dirty="0"/>
                        <a:t>1.95E+03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88428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97E4EED-4043-B8F9-EFFE-3EC89FA0C3A2}"/>
              </a:ext>
            </a:extLst>
          </p:cNvPr>
          <p:cNvSpPr txBox="1"/>
          <p:nvPr/>
        </p:nvSpPr>
        <p:spPr>
          <a:xfrm>
            <a:off x="1899117" y="1708943"/>
            <a:ext cx="6092406" cy="369332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Unfolder vs MLE errors in fluence for Surface Data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BA2446-C77B-A96E-A846-A20075C9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13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25F23D8-2910-3ECE-6D1B-D7E6C6588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290194"/>
              </p:ext>
            </p:extLst>
          </p:nvPr>
        </p:nvGraphicFramePr>
        <p:xfrm>
          <a:off x="8107679" y="3583471"/>
          <a:ext cx="3033026" cy="2392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25217">
                  <a:extLst>
                    <a:ext uri="{9D8B030D-6E8A-4147-A177-3AD203B41FA5}">
                      <a16:colId xmlns:a16="http://schemas.microsoft.com/office/drawing/2014/main" val="1797940957"/>
                    </a:ext>
                  </a:extLst>
                </a:gridCol>
                <a:gridCol w="1707809">
                  <a:extLst>
                    <a:ext uri="{9D8B030D-6E8A-4147-A177-3AD203B41FA5}">
                      <a16:colId xmlns:a16="http://schemas.microsoft.com/office/drawing/2014/main" val="3906676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Expected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 – 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60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Unfolder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289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Unfolder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3.39E+03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791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42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MLE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20331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049470F-3277-7303-28C1-FB1A0D4BB947}"/>
              </a:ext>
            </a:extLst>
          </p:cNvPr>
          <p:cNvSpPr txBox="1"/>
          <p:nvPr/>
        </p:nvSpPr>
        <p:spPr>
          <a:xfrm>
            <a:off x="8203218" y="2662623"/>
            <a:ext cx="284077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Unfolding versus MLE Flux for Surface Data in n/m^2/s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43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9790980" cy="4787660"/>
          </a:xfrm>
          <a:prstGeom prst="round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428537-8FCD-0FFB-FF62-A22773673601}"/>
              </a:ext>
            </a:extLst>
          </p:cNvPr>
          <p:cNvSpPr txBox="1"/>
          <p:nvPr/>
        </p:nvSpPr>
        <p:spPr>
          <a:xfrm>
            <a:off x="2608726" y="1644524"/>
            <a:ext cx="805774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Expected vs Measured Bubbles per BDS Type for Unfolding and MLE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682814" y="522689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Results – Surface Data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BA2446-C77B-A96E-A846-A20075C9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D55C0B-B55F-DD7D-7099-926DC1CC34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43" r="9388" b="-420"/>
          <a:stretch/>
        </p:blipFill>
        <p:spPr>
          <a:xfrm>
            <a:off x="5687684" y="2015660"/>
            <a:ext cx="5877948" cy="34449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ECDB72-B052-99CC-B072-00BB0BD27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83" y="2203512"/>
            <a:ext cx="4454104" cy="3069205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1B9DEF5-DD1F-8D8F-A89F-85C17B8E4A28}"/>
              </a:ext>
            </a:extLst>
          </p:cNvPr>
          <p:cNvSpPr/>
          <p:nvPr/>
        </p:nvSpPr>
        <p:spPr>
          <a:xfrm>
            <a:off x="2185031" y="5389549"/>
            <a:ext cx="3105509" cy="132271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Unfolding:</a:t>
            </a:r>
          </a:p>
          <a:p>
            <a:pPr algn="ctr"/>
            <a:r>
              <a:rPr lang="en-US" sz="1600" b="1" dirty="0"/>
              <a:t>Average Diff - 2.1 bubbles</a:t>
            </a:r>
          </a:p>
          <a:p>
            <a:pPr algn="ctr"/>
            <a:r>
              <a:rPr lang="en-US" sz="1600" b="1" dirty="0"/>
              <a:t>See majority 0.60 - 1.0 MeV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E469707-48EA-44CE-227A-D4677C4E1E3A}"/>
              </a:ext>
            </a:extLst>
          </p:cNvPr>
          <p:cNvSpPr/>
          <p:nvPr/>
        </p:nvSpPr>
        <p:spPr>
          <a:xfrm>
            <a:off x="7001445" y="5274529"/>
            <a:ext cx="3105509" cy="1322716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600" b="1" dirty="0"/>
              <a:t>MLE:</a:t>
            </a:r>
          </a:p>
          <a:p>
            <a:pPr algn="ctr"/>
            <a:r>
              <a:rPr lang="en-US" sz="1600" b="1" dirty="0"/>
              <a:t>Average Diff – 1.9 bubbles</a:t>
            </a:r>
          </a:p>
          <a:p>
            <a:pPr algn="ctr"/>
            <a:r>
              <a:rPr lang="en-US" sz="1600" b="1" dirty="0"/>
              <a:t>See majority 0.60 - 1.0 and 1.0 - 2.5 MeV</a:t>
            </a:r>
          </a:p>
        </p:txBody>
      </p:sp>
    </p:spTree>
    <p:extLst>
      <p:ext uri="{BB962C8B-B14F-4D97-AF65-F5344CB8AC3E}">
        <p14:creationId xmlns:p14="http://schemas.microsoft.com/office/powerpoint/2010/main" val="139271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9790980" cy="4787660"/>
          </a:xfrm>
          <a:prstGeom prst="round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682814" y="522689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Results – 2023-07-19 Data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BA2446-C77B-A96E-A846-A20075C9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BEDA6E7-69A1-DEF5-073D-218F08D44F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128434"/>
              </p:ext>
            </p:extLst>
          </p:nvPr>
        </p:nvGraphicFramePr>
        <p:xfrm>
          <a:off x="1840301" y="2444150"/>
          <a:ext cx="5213404" cy="3331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235">
                  <a:extLst>
                    <a:ext uri="{9D8B030D-6E8A-4147-A177-3AD203B41FA5}">
                      <a16:colId xmlns:a16="http://schemas.microsoft.com/office/drawing/2014/main" val="1502528959"/>
                    </a:ext>
                  </a:extLst>
                </a:gridCol>
                <a:gridCol w="1901563">
                  <a:extLst>
                    <a:ext uri="{9D8B030D-6E8A-4147-A177-3AD203B41FA5}">
                      <a16:colId xmlns:a16="http://schemas.microsoft.com/office/drawing/2014/main" val="2328679737"/>
                    </a:ext>
                  </a:extLst>
                </a:gridCol>
                <a:gridCol w="1574606">
                  <a:extLst>
                    <a:ext uri="{9D8B030D-6E8A-4147-A177-3AD203B41FA5}">
                      <a16:colId xmlns:a16="http://schemas.microsoft.com/office/drawing/2014/main" val="3304704899"/>
                    </a:ext>
                  </a:extLst>
                </a:gridCol>
              </a:tblGrid>
              <a:tr h="1041973">
                <a:tc>
                  <a:txBody>
                    <a:bodyPr/>
                    <a:lstStyle/>
                    <a:p>
                      <a:pPr fontAlgn="b"/>
                      <a:r>
                        <a:rPr lang="en-US" sz="1600" dirty="0">
                          <a:effectLst/>
                          <a:latin typeface="Century Gothic"/>
                        </a:rPr>
                        <a:t>Method/​Range (MeV)​</a:t>
                      </a:r>
                      <a:endParaRPr lang="en-US" sz="1600" b="1">
                        <a:effectLst/>
                        <a:latin typeface="Century Gothic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600" dirty="0">
                          <a:effectLst/>
                          <a:latin typeface="Century Gothic"/>
                        </a:rPr>
                        <a:t>Unfolder </a:t>
                      </a:r>
                      <a:endParaRPr lang="en-US" sz="1600" b="1" dirty="0">
                        <a:effectLst/>
                        <a:latin typeface="Century Gothic"/>
                      </a:endParaRPr>
                    </a:p>
                    <a:p>
                      <a:pPr lvl="0">
                        <a:buNone/>
                      </a:pPr>
                      <a:r>
                        <a:rPr lang="en-US" sz="1600" dirty="0">
                          <a:effectLst/>
                          <a:latin typeface="Century Gothic"/>
                        </a:rPr>
                        <a:t>(n/cm^2/MeV)</a:t>
                      </a:r>
                      <a:endParaRPr lang="en-US" sz="1600" b="1" dirty="0">
                        <a:effectLst/>
                        <a:latin typeface="Century Gothic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fontAlgn="b"/>
                      <a:r>
                        <a:rPr lang="en-US" sz="1600" dirty="0">
                          <a:effectLst/>
                          <a:latin typeface="Century Gothic"/>
                        </a:rPr>
                        <a:t>MLE </a:t>
                      </a:r>
                      <a:endParaRPr lang="en-US" sz="1600" b="1" dirty="0">
                        <a:effectLst/>
                        <a:latin typeface="Century Gothic"/>
                      </a:endParaRPr>
                    </a:p>
                    <a:p>
                      <a:pPr lvl="0">
                        <a:buNone/>
                      </a:pPr>
                      <a:r>
                        <a:rPr lang="en-US" sz="1600" dirty="0">
                          <a:effectLst/>
                          <a:latin typeface="Century Gothic"/>
                        </a:rPr>
                        <a:t>(n/cm^2/MeV)</a:t>
                      </a:r>
                      <a:endParaRPr lang="en-US" sz="1600" b="1" dirty="0">
                        <a:effectLst/>
                        <a:latin typeface="Century Gothic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317135075"/>
                  </a:ext>
                </a:extLst>
              </a:tr>
              <a:tr h="381568">
                <a:tc>
                  <a:txBody>
                    <a:bodyPr/>
                    <a:lstStyle/>
                    <a:p>
                      <a:pPr fontAlgn="b"/>
                      <a:r>
                        <a:rPr lang="en-US" sz="1600" dirty="0">
                          <a:effectLst/>
                          <a:latin typeface="Century Gothic"/>
                        </a:rPr>
                        <a:t>0.09 - 0.1​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2.80E+07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2.47E+06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393259161"/>
                  </a:ext>
                </a:extLst>
              </a:tr>
              <a:tr h="381568">
                <a:tc>
                  <a:txBody>
                    <a:bodyPr/>
                    <a:lstStyle/>
                    <a:p>
                      <a:pPr fontAlgn="b"/>
                      <a:r>
                        <a:rPr lang="en-US" sz="1600" dirty="0">
                          <a:effectLst/>
                          <a:latin typeface="Century Gothic"/>
                        </a:rPr>
                        <a:t>0.1 - 0.6​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1.32E+06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1.55E+05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698150794"/>
                  </a:ext>
                </a:extLst>
              </a:tr>
              <a:tr h="381568">
                <a:tc>
                  <a:txBody>
                    <a:bodyPr/>
                    <a:lstStyle/>
                    <a:p>
                      <a:pPr fontAlgn="b"/>
                      <a:r>
                        <a:rPr lang="en-US" sz="1600" dirty="0">
                          <a:effectLst/>
                          <a:latin typeface="Century Gothic"/>
                        </a:rPr>
                        <a:t>0.6 - 1.0​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2.17E+06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2.23E+05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3763449867"/>
                  </a:ext>
                </a:extLst>
              </a:tr>
              <a:tr h="381568">
                <a:tc>
                  <a:txBody>
                    <a:bodyPr/>
                    <a:lstStyle/>
                    <a:p>
                      <a:pPr fontAlgn="b"/>
                      <a:r>
                        <a:rPr lang="en-US" sz="1600" dirty="0">
                          <a:effectLst/>
                          <a:latin typeface="Century Gothic"/>
                        </a:rPr>
                        <a:t>1.0 - 2.5​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2.80E+05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9.01E+04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012028205"/>
                  </a:ext>
                </a:extLst>
              </a:tr>
              <a:tr h="381568">
                <a:tc>
                  <a:txBody>
                    <a:bodyPr/>
                    <a:lstStyle/>
                    <a:p>
                      <a:pPr fontAlgn="b"/>
                      <a:r>
                        <a:rPr lang="en-US" sz="1600" dirty="0">
                          <a:effectLst/>
                          <a:latin typeface="Century Gothic"/>
                        </a:rPr>
                        <a:t>2.5 - 10​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4.49E+04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7.45E+03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492668571"/>
                  </a:ext>
                </a:extLst>
              </a:tr>
              <a:tr h="381568">
                <a:tc>
                  <a:txBody>
                    <a:bodyPr/>
                    <a:lstStyle/>
                    <a:p>
                      <a:pPr fontAlgn="b"/>
                      <a:r>
                        <a:rPr lang="en-US" sz="1600" dirty="0">
                          <a:effectLst/>
                          <a:latin typeface="Century Gothic"/>
                        </a:rPr>
                        <a:t>10 - 20​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1.13E+04</a:t>
                      </a: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dirty="0">
                          <a:effectLst/>
                          <a:latin typeface="Century Gothic"/>
                        </a:rPr>
                        <a:t>1.62E+03</a:t>
                      </a: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170146194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18AF374-2D0B-6D55-704D-59E538EFAD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506805"/>
              </p:ext>
            </p:extLst>
          </p:nvPr>
        </p:nvGraphicFramePr>
        <p:xfrm>
          <a:off x="8035792" y="3080264"/>
          <a:ext cx="3033026" cy="2392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25217">
                  <a:extLst>
                    <a:ext uri="{9D8B030D-6E8A-4147-A177-3AD203B41FA5}">
                      <a16:colId xmlns:a16="http://schemas.microsoft.com/office/drawing/2014/main" val="1797940957"/>
                    </a:ext>
                  </a:extLst>
                </a:gridCol>
                <a:gridCol w="1707809">
                  <a:extLst>
                    <a:ext uri="{9D8B030D-6E8A-4147-A177-3AD203B41FA5}">
                      <a16:colId xmlns:a16="http://schemas.microsoft.com/office/drawing/2014/main" val="39066769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Expected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1" i="0" u="none" strike="noStrike" noProof="0" dirty="0">
                          <a:latin typeface="Century Gothic"/>
                        </a:rPr>
                        <a:t>4.630E-02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60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Unfolder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8.36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289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Unfolder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217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791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8.45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142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MLE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latin typeface="Century Gothic"/>
                        </a:rPr>
                        <a:t>3.98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20331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1EDC132C-2351-1362-9766-C34B6C77B26A}"/>
              </a:ext>
            </a:extLst>
          </p:cNvPr>
          <p:cNvSpPr txBox="1"/>
          <p:nvPr/>
        </p:nvSpPr>
        <p:spPr>
          <a:xfrm>
            <a:off x="1762163" y="1958134"/>
            <a:ext cx="538556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Unfolding versus MLE errors for 2023-07-19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4BDEDE-B60F-A42B-CDD9-C753EA16CC3F}"/>
              </a:ext>
            </a:extLst>
          </p:cNvPr>
          <p:cNvSpPr txBox="1"/>
          <p:nvPr/>
        </p:nvSpPr>
        <p:spPr>
          <a:xfrm>
            <a:off x="7930048" y="2331944"/>
            <a:ext cx="335836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Unfolding versus MLE Flux for 2023-07-19 Data in n/m^2/s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72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9790980" cy="4787660"/>
          </a:xfrm>
          <a:prstGeom prst="round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682814" y="522689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Results – 2023-07-19 Data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BA2446-C77B-A96E-A846-A20075C9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16</a:t>
            </a:fld>
            <a:endParaRPr lang="en-US"/>
          </a:p>
        </p:txBody>
      </p:sp>
      <p:pic>
        <p:nvPicPr>
          <p:cNvPr id="2" name="Picture 1" descr="A graph of a graph with different colored squares&#10;&#10;Description automatically generated">
            <a:extLst>
              <a:ext uri="{FF2B5EF4-FFF2-40B4-BE49-F238E27FC236}">
                <a16:creationId xmlns:a16="http://schemas.microsoft.com/office/drawing/2014/main" id="{CEAAA607-0C91-72BE-7FCA-7887D4006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344" y="1983356"/>
            <a:ext cx="5244860" cy="394083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CB7F7C-2165-4BCD-6D6A-3D55BFF8864B}"/>
              </a:ext>
            </a:extLst>
          </p:cNvPr>
          <p:cNvSpPr txBox="1"/>
          <p:nvPr/>
        </p:nvSpPr>
        <p:spPr>
          <a:xfrm>
            <a:off x="2201924" y="1655584"/>
            <a:ext cx="474015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Fluence per energy range for 2023-07-19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C2851F-5074-3B24-DAE5-101891D510FA}"/>
              </a:ext>
            </a:extLst>
          </p:cNvPr>
          <p:cNvSpPr txBox="1"/>
          <p:nvPr/>
        </p:nvSpPr>
        <p:spPr>
          <a:xfrm>
            <a:off x="7330578" y="2584174"/>
            <a:ext cx="3627782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See majority of fluence in 1.0 - 2.5 MeV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Expect to see the majority in the 2.5 - 10 MeV and </a:t>
            </a:r>
            <a:r>
              <a:rPr lang="en-US" b="1">
                <a:solidFill>
                  <a:schemeClr val="accent3">
                    <a:lumMod val="75000"/>
                  </a:schemeClr>
                </a:solidFill>
              </a:rPr>
              <a:t>second most in 1.0 - 2.5 MeV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Where is the fluence in the 2.5 - 10 MeV range? :(</a:t>
            </a:r>
          </a:p>
        </p:txBody>
      </p:sp>
    </p:spTree>
    <p:extLst>
      <p:ext uri="{BB962C8B-B14F-4D97-AF65-F5344CB8AC3E}">
        <p14:creationId xmlns:p14="http://schemas.microsoft.com/office/powerpoint/2010/main" val="221754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9790980" cy="4787660"/>
          </a:xfrm>
          <a:prstGeom prst="round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682814" y="522689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Short comings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3F6CB0-E997-3B0D-89C7-B188D8838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17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270CA2-42CA-D803-D946-F59EB2CB637D}"/>
              </a:ext>
            </a:extLst>
          </p:cNvPr>
          <p:cNvSpPr/>
          <p:nvPr/>
        </p:nvSpPr>
        <p:spPr>
          <a:xfrm>
            <a:off x="1643606" y="1345658"/>
            <a:ext cx="9790980" cy="4787660"/>
          </a:xfrm>
          <a:prstGeom prst="roundRect">
            <a:avLst/>
          </a:prstGeom>
          <a:solidFill>
            <a:schemeClr val="accent5"/>
          </a:solidFill>
          <a:ln w="571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9CA924-7A2F-FB08-006A-AFCC4766C3F7}"/>
              </a:ext>
            </a:extLst>
          </p:cNvPr>
          <p:cNvSpPr txBox="1"/>
          <p:nvPr/>
        </p:nvSpPr>
        <p:spPr>
          <a:xfrm>
            <a:off x="2565733" y="2507599"/>
            <a:ext cx="5284304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6600" b="1" dirty="0"/>
              <a:t>Code Broke!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EA6CBE4-B81A-8CEA-8DAA-FADD3DCB42B1}"/>
              </a:ext>
            </a:extLst>
          </p:cNvPr>
          <p:cNvSpPr txBox="1"/>
          <p:nvPr/>
        </p:nvSpPr>
        <p:spPr>
          <a:xfrm>
            <a:off x="2849217" y="3975652"/>
            <a:ext cx="5035826" cy="13417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49C9C6-DBA6-6600-BCD0-F46CED9EEE27}"/>
              </a:ext>
            </a:extLst>
          </p:cNvPr>
          <p:cNvSpPr txBox="1"/>
          <p:nvPr/>
        </p:nvSpPr>
        <p:spPr>
          <a:xfrm>
            <a:off x="2396018" y="3740301"/>
            <a:ext cx="5499652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/>
              <a:t>The minimizer was unable to find solutions at low bubble counts</a:t>
            </a: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A9916B0-4742-5398-03D5-48B054132FD6}"/>
              </a:ext>
            </a:extLst>
          </p:cNvPr>
          <p:cNvSpPr/>
          <p:nvPr/>
        </p:nvSpPr>
        <p:spPr>
          <a:xfrm>
            <a:off x="8746434" y="2766391"/>
            <a:ext cx="503207" cy="4744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9E970F2-C629-AB02-AD72-C86F12F09155}"/>
              </a:ext>
            </a:extLst>
          </p:cNvPr>
          <p:cNvSpPr/>
          <p:nvPr/>
        </p:nvSpPr>
        <p:spPr>
          <a:xfrm>
            <a:off x="8746433" y="3614655"/>
            <a:ext cx="503207" cy="4744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D1D5C2-E095-B94C-1473-A140ABF04782}"/>
              </a:ext>
            </a:extLst>
          </p:cNvPr>
          <p:cNvSpPr/>
          <p:nvPr/>
        </p:nvSpPr>
        <p:spPr>
          <a:xfrm>
            <a:off x="9756913" y="2252869"/>
            <a:ext cx="1193320" cy="270294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A620005-8C59-225A-98E9-3CA0903ABAA7}"/>
              </a:ext>
            </a:extLst>
          </p:cNvPr>
          <p:cNvSpPr/>
          <p:nvPr/>
        </p:nvSpPr>
        <p:spPr>
          <a:xfrm>
            <a:off x="10015705" y="2267246"/>
            <a:ext cx="1193320" cy="2702943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0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9" grpId="0"/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9790980" cy="478766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682814" y="522689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Short comings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3F6CB0-E997-3B0D-89C7-B188D8838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49E321-F9D3-FA35-2CDD-58A41CD76CAA}"/>
              </a:ext>
            </a:extLst>
          </p:cNvPr>
          <p:cNvSpPr txBox="1"/>
          <p:nvPr/>
        </p:nvSpPr>
        <p:spPr>
          <a:xfrm>
            <a:off x="2565733" y="2277561"/>
            <a:ext cx="542807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800" b="1" dirty="0"/>
              <a:t>What is going on?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0F6533-59F7-BD1A-D5BD-DDC3B3FAAA67}"/>
              </a:ext>
            </a:extLst>
          </p:cNvPr>
          <p:cNvSpPr txBox="1"/>
          <p:nvPr/>
        </p:nvSpPr>
        <p:spPr>
          <a:xfrm>
            <a:off x="2309754" y="3423999"/>
            <a:ext cx="6089123" cy="20621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ea typeface="+mn-lt"/>
                <a:cs typeface="+mn-lt"/>
              </a:rPr>
              <a:t>The underground data is not fitting expected values, but that is a problem for another talk</a:t>
            </a:r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A913233-9E5E-726E-5D47-DD69F696D320}"/>
              </a:ext>
            </a:extLst>
          </p:cNvPr>
          <p:cNvSpPr/>
          <p:nvPr/>
        </p:nvSpPr>
        <p:spPr>
          <a:xfrm>
            <a:off x="8895522" y="2037521"/>
            <a:ext cx="1869056" cy="1754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C8A2BA7-952D-8A44-68E0-380A17E573C1}"/>
              </a:ext>
            </a:extLst>
          </p:cNvPr>
          <p:cNvSpPr/>
          <p:nvPr/>
        </p:nvSpPr>
        <p:spPr>
          <a:xfrm>
            <a:off x="9531563" y="4721086"/>
            <a:ext cx="589471" cy="58947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0AE30E2-2DB4-4CDA-D837-94977C5D568A}"/>
              </a:ext>
            </a:extLst>
          </p:cNvPr>
          <p:cNvSpPr/>
          <p:nvPr/>
        </p:nvSpPr>
        <p:spPr>
          <a:xfrm>
            <a:off x="9538128" y="3418998"/>
            <a:ext cx="460074" cy="10351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4108D57-B54F-F6E9-9829-BAE1BB1FD757}"/>
              </a:ext>
            </a:extLst>
          </p:cNvPr>
          <p:cNvSpPr/>
          <p:nvPr/>
        </p:nvSpPr>
        <p:spPr>
          <a:xfrm>
            <a:off x="9151187" y="2290062"/>
            <a:ext cx="1351473" cy="119332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76920A-E65E-77E1-78D4-8FF1B4662A27}"/>
              </a:ext>
            </a:extLst>
          </p:cNvPr>
          <p:cNvSpPr/>
          <p:nvPr/>
        </p:nvSpPr>
        <p:spPr>
          <a:xfrm>
            <a:off x="8557653" y="2348510"/>
            <a:ext cx="1092679" cy="237226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Triangle 16">
            <a:extLst>
              <a:ext uri="{FF2B5EF4-FFF2-40B4-BE49-F238E27FC236}">
                <a16:creationId xmlns:a16="http://schemas.microsoft.com/office/drawing/2014/main" id="{8FFCC770-D524-A836-281E-A06675303A2C}"/>
              </a:ext>
            </a:extLst>
          </p:cNvPr>
          <p:cNvSpPr/>
          <p:nvPr/>
        </p:nvSpPr>
        <p:spPr>
          <a:xfrm>
            <a:off x="9077738" y="1855304"/>
            <a:ext cx="963283" cy="877018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01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9790980" cy="4787660"/>
          </a:xfrm>
          <a:prstGeom prst="round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428537-8FCD-0FFB-FF62-A22773673601}"/>
              </a:ext>
            </a:extLst>
          </p:cNvPr>
          <p:cNvSpPr txBox="1"/>
          <p:nvPr/>
        </p:nvSpPr>
        <p:spPr>
          <a:xfrm>
            <a:off x="2163027" y="2277128"/>
            <a:ext cx="8834121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The MLE analysis of errors offers promising results to reduce the uncertainties in the measurement of the neutron flux of the SNO Lab underground Laboratory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However, a lot of work still needs to be done to reduce the uncertainties and make the analysis suitable for the low neutron counts being measured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Both MLE and Unfolding methods produce inaccurate results for underground data, a potential cause is alpha decay in the detectors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The biggest challenge continues to be that the BDS are designed for measuring a higher flux, if nothing can be done to reduce the uncertainties, then the use of the BDS in this project should be reexamined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682814" y="522689"/>
            <a:ext cx="8347932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Conclusion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E4C547-3AD7-84AE-F334-67789F49B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7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C47FE8B-6B63-F247-BC47-8D1DDD3A4CC1}"/>
              </a:ext>
            </a:extLst>
          </p:cNvPr>
          <p:cNvSpPr txBox="1"/>
          <p:nvPr/>
        </p:nvSpPr>
        <p:spPr>
          <a:xfrm>
            <a:off x="762000" y="470170"/>
            <a:ext cx="6677518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>
                <a:solidFill>
                  <a:srgbClr val="0070C0"/>
                </a:solidFill>
              </a:rPr>
              <a:t>The Background Survey Improvement Project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1EE0101-B37A-EE52-DD43-E19C35664143}"/>
              </a:ext>
            </a:extLst>
          </p:cNvPr>
          <p:cNvSpPr/>
          <p:nvPr/>
        </p:nvSpPr>
        <p:spPr>
          <a:xfrm>
            <a:off x="763835" y="2168840"/>
            <a:ext cx="6067245" cy="4169433"/>
          </a:xfrm>
          <a:prstGeom prst="round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B04C94-460F-4B7A-A7A4-5E2EAD47F788}"/>
              </a:ext>
            </a:extLst>
          </p:cNvPr>
          <p:cNvSpPr txBox="1"/>
          <p:nvPr/>
        </p:nvSpPr>
        <p:spPr>
          <a:xfrm>
            <a:off x="1014675" y="2683672"/>
            <a:ext cx="5574743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SNO Lab's highly sensitive instruments detect neutrons emanating from the surrounding rock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These background neutrons need to be removed to ensure accurate data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Experiments are currently using an estimate of the neutron flux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The Background Survey Improvement Project aims to measure the flux of neutrons in SNO Lab's underground laboratory for more accurate data moving forward</a:t>
            </a:r>
          </a:p>
        </p:txBody>
      </p:sp>
    </p:spTree>
    <p:extLst>
      <p:ext uri="{BB962C8B-B14F-4D97-AF65-F5344CB8AC3E}">
        <p14:creationId xmlns:p14="http://schemas.microsoft.com/office/powerpoint/2010/main" val="118519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D2331E-E64D-4116-8DA1-756EDA3D4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20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8ED156-46C6-53DA-26FC-576B58648CCA}"/>
              </a:ext>
            </a:extLst>
          </p:cNvPr>
          <p:cNvSpPr txBox="1"/>
          <p:nvPr/>
        </p:nvSpPr>
        <p:spPr>
          <a:xfrm>
            <a:off x="2746074" y="612912"/>
            <a:ext cx="660170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200" b="1" dirty="0"/>
              <a:t>Thank You!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03CBC3-464C-0A6C-8505-54E9A013D5AD}"/>
              </a:ext>
            </a:extLst>
          </p:cNvPr>
          <p:cNvSpPr txBox="1"/>
          <p:nvPr/>
        </p:nvSpPr>
        <p:spPr>
          <a:xfrm>
            <a:off x="2454777" y="2352261"/>
            <a:ext cx="736401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/>
              <a:t>Steffon Luoma and Thomas </a:t>
            </a:r>
            <a:r>
              <a:rPr lang="en-US" sz="3200" b="1" err="1"/>
              <a:t>Sonley</a:t>
            </a:r>
            <a:endParaRPr lang="en-US" sz="32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9DBD19-CC08-1A63-0C53-F818707B90AD}"/>
              </a:ext>
            </a:extLst>
          </p:cNvPr>
          <p:cNvSpPr txBox="1"/>
          <p:nvPr/>
        </p:nvSpPr>
        <p:spPr>
          <a:xfrm>
            <a:off x="3590587" y="3056751"/>
            <a:ext cx="491986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/>
              <a:t>For their mentorship on this project and this presentation</a:t>
            </a:r>
            <a:endParaRPr lang="en-US" sz="20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99DACA-B8BF-945D-2DF4-2BF5E523AF0F}"/>
              </a:ext>
            </a:extLst>
          </p:cNvPr>
          <p:cNvSpPr txBox="1"/>
          <p:nvPr/>
        </p:nvSpPr>
        <p:spPr>
          <a:xfrm>
            <a:off x="2368513" y="4163808"/>
            <a:ext cx="73640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/>
              <a:t>CASST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86D15D-E771-5E4C-28CD-94F0078C7C4C}"/>
              </a:ext>
            </a:extLst>
          </p:cNvPr>
          <p:cNvSpPr txBox="1"/>
          <p:nvPr/>
        </p:nvSpPr>
        <p:spPr>
          <a:xfrm>
            <a:off x="3633718" y="4724524"/>
            <a:ext cx="491986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/>
              <a:t>For inviting me to speak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07A970-154A-03CE-4A39-B55767B0E011}"/>
              </a:ext>
            </a:extLst>
          </p:cNvPr>
          <p:cNvSpPr txBox="1"/>
          <p:nvPr/>
        </p:nvSpPr>
        <p:spPr>
          <a:xfrm>
            <a:off x="2368512" y="5198977"/>
            <a:ext cx="7364019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/>
              <a:t>And to the Judges and Viewers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ABBFFF-DEF9-138D-35FC-186F1E6C8EE0}"/>
              </a:ext>
            </a:extLst>
          </p:cNvPr>
          <p:cNvSpPr txBox="1"/>
          <p:nvPr/>
        </p:nvSpPr>
        <p:spPr>
          <a:xfrm>
            <a:off x="3590585" y="5659052"/>
            <a:ext cx="491986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/>
              <a:t>For your attention and questions</a:t>
            </a:r>
          </a:p>
        </p:txBody>
      </p:sp>
    </p:spTree>
    <p:extLst>
      <p:ext uri="{BB962C8B-B14F-4D97-AF65-F5344CB8AC3E}">
        <p14:creationId xmlns:p14="http://schemas.microsoft.com/office/powerpoint/2010/main" val="1894862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CE993926-981F-71F6-5FD4-DFE6D526EDEA}"/>
              </a:ext>
            </a:extLst>
          </p:cNvPr>
          <p:cNvSpPr/>
          <p:nvPr/>
        </p:nvSpPr>
        <p:spPr>
          <a:xfrm>
            <a:off x="-169334" y="-1418166"/>
            <a:ext cx="3062111" cy="2822222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D2177B-75EC-A26E-13CD-9A9705569EF1}"/>
              </a:ext>
            </a:extLst>
          </p:cNvPr>
          <p:cNvSpPr txBox="1"/>
          <p:nvPr/>
        </p:nvSpPr>
        <p:spPr>
          <a:xfrm>
            <a:off x="3050210" y="465180"/>
            <a:ext cx="728400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Expected Results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A401F8A-72F2-AA2E-DB9B-60EBD991C82E}"/>
              </a:ext>
            </a:extLst>
          </p:cNvPr>
          <p:cNvSpPr/>
          <p:nvPr/>
        </p:nvSpPr>
        <p:spPr>
          <a:xfrm>
            <a:off x="1693332" y="1312333"/>
            <a:ext cx="8932333" cy="4233333"/>
          </a:xfrm>
          <a:prstGeom prst="round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2EBEF-4647-E80B-91B9-FB83B4E3FC01}"/>
              </a:ext>
            </a:extLst>
          </p:cNvPr>
          <p:cNvSpPr txBox="1"/>
          <p:nvPr/>
        </p:nvSpPr>
        <p:spPr>
          <a:xfrm>
            <a:off x="1890889" y="1580444"/>
            <a:ext cx="8523110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Fluence is the number of neutrons per unit area (n/cm^2)</a:t>
            </a:r>
            <a:endParaRPr lang="en-US" dirty="0">
              <a:solidFill>
                <a:schemeClr val="accent1">
                  <a:lumMod val="75000"/>
                </a:schemeClr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Flux is the fluence per unit time (n/cm^2/s)</a:t>
            </a:r>
            <a:endParaRPr lang="en-US" dirty="0">
              <a:solidFill>
                <a:schemeClr val="accent1">
                  <a:lumMod val="75000"/>
                </a:schemeClr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ea typeface="+mn-lt"/>
                <a:cs typeface="+mn-lt"/>
              </a:rPr>
              <a:t>SNOLAB Technical Reference Manual (Duncan et al., 2016) gives an estimated flux of 4000 n/m^2/day or 4.630e -6 n/cm^2/s</a:t>
            </a:r>
            <a:endParaRPr lang="en-US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 computer simulation gave the results that most neutrons have an energy of ~3MeV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Versus on surface where the neutron flux is between 0.01 - 0.03 n/cm^2/s</a:t>
            </a:r>
          </a:p>
          <a:p>
            <a:pPr marL="742950" lvl="1" indent="-285750">
              <a:buFont typeface="Arial"/>
              <a:buChar char="•"/>
            </a:pPr>
            <a:r>
              <a:rPr lang="en-US" b="1" err="1">
                <a:solidFill>
                  <a:schemeClr val="accent1">
                    <a:lumMod val="75000"/>
                  </a:schemeClr>
                </a:solidFill>
              </a:rPr>
              <a:t>SNOLab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is expected to be on the lower end of the range due to its latitude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surface spectrum peaks at 1 MeV</a:t>
            </a: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02AA3FC6-4715-4D2A-AF9B-6A1AFCF5132A}"/>
              </a:ext>
            </a:extLst>
          </p:cNvPr>
          <p:cNvSpPr/>
          <p:nvPr/>
        </p:nvSpPr>
        <p:spPr>
          <a:xfrm flipH="1">
            <a:off x="10230555" y="5108221"/>
            <a:ext cx="1961444" cy="1749778"/>
          </a:xfrm>
          <a:prstGeom prst="rtTriangl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94FF02E-A2CB-7F27-0579-EE92EF32FCAD}"/>
              </a:ext>
            </a:extLst>
          </p:cNvPr>
          <p:cNvSpPr/>
          <p:nvPr/>
        </p:nvSpPr>
        <p:spPr>
          <a:xfrm>
            <a:off x="10710333" y="5249333"/>
            <a:ext cx="437444" cy="437444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DC5F80B-0605-71A7-0D27-0E5F466F36C3}"/>
              </a:ext>
            </a:extLst>
          </p:cNvPr>
          <p:cNvSpPr/>
          <p:nvPr/>
        </p:nvSpPr>
        <p:spPr>
          <a:xfrm>
            <a:off x="10541000" y="5108222"/>
            <a:ext cx="437444" cy="437444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BF3580A-A351-54CC-C7E3-0EB41FA1AF2B}"/>
              </a:ext>
            </a:extLst>
          </p:cNvPr>
          <p:cNvSpPr/>
          <p:nvPr/>
        </p:nvSpPr>
        <p:spPr>
          <a:xfrm>
            <a:off x="0" y="42333"/>
            <a:ext cx="1354666" cy="681566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7F7F0F4B-A8CE-C331-078C-C9298FE33663}"/>
              </a:ext>
            </a:extLst>
          </p:cNvPr>
          <p:cNvSpPr/>
          <p:nvPr/>
        </p:nvSpPr>
        <p:spPr>
          <a:xfrm flipH="1" flipV="1">
            <a:off x="0" y="0"/>
            <a:ext cx="1354668" cy="1411111"/>
          </a:xfrm>
          <a:prstGeom prst="rtTriangl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C7840E-CF6A-510D-AA76-2D0EC418F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9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>
            <a:extLst>
              <a:ext uri="{FF2B5EF4-FFF2-40B4-BE49-F238E27FC236}">
                <a16:creationId xmlns:a16="http://schemas.microsoft.com/office/drawing/2014/main" id="{6339EBF9-0FD7-0FE4-C17E-43514F4BD73B}"/>
              </a:ext>
            </a:extLst>
          </p:cNvPr>
          <p:cNvSpPr/>
          <p:nvPr/>
        </p:nvSpPr>
        <p:spPr>
          <a:xfrm rot="10800000" flipH="1">
            <a:off x="1250" y="-53134"/>
            <a:ext cx="2099094" cy="2357886"/>
          </a:xfrm>
          <a:prstGeom prst="rtTriangl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id="{B204E234-584A-5481-9EF5-B1FA8FD48349}"/>
              </a:ext>
            </a:extLst>
          </p:cNvPr>
          <p:cNvSpPr/>
          <p:nvPr/>
        </p:nvSpPr>
        <p:spPr>
          <a:xfrm>
            <a:off x="-2188" y="4638260"/>
            <a:ext cx="2084716" cy="2214113"/>
          </a:xfrm>
          <a:prstGeom prst="rt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25B981-5728-8010-A6A8-72B7A7F1DE31}"/>
              </a:ext>
            </a:extLst>
          </p:cNvPr>
          <p:cNvSpPr/>
          <p:nvPr/>
        </p:nvSpPr>
        <p:spPr>
          <a:xfrm>
            <a:off x="367247" y="3774057"/>
            <a:ext cx="589471" cy="618226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EBB095-9A27-46A8-8DFB-B31FF0BAD4BE}"/>
              </a:ext>
            </a:extLst>
          </p:cNvPr>
          <p:cNvSpPr/>
          <p:nvPr/>
        </p:nvSpPr>
        <p:spPr>
          <a:xfrm>
            <a:off x="79699" y="3630283"/>
            <a:ext cx="589471" cy="618226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930D3E-EE94-9A74-C1F4-FC68D9BE2191}"/>
              </a:ext>
            </a:extLst>
          </p:cNvPr>
          <p:cNvSpPr txBox="1"/>
          <p:nvPr/>
        </p:nvSpPr>
        <p:spPr>
          <a:xfrm>
            <a:off x="2457277" y="338180"/>
            <a:ext cx="728400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>
                <a:solidFill>
                  <a:srgbClr val="0070C0"/>
                </a:solidFill>
              </a:rPr>
              <a:t>Materials and Methods Used</a:t>
            </a:r>
            <a:endParaRPr lang="en-US" sz="4000" b="1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D2F3944-0C35-0256-22B9-FE707D3FBCC0}"/>
              </a:ext>
            </a:extLst>
          </p:cNvPr>
          <p:cNvSpPr/>
          <p:nvPr/>
        </p:nvSpPr>
        <p:spPr>
          <a:xfrm>
            <a:off x="1454401" y="1202142"/>
            <a:ext cx="8540150" cy="4859547"/>
          </a:xfrm>
          <a:prstGeom prst="round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2EF8E8-0D55-31D1-FC80-5F50504B3E1D}"/>
              </a:ext>
            </a:extLst>
          </p:cNvPr>
          <p:cNvSpPr txBox="1"/>
          <p:nvPr/>
        </p:nvSpPr>
        <p:spPr>
          <a:xfrm>
            <a:off x="1787365" y="1614186"/>
            <a:ext cx="7056342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project uses Bubble Detector Spectrometers (BDS) manufactured by Bubble Technology Industries (BTI)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energy spectrum is divided into 6 ranges to which 6 BDS types have different sensitivities (Will go into more detail in the following slide)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24 detectors of each BDS type were used for a total of 144 detectors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When a neutron of a sensitive energy range interacts with a detector, a bubble is produced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Once a week the bubbles in the detectors are counted and updated to the total bubble count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b="1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3761B9F-0EA8-6279-353F-0E910AEB6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4</a:t>
            </a:fld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4B0B8D2-0717-93C8-A48E-B2C1B8156475}"/>
              </a:ext>
            </a:extLst>
          </p:cNvPr>
          <p:cNvSpPr/>
          <p:nvPr/>
        </p:nvSpPr>
        <p:spPr>
          <a:xfrm>
            <a:off x="268111" y="4713643"/>
            <a:ext cx="6025443" cy="3035486"/>
          </a:xfrm>
          <a:prstGeom prst="round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hand holding a test tube&#10;&#10;Description automatically generated">
            <a:extLst>
              <a:ext uri="{FF2B5EF4-FFF2-40B4-BE49-F238E27FC236}">
                <a16:creationId xmlns:a16="http://schemas.microsoft.com/office/drawing/2014/main" id="{5D20F4B9-E053-5F07-86A6-B579027557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165" t="-747" r="35895"/>
          <a:stretch/>
        </p:blipFill>
        <p:spPr>
          <a:xfrm rot="5400000">
            <a:off x="1709423" y="3810838"/>
            <a:ext cx="1974381" cy="4054189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3B964A52-1063-A1DF-DB1D-B4377648AB08}"/>
              </a:ext>
            </a:extLst>
          </p:cNvPr>
          <p:cNvSpPr/>
          <p:nvPr/>
        </p:nvSpPr>
        <p:spPr>
          <a:xfrm>
            <a:off x="2148584" y="5704679"/>
            <a:ext cx="393290" cy="353961"/>
          </a:xfrm>
          <a:prstGeom prst="ellipse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6DF5E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D0A744-1181-27B1-CE8D-405ED8197235}"/>
              </a:ext>
            </a:extLst>
          </p:cNvPr>
          <p:cNvCxnSpPr/>
          <p:nvPr/>
        </p:nvCxnSpPr>
        <p:spPr>
          <a:xfrm flipH="1">
            <a:off x="2563600" y="5155636"/>
            <a:ext cx="859395" cy="557876"/>
          </a:xfrm>
          <a:prstGeom prst="straightConnector1">
            <a:avLst/>
          </a:prstGeom>
          <a:ln w="571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B0751A5-E153-7027-FBC5-7D7EBD1351A1}"/>
              </a:ext>
            </a:extLst>
          </p:cNvPr>
          <p:cNvSpPr txBox="1"/>
          <p:nvPr/>
        </p:nvSpPr>
        <p:spPr>
          <a:xfrm>
            <a:off x="3381838" y="4897644"/>
            <a:ext cx="117338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Bubble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CC352B-8C85-9D27-DD3B-AB05906579C4}"/>
              </a:ext>
            </a:extLst>
          </p:cNvPr>
          <p:cNvSpPr txBox="1"/>
          <p:nvPr/>
        </p:nvSpPr>
        <p:spPr>
          <a:xfrm>
            <a:off x="4731588" y="5379186"/>
            <a:ext cx="1420688" cy="923330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/>
              <a:t>Neutron bubble in a BDS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C5659C95-6551-F3C5-B3C8-47DB6DFF748B}"/>
              </a:ext>
            </a:extLst>
          </p:cNvPr>
          <p:cNvSpPr/>
          <p:nvPr/>
        </p:nvSpPr>
        <p:spPr>
          <a:xfrm>
            <a:off x="8847582" y="1362790"/>
            <a:ext cx="3177395" cy="4385092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A group of vials in a blue rack&#10;&#10;Description automatically generated">
            <a:extLst>
              <a:ext uri="{FF2B5EF4-FFF2-40B4-BE49-F238E27FC236}">
                <a16:creationId xmlns:a16="http://schemas.microsoft.com/office/drawing/2014/main" id="{A1412FC6-64B8-77EE-F9A5-04ED74AA2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090805" y="2122098"/>
            <a:ext cx="2679939" cy="2038709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449968A-C9B2-D770-2888-7DFB92B50F4A}"/>
              </a:ext>
            </a:extLst>
          </p:cNvPr>
          <p:cNvSpPr txBox="1"/>
          <p:nvPr/>
        </p:nvSpPr>
        <p:spPr>
          <a:xfrm>
            <a:off x="9431778" y="4707425"/>
            <a:ext cx="201561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/>
              <a:t>The 144 detectors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8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>
            <a:extLst>
              <a:ext uri="{FF2B5EF4-FFF2-40B4-BE49-F238E27FC236}">
                <a16:creationId xmlns:a16="http://schemas.microsoft.com/office/drawing/2014/main" id="{6339EBF9-0FD7-0FE4-C17E-43514F4BD73B}"/>
              </a:ext>
            </a:extLst>
          </p:cNvPr>
          <p:cNvSpPr/>
          <p:nvPr/>
        </p:nvSpPr>
        <p:spPr>
          <a:xfrm rot="10800000" flipH="1">
            <a:off x="1250" y="-53134"/>
            <a:ext cx="2099094" cy="2357886"/>
          </a:xfrm>
          <a:prstGeom prst="rtTriangl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id="{B204E234-584A-5481-9EF5-B1FA8FD48349}"/>
              </a:ext>
            </a:extLst>
          </p:cNvPr>
          <p:cNvSpPr/>
          <p:nvPr/>
        </p:nvSpPr>
        <p:spPr>
          <a:xfrm>
            <a:off x="-2188" y="4638260"/>
            <a:ext cx="2084716" cy="2214113"/>
          </a:xfrm>
          <a:prstGeom prst="rt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25B981-5728-8010-A6A8-72B7A7F1DE31}"/>
              </a:ext>
            </a:extLst>
          </p:cNvPr>
          <p:cNvSpPr/>
          <p:nvPr/>
        </p:nvSpPr>
        <p:spPr>
          <a:xfrm>
            <a:off x="367247" y="3774057"/>
            <a:ext cx="589471" cy="618226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EBB095-9A27-46A8-8DFB-B31FF0BAD4BE}"/>
              </a:ext>
            </a:extLst>
          </p:cNvPr>
          <p:cNvSpPr/>
          <p:nvPr/>
        </p:nvSpPr>
        <p:spPr>
          <a:xfrm>
            <a:off x="79699" y="3630283"/>
            <a:ext cx="589471" cy="618226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930D3E-EE94-9A74-C1F4-FC68D9BE2191}"/>
              </a:ext>
            </a:extLst>
          </p:cNvPr>
          <p:cNvSpPr txBox="1"/>
          <p:nvPr/>
        </p:nvSpPr>
        <p:spPr>
          <a:xfrm>
            <a:off x="2457277" y="338180"/>
            <a:ext cx="728400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>
                <a:solidFill>
                  <a:srgbClr val="0070C0"/>
                </a:solidFill>
              </a:rPr>
              <a:t>Materials and Methods Used</a:t>
            </a:r>
            <a:endParaRPr lang="en-US" sz="4000" b="1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D2F3944-0C35-0256-22B9-FE707D3FBCC0}"/>
              </a:ext>
            </a:extLst>
          </p:cNvPr>
          <p:cNvSpPr/>
          <p:nvPr/>
        </p:nvSpPr>
        <p:spPr>
          <a:xfrm>
            <a:off x="1454401" y="1202142"/>
            <a:ext cx="8540150" cy="4859547"/>
          </a:xfrm>
          <a:prstGeom prst="round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3761B9F-0EA8-6279-353F-0E910AEB6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5</a:t>
            </a:fld>
            <a:endParaRPr lang="en-US"/>
          </a:p>
        </p:txBody>
      </p:sp>
      <p:pic>
        <p:nvPicPr>
          <p:cNvPr id="2" name="Picture 1" descr="A graph of energy&#10;&#10;Description automatically generated">
            <a:extLst>
              <a:ext uri="{FF2B5EF4-FFF2-40B4-BE49-F238E27FC236}">
                <a16:creationId xmlns:a16="http://schemas.microsoft.com/office/drawing/2014/main" id="{7DCF4B32-A21F-E2D4-8734-7006F8730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343" y="1560961"/>
            <a:ext cx="6064369" cy="4153022"/>
          </a:xfrm>
          <a:prstGeom prst="rect">
            <a:avLst/>
          </a:prstGeom>
        </p:spPr>
      </p:pic>
      <p:sp>
        <p:nvSpPr>
          <p:cNvPr id="3" name="TextBox 1">
            <a:extLst>
              <a:ext uri="{FF2B5EF4-FFF2-40B4-BE49-F238E27FC236}">
                <a16:creationId xmlns:a16="http://schemas.microsoft.com/office/drawing/2014/main" id="{315B35DF-9639-85AB-14A2-0322D986E473}"/>
              </a:ext>
            </a:extLst>
          </p:cNvPr>
          <p:cNvSpPr txBox="1"/>
          <p:nvPr/>
        </p:nvSpPr>
        <p:spPr>
          <a:xfrm>
            <a:off x="2508050" y="6058725"/>
            <a:ext cx="6730999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Simulated data integrated over ranges that the BDS are sensitive to</a:t>
            </a:r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D98461E-5C84-66D1-B2DA-AF8A89C6CECF}"/>
              </a:ext>
            </a:extLst>
          </p:cNvPr>
          <p:cNvSpPr/>
          <p:nvPr/>
        </p:nvSpPr>
        <p:spPr>
          <a:xfrm>
            <a:off x="9115777" y="1735666"/>
            <a:ext cx="2088444" cy="1721555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</a:rPr>
              <a:t>Majority of surface neutrons will have an energy in either the 0.6 - 1.0 MeV (red) range or 1.0 - 2.5 MeV (green) range.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4530B77-1675-EF3E-0724-86C2B9A57352}"/>
              </a:ext>
            </a:extLst>
          </p:cNvPr>
          <p:cNvSpPr/>
          <p:nvPr/>
        </p:nvSpPr>
        <p:spPr>
          <a:xfrm>
            <a:off x="9115777" y="3527778"/>
            <a:ext cx="2088444" cy="172155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tx1"/>
                </a:solidFill>
              </a:rPr>
              <a:t>Most underground neutrons will have an energy 2.5 - 10 MeV (orange). With the next majority being 1.0 - 2.5 MeV (green).</a:t>
            </a:r>
          </a:p>
        </p:txBody>
      </p:sp>
    </p:spTree>
    <p:extLst>
      <p:ext uri="{BB962C8B-B14F-4D97-AF65-F5344CB8AC3E}">
        <p14:creationId xmlns:p14="http://schemas.microsoft.com/office/powerpoint/2010/main" val="132215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3858215-E91C-E331-8115-1E85C2F50A8B}"/>
              </a:ext>
            </a:extLst>
          </p:cNvPr>
          <p:cNvSpPr/>
          <p:nvPr/>
        </p:nvSpPr>
        <p:spPr>
          <a:xfrm>
            <a:off x="10525756" y="-48638"/>
            <a:ext cx="1667772" cy="690113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872D678-95EF-1C0F-4F56-0C56E662BC70}"/>
              </a:ext>
            </a:extLst>
          </p:cNvPr>
          <p:cNvSpPr/>
          <p:nvPr/>
        </p:nvSpPr>
        <p:spPr>
          <a:xfrm>
            <a:off x="10531874" y="-1351471"/>
            <a:ext cx="3076754" cy="288984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7613C928-536E-E5B7-2D82-A8C8CC995B63}"/>
              </a:ext>
            </a:extLst>
          </p:cNvPr>
          <p:cNvSpPr/>
          <p:nvPr/>
        </p:nvSpPr>
        <p:spPr>
          <a:xfrm flipV="1">
            <a:off x="1835" y="-23248"/>
            <a:ext cx="1883433" cy="1739660"/>
          </a:xfrm>
          <a:prstGeom prst="rt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D82FCD5-EA45-5996-CC50-24AB5A340021}"/>
              </a:ext>
            </a:extLst>
          </p:cNvPr>
          <p:cNvSpPr/>
          <p:nvPr/>
        </p:nvSpPr>
        <p:spPr>
          <a:xfrm>
            <a:off x="556127" y="5734424"/>
            <a:ext cx="416943" cy="43132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DFEB08-DF7B-A877-75A7-8D256292213B}"/>
              </a:ext>
            </a:extLst>
          </p:cNvPr>
          <p:cNvSpPr/>
          <p:nvPr/>
        </p:nvSpPr>
        <p:spPr>
          <a:xfrm>
            <a:off x="340467" y="5950085"/>
            <a:ext cx="416943" cy="43132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8640792" cy="478766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050210" y="465180"/>
            <a:ext cx="728400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The Unfolding Process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C3EE7E8-4462-F8F5-9EA3-81E3F1539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6</a:t>
            </a:fld>
            <a:endParaRPr lang="en-US"/>
          </a:p>
        </p:txBody>
      </p:sp>
      <p:sp>
        <p:nvSpPr>
          <p:cNvPr id="15" name="TextBox 1">
            <a:extLst>
              <a:ext uri="{FF2B5EF4-FFF2-40B4-BE49-F238E27FC236}">
                <a16:creationId xmlns:a16="http://schemas.microsoft.com/office/drawing/2014/main" id="{6D84F7DB-70CC-32FA-3EAA-A42B5CED5251}"/>
              </a:ext>
            </a:extLst>
          </p:cNvPr>
          <p:cNvSpPr txBox="1"/>
          <p:nvPr/>
        </p:nvSpPr>
        <p:spPr>
          <a:xfrm>
            <a:off x="1775870" y="1709840"/>
            <a:ext cx="8523110" cy="147732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By integrating over each </a:t>
            </a:r>
            <a:r>
              <a:rPr lang="en-US" b="1" err="1">
                <a:solidFill>
                  <a:schemeClr val="accent5"/>
                </a:solidFill>
              </a:rPr>
              <a:t>coloured</a:t>
            </a:r>
            <a:r>
              <a:rPr lang="en-US" b="1" dirty="0">
                <a:solidFill>
                  <a:schemeClr val="accent5"/>
                </a:solidFill>
              </a:rPr>
              <a:t> range and multiplying by the expected underground flux of 4.630e -6 n/cm^2/s the expected flux per range is found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The bottom row shows the expected total of bubbles per detector type as of 2023-07-19 given the above fluxes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0208B80-BAA2-7646-92E8-279BB6A1B5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604320"/>
              </p:ext>
            </p:extLst>
          </p:nvPr>
        </p:nvGraphicFramePr>
        <p:xfrm>
          <a:off x="1696528" y="3349924"/>
          <a:ext cx="8645736" cy="2586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7058">
                  <a:extLst>
                    <a:ext uri="{9D8B030D-6E8A-4147-A177-3AD203B41FA5}">
                      <a16:colId xmlns:a16="http://schemas.microsoft.com/office/drawing/2014/main" val="2928698929"/>
                    </a:ext>
                  </a:extLst>
                </a:gridCol>
                <a:gridCol w="1218113">
                  <a:extLst>
                    <a:ext uri="{9D8B030D-6E8A-4147-A177-3AD203B41FA5}">
                      <a16:colId xmlns:a16="http://schemas.microsoft.com/office/drawing/2014/main" val="2414493988"/>
                    </a:ext>
                  </a:extLst>
                </a:gridCol>
                <a:gridCol w="1218113">
                  <a:extLst>
                    <a:ext uri="{9D8B030D-6E8A-4147-A177-3AD203B41FA5}">
                      <a16:colId xmlns:a16="http://schemas.microsoft.com/office/drawing/2014/main" val="1977664182"/>
                    </a:ext>
                  </a:extLst>
                </a:gridCol>
                <a:gridCol w="1218113">
                  <a:extLst>
                    <a:ext uri="{9D8B030D-6E8A-4147-A177-3AD203B41FA5}">
                      <a16:colId xmlns:a16="http://schemas.microsoft.com/office/drawing/2014/main" val="474814396"/>
                    </a:ext>
                  </a:extLst>
                </a:gridCol>
                <a:gridCol w="1218113">
                  <a:extLst>
                    <a:ext uri="{9D8B030D-6E8A-4147-A177-3AD203B41FA5}">
                      <a16:colId xmlns:a16="http://schemas.microsoft.com/office/drawing/2014/main" val="2531568759"/>
                    </a:ext>
                  </a:extLst>
                </a:gridCol>
                <a:gridCol w="1218113">
                  <a:extLst>
                    <a:ext uri="{9D8B030D-6E8A-4147-A177-3AD203B41FA5}">
                      <a16:colId xmlns:a16="http://schemas.microsoft.com/office/drawing/2014/main" val="4094692623"/>
                    </a:ext>
                  </a:extLst>
                </a:gridCol>
                <a:gridCol w="1218113">
                  <a:extLst>
                    <a:ext uri="{9D8B030D-6E8A-4147-A177-3AD203B41FA5}">
                      <a16:colId xmlns:a16="http://schemas.microsoft.com/office/drawing/2014/main" val="1886853049"/>
                    </a:ext>
                  </a:extLst>
                </a:gridCol>
              </a:tblGrid>
              <a:tr h="83594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Range 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en-US" sz="1800" dirty="0">
                          <a:effectLst/>
                        </a:rPr>
                        <a:t>(MeV):​​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0.09 - 0.1​​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0.1 - 0.6​​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0.6 - 1.0​​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1.0 - 2.5​​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2.5 - 10​​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10 - 20​​</a:t>
                      </a:r>
                      <a:endParaRPr lang="en-US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266851"/>
                  </a:ext>
                </a:extLst>
              </a:tr>
              <a:tr h="83594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Flux 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lvl="0" algn="l">
                        <a:buNone/>
                      </a:pPr>
                      <a:r>
                        <a:rPr lang="en-US" sz="1800" dirty="0">
                          <a:effectLst/>
                        </a:rPr>
                        <a:t>(n/cm^2/s):​​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u="none" strike="noStrike" dirty="0">
                          <a:effectLst/>
                        </a:rPr>
                        <a:t>1.151e-9</a:t>
                      </a:r>
                      <a:r>
                        <a:rPr lang="en-US" sz="1800" dirty="0">
                          <a:effectLst/>
                        </a:rPr>
                        <a:t>​​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u="none" strike="noStrike" dirty="0">
                          <a:effectLst/>
                        </a:rPr>
                        <a:t>1.233e-7</a:t>
                      </a:r>
                      <a:r>
                        <a:rPr lang="en-US" sz="1800" dirty="0">
                          <a:effectLst/>
                        </a:rPr>
                        <a:t>​​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u="none" strike="noStrike" dirty="0">
                          <a:effectLst/>
                        </a:rPr>
                        <a:t>1.615e-7</a:t>
                      </a:r>
                      <a:r>
                        <a:rPr lang="en-US" sz="1800" dirty="0">
                          <a:effectLst/>
                        </a:rPr>
                        <a:t>​​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u="none" strike="noStrike" dirty="0">
                          <a:effectLst/>
                        </a:rPr>
                        <a:t>1.262e-6</a:t>
                      </a:r>
                      <a:r>
                        <a:rPr lang="en-US" sz="1800" dirty="0">
                          <a:effectLst/>
                        </a:rPr>
                        <a:t>​​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u="none" strike="noStrike" dirty="0">
                          <a:effectLst/>
                        </a:rPr>
                        <a:t>3.057e-6</a:t>
                      </a:r>
                      <a:r>
                        <a:rPr lang="en-US" sz="1800" dirty="0">
                          <a:effectLst/>
                        </a:rPr>
                        <a:t>​​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u="none" strike="noStrike" dirty="0">
                          <a:effectLst/>
                        </a:rPr>
                        <a:t>2.273e-8</a:t>
                      </a:r>
                      <a:r>
                        <a:rPr lang="en-US" sz="1800" dirty="0">
                          <a:effectLst/>
                        </a:rPr>
                        <a:t>​​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949181"/>
                  </a:ext>
                </a:extLst>
              </a:tr>
              <a:tr h="835948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Bubbles x 24 det​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3.74e-2​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4.02e-2​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4.11e-2​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2.30e-2​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2.02e-2​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800" dirty="0">
                          <a:effectLst/>
                        </a:rPr>
                        <a:t>2.13e-4​</a:t>
                      </a:r>
                      <a:endParaRPr lang="en-US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419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1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>
            <a:extLst>
              <a:ext uri="{FF2B5EF4-FFF2-40B4-BE49-F238E27FC236}">
                <a16:creationId xmlns:a16="http://schemas.microsoft.com/office/drawing/2014/main" id="{6339EBF9-0FD7-0FE4-C17E-43514F4BD73B}"/>
              </a:ext>
            </a:extLst>
          </p:cNvPr>
          <p:cNvSpPr/>
          <p:nvPr/>
        </p:nvSpPr>
        <p:spPr>
          <a:xfrm rot="10800000" flipH="1">
            <a:off x="1250" y="-53134"/>
            <a:ext cx="2099094" cy="2357886"/>
          </a:xfrm>
          <a:prstGeom prst="rtTriangl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>
            <a:extLst>
              <a:ext uri="{FF2B5EF4-FFF2-40B4-BE49-F238E27FC236}">
                <a16:creationId xmlns:a16="http://schemas.microsoft.com/office/drawing/2014/main" id="{B204E234-584A-5481-9EF5-B1FA8FD48349}"/>
              </a:ext>
            </a:extLst>
          </p:cNvPr>
          <p:cNvSpPr/>
          <p:nvPr/>
        </p:nvSpPr>
        <p:spPr>
          <a:xfrm>
            <a:off x="-2188" y="4638260"/>
            <a:ext cx="2084716" cy="2214113"/>
          </a:xfrm>
          <a:prstGeom prst="rt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25B981-5728-8010-A6A8-72B7A7F1DE31}"/>
              </a:ext>
            </a:extLst>
          </p:cNvPr>
          <p:cNvSpPr/>
          <p:nvPr/>
        </p:nvSpPr>
        <p:spPr>
          <a:xfrm>
            <a:off x="367247" y="3774057"/>
            <a:ext cx="589471" cy="618226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FEBB095-9A27-46A8-8DFB-B31FF0BAD4BE}"/>
              </a:ext>
            </a:extLst>
          </p:cNvPr>
          <p:cNvSpPr/>
          <p:nvPr/>
        </p:nvSpPr>
        <p:spPr>
          <a:xfrm>
            <a:off x="79699" y="3630283"/>
            <a:ext cx="589471" cy="618226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930D3E-EE94-9A74-C1F4-FC68D9BE2191}"/>
              </a:ext>
            </a:extLst>
          </p:cNvPr>
          <p:cNvSpPr txBox="1"/>
          <p:nvPr/>
        </p:nvSpPr>
        <p:spPr>
          <a:xfrm>
            <a:off x="2457277" y="338180"/>
            <a:ext cx="728400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>
                <a:solidFill>
                  <a:srgbClr val="0070C0"/>
                </a:solidFill>
              </a:rPr>
              <a:t>Materials and Methods Used</a:t>
            </a:r>
            <a:endParaRPr lang="en-US" sz="4000" b="1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D2F3944-0C35-0256-22B9-FE707D3FBCC0}"/>
              </a:ext>
            </a:extLst>
          </p:cNvPr>
          <p:cNvSpPr/>
          <p:nvPr/>
        </p:nvSpPr>
        <p:spPr>
          <a:xfrm>
            <a:off x="1454401" y="1202142"/>
            <a:ext cx="8540150" cy="4859547"/>
          </a:xfrm>
          <a:prstGeom prst="round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3761B9F-0EA8-6279-353F-0E910AEB6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7</a:t>
            </a:fld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6256EC0-8D92-0DB7-73F0-6741069F861A}"/>
              </a:ext>
            </a:extLst>
          </p:cNvPr>
          <p:cNvSpPr/>
          <p:nvPr/>
        </p:nvSpPr>
        <p:spPr>
          <a:xfrm>
            <a:off x="1763888" y="3174999"/>
            <a:ext cx="9031111" cy="3527777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5D560EB-4FD2-EAF8-1538-4F772AEA8E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437802"/>
              </p:ext>
            </p:extLst>
          </p:nvPr>
        </p:nvGraphicFramePr>
        <p:xfrm>
          <a:off x="2169936" y="3342075"/>
          <a:ext cx="813435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050">
                  <a:extLst>
                    <a:ext uri="{9D8B030D-6E8A-4147-A177-3AD203B41FA5}">
                      <a16:colId xmlns:a16="http://schemas.microsoft.com/office/drawing/2014/main" val="3688881966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1883901112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1095668086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1475388374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3214058056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2606751759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955844613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Range / BDS Type​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0.09 - 0.1 MeV​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0.1 - 0.6 MeV​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0.6 - 1.0 MeV​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1.0 - 2.5 MeV​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2.5 - 10 MeV​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10 – 20 MeV​</a:t>
                      </a:r>
                      <a:endParaRPr lang="en-US" b="1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344119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BDS10​</a:t>
                      </a:r>
                      <a:endParaRPr 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5.00e-6​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2.50e-5​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2.92e-5​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2.97e-5​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4.15e-5​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4.78e-5​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57425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BDS100​</a:t>
                      </a:r>
                      <a:endParaRPr 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2.27e-5​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3.14e-5​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3.23e-5​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4.47e-5​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5.09e-5​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064269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BDS600​</a:t>
                      </a:r>
                      <a:endParaRPr 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1.60e-5​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3.27e-5​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4.75e-5​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5.45e-5​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071696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BDS1000​</a:t>
                      </a:r>
                      <a:endParaRPr 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1.32e-5​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3.50e-5​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5.90e-5​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609426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BDS2500​</a:t>
                      </a:r>
                      <a:endParaRPr 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2.99e-5​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8.70e-5​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43220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fontAlgn="base"/>
                      <a:r>
                        <a:rPr lang="en-US" sz="1600" dirty="0">
                          <a:effectLst/>
                        </a:rPr>
                        <a:t>BDS10000​</a:t>
                      </a:r>
                      <a:endParaRPr lang="en-US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0​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US" sz="1800" dirty="0">
                          <a:effectLst/>
                        </a:rPr>
                        <a:t>4.35e-5​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72171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AFDAC985-3F03-FE17-A1CE-82428E7010B4}"/>
              </a:ext>
            </a:extLst>
          </p:cNvPr>
          <p:cNvSpPr txBox="1"/>
          <p:nvPr/>
        </p:nvSpPr>
        <p:spPr>
          <a:xfrm>
            <a:off x="1773254" y="1458964"/>
            <a:ext cx="7602681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following table shows what ranges the BDS types are sensitive to (green)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numbers are coefficients in units of (cm^2 * bubbles/n) which are used to convert bubbles into fluences and vice versa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The table is also called "the coefficient matrix" or </a:t>
            </a:r>
          </a:p>
          <a:p>
            <a:pPr marL="285750" indent="-285750">
              <a:buFont typeface="Arial"/>
              <a:buChar char="•"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b="1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endParaRPr lang="en-US" b="1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Graphic 13" descr="equation">
            <a:extLst>
              <a:ext uri="{FF2B5EF4-FFF2-40B4-BE49-F238E27FC236}">
                <a16:creationId xmlns:a16="http://schemas.microsoft.com/office/drawing/2014/main" id="{99E6D1F5-688A-2538-48D1-1AEFB87ADA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1790" y="2614612"/>
            <a:ext cx="1267530" cy="24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equation">
            <a:extLst>
              <a:ext uri="{FF2B5EF4-FFF2-40B4-BE49-F238E27FC236}">
                <a16:creationId xmlns:a16="http://schemas.microsoft.com/office/drawing/2014/main" id="{89ADCC89-8EDB-1999-51E1-735B8C705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08196" y="2380980"/>
            <a:ext cx="2029004" cy="787699"/>
          </a:xfrm>
          <a:prstGeom prst="rect">
            <a:avLst/>
          </a:prstGeom>
        </p:spPr>
      </p:pic>
      <p:pic>
        <p:nvPicPr>
          <p:cNvPr id="8" name="Graphic 7" descr="equation">
            <a:extLst>
              <a:ext uri="{FF2B5EF4-FFF2-40B4-BE49-F238E27FC236}">
                <a16:creationId xmlns:a16="http://schemas.microsoft.com/office/drawing/2014/main" id="{AAB75F55-DB53-4135-7525-245CE7EA07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41328" y="2380171"/>
            <a:ext cx="2445948" cy="458637"/>
          </a:xfrm>
          <a:prstGeom prst="rect">
            <a:avLst/>
          </a:prstGeom>
        </p:spPr>
      </p:pic>
      <p:pic>
        <p:nvPicPr>
          <p:cNvPr id="5" name="Graphic 4" descr="equation">
            <a:extLst>
              <a:ext uri="{FF2B5EF4-FFF2-40B4-BE49-F238E27FC236}">
                <a16:creationId xmlns:a16="http://schemas.microsoft.com/office/drawing/2014/main" id="{3AE06666-E4FF-552E-B103-D8229F7354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87026" y="3861129"/>
            <a:ext cx="2144023" cy="429703"/>
          </a:xfrm>
          <a:prstGeom prst="rect">
            <a:avLst/>
          </a:prstGeom>
        </p:spPr>
      </p:pic>
      <p:pic>
        <p:nvPicPr>
          <p:cNvPr id="6" name="Graphic 5" descr="equation">
            <a:extLst>
              <a:ext uri="{FF2B5EF4-FFF2-40B4-BE49-F238E27FC236}">
                <a16:creationId xmlns:a16="http://schemas.microsoft.com/office/drawing/2014/main" id="{89B79014-CB65-AED4-ADA5-72DCBD333E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67503" y="3746649"/>
            <a:ext cx="2945560" cy="68741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3858215-E91C-E331-8115-1E85C2F50A8B}"/>
              </a:ext>
            </a:extLst>
          </p:cNvPr>
          <p:cNvSpPr/>
          <p:nvPr/>
        </p:nvSpPr>
        <p:spPr>
          <a:xfrm>
            <a:off x="10525756" y="-48638"/>
            <a:ext cx="1667772" cy="690113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872D678-95EF-1C0F-4F56-0C56E662BC70}"/>
              </a:ext>
            </a:extLst>
          </p:cNvPr>
          <p:cNvSpPr/>
          <p:nvPr/>
        </p:nvSpPr>
        <p:spPr>
          <a:xfrm>
            <a:off x="10531874" y="-1351471"/>
            <a:ext cx="3076754" cy="288984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7613C928-536E-E5B7-2D82-A8C8CC995B63}"/>
              </a:ext>
            </a:extLst>
          </p:cNvPr>
          <p:cNvSpPr/>
          <p:nvPr/>
        </p:nvSpPr>
        <p:spPr>
          <a:xfrm flipV="1">
            <a:off x="1835" y="-23248"/>
            <a:ext cx="1883433" cy="1739660"/>
          </a:xfrm>
          <a:prstGeom prst="rt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D82FCD5-EA45-5996-CC50-24AB5A340021}"/>
              </a:ext>
            </a:extLst>
          </p:cNvPr>
          <p:cNvSpPr/>
          <p:nvPr/>
        </p:nvSpPr>
        <p:spPr>
          <a:xfrm>
            <a:off x="556127" y="5734424"/>
            <a:ext cx="416943" cy="43132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DFEB08-DF7B-A877-75A7-8D256292213B}"/>
              </a:ext>
            </a:extLst>
          </p:cNvPr>
          <p:cNvSpPr/>
          <p:nvPr/>
        </p:nvSpPr>
        <p:spPr>
          <a:xfrm>
            <a:off x="340467" y="5950085"/>
            <a:ext cx="416943" cy="43132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8640792" cy="478766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428537-8FCD-0FFB-FF62-A22773673601}"/>
              </a:ext>
            </a:extLst>
          </p:cNvPr>
          <p:cNvSpPr txBox="1"/>
          <p:nvPr/>
        </p:nvSpPr>
        <p:spPr>
          <a:xfrm>
            <a:off x="2134273" y="1673279"/>
            <a:ext cx="805774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The bubbles (per BDS type) in the detectors are equal the coefficient matrix multiplied by the fluence (per energy range) </a:t>
            </a:r>
          </a:p>
          <a:p>
            <a:r>
              <a:rPr lang="en-US" b="1" dirty="0">
                <a:solidFill>
                  <a:schemeClr val="accent5"/>
                </a:solidFill>
              </a:rPr>
              <a:t>                                            </a:t>
            </a:r>
          </a:p>
          <a:p>
            <a:r>
              <a:rPr lang="en-US" b="1" dirty="0">
                <a:solidFill>
                  <a:schemeClr val="accent5"/>
                </a:solidFill>
              </a:rPr>
              <a:t>                                     (1)    Or                                         (2)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245CA8-15A7-210A-2087-FEF6FCC56EF6}"/>
              </a:ext>
            </a:extLst>
          </p:cNvPr>
          <p:cNvSpPr txBox="1"/>
          <p:nvPr/>
        </p:nvSpPr>
        <p:spPr>
          <a:xfrm>
            <a:off x="2062386" y="3269166"/>
            <a:ext cx="8057744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The fluence is therefore given by</a:t>
            </a:r>
            <a:br>
              <a:rPr lang="en-US" b="1" dirty="0"/>
            </a:br>
            <a:br>
              <a:rPr lang="en-US" b="1" dirty="0"/>
            </a:br>
            <a:r>
              <a:rPr lang="en-US" b="1" dirty="0">
                <a:solidFill>
                  <a:schemeClr val="accent5"/>
                </a:solidFill>
              </a:rPr>
              <a:t>                                      (3)   Or                                                     (4)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050210" y="465180"/>
            <a:ext cx="728400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The Unfolding Process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C3EE7E8-4462-F8F5-9EA3-81E3F1539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6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3858215-E91C-E331-8115-1E85C2F50A8B}"/>
              </a:ext>
            </a:extLst>
          </p:cNvPr>
          <p:cNvSpPr/>
          <p:nvPr/>
        </p:nvSpPr>
        <p:spPr>
          <a:xfrm>
            <a:off x="10525756" y="-48638"/>
            <a:ext cx="1667772" cy="690113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872D678-95EF-1C0F-4F56-0C56E662BC70}"/>
              </a:ext>
            </a:extLst>
          </p:cNvPr>
          <p:cNvSpPr/>
          <p:nvPr/>
        </p:nvSpPr>
        <p:spPr>
          <a:xfrm>
            <a:off x="10531874" y="-1351471"/>
            <a:ext cx="3076754" cy="2889849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7613C928-536E-E5B7-2D82-A8C8CC995B63}"/>
              </a:ext>
            </a:extLst>
          </p:cNvPr>
          <p:cNvSpPr/>
          <p:nvPr/>
        </p:nvSpPr>
        <p:spPr>
          <a:xfrm flipV="1">
            <a:off x="1835" y="-23248"/>
            <a:ext cx="1883433" cy="1739660"/>
          </a:xfrm>
          <a:prstGeom prst="rtTriangl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D82FCD5-EA45-5996-CC50-24AB5A340021}"/>
              </a:ext>
            </a:extLst>
          </p:cNvPr>
          <p:cNvSpPr/>
          <p:nvPr/>
        </p:nvSpPr>
        <p:spPr>
          <a:xfrm>
            <a:off x="556127" y="5734424"/>
            <a:ext cx="416943" cy="43132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8DFEB08-DF7B-A877-75A7-8D256292213B}"/>
              </a:ext>
            </a:extLst>
          </p:cNvPr>
          <p:cNvSpPr/>
          <p:nvPr/>
        </p:nvSpPr>
        <p:spPr>
          <a:xfrm>
            <a:off x="340467" y="5950085"/>
            <a:ext cx="416943" cy="43132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01932E-A7FB-F58E-2257-2B182F55DF7C}"/>
              </a:ext>
            </a:extLst>
          </p:cNvPr>
          <p:cNvSpPr/>
          <p:nvPr/>
        </p:nvSpPr>
        <p:spPr>
          <a:xfrm>
            <a:off x="1643607" y="1345659"/>
            <a:ext cx="8640792" cy="4787660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428537-8FCD-0FFB-FF62-A22773673601}"/>
              </a:ext>
            </a:extLst>
          </p:cNvPr>
          <p:cNvSpPr txBox="1"/>
          <p:nvPr/>
        </p:nvSpPr>
        <p:spPr>
          <a:xfrm>
            <a:off x="2134273" y="1400109"/>
            <a:ext cx="805774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245CA8-15A7-210A-2087-FEF6FCC56EF6}"/>
              </a:ext>
            </a:extLst>
          </p:cNvPr>
          <p:cNvSpPr txBox="1"/>
          <p:nvPr/>
        </p:nvSpPr>
        <p:spPr>
          <a:xfrm>
            <a:off x="1889857" y="1486374"/>
            <a:ext cx="8057744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What's the problem?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BDS are designed for measuring higher fluxes than underground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Current method has lower counts lead to higher errors</a:t>
            </a: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chemeClr val="accent5"/>
                </a:solidFill>
              </a:rPr>
              <a:t>Fluence/Flux error (error in time is negligible) are higher than the values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A5BB0C-F6FA-DBCD-FC0C-9F7127722796}"/>
              </a:ext>
            </a:extLst>
          </p:cNvPr>
          <p:cNvSpPr txBox="1"/>
          <p:nvPr/>
        </p:nvSpPr>
        <p:spPr>
          <a:xfrm>
            <a:off x="3050210" y="465180"/>
            <a:ext cx="7284008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Current Error Analysis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ED3F48-067F-1FE9-67FC-4AD58A542FFE}"/>
              </a:ext>
            </a:extLst>
          </p:cNvPr>
          <p:cNvSpPr/>
          <p:nvPr/>
        </p:nvSpPr>
        <p:spPr>
          <a:xfrm>
            <a:off x="2555806" y="2875471"/>
            <a:ext cx="8281357" cy="5923470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graph of a number of numbers&#10;&#10;Description automatically generated">
            <a:extLst>
              <a:ext uri="{FF2B5EF4-FFF2-40B4-BE49-F238E27FC236}">
                <a16:creationId xmlns:a16="http://schemas.microsoft.com/office/drawing/2014/main" id="{8FDC864D-3DEF-CD93-9D85-9BED5B00C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589" y="3063484"/>
            <a:ext cx="4856671" cy="37502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D62E58-A06D-5336-B65B-8E80981E956F}"/>
              </a:ext>
            </a:extLst>
          </p:cNvPr>
          <p:cNvSpPr txBox="1"/>
          <p:nvPr/>
        </p:nvSpPr>
        <p:spPr>
          <a:xfrm>
            <a:off x="2981014" y="3914889"/>
            <a:ext cx="1956954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Fluence Histogram of real data from 2023-07-19 using the unfolding method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C543C2F-B661-AED8-41F8-5F9A51F97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3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7" ma:contentTypeDescription="Create a new document." ma:contentTypeScope="" ma:versionID="c6f9a84f66a9c8b9a21755b9ffafb945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7df39e3e7036dff54f89ddd5805ce72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32FEDE-8755-4284-9B30-D11182D0F3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52DF34B-B169-425F-A023-C2FEC976C8E1}">
  <ds:schemaRefs>
    <ds:schemaRef ds:uri="230e9df3-be65-4c73-a93b-d1236ebd677e"/>
    <ds:schemaRef ds:uri="71af3243-3dd4-4a8d-8c0d-dd76da1f02a5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63A7381A-0B8C-4955-BF3C-A86DC89763CF}">
  <ds:schemaRefs>
    <ds:schemaRef ds:uri="16c05727-aa75-4e4a-9b5f-8a80a1165891"/>
    <ds:schemaRef ds:uri="230e9df3-be65-4c73-a93b-d1236ebd677e"/>
    <ds:schemaRef ds:uri="71af3243-3dd4-4a8d-8c0d-dd76da1f02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20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Quotable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</dc:title>
  <dc:subject/>
  <dc:creator/>
  <cp:revision>2459</cp:revision>
  <dcterms:created xsi:type="dcterms:W3CDTF">2023-07-13T19:08:52Z</dcterms:created>
  <dcterms:modified xsi:type="dcterms:W3CDTF">2023-08-18T12:38:57Z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