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3a0077a224_0_4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3a0077a224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3a0077a224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3a0077a224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3a0077a224_0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3a0077a224_0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3a0077a224_0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3a0077a224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3a0077a224_0_6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3a0077a224_0_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3a0077a224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3a0077a224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3a0077a224_0_10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3a0077a224_0_10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3bb3c1165a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3bb3c1165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3a0077a224_0_7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3a0077a224_0_7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3a0077a224_0_8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3a0077a224_0_8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3a0077a22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3a0077a22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SNO+ is a liquid organic scintillator detector that is aiming to study neutrinos.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detector is located 2km (~1.2 mi) below ground.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hardware is mostly inherited from the original SNO experiment, don’t say it was just ready to go because lots of work went into getting it ready to be SNO+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3a0077a224_0_8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3a0077a224_0_8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3a0077a224_0_10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3a0077a224_0_10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3bb3c1165a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3bb3c1165a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3a0077a224_0_9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3a0077a224_0_9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3bb3c1165a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3bb3c1165a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3bb3c1165a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3bb3c1165a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3a0077a22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3a0077a22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3a0077a224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3a0077a224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3a0077a224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3a0077a224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3a0077a224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3a0077a224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3a0077a224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3a0077a224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3a0077a224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3a0077a224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3a0077a224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3a0077a224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2240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Cleaning Data with the Neck Cut in SNO+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148963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Victoria Howard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5" y="4033325"/>
            <a:ext cx="2056852" cy="107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6800" y="3577150"/>
            <a:ext cx="2678724" cy="17831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Applying the Neck Cut to Multiple Runs</a:t>
            </a:r>
            <a:endParaRPr/>
          </a:p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neck cut was applied to many runs when the neck events were more present (300000-300163 and a few 300400 runs).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 was also applied to more recent runs (309000 runs).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was done in an effort to see if more frequent neck events results in more cuts.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 was also done to see if the events being cut corresponded to the neck hot spots.</a:t>
            </a:r>
            <a:endParaRPr/>
          </a:p>
        </p:txBody>
      </p:sp>
      <p:sp>
        <p:nvSpPr>
          <p:cNvPr id="132" name="Google Shape;13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311700" y="219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300000-300163 (plus 300400) Runs</a:t>
            </a:r>
            <a:endParaRPr/>
          </a:p>
        </p:txBody>
      </p:sp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311700" y="792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nhitsCleaned (log-y) were plotted to see how adding the neck cut to the default mask would affect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There are 741500 less events when the neck cut is applied (~0.23% difference).</a:t>
            </a:r>
            <a:endParaRPr/>
          </a:p>
        </p:txBody>
      </p:sp>
      <p:pic>
        <p:nvPicPr>
          <p:cNvPr id="139" name="Google Shape;13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225" y="2197450"/>
            <a:ext cx="4137775" cy="281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20300" y="2197451"/>
            <a:ext cx="4137775" cy="281583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2" name="Google Shape;142;p23"/>
          <p:cNvSpPr txBox="1"/>
          <p:nvPr/>
        </p:nvSpPr>
        <p:spPr>
          <a:xfrm rot="-5400000">
            <a:off x="300650" y="2650350"/>
            <a:ext cx="434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143" name="Google Shape;143;p23"/>
          <p:cNvSpPr txBox="1"/>
          <p:nvPr/>
        </p:nvSpPr>
        <p:spPr>
          <a:xfrm rot="-5400000">
            <a:off x="4498200" y="2650350"/>
            <a:ext cx="424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144" name="Google Shape;144;p23"/>
          <p:cNvSpPr txBox="1"/>
          <p:nvPr/>
        </p:nvSpPr>
        <p:spPr>
          <a:xfrm>
            <a:off x="3587550" y="4779925"/>
            <a:ext cx="65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nhitsCleaned</a:t>
            </a:r>
            <a:endParaRPr/>
          </a:p>
        </p:txBody>
      </p:sp>
      <p:sp>
        <p:nvSpPr>
          <p:cNvPr id="145" name="Google Shape;145;p23"/>
          <p:cNvSpPr txBox="1"/>
          <p:nvPr/>
        </p:nvSpPr>
        <p:spPr>
          <a:xfrm>
            <a:off x="7818975" y="4779925"/>
            <a:ext cx="802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nhitsCleaned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311700" y="259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300000-300163 (plus 300400) Runs</a:t>
            </a:r>
            <a:endParaRPr/>
          </a:p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>
            <a:off x="311700" y="911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previous nhitsCleaned plots were plotted together and so was their difference.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red is before the neck cut and black is after.</a:t>
            </a:r>
            <a:endParaRPr/>
          </a:p>
        </p:txBody>
      </p:sp>
      <p:sp>
        <p:nvSpPr>
          <p:cNvPr id="152" name="Google Shape;15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3" name="Google Shape;15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700" y="2081525"/>
            <a:ext cx="3908425" cy="265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53050" y="2057350"/>
            <a:ext cx="3908425" cy="2659739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 txBox="1"/>
          <p:nvPr/>
        </p:nvSpPr>
        <p:spPr>
          <a:xfrm rot="-5400000">
            <a:off x="164250" y="2398350"/>
            <a:ext cx="571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156" name="Google Shape;156;p24"/>
          <p:cNvSpPr txBox="1"/>
          <p:nvPr/>
        </p:nvSpPr>
        <p:spPr>
          <a:xfrm rot="-5400000">
            <a:off x="4481750" y="2317100"/>
            <a:ext cx="619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157" name="Google Shape;157;p24"/>
          <p:cNvSpPr txBox="1"/>
          <p:nvPr/>
        </p:nvSpPr>
        <p:spPr>
          <a:xfrm>
            <a:off x="3343775" y="4511800"/>
            <a:ext cx="808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nhitsCleaned</a:t>
            </a:r>
            <a:endParaRPr/>
          </a:p>
        </p:txBody>
      </p:sp>
      <p:sp>
        <p:nvSpPr>
          <p:cNvPr id="158" name="Google Shape;158;p24"/>
          <p:cNvSpPr txBox="1"/>
          <p:nvPr/>
        </p:nvSpPr>
        <p:spPr>
          <a:xfrm>
            <a:off x="7593500" y="4511800"/>
            <a:ext cx="719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nhitsCleaned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title"/>
          </p:nvPr>
        </p:nvSpPr>
        <p:spPr>
          <a:xfrm>
            <a:off x="311700" y="235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300000-300163 (plus 300400) Runs</a:t>
            </a:r>
            <a:endParaRPr/>
          </a:p>
        </p:txBody>
      </p:sp>
      <p:sp>
        <p:nvSpPr>
          <p:cNvPr id="164" name="Google Shape;164;p25"/>
          <p:cNvSpPr txBox="1"/>
          <p:nvPr>
            <p:ph idx="1" type="body"/>
          </p:nvPr>
        </p:nvSpPr>
        <p:spPr>
          <a:xfrm>
            <a:off x="311700" y="808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Plotted the neck tube hits (log-y) with and without the neck cut applied.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There is a noticeable difference between with and without the neck cut.</a:t>
            </a:r>
            <a:endParaRPr/>
          </a:p>
        </p:txBody>
      </p:sp>
      <p:sp>
        <p:nvSpPr>
          <p:cNvPr id="165" name="Google Shape;16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6" name="Google Shape;16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2650" y="1803050"/>
            <a:ext cx="4603875" cy="313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 txBox="1"/>
          <p:nvPr/>
        </p:nvSpPr>
        <p:spPr>
          <a:xfrm>
            <a:off x="6616525" y="3170288"/>
            <a:ext cx="2004300" cy="6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 = with neck cut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 = without</a:t>
            </a:r>
            <a:endParaRPr/>
          </a:p>
        </p:txBody>
      </p:sp>
      <p:sp>
        <p:nvSpPr>
          <p:cNvPr id="168" name="Google Shape;168;p25"/>
          <p:cNvSpPr txBox="1"/>
          <p:nvPr/>
        </p:nvSpPr>
        <p:spPr>
          <a:xfrm rot="-5400000">
            <a:off x="1763275" y="2230475"/>
            <a:ext cx="642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Counts</a:t>
            </a:r>
            <a:endParaRPr sz="1700"/>
          </a:p>
        </p:txBody>
      </p:sp>
      <p:sp>
        <p:nvSpPr>
          <p:cNvPr id="169" name="Google Shape;169;p25"/>
          <p:cNvSpPr txBox="1"/>
          <p:nvPr/>
        </p:nvSpPr>
        <p:spPr>
          <a:xfrm>
            <a:off x="5466550" y="4663225"/>
            <a:ext cx="765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necknhits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>
            <p:ph type="title"/>
          </p:nvPr>
        </p:nvSpPr>
        <p:spPr>
          <a:xfrm>
            <a:off x="311700" y="259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300000-300163 (plus 300400) Runs</a:t>
            </a:r>
            <a:endParaRPr/>
          </a:p>
        </p:txBody>
      </p:sp>
      <p:sp>
        <p:nvSpPr>
          <p:cNvPr id="175" name="Google Shape;175;p26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Looked at where the cut events were occurring in the z direction.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There are a cluster of events occurring around 6000.</a:t>
            </a:r>
            <a:endParaRPr/>
          </a:p>
        </p:txBody>
      </p:sp>
      <p:sp>
        <p:nvSpPr>
          <p:cNvPr id="176" name="Google Shape;176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000" y="1959597"/>
            <a:ext cx="6289450" cy="270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/>
          <p:nvPr>
            <p:ph type="title"/>
          </p:nvPr>
        </p:nvSpPr>
        <p:spPr>
          <a:xfrm>
            <a:off x="311700" y="259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300000-300163 (plus 300400) Runs</a:t>
            </a:r>
            <a:endParaRPr/>
          </a:p>
        </p:txBody>
      </p:sp>
      <p:sp>
        <p:nvSpPr>
          <p:cNvPr id="183" name="Google Shape;183;p27"/>
          <p:cNvSpPr txBox="1"/>
          <p:nvPr>
            <p:ph idx="1" type="body"/>
          </p:nvPr>
        </p:nvSpPr>
        <p:spPr>
          <a:xfrm>
            <a:off x="311700" y="9190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Looked to see where these events were occurring in x and 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All events &lt;1000 nhits have been cut (known backgrounds).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There is a cluster of events in the region of one of the neck hot spots.</a:t>
            </a:r>
            <a:endParaRPr/>
          </a:p>
        </p:txBody>
      </p:sp>
      <p:sp>
        <p:nvSpPr>
          <p:cNvPr id="184" name="Google Shape;18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5" name="Google Shape;18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5500" y="1950321"/>
            <a:ext cx="4643951" cy="30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7"/>
          <p:cNvSpPr txBox="1"/>
          <p:nvPr/>
        </p:nvSpPr>
        <p:spPr>
          <a:xfrm>
            <a:off x="5899175" y="4698475"/>
            <a:ext cx="487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posx</a:t>
            </a:r>
            <a:endParaRPr/>
          </a:p>
        </p:txBody>
      </p:sp>
      <p:sp>
        <p:nvSpPr>
          <p:cNvPr id="187" name="Google Shape;187;p27"/>
          <p:cNvSpPr txBox="1"/>
          <p:nvPr/>
        </p:nvSpPr>
        <p:spPr>
          <a:xfrm rot="-5400000">
            <a:off x="1891075" y="2264850"/>
            <a:ext cx="497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posy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300000 runs with geometric cuts</a:t>
            </a:r>
            <a:endParaRPr/>
          </a:p>
        </p:txBody>
      </p:sp>
      <p:sp>
        <p:nvSpPr>
          <p:cNvPr id="193" name="Google Shape;19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 applied the follow cuts to x, y and z: -500 &lt; posx &lt; 1500, -2000 &lt; posy &lt; 0 and posz &gt; 5000.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region is roughly where neck events occur.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Plotting posy vs. posx shows that 7614 events are removed (0.29%).</a:t>
            </a:r>
            <a:endParaRPr/>
          </a:p>
        </p:txBody>
      </p:sp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8150" y="2571750"/>
            <a:ext cx="3475051" cy="236481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8"/>
          <p:cNvSpPr txBox="1"/>
          <p:nvPr/>
        </p:nvSpPr>
        <p:spPr>
          <a:xfrm>
            <a:off x="3103950" y="4760500"/>
            <a:ext cx="39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8"/>
          <p:cNvSpPr txBox="1"/>
          <p:nvPr/>
        </p:nvSpPr>
        <p:spPr>
          <a:xfrm>
            <a:off x="5466525" y="4703625"/>
            <a:ext cx="497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posx</a:t>
            </a:r>
            <a:endParaRPr/>
          </a:p>
        </p:txBody>
      </p:sp>
      <p:sp>
        <p:nvSpPr>
          <p:cNvPr id="197" name="Google Shape;197;p28"/>
          <p:cNvSpPr txBox="1"/>
          <p:nvPr/>
        </p:nvSpPr>
        <p:spPr>
          <a:xfrm rot="-5400000">
            <a:off x="740225" y="2721450"/>
            <a:ext cx="39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8"/>
          <p:cNvSpPr txBox="1"/>
          <p:nvPr/>
        </p:nvSpPr>
        <p:spPr>
          <a:xfrm rot="-5400000">
            <a:off x="2496750" y="2783100"/>
            <a:ext cx="398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posy</a:t>
            </a:r>
            <a:endParaRPr/>
          </a:p>
        </p:txBody>
      </p:sp>
      <p:sp>
        <p:nvSpPr>
          <p:cNvPr id="199" name="Google Shape;19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Looking at timing for the 300000 runs</a:t>
            </a:r>
            <a:endParaRPr/>
          </a:p>
        </p:txBody>
      </p:sp>
      <p:sp>
        <p:nvSpPr>
          <p:cNvPr id="205" name="Google Shape;20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 plotted the events as a function of time (uTDays) with and without the geometric cuts used from the previous slides.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With the geometric cuts below (binning = 100)</a:t>
            </a:r>
            <a:endParaRPr/>
          </a:p>
        </p:txBody>
      </p:sp>
      <p:pic>
        <p:nvPicPr>
          <p:cNvPr id="206" name="Google Shape;20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4913" y="2217661"/>
            <a:ext cx="4174174" cy="2840614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9"/>
          <p:cNvSpPr txBox="1"/>
          <p:nvPr/>
        </p:nvSpPr>
        <p:spPr>
          <a:xfrm rot="-5400000">
            <a:off x="2348300" y="2589475"/>
            <a:ext cx="479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208" name="Google Shape;208;p29"/>
          <p:cNvSpPr txBox="1"/>
          <p:nvPr/>
        </p:nvSpPr>
        <p:spPr>
          <a:xfrm>
            <a:off x="5742800" y="4830125"/>
            <a:ext cx="72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uTDays</a:t>
            </a:r>
            <a:endParaRPr/>
          </a:p>
        </p:txBody>
      </p:sp>
      <p:sp>
        <p:nvSpPr>
          <p:cNvPr id="209" name="Google Shape;20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>
            <a:off x="311700" y="300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309000 Runs</a:t>
            </a:r>
            <a:endParaRPr/>
          </a:p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311700" y="9351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To see the effectiveness of the neck cut, the same plots were created with more recent runs.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With these runs, there were 778900 fewer entries with the neck cut (~0.3%).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Looking at the neck tubes, there is a similar outcome to the previous runs.</a:t>
            </a:r>
            <a:endParaRPr/>
          </a:p>
        </p:txBody>
      </p:sp>
      <p:sp>
        <p:nvSpPr>
          <p:cNvPr id="216" name="Google Shape;21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7" name="Google Shape;217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0325" y="2381894"/>
            <a:ext cx="3662300" cy="249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0"/>
          <p:cNvSpPr txBox="1"/>
          <p:nvPr/>
        </p:nvSpPr>
        <p:spPr>
          <a:xfrm>
            <a:off x="6479700" y="3269838"/>
            <a:ext cx="18720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 = with neck cut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 = without</a:t>
            </a:r>
            <a:endParaRPr/>
          </a:p>
        </p:txBody>
      </p:sp>
      <p:sp>
        <p:nvSpPr>
          <p:cNvPr id="219" name="Google Shape;219;p30"/>
          <p:cNvSpPr txBox="1"/>
          <p:nvPr/>
        </p:nvSpPr>
        <p:spPr>
          <a:xfrm rot="-5400000">
            <a:off x="2504425" y="263450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  <p:sp>
        <p:nvSpPr>
          <p:cNvPr id="220" name="Google Shape;220;p30"/>
          <p:cNvSpPr txBox="1"/>
          <p:nvPr/>
        </p:nvSpPr>
        <p:spPr>
          <a:xfrm>
            <a:off x="5458425" y="4663225"/>
            <a:ext cx="700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necknhits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type="title"/>
          </p:nvPr>
        </p:nvSpPr>
        <p:spPr>
          <a:xfrm>
            <a:off x="311700" y="227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309000 Runs</a:t>
            </a:r>
            <a:endParaRPr/>
          </a:p>
        </p:txBody>
      </p:sp>
      <p:sp>
        <p:nvSpPr>
          <p:cNvPr id="226" name="Google Shape;226;p31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Looked at where the cut events occurred.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 the z direction, there are less events around 6000.</a:t>
            </a:r>
            <a:endParaRPr/>
          </a:p>
        </p:txBody>
      </p:sp>
      <p:sp>
        <p:nvSpPr>
          <p:cNvPr id="227" name="Google Shape;22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8" name="Google Shape;22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9875" y="1781225"/>
            <a:ext cx="6262800" cy="283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1517975" y="187852"/>
            <a:ext cx="5982198" cy="397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928025" y="4225525"/>
            <a:ext cx="847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SNO+ is a liquid organic scintillator detector that is aiming to study neutrinos.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The detector is located 2km (~1.2 mi) below ground.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/>
          <p:nvPr>
            <p:ph type="title"/>
          </p:nvPr>
        </p:nvSpPr>
        <p:spPr>
          <a:xfrm>
            <a:off x="311700" y="284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309000 Runs</a:t>
            </a:r>
            <a:endParaRPr/>
          </a:p>
        </p:txBody>
      </p:sp>
      <p:sp>
        <p:nvSpPr>
          <p:cNvPr id="234" name="Google Shape;234;p32"/>
          <p:cNvSpPr txBox="1"/>
          <p:nvPr>
            <p:ph idx="1" type="body"/>
          </p:nvPr>
        </p:nvSpPr>
        <p:spPr>
          <a:xfrm>
            <a:off x="311700" y="967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 x and y, there are events in one of the neck hot spot regions, though noticeably less than with the other runs.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All events &lt;1000 nhits have been cut.</a:t>
            </a:r>
            <a:endParaRPr/>
          </a:p>
        </p:txBody>
      </p:sp>
      <p:sp>
        <p:nvSpPr>
          <p:cNvPr id="235" name="Google Shape;23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6" name="Google Shape;23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2475" y="2016096"/>
            <a:ext cx="4348776" cy="295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2"/>
          <p:cNvSpPr txBox="1"/>
          <p:nvPr/>
        </p:nvSpPr>
        <p:spPr>
          <a:xfrm>
            <a:off x="5663550" y="4698475"/>
            <a:ext cx="548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posx</a:t>
            </a:r>
            <a:endParaRPr sz="1700"/>
          </a:p>
        </p:txBody>
      </p:sp>
      <p:sp>
        <p:nvSpPr>
          <p:cNvPr id="238" name="Google Shape;238;p32"/>
          <p:cNvSpPr txBox="1"/>
          <p:nvPr/>
        </p:nvSpPr>
        <p:spPr>
          <a:xfrm rot="-5400000">
            <a:off x="1956275" y="2273175"/>
            <a:ext cx="548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posy</a:t>
            </a:r>
            <a:endParaRPr sz="17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309000 runs with only geometric cuts</a:t>
            </a:r>
            <a:endParaRPr/>
          </a:p>
        </p:txBody>
      </p:sp>
      <p:sp>
        <p:nvSpPr>
          <p:cNvPr id="244" name="Google Shape;244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 applied the follow cuts to x, y and z: -500 &lt; posx &lt; 1500, -2000 &lt; posy &lt; 0 and posz &gt; 5000.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region is roughly where neck events occur.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Plotting posy vs. posx shows that 6276 events are removed (0.34%).</a:t>
            </a:r>
            <a:endParaRPr/>
          </a:p>
        </p:txBody>
      </p:sp>
      <p:pic>
        <p:nvPicPr>
          <p:cNvPr id="245" name="Google Shape;24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9400" y="2571750"/>
            <a:ext cx="3475051" cy="236481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3"/>
          <p:cNvSpPr txBox="1"/>
          <p:nvPr/>
        </p:nvSpPr>
        <p:spPr>
          <a:xfrm>
            <a:off x="5460400" y="4703625"/>
            <a:ext cx="390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posx</a:t>
            </a:r>
            <a:endParaRPr/>
          </a:p>
        </p:txBody>
      </p:sp>
      <p:sp>
        <p:nvSpPr>
          <p:cNvPr id="247" name="Google Shape;24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8" name="Google Shape;248;p33"/>
          <p:cNvSpPr txBox="1"/>
          <p:nvPr/>
        </p:nvSpPr>
        <p:spPr>
          <a:xfrm rot="-5400000">
            <a:off x="2525075" y="2793200"/>
            <a:ext cx="390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posy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Looking at timing for the 309000 runs</a:t>
            </a:r>
            <a:endParaRPr/>
          </a:p>
        </p:txBody>
      </p:sp>
      <p:sp>
        <p:nvSpPr>
          <p:cNvPr id="254" name="Google Shape;254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 plotted the events as a function of time (uTDays) with and without the geometric cuts used from the previous slides.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With the geometric cuts below (binning = 100)</a:t>
            </a:r>
            <a:endParaRPr/>
          </a:p>
        </p:txBody>
      </p:sp>
      <p:pic>
        <p:nvPicPr>
          <p:cNvPr id="255" name="Google Shape;25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7050" y="2191175"/>
            <a:ext cx="4260850" cy="289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7" name="Google Shape;257;p34"/>
          <p:cNvSpPr txBox="1"/>
          <p:nvPr/>
        </p:nvSpPr>
        <p:spPr>
          <a:xfrm>
            <a:off x="5735025" y="4820400"/>
            <a:ext cx="643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uTDays</a:t>
            </a:r>
            <a:endParaRPr sz="1700"/>
          </a:p>
        </p:txBody>
      </p:sp>
      <p:sp>
        <p:nvSpPr>
          <p:cNvPr id="258" name="Google Shape;258;p34"/>
          <p:cNvSpPr txBox="1"/>
          <p:nvPr/>
        </p:nvSpPr>
        <p:spPr>
          <a:xfrm rot="-5400000">
            <a:off x="2164325" y="2565700"/>
            <a:ext cx="643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Counts</a:t>
            </a:r>
            <a:endParaRPr sz="17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5"/>
          <p:cNvSpPr txBox="1"/>
          <p:nvPr>
            <p:ph type="title"/>
          </p:nvPr>
        </p:nvSpPr>
        <p:spPr>
          <a:xfrm>
            <a:off x="311700" y="292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309000 Runs</a:t>
            </a:r>
            <a:endParaRPr/>
          </a:p>
        </p:txBody>
      </p:sp>
      <p:sp>
        <p:nvSpPr>
          <p:cNvPr id="264" name="Google Shape;264;p35"/>
          <p:cNvSpPr txBox="1"/>
          <p:nvPr>
            <p:ph idx="1" type="body"/>
          </p:nvPr>
        </p:nvSpPr>
        <p:spPr>
          <a:xfrm>
            <a:off x="311700" y="9190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Compared to the 300000 runs, there are events occurring in roughly the same regions, though less are noted.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could be caused by the decrease in neck events.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It’s noteworthy that there are more events removed by the neck cut for the 309000 runs, though less are in the area of the hot spot.</a:t>
            </a:r>
            <a:endParaRPr/>
          </a:p>
        </p:txBody>
      </p:sp>
      <p:sp>
        <p:nvSpPr>
          <p:cNvPr id="265" name="Google Shape;26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this all mean?</a:t>
            </a:r>
            <a:endParaRPr/>
          </a:p>
        </p:txBody>
      </p:sp>
      <p:sp>
        <p:nvSpPr>
          <p:cNvPr id="271" name="Google Shape;271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neck cut seems to do a decent job at removing events that occur around the neck of the detector.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It </a:t>
            </a:r>
            <a:r>
              <a:rPr lang="en"/>
              <a:t>gives a good solution for removing events that occur in the neck hot spot regions.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With a little bit of fine tuning, it would be a good idea to implement this cut into the data cleaning mask in the future.</a:t>
            </a:r>
            <a:endParaRPr/>
          </a:p>
        </p:txBody>
      </p:sp>
      <p:sp>
        <p:nvSpPr>
          <p:cNvPr id="272" name="Google Shape;27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278" name="Google Shape;278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688" y="274987"/>
            <a:ext cx="7801626" cy="459352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747150" y="3421150"/>
            <a:ext cx="228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Completed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3375650" y="3421150"/>
            <a:ext cx="2225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In progress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843200" y="3421150"/>
            <a:ext cx="2367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In preparation</a:t>
            </a:r>
            <a:endParaRPr sz="1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of the Experiment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Search for the neutrinoless double beta decay.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Measure the lifetime of the two-neutrino double beta decay.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Measuring of geoneutrinos.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Observation of reactor antineutrino oscillations.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Supernova neutrino monitoring.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Searching for exotic physics.</a:t>
            </a:r>
            <a:endParaRPr/>
          </a:p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453" y="0"/>
            <a:ext cx="790309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SNO+ Detect Neutrinos?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221325"/>
            <a:ext cx="4615200" cy="33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For an observable neutrino to occur, it must first interact to produce a charged particle.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Interactions can be with particles such as electrons and nuclei.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Once the interaction has occurred, light is produced as the charged particle passes through the scintillator.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light is detected by the PMTs. </a:t>
            </a:r>
            <a:endParaRPr/>
          </a:p>
        </p:txBody>
      </p:sp>
      <p:sp>
        <p:nvSpPr>
          <p:cNvPr id="94" name="Google Shape;9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1946" y="1221325"/>
            <a:ext cx="2537879" cy="338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Neck Events</a:t>
            </a:r>
            <a:endParaRPr/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063925"/>
            <a:ext cx="4823700" cy="39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There are events that have been dubbed “neck events”.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These events have some characteristic features including: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 ring of light around the top of the detector and the bottom with a stripe missing in between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Reconstruction usually occurs at values larger than 5000, usually close to 6000 in the z direction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There are usually 2700 nhits or more for these events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They started occurring around February 2022.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They have recently become less frequent.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It is hoped that the neck cut will be able to remove these events consistently.</a:t>
            </a:r>
            <a:endParaRPr/>
          </a:p>
        </p:txBody>
      </p:sp>
      <p:sp>
        <p:nvSpPr>
          <p:cNvPr id="102" name="Google Shape;10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4450" y="2637400"/>
            <a:ext cx="3358776" cy="202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8407" y="388700"/>
            <a:ext cx="3310848" cy="2078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Neck Events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Some theories on what causes the neck events are: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Light coming from the PSUP, hitting the AV with reflection back to the PMTs at high Z (first time peak) and then a creation of the typical ring around the equator (second time peak)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Light coming down the neck through the acrylic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Static electricity discharge being created by tension on the ropes or neck</a:t>
            </a:r>
            <a:endParaRPr/>
          </a:p>
        </p:txBody>
      </p:sp>
      <p:sp>
        <p:nvSpPr>
          <p:cNvPr id="111" name="Google Shape;11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0550" y="2611201"/>
            <a:ext cx="5240627" cy="233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Neck Cut Effect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When the neck cut is applied, it is meant to remove events that have two or more neck tube hits.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This can be seen in the neck events that have been occurring.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 plots below show an example of a single event being removed due to the neck cut.</a:t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650" y="2850500"/>
            <a:ext cx="3159474" cy="2152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3700" y="2850500"/>
            <a:ext cx="3159474" cy="21524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21"/>
          <p:cNvCxnSpPr/>
          <p:nvPr/>
        </p:nvCxnSpPr>
        <p:spPr>
          <a:xfrm flipH="1" rot="10800000">
            <a:off x="4129711" y="3926574"/>
            <a:ext cx="7374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2" name="Google Shape;122;p21"/>
          <p:cNvSpPr txBox="1"/>
          <p:nvPr/>
        </p:nvSpPr>
        <p:spPr>
          <a:xfrm>
            <a:off x="4129700" y="3633325"/>
            <a:ext cx="1057200" cy="2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Neck Cut</a:t>
            </a:r>
            <a:endParaRPr sz="1000"/>
          </a:p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4" name="Google Shape;124;p21"/>
          <p:cNvSpPr txBox="1"/>
          <p:nvPr/>
        </p:nvSpPr>
        <p:spPr>
          <a:xfrm rot="-5400000">
            <a:off x="566100" y="3283875"/>
            <a:ext cx="455100" cy="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Counts</a:t>
            </a:r>
            <a:endParaRPr sz="200"/>
          </a:p>
        </p:txBody>
      </p:sp>
      <p:sp>
        <p:nvSpPr>
          <p:cNvPr id="125" name="Google Shape;125;p21"/>
          <p:cNvSpPr txBox="1"/>
          <p:nvPr/>
        </p:nvSpPr>
        <p:spPr>
          <a:xfrm rot="-5400000">
            <a:off x="4929275" y="3194175"/>
            <a:ext cx="424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Counts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