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4"/>
  </p:notesMasterIdLst>
  <p:sldIdLst>
    <p:sldId id="267" r:id="rId5"/>
    <p:sldId id="258" r:id="rId6"/>
    <p:sldId id="269" r:id="rId7"/>
    <p:sldId id="271" r:id="rId8"/>
    <p:sldId id="270" r:id="rId9"/>
    <p:sldId id="302" r:id="rId10"/>
    <p:sldId id="274" r:id="rId11"/>
    <p:sldId id="297" r:id="rId12"/>
    <p:sldId id="295" r:id="rId13"/>
    <p:sldId id="280" r:id="rId14"/>
    <p:sldId id="292" r:id="rId15"/>
    <p:sldId id="294" r:id="rId16"/>
    <p:sldId id="298" r:id="rId17"/>
    <p:sldId id="293" r:id="rId18"/>
    <p:sldId id="285" r:id="rId19"/>
    <p:sldId id="296" r:id="rId20"/>
    <p:sldId id="301" r:id="rId21"/>
    <p:sldId id="275" r:id="rId22"/>
    <p:sldId id="282" r:id="rId2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1pPr>
    <a:lvl2pPr marL="0" marR="0" indent="228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2pPr>
    <a:lvl3pPr marL="0" marR="0" indent="457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3pPr>
    <a:lvl4pPr marL="0" marR="0" indent="685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4pPr>
    <a:lvl5pPr marL="0" marR="0" indent="9144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5pPr>
    <a:lvl6pPr marL="0" marR="0" indent="11430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6pPr>
    <a:lvl7pPr marL="0" marR="0" indent="1371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7pPr>
    <a:lvl8pPr marL="0" marR="0" indent="1600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8pPr>
    <a:lvl9pPr marL="0" marR="0" indent="1828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1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67BE49-1529-674A-EE66-AD3F1D2A154E}" v="1744" dt="2023-08-16T02:17:46.637"/>
    <p1510:client id="{29396EA9-3D85-A875-7929-472FFB1C188C}" v="541" dt="2023-08-16T19:58:37.459"/>
    <p1510:client id="{29E1814A-3462-583B-DA03-3F7B0951EA28}" v="707" dt="2023-08-13T00:11:52.020"/>
    <p1510:client id="{2BA147AF-EBF1-C5EF-B17B-746D9617979E}" v="923" dt="2023-08-14T23:18:06.794"/>
    <p1510:client id="{2D6BB240-D210-7B83-0173-CEB4731A93F9}" v="42" dt="2023-04-11T17:16:33.424"/>
    <p1510:client id="{2FB9AE99-5C23-1A57-B8A4-82F81D03E04D}" v="2544" dt="2023-08-15T22:42:48.711"/>
    <p1510:client id="{355C1761-C5F9-544B-28AE-4211367438E1}" v="2609" dt="2023-08-12T23:28:10.368"/>
    <p1510:client id="{8A958733-56C2-CCE5-1796-2374C8618500}" v="21" dt="2022-03-15T21:44:27.240"/>
    <p1510:client id="{A4387473-5663-05E5-3181-EADD4ED34746}" v="926" dt="2023-08-18T12:29:59.602"/>
    <p1510:client id="{A89C211B-52AA-CFC8-DF0F-63477B24C8E4}" v="8" dt="2023-08-11T18:25:01.505"/>
    <p1510:client id="{C7233644-A5E4-459C-153D-CC46DCB8171F}" v="3384" dt="2023-08-13T19:22:49.419"/>
    <p1510:client id="{E15656C5-C757-8B1F-9218-D836072262A3}" v="2" dt="2023-08-16T12:05:56.504"/>
    <p1510:client id="{E402740C-C2EE-43BB-873F-184AD40B3910}" v="4" dt="2021-01-07T12:42:08.051"/>
    <p1510:client id="{FA8DFCF3-52FD-F58D-BAB0-00178FD68651}" v="1560" dt="2023-08-16T00:09:04.97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1143000" y="685800"/>
            <a:ext cx="4572000" cy="3429000"/>
          </a:xfrm>
          <a:prstGeom prst="rect">
            <a:avLst/>
          </a:prstGeom>
        </p:spPr>
        <p:txBody>
          <a:bodyPr/>
          <a:lstStyle/>
          <a:p>
            <a:endParaRPr/>
          </a:p>
        </p:txBody>
      </p:sp>
      <p:sp>
        <p:nvSpPr>
          <p:cNvPr id="125" name="Shape 12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peaker">
    <p:spTree>
      <p:nvGrpSpPr>
        <p:cNvPr id="1" name=""/>
        <p:cNvGrpSpPr/>
        <p:nvPr/>
      </p:nvGrpSpPr>
      <p:grpSpPr>
        <a:xfrm>
          <a:off x="0" y="0"/>
          <a:ext cx="0" cy="0"/>
          <a:chOff x="0" y="0"/>
          <a:chExt cx="0" cy="0"/>
        </a:xfrm>
      </p:grpSpPr>
      <p:pic>
        <p:nvPicPr>
          <p:cNvPr id="12" name="SNO_Presentation_16x9_Title.jpg" descr="SNO_Presentation_16x9_Title.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3" name="2018/01/01"/>
          <p:cNvSpPr txBox="1">
            <a:spLocks noGrp="1"/>
          </p:cNvSpPr>
          <p:nvPr>
            <p:ph type="body" sz="quarter" idx="13"/>
          </p:nvPr>
        </p:nvSpPr>
        <p:spPr>
          <a:xfrm>
            <a:off x="2656129" y="2098079"/>
            <a:ext cx="6998062" cy="696517"/>
          </a:xfrm>
          <a:prstGeom prst="rect">
            <a:avLst/>
          </a:prstGeom>
        </p:spPr>
        <p:txBody>
          <a:bodyPr>
            <a:noAutofit/>
          </a:bodyPr>
          <a:lstStyle>
            <a:lvl1pPr marL="0" indent="0">
              <a:lnSpc>
                <a:spcPct val="100000"/>
              </a:lnSpc>
              <a:buSzTx/>
              <a:buNone/>
              <a:defRPr sz="3200">
                <a:solidFill>
                  <a:srgbClr val="0076BD"/>
                </a:solidFill>
                <a:latin typeface="+mn-lt"/>
                <a:ea typeface="+mn-ea"/>
                <a:cs typeface="+mn-cs"/>
                <a:sym typeface="Lota Grotesque Bold"/>
              </a:defRPr>
            </a:lvl1pPr>
          </a:lstStyle>
          <a:p>
            <a:r>
              <a:t>2018/01/01</a:t>
            </a:r>
          </a:p>
        </p:txBody>
      </p:sp>
      <p:sp>
        <p:nvSpPr>
          <p:cNvPr id="14" name="Line"/>
          <p:cNvSpPr/>
          <p:nvPr/>
        </p:nvSpPr>
        <p:spPr>
          <a:xfrm flipV="1">
            <a:off x="2745522" y="8348211"/>
            <a:ext cx="2451751" cy="1"/>
          </a:xfrm>
          <a:prstGeom prst="line">
            <a:avLst/>
          </a:prstGeom>
          <a:ln w="101600">
            <a:solidFill>
              <a:srgbClr val="0076BD"/>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
        <p:nvSpPr>
          <p:cNvPr id="15" name="Jane Doe…"/>
          <p:cNvSpPr txBox="1">
            <a:spLocks noGrp="1"/>
          </p:cNvSpPr>
          <p:nvPr>
            <p:ph type="body" sz="quarter" idx="14"/>
          </p:nvPr>
        </p:nvSpPr>
        <p:spPr>
          <a:xfrm>
            <a:off x="2651978" y="8786812"/>
            <a:ext cx="14466769" cy="1500188"/>
          </a:xfrm>
          <a:prstGeom prst="rect">
            <a:avLst/>
          </a:prstGeom>
        </p:spPr>
        <p:txBody>
          <a:bodyPr>
            <a:noAutofit/>
          </a:bodyPr>
          <a:lstStyle/>
          <a:p>
            <a:pPr marL="0" indent="0">
              <a:lnSpc>
                <a:spcPct val="100000"/>
              </a:lnSpc>
              <a:buSzTx/>
              <a:buNone/>
              <a:defRPr sz="4500">
                <a:solidFill>
                  <a:schemeClr val="accent1">
                    <a:hueOff val="48339"/>
                    <a:lumOff val="-12879"/>
                  </a:schemeClr>
                </a:solidFill>
                <a:latin typeface="Muli Bold"/>
                <a:ea typeface="Muli Bold"/>
                <a:cs typeface="Muli Bold"/>
                <a:sym typeface="Muli Bold"/>
              </a:defRPr>
            </a:pPr>
            <a:r>
              <a:t>Jane Doe</a:t>
            </a:r>
          </a:p>
          <a:p>
            <a:pPr marL="0" indent="0">
              <a:buSzTx/>
              <a:buNone/>
              <a:defRPr sz="4500">
                <a:solidFill>
                  <a:srgbClr val="5A676F"/>
                </a:solidFill>
              </a:defRPr>
            </a:pPr>
            <a:r>
              <a:t>Senior Position</a:t>
            </a:r>
          </a:p>
        </p:txBody>
      </p:sp>
      <p:sp>
        <p:nvSpPr>
          <p:cNvPr id="16" name="Title Text"/>
          <p:cNvSpPr txBox="1">
            <a:spLocks noGrp="1"/>
          </p:cNvSpPr>
          <p:nvPr>
            <p:ph type="title"/>
          </p:nvPr>
        </p:nvSpPr>
        <p:spPr>
          <a:xfrm>
            <a:off x="2532888" y="3409711"/>
            <a:ext cx="18962936" cy="4407501"/>
          </a:xfrm>
          <a:prstGeom prst="rect">
            <a:avLst/>
          </a:prstGeom>
        </p:spPr>
        <p:txBody>
          <a:bodyPr/>
          <a:lstStyle>
            <a:lvl1pPr>
              <a:defRPr sz="16000">
                <a:solidFill>
                  <a:srgbClr val="0076BD"/>
                </a:solidFill>
              </a:defRPr>
            </a:lvl1pPr>
          </a:lstStyle>
          <a:p>
            <a:r>
              <a:t>Title Text</a:t>
            </a:r>
          </a:p>
        </p:txBody>
      </p:sp>
      <p:sp>
        <p:nvSpPr>
          <p:cNvPr id="17" name="Slide Number"/>
          <p:cNvSpPr txBox="1">
            <a:spLocks noGrp="1"/>
          </p:cNvSpPr>
          <p:nvPr>
            <p:ph type="sldNum" sz="quarter" idx="2"/>
          </p:nvPr>
        </p:nvSpPr>
        <p:spPr>
          <a:xfrm>
            <a:off x="11438521" y="13073062"/>
            <a:ext cx="748717" cy="775104"/>
          </a:xfrm>
          <a:prstGeom prst="rect">
            <a:avLst/>
          </a:prstGeom>
        </p:spPr>
        <p:txBody>
          <a:bodyPr wrap="none"/>
          <a:lstStyle>
            <a:lvl1pPr>
              <a:defRPr b="1">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Coloured w Dots ">
    <p:bg>
      <p:bgPr>
        <a:solidFill>
          <a:schemeClr val="accent1">
            <a:hueOff val="48339"/>
            <a:lumOff val="-12879"/>
          </a:schemeClr>
        </a:solidFill>
        <a:effectLst/>
      </p:bgPr>
    </p:bg>
    <p:spTree>
      <p:nvGrpSpPr>
        <p:cNvPr id="1" name=""/>
        <p:cNvGrpSpPr/>
        <p:nvPr/>
      </p:nvGrpSpPr>
      <p:grpSpPr>
        <a:xfrm>
          <a:off x="0" y="0"/>
          <a:ext cx="0" cy="0"/>
          <a:chOff x="0" y="0"/>
          <a:chExt cx="0" cy="0"/>
        </a:xfrm>
      </p:grpSpPr>
      <p:sp>
        <p:nvSpPr>
          <p:cNvPr id="109"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pic>
        <p:nvPicPr>
          <p:cNvPr id="110" name="SNO_ID_White.png" descr="SNO_ID_White.png"/>
          <p:cNvPicPr>
            <a:picLocks noChangeAspect="1"/>
          </p:cNvPicPr>
          <p:nvPr/>
        </p:nvPicPr>
        <p:blipFill>
          <a:blip r:embed="rId2"/>
          <a:stretch>
            <a:fillRect/>
          </a:stretch>
        </p:blipFill>
        <p:spPr>
          <a:xfrm>
            <a:off x="21360384" y="914400"/>
            <a:ext cx="2121695" cy="1060847"/>
          </a:xfrm>
          <a:prstGeom prst="rect">
            <a:avLst/>
          </a:prstGeom>
          <a:ln w="12700">
            <a:miter lim="400000"/>
          </a:ln>
        </p:spPr>
      </p:pic>
      <p:pic>
        <p:nvPicPr>
          <p:cNvPr id="111" name="SNO_Presentation_DesignDots_White.png" descr="SNO_Presentation_DesignDots_White.png"/>
          <p:cNvPicPr>
            <a:picLocks noChangeAspect="1"/>
          </p:cNvPicPr>
          <p:nvPr/>
        </p:nvPicPr>
        <p:blipFill>
          <a:blip r:embed="rId3"/>
          <a:stretch>
            <a:fillRect/>
          </a:stretch>
        </p:blipFill>
        <p:spPr>
          <a:xfrm>
            <a:off x="-98553" y="12491217"/>
            <a:ext cx="16013638" cy="1316737"/>
          </a:xfrm>
          <a:prstGeom prst="rect">
            <a:avLst/>
          </a:prstGeom>
          <a:ln w="12700">
            <a:miter lim="400000"/>
          </a:ln>
        </p:spPr>
      </p:pic>
    </p:spTree>
  </p:cSld>
  <p:clrMapOvr>
    <a:masterClrMapping/>
  </p:clrMapOvr>
  <p:transition spd="med"/>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8" name="Slide Number"/>
          <p:cNvSpPr txBox="1">
            <a:spLocks noGrp="1"/>
          </p:cNvSpPr>
          <p:nvPr>
            <p:ph type="sldNum" sz="quarter" idx="2"/>
          </p:nvPr>
        </p:nvSpPr>
        <p:spPr>
          <a:xfrm>
            <a:off x="11459857" y="13073062"/>
            <a:ext cx="727381" cy="841376"/>
          </a:xfrm>
          <a:prstGeom prst="rect">
            <a:avLst/>
          </a:prstGeom>
        </p:spPr>
        <p:txBody>
          <a:bodyPr wrap="none"/>
          <a:lstStyle>
            <a:lvl1pPr>
              <a:defRPr>
                <a:solidFill>
                  <a:srgbClr val="FFFFFF"/>
                </a:solidFill>
              </a:defRPr>
            </a:lvl1pPr>
          </a:lstStyle>
          <a:p>
            <a:fld id="{86CB4B4D-7CA3-9044-876B-883B54F8677D}" type="slidenum">
              <a:t>‹#›</a:t>
            </a:fld>
            <a:endParaRPr/>
          </a:p>
        </p:txBody>
      </p:sp>
    </p:spTree>
  </p:cSld>
  <p:clrMapOvr>
    <a:masterClrMapping/>
  </p:clrMapOvr>
  <p:transition spd="med"/>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tion title">
    <p:bg>
      <p:bgPr>
        <a:solidFill>
          <a:schemeClr val="accent1">
            <a:hueOff val="48339"/>
            <a:lumOff val="-12879"/>
          </a:schemeClr>
        </a:solidFill>
        <a:effectLst/>
      </p:bgPr>
    </p:bg>
    <p:spTree>
      <p:nvGrpSpPr>
        <p:cNvPr id="1" name=""/>
        <p:cNvGrpSpPr/>
        <p:nvPr/>
      </p:nvGrpSpPr>
      <p:grpSpPr>
        <a:xfrm>
          <a:off x="0" y="0"/>
          <a:ext cx="0" cy="0"/>
          <a:chOff x="0" y="0"/>
          <a:chExt cx="0" cy="0"/>
        </a:xfrm>
      </p:grpSpPr>
      <p:pic>
        <p:nvPicPr>
          <p:cNvPr id="24" name="shell2_wbfixed_Edited.jpg" descr="shell2_wbfixed_Edited.jpg"/>
          <p:cNvPicPr>
            <a:picLocks noChangeAspect="1"/>
          </p:cNvPicPr>
          <p:nvPr/>
        </p:nvPicPr>
        <p:blipFill>
          <a:blip r:embed="rId2">
            <a:alphaModFix amt="14772"/>
          </a:blip>
          <a:srcRect l="1749" t="23385" r="1749" b="23385"/>
          <a:stretch>
            <a:fillRect/>
          </a:stretch>
        </p:blipFill>
        <p:spPr>
          <a:xfrm>
            <a:off x="-66461" y="-175421"/>
            <a:ext cx="24516923" cy="14066842"/>
          </a:xfrm>
          <a:prstGeom prst="rect">
            <a:avLst/>
          </a:prstGeom>
          <a:ln w="12700">
            <a:miter lim="400000"/>
          </a:ln>
        </p:spPr>
      </p:pic>
      <p:pic>
        <p:nvPicPr>
          <p:cNvPr id="25" name="SNO_ID_White.png" descr="SNO_ID_White.png"/>
          <p:cNvPicPr>
            <a:picLocks noChangeAspect="1"/>
          </p:cNvPicPr>
          <p:nvPr/>
        </p:nvPicPr>
        <p:blipFill>
          <a:blip r:embed="rId3"/>
          <a:stretch>
            <a:fillRect/>
          </a:stretch>
        </p:blipFill>
        <p:spPr>
          <a:xfrm>
            <a:off x="21270582" y="918088"/>
            <a:ext cx="2205299" cy="1102650"/>
          </a:xfrm>
          <a:prstGeom prst="rect">
            <a:avLst/>
          </a:prstGeom>
          <a:ln w="12700">
            <a:miter lim="400000"/>
          </a:ln>
        </p:spPr>
      </p:pic>
      <p:sp>
        <p:nvSpPr>
          <p:cNvPr id="26" name="Slide Number"/>
          <p:cNvSpPr txBox="1">
            <a:spLocks noGrp="1"/>
          </p:cNvSpPr>
          <p:nvPr>
            <p:ph type="sldNum" sz="quarter" idx="2"/>
          </p:nvPr>
        </p:nvSpPr>
        <p:spPr>
          <a:xfrm>
            <a:off x="22488810" y="12212019"/>
            <a:ext cx="976822" cy="841376"/>
          </a:xfrm>
          <a:prstGeom prst="rect">
            <a:avLst/>
          </a:prstGeom>
        </p:spPr>
        <p:txBody>
          <a:bodyPr/>
          <a:lstStyle>
            <a:lvl1pPr>
              <a:defRPr>
                <a:solidFill>
                  <a:srgbClr val="FFFFFF"/>
                </a:solidFill>
              </a:defRPr>
            </a:lvl1pPr>
          </a:lstStyle>
          <a:p>
            <a:fld id="{86CB4B4D-7CA3-9044-876B-883B54F8677D}" type="slidenum">
              <a:t>‹#›</a:t>
            </a:fld>
            <a:endParaRPr/>
          </a:p>
        </p:txBody>
      </p:sp>
      <p:sp>
        <p:nvSpPr>
          <p:cNvPr id="27" name="Title Text"/>
          <p:cNvSpPr txBox="1">
            <a:spLocks noGrp="1"/>
          </p:cNvSpPr>
          <p:nvPr>
            <p:ph type="title"/>
          </p:nvPr>
        </p:nvSpPr>
        <p:spPr>
          <a:xfrm>
            <a:off x="2532888" y="4882895"/>
            <a:ext cx="20015664" cy="3950209"/>
          </a:xfrm>
          <a:prstGeom prst="rect">
            <a:avLst/>
          </a:prstGeom>
        </p:spPr>
        <p:txBody>
          <a:bodyPr/>
          <a:lstStyle>
            <a:lvl1pPr>
              <a:lnSpc>
                <a:spcPct val="100000"/>
              </a:lnSpc>
              <a:defRPr sz="16000">
                <a:solidFill>
                  <a:srgbClr val="FFFFFF"/>
                </a:solidFill>
              </a:defRPr>
            </a:lvl1pPr>
          </a:lstStyle>
          <a:p>
            <a:r>
              <a:t>Title Text</a:t>
            </a:r>
          </a:p>
        </p:txBody>
      </p:sp>
    </p:spTree>
  </p:cSld>
  <p:clrMapOvr>
    <a:masterClrMapping/>
  </p:clrMapOvr>
  <p:transition spd="med"/>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ext Slide">
    <p:spTree>
      <p:nvGrpSpPr>
        <p:cNvPr id="1" name=""/>
        <p:cNvGrpSpPr/>
        <p:nvPr/>
      </p:nvGrpSpPr>
      <p:grpSpPr>
        <a:xfrm>
          <a:off x="0" y="0"/>
          <a:ext cx="0" cy="0"/>
          <a:chOff x="0" y="0"/>
          <a:chExt cx="0" cy="0"/>
        </a:xfrm>
      </p:grpSpPr>
      <p:sp>
        <p:nvSpPr>
          <p:cNvPr id="34" name="Text"/>
          <p:cNvSpPr txBox="1">
            <a:spLocks noGrp="1"/>
          </p:cNvSpPr>
          <p:nvPr>
            <p:ph type="body" sz="quarter" idx="13"/>
          </p:nvPr>
        </p:nvSpPr>
        <p:spPr>
          <a:xfrm>
            <a:off x="2687034" y="5219194"/>
            <a:ext cx="13112403" cy="587376"/>
          </a:xfrm>
          <a:prstGeom prst="rect">
            <a:avLst/>
          </a:prstGeom>
        </p:spPr>
        <p:txBody>
          <a:bodyPr anchor="t">
            <a:spAutoFit/>
          </a:bodyPr>
          <a:lstStyle>
            <a:lvl1pPr marL="0" indent="0">
              <a:buSzTx/>
              <a:buNone/>
            </a:lvl1pPr>
          </a:lstStyle>
          <a:p>
            <a:r>
              <a:t>Text</a:t>
            </a:r>
          </a:p>
        </p:txBody>
      </p:sp>
      <p:pic>
        <p:nvPicPr>
          <p:cNvPr id="35" name="SNO_Presentation_DesignDots_Colour.png" descr="SNO_Presentation_DesignDots_Colour.png"/>
          <p:cNvPicPr>
            <a:picLocks noChangeAspect="1"/>
          </p:cNvPicPr>
          <p:nvPr/>
        </p:nvPicPr>
        <p:blipFill>
          <a:blip r:embed="rId2"/>
          <a:stretch>
            <a:fillRect/>
          </a:stretch>
        </p:blipFill>
        <p:spPr>
          <a:xfrm>
            <a:off x="-77312" y="12489020"/>
            <a:ext cx="15279625" cy="1317669"/>
          </a:xfrm>
          <a:prstGeom prst="rect">
            <a:avLst/>
          </a:prstGeom>
          <a:ln w="12700">
            <a:miter lim="400000"/>
          </a:ln>
        </p:spPr>
      </p:pic>
      <p:sp>
        <p:nvSpPr>
          <p:cNvPr id="36" name="Title Text"/>
          <p:cNvSpPr txBox="1">
            <a:spLocks noGrp="1"/>
          </p:cNvSpPr>
          <p:nvPr>
            <p:ph type="title"/>
          </p:nvPr>
        </p:nvSpPr>
        <p:spPr>
          <a:xfrm>
            <a:off x="2670175" y="1715823"/>
            <a:ext cx="13112403" cy="2838566"/>
          </a:xfrm>
          <a:prstGeom prst="rect">
            <a:avLst/>
          </a:prstGeom>
        </p:spPr>
        <p:txBody>
          <a:bodyPr/>
          <a:lstStyle/>
          <a:p>
            <a:r>
              <a:t>Title Text</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Line"/>
          <p:cNvSpPr/>
          <p:nvPr/>
        </p:nvSpPr>
        <p:spPr>
          <a:xfrm flipV="1">
            <a:off x="2732822" y="4718194"/>
            <a:ext cx="2451751" cy="1"/>
          </a:xfrm>
          <a:prstGeom prst="line">
            <a:avLst/>
          </a:prstGeom>
          <a:ln w="101600">
            <a:solidFill>
              <a:schemeClr val="accent1">
                <a:hueOff val="48339"/>
                <a:lumOff val="-12879"/>
              </a:schemeClr>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Tree>
  </p:cSld>
  <p:clrMapOvr>
    <a:masterClrMapping/>
  </p:clrMapOvr>
  <p:transition spd="med"/>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ext on Coloured Slide">
    <p:bg>
      <p:bgPr>
        <a:solidFill>
          <a:schemeClr val="accent1">
            <a:hueOff val="48339"/>
            <a:lumOff val="-12879"/>
          </a:schemeClr>
        </a:solidFill>
        <a:effectLst/>
      </p:bgPr>
    </p:bg>
    <p:spTree>
      <p:nvGrpSpPr>
        <p:cNvPr id="1" name=""/>
        <p:cNvGrpSpPr/>
        <p:nvPr/>
      </p:nvGrpSpPr>
      <p:grpSpPr>
        <a:xfrm>
          <a:off x="0" y="0"/>
          <a:ext cx="0" cy="0"/>
          <a:chOff x="0" y="0"/>
          <a:chExt cx="0" cy="0"/>
        </a:xfrm>
      </p:grpSpPr>
      <p:sp>
        <p:nvSpPr>
          <p:cNvPr id="4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pic>
        <p:nvPicPr>
          <p:cNvPr id="46" name="SNO_ID_White.png" descr="SNO_ID_White.png"/>
          <p:cNvPicPr>
            <a:picLocks noChangeAspect="1"/>
          </p:cNvPicPr>
          <p:nvPr/>
        </p:nvPicPr>
        <p:blipFill>
          <a:blip r:embed="rId2"/>
          <a:stretch>
            <a:fillRect/>
          </a:stretch>
        </p:blipFill>
        <p:spPr>
          <a:xfrm>
            <a:off x="21360384" y="914400"/>
            <a:ext cx="2121695" cy="1060847"/>
          </a:xfrm>
          <a:prstGeom prst="rect">
            <a:avLst/>
          </a:prstGeom>
          <a:ln w="12700">
            <a:miter lim="400000"/>
          </a:ln>
        </p:spPr>
      </p:pic>
      <p:pic>
        <p:nvPicPr>
          <p:cNvPr id="47" name="SNO_Presentation_DesignDots_White.png" descr="SNO_Presentation_DesignDots_White.png"/>
          <p:cNvPicPr>
            <a:picLocks noChangeAspect="1"/>
          </p:cNvPicPr>
          <p:nvPr/>
        </p:nvPicPr>
        <p:blipFill>
          <a:blip r:embed="rId3"/>
          <a:stretch>
            <a:fillRect/>
          </a:stretch>
        </p:blipFill>
        <p:spPr>
          <a:xfrm>
            <a:off x="-98553" y="12491217"/>
            <a:ext cx="16013638" cy="1316737"/>
          </a:xfrm>
          <a:prstGeom prst="rect">
            <a:avLst/>
          </a:prstGeom>
          <a:ln w="12700">
            <a:miter lim="400000"/>
          </a:ln>
        </p:spPr>
      </p:pic>
      <p:sp>
        <p:nvSpPr>
          <p:cNvPr id="48" name="Text"/>
          <p:cNvSpPr txBox="1">
            <a:spLocks noGrp="1"/>
          </p:cNvSpPr>
          <p:nvPr>
            <p:ph type="body" sz="quarter" idx="13"/>
          </p:nvPr>
        </p:nvSpPr>
        <p:spPr>
          <a:xfrm>
            <a:off x="2687034" y="5219194"/>
            <a:ext cx="13112403" cy="587376"/>
          </a:xfrm>
          <a:prstGeom prst="rect">
            <a:avLst/>
          </a:prstGeom>
        </p:spPr>
        <p:txBody>
          <a:bodyPr anchor="t">
            <a:spAutoFit/>
          </a:bodyPr>
          <a:lstStyle>
            <a:lvl1pPr marL="0" indent="0">
              <a:buSzTx/>
              <a:buNone/>
              <a:defRPr>
                <a:solidFill>
                  <a:srgbClr val="FFFFFF"/>
                </a:solidFill>
              </a:defRPr>
            </a:lvl1pPr>
          </a:lstStyle>
          <a:p>
            <a:r>
              <a:t>Text</a:t>
            </a:r>
          </a:p>
        </p:txBody>
      </p:sp>
      <p:sp>
        <p:nvSpPr>
          <p:cNvPr id="49" name="Line"/>
          <p:cNvSpPr/>
          <p:nvPr/>
        </p:nvSpPr>
        <p:spPr>
          <a:xfrm flipV="1">
            <a:off x="2732822" y="4718194"/>
            <a:ext cx="2451751" cy="1"/>
          </a:xfrm>
          <a:prstGeom prst="line">
            <a:avLst/>
          </a:prstGeom>
          <a:ln w="101600">
            <a:solidFill>
              <a:srgbClr val="FFFFFF"/>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
        <p:nvSpPr>
          <p:cNvPr id="50" name="Title Text"/>
          <p:cNvSpPr txBox="1">
            <a:spLocks noGrp="1"/>
          </p:cNvSpPr>
          <p:nvPr>
            <p:ph type="title"/>
          </p:nvPr>
        </p:nvSpPr>
        <p:spPr>
          <a:xfrm>
            <a:off x="2665941" y="1722569"/>
            <a:ext cx="11849069" cy="2545425"/>
          </a:xfrm>
          <a:prstGeom prst="rect">
            <a:avLst/>
          </a:prstGeom>
        </p:spPr>
        <p:txBody>
          <a:bodyPr/>
          <a:lstStyle>
            <a:lvl1pPr>
              <a:lnSpc>
                <a:spcPct val="90000"/>
              </a:lnSpc>
              <a:defRPr>
                <a:solidFill>
                  <a:srgbClr val="FFFFFF"/>
                </a:solidFill>
              </a:defRPr>
            </a:lvl1pPr>
          </a:lstStyle>
          <a:p>
            <a:r>
              <a:t>Title Text</a:t>
            </a:r>
          </a:p>
        </p:txBody>
      </p:sp>
    </p:spTree>
  </p:cSld>
  <p:clrMapOvr>
    <a:masterClrMapping/>
  </p:clrMapOvr>
  <p:transition spd="med"/>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Image + Text">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Text"/>
          <p:cNvSpPr txBox="1">
            <a:spLocks noGrp="1"/>
          </p:cNvSpPr>
          <p:nvPr>
            <p:ph type="body" sz="quarter" idx="13"/>
          </p:nvPr>
        </p:nvSpPr>
        <p:spPr>
          <a:xfrm>
            <a:off x="14064250" y="5219194"/>
            <a:ext cx="7671817" cy="587376"/>
          </a:xfrm>
          <a:prstGeom prst="rect">
            <a:avLst/>
          </a:prstGeom>
        </p:spPr>
        <p:txBody>
          <a:bodyPr anchor="t">
            <a:spAutoFit/>
          </a:bodyPr>
          <a:lstStyle/>
          <a:p>
            <a:pPr marL="0" indent="0">
              <a:buSzTx/>
              <a:buNone/>
            </a:pPr>
            <a:endParaRPr/>
          </a:p>
        </p:txBody>
      </p:sp>
      <p:sp>
        <p:nvSpPr>
          <p:cNvPr id="59" name="Line"/>
          <p:cNvSpPr>
            <a:spLocks noGrp="1"/>
          </p:cNvSpPr>
          <p:nvPr>
            <p:ph type="body" sz="quarter" idx="14"/>
          </p:nvPr>
        </p:nvSpPr>
        <p:spPr>
          <a:xfrm flipV="1">
            <a:off x="14127897" y="4338781"/>
            <a:ext cx="2451751" cy="1"/>
          </a:xfrm>
          <a:prstGeom prst="line">
            <a:avLst/>
          </a:prstGeom>
          <a:ln w="101600">
            <a:solidFill>
              <a:schemeClr val="accent1">
                <a:hueOff val="48339"/>
                <a:lumOff val="-12879"/>
              </a:schemeClr>
            </a:solidFill>
          </a:ln>
        </p:spPr>
        <p:txBody>
          <a:bodyPr>
            <a:noAutofit/>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a:p>
        </p:txBody>
      </p:sp>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1" name="DSC_1234_Edited_CLR.jpg"/>
          <p:cNvSpPr>
            <a:spLocks noGrp="1"/>
          </p:cNvSpPr>
          <p:nvPr>
            <p:ph type="pic" idx="15"/>
          </p:nvPr>
        </p:nvSpPr>
        <p:spPr>
          <a:xfrm>
            <a:off x="0" y="0"/>
            <a:ext cx="11960353" cy="13716000"/>
          </a:xfrm>
          <a:prstGeom prst="rect">
            <a:avLst/>
          </a:prstGeom>
        </p:spPr>
        <p:txBody>
          <a:bodyPr lIns="91439" tIns="45719" rIns="91439" bIns="45719" anchor="t">
            <a:noAutofit/>
          </a:bodyPr>
          <a:lstStyle/>
          <a:p>
            <a:endParaRPr/>
          </a:p>
        </p:txBody>
      </p:sp>
    </p:spTree>
  </p:cSld>
  <p:clrMapOvr>
    <a:masterClrMapping/>
  </p:clrMapOvr>
  <p:transition spd="med"/>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mp; Bullets">
    <p:bg>
      <p:bgPr>
        <a:solidFill>
          <a:schemeClr val="accent1">
            <a:hueOff val="48339"/>
            <a:lumOff val="-12879"/>
          </a:schemeClr>
        </a:solidFill>
        <a:effectLst/>
      </p:bgPr>
    </p:bg>
    <p:spTree>
      <p:nvGrpSpPr>
        <p:cNvPr id="1" name=""/>
        <p:cNvGrpSpPr/>
        <p:nvPr/>
      </p:nvGrpSpPr>
      <p:grpSpPr>
        <a:xfrm>
          <a:off x="0" y="0"/>
          <a:ext cx="0" cy="0"/>
          <a:chOff x="0" y="0"/>
          <a:chExt cx="0" cy="0"/>
        </a:xfrm>
      </p:grpSpPr>
      <p:sp>
        <p:nvSpPr>
          <p:cNvPr id="68" name="“Nequi con nobis et reribus qui dunti ium 78% qui.”"/>
          <p:cNvSpPr txBox="1">
            <a:spLocks noGrp="1"/>
          </p:cNvSpPr>
          <p:nvPr>
            <p:ph type="body" sz="quarter" idx="13"/>
          </p:nvPr>
        </p:nvSpPr>
        <p:spPr>
          <a:xfrm>
            <a:off x="14047375" y="4535580"/>
            <a:ext cx="7671817" cy="5689614"/>
          </a:xfrm>
          <a:prstGeom prst="rect">
            <a:avLst/>
          </a:prstGeom>
        </p:spPr>
        <p:txBody>
          <a:bodyPr/>
          <a:lstStyle>
            <a:lvl1pPr marL="0" indent="0" defTabSz="411479">
              <a:buSzTx/>
              <a:buNone/>
              <a:defRPr sz="7168" i="1">
                <a:solidFill>
                  <a:srgbClr val="FFFFFF"/>
                </a:solidFill>
                <a:latin typeface="+mn-lt"/>
                <a:ea typeface="+mn-ea"/>
                <a:cs typeface="+mn-cs"/>
                <a:sym typeface="Lota Grotesque Bold"/>
              </a:defRPr>
            </a:lvl1pPr>
          </a:lstStyle>
          <a:p>
            <a:r>
              <a:t>“Nequi con nobis et reribus qui dunti ium 78% qui.”</a:t>
            </a:r>
          </a:p>
        </p:txBody>
      </p:sp>
      <p:sp>
        <p:nvSpPr>
          <p:cNvPr id="69" name="Rectangle"/>
          <p:cNvSpPr>
            <a:spLocks noGrp="1"/>
          </p:cNvSpPr>
          <p:nvPr>
            <p:ph type="body" sz="half" idx="14"/>
          </p:nvPr>
        </p:nvSpPr>
        <p:spPr>
          <a:xfrm>
            <a:off x="3048000" y="0"/>
            <a:ext cx="7976165" cy="13716000"/>
          </a:xfrm>
          <a:prstGeom prst="rect">
            <a:avLst/>
          </a:prstGeom>
          <a:solidFill>
            <a:srgbClr val="D6D5D5"/>
          </a:solidFill>
        </p:spPr>
        <p:txBody>
          <a:bodyPr>
            <a:noAutofit/>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a:p>
        </p:txBody>
      </p:sp>
      <p:pic>
        <p:nvPicPr>
          <p:cNvPr id="70" name="SNO_ID_White.png" descr="SNO_ID_White.png"/>
          <p:cNvPicPr>
            <a:picLocks noChangeAspect="1"/>
          </p:cNvPicPr>
          <p:nvPr/>
        </p:nvPicPr>
        <p:blipFill>
          <a:blip r:embed="rId2"/>
          <a:stretch>
            <a:fillRect/>
          </a:stretch>
        </p:blipFill>
        <p:spPr>
          <a:xfrm>
            <a:off x="21268943" y="956188"/>
            <a:ext cx="2205299" cy="1102650"/>
          </a:xfrm>
          <a:prstGeom prst="rect">
            <a:avLst/>
          </a:prstGeom>
          <a:ln w="12700">
            <a:miter lim="400000"/>
          </a:ln>
        </p:spPr>
      </p:pic>
      <p:sp>
        <p:nvSpPr>
          <p:cNvPr id="71" name="- Jane Doe"/>
          <p:cNvSpPr txBox="1">
            <a:spLocks noGrp="1"/>
          </p:cNvSpPr>
          <p:nvPr>
            <p:ph type="body" sz="quarter" idx="15"/>
          </p:nvPr>
        </p:nvSpPr>
        <p:spPr>
          <a:xfrm>
            <a:off x="14047375" y="9145124"/>
            <a:ext cx="7976165" cy="650876"/>
          </a:xfrm>
          <a:prstGeom prst="rect">
            <a:avLst/>
          </a:prstGeom>
        </p:spPr>
        <p:txBody>
          <a:bodyPr anchor="t">
            <a:spAutoFit/>
          </a:bodyPr>
          <a:lstStyle>
            <a:lvl1pPr marL="0" indent="0">
              <a:buSzTx/>
              <a:buNone/>
              <a:defRPr sz="3200">
                <a:solidFill>
                  <a:srgbClr val="FFFFFF"/>
                </a:solidFill>
              </a:defRPr>
            </a:lvl1pPr>
          </a:lstStyle>
          <a:p>
            <a:r>
              <a:t>- Jane Doe</a:t>
            </a:r>
          </a:p>
        </p:txBody>
      </p:sp>
      <p:sp>
        <p:nvSpPr>
          <p:cNvPr id="72" name="DSC_1234_Edited_CLR.jpg"/>
          <p:cNvSpPr>
            <a:spLocks noGrp="1"/>
          </p:cNvSpPr>
          <p:nvPr>
            <p:ph type="pic" idx="16"/>
          </p:nvPr>
        </p:nvSpPr>
        <p:spPr>
          <a:xfrm>
            <a:off x="0" y="-11"/>
            <a:ext cx="11960353" cy="13716022"/>
          </a:xfrm>
          <a:prstGeom prst="rect">
            <a:avLst/>
          </a:prstGeom>
        </p:spPr>
        <p:txBody>
          <a:bodyPr lIns="91439" tIns="45719" rIns="91439" bIns="45719" anchor="t">
            <a:noAutofit/>
          </a:bodyPr>
          <a:lstStyle/>
          <a:p>
            <a:endParaRPr/>
          </a:p>
        </p:txBody>
      </p:sp>
      <p:sp>
        <p:nvSpPr>
          <p:cNvPr id="73" name="Triangle"/>
          <p:cNvSpPr/>
          <p:nvPr/>
        </p:nvSpPr>
        <p:spPr>
          <a:xfrm rot="2700000">
            <a:off x="11723320" y="6328731"/>
            <a:ext cx="1058538" cy="1058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hueOff val="48339"/>
              <a:lumOff val="-12879"/>
            </a:schemeClr>
          </a:solidFill>
          <a:ln w="12700">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
        <p:nvSpPr>
          <p:cNvPr id="74"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Full Image">
    <p:spTree>
      <p:nvGrpSpPr>
        <p:cNvPr id="1" name=""/>
        <p:cNvGrpSpPr/>
        <p:nvPr/>
      </p:nvGrpSpPr>
      <p:grpSpPr>
        <a:xfrm>
          <a:off x="0" y="0"/>
          <a:ext cx="0" cy="0"/>
          <a:chOff x="0" y="0"/>
          <a:chExt cx="0" cy="0"/>
        </a:xfrm>
      </p:grpSpPr>
      <p:sp>
        <p:nvSpPr>
          <p:cNvPr id="81" name="DSC_0184_Edited_CLR.jpg"/>
          <p:cNvSpPr>
            <a:spLocks noGrp="1"/>
          </p:cNvSpPr>
          <p:nvPr>
            <p:ph type="pic" idx="13"/>
          </p:nvPr>
        </p:nvSpPr>
        <p:spPr>
          <a:xfrm>
            <a:off x="-43723" y="-35505"/>
            <a:ext cx="24471446" cy="13787010"/>
          </a:xfrm>
          <a:prstGeom prst="rect">
            <a:avLst/>
          </a:prstGeom>
        </p:spPr>
        <p:txBody>
          <a:bodyPr lIns="91439" tIns="45719" rIns="91439" bIns="45719" anchor="t">
            <a:noAutofit/>
          </a:bodyPr>
          <a:lstStyle/>
          <a:p>
            <a:endParaRPr/>
          </a:p>
        </p:txBody>
      </p:sp>
      <p:sp>
        <p:nvSpPr>
          <p:cNvPr id="82" name="Circle"/>
          <p:cNvSpPr>
            <a:spLocks noGrp="1"/>
          </p:cNvSpPr>
          <p:nvPr>
            <p:ph type="body" sz="quarter" idx="14"/>
          </p:nvPr>
        </p:nvSpPr>
        <p:spPr>
          <a:xfrm>
            <a:off x="22600301" y="11951086"/>
            <a:ext cx="1196997" cy="1196998"/>
          </a:xfrm>
          <a:prstGeom prst="ellipse">
            <a:avLst/>
          </a:prstGeom>
          <a:solidFill>
            <a:schemeClr val="accent1">
              <a:hueOff val="48339"/>
              <a:lumOff val="-12879"/>
            </a:schemeClr>
          </a:solidFill>
        </p:spPr>
        <p:txBody>
          <a:bodyPr>
            <a:noAutofit/>
          </a:bodyPr>
          <a:lstStyle/>
          <a:p>
            <a:pPr marL="0" indent="0" algn="ctr">
              <a:lnSpc>
                <a:spcPct val="100000"/>
              </a:lnSpc>
              <a:buSzTx/>
              <a:buNone/>
              <a:defRPr sz="3000">
                <a:solidFill>
                  <a:schemeClr val="accent1">
                    <a:hueOff val="48339"/>
                    <a:lumOff val="-12879"/>
                  </a:schemeClr>
                </a:solidFill>
                <a:latin typeface="Helvetica Neue Medium"/>
                <a:ea typeface="Helvetica Neue Medium"/>
                <a:cs typeface="Helvetica Neue Medium"/>
                <a:sym typeface="Helvetica Neue Medium"/>
              </a:defRPr>
            </a:pPr>
            <a:endParaRPr/>
          </a:p>
        </p:txBody>
      </p:sp>
      <p:sp>
        <p:nvSpPr>
          <p:cNvPr id="83" name="Slide Number"/>
          <p:cNvSpPr txBox="1">
            <a:spLocks noGrp="1"/>
          </p:cNvSpPr>
          <p:nvPr>
            <p:ph type="sldNum" sz="quarter" idx="2"/>
          </p:nvPr>
        </p:nvSpPr>
        <p:spPr>
          <a:xfrm>
            <a:off x="22485095" y="12216383"/>
            <a:ext cx="977266" cy="698501"/>
          </a:xfrm>
          <a:prstGeom prst="rect">
            <a:avLst/>
          </a:prstGeom>
        </p:spPr>
        <p:txBody>
          <a:bodyPr lIns="0" tIns="0" rIns="0" bIns="0"/>
          <a:lstStyle>
            <a:lvl1pPr>
              <a:defRPr>
                <a:solidFill>
                  <a:srgbClr val="FFFFFF"/>
                </a:solidFill>
              </a:defRPr>
            </a:lvl1pPr>
          </a:lstStyle>
          <a:p>
            <a:fld id="{86CB4B4D-7CA3-9044-876B-883B54F8677D}" type="slidenum">
              <a:t>‹#›</a:t>
            </a:fld>
            <a:endParaRPr/>
          </a:p>
        </p:txBody>
      </p:sp>
    </p:spTree>
  </p:cSld>
  <p:clrMapOvr>
    <a:masterClrMapping/>
  </p:clrMapOvr>
  <p:transition spd="med"/>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Notes">
    <p:spTree>
      <p:nvGrpSpPr>
        <p:cNvPr id="1" name=""/>
        <p:cNvGrpSpPr/>
        <p:nvPr/>
      </p:nvGrpSpPr>
      <p:grpSpPr>
        <a:xfrm>
          <a:off x="0" y="0"/>
          <a:ext cx="0" cy="0"/>
          <a:chOff x="0" y="0"/>
          <a:chExt cx="0" cy="0"/>
        </a:xfrm>
      </p:grpSpPr>
      <p:sp>
        <p:nvSpPr>
          <p:cNvPr id="90" name="Line"/>
          <p:cNvSpPr>
            <a:spLocks noGrp="1"/>
          </p:cNvSpPr>
          <p:nvPr>
            <p:ph type="body" sz="quarter" idx="13"/>
          </p:nvPr>
        </p:nvSpPr>
        <p:spPr>
          <a:xfrm flipV="1">
            <a:off x="2732822" y="4718194"/>
            <a:ext cx="2451751" cy="1"/>
          </a:xfrm>
          <a:prstGeom prst="line">
            <a:avLst/>
          </a:prstGeom>
          <a:ln w="101600">
            <a:solidFill>
              <a:schemeClr val="accent1">
                <a:hueOff val="48339"/>
                <a:lumOff val="-12879"/>
              </a:schemeClr>
            </a:solidFill>
          </a:ln>
        </p:spPr>
        <p:txBody>
          <a:bodyPr>
            <a:noAutofit/>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2" name="Title Text"/>
          <p:cNvSpPr txBox="1">
            <a:spLocks noGrp="1"/>
          </p:cNvSpPr>
          <p:nvPr>
            <p:ph type="title"/>
          </p:nvPr>
        </p:nvSpPr>
        <p:spPr>
          <a:xfrm>
            <a:off x="2670175" y="1715823"/>
            <a:ext cx="12404592" cy="1453029"/>
          </a:xfrm>
          <a:prstGeom prst="rect">
            <a:avLst/>
          </a:prstGeom>
        </p:spPr>
        <p:txBody>
          <a:bodyPr/>
          <a:lstStyle/>
          <a:p>
            <a:r>
              <a:t>Title Text</a:t>
            </a:r>
          </a:p>
        </p:txBody>
      </p:sp>
      <p:sp>
        <p:nvSpPr>
          <p:cNvPr id="93" name="Text"/>
          <p:cNvSpPr txBox="1">
            <a:spLocks noGrp="1"/>
          </p:cNvSpPr>
          <p:nvPr>
            <p:ph type="body" sz="quarter" idx="14"/>
          </p:nvPr>
        </p:nvSpPr>
        <p:spPr>
          <a:xfrm>
            <a:off x="2670175" y="5219194"/>
            <a:ext cx="9363457" cy="498476"/>
          </a:xfrm>
          <a:prstGeom prst="rect">
            <a:avLst/>
          </a:prstGeom>
        </p:spPr>
        <p:txBody>
          <a:bodyPr anchor="t">
            <a:spAutoFit/>
          </a:bodyPr>
          <a:lstStyle/>
          <a:p>
            <a:pPr marL="0" indent="0">
              <a:lnSpc>
                <a:spcPct val="150000"/>
              </a:lnSpc>
              <a:buSzTx/>
              <a:buNone/>
              <a:defRPr sz="2200"/>
            </a:pPr>
            <a:endParaRPr/>
          </a:p>
        </p:txBody>
      </p:sp>
      <p:sp>
        <p:nvSpPr>
          <p:cNvPr id="94" name="Text"/>
          <p:cNvSpPr txBox="1">
            <a:spLocks noGrp="1"/>
          </p:cNvSpPr>
          <p:nvPr>
            <p:ph type="body" sz="quarter" idx="15"/>
          </p:nvPr>
        </p:nvSpPr>
        <p:spPr>
          <a:xfrm>
            <a:off x="13160375" y="5219194"/>
            <a:ext cx="9363457" cy="498476"/>
          </a:xfrm>
          <a:prstGeom prst="rect">
            <a:avLst/>
          </a:prstGeom>
        </p:spPr>
        <p:txBody>
          <a:bodyPr anchor="t">
            <a:spAutoFit/>
          </a:bodyPr>
          <a:lstStyle/>
          <a:p>
            <a:pPr marL="0" indent="0">
              <a:lnSpc>
                <a:spcPct val="150000"/>
              </a:lnSpc>
              <a:buSzTx/>
              <a:buNone/>
              <a:defRPr sz="2200"/>
            </a:pPr>
            <a:endParaRPr/>
          </a:p>
        </p:txBody>
      </p:sp>
    </p:spTree>
  </p:cSld>
  <p:clrMapOvr>
    <a:masterClrMapping/>
  </p:clrMapOvr>
  <p:transition spd="med"/>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lank w Dots">
    <p:spTree>
      <p:nvGrpSpPr>
        <p:cNvPr id="1" name=""/>
        <p:cNvGrpSpPr/>
        <p:nvPr/>
      </p:nvGrpSpPr>
      <p:grpSpPr>
        <a:xfrm>
          <a:off x="0" y="0"/>
          <a:ext cx="0" cy="0"/>
          <a:chOff x="0" y="0"/>
          <a:chExt cx="0" cy="0"/>
        </a:xfrm>
      </p:grpSpPr>
      <p:pic>
        <p:nvPicPr>
          <p:cNvPr id="101" name="SNO_Presentation_DesignDots_Colour.png" descr="SNO_Presentation_DesignDots_Colour.png"/>
          <p:cNvPicPr>
            <a:picLocks noChangeAspect="1"/>
          </p:cNvPicPr>
          <p:nvPr/>
        </p:nvPicPr>
        <p:blipFill>
          <a:blip r:embed="rId2"/>
          <a:stretch>
            <a:fillRect/>
          </a:stretch>
        </p:blipFill>
        <p:spPr>
          <a:xfrm>
            <a:off x="-77312" y="12489020"/>
            <a:ext cx="15279625" cy="1317669"/>
          </a:xfrm>
          <a:prstGeom prst="rect">
            <a:avLst/>
          </a:prstGeom>
          <a:ln w="12700">
            <a:miter lim="400000"/>
          </a:ln>
        </p:spPr>
      </p:pic>
      <p:sp>
        <p:nvSpPr>
          <p:cNvPr id="1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4071319" y="1715823"/>
            <a:ext cx="7671817" cy="387255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ormAutofit/>
          </a:bodyPr>
          <a:lstStyle/>
          <a:p>
            <a:r>
              <a:t>Title Text</a:t>
            </a:r>
          </a:p>
        </p:txBody>
      </p:sp>
      <p:pic>
        <p:nvPicPr>
          <p:cNvPr id="3" name="SNO_ID_Colour.png" descr="SNO_ID_Colour.png"/>
          <p:cNvPicPr>
            <a:picLocks noChangeAspect="1"/>
          </p:cNvPicPr>
          <p:nvPr/>
        </p:nvPicPr>
        <p:blipFill>
          <a:blip r:embed="rId13"/>
          <a:stretch>
            <a:fillRect/>
          </a:stretch>
        </p:blipFill>
        <p:spPr>
          <a:xfrm>
            <a:off x="21268943" y="914400"/>
            <a:ext cx="2121695" cy="1072133"/>
          </a:xfrm>
          <a:prstGeom prst="rect">
            <a:avLst/>
          </a:prstGeom>
          <a:ln w="12700">
            <a:miter lim="400000"/>
          </a:ln>
        </p:spPr>
      </p:pic>
      <p:sp>
        <p:nvSpPr>
          <p:cNvPr id="4" name="Slide Number"/>
          <p:cNvSpPr txBox="1">
            <a:spLocks noGrp="1"/>
          </p:cNvSpPr>
          <p:nvPr>
            <p:ph type="sldNum" sz="quarter" idx="2"/>
          </p:nvPr>
        </p:nvSpPr>
        <p:spPr>
          <a:xfrm>
            <a:off x="22485095" y="12216383"/>
            <a:ext cx="977266" cy="841376"/>
          </a:xfrm>
          <a:prstGeom prst="rect">
            <a:avLst/>
          </a:prstGeom>
          <a:ln w="12700">
            <a:miter lim="400000"/>
          </a:ln>
        </p:spPr>
        <p:txBody>
          <a:bodyPr lIns="71437" tIns="71437" rIns="71437" bIns="71437">
            <a:spAutoFit/>
          </a:bodyPr>
          <a:lstStyle>
            <a:lvl1pPr algn="r">
              <a:lnSpc>
                <a:spcPct val="100000"/>
              </a:lnSpc>
              <a:defRPr sz="4200">
                <a:solidFill>
                  <a:schemeClr val="accent1">
                    <a:hueOff val="48339"/>
                    <a:lumOff val="-12879"/>
                  </a:schemeClr>
                </a:solidFill>
                <a:latin typeface="+mn-lt"/>
                <a:ea typeface="+mn-ea"/>
                <a:cs typeface="+mn-cs"/>
                <a:sym typeface="Lota Grotesque Bold"/>
              </a:defRPr>
            </a:lvl1pPr>
          </a:lstStyle>
          <a:p>
            <a:fld id="{86CB4B4D-7CA3-9044-876B-883B54F8677D}" type="slidenum">
              <a:t>‹#›</a:t>
            </a:fld>
            <a:endParaRPr/>
          </a:p>
        </p:txBody>
      </p:sp>
      <p:sp>
        <p:nvSpPr>
          <p:cNvPr id="5" name="Body Level One…"/>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hf hdr="0" ftr="0" dt="0"/>
  <p:txStyles>
    <p:title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p:titleStyle>
    <p:body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p:bodyStyle>
    <p:otherStyle>
      <a:lvl1pPr marL="0" marR="0" indent="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1pPr>
      <a:lvl2pPr marL="0" marR="0" indent="2286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2pPr>
      <a:lvl3pPr marL="0" marR="0" indent="4572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3pPr>
      <a:lvl4pPr marL="0" marR="0" indent="6858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4pPr>
      <a:lvl5pPr marL="0" marR="0" indent="9144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5pPr>
      <a:lvl6pPr marL="0" marR="0" indent="11430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6pPr>
      <a:lvl7pPr marL="0" marR="0" indent="13716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7pPr>
      <a:lvl8pPr marL="0" marR="0" indent="16002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8pPr>
      <a:lvl9pPr marL="0" marR="0" indent="18288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1.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3DA4F3-83D3-5931-ACB4-DC43AB1739B5}"/>
              </a:ext>
            </a:extLst>
          </p:cNvPr>
          <p:cNvSpPr>
            <a:spLocks noGrp="1"/>
          </p:cNvSpPr>
          <p:nvPr>
            <p:ph type="body" sz="quarter" idx="13"/>
          </p:nvPr>
        </p:nvSpPr>
        <p:spPr/>
        <p:txBody>
          <a:bodyPr/>
          <a:lstStyle/>
          <a:p>
            <a:r>
              <a:rPr lang="en-US" dirty="0"/>
              <a:t>2023/08/18</a:t>
            </a:r>
          </a:p>
        </p:txBody>
      </p:sp>
      <p:sp>
        <p:nvSpPr>
          <p:cNvPr id="3" name="Text Placeholder 2">
            <a:extLst>
              <a:ext uri="{FF2B5EF4-FFF2-40B4-BE49-F238E27FC236}">
                <a16:creationId xmlns:a16="http://schemas.microsoft.com/office/drawing/2014/main" id="{339EA16D-7248-D919-D416-06C66606B95D}"/>
              </a:ext>
            </a:extLst>
          </p:cNvPr>
          <p:cNvSpPr>
            <a:spLocks noGrp="1"/>
          </p:cNvSpPr>
          <p:nvPr>
            <p:ph type="body" sz="quarter" idx="14"/>
          </p:nvPr>
        </p:nvSpPr>
        <p:spPr/>
        <p:txBody>
          <a:bodyPr/>
          <a:lstStyle/>
          <a:p>
            <a:pPr marL="0" indent="0">
              <a:lnSpc>
                <a:spcPct val="100000"/>
              </a:lnSpc>
              <a:buNone/>
            </a:pPr>
            <a:r>
              <a:rPr lang="en-US" sz="4000" dirty="0">
                <a:solidFill>
                  <a:srgbClr val="0076BD"/>
                </a:solidFill>
              </a:rPr>
              <a:t>Katherine Latosinsky</a:t>
            </a:r>
          </a:p>
          <a:p>
            <a:pPr marL="0" indent="0">
              <a:lnSpc>
                <a:spcPct val="100000"/>
              </a:lnSpc>
              <a:buNone/>
            </a:pPr>
            <a:r>
              <a:rPr lang="en-US" sz="4000" dirty="0">
                <a:solidFill>
                  <a:srgbClr val="0076BD"/>
                </a:solidFill>
              </a:rPr>
              <a:t>CASST 2023</a:t>
            </a:r>
          </a:p>
        </p:txBody>
      </p:sp>
      <p:sp>
        <p:nvSpPr>
          <p:cNvPr id="4" name="Title 3">
            <a:extLst>
              <a:ext uri="{FF2B5EF4-FFF2-40B4-BE49-F238E27FC236}">
                <a16:creationId xmlns:a16="http://schemas.microsoft.com/office/drawing/2014/main" id="{684DAE71-DD16-D1E0-DFA5-4BC832EEDBDE}"/>
              </a:ext>
            </a:extLst>
          </p:cNvPr>
          <p:cNvSpPr>
            <a:spLocks noGrp="1"/>
          </p:cNvSpPr>
          <p:nvPr>
            <p:ph type="title"/>
          </p:nvPr>
        </p:nvSpPr>
        <p:spPr>
          <a:xfrm>
            <a:off x="2532888" y="4633529"/>
            <a:ext cx="18962936" cy="3183683"/>
          </a:xfrm>
        </p:spPr>
        <p:txBody>
          <a:bodyPr lIns="71437" tIns="71437" rIns="71437" bIns="71437" anchor="t">
            <a:normAutofit/>
          </a:bodyPr>
          <a:lstStyle/>
          <a:p>
            <a:pPr>
              <a:lnSpc>
                <a:spcPct val="100000"/>
              </a:lnSpc>
              <a:spcAft>
                <a:spcPts val="500"/>
              </a:spcAft>
            </a:pPr>
            <a:r>
              <a:rPr lang="en-US" sz="8800" dirty="0">
                <a:ea typeface="+mn-lt"/>
                <a:cs typeface="+mn-lt"/>
              </a:rPr>
              <a:t>Predicting Oxygen Sensor Failures </a:t>
            </a:r>
            <a:br>
              <a:rPr lang="en-US" sz="9600" dirty="0">
                <a:ea typeface="+mn-lt"/>
                <a:cs typeface="+mn-lt"/>
              </a:rPr>
            </a:br>
            <a:r>
              <a:rPr lang="en-US" sz="5400" dirty="0">
                <a:ea typeface="+mn-lt"/>
                <a:cs typeface="+mn-lt"/>
              </a:rPr>
              <a:t>using Data Analysis and Machine Learning</a:t>
            </a:r>
            <a:endParaRPr lang="en-US"/>
          </a:p>
        </p:txBody>
      </p:sp>
      <p:sp>
        <p:nvSpPr>
          <p:cNvPr id="5" name="Slide Number Placeholder 4">
            <a:extLst>
              <a:ext uri="{FF2B5EF4-FFF2-40B4-BE49-F238E27FC236}">
                <a16:creationId xmlns:a16="http://schemas.microsoft.com/office/drawing/2014/main" id="{2AD2D2CD-3462-B68D-5909-E50E05DE4DFF}"/>
              </a:ext>
            </a:extLst>
          </p:cNvPr>
          <p:cNvSpPr>
            <a:spLocks noGrp="1"/>
          </p:cNvSpPr>
          <p:nvPr>
            <p:ph type="sldNum" sz="quarter" idx="2"/>
          </p:nvPr>
        </p:nvSpPr>
        <p:spPr/>
        <p:txBody>
          <a:bodyPr/>
          <a:lstStyle/>
          <a:p>
            <a:fld id="{86CB4B4D-7CA3-9044-876B-883B54F8677D}" type="slidenum">
              <a:rPr lang="en-US"/>
              <a:t>1</a:t>
            </a:fld>
            <a:endParaRPr lang="en-US"/>
          </a:p>
        </p:txBody>
      </p:sp>
    </p:spTree>
    <p:extLst>
      <p:ext uri="{BB962C8B-B14F-4D97-AF65-F5344CB8AC3E}">
        <p14:creationId xmlns:p14="http://schemas.microsoft.com/office/powerpoint/2010/main" val="145025166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88A0EC82-5932-622F-DA02-1C4A3F4169A5}"/>
              </a:ext>
            </a:extLst>
          </p:cNvPr>
          <p:cNvGrpSpPr/>
          <p:nvPr/>
        </p:nvGrpSpPr>
        <p:grpSpPr>
          <a:xfrm>
            <a:off x="737236" y="4027592"/>
            <a:ext cx="23383186" cy="5989224"/>
            <a:chOff x="170337" y="4163762"/>
            <a:chExt cx="23383186" cy="5989224"/>
          </a:xfrm>
        </p:grpSpPr>
        <p:pic>
          <p:nvPicPr>
            <p:cNvPr id="3" name="Picture 2" descr="Machine learning model vs traditional model">
              <a:extLst>
                <a:ext uri="{FF2B5EF4-FFF2-40B4-BE49-F238E27FC236}">
                  <a16:creationId xmlns:a16="http://schemas.microsoft.com/office/drawing/2014/main" id="{D3067F7D-342F-7B36-05C5-98D6DAC70B9F}"/>
                </a:ext>
              </a:extLst>
            </p:cNvPr>
            <p:cNvPicPr>
              <a:picLocks noChangeAspect="1"/>
            </p:cNvPicPr>
            <p:nvPr/>
          </p:nvPicPr>
          <p:blipFill rotWithShape="1">
            <a:blip r:embed="rId2"/>
            <a:srcRect t="46780" r="187" b="-339"/>
            <a:stretch/>
          </p:blipFill>
          <p:spPr>
            <a:xfrm>
              <a:off x="2077324" y="4163762"/>
              <a:ext cx="20148252" cy="5989224"/>
            </a:xfrm>
            <a:prstGeom prst="rect">
              <a:avLst/>
            </a:prstGeom>
          </p:spPr>
        </p:pic>
        <p:sp>
          <p:nvSpPr>
            <p:cNvPr id="4" name="Rectangle 3">
              <a:extLst>
                <a:ext uri="{FF2B5EF4-FFF2-40B4-BE49-F238E27FC236}">
                  <a16:creationId xmlns:a16="http://schemas.microsoft.com/office/drawing/2014/main" id="{BFD76482-88F8-ABDC-92C4-0050EDD0FF5B}"/>
                </a:ext>
              </a:extLst>
            </p:cNvPr>
            <p:cNvSpPr/>
            <p:nvPr/>
          </p:nvSpPr>
          <p:spPr>
            <a:xfrm>
              <a:off x="170337" y="7980077"/>
              <a:ext cx="6450990" cy="123421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47110499-6B8B-D711-AA95-D47941FD18C1}"/>
                </a:ext>
              </a:extLst>
            </p:cNvPr>
            <p:cNvSpPr/>
            <p:nvPr/>
          </p:nvSpPr>
          <p:spPr>
            <a:xfrm>
              <a:off x="416690" y="5143291"/>
              <a:ext cx="6450990" cy="112299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388620" indent="-388620">
                <a:buFont typeface="Arial"/>
                <a:buChar char="•"/>
              </a:pPr>
              <a:r>
                <a:rPr lang="en-US" dirty="0">
                  <a:solidFill>
                    <a:schemeClr val="bg1"/>
                  </a:solidFill>
                  <a:latin typeface="Arial"/>
                  <a:ea typeface="Helvetica Neue Medium"/>
                  <a:cs typeface="Arial"/>
                </a:rPr>
                <a:t>Black box solution</a:t>
              </a:r>
            </a:p>
            <a:p>
              <a:pPr marL="0" marR="0" indent="0" algn="ctr" defTabSz="821531">
                <a:lnSpc>
                  <a:spcPct val="100000"/>
                </a:lnSpc>
                <a:spcBef>
                  <a:spcPts val="0"/>
                </a:spcBef>
                <a:spcAft>
                  <a:spcPts val="0"/>
                </a:spcAft>
                <a:buClrTx/>
                <a:buSzTx/>
                <a:buFontTx/>
                <a:buNone/>
                <a:tabLst/>
              </a:pPr>
              <a:endParaRPr lang="en-US" sz="3000" b="0" i="0" u="none" strike="noStrike" cap="none" spc="0" normalizeH="0" baseline="0" dirty="0">
                <a:ln>
                  <a:noFill/>
                </a:ln>
                <a:solidFill>
                  <a:srgbClr val="FFFFFF"/>
                </a:solidFill>
                <a:effectLst/>
                <a:uFillTx/>
                <a:latin typeface="Helvetica Neue Medium"/>
                <a:ea typeface="Helvetica Neue Medium"/>
                <a:cs typeface="Helvetica Neue Medium"/>
              </a:endParaRPr>
            </a:p>
          </p:txBody>
        </p:sp>
        <p:sp>
          <p:nvSpPr>
            <p:cNvPr id="12" name="Rectangle 11">
              <a:extLst>
                <a:ext uri="{FF2B5EF4-FFF2-40B4-BE49-F238E27FC236}">
                  <a16:creationId xmlns:a16="http://schemas.microsoft.com/office/drawing/2014/main" id="{916D6B84-9529-52AF-837D-3A569DB38AF3}"/>
                </a:ext>
              </a:extLst>
            </p:cNvPr>
            <p:cNvSpPr/>
            <p:nvPr/>
          </p:nvSpPr>
          <p:spPr>
            <a:xfrm>
              <a:off x="19014460" y="6550832"/>
              <a:ext cx="4539063" cy="112299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388620" indent="-388620">
                <a:buFont typeface="Arial"/>
                <a:buChar char="•"/>
              </a:pPr>
              <a:r>
                <a:rPr lang="en-US" dirty="0">
                  <a:solidFill>
                    <a:schemeClr val="bg1"/>
                  </a:solidFill>
                  <a:latin typeface="Arial"/>
                  <a:ea typeface="Helvetica Neue Medium"/>
                  <a:cs typeface="Arial"/>
                </a:rPr>
                <a:t>Black box solution</a:t>
              </a:r>
            </a:p>
            <a:p>
              <a:pPr marL="0" marR="0" indent="0" algn="ctr" defTabSz="821531">
                <a:lnSpc>
                  <a:spcPct val="100000"/>
                </a:lnSpc>
                <a:spcBef>
                  <a:spcPts val="0"/>
                </a:spcBef>
                <a:spcAft>
                  <a:spcPts val="0"/>
                </a:spcAft>
                <a:buClrTx/>
                <a:buSzTx/>
                <a:buFontTx/>
                <a:buNone/>
                <a:tabLst/>
              </a:pPr>
              <a:endParaRPr lang="en-US" sz="3000" b="0" i="0" u="none" strike="noStrike" cap="none" spc="0" normalizeH="0" baseline="0" dirty="0">
                <a:ln>
                  <a:noFill/>
                </a:ln>
                <a:solidFill>
                  <a:srgbClr val="FFFFFF"/>
                </a:solidFill>
                <a:effectLst/>
                <a:uFillTx/>
                <a:latin typeface="Helvetica Neue Medium"/>
                <a:ea typeface="Helvetica Neue Medium"/>
                <a:cs typeface="Helvetica Neue Medium"/>
              </a:endParaRPr>
            </a:p>
          </p:txBody>
        </p:sp>
      </p:grpSp>
      <p:sp>
        <p:nvSpPr>
          <p:cNvPr id="6" name="Example  title here">
            <a:extLst>
              <a:ext uri="{FF2B5EF4-FFF2-40B4-BE49-F238E27FC236}">
                <a16:creationId xmlns:a16="http://schemas.microsoft.com/office/drawing/2014/main" id="{C9C5BA75-DB02-97B8-4F42-DE8CF38714AE}"/>
              </a:ext>
            </a:extLst>
          </p:cNvPr>
          <p:cNvSpPr txBox="1">
            <a:spLocks/>
          </p:cNvSpPr>
          <p:nvPr/>
        </p:nvSpPr>
        <p:spPr>
          <a:xfrm>
            <a:off x="1289113" y="1249213"/>
            <a:ext cx="22917761" cy="2148454"/>
          </a:xfrm>
          <a:prstGeom prst="rect">
            <a:avLst/>
          </a:prstGeom>
        </p:spPr>
        <p:txBody>
          <a:bodyPr lIns="71437" tIns="71437" rIns="71437" bIns="71437" anchor="t">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r>
              <a:rPr lang="en-US" b="1" dirty="0">
                <a:solidFill>
                  <a:srgbClr val="0076BD"/>
                </a:solidFill>
                <a:ea typeface="+mn-lt"/>
                <a:cs typeface="+mn-lt"/>
              </a:rPr>
              <a:t>Applying Supervised Learning</a:t>
            </a:r>
            <a:endParaRPr lang="en-US" b="1"/>
          </a:p>
          <a:p>
            <a:endParaRPr lang="en-US" sz="6000" b="1" dirty="0">
              <a:solidFill>
                <a:schemeClr val="tx1"/>
              </a:solidFill>
              <a:latin typeface="Muli"/>
            </a:endParaRPr>
          </a:p>
        </p:txBody>
      </p:sp>
      <p:sp>
        <p:nvSpPr>
          <p:cNvPr id="11" name="TextBox 10">
            <a:extLst>
              <a:ext uri="{FF2B5EF4-FFF2-40B4-BE49-F238E27FC236}">
                <a16:creationId xmlns:a16="http://schemas.microsoft.com/office/drawing/2014/main" id="{02AFD42A-F55A-6BE3-19F5-CAABFA1DF7EE}"/>
              </a:ext>
            </a:extLst>
          </p:cNvPr>
          <p:cNvSpPr txBox="1"/>
          <p:nvPr/>
        </p:nvSpPr>
        <p:spPr>
          <a:xfrm>
            <a:off x="1651116" y="2815329"/>
            <a:ext cx="6894815" cy="28065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defTabSz="903684">
              <a:spcAft>
                <a:spcPts val="600"/>
              </a:spcAft>
            </a:pPr>
            <a:r>
              <a:rPr lang="en-US" sz="3600" b="1" dirty="0">
                <a:solidFill>
                  <a:schemeClr val="accent1">
                    <a:lumMod val="75000"/>
                  </a:schemeClr>
                </a:solidFill>
              </a:rPr>
              <a:t>INPUT DATA</a:t>
            </a:r>
            <a:r>
              <a:rPr kumimoji="0" lang="en-US" sz="3600" b="1" i="0" u="none" strike="noStrike" cap="none" spc="0" normalizeH="0" baseline="0" dirty="0">
                <a:ln>
                  <a:noFill/>
                </a:ln>
                <a:solidFill>
                  <a:schemeClr val="accent1"/>
                </a:solidFill>
                <a:effectLst/>
                <a:uFillTx/>
                <a:latin typeface="Muli Regular"/>
                <a:ea typeface="Muli Regular"/>
                <a:cs typeface="Muli Regular"/>
                <a:sym typeface="Muli Regular"/>
              </a:rPr>
              <a:t>:</a:t>
            </a:r>
            <a:r>
              <a:rPr lang="en-US" sz="3600" b="1" dirty="0">
                <a:solidFill>
                  <a:schemeClr val="accent1"/>
                </a:solidFill>
              </a:rPr>
              <a:t> </a:t>
            </a:r>
            <a:endParaRPr lang="en-US" dirty="0">
              <a:solidFill>
                <a:schemeClr val="accent1"/>
              </a:solidFill>
            </a:endParaRPr>
          </a:p>
          <a:p>
            <a:pPr defTabSz="903684">
              <a:spcAft>
                <a:spcPts val="600"/>
              </a:spcAft>
            </a:pPr>
            <a:r>
              <a:rPr lang="en-US" sz="3050" dirty="0"/>
              <a:t>Oxygen sensor</a:t>
            </a:r>
            <a:r>
              <a:rPr kumimoji="0" lang="en-US" sz="3050" b="0" i="0" u="none" strike="noStrike" cap="none" spc="0" normalizeH="0" baseline="0" dirty="0">
                <a:ln>
                  <a:noFill/>
                </a:ln>
                <a:solidFill>
                  <a:srgbClr val="000000"/>
                </a:solidFill>
                <a:effectLst/>
                <a:uFillTx/>
                <a:latin typeface="Muli Regular"/>
                <a:ea typeface="Muli Regular"/>
                <a:cs typeface="Muli Regular"/>
                <a:sym typeface="Muli Regular"/>
              </a:rPr>
              <a:t> </a:t>
            </a:r>
            <a:r>
              <a:rPr lang="en-US" sz="3050" dirty="0"/>
              <a:t>data</a:t>
            </a:r>
            <a:endParaRPr lang="en-US" dirty="0"/>
          </a:p>
          <a:p>
            <a:pPr marL="457200" indent="-457200" defTabSz="903684">
              <a:spcAft>
                <a:spcPts val="600"/>
              </a:spcAft>
              <a:buFont typeface="Arial"/>
              <a:buChar char="•"/>
            </a:pPr>
            <a:r>
              <a:rPr lang="en-US" sz="3050" dirty="0"/>
              <a:t>Non-overlapping samples of length L </a:t>
            </a:r>
            <a:endParaRPr lang="en-US" dirty="0"/>
          </a:p>
          <a:p>
            <a:pPr marL="457200" indent="-457200" defTabSz="903684">
              <a:spcAft>
                <a:spcPts val="600"/>
              </a:spcAft>
              <a:buFont typeface="Arial"/>
              <a:buChar char="•"/>
            </a:pPr>
            <a:r>
              <a:rPr lang="en-US" sz="3050" dirty="0"/>
              <a:t>10 channels (sensors) in each sample</a:t>
            </a:r>
            <a:endParaRPr lang="en-US" dirty="0"/>
          </a:p>
        </p:txBody>
      </p:sp>
      <p:sp>
        <p:nvSpPr>
          <p:cNvPr id="9" name="TextBox 8">
            <a:extLst>
              <a:ext uri="{FF2B5EF4-FFF2-40B4-BE49-F238E27FC236}">
                <a16:creationId xmlns:a16="http://schemas.microsoft.com/office/drawing/2014/main" id="{E937FCD5-CFF1-0B75-677B-D4394F38810E}"/>
              </a:ext>
            </a:extLst>
          </p:cNvPr>
          <p:cNvSpPr txBox="1"/>
          <p:nvPr/>
        </p:nvSpPr>
        <p:spPr>
          <a:xfrm>
            <a:off x="1648761" y="8382459"/>
            <a:ext cx="7575027" cy="28065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defTabSz="903684">
              <a:spcAft>
                <a:spcPts val="600"/>
              </a:spcAft>
            </a:pPr>
            <a:r>
              <a:rPr lang="en-US" sz="3600" b="1" dirty="0">
                <a:solidFill>
                  <a:schemeClr val="accent1">
                    <a:lumMod val="75000"/>
                  </a:schemeClr>
                </a:solidFill>
              </a:rPr>
              <a:t>LABELS</a:t>
            </a:r>
            <a:r>
              <a:rPr kumimoji="0" lang="en-US" sz="3600" b="1" i="0" u="none" strike="noStrike" cap="none" spc="0" normalizeH="0" baseline="0" dirty="0">
                <a:ln>
                  <a:noFill/>
                </a:ln>
                <a:solidFill>
                  <a:schemeClr val="accent1">
                    <a:lumMod val="75000"/>
                  </a:schemeClr>
                </a:solidFill>
                <a:effectLst/>
                <a:uFillTx/>
                <a:latin typeface="Muli Regular"/>
                <a:ea typeface="Muli Regular"/>
                <a:cs typeface="Muli Regular"/>
                <a:sym typeface="Muli Regular"/>
              </a:rPr>
              <a:t>:</a:t>
            </a:r>
            <a:r>
              <a:rPr lang="en-US" sz="3600" dirty="0"/>
              <a:t> </a:t>
            </a:r>
          </a:p>
          <a:p>
            <a:pPr defTabSz="903684">
              <a:spcAft>
                <a:spcPts val="600"/>
              </a:spcAft>
            </a:pPr>
            <a:r>
              <a:rPr lang="en-US" sz="3050" dirty="0"/>
              <a:t>Binary Failure</a:t>
            </a:r>
            <a:r>
              <a:rPr kumimoji="0" lang="en-US" sz="3050" b="0" i="0" u="none" strike="noStrike" cap="none" spc="0" normalizeH="0" baseline="0" dirty="0">
                <a:ln>
                  <a:noFill/>
                </a:ln>
                <a:solidFill>
                  <a:srgbClr val="000000"/>
                </a:solidFill>
                <a:effectLst/>
                <a:uFillTx/>
                <a:latin typeface="Muli Regular"/>
                <a:ea typeface="Muli Regular"/>
                <a:cs typeface="Muli Regular"/>
                <a:sym typeface="Muli Regular"/>
              </a:rPr>
              <a:t> </a:t>
            </a:r>
            <a:r>
              <a:rPr lang="en-US" sz="3050" dirty="0"/>
              <a:t>prediction</a:t>
            </a:r>
            <a:endParaRPr lang="en-US" dirty="0"/>
          </a:p>
          <a:p>
            <a:pPr marL="457200" indent="-457200" defTabSz="903684">
              <a:spcAft>
                <a:spcPts val="600"/>
              </a:spcAft>
              <a:buFont typeface="Arial"/>
              <a:buChar char="•"/>
            </a:pPr>
            <a:r>
              <a:rPr lang="en-US" sz="3050" dirty="0"/>
              <a:t>True – A sensor will fail within time T</a:t>
            </a:r>
          </a:p>
          <a:p>
            <a:pPr marL="457200" indent="-457200" defTabSz="903684">
              <a:spcAft>
                <a:spcPts val="600"/>
              </a:spcAft>
              <a:buFont typeface="Arial"/>
              <a:buChar char="•"/>
            </a:pPr>
            <a:r>
              <a:rPr lang="en-US" sz="3050" dirty="0"/>
              <a:t>False – A sensor will not fail within time T</a:t>
            </a:r>
          </a:p>
        </p:txBody>
      </p:sp>
      <p:sp>
        <p:nvSpPr>
          <p:cNvPr id="14" name="TextBox 13">
            <a:extLst>
              <a:ext uri="{FF2B5EF4-FFF2-40B4-BE49-F238E27FC236}">
                <a16:creationId xmlns:a16="http://schemas.microsoft.com/office/drawing/2014/main" id="{C93889F0-360E-A3AF-A172-6C999B418297}"/>
              </a:ext>
            </a:extLst>
          </p:cNvPr>
          <p:cNvSpPr txBox="1"/>
          <p:nvPr/>
        </p:nvSpPr>
        <p:spPr>
          <a:xfrm>
            <a:off x="19807002" y="6200690"/>
            <a:ext cx="3290053" cy="16277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defTabSz="903684">
              <a:spcAft>
                <a:spcPts val="600"/>
              </a:spcAft>
            </a:pPr>
            <a:r>
              <a:rPr lang="en-US" sz="3600" b="1" dirty="0">
                <a:solidFill>
                  <a:schemeClr val="accent1">
                    <a:lumMod val="75000"/>
                  </a:schemeClr>
                </a:solidFill>
              </a:rPr>
              <a:t>PREDICTION</a:t>
            </a:r>
            <a:endParaRPr lang="en-US" dirty="0">
              <a:solidFill>
                <a:schemeClr val="accent1">
                  <a:lumMod val="75000"/>
                </a:schemeClr>
              </a:solidFill>
            </a:endParaRPr>
          </a:p>
          <a:p>
            <a:pPr defTabSz="903684">
              <a:spcAft>
                <a:spcPts val="600"/>
              </a:spcAft>
            </a:pPr>
            <a:r>
              <a:rPr lang="en-US" sz="3600" b="1" dirty="0">
                <a:solidFill>
                  <a:schemeClr val="accent1">
                    <a:lumMod val="75000"/>
                  </a:schemeClr>
                </a:solidFill>
              </a:rPr>
              <a:t>PROGRAM</a:t>
            </a:r>
            <a:endParaRPr lang="en-US" dirty="0"/>
          </a:p>
        </p:txBody>
      </p:sp>
      <p:sp>
        <p:nvSpPr>
          <p:cNvPr id="2" name="Slide Number Placeholder 1">
            <a:extLst>
              <a:ext uri="{FF2B5EF4-FFF2-40B4-BE49-F238E27FC236}">
                <a16:creationId xmlns:a16="http://schemas.microsoft.com/office/drawing/2014/main" id="{2F8D213E-8189-8199-4F6F-1BF6E32247E4}"/>
              </a:ext>
            </a:extLst>
          </p:cNvPr>
          <p:cNvSpPr>
            <a:spLocks noGrp="1"/>
          </p:cNvSpPr>
          <p:nvPr>
            <p:ph type="sldNum" sz="quarter" idx="2"/>
          </p:nvPr>
        </p:nvSpPr>
        <p:spPr/>
        <p:txBody>
          <a:bodyPr/>
          <a:lstStyle/>
          <a:p>
            <a:fld id="{86CB4B4D-7CA3-9044-876B-883B54F8677D}" type="slidenum">
              <a:rPr lang="en-US"/>
              <a:t>10</a:t>
            </a:fld>
            <a:endParaRPr lang="en-US"/>
          </a:p>
        </p:txBody>
      </p:sp>
    </p:spTree>
    <p:extLst>
      <p:ext uri="{BB962C8B-B14F-4D97-AF65-F5344CB8AC3E}">
        <p14:creationId xmlns:p14="http://schemas.microsoft.com/office/powerpoint/2010/main" val="119860071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4DBFE3A-671D-9D2D-17E9-570DC8C5CAD1}"/>
              </a:ext>
            </a:extLst>
          </p:cNvPr>
          <p:cNvSpPr>
            <a:spLocks noGrp="1"/>
          </p:cNvSpPr>
          <p:nvPr>
            <p:ph type="body" sz="quarter" idx="13"/>
          </p:nvPr>
        </p:nvSpPr>
        <p:spPr>
          <a:xfrm>
            <a:off x="2663944" y="5638569"/>
            <a:ext cx="19185310" cy="1342290"/>
          </a:xfrm>
        </p:spPr>
        <p:txBody>
          <a:bodyPr/>
          <a:lstStyle/>
          <a:p>
            <a:pPr marL="457200" indent="-457200">
              <a:buFont typeface="Arial"/>
              <a:buChar char="•"/>
            </a:pPr>
            <a:r>
              <a:rPr lang="en-US" sz="3400" dirty="0"/>
              <a:t>A CNN is a commonly used model that encodes spatial information in hierarchical layers</a:t>
            </a:r>
          </a:p>
          <a:p>
            <a:pPr marL="457200" indent="-457200">
              <a:buFont typeface="Arial,Sans-Serif"/>
              <a:buChar char="•"/>
            </a:pPr>
            <a:r>
              <a:rPr lang="en-US" sz="3400" dirty="0">
                <a:latin typeface="Arial"/>
                <a:cs typeface="Arial"/>
              </a:rPr>
              <a:t>Implemented in Python using the </a:t>
            </a:r>
            <a:r>
              <a:rPr lang="en-US" sz="3400" dirty="0" err="1">
                <a:latin typeface="Arial"/>
                <a:cs typeface="Arial"/>
              </a:rPr>
              <a:t>PyTorch</a:t>
            </a:r>
            <a:r>
              <a:rPr lang="en-US" sz="3400" dirty="0">
                <a:latin typeface="Arial"/>
                <a:cs typeface="Arial"/>
              </a:rPr>
              <a:t> library</a:t>
            </a:r>
          </a:p>
        </p:txBody>
      </p:sp>
      <p:sp>
        <p:nvSpPr>
          <p:cNvPr id="3" name="Title 2">
            <a:extLst>
              <a:ext uri="{FF2B5EF4-FFF2-40B4-BE49-F238E27FC236}">
                <a16:creationId xmlns:a16="http://schemas.microsoft.com/office/drawing/2014/main" id="{13560742-CEA3-95C2-0EF5-A89A98219714}"/>
              </a:ext>
            </a:extLst>
          </p:cNvPr>
          <p:cNvSpPr>
            <a:spLocks noGrp="1"/>
          </p:cNvSpPr>
          <p:nvPr>
            <p:ph type="title"/>
          </p:nvPr>
        </p:nvSpPr>
        <p:spPr>
          <a:xfrm>
            <a:off x="2670175" y="1715823"/>
            <a:ext cx="17014766" cy="2838566"/>
          </a:xfrm>
        </p:spPr>
        <p:txBody>
          <a:bodyPr lIns="71437" tIns="71437" rIns="71437" bIns="71437" anchor="t">
            <a:normAutofit/>
          </a:bodyPr>
          <a:lstStyle/>
          <a:p>
            <a:r>
              <a:rPr lang="en-US" b="1" dirty="0"/>
              <a:t>1st Model:</a:t>
            </a:r>
            <a:br>
              <a:rPr lang="en-US" b="1" dirty="0"/>
            </a:br>
            <a:r>
              <a:rPr lang="en-US" b="1" dirty="0"/>
              <a:t>Convolutional Neural Network</a:t>
            </a:r>
          </a:p>
        </p:txBody>
      </p:sp>
      <p:pic>
        <p:nvPicPr>
          <p:cNvPr id="5" name="Picture 4" descr="A close-up of a number&#10;&#10;Description automatically generated">
            <a:extLst>
              <a:ext uri="{FF2B5EF4-FFF2-40B4-BE49-F238E27FC236}">
                <a16:creationId xmlns:a16="http://schemas.microsoft.com/office/drawing/2014/main" id="{3569641F-6D2D-6DC8-2253-2DCC480A7108}"/>
              </a:ext>
            </a:extLst>
          </p:cNvPr>
          <p:cNvPicPr>
            <a:picLocks noChangeAspect="1"/>
          </p:cNvPicPr>
          <p:nvPr/>
        </p:nvPicPr>
        <p:blipFill>
          <a:blip r:embed="rId2"/>
          <a:stretch>
            <a:fillRect/>
          </a:stretch>
        </p:blipFill>
        <p:spPr>
          <a:xfrm>
            <a:off x="2471391" y="8249111"/>
            <a:ext cx="18826378" cy="4466534"/>
          </a:xfrm>
          <a:prstGeom prst="rect">
            <a:avLst/>
          </a:prstGeom>
        </p:spPr>
      </p:pic>
      <p:sp>
        <p:nvSpPr>
          <p:cNvPr id="4" name="Slide Number Placeholder 3">
            <a:extLst>
              <a:ext uri="{FF2B5EF4-FFF2-40B4-BE49-F238E27FC236}">
                <a16:creationId xmlns:a16="http://schemas.microsoft.com/office/drawing/2014/main" id="{39A8CEC3-6ED4-E32D-54C5-111DC1A297D6}"/>
              </a:ext>
            </a:extLst>
          </p:cNvPr>
          <p:cNvSpPr>
            <a:spLocks noGrp="1"/>
          </p:cNvSpPr>
          <p:nvPr>
            <p:ph type="sldNum" sz="quarter" idx="2"/>
          </p:nvPr>
        </p:nvSpPr>
        <p:spPr/>
        <p:txBody>
          <a:bodyPr/>
          <a:lstStyle/>
          <a:p>
            <a:fld id="{86CB4B4D-7CA3-9044-876B-883B54F8677D}" type="slidenum">
              <a:rPr lang="en-US"/>
              <a:t>11</a:t>
            </a:fld>
            <a:endParaRPr lang="en-US"/>
          </a:p>
        </p:txBody>
      </p:sp>
      <p:sp>
        <p:nvSpPr>
          <p:cNvPr id="6" name="TextBox 5">
            <a:extLst>
              <a:ext uri="{FF2B5EF4-FFF2-40B4-BE49-F238E27FC236}">
                <a16:creationId xmlns:a16="http://schemas.microsoft.com/office/drawing/2014/main" id="{6020518F-9A85-4F94-E61B-66D7C34E65F5}"/>
              </a:ext>
            </a:extLst>
          </p:cNvPr>
          <p:cNvSpPr txBox="1"/>
          <p:nvPr/>
        </p:nvSpPr>
        <p:spPr>
          <a:xfrm>
            <a:off x="2747779" y="7701121"/>
            <a:ext cx="10640288" cy="7721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r>
              <a:rPr lang="en-US" sz="3400" dirty="0"/>
              <a:t>Model architecture with sample length L=10 days:</a:t>
            </a:r>
            <a:endParaRPr lang="en-US"/>
          </a:p>
        </p:txBody>
      </p:sp>
    </p:spTree>
    <p:extLst>
      <p:ext uri="{BB962C8B-B14F-4D97-AF65-F5344CB8AC3E}">
        <p14:creationId xmlns:p14="http://schemas.microsoft.com/office/powerpoint/2010/main" val="117336885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4DBFE3A-671D-9D2D-17E9-570DC8C5CAD1}"/>
              </a:ext>
            </a:extLst>
          </p:cNvPr>
          <p:cNvSpPr>
            <a:spLocks noGrp="1"/>
          </p:cNvSpPr>
          <p:nvPr>
            <p:ph type="body" sz="quarter" idx="13"/>
          </p:nvPr>
        </p:nvSpPr>
        <p:spPr>
          <a:xfrm>
            <a:off x="2663944" y="5015424"/>
            <a:ext cx="9718909" cy="8264634"/>
          </a:xfrm>
        </p:spPr>
        <p:txBody>
          <a:bodyPr/>
          <a:lstStyle/>
          <a:p>
            <a:r>
              <a:rPr lang="en-US" sz="3400" dirty="0">
                <a:cs typeface="Arial"/>
              </a:rPr>
              <a:t>Techniques to prevent the model from overfitting the limited failure dataset:</a:t>
            </a:r>
            <a:endParaRPr lang="en-US" dirty="0"/>
          </a:p>
          <a:p>
            <a:endParaRPr lang="en-US" sz="3400" dirty="0">
              <a:cs typeface="Arial"/>
            </a:endParaRPr>
          </a:p>
          <a:p>
            <a:pPr marL="833120" lvl="1" indent="-388620">
              <a:buFont typeface="Arial"/>
              <a:buChar char="•"/>
            </a:pPr>
            <a:r>
              <a:rPr lang="en-US" sz="3400" dirty="0">
                <a:cs typeface="Arial"/>
              </a:rPr>
              <a:t>Batch normalization</a:t>
            </a:r>
            <a:endParaRPr lang="en-US" sz="3400">
              <a:cs typeface="Arial"/>
            </a:endParaRPr>
          </a:p>
          <a:p>
            <a:pPr marL="833120" lvl="1" indent="-388620">
              <a:buFont typeface="Arial"/>
              <a:buChar char="•"/>
            </a:pPr>
            <a:r>
              <a:rPr lang="en-US" sz="3400" dirty="0">
                <a:cs typeface="Arial"/>
              </a:rPr>
              <a:t>Dropout</a:t>
            </a:r>
          </a:p>
          <a:p>
            <a:pPr marL="833120" lvl="1" indent="-388620">
              <a:buFont typeface="Arial"/>
              <a:buChar char="•"/>
            </a:pPr>
            <a:r>
              <a:rPr lang="en-US" sz="3400" dirty="0">
                <a:cs typeface="Arial"/>
              </a:rPr>
              <a:t>Data Augmentation: switching sensor labels </a:t>
            </a:r>
          </a:p>
          <a:p>
            <a:pPr marL="833120" lvl="1" indent="-388620">
              <a:buFont typeface="Arial"/>
              <a:buChar char="•"/>
            </a:pPr>
            <a:r>
              <a:rPr lang="en-US" sz="3400" dirty="0"/>
              <a:t>Down-sampling the non-failure data</a:t>
            </a:r>
            <a:endParaRPr lang="en-US" sz="3400" dirty="0">
              <a:cs typeface="Arial"/>
            </a:endParaRPr>
          </a:p>
          <a:p>
            <a:endParaRPr lang="en-US" sz="3400" dirty="0"/>
          </a:p>
          <a:p>
            <a:pPr>
              <a:buFont typeface="Arial"/>
            </a:pPr>
            <a:r>
              <a:rPr lang="en-US" sz="3400" dirty="0"/>
              <a:t>Used k-fold validation to evaluate the model performance.</a:t>
            </a:r>
          </a:p>
          <a:p>
            <a:pPr marL="457200" indent="-457200">
              <a:buFont typeface="Arial"/>
              <a:buChar char="•"/>
            </a:pPr>
            <a:endParaRPr lang="en-US" sz="3400" dirty="0"/>
          </a:p>
          <a:p>
            <a:endParaRPr lang="en-US" sz="3400" dirty="0"/>
          </a:p>
          <a:p>
            <a:endParaRPr lang="en-US" sz="3400" dirty="0"/>
          </a:p>
        </p:txBody>
      </p:sp>
      <p:sp>
        <p:nvSpPr>
          <p:cNvPr id="3" name="Title 2">
            <a:extLst>
              <a:ext uri="{FF2B5EF4-FFF2-40B4-BE49-F238E27FC236}">
                <a16:creationId xmlns:a16="http://schemas.microsoft.com/office/drawing/2014/main" id="{13560742-CEA3-95C2-0EF5-A89A98219714}"/>
              </a:ext>
            </a:extLst>
          </p:cNvPr>
          <p:cNvSpPr>
            <a:spLocks noGrp="1"/>
          </p:cNvSpPr>
          <p:nvPr>
            <p:ph type="title"/>
          </p:nvPr>
        </p:nvSpPr>
        <p:spPr>
          <a:xfrm>
            <a:off x="2670175" y="1715823"/>
            <a:ext cx="10872586" cy="3531293"/>
          </a:xfrm>
        </p:spPr>
        <p:txBody>
          <a:bodyPr lIns="71437" tIns="71437" rIns="71437" bIns="71437" anchor="t">
            <a:normAutofit/>
          </a:bodyPr>
          <a:lstStyle/>
          <a:p>
            <a:r>
              <a:rPr lang="en-US" b="1" dirty="0"/>
              <a:t>Regularization techniques</a:t>
            </a:r>
            <a:endParaRPr lang="en-US" dirty="0"/>
          </a:p>
        </p:txBody>
      </p:sp>
      <p:sp>
        <p:nvSpPr>
          <p:cNvPr id="4" name="Slide Number Placeholder 3">
            <a:extLst>
              <a:ext uri="{FF2B5EF4-FFF2-40B4-BE49-F238E27FC236}">
                <a16:creationId xmlns:a16="http://schemas.microsoft.com/office/drawing/2014/main" id="{02B8C32B-1035-DEFA-875F-6F6DE186F745}"/>
              </a:ext>
            </a:extLst>
          </p:cNvPr>
          <p:cNvSpPr>
            <a:spLocks noGrp="1"/>
          </p:cNvSpPr>
          <p:nvPr>
            <p:ph type="sldNum" sz="quarter" idx="2"/>
          </p:nvPr>
        </p:nvSpPr>
        <p:spPr/>
        <p:txBody>
          <a:bodyPr/>
          <a:lstStyle/>
          <a:p>
            <a:fld id="{86CB4B4D-7CA3-9044-876B-883B54F8677D}" type="slidenum">
              <a:rPr lang="en-US"/>
              <a:t>12</a:t>
            </a:fld>
            <a:endParaRPr lang="en-US"/>
          </a:p>
        </p:txBody>
      </p:sp>
      <p:pic>
        <p:nvPicPr>
          <p:cNvPr id="5" name="Picture 4" descr="A graph with different colored lines&#10;&#10;Description automatically generated">
            <a:extLst>
              <a:ext uri="{FF2B5EF4-FFF2-40B4-BE49-F238E27FC236}">
                <a16:creationId xmlns:a16="http://schemas.microsoft.com/office/drawing/2014/main" id="{C2FB00B9-3AD1-5A70-3552-99353DEC9B03}"/>
              </a:ext>
            </a:extLst>
          </p:cNvPr>
          <p:cNvPicPr>
            <a:picLocks noChangeAspect="1"/>
          </p:cNvPicPr>
          <p:nvPr/>
        </p:nvPicPr>
        <p:blipFill rotWithShape="1">
          <a:blip r:embed="rId2"/>
          <a:srcRect r="-363" b="5243"/>
          <a:stretch/>
        </p:blipFill>
        <p:spPr>
          <a:xfrm>
            <a:off x="12983252" y="1413451"/>
            <a:ext cx="8131994" cy="5621525"/>
          </a:xfrm>
          <a:prstGeom prst="rect">
            <a:avLst/>
          </a:prstGeom>
        </p:spPr>
      </p:pic>
      <p:pic>
        <p:nvPicPr>
          <p:cNvPr id="6" name="Picture 5" descr="A graph with colorful lines&#10;&#10;Description automatically generated">
            <a:extLst>
              <a:ext uri="{FF2B5EF4-FFF2-40B4-BE49-F238E27FC236}">
                <a16:creationId xmlns:a16="http://schemas.microsoft.com/office/drawing/2014/main" id="{09480707-E181-3E63-BA51-B8FC574E4642}"/>
              </a:ext>
            </a:extLst>
          </p:cNvPr>
          <p:cNvPicPr>
            <a:picLocks noChangeAspect="1"/>
          </p:cNvPicPr>
          <p:nvPr/>
        </p:nvPicPr>
        <p:blipFill rotWithShape="1">
          <a:blip r:embed="rId3"/>
          <a:srcRect t="-112" r="-272" b="4231"/>
          <a:stretch/>
        </p:blipFill>
        <p:spPr>
          <a:xfrm>
            <a:off x="12985786" y="7568566"/>
            <a:ext cx="8107392" cy="5377886"/>
          </a:xfrm>
          <a:prstGeom prst="rect">
            <a:avLst/>
          </a:prstGeom>
        </p:spPr>
      </p:pic>
      <p:sp>
        <p:nvSpPr>
          <p:cNvPr id="7" name="TextBox 6">
            <a:extLst>
              <a:ext uri="{FF2B5EF4-FFF2-40B4-BE49-F238E27FC236}">
                <a16:creationId xmlns:a16="http://schemas.microsoft.com/office/drawing/2014/main" id="{0141C0EC-0A2D-CE4C-CF6D-265A44530A58}"/>
              </a:ext>
            </a:extLst>
          </p:cNvPr>
          <p:cNvSpPr txBox="1"/>
          <p:nvPr/>
        </p:nvSpPr>
        <p:spPr>
          <a:xfrm>
            <a:off x="16263586" y="929772"/>
            <a:ext cx="3232030"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r>
              <a:rPr lang="en-US" dirty="0"/>
              <a:t>Original data</a:t>
            </a:r>
            <a:endPar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
        <p:nvSpPr>
          <p:cNvPr id="8" name="TextBox 7">
            <a:extLst>
              <a:ext uri="{FF2B5EF4-FFF2-40B4-BE49-F238E27FC236}">
                <a16:creationId xmlns:a16="http://schemas.microsoft.com/office/drawing/2014/main" id="{A2250201-B62F-4B9D-9A27-20D6565047C0}"/>
              </a:ext>
            </a:extLst>
          </p:cNvPr>
          <p:cNvSpPr txBox="1"/>
          <p:nvPr/>
        </p:nvSpPr>
        <p:spPr>
          <a:xfrm>
            <a:off x="15867190" y="7129117"/>
            <a:ext cx="3232030"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r>
              <a:rPr lang="en-US" dirty="0"/>
              <a:t>Augmented data</a:t>
            </a:r>
          </a:p>
        </p:txBody>
      </p:sp>
    </p:spTree>
    <p:extLst>
      <p:ext uri="{BB962C8B-B14F-4D97-AF65-F5344CB8AC3E}">
        <p14:creationId xmlns:p14="http://schemas.microsoft.com/office/powerpoint/2010/main" val="38867714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F7B4636-619D-554E-B6B0-34386156EEAA}"/>
              </a:ext>
            </a:extLst>
          </p:cNvPr>
          <p:cNvSpPr>
            <a:spLocks noGrp="1"/>
          </p:cNvSpPr>
          <p:nvPr>
            <p:ph type="body" sz="quarter" idx="13"/>
          </p:nvPr>
        </p:nvSpPr>
        <p:spPr>
          <a:xfrm>
            <a:off x="2518770" y="5219560"/>
            <a:ext cx="8770441" cy="2613856"/>
          </a:xfrm>
        </p:spPr>
        <p:txBody>
          <a:bodyPr/>
          <a:lstStyle/>
          <a:p>
            <a:pPr marL="457200" indent="-457200">
              <a:buFont typeface="Arial"/>
              <a:buChar char="•"/>
            </a:pPr>
            <a:r>
              <a:rPr lang="en-US" sz="3400" dirty="0"/>
              <a:t>Only correctly identified 1/8 true positives in the test set for 2 day samples</a:t>
            </a:r>
            <a:endParaRPr lang="en-US"/>
          </a:p>
          <a:p>
            <a:pPr marL="457200" indent="-457200">
              <a:buFont typeface="Arial"/>
              <a:buChar char="•"/>
            </a:pPr>
            <a:r>
              <a:rPr lang="en-US" sz="3400" dirty="0"/>
              <a:t>2/8 true positives for 20 day sample.</a:t>
            </a:r>
            <a:endParaRPr lang="en-US"/>
          </a:p>
          <a:p>
            <a:pPr marL="457200" indent="-457200">
              <a:buFont typeface="Arial"/>
              <a:buChar char="•"/>
            </a:pPr>
            <a:r>
              <a:rPr lang="en-US" sz="3400" dirty="0"/>
              <a:t>Not reliable enough to implement</a:t>
            </a:r>
            <a:endParaRPr lang="en-US" dirty="0"/>
          </a:p>
        </p:txBody>
      </p:sp>
      <p:sp>
        <p:nvSpPr>
          <p:cNvPr id="3" name="Title 2">
            <a:extLst>
              <a:ext uri="{FF2B5EF4-FFF2-40B4-BE49-F238E27FC236}">
                <a16:creationId xmlns:a16="http://schemas.microsoft.com/office/drawing/2014/main" id="{F06741B0-8622-8FAF-9A91-B2F8358BF1DD}"/>
              </a:ext>
            </a:extLst>
          </p:cNvPr>
          <p:cNvSpPr>
            <a:spLocks noGrp="1"/>
          </p:cNvSpPr>
          <p:nvPr>
            <p:ph type="title"/>
          </p:nvPr>
        </p:nvSpPr>
        <p:spPr>
          <a:xfrm>
            <a:off x="2624379" y="2723342"/>
            <a:ext cx="13112403" cy="2838566"/>
          </a:xfrm>
        </p:spPr>
        <p:txBody>
          <a:bodyPr lIns="71437" tIns="71437" rIns="71437" bIns="71437" anchor="t">
            <a:normAutofit/>
          </a:bodyPr>
          <a:lstStyle/>
          <a:p>
            <a:r>
              <a:rPr lang="en-US" b="1" dirty="0"/>
              <a:t>CNN Results</a:t>
            </a:r>
          </a:p>
        </p:txBody>
      </p:sp>
      <p:sp>
        <p:nvSpPr>
          <p:cNvPr id="4" name="Slide Number Placeholder 3">
            <a:extLst>
              <a:ext uri="{FF2B5EF4-FFF2-40B4-BE49-F238E27FC236}">
                <a16:creationId xmlns:a16="http://schemas.microsoft.com/office/drawing/2014/main" id="{52546B61-C2BC-7256-E594-E6AA488EEA77}"/>
              </a:ext>
            </a:extLst>
          </p:cNvPr>
          <p:cNvSpPr>
            <a:spLocks noGrp="1"/>
          </p:cNvSpPr>
          <p:nvPr>
            <p:ph type="sldNum" sz="quarter" idx="2"/>
          </p:nvPr>
        </p:nvSpPr>
        <p:spPr/>
        <p:txBody>
          <a:bodyPr/>
          <a:lstStyle/>
          <a:p>
            <a:fld id="{86CB4B4D-7CA3-9044-876B-883B54F8677D}" type="slidenum">
              <a:rPr lang="en-US"/>
              <a:t>13</a:t>
            </a:fld>
            <a:endParaRPr lang="en-US"/>
          </a:p>
        </p:txBody>
      </p:sp>
      <p:sp>
        <p:nvSpPr>
          <p:cNvPr id="6" name="TextBox 5">
            <a:extLst>
              <a:ext uri="{FF2B5EF4-FFF2-40B4-BE49-F238E27FC236}">
                <a16:creationId xmlns:a16="http://schemas.microsoft.com/office/drawing/2014/main" id="{1BD49366-3C44-1975-C255-C6D58AD4ED0B}"/>
              </a:ext>
            </a:extLst>
          </p:cNvPr>
          <p:cNvSpPr txBox="1"/>
          <p:nvPr/>
        </p:nvSpPr>
        <p:spPr>
          <a:xfrm>
            <a:off x="13434914" y="3068971"/>
            <a:ext cx="9299275" cy="7721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r>
              <a:rPr lang="en-US" sz="3400" dirty="0"/>
              <a:t>Example training fold, for 20 day sample length</a:t>
            </a:r>
            <a:endParaRPr lang="en-US" sz="3400" b="0" i="0" u="none" strike="noStrike" cap="none" spc="0" normalizeH="0" baseline="0" dirty="0">
              <a:ln>
                <a:noFill/>
              </a:ln>
              <a:solidFill>
                <a:srgbClr val="000000"/>
              </a:solidFill>
              <a:effectLst/>
              <a:uFillTx/>
              <a:latin typeface="Muli Regular"/>
              <a:ea typeface="Muli Regular"/>
              <a:cs typeface="Muli Regular"/>
            </a:endParaRPr>
          </a:p>
        </p:txBody>
      </p:sp>
      <p:pic>
        <p:nvPicPr>
          <p:cNvPr id="10" name="Picture 9" descr="A graph of a graph&#10;&#10;Description automatically generated">
            <a:extLst>
              <a:ext uri="{FF2B5EF4-FFF2-40B4-BE49-F238E27FC236}">
                <a16:creationId xmlns:a16="http://schemas.microsoft.com/office/drawing/2014/main" id="{2DC68FC3-47DA-F9B9-0E7D-E483AC692356}"/>
              </a:ext>
            </a:extLst>
          </p:cNvPr>
          <p:cNvPicPr>
            <a:picLocks noChangeAspect="1"/>
          </p:cNvPicPr>
          <p:nvPr/>
        </p:nvPicPr>
        <p:blipFill rotWithShape="1">
          <a:blip r:embed="rId2"/>
          <a:srcRect t="9028" r="-257" b="-347"/>
          <a:stretch/>
        </p:blipFill>
        <p:spPr>
          <a:xfrm>
            <a:off x="11184094" y="3748275"/>
            <a:ext cx="12548597" cy="8432625"/>
          </a:xfrm>
          <a:prstGeom prst="rect">
            <a:avLst/>
          </a:prstGeom>
        </p:spPr>
      </p:pic>
    </p:spTree>
    <p:extLst>
      <p:ext uri="{BB962C8B-B14F-4D97-AF65-F5344CB8AC3E}">
        <p14:creationId xmlns:p14="http://schemas.microsoft.com/office/powerpoint/2010/main" val="289076357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2008A7-849C-3B3A-258A-53A74E81E257}"/>
              </a:ext>
            </a:extLst>
          </p:cNvPr>
          <p:cNvSpPr>
            <a:spLocks noGrp="1"/>
          </p:cNvSpPr>
          <p:nvPr>
            <p:ph type="title"/>
          </p:nvPr>
        </p:nvSpPr>
        <p:spPr>
          <a:xfrm>
            <a:off x="2670175" y="1990601"/>
            <a:ext cx="11403675" cy="2838566"/>
          </a:xfrm>
        </p:spPr>
        <p:txBody>
          <a:bodyPr lIns="71437" tIns="71437" rIns="71437" bIns="71437" anchor="t">
            <a:normAutofit/>
          </a:bodyPr>
          <a:lstStyle/>
          <a:p>
            <a:r>
              <a:rPr lang="en-US" b="1" dirty="0"/>
              <a:t>2nd Model:</a:t>
            </a:r>
            <a:br>
              <a:rPr lang="en-US" b="1" dirty="0"/>
            </a:br>
            <a:r>
              <a:rPr lang="en-US" b="1" dirty="0"/>
              <a:t>Long Short Term Memory</a:t>
            </a:r>
          </a:p>
        </p:txBody>
      </p:sp>
      <p:sp>
        <p:nvSpPr>
          <p:cNvPr id="5" name="Slide Number Placeholder 4">
            <a:extLst>
              <a:ext uri="{FF2B5EF4-FFF2-40B4-BE49-F238E27FC236}">
                <a16:creationId xmlns:a16="http://schemas.microsoft.com/office/drawing/2014/main" id="{AF516CA2-2FBA-BA5F-715D-15DE0D1480A7}"/>
              </a:ext>
            </a:extLst>
          </p:cNvPr>
          <p:cNvSpPr>
            <a:spLocks noGrp="1"/>
          </p:cNvSpPr>
          <p:nvPr>
            <p:ph type="sldNum" sz="quarter" idx="2"/>
          </p:nvPr>
        </p:nvSpPr>
        <p:spPr/>
        <p:txBody>
          <a:bodyPr/>
          <a:lstStyle/>
          <a:p>
            <a:fld id="{86CB4B4D-7CA3-9044-876B-883B54F8677D}" type="slidenum">
              <a:rPr lang="en-US"/>
              <a:t>14</a:t>
            </a:fld>
            <a:endParaRPr lang="en-US"/>
          </a:p>
        </p:txBody>
      </p:sp>
      <p:sp>
        <p:nvSpPr>
          <p:cNvPr id="7" name="Text Placeholder 1">
            <a:extLst>
              <a:ext uri="{FF2B5EF4-FFF2-40B4-BE49-F238E27FC236}">
                <a16:creationId xmlns:a16="http://schemas.microsoft.com/office/drawing/2014/main" id="{95E46ED5-482E-99DA-A630-027A9C40BBE8}"/>
              </a:ext>
            </a:extLst>
          </p:cNvPr>
          <p:cNvSpPr txBox="1">
            <a:spLocks/>
          </p:cNvSpPr>
          <p:nvPr/>
        </p:nvSpPr>
        <p:spPr>
          <a:xfrm>
            <a:off x="2373798" y="5191758"/>
            <a:ext cx="9383876" cy="5753177"/>
          </a:xfrm>
          <a:prstGeom prst="rect">
            <a:avLst/>
          </a:prstGeom>
          <a:ln w="12700">
            <a:miter lim="400000"/>
          </a:ln>
          <a:extLst>
            <a:ext uri="{C572A759-6A51-4108-AA02-DFA0A04FC94B}">
              <ma14:wrappingTextBoxFlag xmlns="" xmlns:ma14="http://schemas.microsoft.com/office/mac/drawingml/2011/main" val="1"/>
            </a:ext>
          </a:extLst>
        </p:spPr>
        <p:txBody>
          <a:bodyPr wrap="square" lIns="71437" tIns="71437" rIns="71437" bIns="71437" anchor="t">
            <a:spAutoFit/>
          </a:bodyPr>
          <a:lstStyle>
            <a:lvl1pPr marL="0" marR="0" indent="0" algn="l" defTabSz="821531" rtl="0" latinLnBrk="0">
              <a:lnSpc>
                <a:spcPct val="120000"/>
              </a:lnSpc>
              <a:spcBef>
                <a:spcPts val="0"/>
              </a:spcBef>
              <a:spcAft>
                <a:spcPts val="0"/>
              </a:spcAft>
              <a:buClrTx/>
              <a:buSzTx/>
              <a:buFontTx/>
              <a:buNone/>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a:lstStyle>
          <a:p>
            <a:pPr marL="457200" indent="-457200" hangingPunct="1">
              <a:buFont typeface="Arial"/>
              <a:buChar char="•"/>
            </a:pPr>
            <a:r>
              <a:rPr lang="en-US" sz="3400" dirty="0"/>
              <a:t>An LSTM is a type of recurrent neural network designed to capture relationships in long sequences of data.</a:t>
            </a:r>
          </a:p>
          <a:p>
            <a:pPr marL="457200" indent="-457200">
              <a:buFont typeface="Arial"/>
              <a:buChar char="•"/>
            </a:pPr>
            <a:r>
              <a:rPr lang="en-US" sz="3400" dirty="0"/>
              <a:t>Used a 1-layer LSTM, followed by a fully connected layer for classification</a:t>
            </a:r>
          </a:p>
          <a:p>
            <a:pPr marL="457200" indent="-457200">
              <a:buFont typeface="Arial"/>
              <a:buChar char="•"/>
            </a:pPr>
            <a:r>
              <a:rPr lang="en-US" sz="3400" dirty="0"/>
              <a:t>The model again only achieved 2/8 true positives on the two-day samples, 4/8 true positives on the 20-day samples</a:t>
            </a:r>
          </a:p>
          <a:p>
            <a:pPr marL="457200" indent="-457200">
              <a:buFont typeface="Arial"/>
              <a:buChar char="•"/>
            </a:pPr>
            <a:endParaRPr lang="en-US" sz="3400" dirty="0"/>
          </a:p>
        </p:txBody>
      </p:sp>
      <p:sp>
        <p:nvSpPr>
          <p:cNvPr id="8" name="TextBox 7">
            <a:extLst>
              <a:ext uri="{FF2B5EF4-FFF2-40B4-BE49-F238E27FC236}">
                <a16:creationId xmlns:a16="http://schemas.microsoft.com/office/drawing/2014/main" id="{681EEDF2-24CD-E164-63D1-DAC91B128D01}"/>
              </a:ext>
            </a:extLst>
          </p:cNvPr>
          <p:cNvSpPr txBox="1"/>
          <p:nvPr/>
        </p:nvSpPr>
        <p:spPr>
          <a:xfrm>
            <a:off x="13379935" y="3732265"/>
            <a:ext cx="9299275" cy="7721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r>
              <a:rPr lang="en-US" sz="3400" dirty="0"/>
              <a:t>Example training fold, for 20 day sample length</a:t>
            </a:r>
            <a:endParaRPr lang="en-US" sz="3400" b="0" i="0" u="none" strike="noStrike" cap="none" spc="0" normalizeH="0" baseline="0" dirty="0">
              <a:ln>
                <a:noFill/>
              </a:ln>
              <a:solidFill>
                <a:srgbClr val="000000"/>
              </a:solidFill>
              <a:effectLst/>
              <a:uFillTx/>
              <a:latin typeface="Muli Regular"/>
              <a:ea typeface="Muli Regular"/>
              <a:cs typeface="Muli Regular"/>
            </a:endParaRPr>
          </a:p>
        </p:txBody>
      </p:sp>
      <p:pic>
        <p:nvPicPr>
          <p:cNvPr id="10" name="Picture 9" descr="A graph of a graph&#10;&#10;Description automatically generated">
            <a:extLst>
              <a:ext uri="{FF2B5EF4-FFF2-40B4-BE49-F238E27FC236}">
                <a16:creationId xmlns:a16="http://schemas.microsoft.com/office/drawing/2014/main" id="{852974B9-0999-BCED-685D-28F32C70A641}"/>
              </a:ext>
            </a:extLst>
          </p:cNvPr>
          <p:cNvPicPr>
            <a:picLocks noChangeAspect="1"/>
          </p:cNvPicPr>
          <p:nvPr/>
        </p:nvPicPr>
        <p:blipFill rotWithShape="1">
          <a:blip r:embed="rId2"/>
          <a:srcRect t="8571" r="-237" b="1067"/>
          <a:stretch/>
        </p:blipFill>
        <p:spPr>
          <a:xfrm>
            <a:off x="11390485" y="4395669"/>
            <a:ext cx="12318551" cy="8080636"/>
          </a:xfrm>
          <a:prstGeom prst="rect">
            <a:avLst/>
          </a:prstGeom>
        </p:spPr>
      </p:pic>
    </p:spTree>
    <p:extLst>
      <p:ext uri="{BB962C8B-B14F-4D97-AF65-F5344CB8AC3E}">
        <p14:creationId xmlns:p14="http://schemas.microsoft.com/office/powerpoint/2010/main" val="116964720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34EA9B8-7610-910C-07AF-F29A86115FA9}"/>
              </a:ext>
            </a:extLst>
          </p:cNvPr>
          <p:cNvSpPr>
            <a:spLocks noGrp="1"/>
          </p:cNvSpPr>
          <p:nvPr>
            <p:ph type="body" sz="quarter" idx="13"/>
          </p:nvPr>
        </p:nvSpPr>
        <p:spPr>
          <a:xfrm>
            <a:off x="2572352" y="5287889"/>
            <a:ext cx="19069856" cy="5125313"/>
          </a:xfrm>
        </p:spPr>
        <p:txBody>
          <a:bodyPr/>
          <a:lstStyle/>
          <a:p>
            <a:r>
              <a:rPr lang="en-US" sz="3400" dirty="0"/>
              <a:t>I investigated historic oxygen sensor data, but were not able to identify the causes of failure.</a:t>
            </a:r>
          </a:p>
          <a:p>
            <a:endParaRPr lang="en-US" sz="3400" dirty="0"/>
          </a:p>
          <a:p>
            <a:r>
              <a:rPr lang="en-US" sz="3400" dirty="0"/>
              <a:t>I trained machine learning models to predict failures using two architectures – a CNN and an LSTM – but neither was able to generalize to reliably predict failures</a:t>
            </a:r>
          </a:p>
          <a:p>
            <a:endParaRPr lang="en-US" sz="3400" dirty="0"/>
          </a:p>
          <a:p>
            <a:r>
              <a:rPr lang="en-US" sz="3400" dirty="0"/>
              <a:t>Although this project was ultimately unsuccessful in predicting sensor failures, in future, there may be potential to analyze other sensor data at SNOLAB to improve operational efficiencies.</a:t>
            </a:r>
          </a:p>
          <a:p>
            <a:endParaRPr lang="en-US" sz="3400" dirty="0"/>
          </a:p>
        </p:txBody>
      </p:sp>
      <p:sp>
        <p:nvSpPr>
          <p:cNvPr id="3" name="Title 2">
            <a:extLst>
              <a:ext uri="{FF2B5EF4-FFF2-40B4-BE49-F238E27FC236}">
                <a16:creationId xmlns:a16="http://schemas.microsoft.com/office/drawing/2014/main" id="{2194EC0C-9DA2-4DC0-A100-08636ACCBAB0}"/>
              </a:ext>
            </a:extLst>
          </p:cNvPr>
          <p:cNvSpPr>
            <a:spLocks noGrp="1"/>
          </p:cNvSpPr>
          <p:nvPr>
            <p:ph type="title"/>
          </p:nvPr>
        </p:nvSpPr>
        <p:spPr/>
        <p:txBody>
          <a:bodyPr lIns="71437" tIns="71437" rIns="71437" bIns="71437" anchor="t">
            <a:normAutofit/>
          </a:bodyPr>
          <a:lstStyle/>
          <a:p>
            <a:r>
              <a:rPr lang="en-US" dirty="0"/>
              <a:t>Summary</a:t>
            </a:r>
          </a:p>
        </p:txBody>
      </p:sp>
      <p:sp>
        <p:nvSpPr>
          <p:cNvPr id="4" name="Slide Number Placeholder 3">
            <a:extLst>
              <a:ext uri="{FF2B5EF4-FFF2-40B4-BE49-F238E27FC236}">
                <a16:creationId xmlns:a16="http://schemas.microsoft.com/office/drawing/2014/main" id="{1AB1CBEC-E19F-3384-ABEF-20C7AEF7CA32}"/>
              </a:ext>
            </a:extLst>
          </p:cNvPr>
          <p:cNvSpPr>
            <a:spLocks noGrp="1"/>
          </p:cNvSpPr>
          <p:nvPr>
            <p:ph type="sldNum" sz="quarter" idx="2"/>
          </p:nvPr>
        </p:nvSpPr>
        <p:spPr/>
        <p:txBody>
          <a:bodyPr/>
          <a:lstStyle/>
          <a:p>
            <a:fld id="{86CB4B4D-7CA3-9044-876B-883B54F8677D}" type="slidenum">
              <a:rPr lang="en-US"/>
              <a:t>15</a:t>
            </a:fld>
            <a:endParaRPr lang="en-US"/>
          </a:p>
        </p:txBody>
      </p:sp>
    </p:spTree>
    <p:extLst>
      <p:ext uri="{BB962C8B-B14F-4D97-AF65-F5344CB8AC3E}">
        <p14:creationId xmlns:p14="http://schemas.microsoft.com/office/powerpoint/2010/main" val="242173798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0C16CB-7638-9753-CA1B-EFA434B97A65}"/>
              </a:ext>
            </a:extLst>
          </p:cNvPr>
          <p:cNvSpPr>
            <a:spLocks noGrp="1"/>
          </p:cNvSpPr>
          <p:nvPr>
            <p:ph type="sldNum" sz="quarter" idx="2"/>
          </p:nvPr>
        </p:nvSpPr>
        <p:spPr/>
        <p:txBody>
          <a:bodyPr/>
          <a:lstStyle/>
          <a:p>
            <a:fld id="{86CB4B4D-7CA3-9044-876B-883B54F8677D}" type="slidenum">
              <a:rPr lang="en-US"/>
              <a:t>16</a:t>
            </a:fld>
            <a:endParaRPr lang="en-US"/>
          </a:p>
        </p:txBody>
      </p:sp>
      <p:sp>
        <p:nvSpPr>
          <p:cNvPr id="3" name="Title 2">
            <a:extLst>
              <a:ext uri="{FF2B5EF4-FFF2-40B4-BE49-F238E27FC236}">
                <a16:creationId xmlns:a16="http://schemas.microsoft.com/office/drawing/2014/main" id="{94C310AE-5AFA-734C-1464-392BF8D542F0}"/>
              </a:ext>
            </a:extLst>
          </p:cNvPr>
          <p:cNvSpPr>
            <a:spLocks noGrp="1"/>
          </p:cNvSpPr>
          <p:nvPr>
            <p:ph type="title"/>
          </p:nvPr>
        </p:nvSpPr>
        <p:spPr>
          <a:xfrm>
            <a:off x="2532888" y="4882895"/>
            <a:ext cx="20685300" cy="3950209"/>
          </a:xfrm>
        </p:spPr>
        <p:txBody>
          <a:bodyPr lIns="71437" tIns="71437" rIns="71437" bIns="71437" anchor="t">
            <a:normAutofit/>
          </a:bodyPr>
          <a:lstStyle/>
          <a:p>
            <a:r>
              <a:rPr lang="en-US" dirty="0"/>
              <a:t>Thank You. Questions?</a:t>
            </a:r>
          </a:p>
        </p:txBody>
      </p:sp>
    </p:spTree>
    <p:extLst>
      <p:ext uri="{BB962C8B-B14F-4D97-AF65-F5344CB8AC3E}">
        <p14:creationId xmlns:p14="http://schemas.microsoft.com/office/powerpoint/2010/main" val="9895152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F920EA-5279-ACEA-81C3-39250666BB26}"/>
              </a:ext>
            </a:extLst>
          </p:cNvPr>
          <p:cNvSpPr>
            <a:spLocks noGrp="1"/>
          </p:cNvSpPr>
          <p:nvPr>
            <p:ph type="sldNum" sz="quarter" idx="2"/>
          </p:nvPr>
        </p:nvSpPr>
        <p:spPr/>
        <p:txBody>
          <a:bodyPr/>
          <a:lstStyle/>
          <a:p>
            <a:fld id="{86CB4B4D-7CA3-9044-876B-883B54F8677D}" type="slidenum">
              <a:rPr lang="en-US"/>
              <a:t>17</a:t>
            </a:fld>
            <a:endParaRPr lang="en-US"/>
          </a:p>
        </p:txBody>
      </p:sp>
      <p:pic>
        <p:nvPicPr>
          <p:cNvPr id="3" name="Picture 2" descr="A screenshot of a computer&#10;&#10;Description automatically generated">
            <a:extLst>
              <a:ext uri="{FF2B5EF4-FFF2-40B4-BE49-F238E27FC236}">
                <a16:creationId xmlns:a16="http://schemas.microsoft.com/office/drawing/2014/main" id="{17E5FA8A-2F36-56C7-EB68-4DB5B59835D5}"/>
              </a:ext>
            </a:extLst>
          </p:cNvPr>
          <p:cNvPicPr>
            <a:picLocks noChangeAspect="1"/>
          </p:cNvPicPr>
          <p:nvPr/>
        </p:nvPicPr>
        <p:blipFill>
          <a:blip r:embed="rId2"/>
          <a:stretch>
            <a:fillRect/>
          </a:stretch>
        </p:blipFill>
        <p:spPr>
          <a:xfrm>
            <a:off x="1866599" y="285775"/>
            <a:ext cx="8908473" cy="6632662"/>
          </a:xfrm>
          <a:prstGeom prst="rect">
            <a:avLst/>
          </a:prstGeom>
        </p:spPr>
      </p:pic>
      <p:pic>
        <p:nvPicPr>
          <p:cNvPr id="4" name="Picture 3" descr="A screen shot of a graph&#10;&#10;Description automatically generated">
            <a:extLst>
              <a:ext uri="{FF2B5EF4-FFF2-40B4-BE49-F238E27FC236}">
                <a16:creationId xmlns:a16="http://schemas.microsoft.com/office/drawing/2014/main" id="{613B1E79-7989-8660-DD65-79FAB95ED9A9}"/>
              </a:ext>
            </a:extLst>
          </p:cNvPr>
          <p:cNvPicPr>
            <a:picLocks noChangeAspect="1"/>
          </p:cNvPicPr>
          <p:nvPr/>
        </p:nvPicPr>
        <p:blipFill>
          <a:blip r:embed="rId3"/>
          <a:stretch>
            <a:fillRect/>
          </a:stretch>
        </p:blipFill>
        <p:spPr>
          <a:xfrm>
            <a:off x="12502951" y="273872"/>
            <a:ext cx="10204177" cy="6647377"/>
          </a:xfrm>
          <a:prstGeom prst="rect">
            <a:avLst/>
          </a:prstGeom>
        </p:spPr>
      </p:pic>
      <p:pic>
        <p:nvPicPr>
          <p:cNvPr id="5" name="Picture 4" descr="A screen shot of a graph&#10;&#10;Description automatically generated">
            <a:extLst>
              <a:ext uri="{FF2B5EF4-FFF2-40B4-BE49-F238E27FC236}">
                <a16:creationId xmlns:a16="http://schemas.microsoft.com/office/drawing/2014/main" id="{7C8C2F5A-251A-E7C9-F063-AC3618F20049}"/>
              </a:ext>
            </a:extLst>
          </p:cNvPr>
          <p:cNvPicPr>
            <a:picLocks noChangeAspect="1"/>
          </p:cNvPicPr>
          <p:nvPr/>
        </p:nvPicPr>
        <p:blipFill>
          <a:blip r:embed="rId4"/>
          <a:stretch>
            <a:fillRect/>
          </a:stretch>
        </p:blipFill>
        <p:spPr>
          <a:xfrm>
            <a:off x="12831445" y="7011138"/>
            <a:ext cx="9801610" cy="6333331"/>
          </a:xfrm>
          <a:prstGeom prst="rect">
            <a:avLst/>
          </a:prstGeom>
        </p:spPr>
      </p:pic>
      <p:pic>
        <p:nvPicPr>
          <p:cNvPr id="6" name="Picture 5" descr="A screen shot of a graph&#10;&#10;Description automatically generated">
            <a:extLst>
              <a:ext uri="{FF2B5EF4-FFF2-40B4-BE49-F238E27FC236}">
                <a16:creationId xmlns:a16="http://schemas.microsoft.com/office/drawing/2014/main" id="{D2E623E6-2EF3-3A4E-BAAC-49D3C5C5D523}"/>
              </a:ext>
            </a:extLst>
          </p:cNvPr>
          <p:cNvPicPr>
            <a:picLocks noChangeAspect="1"/>
          </p:cNvPicPr>
          <p:nvPr/>
        </p:nvPicPr>
        <p:blipFill>
          <a:blip r:embed="rId5"/>
          <a:stretch>
            <a:fillRect/>
          </a:stretch>
        </p:blipFill>
        <p:spPr>
          <a:xfrm>
            <a:off x="2087653" y="6927093"/>
            <a:ext cx="9586822" cy="6423908"/>
          </a:xfrm>
          <a:prstGeom prst="rect">
            <a:avLst/>
          </a:prstGeom>
        </p:spPr>
      </p:pic>
    </p:spTree>
    <p:extLst>
      <p:ext uri="{BB962C8B-B14F-4D97-AF65-F5344CB8AC3E}">
        <p14:creationId xmlns:p14="http://schemas.microsoft.com/office/powerpoint/2010/main" val="237492764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screen shot of a graph&#10;&#10;Description automatically generated">
            <a:extLst>
              <a:ext uri="{FF2B5EF4-FFF2-40B4-BE49-F238E27FC236}">
                <a16:creationId xmlns:a16="http://schemas.microsoft.com/office/drawing/2014/main" id="{610DF8C9-C6AA-3AEF-A7E9-1BB27FAF93FE}"/>
              </a:ext>
            </a:extLst>
          </p:cNvPr>
          <p:cNvPicPr>
            <a:picLocks noChangeAspect="1"/>
          </p:cNvPicPr>
          <p:nvPr/>
        </p:nvPicPr>
        <p:blipFill>
          <a:blip r:embed="rId2"/>
          <a:stretch>
            <a:fillRect/>
          </a:stretch>
        </p:blipFill>
        <p:spPr>
          <a:xfrm>
            <a:off x="1478412" y="1286932"/>
            <a:ext cx="21427176" cy="11142134"/>
          </a:xfrm>
          <a:prstGeom prst="rect">
            <a:avLst/>
          </a:prstGeom>
        </p:spPr>
      </p:pic>
      <p:sp>
        <p:nvSpPr>
          <p:cNvPr id="4" name="Example  title here">
            <a:extLst>
              <a:ext uri="{FF2B5EF4-FFF2-40B4-BE49-F238E27FC236}">
                <a16:creationId xmlns:a16="http://schemas.microsoft.com/office/drawing/2014/main" id="{DEA281F2-9FA5-DC03-9B3B-275C134A49CA}"/>
              </a:ext>
            </a:extLst>
          </p:cNvPr>
          <p:cNvSpPr txBox="1">
            <a:spLocks/>
          </p:cNvSpPr>
          <p:nvPr/>
        </p:nvSpPr>
        <p:spPr>
          <a:xfrm>
            <a:off x="1289113" y="600959"/>
            <a:ext cx="13112403" cy="2205963"/>
          </a:xfrm>
          <a:prstGeom prst="rect">
            <a:avLst/>
          </a:prstGeom>
        </p:spPr>
        <p:txBody>
          <a:bodyPr lIns="71437" tIns="71437" rIns="71437" bIns="71437" anchor="t">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r>
              <a:rPr lang="en-US" sz="6000" b="1" dirty="0">
                <a:solidFill>
                  <a:schemeClr val="tx1"/>
                </a:solidFill>
                <a:latin typeface="Muli"/>
              </a:rPr>
              <a:t>Real ODH event</a:t>
            </a:r>
            <a:endParaRPr lang="en-US" sz="6000" dirty="0">
              <a:solidFill>
                <a:schemeClr val="tx1"/>
              </a:solidFill>
            </a:endParaRPr>
          </a:p>
        </p:txBody>
      </p:sp>
      <p:sp>
        <p:nvSpPr>
          <p:cNvPr id="3" name="Slide Number Placeholder 2">
            <a:extLst>
              <a:ext uri="{FF2B5EF4-FFF2-40B4-BE49-F238E27FC236}">
                <a16:creationId xmlns:a16="http://schemas.microsoft.com/office/drawing/2014/main" id="{9B81B386-E532-3754-16F7-7FD533DFF51E}"/>
              </a:ext>
            </a:extLst>
          </p:cNvPr>
          <p:cNvSpPr>
            <a:spLocks noGrp="1"/>
          </p:cNvSpPr>
          <p:nvPr>
            <p:ph type="sldNum" sz="quarter" idx="2"/>
          </p:nvPr>
        </p:nvSpPr>
        <p:spPr/>
        <p:txBody>
          <a:bodyPr/>
          <a:lstStyle/>
          <a:p>
            <a:fld id="{86CB4B4D-7CA3-9044-876B-883B54F8677D}" type="slidenum">
              <a:rPr lang="en-US"/>
              <a:t>18</a:t>
            </a:fld>
            <a:endParaRPr lang="en-US"/>
          </a:p>
        </p:txBody>
      </p:sp>
    </p:spTree>
    <p:extLst>
      <p:ext uri="{BB962C8B-B14F-4D97-AF65-F5344CB8AC3E}">
        <p14:creationId xmlns:p14="http://schemas.microsoft.com/office/powerpoint/2010/main" val="327457204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4DBFE3A-671D-9D2D-17E9-570DC8C5CAD1}"/>
              </a:ext>
            </a:extLst>
          </p:cNvPr>
          <p:cNvSpPr>
            <a:spLocks noGrp="1"/>
          </p:cNvSpPr>
          <p:nvPr>
            <p:ph type="body" sz="quarter" idx="13"/>
          </p:nvPr>
        </p:nvSpPr>
        <p:spPr>
          <a:xfrm>
            <a:off x="2687034" y="5219194"/>
            <a:ext cx="20962440" cy="2695096"/>
          </a:xfrm>
        </p:spPr>
        <p:txBody>
          <a:bodyPr/>
          <a:lstStyle/>
          <a:p>
            <a:pPr marL="457200" indent="-457200">
              <a:buFont typeface="Arial"/>
              <a:buChar char="•"/>
            </a:pPr>
            <a:r>
              <a:rPr lang="en-US" dirty="0"/>
              <a:t>Choose to cut up the data into non-overlapping segments</a:t>
            </a:r>
          </a:p>
          <a:p>
            <a:pPr marL="457200" indent="-457200">
              <a:buFont typeface="Arial"/>
              <a:buChar char="•"/>
            </a:pPr>
            <a:r>
              <a:rPr lang="en-US" dirty="0"/>
              <a:t>Assign each sample a label according to whether it precedes a failure within a given amount of time (e.g. two weeks), and encode which sensor is about to fail.</a:t>
            </a:r>
          </a:p>
          <a:p>
            <a:pPr marL="457200" indent="-457200">
              <a:buFont typeface="Arial"/>
              <a:buChar char="•"/>
            </a:pPr>
            <a:r>
              <a:rPr lang="en-US" dirty="0"/>
              <a:t>Ensure that the samples align with the start times of failure events, to maximize the amount of pre-failure data available</a:t>
            </a:r>
          </a:p>
          <a:p>
            <a:pPr marL="457200" indent="-457200">
              <a:buFont typeface="Arial"/>
              <a:buChar char="•"/>
            </a:pPr>
            <a:r>
              <a:rPr lang="en-US" dirty="0"/>
              <a:t>Note: A shorter sample length means more samples, but limited opportunity for the model to learn trends</a:t>
            </a:r>
          </a:p>
        </p:txBody>
      </p:sp>
      <p:sp>
        <p:nvSpPr>
          <p:cNvPr id="3" name="Title 2">
            <a:extLst>
              <a:ext uri="{FF2B5EF4-FFF2-40B4-BE49-F238E27FC236}">
                <a16:creationId xmlns:a16="http://schemas.microsoft.com/office/drawing/2014/main" id="{13560742-CEA3-95C2-0EF5-A89A98219714}"/>
              </a:ext>
            </a:extLst>
          </p:cNvPr>
          <p:cNvSpPr>
            <a:spLocks noGrp="1"/>
          </p:cNvSpPr>
          <p:nvPr>
            <p:ph type="title"/>
          </p:nvPr>
        </p:nvSpPr>
        <p:spPr/>
        <p:txBody>
          <a:bodyPr lIns="71437" tIns="71437" rIns="71437" bIns="71437" anchor="t">
            <a:normAutofit/>
          </a:bodyPr>
          <a:lstStyle/>
          <a:p>
            <a:r>
              <a:rPr lang="en-US" dirty="0"/>
              <a:t>Processing the data</a:t>
            </a:r>
          </a:p>
        </p:txBody>
      </p:sp>
      <p:pic>
        <p:nvPicPr>
          <p:cNvPr id="4" name="Picture 3" descr="A black and red line with black text&#10;&#10;Description automatically generated">
            <a:extLst>
              <a:ext uri="{FF2B5EF4-FFF2-40B4-BE49-F238E27FC236}">
                <a16:creationId xmlns:a16="http://schemas.microsoft.com/office/drawing/2014/main" id="{0DC889F3-B867-F068-3439-E9804A37F1D8}"/>
              </a:ext>
            </a:extLst>
          </p:cNvPr>
          <p:cNvPicPr>
            <a:picLocks noChangeAspect="1"/>
          </p:cNvPicPr>
          <p:nvPr/>
        </p:nvPicPr>
        <p:blipFill>
          <a:blip r:embed="rId2"/>
          <a:stretch>
            <a:fillRect/>
          </a:stretch>
        </p:blipFill>
        <p:spPr>
          <a:xfrm>
            <a:off x="2085467" y="8349431"/>
            <a:ext cx="19823501" cy="4720201"/>
          </a:xfrm>
          <a:prstGeom prst="rect">
            <a:avLst/>
          </a:prstGeom>
        </p:spPr>
      </p:pic>
      <p:sp>
        <p:nvSpPr>
          <p:cNvPr id="5" name="Slide Number Placeholder 4">
            <a:extLst>
              <a:ext uri="{FF2B5EF4-FFF2-40B4-BE49-F238E27FC236}">
                <a16:creationId xmlns:a16="http://schemas.microsoft.com/office/drawing/2014/main" id="{9CABD39A-0DF0-4EA0-998F-42CCC74F2AE2}"/>
              </a:ext>
            </a:extLst>
          </p:cNvPr>
          <p:cNvSpPr>
            <a:spLocks noGrp="1"/>
          </p:cNvSpPr>
          <p:nvPr>
            <p:ph type="sldNum" sz="quarter" idx="2"/>
          </p:nvPr>
        </p:nvSpPr>
        <p:spPr/>
        <p:txBody>
          <a:bodyPr/>
          <a:lstStyle/>
          <a:p>
            <a:fld id="{86CB4B4D-7CA3-9044-876B-883B54F8677D}" type="slidenum">
              <a:rPr lang="en-US"/>
              <a:t>19</a:t>
            </a:fld>
            <a:endParaRPr lang="en-US"/>
          </a:p>
        </p:txBody>
      </p:sp>
    </p:spTree>
    <p:extLst>
      <p:ext uri="{BB962C8B-B14F-4D97-AF65-F5344CB8AC3E}">
        <p14:creationId xmlns:p14="http://schemas.microsoft.com/office/powerpoint/2010/main" val="74586406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On prehent aped everio. Et audam voloreh enietusam fuga. Nequi con nobis doloressus et reribus qui dunti ium hiciatinias eictior emporiam, quis quis autecus, consed ut assedi con peliquasse perat sitatiur assinctur?…"/>
          <p:cNvSpPr txBox="1">
            <a:spLocks noGrp="1"/>
          </p:cNvSpPr>
          <p:nvPr>
            <p:ph type="body" idx="13"/>
          </p:nvPr>
        </p:nvSpPr>
        <p:spPr>
          <a:xfrm>
            <a:off x="2591399" y="5291363"/>
            <a:ext cx="8856706" cy="6381041"/>
          </a:xfrm>
          <a:prstGeom prst="rect">
            <a:avLst/>
          </a:prstGeom>
        </p:spPr>
        <p:txBody>
          <a:bodyPr/>
          <a:lstStyle/>
          <a:p>
            <a:r>
              <a:rPr lang="en-US" sz="3400" dirty="0"/>
              <a:t>There are 10 oxygen sensors located in the Cube Hall at SNOLAB.</a:t>
            </a:r>
          </a:p>
          <a:p>
            <a:endParaRPr lang="en-US" sz="3400" dirty="0"/>
          </a:p>
          <a:p>
            <a:r>
              <a:rPr lang="en-US" sz="3400" dirty="0"/>
              <a:t>These sensors occasionally fail, resulting in unnecessary evacuations of the Cube Hall</a:t>
            </a:r>
          </a:p>
          <a:p>
            <a:endParaRPr lang="en-US" sz="3400" dirty="0"/>
          </a:p>
          <a:p>
            <a:pPr>
              <a:buFont typeface="Arial"/>
            </a:pPr>
            <a:r>
              <a:rPr lang="en-US" sz="3400" dirty="0"/>
              <a:t>Question: Using historic sensor data, can we identify the causes of oxygen sensor failure, and/or predict when a sensor is going to fail?</a:t>
            </a:r>
          </a:p>
          <a:p>
            <a:endParaRPr lang="en-US" sz="3400" dirty="0"/>
          </a:p>
        </p:txBody>
      </p:sp>
      <p:sp>
        <p:nvSpPr>
          <p:cNvPr id="135" name="Example  title here"/>
          <p:cNvSpPr txBox="1">
            <a:spLocks noGrp="1"/>
          </p:cNvSpPr>
          <p:nvPr>
            <p:ph type="title"/>
          </p:nvPr>
        </p:nvSpPr>
        <p:spPr>
          <a:xfrm>
            <a:off x="2591399" y="2296983"/>
            <a:ext cx="13112403" cy="2205963"/>
          </a:xfrm>
          <a:prstGeom prst="rect">
            <a:avLst/>
          </a:prstGeom>
        </p:spPr>
        <p:txBody>
          <a:bodyPr lIns="71437" tIns="71437" rIns="71437" bIns="71437" anchor="t">
            <a:normAutofit/>
          </a:bodyPr>
          <a:lstStyle/>
          <a:p>
            <a:r>
              <a:rPr lang="en-US" b="1">
                <a:latin typeface="Muli"/>
              </a:rPr>
              <a:t>Problem</a:t>
            </a:r>
            <a:br>
              <a:rPr lang="en-US" b="1">
                <a:latin typeface="Muli"/>
              </a:rPr>
            </a:br>
            <a:r>
              <a:rPr lang="en-US" b="1">
                <a:latin typeface="Muli"/>
              </a:rPr>
              <a:t>Background</a:t>
            </a:r>
            <a:endParaRPr lang="en-US"/>
          </a:p>
        </p:txBody>
      </p:sp>
      <p:sp>
        <p:nvSpPr>
          <p:cNvPr id="4" name="TextBox 3">
            <a:extLst>
              <a:ext uri="{FF2B5EF4-FFF2-40B4-BE49-F238E27FC236}">
                <a16:creationId xmlns:a16="http://schemas.microsoft.com/office/drawing/2014/main" id="{5FAFBED2-84B9-FD0C-3C80-FDD17574B855}"/>
              </a:ext>
            </a:extLst>
          </p:cNvPr>
          <p:cNvSpPr txBox="1"/>
          <p:nvPr/>
        </p:nvSpPr>
        <p:spPr>
          <a:xfrm>
            <a:off x="12593989" y="11461505"/>
            <a:ext cx="2743200"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algn="l" defTabSz="821531" rtl="0" fontAlgn="auto" latinLnBrk="0" hangingPunct="0">
              <a:lnSpc>
                <a:spcPct val="120000"/>
              </a:lnSpc>
              <a:spcBef>
                <a:spcPts val="0"/>
              </a:spcBef>
              <a:spcAft>
                <a:spcPts val="0"/>
              </a:spcAft>
              <a:buClrTx/>
              <a:buSzTx/>
              <a:buFontTx/>
              <a:buNone/>
              <a:tabLst/>
            </a:pPr>
            <a:r>
              <a:rPr lang="en-US" dirty="0"/>
              <a:t>*</a:t>
            </a:r>
            <a:endPar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pic>
        <p:nvPicPr>
          <p:cNvPr id="6" name="Picture 5" descr="mvwwrmg &#10;Air check VC)p &#10;02-3 &#10;BAS ID: 682300.A15 ">
            <a:extLst>
              <a:ext uri="{FF2B5EF4-FFF2-40B4-BE49-F238E27FC236}">
                <a16:creationId xmlns:a16="http://schemas.microsoft.com/office/drawing/2014/main" id="{8B599372-A1DD-A8CD-6E7E-7E6C03CA4D15}"/>
              </a:ext>
            </a:extLst>
          </p:cNvPr>
          <p:cNvPicPr>
            <a:picLocks noChangeAspect="1"/>
          </p:cNvPicPr>
          <p:nvPr/>
        </p:nvPicPr>
        <p:blipFill>
          <a:blip r:embed="rId2"/>
          <a:stretch>
            <a:fillRect/>
          </a:stretch>
        </p:blipFill>
        <p:spPr>
          <a:xfrm>
            <a:off x="13772664" y="-9911"/>
            <a:ext cx="10507408" cy="6235849"/>
          </a:xfrm>
          <a:prstGeom prst="rect">
            <a:avLst/>
          </a:prstGeom>
        </p:spPr>
      </p:pic>
      <p:pic>
        <p:nvPicPr>
          <p:cNvPr id="7" name="Picture 6">
            <a:extLst>
              <a:ext uri="{FF2B5EF4-FFF2-40B4-BE49-F238E27FC236}">
                <a16:creationId xmlns:a16="http://schemas.microsoft.com/office/drawing/2014/main" id="{2E9CB9C5-7E0E-C2A5-261E-7430CB24F668}"/>
              </a:ext>
            </a:extLst>
          </p:cNvPr>
          <p:cNvPicPr>
            <a:picLocks noChangeAspect="1"/>
          </p:cNvPicPr>
          <p:nvPr/>
        </p:nvPicPr>
        <p:blipFill rotWithShape="1">
          <a:blip r:embed="rId3"/>
          <a:srcRect l="252" t="26415" r="27"/>
          <a:stretch/>
        </p:blipFill>
        <p:spPr>
          <a:xfrm>
            <a:off x="13772663" y="6150206"/>
            <a:ext cx="10505748" cy="7507704"/>
          </a:xfrm>
          <a:prstGeom prst="rect">
            <a:avLst/>
          </a:prstGeom>
        </p:spPr>
      </p:pic>
      <p:sp>
        <p:nvSpPr>
          <p:cNvPr id="5" name="Slide Number Placeholder 4">
            <a:extLst>
              <a:ext uri="{FF2B5EF4-FFF2-40B4-BE49-F238E27FC236}">
                <a16:creationId xmlns:a16="http://schemas.microsoft.com/office/drawing/2014/main" id="{67025935-5EF3-55D6-7C71-2C0C71AFDF0E}"/>
              </a:ext>
            </a:extLst>
          </p:cNvPr>
          <p:cNvSpPr>
            <a:spLocks noGrp="1"/>
          </p:cNvSpPr>
          <p:nvPr>
            <p:ph type="sldNum" sz="quarter" idx="2"/>
          </p:nvPr>
        </p:nvSpPr>
        <p:spPr>
          <a:xfrm>
            <a:off x="22485095" y="12216383"/>
            <a:ext cx="977266" cy="790600"/>
          </a:xfrm>
        </p:spPr>
        <p:txBody>
          <a:bodyPr lIns="71437" tIns="71437" rIns="71437" bIns="71437" anchor="t">
            <a:spAutoFit/>
          </a:bodyPr>
          <a:lstStyle/>
          <a:p>
            <a:r>
              <a:rPr lang="en-US" dirty="0">
                <a:solidFill>
                  <a:srgbClr val="0076BD"/>
                </a:solidFill>
                <a:highlight>
                  <a:srgbClr val="C0C0C0"/>
                </a:highlight>
              </a:rPr>
              <a:t> </a:t>
            </a:r>
            <a:fld id="{86CB4B4D-7CA3-9044-876B-883B54F8677D}" type="slidenum">
              <a:rPr lang="en-US" dirty="0">
                <a:solidFill>
                  <a:srgbClr val="0076BD"/>
                </a:solidFill>
                <a:highlight>
                  <a:srgbClr val="C0C0C0"/>
                </a:highlight>
              </a:rPr>
              <a:pPr/>
              <a:t>2</a:t>
            </a:fld>
            <a:r>
              <a:rPr lang="en-US" dirty="0">
                <a:solidFill>
                  <a:srgbClr val="0076BD"/>
                </a:solidFill>
                <a:highlight>
                  <a:srgbClr val="C0C0C0"/>
                </a:highlight>
              </a:rPr>
              <a:t> </a:t>
            </a:r>
          </a:p>
        </p:txBody>
      </p:sp>
      <p:sp>
        <p:nvSpPr>
          <p:cNvPr id="8" name="Oval 7">
            <a:extLst>
              <a:ext uri="{FF2B5EF4-FFF2-40B4-BE49-F238E27FC236}">
                <a16:creationId xmlns:a16="http://schemas.microsoft.com/office/drawing/2014/main" id="{96224E3E-CAEE-7FC5-45F4-376D5050A7A3}"/>
              </a:ext>
            </a:extLst>
          </p:cNvPr>
          <p:cNvSpPr/>
          <p:nvPr/>
        </p:nvSpPr>
        <p:spPr>
          <a:xfrm>
            <a:off x="19857016" y="7141774"/>
            <a:ext cx="1547003" cy="1863305"/>
          </a:xfrm>
          <a:prstGeom prst="ellipse">
            <a:avLst/>
          </a:prstGeom>
          <a:noFill/>
          <a:ln w="5715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screen shot of a graph&#10;&#10;Description automatically generated">
            <a:extLst>
              <a:ext uri="{FF2B5EF4-FFF2-40B4-BE49-F238E27FC236}">
                <a16:creationId xmlns:a16="http://schemas.microsoft.com/office/drawing/2014/main" id="{D285CBA6-225C-9EAF-01A4-B10A61852A4C}"/>
              </a:ext>
            </a:extLst>
          </p:cNvPr>
          <p:cNvPicPr>
            <a:picLocks noChangeAspect="1"/>
          </p:cNvPicPr>
          <p:nvPr/>
        </p:nvPicPr>
        <p:blipFill>
          <a:blip r:embed="rId2"/>
          <a:stretch>
            <a:fillRect/>
          </a:stretch>
        </p:blipFill>
        <p:spPr>
          <a:xfrm>
            <a:off x="561674" y="2417893"/>
            <a:ext cx="23247867" cy="9655055"/>
          </a:xfrm>
          <a:prstGeom prst="rect">
            <a:avLst/>
          </a:prstGeom>
        </p:spPr>
      </p:pic>
      <p:sp>
        <p:nvSpPr>
          <p:cNvPr id="4" name="Example  title here">
            <a:extLst>
              <a:ext uri="{FF2B5EF4-FFF2-40B4-BE49-F238E27FC236}">
                <a16:creationId xmlns:a16="http://schemas.microsoft.com/office/drawing/2014/main" id="{88EC76A8-3432-F907-3FEB-953EF2696D85}"/>
              </a:ext>
            </a:extLst>
          </p:cNvPr>
          <p:cNvSpPr txBox="1">
            <a:spLocks/>
          </p:cNvSpPr>
          <p:nvPr/>
        </p:nvSpPr>
        <p:spPr>
          <a:xfrm>
            <a:off x="548139" y="1163716"/>
            <a:ext cx="14174584" cy="2159782"/>
          </a:xfrm>
          <a:prstGeom prst="rect">
            <a:avLst/>
          </a:prstGeom>
        </p:spPr>
        <p:txBody>
          <a:bodyPr lIns="71437" tIns="71437" rIns="71437" bIns="71437" anchor="t">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r>
              <a:rPr lang="en-US" b="1" dirty="0">
                <a:solidFill>
                  <a:srgbClr val="0076BD"/>
                </a:solidFill>
                <a:ea typeface="+mn-lt"/>
                <a:cs typeface="+mn-lt"/>
              </a:rPr>
              <a:t>Two weeks of ordinary data</a:t>
            </a:r>
            <a:endParaRPr lang="en-US" dirty="0"/>
          </a:p>
        </p:txBody>
      </p:sp>
      <p:sp>
        <p:nvSpPr>
          <p:cNvPr id="5" name="Slide Number Placeholder 4">
            <a:extLst>
              <a:ext uri="{FF2B5EF4-FFF2-40B4-BE49-F238E27FC236}">
                <a16:creationId xmlns:a16="http://schemas.microsoft.com/office/drawing/2014/main" id="{D2216F68-B94C-E3C5-4564-47F3BBF1D60C}"/>
              </a:ext>
            </a:extLst>
          </p:cNvPr>
          <p:cNvSpPr>
            <a:spLocks noGrp="1"/>
          </p:cNvSpPr>
          <p:nvPr>
            <p:ph type="sldNum" sz="quarter" idx="2"/>
          </p:nvPr>
        </p:nvSpPr>
        <p:spPr/>
        <p:txBody>
          <a:bodyPr/>
          <a:lstStyle/>
          <a:p>
            <a:fld id="{86CB4B4D-7CA3-9044-876B-883B54F8677D}" type="slidenum">
              <a:rPr lang="en-US"/>
              <a:t>3</a:t>
            </a:fld>
            <a:endParaRPr lang="en-US"/>
          </a:p>
        </p:txBody>
      </p:sp>
      <p:sp>
        <p:nvSpPr>
          <p:cNvPr id="7" name="Slide Number Placeholder 2">
            <a:extLst>
              <a:ext uri="{FF2B5EF4-FFF2-40B4-BE49-F238E27FC236}">
                <a16:creationId xmlns:a16="http://schemas.microsoft.com/office/drawing/2014/main" id="{1B5FC2F4-123B-E9D4-0526-63AD8F5A6923}"/>
              </a:ext>
            </a:extLst>
          </p:cNvPr>
          <p:cNvSpPr txBox="1">
            <a:spLocks/>
          </p:cNvSpPr>
          <p:nvPr/>
        </p:nvSpPr>
        <p:spPr>
          <a:xfrm>
            <a:off x="23045581" y="12216383"/>
            <a:ext cx="416780" cy="790600"/>
          </a:xfrm>
          <a:prstGeom prst="rect">
            <a:avLst/>
          </a:prstGeom>
          <a:ln w="12700">
            <a:miter lim="400000"/>
          </a:ln>
        </p:spPr>
        <p:txBody>
          <a:bodyPr wrap="none" lIns="71437" tIns="71437" rIns="71437" bIns="71437"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821531"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Lota Grotesque Bold"/>
              </a:defRPr>
            </a:lvl1pPr>
            <a:lvl2pPr marL="0" marR="0" indent="228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2pPr>
            <a:lvl3pPr marL="0" marR="0" indent="457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3pPr>
            <a:lvl4pPr marL="0" marR="0" indent="685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4pPr>
            <a:lvl5pPr marL="0" marR="0" indent="9144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5pPr>
            <a:lvl6pPr marL="0" marR="0" indent="11430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6pPr>
            <a:lvl7pPr marL="0" marR="0" indent="1371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7pPr>
            <a:lvl8pPr marL="0" marR="0" indent="1600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8pPr>
            <a:lvl9pPr marL="0" marR="0" indent="1828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9pPr>
          </a:lstStyle>
          <a:p>
            <a:r>
              <a:rPr lang="en-US" dirty="0">
                <a:solidFill>
                  <a:srgbClr val="0071C3"/>
                </a:solidFill>
              </a:rPr>
              <a:t>3</a:t>
            </a:r>
          </a:p>
        </p:txBody>
      </p:sp>
    </p:spTree>
    <p:extLst>
      <p:ext uri="{BB962C8B-B14F-4D97-AF65-F5344CB8AC3E}">
        <p14:creationId xmlns:p14="http://schemas.microsoft.com/office/powerpoint/2010/main" val="391842118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 shot of a graph&#10;&#10;Description automatically generated">
            <a:extLst>
              <a:ext uri="{FF2B5EF4-FFF2-40B4-BE49-F238E27FC236}">
                <a16:creationId xmlns:a16="http://schemas.microsoft.com/office/drawing/2014/main" id="{3041B79E-E949-24DB-91A3-BF7898F11CC9}"/>
              </a:ext>
            </a:extLst>
          </p:cNvPr>
          <p:cNvPicPr>
            <a:picLocks noChangeAspect="1"/>
          </p:cNvPicPr>
          <p:nvPr/>
        </p:nvPicPr>
        <p:blipFill>
          <a:blip r:embed="rId2"/>
          <a:stretch>
            <a:fillRect/>
          </a:stretch>
        </p:blipFill>
        <p:spPr>
          <a:xfrm>
            <a:off x="1132800" y="1599418"/>
            <a:ext cx="11014283" cy="5413244"/>
          </a:xfrm>
          <a:prstGeom prst="rect">
            <a:avLst/>
          </a:prstGeom>
        </p:spPr>
      </p:pic>
      <p:pic>
        <p:nvPicPr>
          <p:cNvPr id="4" name="Picture 3" descr="A graph with colorful lines&#10;&#10;Description automatically generated">
            <a:extLst>
              <a:ext uri="{FF2B5EF4-FFF2-40B4-BE49-F238E27FC236}">
                <a16:creationId xmlns:a16="http://schemas.microsoft.com/office/drawing/2014/main" id="{97AE27B5-2162-8B59-2AB8-A2100AD1523D}"/>
              </a:ext>
            </a:extLst>
          </p:cNvPr>
          <p:cNvPicPr>
            <a:picLocks noChangeAspect="1"/>
          </p:cNvPicPr>
          <p:nvPr/>
        </p:nvPicPr>
        <p:blipFill>
          <a:blip r:embed="rId3"/>
          <a:stretch>
            <a:fillRect/>
          </a:stretch>
        </p:blipFill>
        <p:spPr>
          <a:xfrm>
            <a:off x="11443739" y="7105070"/>
            <a:ext cx="11619441" cy="5791788"/>
          </a:xfrm>
          <a:prstGeom prst="rect">
            <a:avLst/>
          </a:prstGeom>
        </p:spPr>
      </p:pic>
      <p:sp>
        <p:nvSpPr>
          <p:cNvPr id="7" name="Example  title here">
            <a:extLst>
              <a:ext uri="{FF2B5EF4-FFF2-40B4-BE49-F238E27FC236}">
                <a16:creationId xmlns:a16="http://schemas.microsoft.com/office/drawing/2014/main" id="{F09C2C5E-BA38-C50D-C846-64E333A76580}"/>
              </a:ext>
            </a:extLst>
          </p:cNvPr>
          <p:cNvSpPr txBox="1">
            <a:spLocks/>
          </p:cNvSpPr>
          <p:nvPr/>
        </p:nvSpPr>
        <p:spPr>
          <a:xfrm>
            <a:off x="1105927" y="493574"/>
            <a:ext cx="13112403" cy="2205963"/>
          </a:xfrm>
          <a:prstGeom prst="rect">
            <a:avLst/>
          </a:prstGeom>
        </p:spPr>
        <p:txBody>
          <a:bodyPr lIns="71437" tIns="71437" rIns="71437" bIns="71437" anchor="t">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r>
              <a:rPr lang="en-US" b="1" dirty="0">
                <a:solidFill>
                  <a:srgbClr val="0076BD"/>
                </a:solidFill>
                <a:ea typeface="+mn-lt"/>
                <a:cs typeface="+mn-lt"/>
              </a:rPr>
              <a:t>Failure Examples</a:t>
            </a:r>
            <a:endParaRPr lang="en-US" dirty="0"/>
          </a:p>
          <a:p>
            <a:endParaRPr lang="en-US" sz="6000" b="1" dirty="0">
              <a:solidFill>
                <a:schemeClr val="tx1"/>
              </a:solidFill>
              <a:latin typeface="Muli"/>
            </a:endParaRPr>
          </a:p>
        </p:txBody>
      </p:sp>
      <p:pic>
        <p:nvPicPr>
          <p:cNvPr id="3" name="Picture 2" descr="A screen shot of a graph&#10;&#10;Description automatically generated">
            <a:extLst>
              <a:ext uri="{FF2B5EF4-FFF2-40B4-BE49-F238E27FC236}">
                <a16:creationId xmlns:a16="http://schemas.microsoft.com/office/drawing/2014/main" id="{BA3B974A-4B4B-A05F-EBA4-D06E8ED35D4B}"/>
              </a:ext>
            </a:extLst>
          </p:cNvPr>
          <p:cNvPicPr>
            <a:picLocks noChangeAspect="1"/>
          </p:cNvPicPr>
          <p:nvPr/>
        </p:nvPicPr>
        <p:blipFill rotWithShape="1">
          <a:blip r:embed="rId4"/>
          <a:srcRect l="-802" t="425" r="20040" b="15319"/>
          <a:stretch/>
        </p:blipFill>
        <p:spPr>
          <a:xfrm>
            <a:off x="12035131" y="1607864"/>
            <a:ext cx="11007133" cy="5427459"/>
          </a:xfrm>
          <a:prstGeom prst="rect">
            <a:avLst/>
          </a:prstGeom>
        </p:spPr>
      </p:pic>
      <p:pic>
        <p:nvPicPr>
          <p:cNvPr id="6" name="Picture 5" descr="A screen shot of a graph&#10;&#10;Description automatically generated">
            <a:extLst>
              <a:ext uri="{FF2B5EF4-FFF2-40B4-BE49-F238E27FC236}">
                <a16:creationId xmlns:a16="http://schemas.microsoft.com/office/drawing/2014/main" id="{FD158B06-71D8-F5E1-A3F6-7A7E5ECA3490}"/>
              </a:ext>
            </a:extLst>
          </p:cNvPr>
          <p:cNvPicPr>
            <a:picLocks noChangeAspect="1"/>
          </p:cNvPicPr>
          <p:nvPr/>
        </p:nvPicPr>
        <p:blipFill rotWithShape="1">
          <a:blip r:embed="rId5"/>
          <a:srcRect t="-729" r="-255" b="10409"/>
          <a:stretch/>
        </p:blipFill>
        <p:spPr>
          <a:xfrm>
            <a:off x="1125739" y="7105070"/>
            <a:ext cx="10316199" cy="5809074"/>
          </a:xfrm>
          <a:prstGeom prst="rect">
            <a:avLst/>
          </a:prstGeom>
        </p:spPr>
      </p:pic>
      <p:sp>
        <p:nvSpPr>
          <p:cNvPr id="5" name="Slide Number Placeholder 4">
            <a:extLst>
              <a:ext uri="{FF2B5EF4-FFF2-40B4-BE49-F238E27FC236}">
                <a16:creationId xmlns:a16="http://schemas.microsoft.com/office/drawing/2014/main" id="{3ED22F87-EE13-7D50-7D05-86E9B83555FF}"/>
              </a:ext>
            </a:extLst>
          </p:cNvPr>
          <p:cNvSpPr>
            <a:spLocks noGrp="1"/>
          </p:cNvSpPr>
          <p:nvPr>
            <p:ph type="sldNum" sz="quarter" idx="2"/>
          </p:nvPr>
        </p:nvSpPr>
        <p:spPr/>
        <p:txBody>
          <a:bodyPr/>
          <a:lstStyle/>
          <a:p>
            <a:fld id="{86CB4B4D-7CA3-9044-876B-883B54F8677D}" type="slidenum">
              <a:rPr lang="en-US"/>
              <a:t>4</a:t>
            </a:fld>
            <a:endParaRPr lang="en-US"/>
          </a:p>
        </p:txBody>
      </p:sp>
      <p:sp>
        <p:nvSpPr>
          <p:cNvPr id="8" name="TextBox 7">
            <a:extLst>
              <a:ext uri="{FF2B5EF4-FFF2-40B4-BE49-F238E27FC236}">
                <a16:creationId xmlns:a16="http://schemas.microsoft.com/office/drawing/2014/main" id="{9E13748A-ACE5-1CF9-2CAB-3C1733518AFE}"/>
              </a:ext>
            </a:extLst>
          </p:cNvPr>
          <p:cNvSpPr txBox="1"/>
          <p:nvPr/>
        </p:nvSpPr>
        <p:spPr>
          <a:xfrm>
            <a:off x="20805951" y="12165741"/>
            <a:ext cx="2743200" cy="1307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algn="r">
              <a:lnSpc>
                <a:spcPct val="100000"/>
              </a:lnSpc>
            </a:pPr>
            <a:r>
              <a:rPr lang="en-US" sz="4200" dirty="0">
                <a:solidFill>
                  <a:srgbClr val="0071C3"/>
                </a:solidFill>
                <a:latin typeface="Lota Grotesque Bold"/>
              </a:rPr>
              <a:t>4</a:t>
            </a:r>
          </a:p>
          <a:p>
            <a:pPr marL="0" marR="0" indent="0" algn="l" defTabSz="821531">
              <a:lnSpc>
                <a:spcPct val="120000"/>
              </a:lnSpc>
              <a:spcBef>
                <a:spcPts val="0"/>
              </a:spcBef>
              <a:spcAft>
                <a:spcPts val="0"/>
              </a:spcAft>
              <a:buClrTx/>
              <a:buSzTx/>
              <a:buFontTx/>
              <a:buNone/>
              <a:tabLst/>
            </a:pPr>
            <a:endParaRPr lang="en-US" sz="2800" b="0" i="0" u="none" strike="noStrike" cap="none" spc="0" normalizeH="0" baseline="0" dirty="0">
              <a:ln>
                <a:noFill/>
              </a:ln>
              <a:solidFill>
                <a:srgbClr val="000000"/>
              </a:solidFill>
              <a:effectLst/>
              <a:uFillTx/>
              <a:latin typeface="Lota Grotesque Bold"/>
              <a:ea typeface="Muli Regular"/>
              <a:cs typeface="Muli Regular"/>
            </a:endParaRPr>
          </a:p>
        </p:txBody>
      </p:sp>
    </p:spTree>
    <p:extLst>
      <p:ext uri="{BB962C8B-B14F-4D97-AF65-F5344CB8AC3E}">
        <p14:creationId xmlns:p14="http://schemas.microsoft.com/office/powerpoint/2010/main" val="128976556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On prehent aped everio. Et audam voloreh enietusam fuga. Nequi con nobis doloressus et reribus qui dunti ium hiciatinias eictior emporiam, quis quis autecus, consed ut assedi con peliquasse perat sitatiur assinctur?…"/>
          <p:cNvSpPr txBox="1">
            <a:spLocks noGrp="1"/>
          </p:cNvSpPr>
          <p:nvPr>
            <p:ph type="body" idx="13"/>
          </p:nvPr>
        </p:nvSpPr>
        <p:spPr>
          <a:xfrm>
            <a:off x="11947001" y="2532804"/>
            <a:ext cx="10709643" cy="1985992"/>
          </a:xfrm>
          <a:prstGeom prst="rect">
            <a:avLst/>
          </a:prstGeom>
        </p:spPr>
        <p:txBody>
          <a:bodyPr/>
          <a:lstStyle/>
          <a:p>
            <a:pPr marL="457200" indent="-457200">
              <a:buFont typeface="Arial"/>
              <a:buChar char="•"/>
            </a:pPr>
            <a:r>
              <a:rPr lang="en-US" sz="3400" dirty="0"/>
              <a:t>8 independent failure events since mid-2015</a:t>
            </a:r>
          </a:p>
          <a:p>
            <a:pPr marL="457200" indent="-457200">
              <a:buFont typeface="Arial"/>
              <a:buChar char="•"/>
            </a:pPr>
            <a:r>
              <a:rPr lang="en-US" sz="3400" dirty="0"/>
              <a:t>Other irregularities: data gaps, power outages, calibrations and spikes </a:t>
            </a:r>
            <a:endParaRPr lang="en-US"/>
          </a:p>
        </p:txBody>
      </p:sp>
      <p:sp>
        <p:nvSpPr>
          <p:cNvPr id="135" name="Example  title here"/>
          <p:cNvSpPr txBox="1">
            <a:spLocks noGrp="1"/>
          </p:cNvSpPr>
          <p:nvPr>
            <p:ph type="title"/>
          </p:nvPr>
        </p:nvSpPr>
        <p:spPr>
          <a:xfrm>
            <a:off x="2670175" y="2348426"/>
            <a:ext cx="9117676" cy="2182873"/>
          </a:xfrm>
          <a:prstGeom prst="rect">
            <a:avLst/>
          </a:prstGeom>
        </p:spPr>
        <p:txBody>
          <a:bodyPr lIns="71437" tIns="71437" rIns="71437" bIns="71437" anchor="t">
            <a:normAutofit/>
          </a:bodyPr>
          <a:lstStyle/>
          <a:p>
            <a:r>
              <a:rPr lang="en-US" b="1" dirty="0">
                <a:latin typeface="Muli"/>
              </a:rPr>
              <a:t>Investigating </a:t>
            </a:r>
            <a:br>
              <a:rPr lang="en-US" b="1" dirty="0">
                <a:latin typeface="Muli"/>
              </a:rPr>
            </a:br>
            <a:r>
              <a:rPr lang="en-US" b="1" dirty="0">
                <a:latin typeface="Muli"/>
              </a:rPr>
              <a:t>the Dataset</a:t>
            </a:r>
            <a:endParaRPr lang="en-US" b="1" dirty="0"/>
          </a:p>
        </p:txBody>
      </p:sp>
      <p:pic>
        <p:nvPicPr>
          <p:cNvPr id="4" name="Picture 3" descr="A graph with red and green bars&#10;&#10;Description automatically generated">
            <a:extLst>
              <a:ext uri="{FF2B5EF4-FFF2-40B4-BE49-F238E27FC236}">
                <a16:creationId xmlns:a16="http://schemas.microsoft.com/office/drawing/2014/main" id="{66CBC621-7DCB-C2EB-EF59-6AC69BC42274}"/>
              </a:ext>
            </a:extLst>
          </p:cNvPr>
          <p:cNvPicPr>
            <a:picLocks noChangeAspect="1"/>
          </p:cNvPicPr>
          <p:nvPr/>
        </p:nvPicPr>
        <p:blipFill>
          <a:blip r:embed="rId2"/>
          <a:stretch>
            <a:fillRect/>
          </a:stretch>
        </p:blipFill>
        <p:spPr>
          <a:xfrm>
            <a:off x="1626366" y="5088966"/>
            <a:ext cx="8673641" cy="7516593"/>
          </a:xfrm>
          <a:prstGeom prst="rect">
            <a:avLst/>
          </a:prstGeom>
        </p:spPr>
      </p:pic>
      <p:sp>
        <p:nvSpPr>
          <p:cNvPr id="3" name="Slide Number Placeholder 2">
            <a:extLst>
              <a:ext uri="{FF2B5EF4-FFF2-40B4-BE49-F238E27FC236}">
                <a16:creationId xmlns:a16="http://schemas.microsoft.com/office/drawing/2014/main" id="{99EE0889-1C9F-D499-BC57-C0EE7E49FA99}"/>
              </a:ext>
            </a:extLst>
          </p:cNvPr>
          <p:cNvSpPr>
            <a:spLocks noGrp="1"/>
          </p:cNvSpPr>
          <p:nvPr>
            <p:ph type="sldNum" sz="quarter" idx="2"/>
          </p:nvPr>
        </p:nvSpPr>
        <p:spPr/>
        <p:txBody>
          <a:bodyPr/>
          <a:lstStyle/>
          <a:p>
            <a:fld id="{86CB4B4D-7CA3-9044-876B-883B54F8677D}" type="slidenum">
              <a:rPr lang="en-US"/>
              <a:t>5</a:t>
            </a:fld>
            <a:endParaRPr lang="en-US"/>
          </a:p>
        </p:txBody>
      </p:sp>
      <p:pic>
        <p:nvPicPr>
          <p:cNvPr id="5" name="Picture 4" descr="A graph with red and green dots&#10;&#10;Description automatically generated">
            <a:extLst>
              <a:ext uri="{FF2B5EF4-FFF2-40B4-BE49-F238E27FC236}">
                <a16:creationId xmlns:a16="http://schemas.microsoft.com/office/drawing/2014/main" id="{5C010689-E582-54DB-7926-CC234F68A8F8}"/>
              </a:ext>
            </a:extLst>
          </p:cNvPr>
          <p:cNvPicPr>
            <a:picLocks noChangeAspect="1"/>
          </p:cNvPicPr>
          <p:nvPr/>
        </p:nvPicPr>
        <p:blipFill>
          <a:blip r:embed="rId3"/>
          <a:stretch>
            <a:fillRect/>
          </a:stretch>
        </p:blipFill>
        <p:spPr>
          <a:xfrm>
            <a:off x="10190180" y="5421153"/>
            <a:ext cx="13727500" cy="5883670"/>
          </a:xfrm>
          <a:prstGeom prst="rect">
            <a:avLst/>
          </a:prstGeom>
        </p:spPr>
      </p:pic>
    </p:spTree>
    <p:extLst>
      <p:ext uri="{BB962C8B-B14F-4D97-AF65-F5344CB8AC3E}">
        <p14:creationId xmlns:p14="http://schemas.microsoft.com/office/powerpoint/2010/main" val="35480941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black device with a display&#10;&#10;Description automatically generated">
            <a:extLst>
              <a:ext uri="{FF2B5EF4-FFF2-40B4-BE49-F238E27FC236}">
                <a16:creationId xmlns:a16="http://schemas.microsoft.com/office/drawing/2014/main" id="{B7B1C5F7-12B5-5588-CF50-B401C51C2C5A}"/>
              </a:ext>
            </a:extLst>
          </p:cNvPr>
          <p:cNvPicPr>
            <a:picLocks noChangeAspect="1"/>
          </p:cNvPicPr>
          <p:nvPr/>
        </p:nvPicPr>
        <p:blipFill>
          <a:blip r:embed="rId2"/>
          <a:stretch>
            <a:fillRect/>
          </a:stretch>
        </p:blipFill>
        <p:spPr>
          <a:xfrm>
            <a:off x="15937504" y="4520372"/>
            <a:ext cx="5162550" cy="4105275"/>
          </a:xfrm>
          <a:prstGeom prst="rect">
            <a:avLst/>
          </a:prstGeom>
        </p:spPr>
      </p:pic>
      <p:sp>
        <p:nvSpPr>
          <p:cNvPr id="134" name="On prehent aped everio. Et audam voloreh enietusam fuga. Nequi con nobis doloressus et reribus qui dunti ium hiciatinias eictior emporiam, quis quis autecus, consed ut assedi con peliquasse perat sitatiur assinctur?…"/>
          <p:cNvSpPr txBox="1">
            <a:spLocks noGrp="1"/>
          </p:cNvSpPr>
          <p:nvPr>
            <p:ph type="body" idx="13"/>
          </p:nvPr>
        </p:nvSpPr>
        <p:spPr>
          <a:xfrm>
            <a:off x="2670175" y="5659435"/>
            <a:ext cx="11814199" cy="5125313"/>
          </a:xfrm>
          <a:prstGeom prst="rect">
            <a:avLst/>
          </a:prstGeom>
        </p:spPr>
        <p:txBody>
          <a:bodyPr/>
          <a:lstStyle/>
          <a:p>
            <a:pPr marL="514350" indent="-514350">
              <a:buAutoNum type="arabicPeriod"/>
            </a:pPr>
            <a:r>
              <a:rPr lang="en-US" sz="3400" dirty="0"/>
              <a:t>Read the sensor manual</a:t>
            </a:r>
          </a:p>
          <a:p>
            <a:pPr marL="514350" indent="-514350">
              <a:buFontTx/>
              <a:buAutoNum type="arabicPeriod"/>
            </a:pPr>
            <a:r>
              <a:rPr lang="en-US" sz="3400" dirty="0"/>
              <a:t>Called the manufacturer</a:t>
            </a:r>
          </a:p>
          <a:p>
            <a:r>
              <a:rPr lang="en-US" sz="3400" dirty="0"/>
              <a:t>3. Investigated possible connections to electrical fluctuations</a:t>
            </a:r>
          </a:p>
          <a:p>
            <a:r>
              <a:rPr lang="en-US" sz="3400" dirty="0"/>
              <a:t>4. Attempted an algorithm to select pre-failure declines</a:t>
            </a:r>
          </a:p>
          <a:p>
            <a:endParaRPr lang="en-US" sz="3400" dirty="0">
              <a:cs typeface="Arial"/>
            </a:endParaRPr>
          </a:p>
          <a:p>
            <a:r>
              <a:rPr lang="en-US" sz="3400" dirty="0">
                <a:cs typeface="Arial"/>
              </a:rPr>
              <a:t>… but to no avail</a:t>
            </a:r>
          </a:p>
          <a:p>
            <a:endParaRPr lang="en-US" sz="3400" dirty="0">
              <a:cs typeface="Arial"/>
            </a:endParaRPr>
          </a:p>
          <a:p>
            <a:pPr marL="457200" indent="-457200">
              <a:buFont typeface="Arial"/>
              <a:buChar char="•"/>
            </a:pPr>
            <a:endParaRPr lang="en-US" sz="3400" dirty="0">
              <a:cs typeface="Arial"/>
            </a:endParaRPr>
          </a:p>
        </p:txBody>
      </p:sp>
      <p:sp>
        <p:nvSpPr>
          <p:cNvPr id="135" name="Example  title here"/>
          <p:cNvSpPr txBox="1">
            <a:spLocks noGrp="1"/>
          </p:cNvSpPr>
          <p:nvPr>
            <p:ph type="title"/>
          </p:nvPr>
        </p:nvSpPr>
        <p:spPr>
          <a:xfrm>
            <a:off x="2670175" y="2348426"/>
            <a:ext cx="13112403" cy="2205963"/>
          </a:xfrm>
          <a:prstGeom prst="rect">
            <a:avLst/>
          </a:prstGeom>
        </p:spPr>
        <p:txBody>
          <a:bodyPr lIns="71437" tIns="71437" rIns="71437" bIns="71437" anchor="t">
            <a:normAutofit/>
          </a:bodyPr>
          <a:lstStyle/>
          <a:p>
            <a:r>
              <a:rPr lang="en-US" b="1" dirty="0">
                <a:latin typeface="Muli"/>
              </a:rPr>
              <a:t>Diagnostic Efforts</a:t>
            </a:r>
            <a:endParaRPr lang="en-US" dirty="0"/>
          </a:p>
        </p:txBody>
      </p:sp>
      <p:sp>
        <p:nvSpPr>
          <p:cNvPr id="2" name="Slide Number Placeholder 1">
            <a:extLst>
              <a:ext uri="{FF2B5EF4-FFF2-40B4-BE49-F238E27FC236}">
                <a16:creationId xmlns:a16="http://schemas.microsoft.com/office/drawing/2014/main" id="{F6453307-CB80-5D45-91B3-4704AA6E15CE}"/>
              </a:ext>
            </a:extLst>
          </p:cNvPr>
          <p:cNvSpPr>
            <a:spLocks noGrp="1"/>
          </p:cNvSpPr>
          <p:nvPr>
            <p:ph type="sldNum" sz="quarter" idx="2"/>
          </p:nvPr>
        </p:nvSpPr>
        <p:spPr/>
        <p:txBody>
          <a:bodyPr/>
          <a:lstStyle/>
          <a:p>
            <a:fld id="{86CB4B4D-7CA3-9044-876B-883B54F8677D}" type="slidenum">
              <a:rPr lang="en-US" dirty="0"/>
              <a:t>6</a:t>
            </a:fld>
            <a:endParaRPr lang="en-US" dirty="0"/>
          </a:p>
        </p:txBody>
      </p:sp>
      <p:pic>
        <p:nvPicPr>
          <p:cNvPr id="5" name="Picture 4" descr="File:Magnifying glass icon.svg - Wikimedia Commons">
            <a:extLst>
              <a:ext uri="{FF2B5EF4-FFF2-40B4-BE49-F238E27FC236}">
                <a16:creationId xmlns:a16="http://schemas.microsoft.com/office/drawing/2014/main" id="{8A2C7BB5-49ED-72C4-FFC8-B81C9E6052B8}"/>
              </a:ext>
            </a:extLst>
          </p:cNvPr>
          <p:cNvPicPr>
            <a:picLocks noChangeAspect="1"/>
          </p:cNvPicPr>
          <p:nvPr/>
        </p:nvPicPr>
        <p:blipFill>
          <a:blip r:embed="rId3"/>
          <a:stretch>
            <a:fillRect/>
          </a:stretch>
        </p:blipFill>
        <p:spPr>
          <a:xfrm>
            <a:off x="14848944" y="2671709"/>
            <a:ext cx="11139577" cy="11154513"/>
          </a:xfrm>
          <a:prstGeom prst="rect">
            <a:avLst/>
          </a:prstGeom>
        </p:spPr>
      </p:pic>
    </p:spTree>
    <p:extLst>
      <p:ext uri="{BB962C8B-B14F-4D97-AF65-F5344CB8AC3E}">
        <p14:creationId xmlns:p14="http://schemas.microsoft.com/office/powerpoint/2010/main" val="24813147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633ED-1B15-33BD-AB46-FAD695E1268E}"/>
              </a:ext>
            </a:extLst>
          </p:cNvPr>
          <p:cNvSpPr>
            <a:spLocks noGrp="1"/>
          </p:cNvSpPr>
          <p:nvPr>
            <p:ph type="title"/>
          </p:nvPr>
        </p:nvSpPr>
        <p:spPr/>
        <p:txBody>
          <a:bodyPr lIns="71437" tIns="71437" rIns="71437" bIns="71437" anchor="t">
            <a:normAutofit/>
          </a:bodyPr>
          <a:lstStyle/>
          <a:p>
            <a:r>
              <a:rPr lang="en-US"/>
              <a:t>Machine Learning</a:t>
            </a:r>
          </a:p>
        </p:txBody>
      </p:sp>
      <p:sp>
        <p:nvSpPr>
          <p:cNvPr id="3" name="Slide Number Placeholder 2">
            <a:extLst>
              <a:ext uri="{FF2B5EF4-FFF2-40B4-BE49-F238E27FC236}">
                <a16:creationId xmlns:a16="http://schemas.microsoft.com/office/drawing/2014/main" id="{C58B58EE-A823-4A67-42A4-5289D9F70A4C}"/>
              </a:ext>
            </a:extLst>
          </p:cNvPr>
          <p:cNvSpPr>
            <a:spLocks noGrp="1"/>
          </p:cNvSpPr>
          <p:nvPr>
            <p:ph type="sldNum" sz="quarter" idx="2"/>
          </p:nvPr>
        </p:nvSpPr>
        <p:spPr/>
        <p:txBody>
          <a:bodyPr/>
          <a:lstStyle/>
          <a:p>
            <a:fld id="{86CB4B4D-7CA3-9044-876B-883B54F8677D}" type="slidenum">
              <a:rPr lang="en-US"/>
              <a:t>7</a:t>
            </a:fld>
            <a:endParaRPr lang="en-US"/>
          </a:p>
        </p:txBody>
      </p:sp>
    </p:spTree>
    <p:extLst>
      <p:ext uri="{BB962C8B-B14F-4D97-AF65-F5344CB8AC3E}">
        <p14:creationId xmlns:p14="http://schemas.microsoft.com/office/powerpoint/2010/main" val="87961446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blue rectangular object with white text&#10;&#10;Description automatically generated">
            <a:extLst>
              <a:ext uri="{FF2B5EF4-FFF2-40B4-BE49-F238E27FC236}">
                <a16:creationId xmlns:a16="http://schemas.microsoft.com/office/drawing/2014/main" id="{9371189A-472C-48AB-3E49-DD9088564AC2}"/>
              </a:ext>
            </a:extLst>
          </p:cNvPr>
          <p:cNvPicPr>
            <a:picLocks noChangeAspect="1"/>
          </p:cNvPicPr>
          <p:nvPr/>
        </p:nvPicPr>
        <p:blipFill rotWithShape="1">
          <a:blip r:embed="rId2"/>
          <a:srcRect l="7356" r="175"/>
          <a:stretch/>
        </p:blipFill>
        <p:spPr>
          <a:xfrm>
            <a:off x="12090230" y="-3345"/>
            <a:ext cx="12320546" cy="13722599"/>
          </a:xfrm>
          <a:prstGeom prst="rect">
            <a:avLst/>
          </a:prstGeom>
        </p:spPr>
      </p:pic>
      <p:sp>
        <p:nvSpPr>
          <p:cNvPr id="3" name="Title 2">
            <a:extLst>
              <a:ext uri="{FF2B5EF4-FFF2-40B4-BE49-F238E27FC236}">
                <a16:creationId xmlns:a16="http://schemas.microsoft.com/office/drawing/2014/main" id="{D831A403-B67A-F728-1514-CD9CE6070CF2}"/>
              </a:ext>
            </a:extLst>
          </p:cNvPr>
          <p:cNvSpPr txBox="1">
            <a:spLocks/>
          </p:cNvSpPr>
          <p:nvPr/>
        </p:nvSpPr>
        <p:spPr>
          <a:xfrm>
            <a:off x="1345814" y="2420347"/>
            <a:ext cx="13112403" cy="2838566"/>
          </a:xfrm>
          <a:prstGeom prst="rect">
            <a:avLst/>
          </a:prstGeom>
        </p:spPr>
        <p:txBody>
          <a:bodyPr lIns="71437" tIns="71437" rIns="71437" bIns="71437" anchor="t">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US" sz="7200" b="1" dirty="0"/>
              <a:t>Why might ML work?</a:t>
            </a:r>
          </a:p>
        </p:txBody>
      </p:sp>
      <p:sp>
        <p:nvSpPr>
          <p:cNvPr id="7" name="Text Placeholder 1">
            <a:extLst>
              <a:ext uri="{FF2B5EF4-FFF2-40B4-BE49-F238E27FC236}">
                <a16:creationId xmlns:a16="http://schemas.microsoft.com/office/drawing/2014/main" id="{315F7695-C1FB-3F61-BCDE-22AC922638A1}"/>
              </a:ext>
            </a:extLst>
          </p:cNvPr>
          <p:cNvSpPr txBox="1">
            <a:spLocks/>
          </p:cNvSpPr>
          <p:nvPr/>
        </p:nvSpPr>
        <p:spPr>
          <a:xfrm>
            <a:off x="1257275" y="4398444"/>
            <a:ext cx="9575573" cy="7398406"/>
          </a:xfrm>
          <a:prstGeom prst="rect">
            <a:avLst/>
          </a:prstGeom>
        </p:spPr>
        <p:txBody>
          <a:bodyPr lIns="91440" tIns="45720" rIns="91440" bIns="45720" anchor="t"/>
          <a:lst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a:lstStyle>
          <a:p>
            <a:pPr marL="0" indent="0">
              <a:buNone/>
            </a:pPr>
            <a:r>
              <a:rPr lang="en-US" sz="3400" dirty="0"/>
              <a:t>A well-designed model could pick up on features such as:</a:t>
            </a:r>
          </a:p>
          <a:p>
            <a:pPr marL="833120" lvl="1" indent="-388620">
              <a:lnSpc>
                <a:spcPct val="200000"/>
              </a:lnSpc>
            </a:pPr>
            <a:r>
              <a:rPr lang="en-US" sz="3400" dirty="0">
                <a:cs typeface="Arial"/>
              </a:rPr>
              <a:t>Anomalous datapoints in time</a:t>
            </a:r>
          </a:p>
          <a:p>
            <a:pPr marL="833120" lvl="1" indent="-388620">
              <a:lnSpc>
                <a:spcPct val="200000"/>
              </a:lnSpc>
            </a:pPr>
            <a:r>
              <a:rPr lang="en-US" sz="3400" dirty="0">
                <a:cs typeface="Arial"/>
              </a:rPr>
              <a:t>Periodic trends (with period &gt; 20 seconds)</a:t>
            </a:r>
          </a:p>
          <a:p>
            <a:pPr marL="833120" lvl="1" indent="-388620">
              <a:lnSpc>
                <a:spcPct val="200000"/>
              </a:lnSpc>
            </a:pPr>
            <a:r>
              <a:rPr lang="en-US" sz="3400" dirty="0">
                <a:cs typeface="Arial"/>
              </a:rPr>
              <a:t>Other time-series trends</a:t>
            </a:r>
          </a:p>
          <a:p>
            <a:pPr marL="833120" lvl="1" indent="-388620">
              <a:lnSpc>
                <a:spcPct val="200000"/>
              </a:lnSpc>
            </a:pPr>
            <a:r>
              <a:rPr lang="en-US" sz="3400" dirty="0">
                <a:cs typeface="Arial"/>
              </a:rPr>
              <a:t>Relative performance between sensors. </a:t>
            </a:r>
            <a:endParaRPr lang="en-US" sz="3400" dirty="0"/>
          </a:p>
          <a:p>
            <a:pPr marL="0" indent="0">
              <a:buNone/>
            </a:pPr>
            <a:endParaRPr lang="en-US" dirty="0"/>
          </a:p>
          <a:p>
            <a:pPr marL="0" indent="0">
              <a:buNone/>
            </a:pPr>
            <a:endParaRPr lang="en-US" dirty="0"/>
          </a:p>
          <a:p>
            <a:pPr marL="833120" lvl="1" indent="-388620"/>
            <a:endParaRPr lang="en-US" dirty="0"/>
          </a:p>
          <a:p>
            <a:pPr marL="444500" lvl="1" indent="0">
              <a:buNone/>
            </a:pPr>
            <a:endParaRPr lang="en-US" dirty="0"/>
          </a:p>
        </p:txBody>
      </p:sp>
      <p:sp>
        <p:nvSpPr>
          <p:cNvPr id="2" name="Slide Number Placeholder 1">
            <a:extLst>
              <a:ext uri="{FF2B5EF4-FFF2-40B4-BE49-F238E27FC236}">
                <a16:creationId xmlns:a16="http://schemas.microsoft.com/office/drawing/2014/main" id="{D0FE6865-6302-20E7-6414-DFDF44976AF8}"/>
              </a:ext>
            </a:extLst>
          </p:cNvPr>
          <p:cNvSpPr>
            <a:spLocks noGrp="1"/>
          </p:cNvSpPr>
          <p:nvPr>
            <p:ph type="sldNum" sz="quarter" idx="2"/>
          </p:nvPr>
        </p:nvSpPr>
        <p:spPr/>
        <p:txBody>
          <a:bodyPr/>
          <a:lstStyle/>
          <a:p>
            <a:fld id="{86CB4B4D-7CA3-9044-876B-883B54F8677D}" type="slidenum">
              <a:rPr lang="en-US"/>
              <a:t>8</a:t>
            </a:fld>
            <a:endParaRPr lang="en-US"/>
          </a:p>
        </p:txBody>
      </p:sp>
    </p:spTree>
    <p:extLst>
      <p:ext uri="{BB962C8B-B14F-4D97-AF65-F5344CB8AC3E}">
        <p14:creationId xmlns:p14="http://schemas.microsoft.com/office/powerpoint/2010/main" val="383444142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blue rectangular object with white text&#10;&#10;Description automatically generated">
            <a:extLst>
              <a:ext uri="{FF2B5EF4-FFF2-40B4-BE49-F238E27FC236}">
                <a16:creationId xmlns:a16="http://schemas.microsoft.com/office/drawing/2014/main" id="{9371189A-472C-48AB-3E49-DD9088564AC2}"/>
              </a:ext>
            </a:extLst>
          </p:cNvPr>
          <p:cNvPicPr>
            <a:picLocks noChangeAspect="1"/>
          </p:cNvPicPr>
          <p:nvPr/>
        </p:nvPicPr>
        <p:blipFill rotWithShape="1">
          <a:blip r:embed="rId2"/>
          <a:srcRect l="7356" r="175"/>
          <a:stretch/>
        </p:blipFill>
        <p:spPr>
          <a:xfrm>
            <a:off x="12090230" y="-3345"/>
            <a:ext cx="12320546" cy="13722599"/>
          </a:xfrm>
          <a:prstGeom prst="rect">
            <a:avLst/>
          </a:prstGeom>
        </p:spPr>
      </p:pic>
      <p:sp>
        <p:nvSpPr>
          <p:cNvPr id="3" name="Title 2">
            <a:extLst>
              <a:ext uri="{FF2B5EF4-FFF2-40B4-BE49-F238E27FC236}">
                <a16:creationId xmlns:a16="http://schemas.microsoft.com/office/drawing/2014/main" id="{D831A403-B67A-F728-1514-CD9CE6070CF2}"/>
              </a:ext>
            </a:extLst>
          </p:cNvPr>
          <p:cNvSpPr txBox="1">
            <a:spLocks/>
          </p:cNvSpPr>
          <p:nvPr/>
        </p:nvSpPr>
        <p:spPr>
          <a:xfrm>
            <a:off x="1345814" y="2420347"/>
            <a:ext cx="13112403" cy="2838566"/>
          </a:xfrm>
          <a:prstGeom prst="rect">
            <a:avLst/>
          </a:prstGeom>
        </p:spPr>
        <p:txBody>
          <a:bodyPr lIns="71437" tIns="71437" rIns="71437" bIns="71437" anchor="t">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US" sz="7200" b="1" dirty="0"/>
              <a:t>Why might ML work?</a:t>
            </a:r>
          </a:p>
        </p:txBody>
      </p:sp>
      <p:sp>
        <p:nvSpPr>
          <p:cNvPr id="4" name="Title 2">
            <a:extLst>
              <a:ext uri="{FF2B5EF4-FFF2-40B4-BE49-F238E27FC236}">
                <a16:creationId xmlns:a16="http://schemas.microsoft.com/office/drawing/2014/main" id="{F0F07906-5B43-0F8B-92FE-9A76A59450D1}"/>
              </a:ext>
            </a:extLst>
          </p:cNvPr>
          <p:cNvSpPr txBox="1">
            <a:spLocks/>
          </p:cNvSpPr>
          <p:nvPr/>
        </p:nvSpPr>
        <p:spPr>
          <a:xfrm>
            <a:off x="12858921" y="2426896"/>
            <a:ext cx="13112403" cy="2838566"/>
          </a:xfrm>
          <a:prstGeom prst="rect">
            <a:avLst/>
          </a:prstGeom>
        </p:spPr>
        <p:txBody>
          <a:bodyPr lIns="71437" tIns="71437" rIns="71437" bIns="71437" anchor="t">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r>
              <a:rPr lang="en-US" sz="7200" b="1" dirty="0">
                <a:solidFill>
                  <a:schemeClr val="bg1"/>
                </a:solidFill>
              </a:rPr>
              <a:t>What are the challenges?</a:t>
            </a:r>
          </a:p>
        </p:txBody>
      </p:sp>
      <p:sp>
        <p:nvSpPr>
          <p:cNvPr id="7" name="Text Placeholder 1">
            <a:extLst>
              <a:ext uri="{FF2B5EF4-FFF2-40B4-BE49-F238E27FC236}">
                <a16:creationId xmlns:a16="http://schemas.microsoft.com/office/drawing/2014/main" id="{315F7695-C1FB-3F61-BCDE-22AC922638A1}"/>
              </a:ext>
            </a:extLst>
          </p:cNvPr>
          <p:cNvSpPr txBox="1">
            <a:spLocks/>
          </p:cNvSpPr>
          <p:nvPr/>
        </p:nvSpPr>
        <p:spPr>
          <a:xfrm>
            <a:off x="1257275" y="4398444"/>
            <a:ext cx="9575573" cy="7398406"/>
          </a:xfrm>
          <a:prstGeom prst="rect">
            <a:avLst/>
          </a:prstGeom>
        </p:spPr>
        <p:txBody>
          <a:bodyPr lIns="91440" tIns="45720" rIns="91440" bIns="45720" anchor="t"/>
          <a:lst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a:lstStyle>
          <a:p>
            <a:pPr marL="0" indent="0">
              <a:buNone/>
            </a:pPr>
            <a:r>
              <a:rPr lang="en-US" sz="3400" dirty="0"/>
              <a:t>A well-designed model could pick up on features such as:</a:t>
            </a:r>
          </a:p>
          <a:p>
            <a:pPr marL="833120" lvl="1" indent="-388620">
              <a:lnSpc>
                <a:spcPct val="200000"/>
              </a:lnSpc>
            </a:pPr>
            <a:r>
              <a:rPr lang="en-US" sz="3400" dirty="0">
                <a:cs typeface="Arial"/>
              </a:rPr>
              <a:t>Anomalous datapoints in time</a:t>
            </a:r>
          </a:p>
          <a:p>
            <a:pPr marL="833120" lvl="1" indent="-388620">
              <a:lnSpc>
                <a:spcPct val="200000"/>
              </a:lnSpc>
            </a:pPr>
            <a:r>
              <a:rPr lang="en-US" sz="3400" dirty="0">
                <a:cs typeface="Arial"/>
              </a:rPr>
              <a:t>Periodic trends (with period &gt; 20 seconds)</a:t>
            </a:r>
          </a:p>
          <a:p>
            <a:pPr marL="833120" lvl="1" indent="-388620">
              <a:lnSpc>
                <a:spcPct val="200000"/>
              </a:lnSpc>
            </a:pPr>
            <a:r>
              <a:rPr lang="en-US" sz="3400" dirty="0">
                <a:cs typeface="Arial"/>
              </a:rPr>
              <a:t>Other time-series trends</a:t>
            </a:r>
          </a:p>
          <a:p>
            <a:pPr marL="833120" lvl="1" indent="-388620">
              <a:lnSpc>
                <a:spcPct val="200000"/>
              </a:lnSpc>
            </a:pPr>
            <a:r>
              <a:rPr lang="en-US" sz="3400" dirty="0">
                <a:cs typeface="Arial"/>
              </a:rPr>
              <a:t>Relative performance between sensors. </a:t>
            </a:r>
            <a:endParaRPr lang="en-US" sz="3400" dirty="0"/>
          </a:p>
          <a:p>
            <a:pPr marL="0" indent="0">
              <a:buNone/>
            </a:pPr>
            <a:endParaRPr lang="en-US" dirty="0"/>
          </a:p>
          <a:p>
            <a:pPr marL="0" indent="0">
              <a:buNone/>
            </a:pPr>
            <a:endParaRPr lang="en-US" dirty="0"/>
          </a:p>
          <a:p>
            <a:pPr marL="833120" lvl="1" indent="-388620"/>
            <a:endParaRPr lang="en-US" dirty="0"/>
          </a:p>
          <a:p>
            <a:pPr marL="444500" lvl="1" indent="0">
              <a:buNone/>
            </a:pPr>
            <a:endParaRPr lang="en-US" dirty="0"/>
          </a:p>
        </p:txBody>
      </p:sp>
      <p:sp>
        <p:nvSpPr>
          <p:cNvPr id="8" name="Text Placeholder 1">
            <a:extLst>
              <a:ext uri="{FF2B5EF4-FFF2-40B4-BE49-F238E27FC236}">
                <a16:creationId xmlns:a16="http://schemas.microsoft.com/office/drawing/2014/main" id="{A37B1C5A-B56A-EAD2-A5EB-66CD10477491}"/>
              </a:ext>
            </a:extLst>
          </p:cNvPr>
          <p:cNvSpPr txBox="1">
            <a:spLocks/>
          </p:cNvSpPr>
          <p:nvPr/>
        </p:nvSpPr>
        <p:spPr>
          <a:xfrm>
            <a:off x="13804319" y="4203434"/>
            <a:ext cx="9748101" cy="6002057"/>
          </a:xfrm>
          <a:prstGeom prst="rect">
            <a:avLst/>
          </a:prstGeom>
        </p:spPr>
        <p:txBody>
          <a:bodyPr lIns="91440" tIns="45720" rIns="91440" bIns="45720" anchor="t"/>
          <a:lst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a:lstStyle>
          <a:p>
            <a:pPr marL="0" indent="0">
              <a:lnSpc>
                <a:spcPct val="200000"/>
              </a:lnSpc>
              <a:buNone/>
            </a:pPr>
            <a:r>
              <a:rPr lang="en-US" sz="3400" dirty="0">
                <a:solidFill>
                  <a:schemeClr val="bg1"/>
                </a:solidFill>
              </a:rPr>
              <a:t>The failure dataset is very small</a:t>
            </a:r>
            <a:endParaRPr lang="en-US" dirty="0">
              <a:solidFill>
                <a:schemeClr val="bg1"/>
              </a:solidFill>
            </a:endParaRPr>
          </a:p>
          <a:p>
            <a:pPr marL="0" indent="0">
              <a:lnSpc>
                <a:spcPct val="200000"/>
              </a:lnSpc>
              <a:buNone/>
            </a:pPr>
            <a:r>
              <a:rPr lang="en-US" sz="3400" dirty="0">
                <a:solidFill>
                  <a:schemeClr val="bg1"/>
                </a:solidFill>
              </a:rPr>
              <a:t>The data is highly imbalanced</a:t>
            </a:r>
          </a:p>
          <a:p>
            <a:pPr marL="0" indent="0">
              <a:lnSpc>
                <a:spcPct val="200000"/>
              </a:lnSpc>
              <a:buNone/>
            </a:pPr>
            <a:r>
              <a:rPr lang="en-US" sz="3400" dirty="0">
                <a:solidFill>
                  <a:schemeClr val="bg1"/>
                </a:solidFill>
              </a:rPr>
              <a:t>It's possible that there is nothing to find</a:t>
            </a:r>
          </a:p>
          <a:p>
            <a:pPr marL="0" indent="0">
              <a:lnSpc>
                <a:spcPct val="200000"/>
              </a:lnSpc>
              <a:buNone/>
            </a:pPr>
            <a:r>
              <a:rPr lang="en-US" sz="3400" dirty="0">
                <a:solidFill>
                  <a:schemeClr val="bg1"/>
                </a:solidFill>
                <a:cs typeface="Arial"/>
              </a:rPr>
              <a:t>It's a black box solution</a:t>
            </a:r>
          </a:p>
        </p:txBody>
      </p:sp>
      <p:sp>
        <p:nvSpPr>
          <p:cNvPr id="2" name="Slide Number Placeholder 1">
            <a:extLst>
              <a:ext uri="{FF2B5EF4-FFF2-40B4-BE49-F238E27FC236}">
                <a16:creationId xmlns:a16="http://schemas.microsoft.com/office/drawing/2014/main" id="{D0FE6865-6302-20E7-6414-DFDF44976AF8}"/>
              </a:ext>
            </a:extLst>
          </p:cNvPr>
          <p:cNvSpPr>
            <a:spLocks noGrp="1"/>
          </p:cNvSpPr>
          <p:nvPr>
            <p:ph type="sldNum" sz="quarter" idx="2"/>
          </p:nvPr>
        </p:nvSpPr>
        <p:spPr/>
        <p:txBody>
          <a:bodyPr/>
          <a:lstStyle/>
          <a:p>
            <a:fld id="{86CB4B4D-7CA3-9044-876B-883B54F8677D}" type="slidenum">
              <a:rPr lang="en-US"/>
              <a:t>9</a:t>
            </a:fld>
            <a:endParaRPr lang="en-US"/>
          </a:p>
        </p:txBody>
      </p:sp>
    </p:spTree>
    <p:extLst>
      <p:ext uri="{BB962C8B-B14F-4D97-AF65-F5344CB8AC3E}">
        <p14:creationId xmlns:p14="http://schemas.microsoft.com/office/powerpoint/2010/main" val="4288483221"/>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03AC4A44A439042B1B597C32A2C0237" ma:contentTypeVersion="7" ma:contentTypeDescription="Create a new document." ma:contentTypeScope="" ma:versionID="94c56d531b00101915abd1cba360a8b7">
  <xsd:schema xmlns:xsd="http://www.w3.org/2001/XMLSchema" xmlns:xs="http://www.w3.org/2001/XMLSchema" xmlns:p="http://schemas.microsoft.com/office/2006/metadata/properties" xmlns:ns2="13654c6b-6ca1-471e-b392-811e6a33aef8" xmlns:ns3="062be4eb-f7f3-4637-8ef9-0d08fb12854e" targetNamespace="http://schemas.microsoft.com/office/2006/metadata/properties" ma:root="true" ma:fieldsID="886cabf87e83181faa830aa652aef228" ns2:_="" ns3:_="">
    <xsd:import namespace="13654c6b-6ca1-471e-b392-811e6a33aef8"/>
    <xsd:import namespace="062be4eb-f7f3-4637-8ef9-0d08fb12854e"/>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654c6b-6ca1-471e-b392-811e6a33aef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62be4eb-f7f3-4637-8ef9-0d08fb12854e"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13654c6b-6ca1-471e-b392-811e6a33aef8">
      <UserInfo>
        <DisplayName/>
        <AccountId xsi:nil="true"/>
        <AccountType/>
      </UserInfo>
    </SharedWithUsers>
  </documentManagement>
</p:properties>
</file>

<file path=customXml/itemProps1.xml><?xml version="1.0" encoding="utf-8"?>
<ds:datastoreItem xmlns:ds="http://schemas.openxmlformats.org/officeDocument/2006/customXml" ds:itemID="{05539C0D-FA91-4380-BD20-075149268AFE}">
  <ds:schemaRefs>
    <ds:schemaRef ds:uri="062be4eb-f7f3-4637-8ef9-0d08fb12854e"/>
    <ds:schemaRef ds:uri="13654c6b-6ca1-471e-b392-811e6a33aef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E5A626A-71CD-4256-BBB3-7AE2A4F208E2}">
  <ds:schemaRefs>
    <ds:schemaRef ds:uri="http://schemas.microsoft.com/sharepoint/v3/contenttype/forms"/>
  </ds:schemaRefs>
</ds:datastoreItem>
</file>

<file path=customXml/itemProps3.xml><?xml version="1.0" encoding="utf-8"?>
<ds:datastoreItem xmlns:ds="http://schemas.openxmlformats.org/officeDocument/2006/customXml" ds:itemID="{100F0DDC-99A3-406F-8E54-FA0F17D282E6}">
  <ds:schemaRefs>
    <ds:schemaRef ds:uri="062be4eb-f7f3-4637-8ef9-0d08fb12854e"/>
    <ds:schemaRef ds:uri="13654c6b-6ca1-471e-b392-811e6a33aef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Custom</PresentationFormat>
  <Slides>19</Slides>
  <Notes>0</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White</vt:lpstr>
      <vt:lpstr>Predicting Oxygen Sensor Failures  using Data Analysis and Machine Learning</vt:lpstr>
      <vt:lpstr>Problem Background</vt:lpstr>
      <vt:lpstr>PowerPoint Presentation</vt:lpstr>
      <vt:lpstr>PowerPoint Presentation</vt:lpstr>
      <vt:lpstr>Investigating  the Dataset</vt:lpstr>
      <vt:lpstr>Diagnostic Efforts</vt:lpstr>
      <vt:lpstr>Machine Learning</vt:lpstr>
      <vt:lpstr>PowerPoint Presentation</vt:lpstr>
      <vt:lpstr>PowerPoint Presentation</vt:lpstr>
      <vt:lpstr>PowerPoint Presentation</vt:lpstr>
      <vt:lpstr>1st Model: Convolutional Neural Network</vt:lpstr>
      <vt:lpstr>Regularization techniques</vt:lpstr>
      <vt:lpstr>CNN Results</vt:lpstr>
      <vt:lpstr>2nd Model: Long Short Term Memory</vt:lpstr>
      <vt:lpstr>Summary</vt:lpstr>
      <vt:lpstr>Thank You. Questions?</vt:lpstr>
      <vt:lpstr>PowerPoint Presentation</vt:lpstr>
      <vt:lpstr>PowerPoint Presentation</vt:lpstr>
      <vt:lpstr>Processing the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cp:revision>1900</cp:revision>
  <dcterms:modified xsi:type="dcterms:W3CDTF">2023-08-18T13:02:00Z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0x010100303AC4A44A439042B1B597C32A2C0237</vt:lpwstr>
  </property>
  <property fmtid="{D5CDD505-2E9C-101B-9397-08002B2CF9AE}" pid="3" name="Order">
    <vt:r8>897000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