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modernComment_158_17168CEE.xml" ContentType="application/vnd.ms-powerpoint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32" r:id="rId3"/>
    <p:sldId id="333" r:id="rId4"/>
    <p:sldId id="334" r:id="rId5"/>
    <p:sldId id="315" r:id="rId6"/>
    <p:sldId id="293" r:id="rId7"/>
    <p:sldId id="290" r:id="rId8"/>
    <p:sldId id="345" r:id="rId9"/>
    <p:sldId id="344" r:id="rId10"/>
    <p:sldId id="331" r:id="rId11"/>
    <p:sldId id="325" r:id="rId12"/>
    <p:sldId id="350" r:id="rId13"/>
    <p:sldId id="351" r:id="rId14"/>
    <p:sldId id="309" r:id="rId15"/>
    <p:sldId id="321" r:id="rId16"/>
    <p:sldId id="361" r:id="rId17"/>
    <p:sldId id="316" r:id="rId18"/>
    <p:sldId id="362" r:id="rId19"/>
    <p:sldId id="34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620E8D8-8AFD-DC09-B651-5AA510F3FE1A}" name="ashley ferreira" initials="af" userId="b027657b3b3f3b0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5B5B"/>
    <a:srgbClr val="ED4141"/>
    <a:srgbClr val="00A4FF"/>
    <a:srgbClr val="E60000"/>
    <a:srgbClr val="00AA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0" autoAdjust="0"/>
    <p:restoredTop sz="70825" autoAdjust="0"/>
  </p:normalViewPr>
  <p:slideViewPr>
    <p:cSldViewPr snapToGrid="0" snapToObjects="1">
      <p:cViewPr>
        <p:scale>
          <a:sx n="70" d="100"/>
          <a:sy n="70" d="100"/>
        </p:scale>
        <p:origin x="32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comments/modernComment_158_17168CE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F42A5E3-B7F0-46B6-B64D-B1980A5E44F8}" authorId="{3620E8D8-8AFD-DC09-B651-5AA510F3FE1A}" status="resolved" created="2023-08-12T16:05:21.43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7353838" sldId="344"/>
      <ac:spMk id="5" creationId="{00000000-0000-0000-0000-000000000000}"/>
      <ac:txMk cp="68">
        <ac:context len="265" hash="571830778"/>
      </ac:txMk>
    </ac:txMkLst>
    <p188:pos x="4985022" y="654843"/>
    <p188:txBody>
      <a:bodyPr/>
      <a:lstStyle/>
      <a:p>
        <a:r>
          <a:rPr lang="en-CA"/>
          <a:t>Say like not instantaneous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69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76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96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14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24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97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33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19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92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02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9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98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6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58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4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83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15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64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2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76B958E4-B883-3A43-B886-6E34D2C9DE1B}" type="datetime1">
              <a:rPr lang="en-CA" smtClean="0"/>
              <a:t>2023-08-17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822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16"/>
          <p:cNvSpPr>
            <a:spLocks noGrp="1"/>
          </p:cNvSpPr>
          <p:nvPr>
            <p:ph sz="quarter" idx="34"/>
          </p:nvPr>
        </p:nvSpPr>
        <p:spPr>
          <a:xfrm>
            <a:off x="6667342" y="1590785"/>
            <a:ext cx="4994433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642755" y="1590783"/>
            <a:ext cx="2387539" cy="91644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20-Cyan Blue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642755" y="2732526"/>
            <a:ext cx="2387539" cy="31116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6667341" y="4293829"/>
            <a:ext cx="4964959" cy="20625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</a:t>
            </a:r>
            <a:r>
              <a:rPr lang="en-US"/>
              <a:t>Regular 14 </a:t>
            </a:r>
            <a:r>
              <a:rPr lang="en-US" dirty="0"/>
              <a:t>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  <a:p>
            <a:pPr lvl="0"/>
            <a:r>
              <a:rPr lang="en-US" dirty="0"/>
              <a:t>Use two columns of text when possible, as default.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Italic 24-Cyan Blue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s://arxiv.org/abs/1612.0059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pularmechanics.com/science/a25908/how-to-make-and-trap-antimatte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home.cern/science/accelerators/accelerator-complex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lpha.web.cern.ch/experimental-cycl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58_17168CEE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0EF5-184A-F64D-ADA2-CE38E62D6DEC}" type="datetime1">
              <a:rPr lang="en-CA" smtClean="0"/>
              <a:t>2023-08-17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2001328"/>
            <a:ext cx="10083800" cy="2650531"/>
          </a:xfrm>
        </p:spPr>
        <p:txBody>
          <a:bodyPr/>
          <a:lstStyle/>
          <a:p>
            <a:r>
              <a:rPr lang="en-US" sz="4800" b="1" dirty="0"/>
              <a:t>Deeply Learning the Position Reconstruction of Antihydrogen Annihilations in ALPHA-g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Ashley Ferreira 	             	                                                                                                 August </a:t>
            </a:r>
            <a:r>
              <a:rPr lang="frc-Latn-001" dirty="0"/>
              <a:t>1</a:t>
            </a:r>
            <a:r>
              <a:rPr lang="en-US" dirty="0"/>
              <a:t>7</a:t>
            </a:r>
            <a:r>
              <a:rPr lang="frc-Latn-001" baseline="30000" dirty="0"/>
              <a:t>th</a:t>
            </a:r>
            <a:r>
              <a:rPr lang="en-US" dirty="0"/>
              <a:t>, 2023</a:t>
            </a:r>
          </a:p>
        </p:txBody>
      </p:sp>
      <p:pic>
        <p:nvPicPr>
          <p:cNvPr id="7" name="Picture 2" descr="Home | ALPHA Experiment">
            <a:extLst>
              <a:ext uri="{FF2B5EF4-FFF2-40B4-BE49-F238E27FC236}">
                <a16:creationId xmlns:a16="http://schemas.microsoft.com/office/drawing/2014/main" id="{B3D5B2A3-17BB-253C-7A55-5FBC21AA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086" y="5491444"/>
            <a:ext cx="1873627" cy="122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258E8F-6430-AD5A-57B5-6D2204983B71}"/>
              </a:ext>
            </a:extLst>
          </p:cNvPr>
          <p:cNvSpPr txBox="1"/>
          <p:nvPr/>
        </p:nvSpPr>
        <p:spPr>
          <a:xfrm>
            <a:off x="2280538" y="4390952"/>
            <a:ext cx="80627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The Canadian </a:t>
            </a:r>
            <a:r>
              <a:rPr lang="en-US" sz="1600" dirty="0" err="1">
                <a:solidFill>
                  <a:srgbClr val="00B0F0"/>
                </a:solidFill>
              </a:rPr>
              <a:t>Astroparticle</a:t>
            </a:r>
            <a:r>
              <a:rPr lang="en-US" sz="1600" dirty="0">
                <a:solidFill>
                  <a:srgbClr val="00B0F0"/>
                </a:solidFill>
              </a:rPr>
              <a:t> physics Summer Student Talk (CASST) Competition 2023</a:t>
            </a:r>
            <a:endParaRPr lang="en-CA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1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6"/>
    </mc:Choice>
    <mc:Fallback xmlns="">
      <p:transition spd="slow" advTm="119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382657" y="1616662"/>
            <a:ext cx="2631172" cy="4424996"/>
          </a:xfrm>
        </p:spPr>
        <p:txBody>
          <a:bodyPr/>
          <a:lstStyle/>
          <a:p>
            <a:r>
              <a:rPr lang="en-US" b="1" dirty="0"/>
              <a:t>Neural Network </a:t>
            </a:r>
            <a:r>
              <a:rPr lang="en-US" dirty="0"/>
              <a:t>based architecture</a:t>
            </a:r>
          </a:p>
          <a:p>
            <a:r>
              <a:rPr lang="en-US" b="1" dirty="0"/>
              <a:t>Segmentation</a:t>
            </a:r>
            <a:r>
              <a:rPr lang="en-US" dirty="0"/>
              <a:t> capability could be used to aid with track identification but has not been implemented yet</a:t>
            </a:r>
          </a:p>
          <a:p>
            <a:r>
              <a:rPr lang="en-US" dirty="0"/>
              <a:t>Changed the final layer of the network to do </a:t>
            </a:r>
            <a:r>
              <a:rPr lang="en-US" b="1" dirty="0"/>
              <a:t>regression</a:t>
            </a:r>
            <a:r>
              <a:rPr lang="en-US" dirty="0"/>
              <a:t> instead of classification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605A97-7B1A-5009-91F0-6DE66BC2A2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642" t="44771" r="11832" b="48344"/>
          <a:stretch/>
        </p:blipFill>
        <p:spPr>
          <a:xfrm>
            <a:off x="5028556" y="846836"/>
            <a:ext cx="5465201" cy="8693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76347B2-B37E-3C63-61E0-59EA96A83E23}"/>
              </a:ext>
            </a:extLst>
          </p:cNvPr>
          <p:cNvSpPr txBox="1">
            <a:spLocks/>
          </p:cNvSpPr>
          <p:nvPr/>
        </p:nvSpPr>
        <p:spPr>
          <a:xfrm>
            <a:off x="316764" y="465482"/>
            <a:ext cx="11748590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err="1"/>
              <a:t>PointNet</a:t>
            </a:r>
            <a:r>
              <a:rPr lang="en-US" sz="2300" dirty="0"/>
              <a:t>: Deep Learning on Point Sets for 3D Classification and Segmentation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61DA0-78F1-7C64-735D-3CC91F0D1762}"/>
              </a:ext>
            </a:extLst>
          </p:cNvPr>
          <p:cNvSpPr txBox="1"/>
          <p:nvPr/>
        </p:nvSpPr>
        <p:spPr>
          <a:xfrm>
            <a:off x="316764" y="97274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https://arxiv.org/abs/1612.00593</a:t>
            </a:r>
            <a:endParaRPr lang="en-US" sz="1600" dirty="0">
              <a:solidFill>
                <a:srgbClr val="00B0F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CF04AE-37BE-E604-AB02-A2A57393C9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059" t="51654" r="16915" b="35305"/>
          <a:stretch/>
        </p:blipFill>
        <p:spPr>
          <a:xfrm>
            <a:off x="6820133" y="1715502"/>
            <a:ext cx="1626781" cy="16464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C6F96-3606-A76F-4E56-E4E3CA4428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158" t="51514" r="11832" b="35305"/>
          <a:stretch/>
        </p:blipFill>
        <p:spPr>
          <a:xfrm>
            <a:off x="8649070" y="1716136"/>
            <a:ext cx="2024089" cy="1664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E895D6-9546-2BC6-8B15-D332B0D54E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642" t="50672" r="21839" b="35305"/>
          <a:stretch/>
        </p:blipFill>
        <p:spPr>
          <a:xfrm>
            <a:off x="5028556" y="1608040"/>
            <a:ext cx="1421919" cy="1770460"/>
          </a:xfrm>
          <a:prstGeom prst="rect">
            <a:avLst/>
          </a:prstGeom>
        </p:spPr>
      </p:pic>
      <p:pic>
        <p:nvPicPr>
          <p:cNvPr id="3" name="Picture 2" descr="PointNet Explained | Papers With Code">
            <a:extLst>
              <a:ext uri="{FF2B5EF4-FFF2-40B4-BE49-F238E27FC236}">
                <a16:creationId xmlns:a16="http://schemas.microsoft.com/office/drawing/2014/main" id="{789E6326-E5AF-B477-01E5-722790730F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5159" b="22955"/>
          <a:stretch/>
        </p:blipFill>
        <p:spPr bwMode="auto">
          <a:xfrm>
            <a:off x="3399545" y="3537337"/>
            <a:ext cx="8544968" cy="315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C547B3C6-C020-8276-89AE-B679DF419BF2}"/>
              </a:ext>
            </a:extLst>
          </p:cNvPr>
          <p:cNvSpPr/>
          <p:nvPr/>
        </p:nvSpPr>
        <p:spPr>
          <a:xfrm>
            <a:off x="6753780" y="4848762"/>
            <a:ext cx="5558319" cy="1922535"/>
          </a:xfrm>
          <a:prstGeom prst="mathMultiply">
            <a:avLst>
              <a:gd name="adj1" fmla="val 9665"/>
            </a:avLst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46FEE0-A229-A8F3-46B4-F896696AD085}"/>
              </a:ext>
            </a:extLst>
          </p:cNvPr>
          <p:cNvSpPr/>
          <p:nvPr/>
        </p:nvSpPr>
        <p:spPr>
          <a:xfrm>
            <a:off x="10673159" y="4433691"/>
            <a:ext cx="1202077" cy="938300"/>
          </a:xfrm>
          <a:prstGeom prst="ellips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98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eft Brace 76">
            <a:extLst>
              <a:ext uri="{FF2B5EF4-FFF2-40B4-BE49-F238E27FC236}">
                <a16:creationId xmlns:a16="http://schemas.microsoft.com/office/drawing/2014/main" id="{38C59CD0-373E-D0D3-0DC3-69A5468E6323}"/>
              </a:ext>
            </a:extLst>
          </p:cNvPr>
          <p:cNvSpPr/>
          <p:nvPr/>
        </p:nvSpPr>
        <p:spPr>
          <a:xfrm rot="16200000">
            <a:off x="1117943" y="4435483"/>
            <a:ext cx="371029" cy="170284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3752065" y="299781"/>
            <a:ext cx="4687870" cy="1014516"/>
          </a:xfrm>
        </p:spPr>
        <p:txBody>
          <a:bodyPr/>
          <a:lstStyle/>
          <a:p>
            <a:pPr algn="ctr"/>
            <a:r>
              <a:rPr lang="en-US" sz="3200" dirty="0"/>
              <a:t>Deep Learning Method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3A9B3281-0CBE-199A-88D8-94A6273DBF93}"/>
              </a:ext>
            </a:extLst>
          </p:cNvPr>
          <p:cNvSpPr/>
          <p:nvPr/>
        </p:nvSpPr>
        <p:spPr>
          <a:xfrm>
            <a:off x="533116" y="2567798"/>
            <a:ext cx="1442500" cy="1073982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TRIUMF-ML1 server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4332F-1FD0-9FC7-2704-FC221E6AC3BA}"/>
              </a:ext>
            </a:extLst>
          </p:cNvPr>
          <p:cNvSpPr txBox="1"/>
          <p:nvPr/>
        </p:nvSpPr>
        <p:spPr>
          <a:xfrm>
            <a:off x="149414" y="5465548"/>
            <a:ext cx="2667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split data into training, validation, &amp; test sets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reformat data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16CC143-FAE1-8D3F-000F-41264C0046E7}"/>
              </a:ext>
            </a:extLst>
          </p:cNvPr>
          <p:cNvSpPr/>
          <p:nvPr/>
        </p:nvSpPr>
        <p:spPr>
          <a:xfrm>
            <a:off x="5634951" y="2087889"/>
            <a:ext cx="1310211" cy="5910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train the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C8CF6C-A57A-FD98-16BF-500C1A250669}"/>
              </a:ext>
            </a:extLst>
          </p:cNvPr>
          <p:cNvSpPr txBox="1"/>
          <p:nvPr/>
        </p:nvSpPr>
        <p:spPr>
          <a:xfrm>
            <a:off x="3112011" y="5582271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tune hyperparameters and repeat all affected steps</a:t>
            </a:r>
          </a:p>
        </p:txBody>
      </p:sp>
      <p:sp>
        <p:nvSpPr>
          <p:cNvPr id="24" name="Flowchart: Multidocument 23">
            <a:extLst>
              <a:ext uri="{FF2B5EF4-FFF2-40B4-BE49-F238E27FC236}">
                <a16:creationId xmlns:a16="http://schemas.microsoft.com/office/drawing/2014/main" id="{DAF87514-EA39-FC6C-8E89-DFB6022C8B63}"/>
              </a:ext>
            </a:extLst>
          </p:cNvPr>
          <p:cNvSpPr/>
          <p:nvPr/>
        </p:nvSpPr>
        <p:spPr>
          <a:xfrm>
            <a:off x="486290" y="1123064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EA1A8D3-0B8D-7573-3611-9A15712B6F61}"/>
              </a:ext>
            </a:extLst>
          </p:cNvPr>
          <p:cNvSpPr/>
          <p:nvPr/>
        </p:nvSpPr>
        <p:spPr>
          <a:xfrm rot="5400000">
            <a:off x="1015301" y="2042858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E13D8F7-6309-1F62-814C-B2143701EE9B}"/>
              </a:ext>
            </a:extLst>
          </p:cNvPr>
          <p:cNvSpPr/>
          <p:nvPr/>
        </p:nvSpPr>
        <p:spPr>
          <a:xfrm>
            <a:off x="410213" y="4370490"/>
            <a:ext cx="1744669" cy="64016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preprocess data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7E0FF6E-3A33-C2AC-DADB-9B673ACAEDB8}"/>
              </a:ext>
            </a:extLst>
          </p:cNvPr>
          <p:cNvSpPr/>
          <p:nvPr/>
        </p:nvSpPr>
        <p:spPr>
          <a:xfrm rot="5400000">
            <a:off x="538008" y="3824425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DE428C8-CEFF-21B4-6D56-0F12B7A7BA41}"/>
              </a:ext>
            </a:extLst>
          </p:cNvPr>
          <p:cNvSpPr/>
          <p:nvPr/>
        </p:nvSpPr>
        <p:spPr>
          <a:xfrm rot="16200000">
            <a:off x="1459522" y="3806451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F03F3105-EF03-A83F-DF42-687851ADAB7B}"/>
              </a:ext>
            </a:extLst>
          </p:cNvPr>
          <p:cNvSpPr/>
          <p:nvPr/>
        </p:nvSpPr>
        <p:spPr>
          <a:xfrm>
            <a:off x="2114331" y="2678897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0" name="Flowchart: Multidocument 29">
            <a:extLst>
              <a:ext uri="{FF2B5EF4-FFF2-40B4-BE49-F238E27FC236}">
                <a16:creationId xmlns:a16="http://schemas.microsoft.com/office/drawing/2014/main" id="{CE83EF25-DA46-5FE3-D78B-F2DEBD08EFA0}"/>
              </a:ext>
            </a:extLst>
          </p:cNvPr>
          <p:cNvSpPr/>
          <p:nvPr/>
        </p:nvSpPr>
        <p:spPr>
          <a:xfrm>
            <a:off x="2847488" y="2215077"/>
            <a:ext cx="1952786" cy="824090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load training data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9E4C8942-1BAE-84C7-CF03-E13FEE7CB959}"/>
              </a:ext>
            </a:extLst>
          </p:cNvPr>
          <p:cNvSpPr/>
          <p:nvPr/>
        </p:nvSpPr>
        <p:spPr>
          <a:xfrm>
            <a:off x="4950365" y="2199358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A8AB376-03BC-E213-7DD5-23268B0106E8}"/>
              </a:ext>
            </a:extLst>
          </p:cNvPr>
          <p:cNvSpPr/>
          <p:nvPr/>
        </p:nvSpPr>
        <p:spPr>
          <a:xfrm>
            <a:off x="2144304" y="3266134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0" name="Flowchart: Multidocument 39">
            <a:extLst>
              <a:ext uri="{FF2B5EF4-FFF2-40B4-BE49-F238E27FC236}">
                <a16:creationId xmlns:a16="http://schemas.microsoft.com/office/drawing/2014/main" id="{45A7BC92-38DD-38AD-25BB-C2C589AB167D}"/>
              </a:ext>
            </a:extLst>
          </p:cNvPr>
          <p:cNvSpPr/>
          <p:nvPr/>
        </p:nvSpPr>
        <p:spPr>
          <a:xfrm>
            <a:off x="2816988" y="3221191"/>
            <a:ext cx="1952786" cy="824090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load validation data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EBCCD18-C26E-1E18-41E6-0F4C59399D83}"/>
              </a:ext>
            </a:extLst>
          </p:cNvPr>
          <p:cNvSpPr/>
          <p:nvPr/>
        </p:nvSpPr>
        <p:spPr>
          <a:xfrm>
            <a:off x="5634951" y="3323030"/>
            <a:ext cx="1310211" cy="5910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evaluate the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FA3B121D-F07B-8BA3-8E70-EAE17DABCCF9}"/>
              </a:ext>
            </a:extLst>
          </p:cNvPr>
          <p:cNvSpPr/>
          <p:nvPr/>
        </p:nvSpPr>
        <p:spPr>
          <a:xfrm>
            <a:off x="4950365" y="3434499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5" name="Arrow: Curved Right 44">
            <a:extLst>
              <a:ext uri="{FF2B5EF4-FFF2-40B4-BE49-F238E27FC236}">
                <a16:creationId xmlns:a16="http://schemas.microsoft.com/office/drawing/2014/main" id="{E2A0974A-8FC7-9BFF-03C1-D7FE1415F367}"/>
              </a:ext>
            </a:extLst>
          </p:cNvPr>
          <p:cNvSpPr/>
          <p:nvPr/>
        </p:nvSpPr>
        <p:spPr>
          <a:xfrm rot="5400000">
            <a:off x="5506290" y="-1256125"/>
            <a:ext cx="920093" cy="550472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D018A1-884F-10FB-458F-92819A998426}"/>
              </a:ext>
            </a:extLst>
          </p:cNvPr>
          <p:cNvSpPr txBox="1"/>
          <p:nvPr/>
        </p:nvSpPr>
        <p:spPr>
          <a:xfrm>
            <a:off x="4600934" y="1261092"/>
            <a:ext cx="27308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repeat for another epoch</a:t>
            </a:r>
            <a:endParaRPr lang="en-CA" dirty="0"/>
          </a:p>
        </p:txBody>
      </p:sp>
      <p:sp>
        <p:nvSpPr>
          <p:cNvPr id="55" name="Speech Bubble: Rectangle 54">
            <a:extLst>
              <a:ext uri="{FF2B5EF4-FFF2-40B4-BE49-F238E27FC236}">
                <a16:creationId xmlns:a16="http://schemas.microsoft.com/office/drawing/2014/main" id="{8CC801CF-CFA8-6637-9889-904B39962491}"/>
              </a:ext>
            </a:extLst>
          </p:cNvPr>
          <p:cNvSpPr/>
          <p:nvPr/>
        </p:nvSpPr>
        <p:spPr>
          <a:xfrm flipH="1">
            <a:off x="9905930" y="3794768"/>
            <a:ext cx="1747353" cy="1121843"/>
          </a:xfrm>
          <a:prstGeom prst="wedgeRectCallout">
            <a:avLst/>
          </a:prstGeom>
          <a:solidFill>
            <a:srgbClr val="DF5B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do further analysis of performance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57" name="Arrow: Notched Right 56">
            <a:extLst>
              <a:ext uri="{FF2B5EF4-FFF2-40B4-BE49-F238E27FC236}">
                <a16:creationId xmlns:a16="http://schemas.microsoft.com/office/drawing/2014/main" id="{632B602F-9C8D-A063-E029-458E6B15326C}"/>
              </a:ext>
            </a:extLst>
          </p:cNvPr>
          <p:cNvSpPr/>
          <p:nvPr/>
        </p:nvSpPr>
        <p:spPr>
          <a:xfrm>
            <a:off x="9375012" y="2692216"/>
            <a:ext cx="646797" cy="456273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Arrow: Curved Right 57">
            <a:extLst>
              <a:ext uri="{FF2B5EF4-FFF2-40B4-BE49-F238E27FC236}">
                <a16:creationId xmlns:a16="http://schemas.microsoft.com/office/drawing/2014/main" id="{D60748B0-AF27-CAE2-53DC-6940F2D29E35}"/>
              </a:ext>
            </a:extLst>
          </p:cNvPr>
          <p:cNvSpPr/>
          <p:nvPr/>
        </p:nvSpPr>
        <p:spPr>
          <a:xfrm rot="5400000" flipH="1">
            <a:off x="5174293" y="912205"/>
            <a:ext cx="1120503" cy="9498312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0" name="Callout: Right Arrow 59">
            <a:extLst>
              <a:ext uri="{FF2B5EF4-FFF2-40B4-BE49-F238E27FC236}">
                <a16:creationId xmlns:a16="http://schemas.microsoft.com/office/drawing/2014/main" id="{36C3094C-C586-4428-4A49-745402619E89}"/>
              </a:ext>
            </a:extLst>
          </p:cNvPr>
          <p:cNvSpPr/>
          <p:nvPr/>
        </p:nvSpPr>
        <p:spPr>
          <a:xfrm>
            <a:off x="7176305" y="2198983"/>
            <a:ext cx="585250" cy="166578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34092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Flowchart: Magnetic Disk 60">
            <a:extLst>
              <a:ext uri="{FF2B5EF4-FFF2-40B4-BE49-F238E27FC236}">
                <a16:creationId xmlns:a16="http://schemas.microsoft.com/office/drawing/2014/main" id="{C9495D7F-693D-8915-70D3-5D6C5179E31B}"/>
              </a:ext>
            </a:extLst>
          </p:cNvPr>
          <p:cNvSpPr/>
          <p:nvPr/>
        </p:nvSpPr>
        <p:spPr>
          <a:xfrm>
            <a:off x="7892792" y="2412093"/>
            <a:ext cx="1184123" cy="99145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monitor loss</a:t>
            </a:r>
            <a:endParaRPr lang="en-US" sz="900" dirty="0">
              <a:solidFill>
                <a:sysClr val="windowText" lastClr="000000"/>
              </a:solidFill>
            </a:endParaRPr>
          </a:p>
        </p:txBody>
      </p:sp>
      <p:sp>
        <p:nvSpPr>
          <p:cNvPr id="64" name="Flowchart: Manual Operation 63">
            <a:extLst>
              <a:ext uri="{FF2B5EF4-FFF2-40B4-BE49-F238E27FC236}">
                <a16:creationId xmlns:a16="http://schemas.microsoft.com/office/drawing/2014/main" id="{90ED2CDD-4431-84BC-2499-4E9300865BF5}"/>
              </a:ext>
            </a:extLst>
          </p:cNvPr>
          <p:cNvSpPr/>
          <p:nvPr/>
        </p:nvSpPr>
        <p:spPr>
          <a:xfrm>
            <a:off x="10047758" y="2442517"/>
            <a:ext cx="1961532" cy="961027"/>
          </a:xfrm>
          <a:prstGeom prst="flowChartManualOperati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pick model with best validation loss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D88821-E5C7-EE92-EC92-ED0001299720}"/>
              </a:ext>
            </a:extLst>
          </p:cNvPr>
          <p:cNvSpPr txBox="1"/>
          <p:nvPr/>
        </p:nvSpPr>
        <p:spPr>
          <a:xfrm>
            <a:off x="3571868" y="4024554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8DD783B-8354-5596-D2EB-8E620C7A149B}"/>
              </a:ext>
            </a:extLst>
          </p:cNvPr>
          <p:cNvSpPr txBox="1"/>
          <p:nvPr/>
        </p:nvSpPr>
        <p:spPr>
          <a:xfrm>
            <a:off x="6161302" y="3974111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B4AD4BF-F5A1-ED66-E6D8-C349FB6D3E92}"/>
              </a:ext>
            </a:extLst>
          </p:cNvPr>
          <p:cNvSpPr txBox="1"/>
          <p:nvPr/>
        </p:nvSpPr>
        <p:spPr>
          <a:xfrm>
            <a:off x="8978029" y="315870"/>
            <a:ext cx="29833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en-US" sz="1600" dirty="0"/>
              <a:t>model architecture itself contains hyperparameters like dropout and bottleneck size</a:t>
            </a:r>
            <a:endParaRPr lang="en-CA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5E51F8D-10BA-7AFE-42D8-E7F8639FCF9A}"/>
              </a:ext>
            </a:extLst>
          </p:cNvPr>
          <p:cNvSpPr txBox="1"/>
          <p:nvPr/>
        </p:nvSpPr>
        <p:spPr>
          <a:xfrm flipH="1">
            <a:off x="5848667" y="1050876"/>
            <a:ext cx="285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8" name="Left Brace 77">
            <a:extLst>
              <a:ext uri="{FF2B5EF4-FFF2-40B4-BE49-F238E27FC236}">
                <a16:creationId xmlns:a16="http://schemas.microsoft.com/office/drawing/2014/main" id="{F45E0AF4-F9B0-E7D7-70F7-26F61CEBFCFA}"/>
              </a:ext>
            </a:extLst>
          </p:cNvPr>
          <p:cNvSpPr/>
          <p:nvPr/>
        </p:nvSpPr>
        <p:spPr>
          <a:xfrm rot="16200000">
            <a:off x="3513816" y="3470978"/>
            <a:ext cx="371029" cy="170284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3E2D99-CEBE-614B-E8D8-C575EF342061}"/>
              </a:ext>
            </a:extLst>
          </p:cNvPr>
          <p:cNvSpPr txBox="1"/>
          <p:nvPr/>
        </p:nvSpPr>
        <p:spPr>
          <a:xfrm>
            <a:off x="2545287" y="4501043"/>
            <a:ext cx="24477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sample </a:t>
            </a:r>
            <a:r>
              <a:rPr lang="en-US" sz="1600" dirty="0" err="1"/>
              <a:t>spacepoints</a:t>
            </a:r>
            <a:r>
              <a:rPr lang="en-US" sz="1600" dirty="0"/>
              <a:t> for equal input size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normalize data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 batch size</a:t>
            </a:r>
          </a:p>
        </p:txBody>
      </p:sp>
      <p:sp>
        <p:nvSpPr>
          <p:cNvPr id="80" name="Left Brace 79">
            <a:extLst>
              <a:ext uri="{FF2B5EF4-FFF2-40B4-BE49-F238E27FC236}">
                <a16:creationId xmlns:a16="http://schemas.microsoft.com/office/drawing/2014/main" id="{C63E0AE2-D1C8-101E-5ECD-48E4A8411919}"/>
              </a:ext>
            </a:extLst>
          </p:cNvPr>
          <p:cNvSpPr/>
          <p:nvPr/>
        </p:nvSpPr>
        <p:spPr>
          <a:xfrm rot="16200000">
            <a:off x="6115302" y="3629211"/>
            <a:ext cx="373341" cy="133404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E686ECD-3E7A-24DA-5D97-BB569CB89B90}"/>
              </a:ext>
            </a:extLst>
          </p:cNvPr>
          <p:cNvSpPr txBox="1"/>
          <p:nvPr/>
        </p:nvSpPr>
        <p:spPr>
          <a:xfrm>
            <a:off x="5039982" y="4482903"/>
            <a:ext cx="24477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 loss function for model to minimize during training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an optimizer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pick a learning rate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D439FB-5E78-462C-B846-69123EEF2949}"/>
              </a:ext>
            </a:extLst>
          </p:cNvPr>
          <p:cNvSpPr txBox="1"/>
          <p:nvPr/>
        </p:nvSpPr>
        <p:spPr>
          <a:xfrm flipH="1">
            <a:off x="8098694" y="6248099"/>
            <a:ext cx="3554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en-US" sz="1600" dirty="0"/>
              <a:t>= contains hyperparameters </a:t>
            </a:r>
            <a:endParaRPr lang="en-CA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19DB3DB-533E-8712-AA52-53A3D71FBE7C}"/>
              </a:ext>
            </a:extLst>
          </p:cNvPr>
          <p:cNvSpPr txBox="1"/>
          <p:nvPr/>
        </p:nvSpPr>
        <p:spPr>
          <a:xfrm>
            <a:off x="1152088" y="5038613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3702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11" grpId="0"/>
      <p:bldP spid="11" grpId="1"/>
      <p:bldP spid="14" grpId="0" animBg="1"/>
      <p:bldP spid="20" grpId="0"/>
      <p:bldP spid="24" grpId="0" animBg="1"/>
      <p:bldP spid="3" grpId="0" animBg="1"/>
      <p:bldP spid="10" grpId="0" animBg="1"/>
      <p:bldP spid="13" grpId="0" animBg="1"/>
      <p:bldP spid="17" grpId="0" animBg="1"/>
      <p:bldP spid="26" grpId="0" animBg="1"/>
      <p:bldP spid="30" grpId="0" animBg="1"/>
      <p:bldP spid="31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9" grpId="0"/>
      <p:bldP spid="55" grpId="0" animBg="1"/>
      <p:bldP spid="57" grpId="0" animBg="1"/>
      <p:bldP spid="58" grpId="0" animBg="1"/>
      <p:bldP spid="60" grpId="0" animBg="1"/>
      <p:bldP spid="61" grpId="0" animBg="1"/>
      <p:bldP spid="64" grpId="0" animBg="1"/>
      <p:bldP spid="68" grpId="0"/>
      <p:bldP spid="70" grpId="0"/>
      <p:bldP spid="74" grpId="0"/>
      <p:bldP spid="78" grpId="0" animBg="1"/>
      <p:bldP spid="78" grpId="1" animBg="1"/>
      <p:bldP spid="79" grpId="0"/>
      <p:bldP spid="79" grpId="1"/>
      <p:bldP spid="80" grpId="0" animBg="1"/>
      <p:bldP spid="80" grpId="1" animBg="1"/>
      <p:bldP spid="81" grpId="0"/>
      <p:bldP spid="81" grpId="1"/>
      <p:bldP spid="4" grpId="0"/>
      <p:bldP spid="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aph of a graph showing a red line&#10;&#10;Description automatically generated with medium confidence">
            <a:extLst>
              <a:ext uri="{FF2B5EF4-FFF2-40B4-BE49-F238E27FC236}">
                <a16:creationId xmlns:a16="http://schemas.microsoft.com/office/drawing/2014/main" id="{90C09EA6-BC07-B9C6-100B-6FBB606B6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666" y="820616"/>
            <a:ext cx="6064334" cy="6001723"/>
          </a:xfrm>
          <a:prstGeom prst="rect">
            <a:avLst/>
          </a:prstGeom>
        </p:spPr>
      </p:pic>
      <p:pic>
        <p:nvPicPr>
          <p:cNvPr id="23" name="Picture 22" descr="A graph with a red line&#10;&#10;Description automatically generated">
            <a:extLst>
              <a:ext uri="{FF2B5EF4-FFF2-40B4-BE49-F238E27FC236}">
                <a16:creationId xmlns:a16="http://schemas.microsoft.com/office/drawing/2014/main" id="{54895EC8-76F7-141D-B252-9AE368891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20616"/>
            <a:ext cx="6181344" cy="603738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870997" y="180977"/>
            <a:ext cx="10450005" cy="1014516"/>
          </a:xfrm>
        </p:spPr>
        <p:txBody>
          <a:bodyPr/>
          <a:lstStyle/>
          <a:p>
            <a:pPr algn="ctr"/>
            <a:r>
              <a:rPr lang="en-US" sz="3200" dirty="0"/>
              <a:t>Preliminary Deep Learning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6A115E-75DC-C4E7-D81D-271F574F013C}"/>
              </a:ext>
            </a:extLst>
          </p:cNvPr>
          <p:cNvSpPr/>
          <p:nvPr/>
        </p:nvSpPr>
        <p:spPr>
          <a:xfrm>
            <a:off x="1098945" y="1263626"/>
            <a:ext cx="77220" cy="58848"/>
          </a:xfrm>
          <a:prstGeom prst="ellipse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FE4E28-3D34-F69B-5C9C-B155EBEACEA8}"/>
              </a:ext>
            </a:extLst>
          </p:cNvPr>
          <p:cNvSpPr txBox="1"/>
          <p:nvPr/>
        </p:nvSpPr>
        <p:spPr>
          <a:xfrm>
            <a:off x="2596314" y="5306267"/>
            <a:ext cx="640970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56,500 events in 39s (loading &amp; predictions) = </a:t>
            </a:r>
            <a:r>
              <a:rPr lang="en-US" b="1" dirty="0"/>
              <a:t>0.69 </a:t>
            </a:r>
            <a:r>
              <a:rPr lang="en-US" b="1" dirty="0" err="1"/>
              <a:t>ms</a:t>
            </a:r>
            <a:r>
              <a:rPr lang="en-US" b="1" dirty="0"/>
              <a:t>/event</a:t>
            </a:r>
          </a:p>
          <a:p>
            <a:pPr algn="ctr"/>
            <a:r>
              <a:rPr lang="en-US" dirty="0"/>
              <a:t>(4 data loader worker, </a:t>
            </a:r>
            <a:r>
              <a:rPr lang="pt-BR" dirty="0"/>
              <a:t>NVIDIA GeForce RTX 2080 Ti</a:t>
            </a:r>
            <a:r>
              <a:rPr lang="en-US" dirty="0"/>
              <a:t> GPU)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665B3-F3CE-A0D7-AA97-7C0E825E7E35}"/>
              </a:ext>
            </a:extLst>
          </p:cNvPr>
          <p:cNvSpPr txBox="1"/>
          <p:nvPr/>
        </p:nvSpPr>
        <p:spPr>
          <a:xfrm>
            <a:off x="3521915" y="4063576"/>
            <a:ext cx="539626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Mission accomplished</a:t>
            </a:r>
            <a:r>
              <a:rPr lang="en-US" dirty="0"/>
              <a:t>, eh? Performance is good, speed is almost instantaneous, and there are no failures in predicting the annihilation z-positions.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18D53DF-A777-D6FC-952A-5E224A1283E8}"/>
              </a:ext>
            </a:extLst>
          </p:cNvPr>
          <p:cNvSpPr/>
          <p:nvPr/>
        </p:nvSpPr>
        <p:spPr>
          <a:xfrm rot="5400000">
            <a:off x="938801" y="5126132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493F597-5B01-A86E-2F50-F2DA495CEC6D}"/>
              </a:ext>
            </a:extLst>
          </p:cNvPr>
          <p:cNvSpPr/>
          <p:nvPr/>
        </p:nvSpPr>
        <p:spPr>
          <a:xfrm rot="16200000">
            <a:off x="5437178" y="1962236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7252815-D61C-D64B-5BCE-0E6AD62431C9}"/>
              </a:ext>
            </a:extLst>
          </p:cNvPr>
          <p:cNvSpPr/>
          <p:nvPr/>
        </p:nvSpPr>
        <p:spPr>
          <a:xfrm>
            <a:off x="6622308" y="1426635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7077FD-879B-E0C9-96F0-D57E703EDB40}"/>
              </a:ext>
            </a:extLst>
          </p:cNvPr>
          <p:cNvSpPr txBox="1"/>
          <p:nvPr/>
        </p:nvSpPr>
        <p:spPr>
          <a:xfrm>
            <a:off x="7422450" y="2767608"/>
            <a:ext cx="19617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Results and fit uncertainties are preliminary</a:t>
            </a:r>
            <a:endParaRPr lang="en-CA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5ACDF2EC-ED54-E92F-2D09-7C00022C0804}"/>
              </a:ext>
            </a:extLst>
          </p:cNvPr>
          <p:cNvCxnSpPr>
            <a:cxnSpLocks/>
            <a:stCxn id="5" idx="1"/>
          </p:cNvCxnSpPr>
          <p:nvPr/>
        </p:nvCxnSpPr>
        <p:spPr>
          <a:xfrm rot="10800000" flipH="1">
            <a:off x="7422450" y="2318029"/>
            <a:ext cx="563310" cy="911245"/>
          </a:xfrm>
          <a:prstGeom prst="curvedConnector4">
            <a:avLst>
              <a:gd name="adj1" fmla="val -40582"/>
              <a:gd name="adj2" fmla="val 75332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50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3" grpId="0" animBg="1"/>
      <p:bldP spid="6" grpId="0" animBg="1"/>
      <p:bldP spid="10" grpId="0" animBg="1"/>
      <p:bldP spid="12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DF45359A-81A1-2499-6903-305093EFA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0316"/>
            <a:ext cx="6144465" cy="602768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870997" y="180977"/>
            <a:ext cx="10450005" cy="1014516"/>
          </a:xfrm>
        </p:spPr>
        <p:txBody>
          <a:bodyPr/>
          <a:lstStyle/>
          <a:p>
            <a:pPr algn="ctr"/>
            <a:r>
              <a:rPr lang="en-US" sz="3200" dirty="0"/>
              <a:t>Helix Fit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5F889E3-CA49-DD01-92DF-24EB4F067F8B}"/>
              </a:ext>
            </a:extLst>
          </p:cNvPr>
          <p:cNvSpPr/>
          <p:nvPr/>
        </p:nvSpPr>
        <p:spPr>
          <a:xfrm>
            <a:off x="1033436" y="1251440"/>
            <a:ext cx="90643" cy="1024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Picture 12" descr="A graph of a graph showing a number of data&#10;&#10;Description automatically generated">
            <a:extLst>
              <a:ext uri="{FF2B5EF4-FFF2-40B4-BE49-F238E27FC236}">
                <a16:creationId xmlns:a16="http://schemas.microsoft.com/office/drawing/2014/main" id="{B93C7C2F-F5D1-F55B-5783-2C36B20C9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824938"/>
            <a:ext cx="6095999" cy="60330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DFFD0D-B739-2B76-DDF6-4B2D80EB75E7}"/>
              </a:ext>
            </a:extLst>
          </p:cNvPr>
          <p:cNvSpPr txBox="1"/>
          <p:nvPr/>
        </p:nvSpPr>
        <p:spPr>
          <a:xfrm>
            <a:off x="5091991" y="4756173"/>
            <a:ext cx="25183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We want to </a:t>
            </a:r>
            <a:r>
              <a:rPr lang="en-US" b="1" dirty="0"/>
              <a:t>beat</a:t>
            </a:r>
            <a:r>
              <a:rPr lang="en-US" dirty="0"/>
              <a:t> this.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491B4-334B-61EC-6A18-26BB614B33AE}"/>
              </a:ext>
            </a:extLst>
          </p:cNvPr>
          <p:cNvSpPr txBox="1"/>
          <p:nvPr/>
        </p:nvSpPr>
        <p:spPr>
          <a:xfrm>
            <a:off x="7422450" y="2767608"/>
            <a:ext cx="19617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Results and fit uncertainties are preliminary</a:t>
            </a:r>
            <a:endParaRPr lang="en-CA" dirty="0"/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6B9ED536-04AA-A1F0-1A5F-C551E7E81623}"/>
              </a:ext>
            </a:extLst>
          </p:cNvPr>
          <p:cNvCxnSpPr>
            <a:cxnSpLocks/>
            <a:stCxn id="4" idx="1"/>
          </p:cNvCxnSpPr>
          <p:nvPr/>
        </p:nvCxnSpPr>
        <p:spPr>
          <a:xfrm rot="10800000" flipH="1">
            <a:off x="7422450" y="2318029"/>
            <a:ext cx="563310" cy="911245"/>
          </a:xfrm>
          <a:prstGeom prst="curvedConnector4">
            <a:avLst>
              <a:gd name="adj1" fmla="val -40582"/>
              <a:gd name="adj2" fmla="val 75332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56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Future Work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4510"/>
            <a:ext cx="6516300" cy="1926806"/>
          </a:xfrm>
        </p:spPr>
        <p:txBody>
          <a:bodyPr/>
          <a:lstStyle/>
          <a:p>
            <a:r>
              <a:rPr lang="en-US" dirty="0"/>
              <a:t>Get deep learning model </a:t>
            </a:r>
            <a:r>
              <a:rPr lang="en-US" b="1" dirty="0"/>
              <a:t>performing</a:t>
            </a:r>
            <a:r>
              <a:rPr lang="en-US" dirty="0"/>
              <a:t> as well as possible on simulation data (provide more data)</a:t>
            </a:r>
          </a:p>
          <a:p>
            <a:r>
              <a:rPr lang="en-US" dirty="0"/>
              <a:t>This may mean exploring new ways to </a:t>
            </a:r>
            <a:r>
              <a:rPr lang="en-US" b="1" dirty="0"/>
              <a:t>preprocess</a:t>
            </a:r>
            <a:r>
              <a:rPr lang="en-US" dirty="0"/>
              <a:t> the data, or changing the </a:t>
            </a:r>
            <a:r>
              <a:rPr lang="en-US" b="1" dirty="0"/>
              <a:t>model </a:t>
            </a:r>
            <a:r>
              <a:rPr lang="en-US" dirty="0"/>
              <a:t>itself</a:t>
            </a:r>
          </a:p>
          <a:p>
            <a:r>
              <a:rPr lang="en-US" dirty="0"/>
              <a:t>Test performance on </a:t>
            </a:r>
            <a:r>
              <a:rPr lang="en-US" b="1" dirty="0"/>
              <a:t>real data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Possible extensions:</a:t>
            </a:r>
          </a:p>
          <a:p>
            <a:r>
              <a:rPr lang="en-US" dirty="0"/>
              <a:t>Train model for a more </a:t>
            </a:r>
            <a:r>
              <a:rPr lang="en-US" b="1" dirty="0"/>
              <a:t>complex</a:t>
            </a:r>
            <a:r>
              <a:rPr lang="en-US" dirty="0"/>
              <a:t> task (e.g.    predicting full Cartesian co-ordinates)</a:t>
            </a:r>
          </a:p>
          <a:p>
            <a:r>
              <a:rPr lang="en-US" dirty="0"/>
              <a:t>Explore track </a:t>
            </a:r>
            <a:r>
              <a:rPr lang="en-US" b="1" dirty="0"/>
              <a:t>segmentation</a:t>
            </a:r>
          </a:p>
          <a:p>
            <a:r>
              <a:rPr lang="en-US" b="1" dirty="0"/>
              <a:t>Uncertainty</a:t>
            </a:r>
            <a:r>
              <a:rPr lang="en-US" dirty="0"/>
              <a:t> estimations or implementing confidence threshold below which the prediction is unreliable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EEE05F73-DE01-2662-D01D-449DDE8320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08"/>
          <a:stretch/>
        </p:blipFill>
        <p:spPr>
          <a:xfrm rot="5400000">
            <a:off x="6402324" y="1068324"/>
            <a:ext cx="6858000" cy="47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9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Conclusion &amp; Acknowledgements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88297"/>
            <a:ext cx="6953121" cy="1684132"/>
          </a:xfrm>
        </p:spPr>
        <p:txBody>
          <a:bodyPr/>
          <a:lstStyle/>
          <a:p>
            <a:r>
              <a:rPr lang="en-US" b="1" dirty="0">
                <a:sym typeface="Wingdings" panose="05000000000000000000" pitchFamily="2" charset="2"/>
              </a:rPr>
              <a:t>Promising</a:t>
            </a:r>
            <a:r>
              <a:rPr lang="en-US" dirty="0">
                <a:sym typeface="Wingdings" panose="05000000000000000000" pitchFamily="2" charset="2"/>
              </a:rPr>
              <a:t> initial results from this deep learning approach</a:t>
            </a:r>
          </a:p>
          <a:p>
            <a:r>
              <a:rPr lang="en-US" dirty="0">
                <a:sym typeface="Wingdings" panose="05000000000000000000" pitchFamily="2" charset="2"/>
              </a:rPr>
              <a:t>Could be </a:t>
            </a:r>
            <a:r>
              <a:rPr lang="en-US" b="1" dirty="0">
                <a:sym typeface="Wingdings" panose="05000000000000000000" pitchFamily="2" charset="2"/>
              </a:rPr>
              <a:t>good option </a:t>
            </a:r>
            <a:r>
              <a:rPr lang="en-US" dirty="0">
                <a:sym typeface="Wingdings" panose="05000000000000000000" pitchFamily="2" charset="2"/>
              </a:rPr>
              <a:t>to compliment the helix fit method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 descr="Home | ALPHA Experiment">
            <a:extLst>
              <a:ext uri="{FF2B5EF4-FFF2-40B4-BE49-F238E27FC236}">
                <a16:creationId xmlns:a16="http://schemas.microsoft.com/office/drawing/2014/main" id="{3FA1ECF6-38C3-2ED4-9C38-F04E15830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128" y="4012131"/>
            <a:ext cx="2632083" cy="171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Logo - Download | TRIUMF : Canada's particle accelerator centre">
            <a:extLst>
              <a:ext uri="{FF2B5EF4-FFF2-40B4-BE49-F238E27FC236}">
                <a16:creationId xmlns:a16="http://schemas.microsoft.com/office/drawing/2014/main" id="{EE6FC997-9C57-5AE7-07ED-C23A40DEA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719" y="2592885"/>
            <a:ext cx="3601710" cy="64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A07C63-D850-4FD8-0D8F-3E3F748A2339}"/>
              </a:ext>
            </a:extLst>
          </p:cNvPr>
          <p:cNvSpPr txBox="1"/>
          <p:nvPr/>
        </p:nvSpPr>
        <p:spPr>
          <a:xfrm>
            <a:off x="2121418" y="3386995"/>
            <a:ext cx="34100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ym typeface="Wingdings" panose="05000000000000000000" pitchFamily="2" charset="2"/>
              </a:rPr>
              <a:t>+ Richard E. Azuma Fellowship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93CF86-A0F8-6B13-DB76-DA562E43BA00}"/>
              </a:ext>
            </a:extLst>
          </p:cNvPr>
          <p:cNvSpPr txBox="1"/>
          <p:nvPr/>
        </p:nvSpPr>
        <p:spPr>
          <a:xfrm>
            <a:off x="3621211" y="4025937"/>
            <a:ext cx="3570164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+ ALPHA People @CERN</a:t>
            </a:r>
          </a:p>
          <a:p>
            <a:endParaRPr lang="en-US" sz="1100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+ Supervisors &amp;</a:t>
            </a:r>
            <a:r>
              <a:rPr lang="en-US" sz="1800" dirty="0">
                <a:sym typeface="Wingdings" panose="05000000000000000000" pitchFamily="2" charset="2"/>
              </a:rPr>
              <a:t> Team</a:t>
            </a:r>
          </a:p>
          <a:p>
            <a:endParaRPr lang="en-US" sz="1800" dirty="0">
              <a:sym typeface="Wingdings" panose="05000000000000000000" pitchFamily="2" charset="2"/>
            </a:endParaRPr>
          </a:p>
        </p:txBody>
      </p:sp>
      <p:pic>
        <p:nvPicPr>
          <p:cNvPr id="11" name="Picture 10" descr="A person in a black hat looking at a computer screen&#10;&#10;Description automatically generated">
            <a:extLst>
              <a:ext uri="{FF2B5EF4-FFF2-40B4-BE49-F238E27FC236}">
                <a16:creationId xmlns:a16="http://schemas.microsoft.com/office/drawing/2014/main" id="{DD11DB7F-DC6F-20CA-4C29-1F8685C744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539" b="7569"/>
          <a:stretch/>
        </p:blipFill>
        <p:spPr>
          <a:xfrm rot="5400000">
            <a:off x="6528352" y="1194351"/>
            <a:ext cx="6858000" cy="44692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714007-2D84-D432-424A-A44C5DB44B24}"/>
              </a:ext>
            </a:extLst>
          </p:cNvPr>
          <p:cNvSpPr txBox="1"/>
          <p:nvPr/>
        </p:nvSpPr>
        <p:spPr>
          <a:xfrm>
            <a:off x="3661412" y="4852085"/>
            <a:ext cx="3420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/>
              <a:t>Makoto Fujiwara</a:t>
            </a:r>
            <a:r>
              <a:rPr lang="en-US" sz="1600" dirty="0"/>
              <a:t>, </a:t>
            </a:r>
            <a:r>
              <a:rPr lang="en-CA" sz="1600" dirty="0"/>
              <a:t>Wojtek Fedorko</a:t>
            </a:r>
            <a:r>
              <a:rPr lang="en-US" sz="1600" dirty="0"/>
              <a:t>, </a:t>
            </a:r>
            <a:r>
              <a:rPr lang="en-CA" sz="1600" dirty="0"/>
              <a:t>Yukiya Saito, Lars Martin, Andrea Capra, Gareth Smith, Daniel Duque</a:t>
            </a:r>
          </a:p>
          <a:p>
            <a:endParaRPr lang="en-CA" dirty="0"/>
          </a:p>
          <a:p>
            <a:r>
              <a:rPr lang="en-CA" dirty="0"/>
              <a:t>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8183FC-DC30-4C45-3024-58A78493A4A6}"/>
              </a:ext>
            </a:extLst>
          </p:cNvPr>
          <p:cNvSpPr txBox="1"/>
          <p:nvPr/>
        </p:nvSpPr>
        <p:spPr>
          <a:xfrm>
            <a:off x="323849" y="5835571"/>
            <a:ext cx="66292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A" sz="1600" dirty="0"/>
              <a:t>This group has provided me with ample guidance and resources, without them my summer project would not have been possible. 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A328C956-F983-5BF1-1578-0470E460354D}"/>
              </a:ext>
            </a:extLst>
          </p:cNvPr>
          <p:cNvCxnSpPr>
            <a:cxnSpLocks/>
            <a:stCxn id="8" idx="3"/>
            <a:endCxn id="9" idx="3"/>
          </p:cNvCxnSpPr>
          <p:nvPr/>
        </p:nvCxnSpPr>
        <p:spPr>
          <a:xfrm flipH="1">
            <a:off x="6953122" y="5544583"/>
            <a:ext cx="128890" cy="583376"/>
          </a:xfrm>
          <a:prstGeom prst="curvedConnector3">
            <a:avLst>
              <a:gd name="adj1" fmla="val -177361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5E44648-13F9-EAEA-4486-7F4434E2570F}"/>
              </a:ext>
            </a:extLst>
          </p:cNvPr>
          <p:cNvSpPr txBox="1"/>
          <p:nvPr/>
        </p:nvSpPr>
        <p:spPr>
          <a:xfrm>
            <a:off x="7722702" y="5592219"/>
            <a:ext cx="446929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A" sz="1600" dirty="0"/>
              <a:t>Good news! Yukiya Saito has been working a lot on this as well and yesterday got </a:t>
            </a:r>
            <a:r>
              <a:rPr lang="el-GR" sz="1600" b="1" dirty="0"/>
              <a:t>σ</a:t>
            </a:r>
            <a:r>
              <a:rPr lang="en-US" sz="1600" b="1" dirty="0"/>
              <a:t> ~ 11 mm </a:t>
            </a:r>
            <a:r>
              <a:rPr lang="en-US" sz="1600" dirty="0"/>
              <a:t>by using significantly more training data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425848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8" grpId="0"/>
      <p:bldP spid="9" grpId="0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1FB32A5-B069-88DB-1CDA-88F16C2C0E35}"/>
              </a:ext>
            </a:extLst>
          </p:cNvPr>
          <p:cNvSpPr txBox="1">
            <a:spLocks/>
          </p:cNvSpPr>
          <p:nvPr/>
        </p:nvSpPr>
        <p:spPr>
          <a:xfrm>
            <a:off x="532200" y="1438725"/>
            <a:ext cx="6953121" cy="16841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If no one has any, here are some I’d be happy to discuss:</a:t>
            </a:r>
          </a:p>
          <a:p>
            <a:r>
              <a:rPr lang="en-US" dirty="0">
                <a:sym typeface="Wingdings" panose="05000000000000000000" pitchFamily="2" charset="2"/>
              </a:rPr>
              <a:t>What other deep learning </a:t>
            </a:r>
            <a:r>
              <a:rPr lang="en-US" b="1" dirty="0">
                <a:sym typeface="Wingdings" panose="05000000000000000000" pitchFamily="2" charset="2"/>
              </a:rPr>
              <a:t>model architectures </a:t>
            </a:r>
            <a:r>
              <a:rPr lang="en-US" dirty="0">
                <a:sym typeface="Wingdings" panose="05000000000000000000" pitchFamily="2" charset="2"/>
              </a:rPr>
              <a:t>could be used? Why did you decide on </a:t>
            </a:r>
            <a:r>
              <a:rPr lang="en-US" dirty="0" err="1">
                <a:sym typeface="Wingdings" panose="05000000000000000000" pitchFamily="2" charset="2"/>
              </a:rPr>
              <a:t>PointNet</a:t>
            </a:r>
            <a:r>
              <a:rPr lang="en-US" dirty="0">
                <a:sym typeface="Wingdings" panose="05000000000000000000" pitchFamily="2" charset="2"/>
              </a:rPr>
              <a:t> instead of them?</a:t>
            </a:r>
          </a:p>
          <a:p>
            <a:r>
              <a:rPr lang="en-US" dirty="0">
                <a:sym typeface="Wingdings" panose="05000000000000000000" pitchFamily="2" charset="2"/>
              </a:rPr>
              <a:t>Can you elaborate on why you chose to train on simulations instead of </a:t>
            </a:r>
            <a:r>
              <a:rPr lang="en-US" b="1" dirty="0">
                <a:sym typeface="Wingdings" panose="05000000000000000000" pitchFamily="2" charset="2"/>
              </a:rPr>
              <a:t>real data</a:t>
            </a:r>
            <a:r>
              <a:rPr lang="en-US" dirty="0">
                <a:sym typeface="Wingdings" panose="05000000000000000000" pitchFamily="2" charset="2"/>
              </a:rPr>
              <a:t>? </a:t>
            </a:r>
          </a:p>
          <a:p>
            <a:r>
              <a:rPr lang="en-US" dirty="0">
                <a:sym typeface="Wingdings" panose="05000000000000000000" pitchFamily="2" charset="2"/>
              </a:rPr>
              <a:t>Can you elaborate on how the data is </a:t>
            </a:r>
            <a:r>
              <a:rPr lang="en-US" b="1" dirty="0">
                <a:sym typeface="Wingdings" panose="05000000000000000000" pitchFamily="2" charset="2"/>
              </a:rPr>
              <a:t>preprocessed</a:t>
            </a:r>
            <a:r>
              <a:rPr lang="en-US" dirty="0">
                <a:sym typeface="Wingdings" panose="05000000000000000000" pitchFamily="2" charset="2"/>
              </a:rPr>
              <a:t> and split into training, validation, and test sets?</a:t>
            </a:r>
          </a:p>
          <a:p>
            <a:r>
              <a:rPr lang="en-US" dirty="0">
                <a:sym typeface="Wingdings" panose="05000000000000000000" pitchFamily="2" charset="2"/>
              </a:rPr>
              <a:t>How much did </a:t>
            </a:r>
            <a:r>
              <a:rPr lang="en-US" b="1" dirty="0">
                <a:sym typeface="Wingdings" panose="05000000000000000000" pitchFamily="2" charset="2"/>
              </a:rPr>
              <a:t>hyperparameter</a:t>
            </a:r>
            <a:r>
              <a:rPr lang="en-US" dirty="0">
                <a:sym typeface="Wingdings" panose="05000000000000000000" pitchFamily="2" charset="2"/>
              </a:rPr>
              <a:t> tunning help?</a:t>
            </a:r>
          </a:p>
          <a:p>
            <a:r>
              <a:rPr lang="en-US" dirty="0">
                <a:sym typeface="Wingdings" panose="05000000000000000000" pitchFamily="2" charset="2"/>
              </a:rPr>
              <a:t>Can you think of ways to reduce the </a:t>
            </a:r>
            <a:r>
              <a:rPr lang="en-US" b="1" dirty="0">
                <a:sym typeface="Wingdings" panose="05000000000000000000" pitchFamily="2" charset="2"/>
              </a:rPr>
              <a:t>z-bias</a:t>
            </a:r>
            <a:r>
              <a:rPr lang="en-US" dirty="0">
                <a:sym typeface="Wingdings" panose="05000000000000000000" pitchFamily="2" charset="2"/>
              </a:rPr>
              <a:t> in results?</a:t>
            </a:r>
          </a:p>
          <a:p>
            <a:r>
              <a:rPr lang="en-US" dirty="0">
                <a:sym typeface="Wingdings" panose="05000000000000000000" pitchFamily="2" charset="2"/>
              </a:rPr>
              <a:t>What are the </a:t>
            </a:r>
            <a:r>
              <a:rPr lang="en-US" dirty="0" err="1">
                <a:sym typeface="Wingdings" panose="05000000000000000000" pitchFamily="2" charset="2"/>
              </a:rPr>
              <a:t>PointNet</a:t>
            </a:r>
            <a:r>
              <a:rPr lang="en-US" dirty="0">
                <a:sym typeface="Wingdings" panose="05000000000000000000" pitchFamily="2" charset="2"/>
              </a:rPr>
              <a:t> results on the </a:t>
            </a:r>
            <a:r>
              <a:rPr lang="en-US" b="1" dirty="0">
                <a:sym typeface="Wingdings" panose="05000000000000000000" pitchFamily="2" charset="2"/>
              </a:rPr>
              <a:t>test </a:t>
            </a:r>
            <a:r>
              <a:rPr lang="en-US" dirty="0">
                <a:sym typeface="Wingdings" panose="05000000000000000000" pitchFamily="2" charset="2"/>
              </a:rPr>
              <a:t>set?</a:t>
            </a:r>
          </a:p>
          <a:p>
            <a:r>
              <a:rPr lang="en-US" dirty="0">
                <a:sym typeface="Wingdings" panose="05000000000000000000" pitchFamily="2" charset="2"/>
              </a:rPr>
              <a:t>Could you touch a bit more on the possible </a:t>
            </a:r>
            <a:r>
              <a:rPr lang="en-US" b="1" dirty="0">
                <a:sym typeface="Wingdings" panose="05000000000000000000" pitchFamily="2" charset="2"/>
              </a:rPr>
              <a:t>extensions</a:t>
            </a:r>
            <a:r>
              <a:rPr lang="en-US" dirty="0">
                <a:sym typeface="Wingdings" panose="05000000000000000000" pitchFamily="2" charset="2"/>
              </a:rPr>
              <a:t>?</a:t>
            </a:r>
          </a:p>
          <a:p>
            <a:r>
              <a:rPr lang="en-US" dirty="0">
                <a:sym typeface="Wingdings" panose="05000000000000000000" pitchFamily="2" charset="2"/>
              </a:rPr>
              <a:t>Where can I go to </a:t>
            </a:r>
            <a:r>
              <a:rPr lang="en-US" b="1" dirty="0">
                <a:sym typeface="Wingdings" panose="05000000000000000000" pitchFamily="2" charset="2"/>
              </a:rPr>
              <a:t>learn more </a:t>
            </a:r>
            <a:r>
              <a:rPr lang="en-US" dirty="0">
                <a:sym typeface="Wingdings" panose="05000000000000000000" pitchFamily="2" charset="2"/>
              </a:rPr>
              <a:t>about ALPHA-g?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1599867" y="2414483"/>
            <a:ext cx="10450005" cy="1014516"/>
          </a:xfrm>
        </p:spPr>
        <p:txBody>
          <a:bodyPr/>
          <a:lstStyle/>
          <a:p>
            <a:r>
              <a:rPr lang="en-US" sz="6600" dirty="0"/>
              <a:t>Thank you!</a:t>
            </a:r>
          </a:p>
          <a:p>
            <a:r>
              <a:rPr lang="en-US" sz="6600" dirty="0"/>
              <a:t>Questions?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ABE1678-588A-40AD-3B20-865863643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26"/>
          <a:stretch/>
        </p:blipFill>
        <p:spPr>
          <a:xfrm>
            <a:off x="7865353" y="-1"/>
            <a:ext cx="4326648" cy="6858001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C69CAEC-2FD8-4378-431A-D6D2C00BB51A}"/>
              </a:ext>
            </a:extLst>
          </p:cNvPr>
          <p:cNvSpPr txBox="1">
            <a:spLocks/>
          </p:cNvSpPr>
          <p:nvPr/>
        </p:nvSpPr>
        <p:spPr>
          <a:xfrm>
            <a:off x="532200" y="708154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Possible Questions</a:t>
            </a:r>
          </a:p>
        </p:txBody>
      </p:sp>
    </p:spTree>
    <p:extLst>
      <p:ext uri="{BB962C8B-B14F-4D97-AF65-F5344CB8AC3E}">
        <p14:creationId xmlns:p14="http://schemas.microsoft.com/office/powerpoint/2010/main" val="229456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A5F0EE-325C-3AC0-5E93-406A514B2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58E4-B883-3A43-B886-6E34D2C9DE1B}" type="datetime1">
              <a:rPr lang="en-CA" smtClean="0"/>
              <a:t>2023-08-17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89358-B644-0DA3-FA04-D1E7A87CBAA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270000" y="3261032"/>
            <a:ext cx="10083800" cy="1355766"/>
          </a:xfrm>
        </p:spPr>
        <p:txBody>
          <a:bodyPr/>
          <a:lstStyle/>
          <a:p>
            <a:r>
              <a:rPr lang="en-US" sz="6600" b="1" dirty="0"/>
              <a:t>Appendix</a:t>
            </a:r>
            <a:endParaRPr lang="en-CA" sz="6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21D68-CFA7-CC69-DEEC-16B7C103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60AC97-EE5F-2B73-2CC0-E7199C0D03F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Ashley Ferreira 	                                                                                  	                 August </a:t>
            </a:r>
            <a:r>
              <a:rPr lang="frc-Latn-001" dirty="0"/>
              <a:t>1</a:t>
            </a:r>
            <a:r>
              <a:rPr lang="en-US" dirty="0"/>
              <a:t>7</a:t>
            </a:r>
            <a:r>
              <a:rPr lang="frc-Latn-001" baseline="30000" dirty="0"/>
              <a:t>th</a:t>
            </a:r>
            <a:r>
              <a:rPr lang="en-US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3093852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owchart: Multidocument 45">
            <a:extLst>
              <a:ext uri="{FF2B5EF4-FFF2-40B4-BE49-F238E27FC236}">
                <a16:creationId xmlns:a16="http://schemas.microsoft.com/office/drawing/2014/main" id="{11945A43-AA55-04D5-0412-9E8252EA42D4}"/>
              </a:ext>
            </a:extLst>
          </p:cNvPr>
          <p:cNvSpPr/>
          <p:nvPr/>
        </p:nvSpPr>
        <p:spPr>
          <a:xfrm>
            <a:off x="6921553" y="312204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4" name="Flowchart: Multidocument 23">
            <a:extLst>
              <a:ext uri="{FF2B5EF4-FFF2-40B4-BE49-F238E27FC236}">
                <a16:creationId xmlns:a16="http://schemas.microsoft.com/office/drawing/2014/main" id="{DAF87514-EA39-FC6C-8E89-DFB6022C8B63}"/>
              </a:ext>
            </a:extLst>
          </p:cNvPr>
          <p:cNvSpPr/>
          <p:nvPr/>
        </p:nvSpPr>
        <p:spPr>
          <a:xfrm>
            <a:off x="6529282" y="519543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EA1A8D3-0B8D-7573-3611-9A15712B6F61}"/>
              </a:ext>
            </a:extLst>
          </p:cNvPr>
          <p:cNvSpPr/>
          <p:nvPr/>
        </p:nvSpPr>
        <p:spPr>
          <a:xfrm rot="5400000">
            <a:off x="7199629" y="1337756"/>
            <a:ext cx="390967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DD93486A-AFA8-E79E-551E-C151BA5C6BA8}"/>
              </a:ext>
            </a:extLst>
          </p:cNvPr>
          <p:cNvSpPr/>
          <p:nvPr/>
        </p:nvSpPr>
        <p:spPr>
          <a:xfrm>
            <a:off x="1600204" y="1799420"/>
            <a:ext cx="6358581" cy="1150697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data used </a:t>
            </a:r>
            <a:r>
              <a:rPr lang="en-US" sz="1600" b="1" dirty="0">
                <a:solidFill>
                  <a:schemeClr val="tx1"/>
                </a:solidFill>
              </a:rPr>
              <a:t>to tune </a:t>
            </a:r>
            <a:r>
              <a:rPr lang="en-US" sz="1600" dirty="0">
                <a:solidFill>
                  <a:schemeClr val="tx1"/>
                </a:solidFill>
              </a:rPr>
              <a:t>the model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(86 %)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3" name="Flowchart: Document 22">
            <a:extLst>
              <a:ext uri="{FF2B5EF4-FFF2-40B4-BE49-F238E27FC236}">
                <a16:creationId xmlns:a16="http://schemas.microsoft.com/office/drawing/2014/main" id="{9A5C256F-2845-0F75-92F3-022B353CB5F7}"/>
              </a:ext>
            </a:extLst>
          </p:cNvPr>
          <p:cNvSpPr/>
          <p:nvPr/>
        </p:nvSpPr>
        <p:spPr>
          <a:xfrm>
            <a:off x="7958785" y="1799420"/>
            <a:ext cx="2953078" cy="1150697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data used </a:t>
            </a:r>
            <a:r>
              <a:rPr lang="en-US" sz="1600" b="1" dirty="0">
                <a:solidFill>
                  <a:schemeClr val="tx1"/>
                </a:solidFill>
              </a:rPr>
              <a:t>to evaluate </a:t>
            </a:r>
            <a:r>
              <a:rPr lang="en-US" sz="1600" dirty="0">
                <a:solidFill>
                  <a:schemeClr val="tx1"/>
                </a:solidFill>
              </a:rPr>
              <a:t>model once all tuning </a:t>
            </a:r>
            <a:r>
              <a:rPr lang="en-US" sz="1600" b="1" dirty="0">
                <a:solidFill>
                  <a:schemeClr val="tx1"/>
                </a:solidFill>
              </a:rPr>
              <a:t>done</a:t>
            </a:r>
            <a:r>
              <a:rPr lang="en-US" sz="1600" dirty="0">
                <a:solidFill>
                  <a:schemeClr val="tx1"/>
                </a:solidFill>
              </a:rPr>
              <a:t> (14 %) 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7" name="Flowchart: Document 26">
            <a:extLst>
              <a:ext uri="{FF2B5EF4-FFF2-40B4-BE49-F238E27FC236}">
                <a16:creationId xmlns:a16="http://schemas.microsoft.com/office/drawing/2014/main" id="{7DACB170-AD8F-CADA-E09C-048E8221CF50}"/>
              </a:ext>
            </a:extLst>
          </p:cNvPr>
          <p:cNvSpPr/>
          <p:nvPr/>
        </p:nvSpPr>
        <p:spPr>
          <a:xfrm>
            <a:off x="605060" y="4505313"/>
            <a:ext cx="4315612" cy="655983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training data</a:t>
            </a:r>
            <a:r>
              <a:rPr lang="en-CA" sz="1600" dirty="0">
                <a:solidFill>
                  <a:schemeClr val="tx1"/>
                </a:solidFill>
              </a:rPr>
              <a:t> (70%)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Text Placeholder 1">
            <a:extLst>
              <a:ext uri="{FF2B5EF4-FFF2-40B4-BE49-F238E27FC236}">
                <a16:creationId xmlns:a16="http://schemas.microsoft.com/office/drawing/2014/main" id="{9BFF5A71-D131-3384-3ABC-78DCEB17CA52}"/>
              </a:ext>
            </a:extLst>
          </p:cNvPr>
          <p:cNvSpPr txBox="1">
            <a:spLocks/>
          </p:cNvSpPr>
          <p:nvPr/>
        </p:nvSpPr>
        <p:spPr>
          <a:xfrm>
            <a:off x="526774" y="708154"/>
            <a:ext cx="10455431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Partitioning the Data</a:t>
            </a:r>
            <a:endParaRPr lang="en-US" sz="3200" dirty="0"/>
          </a:p>
        </p:txBody>
      </p:sp>
      <p:sp>
        <p:nvSpPr>
          <p:cNvPr id="35" name="Flowchart: Document 34">
            <a:extLst>
              <a:ext uri="{FF2B5EF4-FFF2-40B4-BE49-F238E27FC236}">
                <a16:creationId xmlns:a16="http://schemas.microsoft.com/office/drawing/2014/main" id="{178DFDC8-A410-5417-281C-B54293F837D2}"/>
              </a:ext>
            </a:extLst>
          </p:cNvPr>
          <p:cNvSpPr/>
          <p:nvPr/>
        </p:nvSpPr>
        <p:spPr>
          <a:xfrm>
            <a:off x="4920672" y="4505313"/>
            <a:ext cx="2261955" cy="655983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validation data (30%)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6" name="Flowchart: Document 35">
            <a:extLst>
              <a:ext uri="{FF2B5EF4-FFF2-40B4-BE49-F238E27FC236}">
                <a16:creationId xmlns:a16="http://schemas.microsoft.com/office/drawing/2014/main" id="{7A3EB0D4-7908-1357-57D4-3FBFC4722D31}"/>
              </a:ext>
            </a:extLst>
          </p:cNvPr>
          <p:cNvSpPr/>
          <p:nvPr/>
        </p:nvSpPr>
        <p:spPr>
          <a:xfrm>
            <a:off x="8357325" y="3665973"/>
            <a:ext cx="2953078" cy="655984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test data (100%)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4A0119F-C3E7-B33B-BEA8-DDCA55137C4B}"/>
              </a:ext>
            </a:extLst>
          </p:cNvPr>
          <p:cNvSpPr/>
          <p:nvPr/>
        </p:nvSpPr>
        <p:spPr>
          <a:xfrm rot="5400000">
            <a:off x="9407593" y="3079696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E8D0796D-4FA3-6353-78AD-D2E4B31514F6}"/>
              </a:ext>
            </a:extLst>
          </p:cNvPr>
          <p:cNvSpPr/>
          <p:nvPr/>
        </p:nvSpPr>
        <p:spPr>
          <a:xfrm rot="5400000">
            <a:off x="4250557" y="3493094"/>
            <a:ext cx="1362568" cy="360267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0548D0BE-8802-19A8-91B0-4213BD88FEA4}"/>
              </a:ext>
            </a:extLst>
          </p:cNvPr>
          <p:cNvSpPr/>
          <p:nvPr/>
        </p:nvSpPr>
        <p:spPr>
          <a:xfrm rot="16200000">
            <a:off x="2602269" y="3259467"/>
            <a:ext cx="238627" cy="423304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0B9A79-5D92-2719-A132-CA4930AF5809}"/>
              </a:ext>
            </a:extLst>
          </p:cNvPr>
          <p:cNvSpPr txBox="1"/>
          <p:nvPr/>
        </p:nvSpPr>
        <p:spPr>
          <a:xfrm>
            <a:off x="1107549" y="5547864"/>
            <a:ext cx="31022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directly trained on by model, the only case where the true values are given to model </a:t>
            </a: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EAC62B5C-41F1-B8B4-C6DC-8174543F9B5E}"/>
              </a:ext>
            </a:extLst>
          </p:cNvPr>
          <p:cNvSpPr/>
          <p:nvPr/>
        </p:nvSpPr>
        <p:spPr>
          <a:xfrm rot="16200000">
            <a:off x="5948725" y="4281221"/>
            <a:ext cx="238629" cy="218953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E7E8C1-1C2D-E63F-A58D-462BE326E332}"/>
              </a:ext>
            </a:extLst>
          </p:cNvPr>
          <p:cNvSpPr txBox="1"/>
          <p:nvPr/>
        </p:nvSpPr>
        <p:spPr>
          <a:xfrm>
            <a:off x="4685885" y="5542723"/>
            <a:ext cx="26382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check if model is actually learning + decide how to improve model</a:t>
            </a:r>
          </a:p>
        </p:txBody>
      </p:sp>
      <p:sp>
        <p:nvSpPr>
          <p:cNvPr id="52" name="Left Brace 51">
            <a:extLst>
              <a:ext uri="{FF2B5EF4-FFF2-40B4-BE49-F238E27FC236}">
                <a16:creationId xmlns:a16="http://schemas.microsoft.com/office/drawing/2014/main" id="{3E17E94F-7D0E-D535-00B9-5CADB143342F}"/>
              </a:ext>
            </a:extLst>
          </p:cNvPr>
          <p:cNvSpPr/>
          <p:nvPr/>
        </p:nvSpPr>
        <p:spPr>
          <a:xfrm rot="16200000">
            <a:off x="9702339" y="3064612"/>
            <a:ext cx="242103" cy="295307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BDE39D-F34D-7B9B-02FF-BFE29DDC229D}"/>
              </a:ext>
            </a:extLst>
          </p:cNvPr>
          <p:cNvSpPr txBox="1"/>
          <p:nvPr/>
        </p:nvSpPr>
        <p:spPr>
          <a:xfrm>
            <a:off x="7699963" y="4755866"/>
            <a:ext cx="40977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to rigorously assess the final performance of the model on unseen data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FC9013E-6F0D-D7F1-AA6D-4F4841B804A8}"/>
              </a:ext>
            </a:extLst>
          </p:cNvPr>
          <p:cNvSpPr/>
          <p:nvPr/>
        </p:nvSpPr>
        <p:spPr>
          <a:xfrm>
            <a:off x="4063103" y="3347734"/>
            <a:ext cx="1715137" cy="54315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random shuffle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C05E5FD-21DF-B5D8-DD8E-577601EBF260}"/>
              </a:ext>
            </a:extLst>
          </p:cNvPr>
          <p:cNvSpPr txBox="1"/>
          <p:nvPr/>
        </p:nvSpPr>
        <p:spPr>
          <a:xfrm>
            <a:off x="9120231" y="352386"/>
            <a:ext cx="23296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total of 188,336 events</a:t>
            </a:r>
            <a:endParaRPr lang="en-CA" sz="16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9138E65-222B-0478-C1F7-F5A48B6B4F62}"/>
              </a:ext>
            </a:extLst>
          </p:cNvPr>
          <p:cNvSpPr txBox="1"/>
          <p:nvPr/>
        </p:nvSpPr>
        <p:spPr>
          <a:xfrm>
            <a:off x="7780656" y="5562671"/>
            <a:ext cx="377855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41750" algn="ctr"/>
            <a:r>
              <a:rPr lang="en-US" sz="1600" dirty="0"/>
              <a:t>model given </a:t>
            </a:r>
            <a:r>
              <a:rPr lang="en-US" sz="1600" b="1" dirty="0"/>
              <a:t>only</a:t>
            </a:r>
            <a:r>
              <a:rPr lang="en-US" sz="1600" dirty="0"/>
              <a:t> </a:t>
            </a:r>
            <a:r>
              <a:rPr lang="en-US" sz="1600" b="1" dirty="0" err="1"/>
              <a:t>spacepoints</a:t>
            </a:r>
            <a:r>
              <a:rPr lang="en-US" sz="1600" b="1" dirty="0"/>
              <a:t> </a:t>
            </a:r>
            <a:r>
              <a:rPr lang="en-US" sz="1600" dirty="0"/>
              <a:t>and not learning, just making </a:t>
            </a:r>
            <a:r>
              <a:rPr lang="en-US" sz="1600" b="1" dirty="0"/>
              <a:t>predictions</a:t>
            </a:r>
          </a:p>
        </p:txBody>
      </p: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EF8BC5FD-4107-4BE0-F156-8555C87851BD}"/>
              </a:ext>
            </a:extLst>
          </p:cNvPr>
          <p:cNvCxnSpPr>
            <a:cxnSpLocks/>
            <a:stCxn id="51" idx="2"/>
            <a:endCxn id="66" idx="2"/>
          </p:cNvCxnSpPr>
          <p:nvPr/>
        </p:nvCxnSpPr>
        <p:spPr>
          <a:xfrm rot="5400000" flipH="1" flipV="1">
            <a:off x="7724333" y="4428120"/>
            <a:ext cx="226274" cy="3664925"/>
          </a:xfrm>
          <a:prstGeom prst="curvedConnector3">
            <a:avLst>
              <a:gd name="adj1" fmla="val -10102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or: Curved 74">
            <a:extLst>
              <a:ext uri="{FF2B5EF4-FFF2-40B4-BE49-F238E27FC236}">
                <a16:creationId xmlns:a16="http://schemas.microsoft.com/office/drawing/2014/main" id="{6CA11A74-CDF6-0267-1457-775C92564DD5}"/>
              </a:ext>
            </a:extLst>
          </p:cNvPr>
          <p:cNvCxnSpPr>
            <a:cxnSpLocks/>
            <a:stCxn id="53" idx="3"/>
            <a:endCxn id="66" idx="0"/>
          </p:cNvCxnSpPr>
          <p:nvPr/>
        </p:nvCxnSpPr>
        <p:spPr>
          <a:xfrm flipH="1">
            <a:off x="9669933" y="5048254"/>
            <a:ext cx="2127816" cy="514417"/>
          </a:xfrm>
          <a:prstGeom prst="curvedConnector4">
            <a:avLst>
              <a:gd name="adj1" fmla="val -10743"/>
              <a:gd name="adj2" fmla="val 78419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6E1C7D2-6CE8-BC0D-AB81-A17C4960B844}"/>
              </a:ext>
            </a:extLst>
          </p:cNvPr>
          <p:cNvSpPr/>
          <p:nvPr/>
        </p:nvSpPr>
        <p:spPr>
          <a:xfrm>
            <a:off x="299923" y="1763596"/>
            <a:ext cx="11536232" cy="487760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this + reformatting 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= preprocess data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2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3" grpId="0" animBg="1"/>
      <p:bldP spid="22" grpId="0" animBg="1"/>
      <p:bldP spid="23" grpId="0" animBg="1"/>
      <p:bldP spid="27" grpId="0" animBg="1"/>
      <p:bldP spid="35" grpId="0" animBg="1"/>
      <p:bldP spid="36" grpId="0" animBg="1"/>
      <p:bldP spid="37" grpId="0" animBg="1"/>
      <p:bldP spid="39" grpId="0" animBg="1"/>
      <p:bldP spid="47" grpId="0" animBg="1"/>
      <p:bldP spid="48" grpId="0"/>
      <p:bldP spid="50" grpId="0" animBg="1"/>
      <p:bldP spid="51" grpId="0"/>
      <p:bldP spid="52" grpId="0" animBg="1"/>
      <p:bldP spid="53" grpId="0"/>
      <p:bldP spid="54" grpId="0" animBg="1"/>
      <p:bldP spid="63" grpId="0" animBg="1"/>
      <p:bldP spid="66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CCA0941-492B-A11D-A87F-29EA73D64D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78" t="54042" r="2083" b="18333"/>
          <a:stretch/>
        </p:blipFill>
        <p:spPr>
          <a:xfrm>
            <a:off x="3508947" y="3860502"/>
            <a:ext cx="8609631" cy="268130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Hyperparameter Tuning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77977" y="1495847"/>
            <a:ext cx="2385574" cy="4729309"/>
          </a:xfrm>
        </p:spPr>
        <p:txBody>
          <a:bodyPr/>
          <a:lstStyle/>
          <a:p>
            <a:r>
              <a:rPr lang="en-US" b="1" dirty="0"/>
              <a:t>Tracked</a:t>
            </a:r>
            <a:r>
              <a:rPr lang="en-US" dirty="0"/>
              <a:t> my experiments with Weights &amp; Biases platform</a:t>
            </a:r>
          </a:p>
          <a:p>
            <a:r>
              <a:rPr lang="en-US" dirty="0"/>
              <a:t>Plot shows the loss curves from recent </a:t>
            </a:r>
            <a:r>
              <a:rPr lang="en-US" b="1" dirty="0"/>
              <a:t>training </a:t>
            </a:r>
            <a:r>
              <a:rPr lang="en-US" dirty="0"/>
              <a:t>runs (</a:t>
            </a:r>
            <a:r>
              <a:rPr lang="en-US" dirty="0" err="1"/>
              <a:t>coloured</a:t>
            </a:r>
            <a:r>
              <a:rPr lang="en-US" dirty="0"/>
              <a:t>)</a:t>
            </a:r>
          </a:p>
          <a:p>
            <a:r>
              <a:rPr lang="en-US" dirty="0"/>
              <a:t>Tuning hyperparameters provides improvements but reach similar loss </a:t>
            </a:r>
            <a:r>
              <a:rPr lang="en-US" b="1" dirty="0"/>
              <a:t>plateau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A25AB-54A8-3FF9-F190-C17FECAF4567}"/>
              </a:ext>
            </a:extLst>
          </p:cNvPr>
          <p:cNvSpPr txBox="1"/>
          <p:nvPr/>
        </p:nvSpPr>
        <p:spPr>
          <a:xfrm>
            <a:off x="7576820" y="6383978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Epoch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3BD8CB-B297-D352-7AA2-E98F36317545}"/>
              </a:ext>
            </a:extLst>
          </p:cNvPr>
          <p:cNvSpPr txBox="1"/>
          <p:nvPr/>
        </p:nvSpPr>
        <p:spPr>
          <a:xfrm rot="16200000">
            <a:off x="2071474" y="4874050"/>
            <a:ext cx="26813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Mean Absolute Error Loss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D69C18-39F5-AE27-213D-A34F9C6C14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344" t="32476" r="2786" b="17804"/>
          <a:stretch/>
        </p:blipFill>
        <p:spPr>
          <a:xfrm>
            <a:off x="5259839" y="421274"/>
            <a:ext cx="6701521" cy="3865822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:a16="http://schemas.microsoft.com/office/drawing/2014/main" id="{BFC18BEE-3513-A6DE-AA70-E6B308DAC071}"/>
              </a:ext>
            </a:extLst>
          </p:cNvPr>
          <p:cNvSpPr/>
          <p:nvPr/>
        </p:nvSpPr>
        <p:spPr>
          <a:xfrm rot="2474515">
            <a:off x="4923470" y="3896034"/>
            <a:ext cx="572772" cy="1235679"/>
          </a:xfrm>
          <a:prstGeom prst="downArrow">
            <a:avLst>
              <a:gd name="adj1" fmla="val 28355"/>
              <a:gd name="adj2" fmla="val 54941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E252E6-9D9A-7CA3-3254-D52257E0459F}"/>
              </a:ext>
            </a:extLst>
          </p:cNvPr>
          <p:cNvSpPr txBox="1"/>
          <p:nvPr/>
        </p:nvSpPr>
        <p:spPr>
          <a:xfrm>
            <a:off x="2994332" y="2514495"/>
            <a:ext cx="19401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Training existing models more</a:t>
            </a:r>
          </a:p>
          <a:p>
            <a:pPr algn="r"/>
            <a:r>
              <a:rPr lang="en-US" sz="1600" dirty="0"/>
              <a:t>(that’s why they start with low loss)</a:t>
            </a:r>
            <a:endParaRPr lang="en-CA" sz="1600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0B8CAFBE-53ED-D0EC-3472-8CB2B3014B72}"/>
              </a:ext>
            </a:extLst>
          </p:cNvPr>
          <p:cNvSpPr/>
          <p:nvPr/>
        </p:nvSpPr>
        <p:spPr>
          <a:xfrm>
            <a:off x="4949759" y="2977787"/>
            <a:ext cx="620160" cy="420624"/>
          </a:xfrm>
          <a:prstGeom prst="leftBrace">
            <a:avLst>
              <a:gd name="adj1" fmla="val 8333"/>
              <a:gd name="adj2" fmla="val 5652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D59838-DC51-72EF-101D-59CD067D0624}"/>
              </a:ext>
            </a:extLst>
          </p:cNvPr>
          <p:cNvSpPr/>
          <p:nvPr/>
        </p:nvSpPr>
        <p:spPr>
          <a:xfrm>
            <a:off x="4035105" y="5100506"/>
            <a:ext cx="1241512" cy="104934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72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Antimatter Crash Course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9C504EA-233C-3755-B4F7-BDA303157289}"/>
              </a:ext>
            </a:extLst>
          </p:cNvPr>
          <p:cNvSpPr/>
          <p:nvPr/>
        </p:nvSpPr>
        <p:spPr>
          <a:xfrm>
            <a:off x="9553087" y="1288278"/>
            <a:ext cx="1058333" cy="102023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5707450-7D11-D318-855C-3A562642EE74}"/>
              </a:ext>
            </a:extLst>
          </p:cNvPr>
          <p:cNvSpPr/>
          <p:nvPr/>
        </p:nvSpPr>
        <p:spPr>
          <a:xfrm>
            <a:off x="8985820" y="746664"/>
            <a:ext cx="2184400" cy="2108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B49C2D-FA09-1215-6B50-57B89A7AD700}"/>
              </a:ext>
            </a:extLst>
          </p:cNvPr>
          <p:cNvSpPr/>
          <p:nvPr/>
        </p:nvSpPr>
        <p:spPr>
          <a:xfrm>
            <a:off x="9366820" y="856729"/>
            <a:ext cx="186267" cy="203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EE163E-9932-09E5-BE2F-9F197ED0F3E2}"/>
              </a:ext>
            </a:extLst>
          </p:cNvPr>
          <p:cNvSpPr txBox="1"/>
          <p:nvPr/>
        </p:nvSpPr>
        <p:spPr>
          <a:xfrm>
            <a:off x="9678441" y="2275159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Proton (+)</a:t>
            </a:r>
            <a:endParaRPr lang="en-CA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FE2EAF-CB46-F157-27D5-E705A13FDB47}"/>
              </a:ext>
            </a:extLst>
          </p:cNvPr>
          <p:cNvSpPr txBox="1"/>
          <p:nvPr/>
        </p:nvSpPr>
        <p:spPr>
          <a:xfrm>
            <a:off x="8747862" y="487060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Electron (-)</a:t>
            </a:r>
            <a:endParaRPr lang="en-CA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0D4676-1987-FF91-DAF0-80F3E9F9F92C}"/>
              </a:ext>
            </a:extLst>
          </p:cNvPr>
          <p:cNvSpPr txBox="1"/>
          <p:nvPr/>
        </p:nvSpPr>
        <p:spPr>
          <a:xfrm>
            <a:off x="9644320" y="2958303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Hydrogen</a:t>
            </a:r>
            <a:endParaRPr lang="en-CA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FC9C6A-F488-126A-28A6-D6A2FA5DB82E}"/>
              </a:ext>
            </a:extLst>
          </p:cNvPr>
          <p:cNvSpPr txBox="1"/>
          <p:nvPr/>
        </p:nvSpPr>
        <p:spPr>
          <a:xfrm>
            <a:off x="118766" y="6275104"/>
            <a:ext cx="70976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inspired by 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https://www.popularmechanics.com/science/a25908/how-to-make-and-trap-antimatter/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AE107D-9543-38F8-8345-58A01162A40D}"/>
              </a:ext>
            </a:extLst>
          </p:cNvPr>
          <p:cNvSpPr/>
          <p:nvPr/>
        </p:nvSpPr>
        <p:spPr>
          <a:xfrm>
            <a:off x="9553087" y="4665598"/>
            <a:ext cx="1058333" cy="102023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570004A-F53A-D942-EAAA-FEF485725C37}"/>
              </a:ext>
            </a:extLst>
          </p:cNvPr>
          <p:cNvSpPr/>
          <p:nvPr/>
        </p:nvSpPr>
        <p:spPr>
          <a:xfrm>
            <a:off x="8985820" y="4123984"/>
            <a:ext cx="2184400" cy="2108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BF2EB0E-DB81-8742-6C2E-D2E9D9B5F6F1}"/>
              </a:ext>
            </a:extLst>
          </p:cNvPr>
          <p:cNvSpPr/>
          <p:nvPr/>
        </p:nvSpPr>
        <p:spPr>
          <a:xfrm>
            <a:off x="9366820" y="4234049"/>
            <a:ext cx="186267" cy="203200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3EAF1E-523B-1755-B1D8-9897AB2C16E9}"/>
              </a:ext>
            </a:extLst>
          </p:cNvPr>
          <p:cNvSpPr txBox="1"/>
          <p:nvPr/>
        </p:nvSpPr>
        <p:spPr>
          <a:xfrm>
            <a:off x="9553087" y="5705134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Antiproton (-)</a:t>
            </a:r>
            <a:endParaRPr lang="en-CA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5412B-94C0-8AB7-48F1-18351F09C371}"/>
              </a:ext>
            </a:extLst>
          </p:cNvPr>
          <p:cNvSpPr txBox="1"/>
          <p:nvPr/>
        </p:nvSpPr>
        <p:spPr>
          <a:xfrm>
            <a:off x="8747862" y="3864380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Positron (+)</a:t>
            </a:r>
            <a:endParaRPr lang="en-CA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968DEF-CE98-EB18-4A3C-BC2049BD4C33}"/>
              </a:ext>
            </a:extLst>
          </p:cNvPr>
          <p:cNvSpPr txBox="1"/>
          <p:nvPr/>
        </p:nvSpPr>
        <p:spPr>
          <a:xfrm>
            <a:off x="9459953" y="6337899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Antihydrogen</a:t>
            </a:r>
            <a:endParaRPr lang="en-CA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A074AC-8919-D97D-8A00-5793A2521B8C}"/>
              </a:ext>
            </a:extLst>
          </p:cNvPr>
          <p:cNvSpPr txBox="1"/>
          <p:nvPr/>
        </p:nvSpPr>
        <p:spPr>
          <a:xfrm>
            <a:off x="9678441" y="175289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Matter</a:t>
            </a:r>
            <a:endParaRPr lang="en-CA" sz="1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B59EE-CB9A-3B87-9DF1-D87E1F6B91E9}"/>
              </a:ext>
            </a:extLst>
          </p:cNvPr>
          <p:cNvSpPr txBox="1"/>
          <p:nvPr/>
        </p:nvSpPr>
        <p:spPr>
          <a:xfrm>
            <a:off x="9553087" y="3502244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Antimatter</a:t>
            </a:r>
            <a:endParaRPr lang="en-CA" sz="14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29EAAF-71BA-3E2B-8B0E-C00D496DE50A}"/>
              </a:ext>
            </a:extLst>
          </p:cNvPr>
          <p:cNvSpPr/>
          <p:nvPr/>
        </p:nvSpPr>
        <p:spPr>
          <a:xfrm>
            <a:off x="2407312" y="3912217"/>
            <a:ext cx="1058333" cy="102023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EAD7C0-59B5-66F4-34F9-181D49CB959A}"/>
              </a:ext>
            </a:extLst>
          </p:cNvPr>
          <p:cNvSpPr/>
          <p:nvPr/>
        </p:nvSpPr>
        <p:spPr>
          <a:xfrm>
            <a:off x="3577053" y="3920547"/>
            <a:ext cx="1058333" cy="102023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Explosion: 14 Points 32">
            <a:extLst>
              <a:ext uri="{FF2B5EF4-FFF2-40B4-BE49-F238E27FC236}">
                <a16:creationId xmlns:a16="http://schemas.microsoft.com/office/drawing/2014/main" id="{A3206767-925B-C904-8B13-9DB3C0F0A23C}"/>
              </a:ext>
            </a:extLst>
          </p:cNvPr>
          <p:cNvSpPr/>
          <p:nvPr/>
        </p:nvSpPr>
        <p:spPr>
          <a:xfrm rot="399512">
            <a:off x="2038119" y="3256922"/>
            <a:ext cx="3077865" cy="2199754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0537"/>
            <a:ext cx="7781290" cy="3902234"/>
          </a:xfrm>
        </p:spPr>
        <p:txBody>
          <a:bodyPr/>
          <a:lstStyle/>
          <a:p>
            <a:r>
              <a:rPr lang="en-US" dirty="0"/>
              <a:t>Antimatter has the opposite </a:t>
            </a:r>
            <a:r>
              <a:rPr lang="en-US" b="1" dirty="0"/>
              <a:t>charge</a:t>
            </a:r>
            <a:r>
              <a:rPr lang="en-US" dirty="0"/>
              <a:t> of normal matter</a:t>
            </a:r>
          </a:p>
          <a:p>
            <a:r>
              <a:rPr lang="en-US" b="1" dirty="0"/>
              <a:t>Equal amounts </a:t>
            </a:r>
            <a:r>
              <a:rPr lang="en-US" dirty="0"/>
              <a:t>of matter and antimatter are thought to have been produced during the Big Bang </a:t>
            </a:r>
          </a:p>
          <a:p>
            <a:r>
              <a:rPr lang="en-US" dirty="0"/>
              <a:t>When a particle and its antiparticle meet, they </a:t>
            </a:r>
            <a:r>
              <a:rPr lang="en-US" b="1" dirty="0"/>
              <a:t>annihilate</a:t>
            </a:r>
            <a:endParaRPr lang="en-US" dirty="0"/>
          </a:p>
          <a:p>
            <a:r>
              <a:rPr lang="en-US" dirty="0"/>
              <a:t>Our world is </a:t>
            </a:r>
            <a:r>
              <a:rPr lang="en-US" b="1" dirty="0"/>
              <a:t>dominated by matter</a:t>
            </a:r>
          </a:p>
          <a:p>
            <a:r>
              <a:rPr lang="en-US" dirty="0"/>
              <a:t>This </a:t>
            </a:r>
            <a:r>
              <a:rPr lang="en-US" b="1" dirty="0"/>
              <a:t>imbalance</a:t>
            </a:r>
            <a:r>
              <a:rPr lang="en-US" dirty="0"/>
              <a:t> of matter and antimatter we observe is not well understood and is one of the motivations to study antimatter</a:t>
            </a:r>
          </a:p>
          <a:p>
            <a:r>
              <a:rPr lang="en-US" dirty="0"/>
              <a:t>There are numerous properties of antimatter researchers are keen to measure and one of them is effect of </a:t>
            </a:r>
            <a:r>
              <a:rPr lang="en-US" b="1" dirty="0"/>
              <a:t>gravity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4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9" grpId="0"/>
      <p:bldP spid="13" grpId="0"/>
      <p:bldP spid="14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3" grpId="2" animBg="1"/>
      <p:bldP spid="33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raphics,accelerator,LHC,LHC experiments,Accelerators">
            <a:extLst>
              <a:ext uri="{FF2B5EF4-FFF2-40B4-BE49-F238E27FC236}">
                <a16:creationId xmlns:a16="http://schemas.microsoft.com/office/drawing/2014/main" id="{6CFAA2D1-0ACD-A565-836C-152BA9FFB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t="12592" r="5841" b="23020"/>
          <a:stretch/>
        </p:blipFill>
        <p:spPr bwMode="auto">
          <a:xfrm>
            <a:off x="130509" y="1585966"/>
            <a:ext cx="8280400" cy="498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9966" y="711470"/>
            <a:ext cx="10450005" cy="1014516"/>
          </a:xfrm>
        </p:spPr>
        <p:txBody>
          <a:bodyPr/>
          <a:lstStyle/>
          <a:p>
            <a:r>
              <a:rPr lang="en-US" sz="3200" dirty="0"/>
              <a:t>Making Antimatter at CERN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A08C99B2-5B29-2DCC-085A-3A55D4476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265"/>
          <a:stretch/>
        </p:blipFill>
        <p:spPr>
          <a:xfrm>
            <a:off x="8577203" y="1433200"/>
            <a:ext cx="3484288" cy="52951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EB65FB-15EF-65AD-5FC8-3C4E6DABAFC5}"/>
              </a:ext>
            </a:extLst>
          </p:cNvPr>
          <p:cNvSpPr txBox="1"/>
          <p:nvPr/>
        </p:nvSpPr>
        <p:spPr>
          <a:xfrm>
            <a:off x="105109" y="6311898"/>
            <a:ext cx="86047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taken from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https://home.cern/science/accelerators/accelerator-complex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B49017D-0C64-FB8C-15B3-98A6E8A4E94F}"/>
              </a:ext>
            </a:extLst>
          </p:cNvPr>
          <p:cNvSpPr/>
          <p:nvPr/>
        </p:nvSpPr>
        <p:spPr>
          <a:xfrm>
            <a:off x="2734427" y="4727842"/>
            <a:ext cx="289268" cy="302499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DC1583-F88A-B020-EBB7-3BA6FF453402}"/>
              </a:ext>
            </a:extLst>
          </p:cNvPr>
          <p:cNvSpPr/>
          <p:nvPr/>
        </p:nvSpPr>
        <p:spPr>
          <a:xfrm>
            <a:off x="4813317" y="5586421"/>
            <a:ext cx="274839" cy="25878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Explosion: 14 Points 13">
            <a:extLst>
              <a:ext uri="{FF2B5EF4-FFF2-40B4-BE49-F238E27FC236}">
                <a16:creationId xmlns:a16="http://schemas.microsoft.com/office/drawing/2014/main" id="{BC9E321F-F326-A7D2-66FD-ECCF6403CF40}"/>
              </a:ext>
            </a:extLst>
          </p:cNvPr>
          <p:cNvSpPr/>
          <p:nvPr/>
        </p:nvSpPr>
        <p:spPr>
          <a:xfrm>
            <a:off x="3045355" y="4879092"/>
            <a:ext cx="303833" cy="240632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69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path" presetSubtype="0" repeatCount="300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C -0.03815 -1.11111E-6 -0.06927 -0.01643 -0.06927 -0.03819 C -0.06927 -0.05903 -0.03815 -0.07639 -8.33333E-7 -0.07639 C 0.03763 -0.07639 0.06797 -0.05903 0.06797 -0.03819 C 0.06797 -0.01643 0.03763 -1.11111E-6 -8.33333E-7 -1.11111E-6 Z " pathEditMode="relative" rAng="10800000" ptsTypes="AAAAA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33333E-6 L -0.13125 -0.086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-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xit" presetSubtype="32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0416 C -0.01901 -0.00416 -0.03451 -0.01574 -0.03451 -0.03009 C -0.03451 -0.04421 -0.01901 -0.05532 2.29167E-6 -0.05532 C 0.01901 -0.05532 0.0345 -0.04421 0.0345 -0.03009 C 0.0345 -0.01574 0.01901 -0.00416 2.29167E-6 -0.00416 Z " pathEditMode="relative" rAng="0" ptsTypes="AAA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3" animBg="1"/>
      <p:bldP spid="11" grpId="6" animBg="1"/>
      <p:bldP spid="11" grpId="7" animBg="1"/>
      <p:bldP spid="11" grpId="8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rawing of a machine&#10;&#10;Description automatically generated">
            <a:extLst>
              <a:ext uri="{FF2B5EF4-FFF2-40B4-BE49-F238E27FC236}">
                <a16:creationId xmlns:a16="http://schemas.microsoft.com/office/drawing/2014/main" id="{FC1362A2-E52D-D164-C8AA-A2180EBC4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5173"/>
            <a:ext cx="12192000" cy="55467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5099B0-719B-6BCC-3804-3E938BADC6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8459" y="581877"/>
            <a:ext cx="10450005" cy="1014516"/>
          </a:xfrm>
        </p:spPr>
        <p:txBody>
          <a:bodyPr/>
          <a:lstStyle/>
          <a:p>
            <a:r>
              <a:rPr lang="en-US" sz="3200" dirty="0"/>
              <a:t>ALPHA Design</a:t>
            </a:r>
          </a:p>
          <a:p>
            <a:r>
              <a:rPr lang="en-CA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CA" sz="180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CA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ntihydrogen </a:t>
            </a:r>
            <a:r>
              <a:rPr lang="en-CA" sz="180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CA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aser </a:t>
            </a:r>
            <a:r>
              <a:rPr lang="en-CA" sz="180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CA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hysics </a:t>
            </a:r>
            <a:r>
              <a:rPr lang="en-CA" sz="180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CA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pparatus)</a:t>
            </a:r>
            <a:r>
              <a:rPr lang="en-CA" sz="2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</a:t>
            </a:r>
            <a:endParaRPr lang="en-CA" sz="32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B81A7B-9846-0CE4-2F5B-989548DD32C8}"/>
              </a:ext>
            </a:extLst>
          </p:cNvPr>
          <p:cNvSpPr/>
          <p:nvPr/>
        </p:nvSpPr>
        <p:spPr>
          <a:xfrm>
            <a:off x="10551439" y="5081307"/>
            <a:ext cx="103728" cy="87459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E35001-57A7-E36E-8782-AC6C57969B35}"/>
              </a:ext>
            </a:extLst>
          </p:cNvPr>
          <p:cNvSpPr/>
          <p:nvPr/>
        </p:nvSpPr>
        <p:spPr>
          <a:xfrm>
            <a:off x="6481826" y="885524"/>
            <a:ext cx="2916366" cy="410783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62CDF3-48BB-6E01-D584-A5C185D60620}"/>
              </a:ext>
            </a:extLst>
          </p:cNvPr>
          <p:cNvSpPr txBox="1"/>
          <p:nvPr/>
        </p:nvSpPr>
        <p:spPr>
          <a:xfrm>
            <a:off x="7337581" y="463351"/>
            <a:ext cx="6646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ALPHA-g</a:t>
            </a:r>
            <a:endParaRPr lang="en-CA" sz="1800" b="1" dirty="0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725001-26AD-DCFF-73F3-7DBBF3572FE6}"/>
              </a:ext>
            </a:extLst>
          </p:cNvPr>
          <p:cNvSpPr/>
          <p:nvPr/>
        </p:nvSpPr>
        <p:spPr>
          <a:xfrm>
            <a:off x="894894" y="4993363"/>
            <a:ext cx="289268" cy="302499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1C4116-9157-A788-0BFF-B76912E2261A}"/>
              </a:ext>
            </a:extLst>
          </p:cNvPr>
          <p:cNvCxnSpPr>
            <a:cxnSpLocks/>
          </p:cNvCxnSpPr>
          <p:nvPr/>
        </p:nvCxnSpPr>
        <p:spPr>
          <a:xfrm>
            <a:off x="1419305" y="6311898"/>
            <a:ext cx="579896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618A64-3F3B-EF59-2A83-7741E79DFB39}"/>
              </a:ext>
            </a:extLst>
          </p:cNvPr>
          <p:cNvCxnSpPr>
            <a:cxnSpLocks/>
          </p:cNvCxnSpPr>
          <p:nvPr/>
        </p:nvCxnSpPr>
        <p:spPr>
          <a:xfrm flipH="1">
            <a:off x="8090328" y="6311898"/>
            <a:ext cx="2461111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BEE0DD-CFCF-79F6-8CC0-6B2EF5EBCFBA}"/>
              </a:ext>
            </a:extLst>
          </p:cNvPr>
          <p:cNvCxnSpPr>
            <a:cxnSpLocks/>
          </p:cNvCxnSpPr>
          <p:nvPr/>
        </p:nvCxnSpPr>
        <p:spPr>
          <a:xfrm flipV="1">
            <a:off x="8755017" y="3429000"/>
            <a:ext cx="0" cy="7772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5203E8E-2EBE-361F-33FA-65EE81241E15}"/>
              </a:ext>
            </a:extLst>
          </p:cNvPr>
          <p:cNvSpPr txBox="1"/>
          <p:nvPr/>
        </p:nvSpPr>
        <p:spPr>
          <a:xfrm>
            <a:off x="0" y="6314191"/>
            <a:ext cx="69913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taken from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https://alpha.web.cern.ch/experimental-cycle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B9685C7-C5A9-AF24-01A3-E1918843702F}"/>
              </a:ext>
            </a:extLst>
          </p:cNvPr>
          <p:cNvSpPr/>
          <p:nvPr/>
        </p:nvSpPr>
        <p:spPr>
          <a:xfrm>
            <a:off x="7476271" y="3617674"/>
            <a:ext cx="425042" cy="385175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A0D5A0D-176B-CAEF-70CF-3C4FECF3CC36}"/>
              </a:ext>
            </a:extLst>
          </p:cNvPr>
          <p:cNvSpPr/>
          <p:nvPr/>
        </p:nvSpPr>
        <p:spPr>
          <a:xfrm>
            <a:off x="7156131" y="3324646"/>
            <a:ext cx="1064669" cy="99387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DDE9FC-C1E0-7482-77A4-AE0098311C58}"/>
              </a:ext>
            </a:extLst>
          </p:cNvPr>
          <p:cNvSpPr/>
          <p:nvPr/>
        </p:nvSpPr>
        <p:spPr>
          <a:xfrm>
            <a:off x="7392757" y="3348086"/>
            <a:ext cx="90786" cy="95795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380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11022E-16 L 0.547 -0.009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4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57 -0.00278 L 0.54531 -0.1928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94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3919 -0.001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6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72 -2.22222E-6 L -0.23907 -0.19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44444E-6 L 0.0026 -0.1449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724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0.00312 -0.1479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740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07407E-6 L 1.04167E-6 -0.144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4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4" grpId="0" animBg="1"/>
      <p:bldP spid="14" grpId="1" animBg="1"/>
      <p:bldP spid="14" grpId="2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ALPHA-g Experiment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0537"/>
            <a:ext cx="6237279" cy="1597944"/>
          </a:xfrm>
        </p:spPr>
        <p:txBody>
          <a:bodyPr/>
          <a:lstStyle/>
          <a:p>
            <a:r>
              <a:rPr lang="en-US" dirty="0"/>
              <a:t>Aims to perform the first-ever </a:t>
            </a:r>
            <a:r>
              <a:rPr lang="en-US" b="1" dirty="0"/>
              <a:t>direct measurement </a:t>
            </a:r>
            <a:r>
              <a:rPr lang="en-US" dirty="0"/>
              <a:t>of the effect of </a:t>
            </a:r>
            <a:r>
              <a:rPr lang="en-US" b="1" dirty="0"/>
              <a:t>gravity</a:t>
            </a:r>
            <a:r>
              <a:rPr lang="en-US" dirty="0"/>
              <a:t> on antimatter to determine its weight to within </a:t>
            </a:r>
            <a:r>
              <a:rPr lang="en-US" b="1" dirty="0"/>
              <a:t>1% precision</a:t>
            </a:r>
            <a:endParaRPr lang="en-US" dirty="0"/>
          </a:p>
          <a:p>
            <a:r>
              <a:rPr lang="en-US" b="1" dirty="0" err="1"/>
              <a:t>rTPC</a:t>
            </a:r>
            <a:r>
              <a:rPr lang="en-US" dirty="0"/>
              <a:t> is the central detector surrounding the main vacuum chamber</a:t>
            </a:r>
          </a:p>
          <a:p>
            <a:r>
              <a:rPr lang="en-US" dirty="0"/>
              <a:t>Antihydrogen held in </a:t>
            </a:r>
            <a:r>
              <a:rPr lang="en-US" b="1" dirty="0"/>
              <a:t>magnetic trap </a:t>
            </a:r>
            <a:r>
              <a:rPr lang="en-US" dirty="0"/>
              <a:t>and when released, it quickly hits the sides and </a:t>
            </a:r>
            <a:r>
              <a:rPr lang="en-US" b="1" dirty="0"/>
              <a:t>annihilates</a:t>
            </a:r>
          </a:p>
          <a:p>
            <a:r>
              <a:rPr lang="en-US" dirty="0"/>
              <a:t>The annihilation position can be </a:t>
            </a:r>
            <a:r>
              <a:rPr lang="en-US" b="1" dirty="0"/>
              <a:t>reconstructed</a:t>
            </a:r>
            <a:r>
              <a:rPr lang="en-US" dirty="0"/>
              <a:t> from the electrical signals in the </a:t>
            </a:r>
            <a:r>
              <a:rPr lang="en-US" dirty="0" err="1"/>
              <a:t>rTPC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9241270C-5DBC-3C02-8BA1-EEE77825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91248" y="857250"/>
            <a:ext cx="6858002" cy="51435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6DAE0A-2BA0-050E-216F-7350DED4FF7E}"/>
              </a:ext>
            </a:extLst>
          </p:cNvPr>
          <p:cNvSpPr/>
          <p:nvPr/>
        </p:nvSpPr>
        <p:spPr>
          <a:xfrm>
            <a:off x="8610600" y="180978"/>
            <a:ext cx="1346200" cy="355632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6826AA-388C-70C7-634F-E7B9E7390309}"/>
              </a:ext>
            </a:extLst>
          </p:cNvPr>
          <p:cNvSpPr txBox="1"/>
          <p:nvPr/>
        </p:nvSpPr>
        <p:spPr>
          <a:xfrm>
            <a:off x="8610600" y="2786617"/>
            <a:ext cx="6646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chemeClr val="bg1"/>
                </a:solidFill>
              </a:rPr>
              <a:t>rTPC</a:t>
            </a:r>
            <a:endParaRPr lang="en-CA" sz="1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ED5444-611D-481C-2BAB-BAA8A4E523D5}"/>
              </a:ext>
            </a:extLst>
          </p:cNvPr>
          <p:cNvSpPr txBox="1"/>
          <p:nvPr/>
        </p:nvSpPr>
        <p:spPr>
          <a:xfrm>
            <a:off x="961978" y="4998953"/>
            <a:ext cx="479522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Fun fact: the </a:t>
            </a:r>
            <a:r>
              <a:rPr lang="en-US" sz="2000" dirty="0" err="1"/>
              <a:t>rTPC</a:t>
            </a:r>
            <a:r>
              <a:rPr lang="en-US" sz="2000" dirty="0"/>
              <a:t> was built at TRIUMF!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3575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Current Reconstruction Method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596299"/>
            <a:ext cx="5563800" cy="1597944"/>
          </a:xfrm>
        </p:spPr>
        <p:txBody>
          <a:bodyPr/>
          <a:lstStyle/>
          <a:p>
            <a:r>
              <a:rPr lang="en-US" dirty="0"/>
              <a:t>Antiproton annihilations generate </a:t>
            </a:r>
            <a:r>
              <a:rPr lang="en-US" b="1" dirty="0"/>
              <a:t>charged </a:t>
            </a:r>
            <a:r>
              <a:rPr lang="en-US" b="1" dirty="0" err="1"/>
              <a:t>pions</a:t>
            </a:r>
            <a:r>
              <a:rPr lang="en-US" b="1" dirty="0"/>
              <a:t> </a:t>
            </a:r>
            <a:r>
              <a:rPr lang="en-US" dirty="0"/>
              <a:t>that </a:t>
            </a:r>
            <a:r>
              <a:rPr lang="en-US" b="1" dirty="0"/>
              <a:t>ionize</a:t>
            </a:r>
            <a:r>
              <a:rPr lang="en-US" dirty="0"/>
              <a:t> surroundings gas</a:t>
            </a:r>
          </a:p>
          <a:p>
            <a:r>
              <a:rPr lang="en-US" dirty="0"/>
              <a:t>Signal from pads and wires are </a:t>
            </a:r>
            <a:r>
              <a:rPr lang="en-US" b="1" dirty="0"/>
              <a:t>deconvolved</a:t>
            </a:r>
            <a:r>
              <a:rPr lang="en-US" dirty="0"/>
              <a:t> to find the </a:t>
            </a:r>
            <a:r>
              <a:rPr lang="en-US" b="1" dirty="0"/>
              <a:t>arrival time </a:t>
            </a:r>
            <a:r>
              <a:rPr lang="en-US" dirty="0"/>
              <a:t>of each electron</a:t>
            </a:r>
          </a:p>
          <a:p>
            <a:r>
              <a:rPr lang="en-US" b="1" dirty="0"/>
              <a:t>Time-projection</a:t>
            </a:r>
            <a:r>
              <a:rPr lang="en-US" dirty="0"/>
              <a:t> used to find radial ionization positions</a:t>
            </a:r>
          </a:p>
          <a:p>
            <a:r>
              <a:rPr lang="en-US" dirty="0"/>
              <a:t>Resulting 3D positions points are called </a:t>
            </a:r>
            <a:r>
              <a:rPr lang="en-US" b="1" dirty="0" err="1"/>
              <a:t>spacepoints</a:t>
            </a:r>
            <a:endParaRPr lang="en-US" b="1" dirty="0"/>
          </a:p>
          <a:p>
            <a:r>
              <a:rPr lang="en-US" dirty="0" err="1"/>
              <a:t>Spacepoints</a:t>
            </a:r>
            <a:r>
              <a:rPr lang="en-US" dirty="0"/>
              <a:t> are </a:t>
            </a:r>
            <a:r>
              <a:rPr lang="en-US" b="1" dirty="0"/>
              <a:t>grouped</a:t>
            </a:r>
            <a:r>
              <a:rPr lang="en-US" dirty="0"/>
              <a:t> together to reconstruct pion tracks</a:t>
            </a:r>
          </a:p>
          <a:p>
            <a:r>
              <a:rPr lang="en-US" dirty="0"/>
              <a:t>Tracks are fit with </a:t>
            </a:r>
            <a:r>
              <a:rPr lang="en-US" b="1" dirty="0"/>
              <a:t>3D helix </a:t>
            </a:r>
            <a:r>
              <a:rPr lang="en-US" dirty="0"/>
              <a:t>functions</a:t>
            </a:r>
          </a:p>
          <a:p>
            <a:r>
              <a:rPr lang="en-US" dirty="0"/>
              <a:t>Helices used to fit an annihilation</a:t>
            </a:r>
            <a:r>
              <a:rPr lang="en-US" b="1" dirty="0"/>
              <a:t> position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2ED4C-DC8B-CB96-6581-6768CEC3D093}"/>
              </a:ext>
            </a:extLst>
          </p:cNvPr>
          <p:cNvSpPr txBox="1"/>
          <p:nvPr/>
        </p:nvSpPr>
        <p:spPr>
          <a:xfrm>
            <a:off x="130249" y="6439647"/>
            <a:ext cx="6097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+ much of this explanation taken from Gareth Smith, TRIUMF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55D968-170C-AF9D-F074-C847F9678F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260"/>
          <a:stretch/>
        </p:blipFill>
        <p:spPr>
          <a:xfrm>
            <a:off x="5845493" y="903448"/>
            <a:ext cx="6216258" cy="59545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35AC3B-B7DD-1816-279F-F69CCE1247DE}"/>
              </a:ext>
            </a:extLst>
          </p:cNvPr>
          <p:cNvSpPr txBox="1"/>
          <p:nvPr/>
        </p:nvSpPr>
        <p:spPr>
          <a:xfrm>
            <a:off x="7567723" y="338822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Cross-section of the </a:t>
            </a:r>
            <a:r>
              <a:rPr lang="en-US" b="1" dirty="0" err="1"/>
              <a:t>rTPC</a:t>
            </a:r>
            <a:endParaRPr lang="en-CA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57D308-3BEB-C79E-D659-00BB996A1A9A}"/>
              </a:ext>
            </a:extLst>
          </p:cNvPr>
          <p:cNvSpPr txBox="1"/>
          <p:nvPr/>
        </p:nvSpPr>
        <p:spPr>
          <a:xfrm>
            <a:off x="8610600" y="3618466"/>
            <a:ext cx="146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Vacuum </a:t>
            </a:r>
            <a:endParaRPr lang="en-CA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B5443D-E8DE-C152-7801-27ED33DEFE73}"/>
              </a:ext>
            </a:extLst>
          </p:cNvPr>
          <p:cNvSpPr txBox="1"/>
          <p:nvPr/>
        </p:nvSpPr>
        <p:spPr>
          <a:xfrm>
            <a:off x="9982200" y="4769588"/>
            <a:ext cx="6714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Gas </a:t>
            </a:r>
            <a:endParaRPr lang="en-CA" i="1" dirty="0"/>
          </a:p>
        </p:txBody>
      </p:sp>
      <p:sp>
        <p:nvSpPr>
          <p:cNvPr id="18" name="Explosion: 14 Points 17">
            <a:extLst>
              <a:ext uri="{FF2B5EF4-FFF2-40B4-BE49-F238E27FC236}">
                <a16:creationId xmlns:a16="http://schemas.microsoft.com/office/drawing/2014/main" id="{63CD9FBF-2C09-F41B-01DB-7A4CF003B427}"/>
              </a:ext>
            </a:extLst>
          </p:cNvPr>
          <p:cNvSpPr/>
          <p:nvPr/>
        </p:nvSpPr>
        <p:spPr>
          <a:xfrm>
            <a:off x="8282763" y="3533405"/>
            <a:ext cx="414670" cy="365124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18D802-7706-3EF0-0EEC-F4C596841DA3}"/>
              </a:ext>
            </a:extLst>
          </p:cNvPr>
          <p:cNvSpPr/>
          <p:nvPr/>
        </p:nvSpPr>
        <p:spPr>
          <a:xfrm>
            <a:off x="8204548" y="5780514"/>
            <a:ext cx="1152394" cy="3388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7D145F-D60B-8349-1880-A483E88E8856}"/>
              </a:ext>
            </a:extLst>
          </p:cNvPr>
          <p:cNvSpPr/>
          <p:nvPr/>
        </p:nvSpPr>
        <p:spPr>
          <a:xfrm>
            <a:off x="7286774" y="6200119"/>
            <a:ext cx="742410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38F9C3B-B7C6-1C4E-117D-CC480C0A2F80}"/>
              </a:ext>
            </a:extLst>
          </p:cNvPr>
          <p:cNvSpPr/>
          <p:nvPr/>
        </p:nvSpPr>
        <p:spPr>
          <a:xfrm>
            <a:off x="7841293" y="4471792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0491FEC-7586-8231-3939-7CFADF605CA2}"/>
              </a:ext>
            </a:extLst>
          </p:cNvPr>
          <p:cNvSpPr/>
          <p:nvPr/>
        </p:nvSpPr>
        <p:spPr>
          <a:xfrm>
            <a:off x="7542757" y="4787030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BE074C9-B493-DCCB-6668-3646BDF66246}"/>
              </a:ext>
            </a:extLst>
          </p:cNvPr>
          <p:cNvSpPr/>
          <p:nvPr/>
        </p:nvSpPr>
        <p:spPr>
          <a:xfrm>
            <a:off x="7281799" y="4977008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5EB10B3-0105-4A6D-105D-1FE283495269}"/>
              </a:ext>
            </a:extLst>
          </p:cNvPr>
          <p:cNvSpPr/>
          <p:nvPr/>
        </p:nvSpPr>
        <p:spPr>
          <a:xfrm>
            <a:off x="7127310" y="5141934"/>
            <a:ext cx="135710" cy="1503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Smiley Face 25">
            <a:extLst>
              <a:ext uri="{FF2B5EF4-FFF2-40B4-BE49-F238E27FC236}">
                <a16:creationId xmlns:a16="http://schemas.microsoft.com/office/drawing/2014/main" id="{F87E0B0E-1CD9-96DB-FF2D-A918D07A1FC8}"/>
              </a:ext>
            </a:extLst>
          </p:cNvPr>
          <p:cNvSpPr/>
          <p:nvPr/>
        </p:nvSpPr>
        <p:spPr>
          <a:xfrm>
            <a:off x="8327685" y="3768782"/>
            <a:ext cx="237994" cy="219016"/>
          </a:xfrm>
          <a:prstGeom prst="smileyFac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D9A3CA25-A4E7-9876-EB26-467B0AF6A669}"/>
              </a:ext>
            </a:extLst>
          </p:cNvPr>
          <p:cNvSpPr/>
          <p:nvPr/>
        </p:nvSpPr>
        <p:spPr>
          <a:xfrm flipH="1">
            <a:off x="5493800" y="5248111"/>
            <a:ext cx="907966" cy="952008"/>
          </a:xfrm>
          <a:prstGeom prst="leftBrace">
            <a:avLst>
              <a:gd name="adj1" fmla="val 8333"/>
              <a:gd name="adj2" fmla="val 5652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CFFF4-6955-2704-7F66-187565798B68}"/>
              </a:ext>
            </a:extLst>
          </p:cNvPr>
          <p:cNvSpPr txBox="1"/>
          <p:nvPr/>
        </p:nvSpPr>
        <p:spPr>
          <a:xfrm>
            <a:off x="6573103" y="5604076"/>
            <a:ext cx="203036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“helix fit” method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2769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3464 0.09815 C -0.04128 0.11875 -0.05469 0.1426 -0.07122 0.16389 C -0.08958 0.18658 -0.10547 0.20209 -0.11888 0.20695 L -0.1819 0.23565 " pathEditMode="relative" rAng="8640000" ptsTypes="AAAAA">
                                      <p:cBhvr>
                                        <p:cTn id="3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38" y="1412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allAtOnce"/>
      <p:bldP spid="17" grpId="0" build="allAtOnce"/>
      <p:bldP spid="18" grpId="0" animBg="1"/>
      <p:bldP spid="18" grpId="1" animBg="1"/>
      <p:bldP spid="18" grpId="2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picture containing screenshot, sketch, text, design&#10;&#10;Description automatically generated">
            <a:extLst>
              <a:ext uri="{FF2B5EF4-FFF2-40B4-BE49-F238E27FC236}">
                <a16:creationId xmlns:a16="http://schemas.microsoft.com/office/drawing/2014/main" id="{913FE6F7-F0BC-6C24-E227-7ACC335A47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834"/>
          <a:stretch/>
        </p:blipFill>
        <p:spPr>
          <a:xfrm>
            <a:off x="160475" y="958184"/>
            <a:ext cx="7564582" cy="5536276"/>
          </a:xfrm>
          <a:prstGeom prst="rect">
            <a:avLst/>
          </a:prstGeom>
        </p:spPr>
      </p:pic>
      <p:pic>
        <p:nvPicPr>
          <p:cNvPr id="10" name="Picture 9" descr="A picture containing circle, diagram, screenshot, design&#10;&#10;Description automatically generated">
            <a:extLst>
              <a:ext uri="{FF2B5EF4-FFF2-40B4-BE49-F238E27FC236}">
                <a16:creationId xmlns:a16="http://schemas.microsoft.com/office/drawing/2014/main" id="{8F912B31-AD94-906F-677E-0D96AF931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147" y="799766"/>
            <a:ext cx="6049681" cy="54666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C57E81-A81D-233F-86B3-23A5F55B537E}"/>
              </a:ext>
            </a:extLst>
          </p:cNvPr>
          <p:cNvSpPr txBox="1"/>
          <p:nvPr/>
        </p:nvSpPr>
        <p:spPr>
          <a:xfrm>
            <a:off x="71546" y="6435303"/>
            <a:ext cx="71022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from Gareth Smith, TRIUMF &amp; Phil Harvey, Queen's University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CD1CDA60-2282-7D0B-1BCF-30D045BD2D5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09819" y="447880"/>
            <a:ext cx="6131072" cy="1014516"/>
          </a:xfrm>
        </p:spPr>
        <p:txBody>
          <a:bodyPr/>
          <a:lstStyle/>
          <a:p>
            <a:r>
              <a:rPr lang="en-US" sz="3200" dirty="0"/>
              <a:t>Event Display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EFA99C-8139-0012-6661-307DCE18719A}"/>
              </a:ext>
            </a:extLst>
          </p:cNvPr>
          <p:cNvSpPr txBox="1"/>
          <p:nvPr/>
        </p:nvSpPr>
        <p:spPr>
          <a:xfrm>
            <a:off x="4659596" y="1036722"/>
            <a:ext cx="25142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Helix fit method is very successful and outputs predictions ~</a:t>
            </a:r>
            <a:r>
              <a:rPr lang="en-US" sz="1600" b="1" dirty="0"/>
              <a:t>90%</a:t>
            </a:r>
            <a:r>
              <a:rPr lang="en-US" sz="1600" dirty="0"/>
              <a:t> of the time on real data.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5881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diagram, text, design&#10;&#10;Description automatically generated">
            <a:extLst>
              <a:ext uri="{FF2B5EF4-FFF2-40B4-BE49-F238E27FC236}">
                <a16:creationId xmlns:a16="http://schemas.microsoft.com/office/drawing/2014/main" id="{DBD0BE6B-0659-C2E1-2D60-FCE05CF054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25" t="17107" r="39550" b="14440"/>
          <a:stretch/>
        </p:blipFill>
        <p:spPr>
          <a:xfrm>
            <a:off x="197940" y="1190684"/>
            <a:ext cx="3358274" cy="2820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06E95B-0AE2-2175-DD90-E0AF8E2AB75D}"/>
              </a:ext>
            </a:extLst>
          </p:cNvPr>
          <p:cNvSpPr txBox="1"/>
          <p:nvPr/>
        </p:nvSpPr>
        <p:spPr>
          <a:xfrm>
            <a:off x="1001132" y="703991"/>
            <a:ext cx="1891318" cy="3427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/>
              <a:t>event </a:t>
            </a:r>
            <a:r>
              <a:rPr lang="en-US" sz="1600" dirty="0" err="1"/>
              <a:t>spacepoints</a:t>
            </a:r>
            <a:r>
              <a:rPr lang="en-US" sz="1600" dirty="0"/>
              <a:t>  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32AF145-7ADF-79F1-27C2-6EBFE10E8EB3}"/>
              </a:ext>
            </a:extLst>
          </p:cNvPr>
          <p:cNvSpPr/>
          <p:nvPr/>
        </p:nvSpPr>
        <p:spPr>
          <a:xfrm>
            <a:off x="3718192" y="1848314"/>
            <a:ext cx="983396" cy="633484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input</a:t>
            </a:r>
            <a:endParaRPr lang="en-CA" sz="16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1C4FA8-6B1D-F5CD-8277-590605910288}"/>
              </a:ext>
            </a:extLst>
          </p:cNvPr>
          <p:cNvSpPr/>
          <p:nvPr/>
        </p:nvSpPr>
        <p:spPr>
          <a:xfrm>
            <a:off x="4902136" y="1785790"/>
            <a:ext cx="1755668" cy="77987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fancy deep learning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82EE5C0-6416-32C5-94B4-03B848F537C9}"/>
              </a:ext>
            </a:extLst>
          </p:cNvPr>
          <p:cNvSpPr/>
          <p:nvPr/>
        </p:nvSpPr>
        <p:spPr>
          <a:xfrm>
            <a:off x="6875832" y="1848314"/>
            <a:ext cx="1026704" cy="633484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output</a:t>
            </a:r>
            <a:endParaRPr lang="en-C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4509819" y="447880"/>
            <a:ext cx="6131072" cy="1014516"/>
          </a:xfrm>
        </p:spPr>
        <p:txBody>
          <a:bodyPr/>
          <a:lstStyle/>
          <a:p>
            <a:r>
              <a:rPr lang="en-US" sz="3200" dirty="0"/>
              <a:t>Project Goal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7" name="Cylinder 26">
            <a:extLst>
              <a:ext uri="{FF2B5EF4-FFF2-40B4-BE49-F238E27FC236}">
                <a16:creationId xmlns:a16="http://schemas.microsoft.com/office/drawing/2014/main" id="{25A26CF4-1A4A-C8B2-0BE9-D2442C44141F}"/>
              </a:ext>
            </a:extLst>
          </p:cNvPr>
          <p:cNvSpPr/>
          <p:nvPr/>
        </p:nvSpPr>
        <p:spPr>
          <a:xfrm>
            <a:off x="10290458" y="1434166"/>
            <a:ext cx="1135608" cy="1909410"/>
          </a:xfrm>
          <a:prstGeom prst="can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B0C5C1F-38CB-01B6-C356-537B8E0CD3F2}"/>
              </a:ext>
            </a:extLst>
          </p:cNvPr>
          <p:cNvCxnSpPr>
            <a:cxnSpLocks/>
          </p:cNvCxnSpPr>
          <p:nvPr/>
        </p:nvCxnSpPr>
        <p:spPr>
          <a:xfrm>
            <a:off x="9722325" y="2909163"/>
            <a:ext cx="50124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1318F6-9743-CC68-7AE6-12FFB57F73B7}"/>
              </a:ext>
            </a:extLst>
          </p:cNvPr>
          <p:cNvCxnSpPr/>
          <p:nvPr/>
        </p:nvCxnSpPr>
        <p:spPr>
          <a:xfrm>
            <a:off x="10290458" y="2909163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Explosion: 14 Points 32">
            <a:extLst>
              <a:ext uri="{FF2B5EF4-FFF2-40B4-BE49-F238E27FC236}">
                <a16:creationId xmlns:a16="http://schemas.microsoft.com/office/drawing/2014/main" id="{DCF8F54E-0F44-89EE-AA36-66888EF0EB8A}"/>
              </a:ext>
            </a:extLst>
          </p:cNvPr>
          <p:cNvSpPr/>
          <p:nvPr/>
        </p:nvSpPr>
        <p:spPr>
          <a:xfrm>
            <a:off x="10625250" y="2664673"/>
            <a:ext cx="466023" cy="434026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7E9554-6BAC-C762-D9CE-BFBF3CE201CD}"/>
              </a:ext>
            </a:extLst>
          </p:cNvPr>
          <p:cNvSpPr txBox="1"/>
          <p:nvPr/>
        </p:nvSpPr>
        <p:spPr>
          <a:xfrm>
            <a:off x="7947996" y="2429100"/>
            <a:ext cx="17556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 annihilation happened at this vertical position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D96898-6E8E-E11A-F9DF-A351121E61CE}"/>
              </a:ext>
            </a:extLst>
          </p:cNvPr>
          <p:cNvSpPr txBox="1"/>
          <p:nvPr/>
        </p:nvSpPr>
        <p:spPr>
          <a:xfrm>
            <a:off x="8069623" y="2006206"/>
            <a:ext cx="147785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Z = - 625 mm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626615D-49B1-2176-1356-24859FCD3D13}"/>
              </a:ext>
            </a:extLst>
          </p:cNvPr>
          <p:cNvSpPr txBox="1"/>
          <p:nvPr/>
        </p:nvSpPr>
        <p:spPr>
          <a:xfrm>
            <a:off x="8610600" y="4045443"/>
            <a:ext cx="25912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We care most about the z-position</a:t>
            </a:r>
            <a:r>
              <a:rPr lang="en-CA" sz="1600" dirty="0"/>
              <a:t> for gravity studies</a:t>
            </a:r>
            <a:endParaRPr lang="en-US" sz="1600" dirty="0"/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D24DAE1-2B0C-2274-4ACE-7484CD8B10E4}"/>
              </a:ext>
            </a:extLst>
          </p:cNvPr>
          <p:cNvSpPr/>
          <p:nvPr/>
        </p:nvSpPr>
        <p:spPr>
          <a:xfrm rot="16200000">
            <a:off x="9699565" y="2666011"/>
            <a:ext cx="385966" cy="2276006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02C425E-6483-77AA-A7F4-A5FA97358EAF}"/>
              </a:ext>
            </a:extLst>
          </p:cNvPr>
          <p:cNvSpPr txBox="1"/>
          <p:nvPr/>
        </p:nvSpPr>
        <p:spPr>
          <a:xfrm>
            <a:off x="206788" y="4344580"/>
            <a:ext cx="34800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This is real data but due to the limited availability, I use data from Monte Carlo simulations of ALPHA-g</a:t>
            </a:r>
          </a:p>
        </p:txBody>
      </p:sp>
      <p:sp>
        <p:nvSpPr>
          <p:cNvPr id="61" name="Left Brace 60">
            <a:extLst>
              <a:ext uri="{FF2B5EF4-FFF2-40B4-BE49-F238E27FC236}">
                <a16:creationId xmlns:a16="http://schemas.microsoft.com/office/drawing/2014/main" id="{E1CEC1F6-43AA-BAEA-F4A5-93E8904F94F3}"/>
              </a:ext>
            </a:extLst>
          </p:cNvPr>
          <p:cNvSpPr/>
          <p:nvPr/>
        </p:nvSpPr>
        <p:spPr>
          <a:xfrm rot="16200000">
            <a:off x="1684094" y="2837507"/>
            <a:ext cx="385966" cy="2506505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D8AE81-5047-8D4E-631E-6F7C7233624B}"/>
              </a:ext>
            </a:extLst>
          </p:cNvPr>
          <p:cNvSpPr txBox="1"/>
          <p:nvPr/>
        </p:nvSpPr>
        <p:spPr>
          <a:xfrm>
            <a:off x="4419832" y="5071171"/>
            <a:ext cx="587062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/>
              <a:t>If this works, we can investigate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Extending this to predicting the (</a:t>
            </a:r>
            <a:r>
              <a:rPr lang="en-US" sz="1600" dirty="0" err="1"/>
              <a:t>x,y,z</a:t>
            </a:r>
            <a:r>
              <a:rPr lang="en-US" sz="1600" dirty="0"/>
              <a:t>) position of the annihilation;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Try using more raw forms of data than the </a:t>
            </a:r>
            <a:r>
              <a:rPr lang="en-US" sz="1600" dirty="0" err="1"/>
              <a:t>spacepoints</a:t>
            </a:r>
            <a:r>
              <a:rPr lang="en-US" sz="1600" dirty="0"/>
              <a:t> to help with steps earlier on in the reconstruction pipeline</a:t>
            </a:r>
            <a:endParaRPr lang="en-CA" sz="16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E319A8-D7D7-0AF1-7A1E-B6AB700923B2}"/>
              </a:ext>
            </a:extLst>
          </p:cNvPr>
          <p:cNvSpPr txBox="1"/>
          <p:nvPr/>
        </p:nvSpPr>
        <p:spPr>
          <a:xfrm>
            <a:off x="4229696" y="3245928"/>
            <a:ext cx="31510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 ideal model is one that can take in 3D point sets directly, the most popular and foundational of which is </a:t>
            </a:r>
            <a:r>
              <a:rPr lang="en-US" sz="1600" b="1" dirty="0" err="1"/>
              <a:t>PointNet</a:t>
            </a:r>
            <a:endParaRPr lang="en-CA" sz="1600" b="1" dirty="0"/>
          </a:p>
        </p:txBody>
      </p:sp>
      <p:sp>
        <p:nvSpPr>
          <p:cNvPr id="77" name="Left Brace 76">
            <a:extLst>
              <a:ext uri="{FF2B5EF4-FFF2-40B4-BE49-F238E27FC236}">
                <a16:creationId xmlns:a16="http://schemas.microsoft.com/office/drawing/2014/main" id="{6A65CC60-0A90-1FE7-99D3-4648021BDA4F}"/>
              </a:ext>
            </a:extLst>
          </p:cNvPr>
          <p:cNvSpPr/>
          <p:nvPr/>
        </p:nvSpPr>
        <p:spPr>
          <a:xfrm rot="16200000">
            <a:off x="5613470" y="2170256"/>
            <a:ext cx="333000" cy="1645817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563DBE-6F23-5B1F-A3C5-C629618E6768}"/>
              </a:ext>
            </a:extLst>
          </p:cNvPr>
          <p:cNvSpPr txBox="1"/>
          <p:nvPr/>
        </p:nvSpPr>
        <p:spPr>
          <a:xfrm>
            <a:off x="10482227" y="2090860"/>
            <a:ext cx="826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(0,0,0)</a:t>
            </a:r>
            <a:endParaRPr lang="en-CA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1C3943E-B86B-F978-071C-161877732774}"/>
              </a:ext>
            </a:extLst>
          </p:cNvPr>
          <p:cNvSpPr txBox="1"/>
          <p:nvPr/>
        </p:nvSpPr>
        <p:spPr>
          <a:xfrm>
            <a:off x="10719211" y="2111024"/>
            <a:ext cx="3528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.</a:t>
            </a:r>
            <a:endParaRPr lang="en-CA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FB434-FA3E-9CCB-2B37-6B18B6FEF6EE}"/>
              </a:ext>
            </a:extLst>
          </p:cNvPr>
          <p:cNvSpPr txBox="1"/>
          <p:nvPr/>
        </p:nvSpPr>
        <p:spPr>
          <a:xfrm>
            <a:off x="10541305" y="1385720"/>
            <a:ext cx="9843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/>
              <a:t>rTPC</a:t>
            </a:r>
            <a:endParaRPr lang="en-CA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4DAB0D-606B-00E1-7F86-293C0CCA48B6}"/>
              </a:ext>
            </a:extLst>
          </p:cNvPr>
          <p:cNvSpPr txBox="1"/>
          <p:nvPr/>
        </p:nvSpPr>
        <p:spPr>
          <a:xfrm>
            <a:off x="74342" y="2960224"/>
            <a:ext cx="54948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35D6FD-DE28-5120-2B59-9CE95D30338B}"/>
              </a:ext>
            </a:extLst>
          </p:cNvPr>
          <p:cNvSpPr txBox="1"/>
          <p:nvPr/>
        </p:nvSpPr>
        <p:spPr>
          <a:xfrm>
            <a:off x="98354" y="1975428"/>
            <a:ext cx="34519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C02968-004E-53F3-E748-7307137D9A4C}"/>
              </a:ext>
            </a:extLst>
          </p:cNvPr>
          <p:cNvSpPr txBox="1"/>
          <p:nvPr/>
        </p:nvSpPr>
        <p:spPr>
          <a:xfrm>
            <a:off x="2232354" y="3652273"/>
            <a:ext cx="2445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1D963C-D125-9E6C-CD33-4E40AEFD5AE9}"/>
              </a:ext>
            </a:extLst>
          </p:cNvPr>
          <p:cNvSpPr txBox="1"/>
          <p:nvPr/>
        </p:nvSpPr>
        <p:spPr>
          <a:xfrm>
            <a:off x="2114550" y="3611062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 [mm]</a:t>
            </a:r>
            <a:endParaRPr lang="en-CA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808498-5F1F-B95B-8223-D27C6CB01A85}"/>
              </a:ext>
            </a:extLst>
          </p:cNvPr>
          <p:cNvSpPr txBox="1"/>
          <p:nvPr/>
        </p:nvSpPr>
        <p:spPr>
          <a:xfrm>
            <a:off x="410654" y="3154797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[mm]</a:t>
            </a:r>
            <a:endParaRPr lang="en-CA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11FD43-1C80-04EB-ACE0-2FFE5ED8ED5C}"/>
              </a:ext>
            </a:extLst>
          </p:cNvPr>
          <p:cNvSpPr txBox="1"/>
          <p:nvPr/>
        </p:nvSpPr>
        <p:spPr>
          <a:xfrm>
            <a:off x="191382" y="2183347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[mm]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232572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27" grpId="0" animBg="1"/>
      <p:bldP spid="33" grpId="0" animBg="1"/>
      <p:bldP spid="35" grpId="0"/>
      <p:bldP spid="38" grpId="0" animBg="1"/>
      <p:bldP spid="58" grpId="0"/>
      <p:bldP spid="59" grpId="0" animBg="1"/>
      <p:bldP spid="60" grpId="0"/>
      <p:bldP spid="61" grpId="0" animBg="1"/>
      <p:bldP spid="70" grpId="0" animBg="1"/>
      <p:bldP spid="76" grpId="0"/>
      <p:bldP spid="77" grpId="0" animBg="1"/>
      <p:bldP spid="82" grpId="0"/>
      <p:bldP spid="84" grpId="0"/>
      <p:bldP spid="5" grpId="0"/>
      <p:bldP spid="16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ircle, diagram, screenshot, design&#10;&#10;Description automatically generated">
            <a:extLst>
              <a:ext uri="{FF2B5EF4-FFF2-40B4-BE49-F238E27FC236}">
                <a16:creationId xmlns:a16="http://schemas.microsoft.com/office/drawing/2014/main" id="{DC9FD587-E43B-E470-B678-DC18C550BE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915"/>
          <a:stretch/>
        </p:blipFill>
        <p:spPr>
          <a:xfrm>
            <a:off x="6204561" y="713138"/>
            <a:ext cx="5769410" cy="578132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Why this Deep Learning Project?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640760" y="1808923"/>
            <a:ext cx="5015762" cy="3077930"/>
          </a:xfrm>
        </p:spPr>
        <p:txBody>
          <a:bodyPr/>
          <a:lstStyle/>
          <a:p>
            <a:r>
              <a:rPr lang="en-US" dirty="0"/>
              <a:t>Not reliant on </a:t>
            </a:r>
            <a:r>
              <a:rPr lang="en-US" b="1" dirty="0"/>
              <a:t>recognition of tracks </a:t>
            </a:r>
            <a:r>
              <a:rPr lang="en-US" dirty="0"/>
              <a:t>to utilize information from </a:t>
            </a:r>
            <a:r>
              <a:rPr lang="en-US" dirty="0" err="1"/>
              <a:t>spacepoints</a:t>
            </a:r>
            <a:endParaRPr lang="en-US" b="1" dirty="0"/>
          </a:p>
          <a:p>
            <a:r>
              <a:rPr lang="en-US" dirty="0"/>
              <a:t>Potential to improve upon helix fit </a:t>
            </a:r>
            <a:r>
              <a:rPr lang="en-US" b="1" dirty="0"/>
              <a:t>performance</a:t>
            </a:r>
            <a:r>
              <a:rPr lang="en-US" dirty="0"/>
              <a:t> by squeezing more out of the data </a:t>
            </a:r>
          </a:p>
          <a:p>
            <a:r>
              <a:rPr lang="en-US" dirty="0"/>
              <a:t>Can help </a:t>
            </a:r>
            <a:r>
              <a:rPr lang="en-US" b="1" dirty="0"/>
              <a:t>cross-check</a:t>
            </a:r>
            <a:r>
              <a:rPr lang="en-US" dirty="0"/>
              <a:t> helix fit method</a:t>
            </a:r>
          </a:p>
          <a:p>
            <a:r>
              <a:rPr lang="en-US" dirty="0"/>
              <a:t>It always outputs a z-position prediction (even if not accurate…)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2ED4C-DC8B-CB96-6581-6768CEC3D093}"/>
              </a:ext>
            </a:extLst>
          </p:cNvPr>
          <p:cNvSpPr txBox="1"/>
          <p:nvPr/>
        </p:nvSpPr>
        <p:spPr>
          <a:xfrm>
            <a:off x="110817" y="6427113"/>
            <a:ext cx="6097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from Gareth Smith, TRIUMF &amp; Phil Harvey, Queen's University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6B72FD-DF1A-4CD5-CF51-858393320D39}"/>
              </a:ext>
            </a:extLst>
          </p:cNvPr>
          <p:cNvSpPr txBox="1"/>
          <p:nvPr/>
        </p:nvSpPr>
        <p:spPr>
          <a:xfrm>
            <a:off x="926989" y="4973106"/>
            <a:ext cx="444330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Which could be helpful when helix fit method is unable to make prediction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FB4522A-085F-2689-1A23-12A769B00F86}"/>
              </a:ext>
            </a:extLst>
          </p:cNvPr>
          <p:cNvSpPr/>
          <p:nvPr/>
        </p:nvSpPr>
        <p:spPr>
          <a:xfrm rot="18710363">
            <a:off x="7355150" y="2183838"/>
            <a:ext cx="572772" cy="1039181"/>
          </a:xfrm>
          <a:prstGeom prst="downArrow">
            <a:avLst>
              <a:gd name="adj1" fmla="val 28355"/>
              <a:gd name="adj2" fmla="val 54941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1F0EB2-C3F5-3F8F-D088-8DBD0005498D}"/>
              </a:ext>
            </a:extLst>
          </p:cNvPr>
          <p:cNvSpPr txBox="1"/>
          <p:nvPr/>
        </p:nvSpPr>
        <p:spPr>
          <a:xfrm>
            <a:off x="6401629" y="1637746"/>
            <a:ext cx="2208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These blue points have not been fit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35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9" grpId="0"/>
    </p:bldLst>
  </p:timing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14274</TotalTime>
  <Words>1355</Words>
  <Application>Microsoft Office PowerPoint</Application>
  <PresentationFormat>Widescreen</PresentationFormat>
  <Paragraphs>223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</vt:lpstr>
      <vt:lpstr>Arial Black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Ashley Ferreira</cp:lastModifiedBy>
  <cp:revision>1135</cp:revision>
  <dcterms:created xsi:type="dcterms:W3CDTF">2018-01-11T22:22:35Z</dcterms:created>
  <dcterms:modified xsi:type="dcterms:W3CDTF">2023-08-17T11:41:36Z</dcterms:modified>
</cp:coreProperties>
</file>