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media/image1.svg" ContentType="image/svg+xml"/>
  <Override PartName="/ppt/media/image2.svg" ContentType="image/svg+xml"/>
  <Override PartName="/ppt/media/image3.svg" ContentType="image/svg+xml"/>
  <Override PartName="/ppt/media/image4.svg" ContentType="image/svg+xml"/>
  <Override PartName="/ppt/media/image5.svg" ContentType="image/svg+xml"/>
  <Override PartName="/ppt/media/image6.svg" ContentType="image/svg+xml"/>
  <Override PartName="/ppt/media/image7.svg" ContentType="image/svg+xml"/>
  <Override PartName="/ppt/media/image8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48" r:id="rId1"/>
  </p:sldMasterIdLst>
  <p:notesMasterIdLst>
    <p:notesMasterId r:id="rId7"/>
  </p:notesMasterIdLst>
  <p:handoutMasterIdLst>
    <p:handoutMasterId r:id="rId35"/>
  </p:handoutMasterIdLst>
  <p:sldIdLst>
    <p:sldId id="256" r:id="rId3"/>
    <p:sldId id="272" r:id="rId4"/>
    <p:sldId id="288" r:id="rId5"/>
    <p:sldId id="286" r:id="rId6"/>
    <p:sldId id="292" r:id="rId8"/>
    <p:sldId id="287" r:id="rId9"/>
    <p:sldId id="290" r:id="rId10"/>
    <p:sldId id="291" r:id="rId11"/>
    <p:sldId id="293" r:id="rId12"/>
    <p:sldId id="294" r:id="rId13"/>
    <p:sldId id="295" r:id="rId14"/>
    <p:sldId id="296" r:id="rId15"/>
    <p:sldId id="297" r:id="rId16"/>
    <p:sldId id="298" r:id="rId17"/>
    <p:sldId id="299" r:id="rId18"/>
    <p:sldId id="300" r:id="rId19"/>
    <p:sldId id="328" r:id="rId20"/>
    <p:sldId id="317" r:id="rId21"/>
    <p:sldId id="319" r:id="rId22"/>
    <p:sldId id="318" r:id="rId23"/>
    <p:sldId id="325" r:id="rId24"/>
    <p:sldId id="326" r:id="rId25"/>
    <p:sldId id="327" r:id="rId26"/>
    <p:sldId id="320" r:id="rId27"/>
    <p:sldId id="330" r:id="rId28"/>
    <p:sldId id="331" r:id="rId29"/>
    <p:sldId id="329" r:id="rId30"/>
    <p:sldId id="332" r:id="rId31"/>
    <p:sldId id="334" r:id="rId32"/>
    <p:sldId id="335" r:id="rId33"/>
    <p:sldId id="257" r:id="rId3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A1C1"/>
    <a:srgbClr val="88C0D0"/>
    <a:srgbClr val="EBCB8B"/>
    <a:srgbClr val="A3BE8C"/>
    <a:srgbClr val="5E80AC"/>
    <a:srgbClr val="BF616A"/>
    <a:srgbClr val="E40D08"/>
    <a:srgbClr val="89898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1" autoAdjust="0"/>
    <p:restoredTop sz="90704" autoAdjust="0"/>
  </p:normalViewPr>
  <p:slideViewPr>
    <p:cSldViewPr snapToGrid="0">
      <p:cViewPr>
        <p:scale>
          <a:sx n="100" d="100"/>
          <a:sy n="100" d="100"/>
        </p:scale>
        <p:origin x="-134" y="-4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8" Type="http://schemas.openxmlformats.org/officeDocument/2006/relationships/tableStyles" Target="tableStyles.xml"/><Relationship Id="rId37" Type="http://schemas.openxmlformats.org/officeDocument/2006/relationships/viewProps" Target="viewProps.xml"/><Relationship Id="rId36" Type="http://schemas.openxmlformats.org/officeDocument/2006/relationships/presProps" Target="presProps.xml"/><Relationship Id="rId35" Type="http://schemas.openxmlformats.org/officeDocument/2006/relationships/handoutMaster" Target="handoutMasters/handoutMaster1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6F32FC-4BD9-442A-A8C6-51598C909FE3}" type="datetimeFigureOut">
              <a:rPr lang="en-US" smtClean="0"/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EEFA9E-C190-4F5C-8394-BD5F1CD55C02}" type="slidenum">
              <a:rPr lang="en-US" smtClean="0"/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6371FA-A98D-41E8-93F4-09945841298A}" type="datetimeFigureOut">
              <a:rPr lang="en-US" smtClean="0"/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289C57-55D7-40A4-A101-E74FAC7A092B}" type="slidenum">
              <a:rPr lang="en-US" smtClean="0"/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Slide Image Placeholder 1"/>
          <p:cNvSpPr/>
          <p:nvPr>
            <p:ph type="sldImg" idx="2"/>
          </p:nvPr>
        </p:nvSpPr>
        <p:spPr/>
      </p:sp>
      <p:sp>
        <p:nvSpPr>
          <p:cNvPr id="3" name="Text Placeholder 2"/>
          <p:cNvSpPr/>
          <p:nvPr>
            <p:ph type="body" idx="3"/>
          </p:nvPr>
        </p:nvSpPr>
        <p:spPr/>
        <p:txBody>
          <a:bodyPr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Slide Image Placeholder 1"/>
          <p:cNvSpPr/>
          <p:nvPr>
            <p:ph type="sldImg" idx="2"/>
          </p:nvPr>
        </p:nvSpPr>
        <p:spPr/>
      </p:sp>
      <p:sp>
        <p:nvSpPr>
          <p:cNvPr id="3" name="Text Placeholder 2"/>
          <p:cNvSpPr/>
          <p:nvPr>
            <p:ph type="body" idx="3"/>
          </p:nvPr>
        </p:nvSpPr>
        <p:spPr/>
        <p:txBody>
          <a:bodyPr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5" Type="http://schemas.openxmlformats.org/officeDocument/2006/relationships/image" Target="../media/image6.svg"/><Relationship Id="rId4" Type="http://schemas.openxmlformats.org/officeDocument/2006/relationships/image" Target="../media/image6.png"/><Relationship Id="rId3" Type="http://schemas.openxmlformats.org/officeDocument/2006/relationships/image" Target="../media/image5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416040" y="4434840"/>
            <a:ext cx="4941771" cy="1122202"/>
          </a:xfrm>
        </p:spPr>
        <p:txBody>
          <a:bodyPr anchor="b">
            <a:noAutofit/>
          </a:bodyPr>
          <a:lstStyle>
            <a:lvl1pPr algn="l">
              <a:defRPr sz="3600" spc="150" baseline="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16041" y="5586890"/>
            <a:ext cx="4941770" cy="396660"/>
          </a:xfrm>
        </p:spPr>
        <p:txBody>
          <a:bodyPr>
            <a:normAutofit/>
          </a:bodyPr>
          <a:lstStyle>
            <a:lvl1pPr marL="0" indent="0" algn="l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Graphic 7"/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9358" t="23650" b="-1"/>
          <a:stretch>
            <a:fillRect/>
          </a:stretch>
        </p:blipFill>
        <p:spPr>
          <a:xfrm>
            <a:off x="0" y="0"/>
            <a:ext cx="9488312" cy="505432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rt Ar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 userDrawn="1"/>
        </p:nvGrpSpPr>
        <p:grpSpPr>
          <a:xfrm>
            <a:off x="0" y="0"/>
            <a:ext cx="2590800" cy="1027906"/>
            <a:chOff x="0" y="0"/>
            <a:chExt cx="2590800" cy="1027906"/>
          </a:xfrm>
        </p:grpSpPr>
        <p:cxnSp>
          <p:nvCxnSpPr>
            <p:cNvPr id="10" name="Straight Connector 9"/>
            <p:cNvCxnSpPr/>
            <p:nvPr userDrawn="1"/>
          </p:nvCxnSpPr>
          <p:spPr>
            <a:xfrm flipV="1">
              <a:off x="0" y="0"/>
              <a:ext cx="2590800" cy="76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 userDrawn="1"/>
          </p:nvCxnSpPr>
          <p:spPr>
            <a:xfrm flipH="1">
              <a:off x="0" y="0"/>
              <a:ext cx="704850" cy="102790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 algn="ctr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7" name="SmartArt Placeholder 6"/>
          <p:cNvSpPr>
            <a:spLocks noGrp="1"/>
          </p:cNvSpPr>
          <p:nvPr>
            <p:ph type="pic" sz="quarter" idx="15" hasCustomPrompt="1"/>
          </p:nvPr>
        </p:nvSpPr>
        <p:spPr>
          <a:xfrm>
            <a:off x="838200" y="2111375"/>
            <a:ext cx="10515600" cy="3744913"/>
          </a:xfrm>
        </p:spPr>
        <p:txBody>
          <a:bodyPr/>
          <a:lstStyle/>
          <a:p>
            <a:r>
              <a:rPr lang="en-US" dirty="0"/>
              <a:t>Click icon to add SmartArt graphic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raphic 10"/>
          <p:cNvSpPr/>
          <p:nvPr/>
        </p:nvSpPr>
        <p:spPr>
          <a:xfrm>
            <a:off x="2113884" y="0"/>
            <a:ext cx="10078116" cy="6858000"/>
          </a:xfrm>
          <a:custGeom>
            <a:avLst/>
            <a:gdLst>
              <a:gd name="connsiteX0" fmla="*/ 3793236 w 10078116"/>
              <a:gd name="connsiteY0" fmla="*/ 6858000 h 6858000"/>
              <a:gd name="connsiteX1" fmla="*/ 0 w 10078116"/>
              <a:gd name="connsiteY1" fmla="*/ 0 h 6858000"/>
              <a:gd name="connsiteX2" fmla="*/ 10078116 w 10078116"/>
              <a:gd name="connsiteY2" fmla="*/ 0 h 6858000"/>
              <a:gd name="connsiteX3" fmla="*/ 10078116 w 1007811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78116" h="6858000">
                <a:moveTo>
                  <a:pt x="3793236" y="6858000"/>
                </a:moveTo>
                <a:lnTo>
                  <a:pt x="0" y="0"/>
                </a:lnTo>
                <a:lnTo>
                  <a:pt x="10078116" y="0"/>
                </a:lnTo>
                <a:lnTo>
                  <a:pt x="10078116" y="6858000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5509419"/>
            <a:ext cx="4082142" cy="585788"/>
          </a:xfrm>
        </p:spPr>
        <p:txBody>
          <a:bodyPr>
            <a:normAutofit/>
          </a:bodyPr>
          <a:lstStyle>
            <a:lvl1pPr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TITLE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3"/>
          </p:nvPr>
        </p:nvSpPr>
        <p:spPr>
          <a:xfrm>
            <a:off x="166074" y="1507772"/>
            <a:ext cx="2141764" cy="514350"/>
          </a:xfrm>
        </p:spPr>
        <p:txBody>
          <a:bodyPr anchor="ctr">
            <a:normAutofit/>
          </a:bodyPr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14"/>
          </p:nvPr>
        </p:nvSpPr>
        <p:spPr>
          <a:xfrm>
            <a:off x="732131" y="2584097"/>
            <a:ext cx="2141764" cy="514350"/>
          </a:xfrm>
        </p:spPr>
        <p:txBody>
          <a:bodyPr anchor="ctr">
            <a:normAutofit/>
          </a:bodyPr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18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1338556" y="3660422"/>
            <a:ext cx="2141764" cy="514350"/>
          </a:xfrm>
        </p:spPr>
        <p:txBody>
          <a:bodyPr anchor="ctr">
            <a:normAutofit/>
          </a:bodyPr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19" name="Text Placeholder 15"/>
          <p:cNvSpPr>
            <a:spLocks noGrp="1"/>
          </p:cNvSpPr>
          <p:nvPr>
            <p:ph type="body" sz="quarter" idx="16"/>
          </p:nvPr>
        </p:nvSpPr>
        <p:spPr>
          <a:xfrm>
            <a:off x="1922756" y="4736748"/>
            <a:ext cx="2141764" cy="514350"/>
          </a:xfrm>
        </p:spPr>
        <p:txBody>
          <a:bodyPr anchor="ctr">
            <a:normAutofit/>
          </a:bodyPr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34" name="Text Placeholder 15"/>
          <p:cNvSpPr>
            <a:spLocks noGrp="1"/>
          </p:cNvSpPr>
          <p:nvPr>
            <p:ph type="body" sz="quarter" idx="17" hasCustomPrompt="1"/>
          </p:nvPr>
        </p:nvSpPr>
        <p:spPr>
          <a:xfrm>
            <a:off x="4401536" y="1613528"/>
            <a:ext cx="5102680" cy="1010842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400" spc="50" baseline="0"/>
            </a:lvl1pPr>
          </a:lstStyle>
          <a:p>
            <a:pPr lvl="0"/>
            <a:r>
              <a:rPr lang="en-US" dirty="0"/>
              <a:t>Click to edit master text style</a:t>
            </a:r>
            <a:endParaRPr lang="en-US" dirty="0"/>
          </a:p>
        </p:txBody>
      </p:sp>
      <p:sp>
        <p:nvSpPr>
          <p:cNvPr id="35" name="Text Placeholder 15"/>
          <p:cNvSpPr>
            <a:spLocks noGrp="1"/>
          </p:cNvSpPr>
          <p:nvPr>
            <p:ph type="body" sz="quarter" idx="18" hasCustomPrompt="1"/>
          </p:nvPr>
        </p:nvSpPr>
        <p:spPr>
          <a:xfrm>
            <a:off x="4986029" y="2682564"/>
            <a:ext cx="5102680" cy="1010842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400" spc="50" baseline="0"/>
            </a:lvl1pPr>
          </a:lstStyle>
          <a:p>
            <a:pPr lvl="0"/>
            <a:r>
              <a:rPr lang="en-US"/>
              <a:t>Click to edit master text style</a:t>
            </a:r>
            <a:endParaRPr lang="en-US"/>
          </a:p>
        </p:txBody>
      </p:sp>
      <p:sp>
        <p:nvSpPr>
          <p:cNvPr id="36" name="Text Placeholder 15"/>
          <p:cNvSpPr>
            <a:spLocks noGrp="1"/>
          </p:cNvSpPr>
          <p:nvPr>
            <p:ph type="body" sz="quarter" idx="19" hasCustomPrompt="1"/>
          </p:nvPr>
        </p:nvSpPr>
        <p:spPr>
          <a:xfrm>
            <a:off x="5576938" y="3755394"/>
            <a:ext cx="5102680" cy="1010842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400" spc="50" baseline="0"/>
            </a:lvl1pPr>
          </a:lstStyle>
          <a:p>
            <a:pPr lvl="0"/>
            <a:r>
              <a:rPr lang="en-US"/>
              <a:t>Click to edit master text style</a:t>
            </a:r>
            <a:endParaRPr lang="en-US"/>
          </a:p>
        </p:txBody>
      </p:sp>
      <p:sp>
        <p:nvSpPr>
          <p:cNvPr id="37" name="Text Placeholder 15"/>
          <p:cNvSpPr>
            <a:spLocks noGrp="1"/>
          </p:cNvSpPr>
          <p:nvPr>
            <p:ph type="body" sz="quarter" idx="20" hasCustomPrompt="1"/>
          </p:nvPr>
        </p:nvSpPr>
        <p:spPr>
          <a:xfrm>
            <a:off x="6175280" y="4824430"/>
            <a:ext cx="5102680" cy="1010842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400" spc="50" baseline="0"/>
            </a:lvl1pPr>
          </a:lstStyle>
          <a:p>
            <a:pPr lvl="0"/>
            <a:r>
              <a:rPr lang="en-US"/>
              <a:t>Click to edit master text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>
                <a:solidFill>
                  <a:srgbClr val="898989"/>
                </a:solidFill>
              </a:defRPr>
            </a:lvl1pPr>
          </a:lstStyle>
          <a:p>
            <a:r>
              <a:rPr lang="en-US" dirty="0"/>
              <a:t>20XX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749143" y="6356350"/>
            <a:ext cx="3775981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10874" y="6356350"/>
            <a:ext cx="542925" cy="365125"/>
          </a:xfrm>
        </p:spPr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</a:fld>
            <a:endParaRPr lang="en-US" dirty="0"/>
          </a:p>
        </p:txBody>
      </p:sp>
      <p:cxnSp>
        <p:nvCxnSpPr>
          <p:cNvPr id="3" name="Straight Connector 2"/>
          <p:cNvCxnSpPr/>
          <p:nvPr userDrawn="1"/>
        </p:nvCxnSpPr>
        <p:spPr>
          <a:xfrm>
            <a:off x="4353515" y="5023933"/>
            <a:ext cx="1513211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 userDrawn="1"/>
        </p:nvCxnSpPr>
        <p:spPr>
          <a:xfrm>
            <a:off x="3759917" y="3948451"/>
            <a:ext cx="1513211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3173453" y="2872686"/>
            <a:ext cx="1513211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>
            <a:off x="2586263" y="1796083"/>
            <a:ext cx="1513211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wo Conten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933700" y="892177"/>
            <a:ext cx="8421688" cy="1325563"/>
          </a:xfrm>
        </p:spPr>
        <p:txBody>
          <a:bodyPr>
            <a:normAutofit/>
          </a:bodyPr>
          <a:lstStyle>
            <a:lvl1pPr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933700" y="2776936"/>
            <a:ext cx="3924300" cy="823912"/>
          </a:xfrm>
        </p:spPr>
        <p:txBody>
          <a:bodyPr anchor="b">
            <a:noAutofit/>
          </a:bodyPr>
          <a:lstStyle>
            <a:lvl1pPr marL="0" indent="0">
              <a:buNone/>
              <a:defRPr lang="en-US" sz="20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33700" y="3834606"/>
            <a:ext cx="3924300" cy="199786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7410173" y="2776936"/>
            <a:ext cx="3943627" cy="823912"/>
          </a:xfrm>
        </p:spPr>
        <p:txBody>
          <a:bodyPr anchor="b">
            <a:noAutofit/>
          </a:bodyPr>
          <a:lstStyle>
            <a:lvl1pPr marL="0" indent="0">
              <a:buNone/>
              <a:defRPr lang="en-US" sz="20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CLICK TO EDIT MASTER TEXT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10173" y="3834606"/>
            <a:ext cx="3943627" cy="199786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</a:fld>
            <a:endParaRPr lang="en-US" dirty="0"/>
          </a:p>
        </p:txBody>
      </p:sp>
      <p:pic>
        <p:nvPicPr>
          <p:cNvPr id="11" name="Graphic 10"/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39434" t="20278" b="22673"/>
          <a:stretch>
            <a:fillRect/>
          </a:stretch>
        </p:blipFill>
        <p:spPr>
          <a:xfrm>
            <a:off x="25785" y="0"/>
            <a:ext cx="4368030" cy="391239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>
            <a:normAutofit/>
          </a:bodyPr>
          <a:lstStyle>
            <a:lvl1pPr algn="ctr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1243104" y="2776936"/>
            <a:ext cx="2882475" cy="823912"/>
          </a:xfrm>
        </p:spPr>
        <p:txBody>
          <a:bodyPr anchor="b">
            <a:noAutofit/>
          </a:bodyPr>
          <a:lstStyle>
            <a:lvl1pPr marL="0" indent="0">
              <a:buNone/>
              <a:defRPr lang="en-US" sz="20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43104" y="3834606"/>
            <a:ext cx="2882475" cy="199786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47665" y="2776936"/>
            <a:ext cx="2896671" cy="823912"/>
          </a:xfrm>
        </p:spPr>
        <p:txBody>
          <a:bodyPr anchor="b">
            <a:noAutofit/>
          </a:bodyPr>
          <a:lstStyle>
            <a:lvl1pPr marL="0" indent="0">
              <a:buNone/>
              <a:defRPr lang="en-US" sz="20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CLICK TO EDIT MASTER TEXT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7665" y="3834606"/>
            <a:ext cx="2896671" cy="199786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1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8066421" y="2776936"/>
            <a:ext cx="2882475" cy="823912"/>
          </a:xfrm>
        </p:spPr>
        <p:txBody>
          <a:bodyPr anchor="b">
            <a:noAutofit/>
          </a:bodyPr>
          <a:lstStyle>
            <a:lvl1pPr marL="0" indent="0">
              <a:buNone/>
              <a:defRPr lang="en-US" sz="20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</a:t>
            </a:r>
            <a:endParaRPr lang="en-US"/>
          </a:p>
        </p:txBody>
      </p:sp>
      <p:sp>
        <p:nvSpPr>
          <p:cNvPr id="22" name="Content Placeholder 3"/>
          <p:cNvSpPr>
            <a:spLocks noGrp="1"/>
          </p:cNvSpPr>
          <p:nvPr>
            <p:ph sz="half" idx="14"/>
          </p:nvPr>
        </p:nvSpPr>
        <p:spPr>
          <a:xfrm>
            <a:off x="8066421" y="3834606"/>
            <a:ext cx="2882475" cy="199786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</a:fld>
            <a:endParaRPr lang="en-US" dirty="0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0" y="0"/>
            <a:ext cx="2238376" cy="3105150"/>
            <a:chOff x="0" y="0"/>
            <a:chExt cx="2238376" cy="3105150"/>
          </a:xfrm>
        </p:grpSpPr>
        <p:cxnSp>
          <p:nvCxnSpPr>
            <p:cNvPr id="16" name="Straight Connector 15"/>
            <p:cNvCxnSpPr/>
            <p:nvPr userDrawn="1"/>
          </p:nvCxnSpPr>
          <p:spPr>
            <a:xfrm flipH="1">
              <a:off x="0" y="0"/>
              <a:ext cx="1238250" cy="310515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 userDrawn="1"/>
          </p:nvCxnSpPr>
          <p:spPr>
            <a:xfrm flipH="1">
              <a:off x="0" y="0"/>
              <a:ext cx="2238376" cy="24765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476875" y="1671639"/>
            <a:ext cx="5111750" cy="1204912"/>
          </a:xfrm>
        </p:spPr>
        <p:txBody>
          <a:bodyPr anchor="b">
            <a:normAutofit/>
          </a:bodyPr>
          <a:lstStyle>
            <a:lvl1pPr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6875" y="3660774"/>
            <a:ext cx="5111750" cy="1525588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0" y="0"/>
            <a:ext cx="4762501" cy="5186363"/>
            <a:chOff x="0" y="0"/>
            <a:chExt cx="4762501" cy="5186363"/>
          </a:xfrm>
        </p:grpSpPr>
        <p:cxnSp>
          <p:nvCxnSpPr>
            <p:cNvPr id="23" name="Straight Connector 22"/>
            <p:cNvCxnSpPr/>
            <p:nvPr userDrawn="1"/>
          </p:nvCxnSpPr>
          <p:spPr>
            <a:xfrm flipH="1" flipV="1">
              <a:off x="0" y="876300"/>
              <a:ext cx="4762500" cy="16287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 userDrawn="1"/>
          </p:nvCxnSpPr>
          <p:spPr>
            <a:xfrm flipH="1" flipV="1">
              <a:off x="2638425" y="0"/>
              <a:ext cx="2124076" cy="518636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  <a:endParaRPr lang="en-US" dirty="0"/>
          </a:p>
        </p:txBody>
      </p:sp>
      <p:sp>
        <p:nvSpPr>
          <p:cNvPr id="22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  <a:endParaRPr lang="en-US" dirty="0"/>
          </a:p>
        </p:txBody>
      </p:sp>
      <p:sp>
        <p:nvSpPr>
          <p:cNvPr id="24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losing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267200" y="1615736"/>
            <a:ext cx="4179570" cy="1524735"/>
          </a:xfrm>
        </p:spPr>
        <p:txBody>
          <a:bodyPr anchor="b">
            <a:noAutofit/>
          </a:bodyPr>
          <a:lstStyle>
            <a:lvl1pPr algn="l">
              <a:defRPr sz="3600" spc="1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67200" y="3238103"/>
            <a:ext cx="4179570" cy="1371997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None/>
              <a:defRPr sz="1400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pic>
        <p:nvPicPr>
          <p:cNvPr id="6" name="Graphic 5"/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3176938" cy="6858000"/>
          </a:xfrm>
          <a:prstGeom prst="rect">
            <a:avLst/>
          </a:prstGeom>
        </p:spPr>
      </p:pic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>
          <a:xfrm>
            <a:off x="4267200" y="6356350"/>
            <a:ext cx="1774371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  <a:endParaRPr lang="en-US" dirty="0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6479721" y="6356350"/>
            <a:ext cx="2661557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  <a:endParaRPr lang="en-US" dirty="0"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579428" y="6356350"/>
            <a:ext cx="1774371" cy="365125"/>
          </a:xfrm>
        </p:spPr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genda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/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18301" r="28341" b="23071"/>
          <a:stretch>
            <a:fillRect/>
          </a:stretch>
        </p:blipFill>
        <p:spPr>
          <a:xfrm>
            <a:off x="5488815" y="0"/>
            <a:ext cx="6703185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333500" y="1020445"/>
            <a:ext cx="2895600" cy="1325563"/>
          </a:xfrm>
        </p:spPr>
        <p:txBody>
          <a:bodyPr anchor="b">
            <a:normAutofit/>
          </a:bodyPr>
          <a:lstStyle>
            <a:lvl1pPr>
              <a:defRPr sz="2800" spc="15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3500" y="2924175"/>
            <a:ext cx="2895600" cy="2519363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lnSpc>
                <a:spcPct val="150000"/>
              </a:lnSpc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lnSpc>
                <a:spcPct val="150000"/>
              </a:lnSpc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lnSpc>
                <a:spcPct val="150000"/>
              </a:lnSpc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lnSpc>
                <a:spcPct val="150000"/>
              </a:lnSpc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333500" y="6356350"/>
            <a:ext cx="985157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9886" y="6356349"/>
            <a:ext cx="2482842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536305" y="6356350"/>
            <a:ext cx="987552" cy="365125"/>
          </a:xfrm>
        </p:spPr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362075" y="1671639"/>
            <a:ext cx="5111750" cy="1204912"/>
          </a:xfrm>
        </p:spPr>
        <p:txBody>
          <a:bodyPr anchor="b">
            <a:normAutofit/>
          </a:bodyPr>
          <a:lstStyle>
            <a:lvl1pPr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2075" y="3660774"/>
            <a:ext cx="5111750" cy="1525588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219200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63800" y="6356350"/>
            <a:ext cx="3479800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</a:fld>
            <a:endParaRPr lang="en-US" dirty="0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6953250" y="-25401"/>
            <a:ext cx="5238750" cy="6902451"/>
            <a:chOff x="6953250" y="-25401"/>
            <a:chExt cx="5238750" cy="6902451"/>
          </a:xfrm>
        </p:grpSpPr>
        <p:cxnSp>
          <p:nvCxnSpPr>
            <p:cNvPr id="14" name="Straight Connector 13"/>
            <p:cNvCxnSpPr/>
            <p:nvPr userDrawn="1"/>
          </p:nvCxnSpPr>
          <p:spPr>
            <a:xfrm>
              <a:off x="9096375" y="1497012"/>
              <a:ext cx="309562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 userDrawn="1"/>
          </p:nvCxnSpPr>
          <p:spPr>
            <a:xfrm flipH="1">
              <a:off x="6953250" y="-25401"/>
              <a:ext cx="3790950" cy="690245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Brea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991350" y="2148840"/>
            <a:ext cx="4179570" cy="1715531"/>
          </a:xfrm>
        </p:spPr>
        <p:txBody>
          <a:bodyPr anchor="b">
            <a:noAutofit/>
          </a:bodyPr>
          <a:lstStyle>
            <a:lvl1pPr algn="l">
              <a:defRPr sz="3600" spc="15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991350" y="3962003"/>
            <a:ext cx="4179570" cy="365125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pic>
        <p:nvPicPr>
          <p:cNvPr id="5" name="Graphic 4"/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828675"/>
            <a:ext cx="5876925" cy="52006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 algn="ctr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</a:fld>
            <a:endParaRPr lang="en-US" dirty="0"/>
          </a:p>
        </p:txBody>
      </p:sp>
      <p:sp>
        <p:nvSpPr>
          <p:cNvPr id="7" name="Chart Placeholder 6"/>
          <p:cNvSpPr>
            <a:spLocks noGrp="1"/>
          </p:cNvSpPr>
          <p:nvPr>
            <p:ph type="chart" sz="quarter" idx="13" hasCustomPrompt="1"/>
          </p:nvPr>
        </p:nvSpPr>
        <p:spPr>
          <a:xfrm>
            <a:off x="838200" y="2111608"/>
            <a:ext cx="10515600" cy="3744912"/>
          </a:xfrm>
        </p:spPr>
        <p:txBody>
          <a:bodyPr/>
          <a:lstStyle/>
          <a:p>
            <a:r>
              <a:rPr lang="en-US" dirty="0"/>
              <a:t>Click icon to add chart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 algn="ctr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8" name="Table Placeholder 7"/>
          <p:cNvSpPr>
            <a:spLocks noGrp="1"/>
          </p:cNvSpPr>
          <p:nvPr>
            <p:ph type="tbl" sz="quarter" idx="14" hasCustomPrompt="1"/>
          </p:nvPr>
        </p:nvSpPr>
        <p:spPr>
          <a:xfrm>
            <a:off x="838200" y="2111381"/>
            <a:ext cx="10515600" cy="3744913"/>
          </a:xfrm>
        </p:spPr>
        <p:txBody>
          <a:bodyPr/>
          <a:lstStyle/>
          <a:p>
            <a:r>
              <a:rPr lang="en-US" dirty="0"/>
              <a:t>Click icon to add table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/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558165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57724" y="2809875"/>
            <a:ext cx="6696075" cy="1909763"/>
          </a:xfrm>
        </p:spPr>
        <p:txBody>
          <a:bodyPr anchor="b">
            <a:normAutofit/>
          </a:bodyPr>
          <a:lstStyle>
            <a:lvl1pPr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>
          <a:xfrm>
            <a:off x="4657725" y="5028803"/>
            <a:ext cx="6696074" cy="365125"/>
          </a:xfrm>
        </p:spPr>
        <p:txBody>
          <a:bodyPr anchor="b">
            <a:normAutofit/>
          </a:bodyPr>
          <a:lstStyle>
            <a:lvl1pPr marL="0" indent="0" algn="l">
              <a:buNone/>
              <a:defRPr sz="16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676774" y="6356350"/>
            <a:ext cx="1695450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743699" y="6356350"/>
            <a:ext cx="2543175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58350" y="6356350"/>
            <a:ext cx="1695450" cy="365125"/>
          </a:xfrm>
        </p:spPr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</a:fld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 flipV="1">
            <a:off x="2209800" y="0"/>
            <a:ext cx="2438400" cy="6858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Slide 4 Peopl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>
            <a:normAutofit/>
          </a:bodyPr>
          <a:lstStyle>
            <a:lvl1pPr algn="ctr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1487181" y="2886074"/>
            <a:ext cx="1845511" cy="1845511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US" dirty="0"/>
              <a:t>Click icon to add picture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1228568" y="5084524"/>
            <a:ext cx="2317707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  <a:endParaRPr lang="en-US"/>
          </a:p>
        </p:txBody>
      </p:sp>
      <p:sp>
        <p:nvSpPr>
          <p:cNvPr id="26" name="Text Placeholder 2"/>
          <p:cNvSpPr>
            <a:spLocks noGrp="1"/>
          </p:cNvSpPr>
          <p:nvPr>
            <p:ph type="body" idx="21" hasCustomPrompt="1"/>
          </p:nvPr>
        </p:nvSpPr>
        <p:spPr>
          <a:xfrm>
            <a:off x="1487181" y="5464114"/>
            <a:ext cx="1845511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00" kern="1200" spc="150" baseline="0" dirty="0" smtClean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</a:t>
            </a:r>
            <a:endParaRPr lang="en-US" dirty="0"/>
          </a:p>
        </p:txBody>
      </p:sp>
      <p:sp>
        <p:nvSpPr>
          <p:cNvPr id="17" name="Picture Placeholder 10"/>
          <p:cNvSpPr>
            <a:spLocks noGrp="1"/>
          </p:cNvSpPr>
          <p:nvPr>
            <p:ph type="pic" sz="quarter" idx="15"/>
          </p:nvPr>
        </p:nvSpPr>
        <p:spPr>
          <a:xfrm>
            <a:off x="3836914" y="2886074"/>
            <a:ext cx="1845511" cy="1845511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US" dirty="0"/>
              <a:t>Click icon to add picture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8" hasCustomPrompt="1"/>
          </p:nvPr>
        </p:nvSpPr>
        <p:spPr>
          <a:xfrm>
            <a:off x="3578300" y="5084524"/>
            <a:ext cx="2330816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  <a:endParaRPr lang="en-US"/>
          </a:p>
        </p:txBody>
      </p:sp>
      <p:sp>
        <p:nvSpPr>
          <p:cNvPr id="27" name="Text Placeholder 2"/>
          <p:cNvSpPr>
            <a:spLocks noGrp="1"/>
          </p:cNvSpPr>
          <p:nvPr>
            <p:ph type="body" idx="22" hasCustomPrompt="1"/>
          </p:nvPr>
        </p:nvSpPr>
        <p:spPr>
          <a:xfrm>
            <a:off x="3836913" y="5478796"/>
            <a:ext cx="1855949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00" kern="1200" spc="150" baseline="0" dirty="0" smtClean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  <a:endParaRPr lang="en-US"/>
          </a:p>
        </p:txBody>
      </p:sp>
      <p:sp>
        <p:nvSpPr>
          <p:cNvPr id="18" name="Picture Placeholder 10"/>
          <p:cNvSpPr>
            <a:spLocks noGrp="1"/>
          </p:cNvSpPr>
          <p:nvPr>
            <p:ph type="pic" sz="quarter" idx="16"/>
          </p:nvPr>
        </p:nvSpPr>
        <p:spPr>
          <a:xfrm>
            <a:off x="6327578" y="2886074"/>
            <a:ext cx="1845511" cy="1845511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lvl="1"/>
            <a:r>
              <a:rPr lang="en-US" dirty="0"/>
              <a:t>Click icon to add picture</a:t>
            </a:r>
            <a:endParaRPr lang="en-US" dirty="0"/>
          </a:p>
        </p:txBody>
      </p:sp>
      <p:sp>
        <p:nvSpPr>
          <p:cNvPr id="24" name="Text Placeholder 2"/>
          <p:cNvSpPr>
            <a:spLocks noGrp="1"/>
          </p:cNvSpPr>
          <p:nvPr>
            <p:ph type="body" idx="19" hasCustomPrompt="1"/>
          </p:nvPr>
        </p:nvSpPr>
        <p:spPr>
          <a:xfrm>
            <a:off x="6068964" y="5084524"/>
            <a:ext cx="2317707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  <a:endParaRPr lang="en-US"/>
          </a:p>
        </p:txBody>
      </p:sp>
      <p:sp>
        <p:nvSpPr>
          <p:cNvPr id="28" name="Text Placeholder 2"/>
          <p:cNvSpPr>
            <a:spLocks noGrp="1"/>
          </p:cNvSpPr>
          <p:nvPr>
            <p:ph type="body" idx="23" hasCustomPrompt="1"/>
          </p:nvPr>
        </p:nvSpPr>
        <p:spPr>
          <a:xfrm>
            <a:off x="6327577" y="5478796"/>
            <a:ext cx="1845511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00" kern="1200" spc="150" baseline="0" dirty="0" smtClean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  <a:endParaRPr lang="en-US"/>
          </a:p>
        </p:txBody>
      </p:sp>
      <p:sp>
        <p:nvSpPr>
          <p:cNvPr id="19" name="Picture Placeholder 10"/>
          <p:cNvSpPr>
            <a:spLocks noGrp="1"/>
          </p:cNvSpPr>
          <p:nvPr>
            <p:ph type="pic" sz="quarter" idx="17"/>
          </p:nvPr>
        </p:nvSpPr>
        <p:spPr>
          <a:xfrm>
            <a:off x="8747458" y="2886074"/>
            <a:ext cx="1845511" cy="1845511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US" dirty="0"/>
              <a:t>Click icon to add picture</a:t>
            </a:r>
            <a:endParaRPr lang="en-US" dirty="0"/>
          </a:p>
        </p:txBody>
      </p:sp>
      <p:sp>
        <p:nvSpPr>
          <p:cNvPr id="25" name="Text Placeholder 2"/>
          <p:cNvSpPr>
            <a:spLocks noGrp="1"/>
          </p:cNvSpPr>
          <p:nvPr>
            <p:ph type="body" idx="20" hasCustomPrompt="1"/>
          </p:nvPr>
        </p:nvSpPr>
        <p:spPr>
          <a:xfrm>
            <a:off x="8488845" y="5084524"/>
            <a:ext cx="2317706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  <a:endParaRPr lang="en-US"/>
          </a:p>
        </p:txBody>
      </p:sp>
      <p:sp>
        <p:nvSpPr>
          <p:cNvPr id="29" name="Text Placeholder 2"/>
          <p:cNvSpPr>
            <a:spLocks noGrp="1"/>
          </p:cNvSpPr>
          <p:nvPr>
            <p:ph type="body" idx="24" hasCustomPrompt="1"/>
          </p:nvPr>
        </p:nvSpPr>
        <p:spPr>
          <a:xfrm>
            <a:off x="8747458" y="5464114"/>
            <a:ext cx="1845510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00" kern="1200" spc="150" baseline="0" dirty="0" smtClean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</a:fld>
            <a:endParaRPr lang="en-US" dirty="0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7334250" y="0"/>
            <a:ext cx="4857750" cy="1724025"/>
            <a:chOff x="7334250" y="0"/>
            <a:chExt cx="4857750" cy="1724025"/>
          </a:xfrm>
        </p:grpSpPr>
        <p:cxnSp>
          <p:nvCxnSpPr>
            <p:cNvPr id="10" name="Straight Connector 9"/>
            <p:cNvCxnSpPr/>
            <p:nvPr userDrawn="1"/>
          </p:nvCxnSpPr>
          <p:spPr>
            <a:xfrm flipH="1" flipV="1">
              <a:off x="7334250" y="0"/>
              <a:ext cx="4857750" cy="76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 userDrawn="1"/>
          </p:nvCxnSpPr>
          <p:spPr>
            <a:xfrm>
              <a:off x="11487150" y="0"/>
              <a:ext cx="704850" cy="172402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Slide 8 Peop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 userDrawn="1"/>
        </p:nvGrpSpPr>
        <p:grpSpPr>
          <a:xfrm>
            <a:off x="0" y="473953"/>
            <a:ext cx="12192000" cy="5621336"/>
            <a:chOff x="0" y="473953"/>
            <a:chExt cx="12192000" cy="5621336"/>
          </a:xfrm>
        </p:grpSpPr>
        <p:pic>
          <p:nvPicPr>
            <p:cNvPr id="13" name="Graphic 12"/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0" y="473953"/>
              <a:ext cx="2057400" cy="1647825"/>
            </a:xfrm>
            <a:prstGeom prst="rect">
              <a:avLst/>
            </a:prstGeom>
          </p:spPr>
        </p:pic>
        <p:pic>
          <p:nvPicPr>
            <p:cNvPr id="14" name="Graphic 13"/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1049000" y="5180889"/>
              <a:ext cx="1143000" cy="9144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>
            <a:normAutofit/>
          </a:bodyPr>
          <a:lstStyle>
            <a:lvl1pPr algn="ctr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1877176" y="2428875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1500168" y="3654378"/>
            <a:ext cx="1828800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  <a:endParaRPr lang="en-US"/>
          </a:p>
        </p:txBody>
      </p:sp>
      <p:sp>
        <p:nvSpPr>
          <p:cNvPr id="26" name="Text Placeholder 2"/>
          <p:cNvSpPr>
            <a:spLocks noGrp="1"/>
          </p:cNvSpPr>
          <p:nvPr>
            <p:ph type="body" idx="21" hasCustomPrompt="1"/>
          </p:nvPr>
        </p:nvSpPr>
        <p:spPr>
          <a:xfrm>
            <a:off x="1500168" y="3809747"/>
            <a:ext cx="1828800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  <a:endParaRPr lang="en-US"/>
          </a:p>
        </p:txBody>
      </p:sp>
      <p:sp>
        <p:nvSpPr>
          <p:cNvPr id="17" name="Picture Placeholder 10"/>
          <p:cNvSpPr>
            <a:spLocks noGrp="1"/>
          </p:cNvSpPr>
          <p:nvPr>
            <p:ph type="pic" sz="quarter" idx="15"/>
          </p:nvPr>
        </p:nvSpPr>
        <p:spPr>
          <a:xfrm>
            <a:off x="4226270" y="2428875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8" hasCustomPrompt="1"/>
          </p:nvPr>
        </p:nvSpPr>
        <p:spPr>
          <a:xfrm>
            <a:off x="3849262" y="3654378"/>
            <a:ext cx="1828800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  <a:endParaRPr lang="en-US"/>
          </a:p>
        </p:txBody>
      </p:sp>
      <p:sp>
        <p:nvSpPr>
          <p:cNvPr id="27" name="Text Placeholder 2"/>
          <p:cNvSpPr>
            <a:spLocks noGrp="1"/>
          </p:cNvSpPr>
          <p:nvPr>
            <p:ph type="body" idx="22" hasCustomPrompt="1"/>
          </p:nvPr>
        </p:nvSpPr>
        <p:spPr>
          <a:xfrm>
            <a:off x="3849262" y="3809747"/>
            <a:ext cx="1828800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</a:t>
            </a:r>
            <a:endParaRPr lang="en-US" dirty="0"/>
          </a:p>
        </p:txBody>
      </p:sp>
      <p:sp>
        <p:nvSpPr>
          <p:cNvPr id="32" name="Picture Placeholder 10"/>
          <p:cNvSpPr>
            <a:spLocks noGrp="1"/>
          </p:cNvSpPr>
          <p:nvPr>
            <p:ph type="pic" sz="quarter" idx="37"/>
          </p:nvPr>
        </p:nvSpPr>
        <p:spPr>
          <a:xfrm>
            <a:off x="6655584" y="2428875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en-US" dirty="0"/>
          </a:p>
        </p:txBody>
      </p:sp>
      <p:sp>
        <p:nvSpPr>
          <p:cNvPr id="24" name="Text Placeholder 2"/>
          <p:cNvSpPr>
            <a:spLocks noGrp="1"/>
          </p:cNvSpPr>
          <p:nvPr>
            <p:ph type="body" idx="19" hasCustomPrompt="1"/>
          </p:nvPr>
        </p:nvSpPr>
        <p:spPr>
          <a:xfrm>
            <a:off x="6198355" y="3654378"/>
            <a:ext cx="2105135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</a:t>
            </a:r>
            <a:endParaRPr lang="en-US" dirty="0"/>
          </a:p>
        </p:txBody>
      </p:sp>
      <p:sp>
        <p:nvSpPr>
          <p:cNvPr id="28" name="Text Placeholder 2"/>
          <p:cNvSpPr>
            <a:spLocks noGrp="1"/>
          </p:cNvSpPr>
          <p:nvPr>
            <p:ph type="body" idx="23" hasCustomPrompt="1"/>
          </p:nvPr>
        </p:nvSpPr>
        <p:spPr>
          <a:xfrm>
            <a:off x="6095999" y="3809747"/>
            <a:ext cx="2299855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  <a:endParaRPr lang="en-US"/>
          </a:p>
        </p:txBody>
      </p:sp>
      <p:sp>
        <p:nvSpPr>
          <p:cNvPr id="19" name="Picture Placeholder 10"/>
          <p:cNvSpPr>
            <a:spLocks noGrp="1"/>
          </p:cNvSpPr>
          <p:nvPr>
            <p:ph type="pic" sz="quarter" idx="17"/>
          </p:nvPr>
        </p:nvSpPr>
        <p:spPr>
          <a:xfrm>
            <a:off x="9136814" y="2428875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en-US" dirty="0"/>
          </a:p>
        </p:txBody>
      </p:sp>
      <p:sp>
        <p:nvSpPr>
          <p:cNvPr id="25" name="Text Placeholder 2"/>
          <p:cNvSpPr>
            <a:spLocks noGrp="1"/>
          </p:cNvSpPr>
          <p:nvPr>
            <p:ph type="body" idx="20" hasCustomPrompt="1"/>
          </p:nvPr>
        </p:nvSpPr>
        <p:spPr>
          <a:xfrm>
            <a:off x="8759806" y="3654378"/>
            <a:ext cx="1828800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  <a:endParaRPr lang="en-US"/>
          </a:p>
        </p:txBody>
      </p:sp>
      <p:sp>
        <p:nvSpPr>
          <p:cNvPr id="29" name="Text Placeholder 2"/>
          <p:cNvSpPr>
            <a:spLocks noGrp="1"/>
          </p:cNvSpPr>
          <p:nvPr>
            <p:ph type="body" idx="24" hasCustomPrompt="1"/>
          </p:nvPr>
        </p:nvSpPr>
        <p:spPr>
          <a:xfrm>
            <a:off x="8744480" y="3809747"/>
            <a:ext cx="1844126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  <a:endParaRPr lang="en-US"/>
          </a:p>
        </p:txBody>
      </p:sp>
      <p:sp>
        <p:nvSpPr>
          <p:cNvPr id="55" name="Picture Placeholder 10"/>
          <p:cNvSpPr>
            <a:spLocks noGrp="1"/>
          </p:cNvSpPr>
          <p:nvPr>
            <p:ph type="pic" sz="quarter" idx="26"/>
          </p:nvPr>
        </p:nvSpPr>
        <p:spPr>
          <a:xfrm>
            <a:off x="1877176" y="4287711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en-US" dirty="0"/>
          </a:p>
        </p:txBody>
      </p:sp>
      <p:sp>
        <p:nvSpPr>
          <p:cNvPr id="54" name="Text Placeholder 2"/>
          <p:cNvSpPr>
            <a:spLocks noGrp="1"/>
          </p:cNvSpPr>
          <p:nvPr>
            <p:ph type="body" idx="25" hasCustomPrompt="1"/>
          </p:nvPr>
        </p:nvSpPr>
        <p:spPr>
          <a:xfrm>
            <a:off x="1500168" y="5513214"/>
            <a:ext cx="1828800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  <a:endParaRPr lang="en-US"/>
          </a:p>
        </p:txBody>
      </p:sp>
      <p:sp>
        <p:nvSpPr>
          <p:cNvPr id="62" name="Text Placeholder 2"/>
          <p:cNvSpPr>
            <a:spLocks noGrp="1"/>
          </p:cNvSpPr>
          <p:nvPr>
            <p:ph type="body" idx="33" hasCustomPrompt="1"/>
          </p:nvPr>
        </p:nvSpPr>
        <p:spPr>
          <a:xfrm>
            <a:off x="1500168" y="5668583"/>
            <a:ext cx="1828800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  <a:endParaRPr lang="en-US"/>
          </a:p>
        </p:txBody>
      </p:sp>
      <p:sp>
        <p:nvSpPr>
          <p:cNvPr id="56" name="Picture Placeholder 10"/>
          <p:cNvSpPr>
            <a:spLocks noGrp="1"/>
          </p:cNvSpPr>
          <p:nvPr>
            <p:ph type="pic" sz="quarter" idx="27"/>
          </p:nvPr>
        </p:nvSpPr>
        <p:spPr>
          <a:xfrm>
            <a:off x="4226270" y="4287711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en-US" dirty="0"/>
          </a:p>
        </p:txBody>
      </p:sp>
      <p:sp>
        <p:nvSpPr>
          <p:cNvPr id="59" name="Text Placeholder 2"/>
          <p:cNvSpPr>
            <a:spLocks noGrp="1"/>
          </p:cNvSpPr>
          <p:nvPr>
            <p:ph type="body" idx="30" hasCustomPrompt="1"/>
          </p:nvPr>
        </p:nvSpPr>
        <p:spPr>
          <a:xfrm>
            <a:off x="3849262" y="5513214"/>
            <a:ext cx="1828800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  <a:endParaRPr lang="en-US"/>
          </a:p>
        </p:txBody>
      </p:sp>
      <p:sp>
        <p:nvSpPr>
          <p:cNvPr id="63" name="Text Placeholder 2"/>
          <p:cNvSpPr>
            <a:spLocks noGrp="1"/>
          </p:cNvSpPr>
          <p:nvPr>
            <p:ph type="body" idx="34" hasCustomPrompt="1"/>
          </p:nvPr>
        </p:nvSpPr>
        <p:spPr>
          <a:xfrm>
            <a:off x="3849262" y="5668583"/>
            <a:ext cx="1828800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  <a:endParaRPr lang="en-US"/>
          </a:p>
        </p:txBody>
      </p:sp>
      <p:sp>
        <p:nvSpPr>
          <p:cNvPr id="33" name="Picture Placeholder 10"/>
          <p:cNvSpPr>
            <a:spLocks noGrp="1"/>
          </p:cNvSpPr>
          <p:nvPr>
            <p:ph type="pic" sz="quarter" idx="38"/>
          </p:nvPr>
        </p:nvSpPr>
        <p:spPr>
          <a:xfrm>
            <a:off x="6655584" y="4287711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en-US" dirty="0"/>
          </a:p>
        </p:txBody>
      </p:sp>
      <p:sp>
        <p:nvSpPr>
          <p:cNvPr id="60" name="Text Placeholder 2"/>
          <p:cNvSpPr>
            <a:spLocks noGrp="1"/>
          </p:cNvSpPr>
          <p:nvPr>
            <p:ph type="body" idx="31" hasCustomPrompt="1"/>
          </p:nvPr>
        </p:nvSpPr>
        <p:spPr>
          <a:xfrm>
            <a:off x="6339926" y="5513214"/>
            <a:ext cx="1828800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  <a:endParaRPr lang="en-US"/>
          </a:p>
        </p:txBody>
      </p:sp>
      <p:sp>
        <p:nvSpPr>
          <p:cNvPr id="64" name="Text Placeholder 2"/>
          <p:cNvSpPr>
            <a:spLocks noGrp="1"/>
          </p:cNvSpPr>
          <p:nvPr>
            <p:ph type="body" idx="35" hasCustomPrompt="1"/>
          </p:nvPr>
        </p:nvSpPr>
        <p:spPr>
          <a:xfrm>
            <a:off x="6339926" y="5668583"/>
            <a:ext cx="1813474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</a:t>
            </a:r>
            <a:endParaRPr lang="en-US" dirty="0"/>
          </a:p>
        </p:txBody>
      </p:sp>
      <p:sp>
        <p:nvSpPr>
          <p:cNvPr id="58" name="Picture Placeholder 10"/>
          <p:cNvSpPr>
            <a:spLocks noGrp="1"/>
          </p:cNvSpPr>
          <p:nvPr>
            <p:ph type="pic" sz="quarter" idx="29"/>
          </p:nvPr>
        </p:nvSpPr>
        <p:spPr>
          <a:xfrm>
            <a:off x="9136814" y="4287711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en-US" dirty="0"/>
          </a:p>
        </p:txBody>
      </p:sp>
      <p:sp>
        <p:nvSpPr>
          <p:cNvPr id="61" name="Text Placeholder 2"/>
          <p:cNvSpPr>
            <a:spLocks noGrp="1"/>
          </p:cNvSpPr>
          <p:nvPr>
            <p:ph type="body" idx="32" hasCustomPrompt="1"/>
          </p:nvPr>
        </p:nvSpPr>
        <p:spPr>
          <a:xfrm>
            <a:off x="8759806" y="5513214"/>
            <a:ext cx="1828800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  <a:endParaRPr lang="en-US"/>
          </a:p>
        </p:txBody>
      </p:sp>
      <p:sp>
        <p:nvSpPr>
          <p:cNvPr id="65" name="Text Placeholder 2"/>
          <p:cNvSpPr>
            <a:spLocks noGrp="1"/>
          </p:cNvSpPr>
          <p:nvPr>
            <p:ph type="body" idx="36" hasCustomPrompt="1"/>
          </p:nvPr>
        </p:nvSpPr>
        <p:spPr>
          <a:xfrm>
            <a:off x="8744480" y="5668583"/>
            <a:ext cx="1844126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>
                <a:solidFill>
                  <a:srgbClr val="898989"/>
                </a:solidFill>
              </a:defRPr>
            </a:lvl1pPr>
          </a:lstStyle>
          <a:p>
            <a:r>
              <a:rPr lang="en-US" dirty="0"/>
              <a:t>20XX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>
                <a:solidFill>
                  <a:srgbClr val="898989"/>
                </a:solidFill>
              </a:defRPr>
            </a:lvl1pPr>
          </a:lstStyle>
          <a:p>
            <a:r>
              <a:rPr lang="en-US" dirty="0"/>
              <a:t>PRESENTATION TITLE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>
                <a:solidFill>
                  <a:srgbClr val="898989"/>
                </a:solidFill>
              </a:defRPr>
            </a:lvl1pPr>
          </a:lstStyle>
          <a:p>
            <a:fld id="{A49DFD55-3C28-40EF-9E31-A92D2E4017FF}" type="slidenum">
              <a:rPr lang="en-US" smtClean="0"/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20XX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PRESENTATION 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9DFD55-3C28-40EF-9E31-A92D2E4017FF}" type="slidenum">
              <a:rPr lang="en-US" smtClean="0"/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0.png"/><Relationship Id="rId1" Type="http://schemas.openxmlformats.org/officeDocument/2006/relationships/image" Target="../media/image9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63.png"/><Relationship Id="rId1" Type="http://schemas.openxmlformats.org/officeDocument/2006/relationships/image" Target="../media/image62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image" Target="../media/image64.png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image" Target="../media/image75.png"/><Relationship Id="rId8" Type="http://schemas.openxmlformats.org/officeDocument/2006/relationships/image" Target="../media/image74.png"/><Relationship Id="rId7" Type="http://schemas.openxmlformats.org/officeDocument/2006/relationships/image" Target="../media/image73.png"/><Relationship Id="rId6" Type="http://schemas.openxmlformats.org/officeDocument/2006/relationships/image" Target="../media/image72.png"/><Relationship Id="rId5" Type="http://schemas.openxmlformats.org/officeDocument/2006/relationships/image" Target="../media/image71.png"/><Relationship Id="rId4" Type="http://schemas.openxmlformats.org/officeDocument/2006/relationships/image" Target="../media/image70.png"/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0" Type="http://schemas.openxmlformats.org/officeDocument/2006/relationships/slideLayout" Target="../slideLayouts/slideLayout6.xml"/><Relationship Id="rId1" Type="http://schemas.openxmlformats.org/officeDocument/2006/relationships/image" Target="../media/image67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6.xml"/><Relationship Id="rId4" Type="http://schemas.openxmlformats.org/officeDocument/2006/relationships/image" Target="../media/image76.png"/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image" Target="../media/image64.png"/></Relationships>
</file>

<file path=ppt/slides/_rels/slide1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6.xml"/><Relationship Id="rId6" Type="http://schemas.openxmlformats.org/officeDocument/2006/relationships/image" Target="../media/image82.png"/><Relationship Id="rId5" Type="http://schemas.openxmlformats.org/officeDocument/2006/relationships/image" Target="../media/image81.png"/><Relationship Id="rId4" Type="http://schemas.openxmlformats.org/officeDocument/2006/relationships/image" Target="../media/image80.png"/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image" Target="../media/image77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image" Target="../media/image83.png"/></Relationships>
</file>

<file path=ppt/slides/_rels/slide1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6.xml"/><Relationship Id="rId5" Type="http://schemas.openxmlformats.org/officeDocument/2006/relationships/image" Target="../media/image90.png"/><Relationship Id="rId4" Type="http://schemas.openxmlformats.org/officeDocument/2006/relationships/image" Target="../media/image89.png"/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image" Target="../media/image86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9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93.png"/><Relationship Id="rId1" Type="http://schemas.openxmlformats.org/officeDocument/2006/relationships/image" Target="../media/image92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image" Target="../media/image19.png"/><Relationship Id="rId8" Type="http://schemas.openxmlformats.org/officeDocument/2006/relationships/image" Target="../media/image18.png"/><Relationship Id="rId7" Type="http://schemas.openxmlformats.org/officeDocument/2006/relationships/image" Target="../media/image17.png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6" Type="http://schemas.openxmlformats.org/officeDocument/2006/relationships/slideLayout" Target="../slideLayouts/slideLayout6.xml"/><Relationship Id="rId15" Type="http://schemas.openxmlformats.org/officeDocument/2006/relationships/image" Target="../media/image25.png"/><Relationship Id="rId14" Type="http://schemas.openxmlformats.org/officeDocument/2006/relationships/image" Target="../media/image24.png"/><Relationship Id="rId13" Type="http://schemas.openxmlformats.org/officeDocument/2006/relationships/image" Target="../media/image23.png"/><Relationship Id="rId12" Type="http://schemas.openxmlformats.org/officeDocument/2006/relationships/image" Target="../media/image22.png"/><Relationship Id="rId11" Type="http://schemas.openxmlformats.org/officeDocument/2006/relationships/image" Target="../media/image21.png"/><Relationship Id="rId10" Type="http://schemas.openxmlformats.org/officeDocument/2006/relationships/image" Target="../media/image20.png"/><Relationship Id="rId1" Type="http://schemas.openxmlformats.org/officeDocument/2006/relationships/image" Target="../media/image1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95.png"/><Relationship Id="rId1" Type="http://schemas.openxmlformats.org/officeDocument/2006/relationships/image" Target="../media/image9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97.png"/><Relationship Id="rId1" Type="http://schemas.openxmlformats.org/officeDocument/2006/relationships/image" Target="../media/image9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99.png"/><Relationship Id="rId1" Type="http://schemas.openxmlformats.org/officeDocument/2006/relationships/image" Target="../media/image98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00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6.xml"/><Relationship Id="rId4" Type="http://schemas.openxmlformats.org/officeDocument/2006/relationships/image" Target="../media/image104.png"/><Relationship Id="rId3" Type="http://schemas.openxmlformats.org/officeDocument/2006/relationships/image" Target="../media/image103.png"/><Relationship Id="rId2" Type="http://schemas.openxmlformats.org/officeDocument/2006/relationships/image" Target="../media/image102.png"/><Relationship Id="rId1" Type="http://schemas.openxmlformats.org/officeDocument/2006/relationships/image" Target="../media/image10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106.png"/><Relationship Id="rId1" Type="http://schemas.openxmlformats.org/officeDocument/2006/relationships/image" Target="../media/image105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9" Type="http://schemas.openxmlformats.org/officeDocument/2006/relationships/image" Target="../media/image115.png"/><Relationship Id="rId8" Type="http://schemas.openxmlformats.org/officeDocument/2006/relationships/image" Target="../media/image114.png"/><Relationship Id="rId7" Type="http://schemas.openxmlformats.org/officeDocument/2006/relationships/image" Target="../media/image113.png"/><Relationship Id="rId6" Type="http://schemas.openxmlformats.org/officeDocument/2006/relationships/image" Target="../media/image112.png"/><Relationship Id="rId5" Type="http://schemas.openxmlformats.org/officeDocument/2006/relationships/image" Target="../media/image111.png"/><Relationship Id="rId4" Type="http://schemas.openxmlformats.org/officeDocument/2006/relationships/image" Target="../media/image110.png"/><Relationship Id="rId3" Type="http://schemas.openxmlformats.org/officeDocument/2006/relationships/image" Target="../media/image109.png"/><Relationship Id="rId2" Type="http://schemas.openxmlformats.org/officeDocument/2006/relationships/image" Target="../media/image108.png"/><Relationship Id="rId11" Type="http://schemas.openxmlformats.org/officeDocument/2006/relationships/slideLayout" Target="../slideLayouts/slideLayout6.xml"/><Relationship Id="rId10" Type="http://schemas.openxmlformats.org/officeDocument/2006/relationships/image" Target="../media/image116.png"/><Relationship Id="rId1" Type="http://schemas.openxmlformats.org/officeDocument/2006/relationships/image" Target="../media/image107.png"/></Relationships>
</file>

<file path=ppt/slides/_rels/slide29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6.xml"/><Relationship Id="rId8" Type="http://schemas.openxmlformats.org/officeDocument/2006/relationships/image" Target="../media/image123.png"/><Relationship Id="rId7" Type="http://schemas.openxmlformats.org/officeDocument/2006/relationships/image" Target="../media/image122.png"/><Relationship Id="rId6" Type="http://schemas.openxmlformats.org/officeDocument/2006/relationships/image" Target="../media/image121.png"/><Relationship Id="rId5" Type="http://schemas.openxmlformats.org/officeDocument/2006/relationships/image" Target="../media/image120.png"/><Relationship Id="rId4" Type="http://schemas.openxmlformats.org/officeDocument/2006/relationships/image" Target="../media/image119.png"/><Relationship Id="rId3" Type="http://schemas.openxmlformats.org/officeDocument/2006/relationships/image" Target="../media/image118.png"/><Relationship Id="rId2" Type="http://schemas.openxmlformats.org/officeDocument/2006/relationships/image" Target="../media/image117.png"/><Relationship Id="rId1" Type="http://schemas.openxmlformats.org/officeDocument/2006/relationships/image" Target="../media/image10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26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24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image" Target="../media/image35.png"/><Relationship Id="rId8" Type="http://schemas.openxmlformats.org/officeDocument/2006/relationships/image" Target="../media/image34.png"/><Relationship Id="rId7" Type="http://schemas.openxmlformats.org/officeDocument/2006/relationships/image" Target="../media/image33.png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2" Type="http://schemas.openxmlformats.org/officeDocument/2006/relationships/notesSlide" Target="../notesSlides/notesSlide1.xml"/><Relationship Id="rId11" Type="http://schemas.openxmlformats.org/officeDocument/2006/relationships/slideLayout" Target="../slideLayouts/slideLayout6.xml"/><Relationship Id="rId10" Type="http://schemas.openxmlformats.org/officeDocument/2006/relationships/image" Target="../media/image36.png"/><Relationship Id="rId1" Type="http://schemas.openxmlformats.org/officeDocument/2006/relationships/image" Target="../media/image27.pn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image" Target="../media/image35.png"/><Relationship Id="rId8" Type="http://schemas.openxmlformats.org/officeDocument/2006/relationships/image" Target="../media/image34.png"/><Relationship Id="rId7" Type="http://schemas.openxmlformats.org/officeDocument/2006/relationships/image" Target="../media/image33.png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2" Type="http://schemas.openxmlformats.org/officeDocument/2006/relationships/notesSlide" Target="../notesSlides/notesSlide2.xml"/><Relationship Id="rId11" Type="http://schemas.openxmlformats.org/officeDocument/2006/relationships/slideLayout" Target="../slideLayouts/slideLayout6.xml"/><Relationship Id="rId10" Type="http://schemas.openxmlformats.org/officeDocument/2006/relationships/image" Target="../media/image36.png"/><Relationship Id="rId1" Type="http://schemas.openxmlformats.org/officeDocument/2006/relationships/image" Target="../media/image27.pn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image" Target="../media/image45.png"/><Relationship Id="rId8" Type="http://schemas.openxmlformats.org/officeDocument/2006/relationships/image" Target="../media/image44.png"/><Relationship Id="rId7" Type="http://schemas.openxmlformats.org/officeDocument/2006/relationships/image" Target="../media/image43.png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0" Type="http://schemas.openxmlformats.org/officeDocument/2006/relationships/slideLayout" Target="../slideLayouts/slideLayout6.xml"/><Relationship Id="rId1" Type="http://schemas.openxmlformats.org/officeDocument/2006/relationships/image" Target="../media/image37.png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6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image" Target="../media/image45.png"/></Relationships>
</file>

<file path=ppt/slides/_rels/slide8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6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image" Target="../media/image50.png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6.xml"/><Relationship Id="rId8" Type="http://schemas.openxmlformats.org/officeDocument/2006/relationships/image" Target="../media/image61.png"/><Relationship Id="rId7" Type="http://schemas.openxmlformats.org/officeDocument/2006/relationships/image" Target="../media/image60.png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image" Target="../media/image5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12117" y="4434840"/>
            <a:ext cx="6045694" cy="1122202"/>
          </a:xfrm>
        </p:spPr>
        <p:txBody>
          <a:bodyPr/>
          <a:lstStyle/>
          <a:p>
            <a:r>
              <a:rPr lang="en-US" sz="2400" dirty="0">
                <a:latin typeface="+mn-ea"/>
                <a:cs typeface="+mn-ea"/>
              </a:rPr>
              <a:t>Object-oriented monte </a:t>
            </a:r>
            <a:r>
              <a:rPr lang="en-US" sz="2400">
                <a:latin typeface="+mn-ea"/>
                <a:cs typeface="+mn-ea"/>
              </a:rPr>
              <a:t>Carlo</a:t>
            </a:r>
            <a:r>
              <a:rPr lang="en-US" sz="2400" dirty="0">
                <a:latin typeface="+mn-ea"/>
                <a:cs typeface="+mn-ea"/>
              </a:rPr>
              <a:t> alpha analysis</a:t>
            </a:r>
            <a:endParaRPr lang="en-US" sz="2400" dirty="0">
              <a:latin typeface="+mn-ea"/>
              <a:cs typeface="+mn-ea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12118" y="5586890"/>
            <a:ext cx="4941770" cy="39666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Jeter Hall, Stephen Sekula, Mark Volin*</a:t>
            </a:r>
            <a:endParaRPr lang="en-US" dirty="0"/>
          </a:p>
        </p:txBody>
      </p:sp>
      <p:pic>
        <p:nvPicPr>
          <p:cNvPr id="4" name="Picture 4" descr="SNOLAB - Crunchbase Company Profile &amp; Funding"/>
          <p:cNvPicPr>
            <a:picLocks noChangeAspect="1"/>
          </p:cNvPicPr>
          <p:nvPr/>
        </p:nvPicPr>
        <p:blipFill rotWithShape="1">
          <a:blip r:embed="rId1"/>
          <a:srcRect l="11041" t="11491" r="11041" b="12186"/>
          <a:stretch>
            <a:fillRect/>
          </a:stretch>
        </p:blipFill>
        <p:spPr>
          <a:xfrm>
            <a:off x="334109" y="6068645"/>
            <a:ext cx="463725" cy="500370"/>
          </a:xfrm>
          <a:prstGeom prst="rect">
            <a:avLst/>
          </a:prstGeom>
        </p:spPr>
      </p:pic>
      <p:pic>
        <p:nvPicPr>
          <p:cNvPr id="5" name="Picture 5" descr="Archivo:IBERO Ciudad de México.png - Wikipedia, la enciclopedia libr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3939" y="6065629"/>
            <a:ext cx="1141046" cy="50035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A49DFD55-3C28-40EF-9E31-A92D2E4017FF}" type="slidenum">
              <a:rPr lang="en-US" smtClean="0"/>
            </a:fld>
            <a:endParaRPr lang="en-US" dirty="0"/>
          </a:p>
        </p:txBody>
      </p:sp>
      <p:sp>
        <p:nvSpPr>
          <p:cNvPr id="19" name="Text Box 18"/>
          <p:cNvSpPr txBox="1"/>
          <p:nvPr/>
        </p:nvSpPr>
        <p:spPr>
          <a:xfrm>
            <a:off x="3075940" y="362585"/>
            <a:ext cx="60401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s-ES_tradnl" altLang="en-US" sz="2400"/>
              <a:t>Object-Oriented Approach</a:t>
            </a:r>
            <a:endParaRPr lang="es-ES_tradnl" altLang="en-US" sz="240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95805" y="1551940"/>
            <a:ext cx="8201025" cy="126682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rcRect b="77513"/>
          <a:stretch>
            <a:fillRect/>
          </a:stretch>
        </p:blipFill>
        <p:spPr>
          <a:xfrm>
            <a:off x="177800" y="3422650"/>
            <a:ext cx="5791200" cy="84455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rcRect t="21907"/>
          <a:stretch>
            <a:fillRect/>
          </a:stretch>
        </p:blipFill>
        <p:spPr>
          <a:xfrm>
            <a:off x="6286500" y="3422650"/>
            <a:ext cx="5703570" cy="288798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r>
              <a:rPr lang="es-ES_tradnl" dirty="0"/>
              <a:t>2023</a:t>
            </a:r>
            <a:endParaRPr lang="es-ES_tradnl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z="800" dirty="0">
                <a:cs typeface="+mn-lt"/>
                <a:sym typeface="+mn-ea"/>
              </a:rPr>
              <a:t>OBJECT-ORIENTED MONTE CARLO ALPHA ANALYSIS</a:t>
            </a:r>
            <a:endParaRPr lang="es-ES_tradnl" sz="800" dirty="0">
              <a:cs typeface="+mn-lt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51" name="Group 50"/>
          <p:cNvGrpSpPr/>
          <p:nvPr/>
        </p:nvGrpSpPr>
        <p:grpSpPr>
          <a:xfrm>
            <a:off x="4425315" y="4315460"/>
            <a:ext cx="4371975" cy="777240"/>
            <a:chOff x="6969" y="6796"/>
            <a:chExt cx="6885" cy="1224"/>
          </a:xfrm>
        </p:grpSpPr>
        <p:cxnSp>
          <p:nvCxnSpPr>
            <p:cNvPr id="44" name="Straight Connector 43"/>
            <p:cNvCxnSpPr/>
            <p:nvPr/>
          </p:nvCxnSpPr>
          <p:spPr>
            <a:xfrm>
              <a:off x="6969" y="6821"/>
              <a:ext cx="0" cy="651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flipH="1">
              <a:off x="13846" y="6796"/>
              <a:ext cx="8" cy="676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/>
            <p:nvPr/>
          </p:nvCxnSpPr>
          <p:spPr>
            <a:xfrm>
              <a:off x="6985" y="7490"/>
              <a:ext cx="6853" cy="0"/>
            </a:xfrm>
            <a:prstGeom prst="straightConnector1">
              <a:avLst/>
            </a:prstGeom>
            <a:ln>
              <a:headEnd type="arrow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7" name="Text Box 46"/>
            <p:cNvSpPr txBox="1"/>
            <p:nvPr/>
          </p:nvSpPr>
          <p:spPr>
            <a:xfrm>
              <a:off x="9242" y="7490"/>
              <a:ext cx="2338" cy="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es-ES_tradnl" altLang="en-US" sz="1600"/>
                <a:t>3.82 d</a:t>
              </a:r>
              <a:endParaRPr lang="es-ES_tradnl" altLang="en-US" sz="1600"/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A49DFD55-3C28-40EF-9E31-A92D2E4017FF}" type="slidenum">
              <a:rPr lang="en-US" smtClean="0"/>
            </a:fld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404995" y="2122170"/>
            <a:ext cx="7272655" cy="368300"/>
            <a:chOff x="6937" y="3084"/>
            <a:chExt cx="11453" cy="580"/>
          </a:xfrm>
        </p:grpSpPr>
        <p:cxnSp>
          <p:nvCxnSpPr>
            <p:cNvPr id="10" name="Straight Arrow Connector 9"/>
            <p:cNvCxnSpPr/>
            <p:nvPr/>
          </p:nvCxnSpPr>
          <p:spPr>
            <a:xfrm flipH="1">
              <a:off x="6937" y="3504"/>
              <a:ext cx="5903" cy="0"/>
            </a:xfrm>
            <a:prstGeom prst="straightConnector1">
              <a:avLst/>
            </a:prstGeom>
            <a:ln>
              <a:tailEnd type="oval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Text Box 10"/>
            <p:cNvSpPr txBox="1"/>
            <p:nvPr/>
          </p:nvSpPr>
          <p:spPr>
            <a:xfrm>
              <a:off x="12888" y="3084"/>
              <a:ext cx="1064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s-ES_tradnl" altLang="en-US"/>
                <a:t>...</a:t>
              </a:r>
              <a:endParaRPr lang="es-ES_tradnl" altLang="en-US"/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 flipH="1">
              <a:off x="13560" y="3504"/>
              <a:ext cx="4831" cy="0"/>
            </a:xfrm>
            <a:prstGeom prst="straightConnector1">
              <a:avLst/>
            </a:prstGeom>
            <a:ln>
              <a:headEnd type="oval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4" name="Group 13"/>
          <p:cNvGrpSpPr/>
          <p:nvPr/>
        </p:nvGrpSpPr>
        <p:grpSpPr>
          <a:xfrm>
            <a:off x="4435475" y="4023995"/>
            <a:ext cx="7272655" cy="368300"/>
            <a:chOff x="6937" y="3084"/>
            <a:chExt cx="11453" cy="580"/>
          </a:xfrm>
        </p:grpSpPr>
        <p:cxnSp>
          <p:nvCxnSpPr>
            <p:cNvPr id="15" name="Straight Arrow Connector 14"/>
            <p:cNvCxnSpPr/>
            <p:nvPr/>
          </p:nvCxnSpPr>
          <p:spPr>
            <a:xfrm flipH="1">
              <a:off x="6937" y="3504"/>
              <a:ext cx="5903" cy="0"/>
            </a:xfrm>
            <a:prstGeom prst="straightConnector1">
              <a:avLst/>
            </a:prstGeom>
            <a:ln>
              <a:tailEnd type="oval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6" name="Text Box 15"/>
            <p:cNvSpPr txBox="1"/>
            <p:nvPr/>
          </p:nvSpPr>
          <p:spPr>
            <a:xfrm>
              <a:off x="12888" y="3084"/>
              <a:ext cx="1064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s-ES_tradnl" altLang="en-US"/>
                <a:t>...</a:t>
              </a:r>
              <a:endParaRPr lang="es-ES_tradnl" altLang="en-US"/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 flipH="1">
              <a:off x="13560" y="3504"/>
              <a:ext cx="4831" cy="0"/>
            </a:xfrm>
            <a:prstGeom prst="straightConnector1">
              <a:avLst/>
            </a:prstGeom>
            <a:ln>
              <a:headEnd type="oval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8" name="Oval 17"/>
          <p:cNvSpPr/>
          <p:nvPr/>
        </p:nvSpPr>
        <p:spPr>
          <a:xfrm>
            <a:off x="4536440" y="2317115"/>
            <a:ext cx="144000" cy="144000"/>
          </a:xfrm>
          <a:prstGeom prst="ellipse">
            <a:avLst/>
          </a:prstGeom>
          <a:solidFill>
            <a:srgbClr val="80A1C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5043170" y="2317115"/>
            <a:ext cx="144000" cy="144000"/>
          </a:xfrm>
          <a:prstGeom prst="ellipse">
            <a:avLst/>
          </a:prstGeom>
          <a:solidFill>
            <a:srgbClr val="80A1C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5549900" y="2317115"/>
            <a:ext cx="144000" cy="144000"/>
          </a:xfrm>
          <a:prstGeom prst="ellipse">
            <a:avLst/>
          </a:prstGeom>
          <a:solidFill>
            <a:srgbClr val="80A1C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6056630" y="2316480"/>
            <a:ext cx="144000" cy="144000"/>
          </a:xfrm>
          <a:prstGeom prst="ellipse">
            <a:avLst/>
          </a:prstGeom>
          <a:solidFill>
            <a:srgbClr val="80A1C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6563360" y="2316480"/>
            <a:ext cx="144000" cy="144000"/>
          </a:xfrm>
          <a:prstGeom prst="ellipse">
            <a:avLst/>
          </a:prstGeom>
          <a:solidFill>
            <a:srgbClr val="80A1C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7070090" y="2316480"/>
            <a:ext cx="144000" cy="144000"/>
          </a:xfrm>
          <a:prstGeom prst="ellipse">
            <a:avLst/>
          </a:prstGeom>
          <a:solidFill>
            <a:srgbClr val="80A1C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7576820" y="2316480"/>
            <a:ext cx="144000" cy="144000"/>
          </a:xfrm>
          <a:prstGeom prst="ellipse">
            <a:avLst/>
          </a:prstGeom>
          <a:solidFill>
            <a:srgbClr val="80A1C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8083550" y="2317115"/>
            <a:ext cx="144000" cy="144000"/>
          </a:xfrm>
          <a:prstGeom prst="ellipse">
            <a:avLst/>
          </a:prstGeom>
          <a:solidFill>
            <a:srgbClr val="80A1C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8715375" y="2317115"/>
            <a:ext cx="144000" cy="144000"/>
          </a:xfrm>
          <a:prstGeom prst="ellipse">
            <a:avLst/>
          </a:prstGeom>
          <a:solidFill>
            <a:srgbClr val="80A1C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9222105" y="2317115"/>
            <a:ext cx="144000" cy="144000"/>
          </a:xfrm>
          <a:prstGeom prst="ellipse">
            <a:avLst/>
          </a:prstGeom>
          <a:solidFill>
            <a:srgbClr val="80A1C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9728835" y="2317115"/>
            <a:ext cx="144000" cy="144000"/>
          </a:xfrm>
          <a:prstGeom prst="ellipse">
            <a:avLst/>
          </a:prstGeom>
          <a:solidFill>
            <a:srgbClr val="80A1C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10235565" y="2317750"/>
            <a:ext cx="144000" cy="144000"/>
          </a:xfrm>
          <a:prstGeom prst="ellipse">
            <a:avLst/>
          </a:prstGeom>
          <a:solidFill>
            <a:srgbClr val="80A1C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10742295" y="2317750"/>
            <a:ext cx="144000" cy="144000"/>
          </a:xfrm>
          <a:prstGeom prst="ellipse">
            <a:avLst/>
          </a:prstGeom>
          <a:solidFill>
            <a:srgbClr val="80A1C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11249025" y="2318385"/>
            <a:ext cx="144000" cy="144000"/>
          </a:xfrm>
          <a:prstGeom prst="ellipse">
            <a:avLst/>
          </a:prstGeom>
          <a:solidFill>
            <a:srgbClr val="80A1C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grpSp>
        <p:nvGrpSpPr>
          <p:cNvPr id="37" name="Group 36"/>
          <p:cNvGrpSpPr/>
          <p:nvPr/>
        </p:nvGrpSpPr>
        <p:grpSpPr>
          <a:xfrm>
            <a:off x="5043170" y="1599565"/>
            <a:ext cx="779780" cy="716280"/>
            <a:chOff x="7942" y="2519"/>
            <a:chExt cx="1228" cy="1128"/>
          </a:xfrm>
        </p:grpSpPr>
        <p:cxnSp>
          <p:nvCxnSpPr>
            <p:cNvPr id="34" name="Straight Connector 33"/>
            <p:cNvCxnSpPr/>
            <p:nvPr/>
          </p:nvCxnSpPr>
          <p:spPr>
            <a:xfrm>
              <a:off x="8056" y="3213"/>
              <a:ext cx="0" cy="435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>
              <a:off x="8056" y="3180"/>
              <a:ext cx="807" cy="0"/>
            </a:xfrm>
            <a:prstGeom prst="straightConnector1">
              <a:avLst/>
            </a:prstGeom>
            <a:ln>
              <a:headEnd type="arrow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8853" y="3213"/>
              <a:ext cx="0" cy="435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6" name="Text Box 35"/>
                <p:cNvSpPr txBox="1"/>
                <p:nvPr/>
              </p:nvSpPr>
              <p:spPr>
                <a:xfrm>
                  <a:off x="7942" y="2519"/>
                  <a:ext cx="1229" cy="580"/>
                </a:xfrm>
                <a:prstGeom prst="rect">
                  <a:avLst/>
                </a:prstGeom>
                <a:noFill/>
              </p:spPr>
              <p:txBody>
                <a:bodyPr wrap="none" rtlCol="0" anchor="t">
                  <a:spAutoFit/>
                </a:bodyPr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𝛥</m:t>
                        </m:r>
                        <m:sSub>
                          <m:sSubPr>
                            <m:ctrlP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𝑡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Rn</m:t>
                            </m:r>
                          </m:sub>
                        </m:sSub>
                      </m:oMath>
                    </m:oMathPara>
                  </a14:m>
                  <a:endParaRPr lang="en-US"/>
                </a:p>
              </p:txBody>
            </p:sp>
          </mc:Choice>
          <mc:Fallback>
            <p:sp>
              <p:nvSpPr>
                <p:cNvPr id="36" name="Text Box 3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942" y="2519"/>
                  <a:ext cx="1229" cy="580"/>
                </a:xfrm>
                <a:prstGeom prst="rect">
                  <a:avLst/>
                </a:prstGeom>
                <a:blipFill rotWithShape="1">
                  <a:blip r:embed="rId1"/>
                </a:blipFill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8" name="Oval 37"/>
          <p:cNvSpPr/>
          <p:nvPr/>
        </p:nvSpPr>
        <p:spPr>
          <a:xfrm>
            <a:off x="8751570" y="4236720"/>
            <a:ext cx="108000" cy="108000"/>
          </a:xfrm>
          <a:prstGeom prst="ellipse">
            <a:avLst/>
          </a:prstGeom>
          <a:solidFill>
            <a:srgbClr val="BF616A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9620885" y="4236720"/>
            <a:ext cx="108000" cy="108000"/>
          </a:xfrm>
          <a:prstGeom prst="ellipse">
            <a:avLst/>
          </a:prstGeom>
          <a:solidFill>
            <a:srgbClr val="BF616A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9872980" y="4236720"/>
            <a:ext cx="108000" cy="108000"/>
          </a:xfrm>
          <a:prstGeom prst="ellipse">
            <a:avLst/>
          </a:prstGeom>
          <a:solidFill>
            <a:srgbClr val="BF616A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10634345" y="4236720"/>
            <a:ext cx="108000" cy="108000"/>
          </a:xfrm>
          <a:prstGeom prst="ellipse">
            <a:avLst/>
          </a:prstGeom>
          <a:solidFill>
            <a:srgbClr val="BF616A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10963910" y="4236720"/>
            <a:ext cx="108000" cy="108000"/>
          </a:xfrm>
          <a:prstGeom prst="ellipse">
            <a:avLst/>
          </a:prstGeom>
          <a:solidFill>
            <a:srgbClr val="BF616A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cxnSp>
        <p:nvCxnSpPr>
          <p:cNvPr id="43" name="Straight Arrow Connector 42"/>
          <p:cNvCxnSpPr/>
          <p:nvPr/>
        </p:nvCxnSpPr>
        <p:spPr>
          <a:xfrm>
            <a:off x="4659630" y="2522220"/>
            <a:ext cx="4045585" cy="1679575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50" name="Group 49"/>
          <p:cNvGrpSpPr/>
          <p:nvPr/>
        </p:nvGrpSpPr>
        <p:grpSpPr>
          <a:xfrm>
            <a:off x="4233545" y="2021205"/>
            <a:ext cx="7613650" cy="306070"/>
            <a:chOff x="6667" y="3183"/>
            <a:chExt cx="11990" cy="482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8" name="Text Box 47"/>
                <p:cNvSpPr txBox="1"/>
                <p:nvPr/>
              </p:nvSpPr>
              <p:spPr>
                <a:xfrm>
                  <a:off x="6667" y="3183"/>
                  <a:ext cx="528" cy="483"/>
                </a:xfrm>
                <a:prstGeom prst="rect">
                  <a:avLst/>
                </a:prstGeom>
                <a:noFill/>
              </p:spPr>
              <p:txBody>
                <a:bodyPr wrap="none" rtlCol="0" anchor="t">
                  <a:spAutoFit/>
                </a:bodyPr>
                <a:p>
                  <a:pPr lvl="0" algn="l">
                    <a:buClrTx/>
                    <a:buSzTx/>
                    <a:buFontTx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  <a:sym typeface="+mn-ea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  <a:sym typeface="+mn-ea"/>
                              </a:rPr>
                              <m:t>𝑡</m:t>
                            </m:r>
                          </m:e>
                          <m:sub>
                            <m: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  <a:sym typeface="+mn-ea"/>
                              </a:rPr>
                              <m:t>𝑖</m:t>
                            </m:r>
                          </m:sub>
                        </m:sSub>
                      </m:oMath>
                    </m:oMathPara>
                  </a14:m>
                  <a:endParaRPr lang="en-US" sz="1400" i="1">
                    <a:latin typeface="DejaVu Math TeX Gyre" panose="02000503000000000000" charset="0"/>
                    <a:cs typeface="DejaVu Math TeX Gyre" panose="02000503000000000000" charset="0"/>
                    <a:sym typeface="+mn-ea"/>
                  </a:endParaRPr>
                </a:p>
              </p:txBody>
            </p:sp>
          </mc:Choice>
          <mc:Fallback>
            <p:sp>
              <p:nvSpPr>
                <p:cNvPr id="48" name="Text Box 4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67" y="3183"/>
                  <a:ext cx="528" cy="483"/>
                </a:xfrm>
                <a:prstGeom prst="rect">
                  <a:avLst/>
                </a:prstGeom>
                <a:blipFill rotWithShape="1">
                  <a:blip r:embed="rId2"/>
                </a:blipFill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9" name="Text Box 48"/>
                <p:cNvSpPr txBox="1"/>
                <p:nvPr/>
              </p:nvSpPr>
              <p:spPr>
                <a:xfrm>
                  <a:off x="18029" y="3189"/>
                  <a:ext cx="628" cy="472"/>
                </a:xfrm>
                <a:prstGeom prst="rect">
                  <a:avLst/>
                </a:prstGeom>
                <a:noFill/>
              </p:spPr>
              <p:txBody>
                <a:bodyPr wrap="none" rtlCol="0" anchor="t">
                  <a:spAutoFit/>
                </a:bodyPr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𝑓</m:t>
                            </m:r>
                          </m:sub>
                        </m:sSub>
                      </m:oMath>
                    </m:oMathPara>
                  </a14:m>
                  <a:endParaRPr lang="en-US" sz="1400" i="1">
                    <a:latin typeface="DejaVu Math TeX Gyre" panose="02000503000000000000" charset="0"/>
                    <a:cs typeface="DejaVu Math TeX Gyre" panose="02000503000000000000" charset="0"/>
                  </a:endParaRPr>
                </a:p>
              </p:txBody>
            </p:sp>
          </mc:Choice>
          <mc:Fallback>
            <p:sp>
              <p:nvSpPr>
                <p:cNvPr id="49" name="Text Box 4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029" y="3189"/>
                  <a:ext cx="628" cy="472"/>
                </a:xfrm>
                <a:prstGeom prst="rect">
                  <a:avLst/>
                </a:prstGeom>
                <a:blipFill rotWithShape="1">
                  <a:blip r:embed="rId3"/>
                </a:blipFill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52" name="Text Box 51"/>
          <p:cNvSpPr txBox="1"/>
          <p:nvPr/>
        </p:nvSpPr>
        <p:spPr>
          <a:xfrm>
            <a:off x="3075940" y="362585"/>
            <a:ext cx="60401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s-ES_tradnl" altLang="en-US" sz="2400"/>
              <a:t>Populating the System</a:t>
            </a:r>
            <a:endParaRPr lang="es-ES_tradnl" altLang="en-US" sz="240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r>
              <a:rPr lang="es-ES_tradnl" dirty="0"/>
              <a:t>2023</a:t>
            </a:r>
            <a:endParaRPr lang="es-ES_tradnl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z="800" dirty="0">
                <a:cs typeface="+mn-lt"/>
                <a:sym typeface="+mn-ea"/>
              </a:rPr>
              <a:t>OBJECT-ORIENTED MONTE CARLO ALPHA ANALYSIS</a:t>
            </a:r>
            <a:endParaRPr lang="es-ES_tradnl" sz="800" dirty="0">
              <a:cs typeface="+mn-lt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500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000"/>
                            </p:stCondLst>
                            <p:childTnLst>
                              <p:par>
                                <p:cTn id="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8" grpId="0" bldLvl="0" animBg="1"/>
      <p:bldP spid="38" grpId="1" animBg="1"/>
      <p:bldP spid="39" grpId="0" bldLvl="0" animBg="1"/>
      <p:bldP spid="39" grpId="1" animBg="1"/>
      <p:bldP spid="40" grpId="0" bldLvl="0" animBg="1"/>
      <p:bldP spid="40" grpId="1" animBg="1"/>
      <p:bldP spid="41" grpId="0" bldLvl="0" animBg="1"/>
      <p:bldP spid="41" grpId="1" animBg="1"/>
      <p:bldP spid="42" grpId="0" bldLvl="0" animBg="1"/>
      <p:bldP spid="42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A49DFD55-3C28-40EF-9E31-A92D2E4017FF}" type="slidenum">
              <a:rPr lang="en-US" smtClean="0"/>
            </a:fld>
            <a:endParaRPr lang="en-US" dirty="0"/>
          </a:p>
        </p:txBody>
      </p:sp>
      <p:sp>
        <p:nvSpPr>
          <p:cNvPr id="10" name="Text Box 9"/>
          <p:cNvSpPr txBox="1"/>
          <p:nvPr/>
        </p:nvSpPr>
        <p:spPr>
          <a:xfrm>
            <a:off x="4077970" y="2533650"/>
            <a:ext cx="403542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algn="ctr">
              <a:buNone/>
            </a:pPr>
            <a:r>
              <a:rPr lang="es-ES_tradnl" altLang="en-US"/>
              <a:t>Bateman’s Equation</a:t>
            </a:r>
            <a:endParaRPr lang="es-ES_tradnl" altLang="en-US"/>
          </a:p>
        </p:txBody>
      </p:sp>
      <p:sp>
        <p:nvSpPr>
          <p:cNvPr id="19" name="Text Box 18"/>
          <p:cNvSpPr txBox="1"/>
          <p:nvPr/>
        </p:nvSpPr>
        <p:spPr>
          <a:xfrm>
            <a:off x="3075940" y="362585"/>
            <a:ext cx="60401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s-ES_tradnl" altLang="en-US" sz="2400"/>
              <a:t>Establishing Equilibrium</a:t>
            </a:r>
            <a:endParaRPr lang="es-ES_tradnl" altLang="en-US" sz="240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r>
              <a:rPr lang="es-ES_tradnl" dirty="0"/>
              <a:t>2023</a:t>
            </a:r>
            <a:endParaRPr lang="es-ES_tradnl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z="800" dirty="0">
                <a:cs typeface="+mn-lt"/>
                <a:sym typeface="+mn-ea"/>
              </a:rPr>
              <a:t>OBJECT-ORIENTED MONTE CARLO ALPHA ANALYSIS</a:t>
            </a:r>
            <a:endParaRPr lang="es-ES_tradnl" sz="800" dirty="0">
              <a:cs typeface="+mn-lt"/>
              <a:sym typeface="+mn-ea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4322445" y="1842135"/>
            <a:ext cx="3545840" cy="627380"/>
            <a:chOff x="6807" y="2901"/>
            <a:chExt cx="5584" cy="988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9" name="Text Box 8"/>
                <p:cNvSpPr txBox="1"/>
                <p:nvPr/>
              </p:nvSpPr>
              <p:spPr>
                <a:xfrm>
                  <a:off x="6807" y="2901"/>
                  <a:ext cx="5585" cy="989"/>
                </a:xfrm>
                <a:prstGeom prst="rect">
                  <a:avLst/>
                </a:prstGeom>
                <a:noFill/>
              </p:spPr>
              <p:txBody>
                <a:bodyPr wrap="none" rtlCol="0" anchor="t">
                  <a:spAutoFit/>
                </a:bodyPr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𝑑</m:t>
                            </m:r>
                            <m:sSub>
                              <m:sSubPr>
                                <m:ctrlPr>
                                  <a:rPr lang="en-US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n-US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  <m:t>𝑖</m:t>
                                </m:r>
                              </m:sub>
                            </m:sSub>
                          </m:num>
                          <m:den>
                            <m: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𝑑𝑡</m:t>
                            </m:r>
                          </m:den>
                        </m:f>
                        <m:r>
                          <a:rPr lang="en-US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𝑖</m:t>
                            </m:r>
                            <m: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−</m:t>
                            </m:r>
                            <m: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𝑖</m:t>
                            </m:r>
                            <m: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−</m:t>
                            </m:r>
                            <m: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1</m:t>
                            </m:r>
                          </m:sub>
                        </m:sSub>
                        <m:r>
                          <a:rPr lang="en-US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(</m:t>
                        </m:r>
                        <m:r>
                          <a:rPr lang="en-US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𝑡</m:t>
                        </m:r>
                        <m:r>
                          <a:rPr lang="en-US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)</m:t>
                        </m:r>
                        <m:r>
                          <a:rPr lang="en-US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𝑖</m:t>
                            </m:r>
                          </m:sub>
                        </m:sSub>
                        <m:sSub>
                          <m:sSubPr>
                            <m:ctrlP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(</m:t>
                        </m:r>
                        <m:r>
                          <a:rPr lang="en-US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𝑡</m:t>
                        </m:r>
                        <m:r>
                          <a:rPr lang="en-US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)</m:t>
                        </m:r>
                      </m:oMath>
                    </m:oMathPara>
                  </a14:m>
                  <a:endParaRPr lang="en-US"/>
                </a:p>
              </p:txBody>
            </p:sp>
          </mc:Choice>
          <mc:Fallback>
            <p:sp>
              <p:nvSpPr>
                <p:cNvPr id="9" name="Text Box 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07" y="2901"/>
                  <a:ext cx="5585" cy="989"/>
                </a:xfrm>
                <a:prstGeom prst="rect">
                  <a:avLst/>
                </a:prstGeom>
                <a:blipFill rotWithShape="1">
                  <a:blip r:embed="rId1"/>
                </a:blipFill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" name="Text Box 6"/>
            <p:cNvSpPr txBox="1"/>
            <p:nvPr/>
          </p:nvSpPr>
          <p:spPr>
            <a:xfrm>
              <a:off x="9623" y="3275"/>
              <a:ext cx="241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endParaRPr lang="en-US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3818890" y="3648710"/>
            <a:ext cx="4552950" cy="902970"/>
            <a:chOff x="6014" y="5746"/>
            <a:chExt cx="7170" cy="1422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1" name="Text Box 10"/>
                <p:cNvSpPr txBox="1"/>
                <p:nvPr/>
              </p:nvSpPr>
              <p:spPr>
                <a:xfrm>
                  <a:off x="6014" y="5746"/>
                  <a:ext cx="7170" cy="1422"/>
                </a:xfrm>
                <a:prstGeom prst="rect">
                  <a:avLst/>
                </a:prstGeom>
                <a:noFill/>
              </p:spPr>
              <p:txBody>
                <a:bodyPr wrap="none" rtlCol="0" anchor="t">
                  <a:spAutoFit/>
                </a:bodyPr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𝑑</m:t>
                            </m:r>
                            <m:sSub>
                              <m:sSubPr>
                                <m:ctrlPr>
                                  <a:rPr lang="en-US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n-US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  <m:t>𝑖</m:t>
                                </m:r>
                              </m:sub>
                            </m:sSub>
                          </m:num>
                          <m:den>
                            <m: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𝑑𝑡</m:t>
                            </m:r>
                          </m:den>
                        </m:f>
                        <m:r>
                          <a:rPr lang="en-US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=</m:t>
                        </m:r>
                        <m:d>
                          <m:dPr>
                            <m:begChr m:val="{"/>
                            <m:endChr m:val=""/>
                            <m:ctrlP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dPr>
                          <m:e>
                            <m:eqArr>
                              <m:eqArrPr>
                                <m:ctrlPr>
                                  <a:rPr lang="en-US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</m:ctrlPr>
                              </m:eqArrPr>
                              <m:e>
                                <m:r>
                                  <a:rPr lang="en-US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  <m:t>𝐾</m:t>
                                </m:r>
                                <m:r>
                                  <a:rPr lang="en-US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DejaVu Math TeX Gyre" panose="02000503000000000000" charset="0"/>
                                        <a:cs typeface="DejaVu Math TeX Gyre" panose="02000503000000000000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DejaVu Math TeX Gyre" panose="02000503000000000000" charset="0"/>
                                        <a:cs typeface="DejaVu Math TeX Gyre" panose="02000503000000000000" charset="0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DejaVu Math TeX Gyre" panose="02000503000000000000" charset="0"/>
                                        <a:cs typeface="DejaVu Math TeX Gyre" panose="02000503000000000000" charset="0"/>
                                      </a:rPr>
                                      <m:t>𝑖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i="1">
                                        <a:latin typeface="DejaVu Math TeX Gyre" panose="02000503000000000000" charset="0"/>
                                        <a:cs typeface="DejaVu Math TeX Gyre" panose="02000503000000000000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DejaVu Math TeX Gyre" panose="02000503000000000000" charset="0"/>
                                        <a:cs typeface="DejaVu Math TeX Gyre" panose="02000503000000000000" charset="0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DejaVu Math TeX Gyre" panose="02000503000000000000" charset="0"/>
                                        <a:cs typeface="DejaVu Math TeX Gyre" panose="02000503000000000000" charset="0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  <m:t>(</m:t>
                                </m:r>
                                <m:r>
                                  <a:rPr lang="en-US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  <m:t>𝑡</m:t>
                                </m:r>
                                <m:r>
                                  <a:rPr lang="en-US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  <m:t>)                  , </m:t>
                                </m:r>
                                <m:r>
                                  <a:rPr lang="en-US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  <m:t>𝑖</m:t>
                                </m:r>
                                <m:r>
                                  <a:rPr lang="en-US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  <m:t>=</m:t>
                                </m:r>
                                <m:r>
                                  <a:rPr lang="en-US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  <m:t> 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DejaVu Math TeX Gyre" panose="02000503000000000000" charset="0"/>
                                        <a:cs typeface="DejaVu Math TeX Gyre" panose="02000503000000000000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DejaVu Math TeX Gyre" panose="02000503000000000000" charset="0"/>
                                        <a:cs typeface="DejaVu Math TeX Gyre" panose="02000503000000000000" charset="0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DejaVu Math TeX Gyre" panose="02000503000000000000" charset="0"/>
                                        <a:cs typeface="DejaVu Math TeX Gyre" panose="02000503000000000000" charset="0"/>
                                      </a:rPr>
                                      <m:t>𝑖</m:t>
                                    </m:r>
                                    <m:r>
                                      <a:rPr lang="en-US" i="1">
                                        <a:latin typeface="DejaVu Math TeX Gyre" panose="02000503000000000000" charset="0"/>
                                        <a:cs typeface="DejaVu Math TeX Gyre" panose="02000503000000000000" charset="0"/>
                                      </a:rPr>
                                      <m:t>−</m:t>
                                    </m:r>
                                    <m:r>
                                      <a:rPr lang="en-US" i="1">
                                        <a:latin typeface="DejaVu Math TeX Gyre" panose="02000503000000000000" charset="0"/>
                                        <a:cs typeface="DejaVu Math TeX Gyre" panose="02000503000000000000" charset="0"/>
                                      </a:rPr>
                                      <m:t>1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i="1">
                                        <a:latin typeface="DejaVu Math TeX Gyre" panose="02000503000000000000" charset="0"/>
                                        <a:cs typeface="DejaVu Math TeX Gyre" panose="02000503000000000000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DejaVu Math TeX Gyre" panose="02000503000000000000" charset="0"/>
                                        <a:cs typeface="DejaVu Math TeX Gyre" panose="02000503000000000000" charset="0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DejaVu Math TeX Gyre" panose="02000503000000000000" charset="0"/>
                                        <a:cs typeface="DejaVu Math TeX Gyre" panose="02000503000000000000" charset="0"/>
                                      </a:rPr>
                                      <m:t>𝑖</m:t>
                                    </m:r>
                                    <m:r>
                                      <a:rPr lang="en-US" i="1">
                                        <a:latin typeface="DejaVu Math TeX Gyre" panose="02000503000000000000" charset="0"/>
                                        <a:cs typeface="DejaVu Math TeX Gyre" panose="02000503000000000000" charset="0"/>
                                      </a:rPr>
                                      <m:t>−</m:t>
                                    </m:r>
                                    <m:r>
                                      <a:rPr lang="en-US" i="1">
                                        <a:latin typeface="DejaVu Math TeX Gyre" panose="02000503000000000000" charset="0"/>
                                        <a:cs typeface="DejaVu Math TeX Gyre" panose="02000503000000000000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  <m:t>(</m:t>
                                </m:r>
                                <m:r>
                                  <a:rPr lang="en-US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  <m:t>𝑡</m:t>
                                </m:r>
                                <m:r>
                                  <a:rPr lang="en-US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  <m:t>)−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DejaVu Math TeX Gyre" panose="02000503000000000000" charset="0"/>
                                        <a:cs typeface="DejaVu Math TeX Gyre" panose="02000503000000000000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DejaVu Math TeX Gyre" panose="02000503000000000000" charset="0"/>
                                        <a:cs typeface="DejaVu Math TeX Gyre" panose="02000503000000000000" charset="0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DejaVu Math TeX Gyre" panose="02000503000000000000" charset="0"/>
                                        <a:cs typeface="DejaVu Math TeX Gyre" panose="02000503000000000000" charset="0"/>
                                      </a:rPr>
                                      <m:t>𝑖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i="1">
                                        <a:latin typeface="DejaVu Math TeX Gyre" panose="02000503000000000000" charset="0"/>
                                        <a:cs typeface="DejaVu Math TeX Gyre" panose="02000503000000000000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DejaVu Math TeX Gyre" panose="02000503000000000000" charset="0"/>
                                        <a:cs typeface="DejaVu Math TeX Gyre" panose="02000503000000000000" charset="0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DejaVu Math TeX Gyre" panose="02000503000000000000" charset="0"/>
                                        <a:cs typeface="DejaVu Math TeX Gyre" panose="02000503000000000000" charset="0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  <m:t>(</m:t>
                                </m:r>
                                <m:r>
                                  <a:rPr lang="en-US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  <m:t>𝑡</m:t>
                                </m:r>
                                <m:r>
                                  <a:rPr lang="en-US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  <m:t>)   ,</m:t>
                                </m:r>
                                <m:r>
                                  <a:rPr lang="en-US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  <m:t>𝑖</m:t>
                                </m:r>
                                <m:r>
                                  <a:rPr lang="en-US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  <m:t>&gt;</m:t>
                                </m:r>
                                <m:r>
                                  <a:rPr lang="en-US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  <m:t>1</m:t>
                                </m:r>
                              </m:e>
                            </m:eqArr>
                          </m:e>
                        </m:d>
                      </m:oMath>
                    </m:oMathPara>
                  </a14:m>
                  <a:endParaRPr lang="en-US"/>
                </a:p>
              </p:txBody>
            </p:sp>
          </mc:Choice>
          <mc:Fallback>
            <p:sp>
              <p:nvSpPr>
                <p:cNvPr id="11" name="Text Box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14" y="5746"/>
                  <a:ext cx="7170" cy="1422"/>
                </a:xfrm>
                <a:prstGeom prst="rect">
                  <a:avLst/>
                </a:prstGeom>
                <a:blipFill rotWithShape="1">
                  <a:blip r:embed="rId2"/>
                </a:blipFill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5" name="Text Box 14"/>
            <p:cNvSpPr txBox="1"/>
            <p:nvPr/>
          </p:nvSpPr>
          <p:spPr>
            <a:xfrm>
              <a:off x="9945" y="6156"/>
              <a:ext cx="740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endParaRPr lang="en-US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4077970" y="5144770"/>
            <a:ext cx="1309370" cy="666750"/>
            <a:chOff x="6422" y="8102"/>
            <a:chExt cx="2062" cy="1050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3" name="Text Box 12"/>
                <p:cNvSpPr txBox="1"/>
                <p:nvPr/>
              </p:nvSpPr>
              <p:spPr>
                <a:xfrm>
                  <a:off x="6422" y="8102"/>
                  <a:ext cx="2063" cy="1051"/>
                </a:xfrm>
                <a:prstGeom prst="rect">
                  <a:avLst/>
                </a:prstGeom>
                <a:noFill/>
              </p:spPr>
              <p:txBody>
                <a:bodyPr wrap="none" rtlCol="0" anchor="t">
                  <a:spAutoFit/>
                </a:bodyPr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𝐾</m:t>
                        </m:r>
                        <m:r>
                          <a:rPr lang="en-US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=</m:t>
                        </m:r>
                        <m:f>
                          <m:fPr>
                            <m:ctrlP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𝛥</m:t>
                            </m:r>
                            <m:sSub>
                              <m:sSubPr>
                                <m:ctrlPr>
                                  <a:rPr lang="en-US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  <m:t>Rn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en-US"/>
                </a:p>
              </p:txBody>
            </p:sp>
          </mc:Choice>
          <mc:Fallback>
            <p:sp>
              <p:nvSpPr>
                <p:cNvPr id="13" name="Text Box 1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22" y="8102"/>
                  <a:ext cx="2063" cy="1051"/>
                </a:xfrm>
                <a:prstGeom prst="rect">
                  <a:avLst/>
                </a:prstGeom>
                <a:blipFill rotWithShape="1">
                  <a:blip r:embed="rId3"/>
                </a:blipFill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2" name="Text Box 21"/>
            <p:cNvSpPr txBox="1"/>
            <p:nvPr/>
          </p:nvSpPr>
          <p:spPr>
            <a:xfrm>
              <a:off x="6983" y="8554"/>
              <a:ext cx="241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endParaRPr lang="en-US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6315075" y="5298440"/>
            <a:ext cx="1628140" cy="532130"/>
            <a:chOff x="9945" y="8344"/>
            <a:chExt cx="2564" cy="838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4" name="Text Box 13"/>
                <p:cNvSpPr txBox="1"/>
                <p:nvPr/>
              </p:nvSpPr>
              <p:spPr>
                <a:xfrm>
                  <a:off x="9945" y="8344"/>
                  <a:ext cx="2564" cy="569"/>
                </a:xfrm>
                <a:prstGeom prst="rect">
                  <a:avLst/>
                </a:prstGeom>
                <a:noFill/>
              </p:spPr>
              <p:txBody>
                <a:bodyPr wrap="none" rtlCol="0" anchor="t">
                  <a:spAutoFit/>
                </a:bodyPr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𝑖</m:t>
                            </m:r>
                            <m: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,</m:t>
                            </m:r>
                            <m: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0</m:t>
                            </m:r>
                          </m:sub>
                        </m:sSub>
                        <m:r>
                          <a:rPr lang="en-US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=</m:t>
                        </m:r>
                        <m:r>
                          <a:rPr lang="en-US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0</m:t>
                        </m:r>
                        <m:r>
                          <a:rPr lang="en-US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  </m:t>
                        </m:r>
                        <m:r>
                          <a:rPr lang="en-US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∀ </m:t>
                        </m:r>
                        <m:r>
                          <a:rPr lang="en-US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𝑖</m:t>
                        </m:r>
                      </m:oMath>
                    </m:oMathPara>
                  </a14:m>
                  <a:endParaRPr lang="en-US"/>
                </a:p>
              </p:txBody>
            </p:sp>
          </mc:Choice>
          <mc:Fallback>
            <p:sp>
              <p:nvSpPr>
                <p:cNvPr id="14" name="Text Box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945" y="8344"/>
                  <a:ext cx="2564" cy="569"/>
                </a:xfrm>
                <a:prstGeom prst="rect">
                  <a:avLst/>
                </a:prstGeom>
                <a:blipFill rotWithShape="1">
                  <a:blip r:embed="rId4"/>
                </a:blipFill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4" name="Text Box 23"/>
            <p:cNvSpPr txBox="1"/>
            <p:nvPr/>
          </p:nvSpPr>
          <p:spPr>
            <a:xfrm>
              <a:off x="10942" y="8602"/>
              <a:ext cx="488" cy="5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endParaRPr lang="en-US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4454525" y="3660140"/>
            <a:ext cx="3281680" cy="838200"/>
            <a:chOff x="601" y="1894"/>
            <a:chExt cx="5168" cy="1320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2" name="Text Box 11"/>
                <p:cNvSpPr txBox="1"/>
                <p:nvPr/>
              </p:nvSpPr>
              <p:spPr>
                <a:xfrm>
                  <a:off x="601" y="1894"/>
                  <a:ext cx="5168" cy="1321"/>
                </a:xfrm>
                <a:prstGeom prst="rect">
                  <a:avLst/>
                </a:prstGeom>
                <a:noFill/>
              </p:spPr>
              <p:txBody>
                <a:bodyPr wrap="none" rtlCol="0" anchor="t">
                  <a:spAutoFit/>
                </a:bodyPr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̃"/>
                                <m:ctrlPr>
                                  <a:rPr lang="en-US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  <m:t>𝑁</m:t>
                                </m:r>
                              </m:e>
                            </m:acc>
                          </m:e>
                          <m:sub>
                            <m: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(</m:t>
                        </m:r>
                        <m:r>
                          <a:rPr lang="en-US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𝑠</m:t>
                        </m:r>
                        <m:r>
                          <a:rPr lang="en-US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)=</m:t>
                        </m:r>
                        <m:f>
                          <m:fPr>
                            <m:ctrlP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𝐾</m:t>
                            </m:r>
                          </m:num>
                          <m:den>
                            <m: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𝑠</m:t>
                            </m:r>
                            <m: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(</m:t>
                            </m:r>
                            <m: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𝑠</m:t>
                            </m:r>
                            <m: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  <m:t>𝜆</m:t>
                                </m:r>
                              </m:e>
                              <m:sub>
                                <m:r>
                                  <a:rPr lang="en-US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)</m:t>
                            </m:r>
                          </m:den>
                        </m:f>
                        <m:nary>
                          <m:naryPr>
                            <m:chr m:val="∏"/>
                            <m:limLoc m:val="undOvr"/>
                            <m:ctrlP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naryPr>
                          <m:sub>
                            <m: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𝑗</m:t>
                            </m:r>
                            <m: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=</m:t>
                            </m:r>
                            <m: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1</m:t>
                            </m:r>
                          </m:sub>
                          <m:sup>
                            <m: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𝑖</m:t>
                            </m:r>
                            <m: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−</m:t>
                            </m:r>
                            <m: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1</m:t>
                            </m:r>
                          </m:sup>
                          <m:e>
                            <m:f>
                              <m:fPr>
                                <m:ctrlPr>
                                  <a:rPr lang="en-US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i="1">
                                        <a:latin typeface="DejaVu Math TeX Gyre" panose="02000503000000000000" charset="0"/>
                                        <a:cs typeface="DejaVu Math TeX Gyre" panose="02000503000000000000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DejaVu Math TeX Gyre" panose="02000503000000000000" charset="0"/>
                                        <a:cs typeface="DejaVu Math TeX Gyre" panose="02000503000000000000" charset="0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DejaVu Math TeX Gyre" panose="02000503000000000000" charset="0"/>
                                        <a:cs typeface="DejaVu Math TeX Gyre" panose="02000503000000000000" charset="0"/>
                                      </a:rPr>
                                      <m:t>𝑗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  <m:t>𝑠</m:t>
                                </m:r>
                                <m:r>
                                  <a:rPr lang="en-US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DejaVu Math TeX Gyre" panose="02000503000000000000" charset="0"/>
                                        <a:cs typeface="DejaVu Math TeX Gyre" panose="02000503000000000000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DejaVu Math TeX Gyre" panose="02000503000000000000" charset="0"/>
                                        <a:cs typeface="DejaVu Math TeX Gyre" panose="02000503000000000000" charset="0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DejaVu Math TeX Gyre" panose="02000503000000000000" charset="0"/>
                                        <a:cs typeface="DejaVu Math TeX Gyre" panose="02000503000000000000" charset="0"/>
                                      </a:rPr>
                                      <m:t>𝑗</m:t>
                                    </m:r>
                                  </m:sub>
                                </m:sSub>
                              </m:den>
                            </m:f>
                          </m:e>
                        </m:nary>
                      </m:oMath>
                    </m:oMathPara>
                  </a14:m>
                  <a:endParaRPr lang="en-US"/>
                </a:p>
              </p:txBody>
            </p:sp>
          </mc:Choice>
          <mc:Fallback>
            <p:sp>
              <p:nvSpPr>
                <p:cNvPr id="12" name="Text Box 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1" y="1894"/>
                  <a:ext cx="5168" cy="1321"/>
                </a:xfrm>
                <a:prstGeom prst="rect">
                  <a:avLst/>
                </a:prstGeom>
                <a:blipFill rotWithShape="1">
                  <a:blip r:embed="rId5"/>
                </a:blipFill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6" name="Text Box 25"/>
            <p:cNvSpPr txBox="1"/>
            <p:nvPr/>
          </p:nvSpPr>
          <p:spPr>
            <a:xfrm>
              <a:off x="1817" y="2180"/>
              <a:ext cx="241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endParaRPr lang="en-US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4510405" y="5149850"/>
            <a:ext cx="2984500" cy="664210"/>
            <a:chOff x="601" y="6963"/>
            <a:chExt cx="4700" cy="1046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6" name="Text Box 15"/>
                <p:cNvSpPr txBox="1"/>
                <p:nvPr/>
              </p:nvSpPr>
              <p:spPr>
                <a:xfrm>
                  <a:off x="601" y="6963"/>
                  <a:ext cx="4701" cy="1046"/>
                </a:xfrm>
                <a:prstGeom prst="rect">
                  <a:avLst/>
                </a:prstGeom>
                <a:noFill/>
              </p:spPr>
              <p:txBody>
                <a:bodyPr wrap="none" rtlCol="0" anchor="t">
                  <a:spAutoFit/>
                </a:bodyPr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(</m:t>
                        </m:r>
                        <m:r>
                          <a:rPr lang="en-US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∞</m:t>
                        </m:r>
                        <m:r>
                          <a:rPr lang="en-US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)=</m:t>
                        </m:r>
                        <m:func>
                          <m:funcPr>
                            <m:ctrlP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funcPr>
                          <m:fName>
                            <m:limLow>
                              <m:limLowPr>
                                <m:ctrlPr>
                                  <a:rPr lang="en-US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</m:ctrlPr>
                              </m:limLowPr>
                              <m:e>
                                <m:r>
                                  <m:rPr>
                                    <m:sty m:val="p"/>
                                  </m:rPr>
                                  <a:rPr lang="en-US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  <m:t>lim</m:t>
                                </m:r>
                              </m:e>
                              <m:lim>
                                <m:r>
                                  <a:rPr lang="en-US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  <m:t>𝑠</m:t>
                                </m:r>
                                <m:r>
                                  <a:rPr lang="en-US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  <m:t>→</m:t>
                                </m:r>
                                <m:r>
                                  <a:rPr lang="en-US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  <m:t>0</m:t>
                                </m:r>
                              </m:lim>
                            </m:limLow>
                          </m:fName>
                          <m:e>
                            <m: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𝑠</m:t>
                            </m:r>
                            <m:sSub>
                              <m:sSubPr>
                                <m:ctrlPr>
                                  <a:rPr lang="en-US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̃"/>
                                    <m:ctrlPr>
                                      <a:rPr lang="en-US" i="1">
                                        <a:latin typeface="DejaVu Math TeX Gyre" panose="02000503000000000000" charset="0"/>
                                        <a:cs typeface="DejaVu Math TeX Gyre" panose="02000503000000000000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i="1">
                                        <a:latin typeface="DejaVu Math TeX Gyre" panose="02000503000000000000" charset="0"/>
                                        <a:cs typeface="DejaVu Math TeX Gyre" panose="02000503000000000000" charset="0"/>
                                      </a:rPr>
                                      <m:t>𝑁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US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(</m:t>
                            </m:r>
                            <m: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𝑠</m:t>
                            </m:r>
                            <m: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)</m:t>
                            </m:r>
                          </m:e>
                        </m:func>
                        <m:r>
                          <a:rPr lang="en-US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=</m:t>
                        </m:r>
                        <m:f>
                          <m:fPr>
                            <m:ctrlP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𝐾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  <m:t>𝜆</m:t>
                                </m:r>
                              </m:e>
                              <m:sub>
                                <m:r>
                                  <a:rPr lang="en-US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  <m:t>𝑖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en-US"/>
                </a:p>
              </p:txBody>
            </p:sp>
          </mc:Choice>
          <mc:Fallback>
            <p:sp>
              <p:nvSpPr>
                <p:cNvPr id="16" name="Text Box 1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1" y="6963"/>
                  <a:ext cx="4701" cy="1046"/>
                </a:xfrm>
                <a:prstGeom prst="rect">
                  <a:avLst/>
                </a:prstGeom>
                <a:blipFill rotWithShape="1">
                  <a:blip r:embed="rId6"/>
                </a:blipFill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8" name="Text Box 27"/>
            <p:cNvSpPr txBox="1"/>
            <p:nvPr/>
          </p:nvSpPr>
          <p:spPr>
            <a:xfrm>
              <a:off x="2123" y="7298"/>
              <a:ext cx="488" cy="5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endParaRPr lang="en-US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4700406" y="1148080"/>
            <a:ext cx="2794305" cy="3258185"/>
            <a:chOff x="-4241" y="6363"/>
            <a:chExt cx="4400" cy="5131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7" name="Text Box 16"/>
                <p:cNvSpPr txBox="1"/>
                <p:nvPr/>
              </p:nvSpPr>
              <p:spPr>
                <a:xfrm>
                  <a:off x="-4241" y="10509"/>
                  <a:ext cx="4400" cy="985"/>
                </a:xfrm>
                <a:prstGeom prst="rect">
                  <a:avLst/>
                </a:prstGeom>
                <a:noFill/>
              </p:spPr>
              <p:txBody>
                <a:bodyPr wrap="square" rtlCol="0" anchor="t">
                  <a:spAutoFit/>
                </a:bodyPr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〈"/>
                            <m:endChr m:val="〉"/>
                            <m:ctrlP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n-US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  <m:t>𝑡𝑜𝑡𝑎𝑙</m:t>
                                </m:r>
                                <m:r>
                                  <a:rPr lang="en-US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  <m:t>−</m:t>
                                </m:r>
                                <m:r>
                                  <a:rPr lang="en-US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  <m:t>𝑒𝑞</m:t>
                                </m:r>
                              </m:sub>
                            </m:sSub>
                          </m:e>
                        </m:d>
                        <m:r>
                          <a:rPr lang="en-US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=</m:t>
                        </m:r>
                        <m:nary>
                          <m:naryPr>
                            <m:chr m:val="∑"/>
                            <m:limLoc m:val="undOvr"/>
                            <m:supHide m:val="on"/>
                            <m:ctrlP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naryPr>
                          <m:sub>
                            <m: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𝑖</m:t>
                            </m:r>
                          </m:sub>
                          <m:sup/>
                          <m:e>
                            <m:sSub>
                              <m:sSubPr>
                                <m:ctrlPr>
                                  <a:rPr lang="en-US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n-US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  <m:t>𝑖</m:t>
                                </m:r>
                                <m:r>
                                  <a:rPr lang="en-US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  <m:t>,</m:t>
                                </m:r>
                                <m:r>
                                  <a:rPr lang="en-US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  <m:t>𝑒𝑞</m:t>
                                </m:r>
                              </m:sub>
                            </m:sSub>
                          </m:e>
                        </m:nary>
                      </m:oMath>
                    </m:oMathPara>
                  </a14:m>
                  <a:endParaRPr lang="en-US"/>
                </a:p>
              </p:txBody>
            </p:sp>
          </mc:Choice>
          <mc:Fallback>
            <p:sp>
              <p:nvSpPr>
                <p:cNvPr id="17" name="Text Box 1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-4241" y="10509"/>
                  <a:ext cx="4400" cy="985"/>
                </a:xfrm>
                <a:prstGeom prst="rect">
                  <a:avLst/>
                </a:prstGeom>
                <a:blipFill rotWithShape="1">
                  <a:blip r:embed="rId7"/>
                </a:blipFill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0" name="Text Box 29"/>
            <p:cNvSpPr txBox="1"/>
            <p:nvPr/>
          </p:nvSpPr>
          <p:spPr>
            <a:xfrm>
              <a:off x="-2508" y="6363"/>
              <a:ext cx="488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endParaRPr lang="en-US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4892675" y="3714750"/>
            <a:ext cx="2405380" cy="729615"/>
            <a:chOff x="421" y="5294"/>
            <a:chExt cx="3788" cy="1149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8" name="Text Box 17"/>
                <p:cNvSpPr txBox="1"/>
                <p:nvPr/>
              </p:nvSpPr>
              <p:spPr>
                <a:xfrm>
                  <a:off x="421" y="5294"/>
                  <a:ext cx="3788" cy="1149"/>
                </a:xfrm>
                <a:prstGeom prst="rect">
                  <a:avLst/>
                </a:prstGeom>
                <a:noFill/>
              </p:spPr>
              <p:txBody>
                <a:bodyPr wrap="none" rtlCol="0" anchor="t">
                  <a:spAutoFit/>
                </a:bodyPr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〈"/>
                            <m:endChr m:val="〉"/>
                            <m:ctrlP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n-US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  <m:t>𝑡𝑜𝑡𝑎𝑙</m:t>
                                </m:r>
                                <m:r>
                                  <a:rPr lang="en-US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  <m:t>−</m:t>
                                </m:r>
                                <m:r>
                                  <a:rPr lang="en-US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  <m:t>𝑒𝑞</m:t>
                                </m:r>
                              </m:sub>
                            </m:sSub>
                          </m:e>
                        </m:d>
                        <m:r>
                          <a:rPr lang="en-US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=</m:t>
                        </m:r>
                        <m:nary>
                          <m:naryPr>
                            <m:chr m:val="∑"/>
                            <m:limLoc m:val="undOvr"/>
                            <m:supHide m:val="on"/>
                            <m:ctrlP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naryPr>
                          <m:sub>
                            <m: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𝑖</m:t>
                            </m:r>
                          </m:sub>
                          <m:sup/>
                          <m:e>
                            <m:f>
                              <m:fPr>
                                <m:ctrlPr>
                                  <a:rPr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  <m:t>𝐾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i="1">
                                        <a:latin typeface="DejaVu Math TeX Gyre" panose="02000503000000000000" charset="0"/>
                                        <a:cs typeface="DejaVu Math TeX Gyre" panose="02000503000000000000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DejaVu Math TeX Gyre" panose="02000503000000000000" charset="0"/>
                                        <a:cs typeface="DejaVu Math TeX Gyre" panose="02000503000000000000" charset="0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DejaVu Math TeX Gyre" panose="02000503000000000000" charset="0"/>
                                        <a:cs typeface="DejaVu Math TeX Gyre" panose="02000503000000000000" charset="0"/>
                                      </a:rPr>
                                      <m:t>𝑖</m:t>
                                    </m:r>
                                  </m:sub>
                                </m:sSub>
                              </m:den>
                            </m:f>
                          </m:e>
                        </m:nary>
                      </m:oMath>
                    </m:oMathPara>
                  </a14:m>
                  <a:endParaRPr lang="en-US"/>
                </a:p>
              </p:txBody>
            </p:sp>
          </mc:Choice>
          <mc:Fallback>
            <p:sp>
              <p:nvSpPr>
                <p:cNvPr id="18" name="Text Box 1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1" y="5294"/>
                  <a:ext cx="3788" cy="1149"/>
                </a:xfrm>
                <a:prstGeom prst="rect">
                  <a:avLst/>
                </a:prstGeom>
                <a:blipFill rotWithShape="1">
                  <a:blip r:embed="rId8"/>
                </a:blipFill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2" name="Text Box 31"/>
            <p:cNvSpPr txBox="1"/>
            <p:nvPr/>
          </p:nvSpPr>
          <p:spPr>
            <a:xfrm>
              <a:off x="2364" y="5608"/>
              <a:ext cx="488" cy="5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endParaRPr lang="en-US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4322445" y="5257165"/>
            <a:ext cx="3509645" cy="429895"/>
            <a:chOff x="13184" y="1311"/>
            <a:chExt cx="5527" cy="677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0" name="Text Box 19"/>
                <p:cNvSpPr txBox="1"/>
                <p:nvPr/>
              </p:nvSpPr>
              <p:spPr>
                <a:xfrm>
                  <a:off x="13184" y="1311"/>
                  <a:ext cx="5527" cy="642"/>
                </a:xfrm>
                <a:prstGeom prst="rect">
                  <a:avLst/>
                </a:prstGeom>
                <a:noFill/>
              </p:spPr>
              <p:txBody>
                <a:bodyPr wrap="none" rtlCol="0" anchor="t">
                  <a:spAutoFit/>
                </a:bodyPr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𝑖𝑛𝑖𝑡</m:t>
                            </m:r>
                            <m: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−</m:t>
                            </m:r>
                            <m: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𝑒𝑞</m:t>
                            </m:r>
                          </m:sub>
                        </m:sSub>
                        <m:r>
                          <a:rPr lang="en-US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=</m:t>
                        </m:r>
                        <m:d>
                          <m:dPr>
                            <m:begChr m:val="〈"/>
                            <m:endChr m:val="〉"/>
                            <m:ctrlP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n-US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  <m:t>𝑡𝑜𝑡𝑎𝑙</m:t>
                                </m:r>
                                <m:r>
                                  <a:rPr lang="en-US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  <m:t>−</m:t>
                                </m:r>
                                <m:r>
                                  <a:rPr lang="en-US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  <m:t>𝑒𝑞</m:t>
                                </m:r>
                              </m:sub>
                            </m:sSub>
                          </m:e>
                        </m:d>
                        <m:r>
                          <a:rPr lang="en-US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 </m:t>
                        </m:r>
                        <m:r>
                          <a:rPr lang="en-US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⋅</m:t>
                        </m:r>
                        <m:r>
                          <a:rPr lang="en-US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𝛥</m:t>
                        </m:r>
                        <m:sSub>
                          <m:sSubPr>
                            <m:ctrlP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𝑡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Rn</m:t>
                            </m:r>
                          </m:sub>
                        </m:sSub>
                      </m:oMath>
                    </m:oMathPara>
                  </a14:m>
                  <a:endParaRPr lang="en-US"/>
                </a:p>
              </p:txBody>
            </p:sp>
          </mc:Choice>
          <mc:Fallback>
            <p:sp>
              <p:nvSpPr>
                <p:cNvPr id="20" name="Text Box 1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184" y="1311"/>
                  <a:ext cx="5527" cy="642"/>
                </a:xfrm>
                <a:prstGeom prst="rect">
                  <a:avLst/>
                </a:prstGeom>
                <a:blipFill rotWithShape="1">
                  <a:blip r:embed="rId9"/>
                </a:blipFill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4" name="Text Box 33"/>
            <p:cNvSpPr txBox="1"/>
            <p:nvPr/>
          </p:nvSpPr>
          <p:spPr>
            <a:xfrm>
              <a:off x="15529" y="1408"/>
              <a:ext cx="488" cy="5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A49DFD55-3C28-40EF-9E31-A92D2E4017FF}" type="slidenum">
              <a:rPr lang="en-US" smtClean="0"/>
            </a:fld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404995" y="2122170"/>
            <a:ext cx="7272655" cy="368300"/>
            <a:chOff x="6937" y="3084"/>
            <a:chExt cx="11453" cy="580"/>
          </a:xfrm>
        </p:grpSpPr>
        <p:cxnSp>
          <p:nvCxnSpPr>
            <p:cNvPr id="10" name="Straight Arrow Connector 9"/>
            <p:cNvCxnSpPr/>
            <p:nvPr/>
          </p:nvCxnSpPr>
          <p:spPr>
            <a:xfrm flipH="1">
              <a:off x="6937" y="3504"/>
              <a:ext cx="5903" cy="0"/>
            </a:xfrm>
            <a:prstGeom prst="straightConnector1">
              <a:avLst/>
            </a:prstGeom>
            <a:ln>
              <a:tailEnd type="oval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Text Box 10"/>
            <p:cNvSpPr txBox="1"/>
            <p:nvPr/>
          </p:nvSpPr>
          <p:spPr>
            <a:xfrm>
              <a:off x="12888" y="3084"/>
              <a:ext cx="1064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s-ES_tradnl" altLang="en-US"/>
                <a:t>...</a:t>
              </a:r>
              <a:endParaRPr lang="es-ES_tradnl" altLang="en-US"/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 flipH="1">
              <a:off x="13560" y="3504"/>
              <a:ext cx="4831" cy="0"/>
            </a:xfrm>
            <a:prstGeom prst="straightConnector1">
              <a:avLst/>
            </a:prstGeom>
            <a:ln>
              <a:headEnd type="oval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4" name="Group 13"/>
          <p:cNvGrpSpPr/>
          <p:nvPr/>
        </p:nvGrpSpPr>
        <p:grpSpPr>
          <a:xfrm>
            <a:off x="4435475" y="4023995"/>
            <a:ext cx="7272655" cy="368300"/>
            <a:chOff x="6937" y="3084"/>
            <a:chExt cx="11453" cy="580"/>
          </a:xfrm>
        </p:grpSpPr>
        <p:cxnSp>
          <p:nvCxnSpPr>
            <p:cNvPr id="15" name="Straight Arrow Connector 14"/>
            <p:cNvCxnSpPr/>
            <p:nvPr/>
          </p:nvCxnSpPr>
          <p:spPr>
            <a:xfrm flipH="1">
              <a:off x="6937" y="3504"/>
              <a:ext cx="5903" cy="0"/>
            </a:xfrm>
            <a:prstGeom prst="straightConnector1">
              <a:avLst/>
            </a:prstGeom>
            <a:ln>
              <a:tailEnd type="oval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6" name="Text Box 15"/>
            <p:cNvSpPr txBox="1"/>
            <p:nvPr/>
          </p:nvSpPr>
          <p:spPr>
            <a:xfrm>
              <a:off x="12888" y="3084"/>
              <a:ext cx="1064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s-ES_tradnl" altLang="en-US"/>
                <a:t>...</a:t>
              </a:r>
              <a:endParaRPr lang="es-ES_tradnl" altLang="en-US"/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 flipH="1">
              <a:off x="13560" y="3504"/>
              <a:ext cx="4831" cy="0"/>
            </a:xfrm>
            <a:prstGeom prst="straightConnector1">
              <a:avLst/>
            </a:prstGeom>
            <a:ln>
              <a:headEnd type="oval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8" name="Oval 17"/>
          <p:cNvSpPr/>
          <p:nvPr/>
        </p:nvSpPr>
        <p:spPr>
          <a:xfrm>
            <a:off x="4536440" y="2317115"/>
            <a:ext cx="144000" cy="144000"/>
          </a:xfrm>
          <a:prstGeom prst="ellipse">
            <a:avLst/>
          </a:prstGeom>
          <a:solidFill>
            <a:srgbClr val="80A1C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5043170" y="2317115"/>
            <a:ext cx="144000" cy="144000"/>
          </a:xfrm>
          <a:prstGeom prst="ellipse">
            <a:avLst/>
          </a:prstGeom>
          <a:solidFill>
            <a:srgbClr val="80A1C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5549900" y="2317115"/>
            <a:ext cx="144000" cy="144000"/>
          </a:xfrm>
          <a:prstGeom prst="ellipse">
            <a:avLst/>
          </a:prstGeom>
          <a:solidFill>
            <a:srgbClr val="80A1C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6056630" y="2316480"/>
            <a:ext cx="144000" cy="144000"/>
          </a:xfrm>
          <a:prstGeom prst="ellipse">
            <a:avLst/>
          </a:prstGeom>
          <a:solidFill>
            <a:srgbClr val="80A1C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6563360" y="2316480"/>
            <a:ext cx="144000" cy="144000"/>
          </a:xfrm>
          <a:prstGeom prst="ellipse">
            <a:avLst/>
          </a:prstGeom>
          <a:solidFill>
            <a:srgbClr val="80A1C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7070090" y="2316480"/>
            <a:ext cx="144000" cy="144000"/>
          </a:xfrm>
          <a:prstGeom prst="ellipse">
            <a:avLst/>
          </a:prstGeom>
          <a:solidFill>
            <a:srgbClr val="80A1C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7576820" y="2316480"/>
            <a:ext cx="144000" cy="144000"/>
          </a:xfrm>
          <a:prstGeom prst="ellipse">
            <a:avLst/>
          </a:prstGeom>
          <a:solidFill>
            <a:srgbClr val="80A1C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8083550" y="2317115"/>
            <a:ext cx="144000" cy="144000"/>
          </a:xfrm>
          <a:prstGeom prst="ellipse">
            <a:avLst/>
          </a:prstGeom>
          <a:solidFill>
            <a:srgbClr val="80A1C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8715375" y="2317115"/>
            <a:ext cx="144000" cy="144000"/>
          </a:xfrm>
          <a:prstGeom prst="ellipse">
            <a:avLst/>
          </a:prstGeom>
          <a:solidFill>
            <a:srgbClr val="80A1C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9222105" y="2317115"/>
            <a:ext cx="144000" cy="144000"/>
          </a:xfrm>
          <a:prstGeom prst="ellipse">
            <a:avLst/>
          </a:prstGeom>
          <a:solidFill>
            <a:srgbClr val="80A1C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9728835" y="2317115"/>
            <a:ext cx="144000" cy="144000"/>
          </a:xfrm>
          <a:prstGeom prst="ellipse">
            <a:avLst/>
          </a:prstGeom>
          <a:solidFill>
            <a:srgbClr val="80A1C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10235565" y="2317750"/>
            <a:ext cx="144000" cy="144000"/>
          </a:xfrm>
          <a:prstGeom prst="ellipse">
            <a:avLst/>
          </a:prstGeom>
          <a:solidFill>
            <a:srgbClr val="80A1C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10742295" y="2317750"/>
            <a:ext cx="144000" cy="144000"/>
          </a:xfrm>
          <a:prstGeom prst="ellipse">
            <a:avLst/>
          </a:prstGeom>
          <a:solidFill>
            <a:srgbClr val="80A1C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11249025" y="2318385"/>
            <a:ext cx="144000" cy="144000"/>
          </a:xfrm>
          <a:prstGeom prst="ellipse">
            <a:avLst/>
          </a:prstGeom>
          <a:solidFill>
            <a:srgbClr val="80A1C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grpSp>
        <p:nvGrpSpPr>
          <p:cNvPr id="37" name="Group 36"/>
          <p:cNvGrpSpPr/>
          <p:nvPr/>
        </p:nvGrpSpPr>
        <p:grpSpPr>
          <a:xfrm>
            <a:off x="5043170" y="1599565"/>
            <a:ext cx="779780" cy="716280"/>
            <a:chOff x="7942" y="2519"/>
            <a:chExt cx="1228" cy="1128"/>
          </a:xfrm>
        </p:grpSpPr>
        <p:cxnSp>
          <p:nvCxnSpPr>
            <p:cNvPr id="34" name="Straight Connector 33"/>
            <p:cNvCxnSpPr/>
            <p:nvPr/>
          </p:nvCxnSpPr>
          <p:spPr>
            <a:xfrm>
              <a:off x="8056" y="3213"/>
              <a:ext cx="0" cy="435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>
              <a:off x="8056" y="3180"/>
              <a:ext cx="807" cy="0"/>
            </a:xfrm>
            <a:prstGeom prst="straightConnector1">
              <a:avLst/>
            </a:prstGeom>
            <a:ln>
              <a:headEnd type="arrow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8853" y="3213"/>
              <a:ext cx="0" cy="435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6" name="Text Box 35"/>
                <p:cNvSpPr txBox="1"/>
                <p:nvPr/>
              </p:nvSpPr>
              <p:spPr>
                <a:xfrm>
                  <a:off x="7942" y="2519"/>
                  <a:ext cx="1229" cy="580"/>
                </a:xfrm>
                <a:prstGeom prst="rect">
                  <a:avLst/>
                </a:prstGeom>
                <a:noFill/>
              </p:spPr>
              <p:txBody>
                <a:bodyPr wrap="none" rtlCol="0" anchor="t">
                  <a:spAutoFit/>
                </a:bodyPr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𝛥</m:t>
                        </m:r>
                        <m:sSub>
                          <m:sSubPr>
                            <m:ctrlP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𝑡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Rn</m:t>
                            </m:r>
                          </m:sub>
                        </m:sSub>
                      </m:oMath>
                    </m:oMathPara>
                  </a14:m>
                  <a:endParaRPr lang="en-US"/>
                </a:p>
              </p:txBody>
            </p:sp>
          </mc:Choice>
          <mc:Fallback>
            <p:sp>
              <p:nvSpPr>
                <p:cNvPr id="36" name="Text Box 3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942" y="2519"/>
                  <a:ext cx="1229" cy="580"/>
                </a:xfrm>
                <a:prstGeom prst="rect">
                  <a:avLst/>
                </a:prstGeom>
                <a:blipFill rotWithShape="1">
                  <a:blip r:embed="rId1"/>
                </a:blipFill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8" name="Oval 37"/>
          <p:cNvSpPr/>
          <p:nvPr/>
        </p:nvSpPr>
        <p:spPr>
          <a:xfrm>
            <a:off x="8751570" y="4236720"/>
            <a:ext cx="108000" cy="108000"/>
          </a:xfrm>
          <a:prstGeom prst="ellipse">
            <a:avLst/>
          </a:prstGeom>
          <a:solidFill>
            <a:srgbClr val="BF616A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9620885" y="4236720"/>
            <a:ext cx="108000" cy="108000"/>
          </a:xfrm>
          <a:prstGeom prst="ellipse">
            <a:avLst/>
          </a:prstGeom>
          <a:solidFill>
            <a:srgbClr val="BF616A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9872980" y="4236720"/>
            <a:ext cx="108000" cy="108000"/>
          </a:xfrm>
          <a:prstGeom prst="ellipse">
            <a:avLst/>
          </a:prstGeom>
          <a:solidFill>
            <a:srgbClr val="BF616A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10634345" y="4236720"/>
            <a:ext cx="108000" cy="108000"/>
          </a:xfrm>
          <a:prstGeom prst="ellipse">
            <a:avLst/>
          </a:prstGeom>
          <a:solidFill>
            <a:srgbClr val="BF616A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10963910" y="4236720"/>
            <a:ext cx="108000" cy="108000"/>
          </a:xfrm>
          <a:prstGeom prst="ellipse">
            <a:avLst/>
          </a:prstGeom>
          <a:solidFill>
            <a:srgbClr val="BF616A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grpSp>
        <p:nvGrpSpPr>
          <p:cNvPr id="50" name="Group 49"/>
          <p:cNvGrpSpPr/>
          <p:nvPr/>
        </p:nvGrpSpPr>
        <p:grpSpPr>
          <a:xfrm>
            <a:off x="4233545" y="2021205"/>
            <a:ext cx="7613650" cy="306070"/>
            <a:chOff x="6667" y="3183"/>
            <a:chExt cx="11990" cy="482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8" name="Text Box 47"/>
                <p:cNvSpPr txBox="1"/>
                <p:nvPr/>
              </p:nvSpPr>
              <p:spPr>
                <a:xfrm>
                  <a:off x="6667" y="3183"/>
                  <a:ext cx="528" cy="483"/>
                </a:xfrm>
                <a:prstGeom prst="rect">
                  <a:avLst/>
                </a:prstGeom>
                <a:noFill/>
              </p:spPr>
              <p:txBody>
                <a:bodyPr wrap="none" rtlCol="0" anchor="t">
                  <a:spAutoFit/>
                </a:bodyPr>
                <a:p>
                  <a:pPr lvl="0" algn="l">
                    <a:buClrTx/>
                    <a:buSzTx/>
                    <a:buFontTx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  <a:sym typeface="+mn-ea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  <a:sym typeface="+mn-ea"/>
                              </a:rPr>
                              <m:t>𝑡</m:t>
                            </m:r>
                          </m:e>
                          <m:sub>
                            <m: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  <a:sym typeface="+mn-ea"/>
                              </a:rPr>
                              <m:t>𝑖</m:t>
                            </m:r>
                          </m:sub>
                        </m:sSub>
                      </m:oMath>
                    </m:oMathPara>
                  </a14:m>
                  <a:endParaRPr lang="en-US" sz="1400" i="1">
                    <a:latin typeface="DejaVu Math TeX Gyre" panose="02000503000000000000" charset="0"/>
                    <a:cs typeface="DejaVu Math TeX Gyre" panose="02000503000000000000" charset="0"/>
                    <a:sym typeface="+mn-ea"/>
                  </a:endParaRPr>
                </a:p>
              </p:txBody>
            </p:sp>
          </mc:Choice>
          <mc:Fallback>
            <p:sp>
              <p:nvSpPr>
                <p:cNvPr id="48" name="Text Box 4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67" y="3183"/>
                  <a:ext cx="528" cy="483"/>
                </a:xfrm>
                <a:prstGeom prst="rect">
                  <a:avLst/>
                </a:prstGeom>
                <a:blipFill rotWithShape="1">
                  <a:blip r:embed="rId2"/>
                </a:blipFill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9" name="Text Box 48"/>
                <p:cNvSpPr txBox="1"/>
                <p:nvPr/>
              </p:nvSpPr>
              <p:spPr>
                <a:xfrm>
                  <a:off x="18029" y="3189"/>
                  <a:ext cx="628" cy="472"/>
                </a:xfrm>
                <a:prstGeom prst="rect">
                  <a:avLst/>
                </a:prstGeom>
                <a:noFill/>
              </p:spPr>
              <p:txBody>
                <a:bodyPr wrap="none" rtlCol="0" anchor="t">
                  <a:spAutoFit/>
                </a:bodyPr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𝑓</m:t>
                            </m:r>
                          </m:sub>
                        </m:sSub>
                      </m:oMath>
                    </m:oMathPara>
                  </a14:m>
                  <a:endParaRPr lang="en-US" sz="1400" i="1">
                    <a:latin typeface="DejaVu Math TeX Gyre" panose="02000503000000000000" charset="0"/>
                    <a:cs typeface="DejaVu Math TeX Gyre" panose="02000503000000000000" charset="0"/>
                  </a:endParaRPr>
                </a:p>
              </p:txBody>
            </p:sp>
          </mc:Choice>
          <mc:Fallback>
            <p:sp>
              <p:nvSpPr>
                <p:cNvPr id="49" name="Text Box 4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029" y="3189"/>
                  <a:ext cx="628" cy="472"/>
                </a:xfrm>
                <a:prstGeom prst="rect">
                  <a:avLst/>
                </a:prstGeom>
                <a:blipFill rotWithShape="1">
                  <a:blip r:embed="rId3"/>
                </a:blipFill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52" name="Text Box 51"/>
          <p:cNvSpPr txBox="1"/>
          <p:nvPr/>
        </p:nvSpPr>
        <p:spPr>
          <a:xfrm>
            <a:off x="3075940" y="362585"/>
            <a:ext cx="60401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s-ES_tradnl" altLang="en-US" sz="2400"/>
              <a:t>Populating the System</a:t>
            </a:r>
            <a:endParaRPr lang="es-ES_tradnl" altLang="en-US" sz="2400"/>
          </a:p>
        </p:txBody>
      </p:sp>
      <p:grpSp>
        <p:nvGrpSpPr>
          <p:cNvPr id="9" name="Group 8"/>
          <p:cNvGrpSpPr/>
          <p:nvPr/>
        </p:nvGrpSpPr>
        <p:grpSpPr>
          <a:xfrm>
            <a:off x="184150" y="2124710"/>
            <a:ext cx="4446905" cy="368300"/>
            <a:chOff x="290" y="3346"/>
            <a:chExt cx="7003" cy="580"/>
          </a:xfrm>
        </p:grpSpPr>
        <p:cxnSp>
          <p:nvCxnSpPr>
            <p:cNvPr id="2" name="Straight Arrow Connector 1"/>
            <p:cNvCxnSpPr/>
            <p:nvPr/>
          </p:nvCxnSpPr>
          <p:spPr>
            <a:xfrm flipH="1">
              <a:off x="290" y="3763"/>
              <a:ext cx="5903" cy="0"/>
            </a:xfrm>
            <a:prstGeom prst="straightConnector1">
              <a:avLst/>
            </a:prstGeom>
            <a:ln>
              <a:tailEnd type="oval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" name="Text Box 2"/>
            <p:cNvSpPr txBox="1"/>
            <p:nvPr/>
          </p:nvSpPr>
          <p:spPr>
            <a:xfrm>
              <a:off x="6229" y="3346"/>
              <a:ext cx="1064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s-ES_tradnl" altLang="en-US"/>
                <a:t>...</a:t>
              </a:r>
              <a:endParaRPr lang="es-ES_tradnl" altLang="en-US"/>
            </a:p>
          </p:txBody>
        </p:sp>
      </p:grpSp>
      <p:sp>
        <p:nvSpPr>
          <p:cNvPr id="56" name="Oval 55"/>
          <p:cNvSpPr/>
          <p:nvPr/>
        </p:nvSpPr>
        <p:spPr>
          <a:xfrm>
            <a:off x="357505" y="2316480"/>
            <a:ext cx="144000" cy="144000"/>
          </a:xfrm>
          <a:prstGeom prst="ellipse">
            <a:avLst/>
          </a:prstGeom>
          <a:solidFill>
            <a:srgbClr val="80A1C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57" name="Oval 56"/>
          <p:cNvSpPr/>
          <p:nvPr/>
        </p:nvSpPr>
        <p:spPr>
          <a:xfrm>
            <a:off x="864235" y="2316480"/>
            <a:ext cx="144000" cy="144000"/>
          </a:xfrm>
          <a:prstGeom prst="ellipse">
            <a:avLst/>
          </a:prstGeom>
          <a:solidFill>
            <a:srgbClr val="80A1C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58" name="Oval 57"/>
          <p:cNvSpPr/>
          <p:nvPr/>
        </p:nvSpPr>
        <p:spPr>
          <a:xfrm>
            <a:off x="1370965" y="2315845"/>
            <a:ext cx="144000" cy="144000"/>
          </a:xfrm>
          <a:prstGeom prst="ellipse">
            <a:avLst/>
          </a:prstGeom>
          <a:solidFill>
            <a:srgbClr val="80A1C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59" name="Oval 58"/>
          <p:cNvSpPr/>
          <p:nvPr/>
        </p:nvSpPr>
        <p:spPr>
          <a:xfrm>
            <a:off x="1877695" y="2315845"/>
            <a:ext cx="144000" cy="144000"/>
          </a:xfrm>
          <a:prstGeom prst="ellipse">
            <a:avLst/>
          </a:prstGeom>
          <a:solidFill>
            <a:srgbClr val="80A1C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60" name="Oval 59"/>
          <p:cNvSpPr/>
          <p:nvPr/>
        </p:nvSpPr>
        <p:spPr>
          <a:xfrm>
            <a:off x="2384425" y="2315845"/>
            <a:ext cx="144000" cy="144000"/>
          </a:xfrm>
          <a:prstGeom prst="ellipse">
            <a:avLst/>
          </a:prstGeom>
          <a:solidFill>
            <a:srgbClr val="80A1C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61" name="Oval 60"/>
          <p:cNvSpPr/>
          <p:nvPr/>
        </p:nvSpPr>
        <p:spPr>
          <a:xfrm>
            <a:off x="2891155" y="2315845"/>
            <a:ext cx="144000" cy="144000"/>
          </a:xfrm>
          <a:prstGeom prst="ellipse">
            <a:avLst/>
          </a:prstGeom>
          <a:solidFill>
            <a:srgbClr val="80A1C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62" name="Oval 61"/>
          <p:cNvSpPr/>
          <p:nvPr/>
        </p:nvSpPr>
        <p:spPr>
          <a:xfrm>
            <a:off x="3397885" y="2316480"/>
            <a:ext cx="144000" cy="144000"/>
          </a:xfrm>
          <a:prstGeom prst="ellipse">
            <a:avLst/>
          </a:prstGeom>
          <a:solidFill>
            <a:srgbClr val="80A1C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grpSp>
        <p:nvGrpSpPr>
          <p:cNvPr id="45" name="Group 44"/>
          <p:cNvGrpSpPr/>
          <p:nvPr/>
        </p:nvGrpSpPr>
        <p:grpSpPr>
          <a:xfrm>
            <a:off x="4572635" y="4236720"/>
            <a:ext cx="2918460" cy="107950"/>
            <a:chOff x="7201" y="6672"/>
            <a:chExt cx="4596" cy="170"/>
          </a:xfrm>
        </p:grpSpPr>
        <p:sp>
          <p:nvSpPr>
            <p:cNvPr id="63" name="Oval 62"/>
            <p:cNvSpPr/>
            <p:nvPr/>
          </p:nvSpPr>
          <p:spPr>
            <a:xfrm>
              <a:off x="7201" y="6672"/>
              <a:ext cx="170" cy="170"/>
            </a:xfrm>
            <a:prstGeom prst="ellipse">
              <a:avLst/>
            </a:prstGeom>
            <a:solidFill>
              <a:srgbClr val="BF616A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64" name="Oval 63"/>
            <p:cNvSpPr/>
            <p:nvPr/>
          </p:nvSpPr>
          <p:spPr>
            <a:xfrm>
              <a:off x="7772" y="6672"/>
              <a:ext cx="170" cy="170"/>
            </a:xfrm>
            <a:prstGeom prst="ellipse">
              <a:avLst/>
            </a:prstGeom>
            <a:solidFill>
              <a:srgbClr val="BF616A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65" name="Oval 64"/>
            <p:cNvSpPr/>
            <p:nvPr/>
          </p:nvSpPr>
          <p:spPr>
            <a:xfrm>
              <a:off x="9368" y="6672"/>
              <a:ext cx="170" cy="170"/>
            </a:xfrm>
            <a:prstGeom prst="ellipse">
              <a:avLst/>
            </a:prstGeom>
            <a:solidFill>
              <a:srgbClr val="BF616A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66" name="Oval 65"/>
            <p:cNvSpPr/>
            <p:nvPr/>
          </p:nvSpPr>
          <p:spPr>
            <a:xfrm>
              <a:off x="10964" y="6672"/>
              <a:ext cx="170" cy="170"/>
            </a:xfrm>
            <a:prstGeom prst="ellipse">
              <a:avLst/>
            </a:prstGeom>
            <a:solidFill>
              <a:srgbClr val="BF616A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67" name="Oval 66"/>
            <p:cNvSpPr/>
            <p:nvPr/>
          </p:nvSpPr>
          <p:spPr>
            <a:xfrm>
              <a:off x="11627" y="6672"/>
              <a:ext cx="170" cy="170"/>
            </a:xfrm>
            <a:prstGeom prst="ellipse">
              <a:avLst/>
            </a:prstGeom>
            <a:solidFill>
              <a:srgbClr val="BF616A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</p:grp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r>
              <a:rPr lang="es-ES_tradnl" dirty="0"/>
              <a:t>2023</a:t>
            </a:r>
            <a:endParaRPr lang="es-ES_tradnl" dirty="0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z="800" dirty="0">
                <a:cs typeface="+mn-lt"/>
                <a:sym typeface="+mn-ea"/>
              </a:rPr>
              <a:t>OBJECT-ORIENTED MONTE CARLO ALPHA ANALYSIS</a:t>
            </a:r>
            <a:endParaRPr lang="es-ES_tradnl" sz="800" dirty="0">
              <a:cs typeface="+mn-lt"/>
              <a:sym typeface="+mn-ea"/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75565" y="1967865"/>
            <a:ext cx="866775" cy="377825"/>
            <a:chOff x="119" y="3099"/>
            <a:chExt cx="1365" cy="595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8" name="Text Box 7"/>
                <p:cNvSpPr txBox="1"/>
                <p:nvPr/>
              </p:nvSpPr>
              <p:spPr>
                <a:xfrm>
                  <a:off x="119" y="3099"/>
                  <a:ext cx="1339" cy="472"/>
                </a:xfrm>
                <a:prstGeom prst="rect">
                  <a:avLst/>
                </a:prstGeom>
                <a:noFill/>
              </p:spPr>
              <p:txBody>
                <a:bodyPr wrap="none" rtlCol="0" anchor="t">
                  <a:spAutoFit/>
                </a:bodyPr>
                <a:p>
                  <a:pPr lvl="0" algn="l">
                    <a:buClrTx/>
                    <a:buSzTx/>
                    <a:buFontTx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  <a:sym typeface="+mn-ea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  <a:sym typeface="+mn-ea"/>
                              </a:rPr>
                              <m:t>𝑡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1400">
                                <a:latin typeface="DejaVu Math TeX Gyre" panose="02000503000000000000" charset="0"/>
                                <a:cs typeface="DejaVu Math TeX Gyre" panose="02000503000000000000" charset="0"/>
                                <a:sym typeface="+mn-ea"/>
                              </a:rPr>
                              <m:t>init</m:t>
                            </m:r>
                            <m:r>
                              <a:rPr lang="en-US" sz="1400">
                                <a:latin typeface="DejaVu Math TeX Gyre" panose="02000503000000000000" charset="0"/>
                                <a:cs typeface="DejaVu Math TeX Gyre" panose="02000503000000000000" charset="0"/>
                                <a:sym typeface="+mn-ea"/>
                              </a:rPr>
                              <m:t>−</m:t>
                            </m:r>
                            <m:r>
                              <m:rPr>
                                <m:sty m:val="p"/>
                              </m:rPr>
                              <a:rPr lang="en-US" sz="1400">
                                <a:latin typeface="DejaVu Math TeX Gyre" panose="02000503000000000000" charset="0"/>
                                <a:cs typeface="DejaVu Math TeX Gyre" panose="02000503000000000000" charset="0"/>
                                <a:sym typeface="+mn-ea"/>
                              </a:rPr>
                              <m:t>eq</m:t>
                            </m:r>
                          </m:sub>
                        </m:sSub>
                      </m:oMath>
                    </m:oMathPara>
                  </a14:m>
                  <a:endParaRPr lang="en-US" sz="1400" i="1">
                    <a:latin typeface="DejaVu Math TeX Gyre" panose="02000503000000000000" charset="0"/>
                    <a:cs typeface="DejaVu Math TeX Gyre" panose="02000503000000000000" charset="0"/>
                    <a:sym typeface="+mn-ea"/>
                  </a:endParaRPr>
                </a:p>
              </p:txBody>
            </p:sp>
          </mc:Choice>
          <mc:Fallback>
            <p:sp>
              <p:nvSpPr>
                <p:cNvPr id="8" name="Text Box 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9" y="3099"/>
                  <a:ext cx="1339" cy="472"/>
                </a:xfrm>
                <a:prstGeom prst="rect">
                  <a:avLst/>
                </a:prstGeom>
                <a:blipFill rotWithShape="1">
                  <a:blip r:embed="rId4"/>
                </a:blipFill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3" name="Text Box 42"/>
            <p:cNvSpPr txBox="1"/>
            <p:nvPr/>
          </p:nvSpPr>
          <p:spPr>
            <a:xfrm>
              <a:off x="996" y="3114"/>
              <a:ext cx="488" cy="5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endParaRPr 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1" animBg="1"/>
      <p:bldP spid="19" grpId="1" animBg="1"/>
      <p:bldP spid="20" grpId="1" animBg="1"/>
      <p:bldP spid="21" grpId="1" animBg="1"/>
      <p:bldP spid="22" grpId="1" animBg="1"/>
      <p:bldP spid="23" grpId="1" animBg="1"/>
      <p:bldP spid="24" grpId="1" animBg="1"/>
      <p:bldP spid="25" grpId="1" animBg="1"/>
      <p:bldP spid="27" grpId="1" animBg="1"/>
      <p:bldP spid="28" grpId="1" animBg="1"/>
      <p:bldP spid="29" grpId="1" animBg="1"/>
      <p:bldP spid="30" grpId="1" animBg="1"/>
      <p:bldP spid="31" grpId="1" animBg="1"/>
      <p:bldP spid="32" grpId="1" animBg="1"/>
      <p:bldP spid="38" grpId="1" animBg="1"/>
      <p:bldP spid="39" grpId="1" animBg="1"/>
      <p:bldP spid="40" grpId="1" animBg="1"/>
      <p:bldP spid="41" grpId="1" animBg="1"/>
      <p:bldP spid="42" grpId="1" animBg="1"/>
      <p:bldP spid="56" grpId="0" animBg="1"/>
      <p:bldP spid="56" grpId="1" animBg="1"/>
      <p:bldP spid="57" grpId="0" animBg="1"/>
      <p:bldP spid="57" grpId="1" animBg="1"/>
      <p:bldP spid="58" grpId="0" animBg="1"/>
      <p:bldP spid="58" grpId="1" animBg="1"/>
      <p:bldP spid="59" grpId="0" animBg="1"/>
      <p:bldP spid="59" grpId="1" animBg="1"/>
      <p:bldP spid="60" grpId="0" animBg="1"/>
      <p:bldP spid="60" grpId="1" animBg="1"/>
      <p:bldP spid="61" grpId="0" animBg="1"/>
      <p:bldP spid="61" grpId="1" animBg="1"/>
      <p:bldP spid="62" grpId="0" animBg="1"/>
      <p:bldP spid="62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A49DFD55-3C28-40EF-9E31-A92D2E4017FF}" type="slidenum">
              <a:rPr lang="en-US" smtClean="0"/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657350" y="3300730"/>
            <a:ext cx="88773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657350" y="3878580"/>
            <a:ext cx="88773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3" name="Oval 62"/>
          <p:cNvSpPr/>
          <p:nvPr/>
        </p:nvSpPr>
        <p:spPr>
          <a:xfrm>
            <a:off x="1763395" y="3246755"/>
            <a:ext cx="108000" cy="108000"/>
          </a:xfrm>
          <a:prstGeom prst="ellipse">
            <a:avLst/>
          </a:prstGeom>
          <a:solidFill>
            <a:srgbClr val="BF616A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3504565" y="3246755"/>
            <a:ext cx="108000" cy="108000"/>
          </a:xfrm>
          <a:prstGeom prst="ellipse">
            <a:avLst/>
          </a:prstGeom>
          <a:solidFill>
            <a:srgbClr val="BF616A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6153785" y="3246755"/>
            <a:ext cx="108000" cy="108000"/>
          </a:xfrm>
          <a:prstGeom prst="ellipse">
            <a:avLst/>
          </a:prstGeom>
          <a:solidFill>
            <a:srgbClr val="BF616A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8857615" y="3246755"/>
            <a:ext cx="108000" cy="108000"/>
          </a:xfrm>
          <a:prstGeom prst="ellipse">
            <a:avLst/>
          </a:prstGeom>
          <a:solidFill>
            <a:srgbClr val="BF616A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2094865" y="3246755"/>
            <a:ext cx="108000" cy="108000"/>
          </a:xfrm>
          <a:prstGeom prst="ellipse">
            <a:avLst/>
          </a:prstGeom>
          <a:solidFill>
            <a:srgbClr val="BF616A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9222740" y="3246755"/>
            <a:ext cx="108000" cy="108000"/>
          </a:xfrm>
          <a:prstGeom prst="ellipse">
            <a:avLst/>
          </a:prstGeom>
          <a:solidFill>
            <a:srgbClr val="BF616A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6858000" y="3246755"/>
            <a:ext cx="108000" cy="108000"/>
          </a:xfrm>
          <a:prstGeom prst="ellipse">
            <a:avLst/>
          </a:prstGeom>
          <a:solidFill>
            <a:srgbClr val="BF616A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4803775" y="3246755"/>
            <a:ext cx="108000" cy="108000"/>
          </a:xfrm>
          <a:prstGeom prst="ellipse">
            <a:avLst/>
          </a:prstGeom>
          <a:solidFill>
            <a:srgbClr val="BF616A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3169920" y="3824605"/>
            <a:ext cx="108000" cy="1080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6513195" y="3824605"/>
            <a:ext cx="108000" cy="1080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20" name="Right Arrow 19"/>
          <p:cNvSpPr/>
          <p:nvPr/>
        </p:nvSpPr>
        <p:spPr>
          <a:xfrm>
            <a:off x="6567170" y="3515995"/>
            <a:ext cx="450850" cy="92075"/>
          </a:xfrm>
          <a:prstGeom prst="rightArrow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/>
        </p:nvCxnSpPr>
        <p:spPr>
          <a:xfrm flipV="1">
            <a:off x="6567170" y="3300730"/>
            <a:ext cx="0" cy="544195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ight Arrow 21"/>
          <p:cNvSpPr/>
          <p:nvPr/>
        </p:nvSpPr>
        <p:spPr>
          <a:xfrm rot="10800000">
            <a:off x="6116320" y="3515995"/>
            <a:ext cx="450850" cy="92075"/>
          </a:xfrm>
          <a:prstGeom prst="rightArrow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23" name="Right Arrow 22"/>
          <p:cNvSpPr/>
          <p:nvPr/>
        </p:nvSpPr>
        <p:spPr>
          <a:xfrm>
            <a:off x="3221990" y="3515995"/>
            <a:ext cx="450850" cy="92075"/>
          </a:xfrm>
          <a:prstGeom prst="rightArrow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cxnSp>
        <p:nvCxnSpPr>
          <p:cNvPr id="24" name="Straight Connector 23"/>
          <p:cNvCxnSpPr/>
          <p:nvPr/>
        </p:nvCxnSpPr>
        <p:spPr>
          <a:xfrm flipH="1" flipV="1">
            <a:off x="3211830" y="3290570"/>
            <a:ext cx="10160" cy="554355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ight Arrow 24"/>
          <p:cNvSpPr/>
          <p:nvPr/>
        </p:nvSpPr>
        <p:spPr>
          <a:xfrm rot="10800000">
            <a:off x="2771140" y="3515995"/>
            <a:ext cx="450850" cy="92075"/>
          </a:xfrm>
          <a:prstGeom prst="rightArrow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10309225" y="3824605"/>
            <a:ext cx="108000" cy="1080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27" name="Right Arrow 26"/>
          <p:cNvSpPr/>
          <p:nvPr/>
        </p:nvSpPr>
        <p:spPr>
          <a:xfrm>
            <a:off x="10363200" y="3515995"/>
            <a:ext cx="450850" cy="92075"/>
          </a:xfrm>
          <a:prstGeom prst="rightArrow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cxnSp>
        <p:nvCxnSpPr>
          <p:cNvPr id="28" name="Straight Connector 27"/>
          <p:cNvCxnSpPr>
            <a:stCxn id="26" idx="0"/>
          </p:cNvCxnSpPr>
          <p:nvPr/>
        </p:nvCxnSpPr>
        <p:spPr>
          <a:xfrm flipV="1">
            <a:off x="10363200" y="3300730"/>
            <a:ext cx="0" cy="523875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ight Arrow 28"/>
          <p:cNvSpPr/>
          <p:nvPr/>
        </p:nvSpPr>
        <p:spPr>
          <a:xfrm rot="10800000">
            <a:off x="9912350" y="3515995"/>
            <a:ext cx="450850" cy="92075"/>
          </a:xfrm>
          <a:prstGeom prst="rightArrow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10083800" y="3230245"/>
            <a:ext cx="108000" cy="108000"/>
          </a:xfrm>
          <a:prstGeom prst="ellipse">
            <a:avLst/>
          </a:prstGeom>
          <a:solidFill>
            <a:srgbClr val="BF616A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7658735" y="3246755"/>
            <a:ext cx="108000" cy="108000"/>
          </a:xfrm>
          <a:prstGeom prst="ellipse">
            <a:avLst/>
          </a:prstGeom>
          <a:solidFill>
            <a:srgbClr val="BF616A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grpSp>
        <p:nvGrpSpPr>
          <p:cNvPr id="61" name="Group 60"/>
          <p:cNvGrpSpPr/>
          <p:nvPr/>
        </p:nvGrpSpPr>
        <p:grpSpPr>
          <a:xfrm>
            <a:off x="337185" y="728980"/>
            <a:ext cx="1647825" cy="1083310"/>
            <a:chOff x="531" y="1148"/>
            <a:chExt cx="2595" cy="1706"/>
          </a:xfrm>
        </p:grpSpPr>
        <p:sp>
          <p:nvSpPr>
            <p:cNvPr id="32" name="Right Arrow 31"/>
            <p:cNvSpPr/>
            <p:nvPr/>
          </p:nvSpPr>
          <p:spPr>
            <a:xfrm>
              <a:off x="531" y="2552"/>
              <a:ext cx="710" cy="145"/>
            </a:xfrm>
            <a:prstGeom prst="rightArrow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801" y="1280"/>
              <a:ext cx="170" cy="170"/>
            </a:xfrm>
            <a:prstGeom prst="ellipse">
              <a:avLst/>
            </a:prstGeom>
            <a:solidFill>
              <a:srgbClr val="BF616A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801" y="1904"/>
              <a:ext cx="170" cy="17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35" name="Text Box 34"/>
            <p:cNvSpPr txBox="1"/>
            <p:nvPr/>
          </p:nvSpPr>
          <p:spPr>
            <a:xfrm>
              <a:off x="1320" y="1148"/>
              <a:ext cx="1387" cy="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s-ES_tradnl" altLang="en-US" sz="1200"/>
                <a:t>Alpha</a:t>
              </a:r>
              <a:endParaRPr lang="es-ES_tradnl" altLang="en-US" sz="1200"/>
            </a:p>
          </p:txBody>
        </p:sp>
        <p:sp>
          <p:nvSpPr>
            <p:cNvPr id="36" name="Text Box 35"/>
            <p:cNvSpPr txBox="1"/>
            <p:nvPr/>
          </p:nvSpPr>
          <p:spPr>
            <a:xfrm>
              <a:off x="1320" y="1772"/>
              <a:ext cx="1387" cy="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s-ES_tradnl" altLang="en-US" sz="1200"/>
                <a:t>Noise</a:t>
              </a:r>
              <a:endParaRPr lang="es-ES_tradnl" altLang="en-US" sz="1200"/>
            </a:p>
          </p:txBody>
        </p:sp>
        <p:sp>
          <p:nvSpPr>
            <p:cNvPr id="41" name="Text Box 40"/>
            <p:cNvSpPr txBox="1"/>
            <p:nvPr/>
          </p:nvSpPr>
          <p:spPr>
            <a:xfrm>
              <a:off x="1320" y="2420"/>
              <a:ext cx="1806" cy="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s-ES_tradnl" altLang="en-US" sz="1200"/>
                <a:t>Dead-time</a:t>
              </a:r>
              <a:endParaRPr lang="es-ES_tradnl" altLang="en-US" sz="1200"/>
            </a:p>
          </p:txBody>
        </p:sp>
      </p:grpSp>
      <p:sp>
        <p:nvSpPr>
          <p:cNvPr id="42" name="Oval 41"/>
          <p:cNvSpPr/>
          <p:nvPr/>
        </p:nvSpPr>
        <p:spPr>
          <a:xfrm>
            <a:off x="5744210" y="3246755"/>
            <a:ext cx="108000" cy="108000"/>
          </a:xfrm>
          <a:prstGeom prst="ellipse">
            <a:avLst/>
          </a:prstGeom>
          <a:solidFill>
            <a:srgbClr val="BF616A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43" name="Right Arrow 42"/>
          <p:cNvSpPr/>
          <p:nvPr/>
        </p:nvSpPr>
        <p:spPr>
          <a:xfrm>
            <a:off x="1814195" y="2969260"/>
            <a:ext cx="450850" cy="92075"/>
          </a:xfrm>
          <a:prstGeom prst="rightArrow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cxnSp>
        <p:nvCxnSpPr>
          <p:cNvPr id="44" name="Straight Connector 43"/>
          <p:cNvCxnSpPr/>
          <p:nvPr/>
        </p:nvCxnSpPr>
        <p:spPr>
          <a:xfrm flipV="1">
            <a:off x="1814195" y="2993390"/>
            <a:ext cx="5080" cy="30480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ight Arrow 44"/>
          <p:cNvSpPr/>
          <p:nvPr/>
        </p:nvSpPr>
        <p:spPr>
          <a:xfrm>
            <a:off x="4850765" y="2973070"/>
            <a:ext cx="450850" cy="92075"/>
          </a:xfrm>
          <a:prstGeom prst="rightArrow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cxnSp>
        <p:nvCxnSpPr>
          <p:cNvPr id="46" name="Straight Connector 45"/>
          <p:cNvCxnSpPr/>
          <p:nvPr/>
        </p:nvCxnSpPr>
        <p:spPr>
          <a:xfrm flipV="1">
            <a:off x="4850765" y="2997200"/>
            <a:ext cx="5080" cy="30480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ight Arrow 46"/>
          <p:cNvSpPr/>
          <p:nvPr/>
        </p:nvSpPr>
        <p:spPr>
          <a:xfrm>
            <a:off x="5810885" y="2966720"/>
            <a:ext cx="450850" cy="92075"/>
          </a:xfrm>
          <a:prstGeom prst="rightArrow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cxnSp>
        <p:nvCxnSpPr>
          <p:cNvPr id="48" name="Straight Connector 47"/>
          <p:cNvCxnSpPr/>
          <p:nvPr/>
        </p:nvCxnSpPr>
        <p:spPr>
          <a:xfrm flipV="1">
            <a:off x="5810885" y="2990850"/>
            <a:ext cx="5080" cy="30480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ight Arrow 48"/>
          <p:cNvSpPr/>
          <p:nvPr/>
        </p:nvSpPr>
        <p:spPr>
          <a:xfrm>
            <a:off x="7702550" y="2993390"/>
            <a:ext cx="450850" cy="92075"/>
          </a:xfrm>
          <a:prstGeom prst="rightArrow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cxnSp>
        <p:nvCxnSpPr>
          <p:cNvPr id="50" name="Straight Connector 49"/>
          <p:cNvCxnSpPr/>
          <p:nvPr/>
        </p:nvCxnSpPr>
        <p:spPr>
          <a:xfrm flipV="1">
            <a:off x="7702550" y="3017520"/>
            <a:ext cx="5080" cy="30480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ight Arrow 50"/>
          <p:cNvSpPr/>
          <p:nvPr/>
        </p:nvSpPr>
        <p:spPr>
          <a:xfrm>
            <a:off x="8910320" y="2980690"/>
            <a:ext cx="450850" cy="92075"/>
          </a:xfrm>
          <a:prstGeom prst="rightArrow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cxnSp>
        <p:nvCxnSpPr>
          <p:cNvPr id="52" name="Straight Connector 51"/>
          <p:cNvCxnSpPr/>
          <p:nvPr/>
        </p:nvCxnSpPr>
        <p:spPr>
          <a:xfrm flipV="1">
            <a:off x="8910320" y="3004820"/>
            <a:ext cx="5080" cy="30480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8" name="Group 57"/>
          <p:cNvGrpSpPr/>
          <p:nvPr/>
        </p:nvGrpSpPr>
        <p:grpSpPr>
          <a:xfrm>
            <a:off x="1552575" y="3392805"/>
            <a:ext cx="7631430" cy="349250"/>
            <a:chOff x="2445" y="5343"/>
            <a:chExt cx="12018" cy="550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3" name="Text Box 52"/>
                <p:cNvSpPr txBox="1"/>
                <p:nvPr/>
              </p:nvSpPr>
              <p:spPr>
                <a:xfrm>
                  <a:off x="2445" y="5361"/>
                  <a:ext cx="854" cy="532"/>
                </a:xfrm>
                <a:prstGeom prst="rect">
                  <a:avLst/>
                </a:prstGeom>
                <a:noFill/>
              </p:spPr>
              <p:txBody>
                <a:bodyPr wrap="none" rtlCol="0" anchor="t">
                  <a:spAutoFit/>
                </a:bodyPr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sSubSupPr>
                          <m:e>
                            <m: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𝛼</m:t>
                            </m:r>
                            <m: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,</m:t>
                            </m:r>
                            <m: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𝑝</m:t>
                            </m:r>
                          </m:sub>
                          <m:sup>
                            <m: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1</m:t>
                            </m:r>
                          </m:sup>
                        </m:sSubSup>
                      </m:oMath>
                    </m:oMathPara>
                  </a14:m>
                  <a:endParaRPr lang="en-US" sz="1400" i="1">
                    <a:latin typeface="DejaVu Math TeX Gyre" panose="02000503000000000000" charset="0"/>
                    <a:cs typeface="DejaVu Math TeX Gyre" panose="02000503000000000000" charset="0"/>
                  </a:endParaRPr>
                </a:p>
              </p:txBody>
            </p:sp>
          </mc:Choice>
          <mc:Fallback>
            <p:sp>
              <p:nvSpPr>
                <p:cNvPr id="53" name="Text Box 5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45" y="5361"/>
                  <a:ext cx="854" cy="532"/>
                </a:xfrm>
                <a:prstGeom prst="rect">
                  <a:avLst/>
                </a:prstGeom>
                <a:blipFill rotWithShape="1">
                  <a:blip r:embed="rId1"/>
                </a:blipFill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4" name="Text Box 53"/>
                <p:cNvSpPr txBox="1"/>
                <p:nvPr/>
              </p:nvSpPr>
              <p:spPr>
                <a:xfrm>
                  <a:off x="7206" y="5350"/>
                  <a:ext cx="854" cy="532"/>
                </a:xfrm>
                <a:prstGeom prst="rect">
                  <a:avLst/>
                </a:prstGeom>
                <a:noFill/>
              </p:spPr>
              <p:txBody>
                <a:bodyPr wrap="none" rtlCol="0" anchor="t">
                  <a:spAutoFit/>
                </a:bodyPr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sSubSupPr>
                          <m:e>
                            <m: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𝛼</m:t>
                            </m:r>
                            <m: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,</m:t>
                            </m:r>
                            <m: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𝑝</m:t>
                            </m:r>
                          </m:sub>
                          <m:sup>
                            <m: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2</m:t>
                            </m:r>
                          </m:sup>
                        </m:sSubSup>
                      </m:oMath>
                    </m:oMathPara>
                  </a14:m>
                  <a:endParaRPr lang="en-US" sz="1400" i="1">
                    <a:latin typeface="DejaVu Math TeX Gyre" panose="02000503000000000000" charset="0"/>
                    <a:cs typeface="DejaVu Math TeX Gyre" panose="02000503000000000000" charset="0"/>
                  </a:endParaRPr>
                </a:p>
              </p:txBody>
            </p:sp>
          </mc:Choice>
          <mc:Fallback>
            <p:sp>
              <p:nvSpPr>
                <p:cNvPr id="54" name="Text Box 5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06" y="5350"/>
                  <a:ext cx="854" cy="532"/>
                </a:xfrm>
                <a:prstGeom prst="rect">
                  <a:avLst/>
                </a:prstGeom>
                <a:blipFill rotWithShape="1">
                  <a:blip r:embed="rId2"/>
                </a:blipFill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5" name="Text Box 54"/>
                <p:cNvSpPr txBox="1"/>
                <p:nvPr/>
              </p:nvSpPr>
              <p:spPr>
                <a:xfrm>
                  <a:off x="8704" y="5361"/>
                  <a:ext cx="854" cy="533"/>
                </a:xfrm>
                <a:prstGeom prst="rect">
                  <a:avLst/>
                </a:prstGeom>
                <a:noFill/>
              </p:spPr>
              <p:txBody>
                <a:bodyPr wrap="none" rtlCol="0" anchor="t">
                  <a:spAutoFit/>
                </a:bodyPr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sSubSupPr>
                          <m:e>
                            <m: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𝛼</m:t>
                            </m:r>
                            <m: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,</m:t>
                            </m:r>
                            <m: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𝑝</m:t>
                            </m:r>
                          </m:sub>
                          <m:sup>
                            <m: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3</m:t>
                            </m:r>
                          </m:sup>
                        </m:sSubSup>
                      </m:oMath>
                    </m:oMathPara>
                  </a14:m>
                  <a:endParaRPr lang="en-US" sz="1400" i="1">
                    <a:latin typeface="DejaVu Math TeX Gyre" panose="02000503000000000000" charset="0"/>
                    <a:cs typeface="DejaVu Math TeX Gyre" panose="02000503000000000000" charset="0"/>
                  </a:endParaRPr>
                </a:p>
              </p:txBody>
            </p:sp>
          </mc:Choice>
          <mc:Fallback>
            <p:sp>
              <p:nvSpPr>
                <p:cNvPr id="55" name="Text Box 5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704" y="5361"/>
                  <a:ext cx="854" cy="533"/>
                </a:xfrm>
                <a:prstGeom prst="rect">
                  <a:avLst/>
                </a:prstGeom>
                <a:blipFill rotWithShape="1">
                  <a:blip r:embed="rId3"/>
                </a:blipFill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6" name="Text Box 55"/>
                <p:cNvSpPr txBox="1"/>
                <p:nvPr/>
              </p:nvSpPr>
              <p:spPr>
                <a:xfrm>
                  <a:off x="11707" y="5343"/>
                  <a:ext cx="854" cy="532"/>
                </a:xfrm>
                <a:prstGeom prst="rect">
                  <a:avLst/>
                </a:prstGeom>
                <a:noFill/>
              </p:spPr>
              <p:txBody>
                <a:bodyPr wrap="none" rtlCol="0" anchor="t">
                  <a:spAutoFit/>
                </a:bodyPr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sSubSupPr>
                          <m:e>
                            <m: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𝛼</m:t>
                            </m:r>
                            <m: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,</m:t>
                            </m:r>
                            <m: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𝑝</m:t>
                            </m:r>
                          </m:sub>
                          <m:sup>
                            <m: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4</m:t>
                            </m:r>
                          </m:sup>
                        </m:sSubSup>
                      </m:oMath>
                    </m:oMathPara>
                  </a14:m>
                  <a:endParaRPr lang="en-US" sz="1400" i="1">
                    <a:latin typeface="DejaVu Math TeX Gyre" panose="02000503000000000000" charset="0"/>
                    <a:cs typeface="DejaVu Math TeX Gyre" panose="02000503000000000000" charset="0"/>
                  </a:endParaRPr>
                </a:p>
              </p:txBody>
            </p:sp>
          </mc:Choice>
          <mc:Fallback>
            <p:sp>
              <p:nvSpPr>
                <p:cNvPr id="56" name="Text Box 5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707" y="5343"/>
                  <a:ext cx="854" cy="532"/>
                </a:xfrm>
                <a:prstGeom prst="rect">
                  <a:avLst/>
                </a:prstGeom>
                <a:blipFill rotWithShape="1">
                  <a:blip r:embed="rId4"/>
                </a:blipFill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7" name="Text Box 56"/>
                <p:cNvSpPr txBox="1"/>
                <p:nvPr/>
              </p:nvSpPr>
              <p:spPr>
                <a:xfrm>
                  <a:off x="13609" y="5343"/>
                  <a:ext cx="854" cy="530"/>
                </a:xfrm>
                <a:prstGeom prst="rect">
                  <a:avLst/>
                </a:prstGeom>
                <a:noFill/>
              </p:spPr>
              <p:txBody>
                <a:bodyPr wrap="none" rtlCol="0" anchor="t">
                  <a:spAutoFit/>
                </a:bodyPr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sSubSupPr>
                          <m:e>
                            <m: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𝛼</m:t>
                            </m:r>
                            <m: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,</m:t>
                            </m:r>
                            <m: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𝑝</m:t>
                            </m:r>
                          </m:sub>
                          <m:sup>
                            <m: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5</m:t>
                            </m:r>
                          </m:sup>
                        </m:sSubSup>
                      </m:oMath>
                    </m:oMathPara>
                  </a14:m>
                  <a:endParaRPr lang="en-US" sz="1400" i="1">
                    <a:latin typeface="DejaVu Math TeX Gyre" panose="02000503000000000000" charset="0"/>
                    <a:cs typeface="DejaVu Math TeX Gyre" panose="02000503000000000000" charset="0"/>
                  </a:endParaRPr>
                </a:p>
              </p:txBody>
            </p:sp>
          </mc:Choice>
          <mc:Fallback>
            <p:sp>
              <p:nvSpPr>
                <p:cNvPr id="57" name="Text Box 5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609" y="5343"/>
                  <a:ext cx="854" cy="530"/>
                </a:xfrm>
                <a:prstGeom prst="rect">
                  <a:avLst/>
                </a:prstGeom>
                <a:blipFill rotWithShape="1">
                  <a:blip r:embed="rId5"/>
                </a:blipFill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60" name="Group 59"/>
          <p:cNvGrpSpPr/>
          <p:nvPr/>
        </p:nvGrpSpPr>
        <p:grpSpPr>
          <a:xfrm>
            <a:off x="5645785" y="4898390"/>
            <a:ext cx="1030605" cy="537210"/>
            <a:chOff x="8891" y="7714"/>
            <a:chExt cx="1623" cy="846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67" name="Text Box 66"/>
                <p:cNvSpPr txBox="1"/>
                <p:nvPr/>
              </p:nvSpPr>
              <p:spPr>
                <a:xfrm>
                  <a:off x="8891" y="7740"/>
                  <a:ext cx="1274" cy="821"/>
                </a:xfrm>
                <a:prstGeom prst="rect">
                  <a:avLst/>
                </a:prstGeom>
                <a:noFill/>
              </p:spPr>
              <p:txBody>
                <a:bodyPr wrap="none" rtlCol="0" anchor="t">
                  <a:spAutoFit/>
                </a:bodyPr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⃑"/>
                                <m:ctrlPr>
                                  <a:rPr lang="en-US" sz="2400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</m:ctrlPr>
                              </m:accPr>
                              <m:e>
                                <m:r>
                                  <a:rPr lang="en-US" sz="2400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  <m:t>𝑡</m:t>
                                </m:r>
                              </m:e>
                            </m:acc>
                          </m:e>
                          <m:sub>
                            <m:r>
                              <a:rPr lang="en-US" sz="2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𝛼</m:t>
                            </m:r>
                            <m:r>
                              <a:rPr lang="en-US" sz="2400" i="1">
                                <a:latin typeface="DejaVu Math TeX Gyre" panose="02000503000000000000" charset="0"/>
                                <a:ea typeface="MS Mincho" charset="0"/>
                                <a:cs typeface="DejaVu Math TeX Gyre" panose="02000503000000000000" charset="0"/>
                              </a:rPr>
                              <m:t>,</m:t>
                            </m:r>
                            <m:r>
                              <a:rPr lang="en-US" sz="2400" i="1">
                                <a:latin typeface="DejaVu Math TeX Gyre" panose="02000503000000000000" charset="0"/>
                                <a:ea typeface="MS Mincho" charset="0"/>
                                <a:cs typeface="DejaVu Math TeX Gyre" panose="02000503000000000000" charset="0"/>
                              </a:rPr>
                              <m:t>𝑝</m:t>
                            </m:r>
                          </m:sub>
                        </m:sSub>
                      </m:oMath>
                    </m:oMathPara>
                  </a14:m>
                  <a:endParaRPr lang="en-US" sz="2400" i="1">
                    <a:latin typeface="DejaVu Math TeX Gyre" panose="02000503000000000000" charset="0"/>
                    <a:cs typeface="DejaVu Math TeX Gyre" panose="02000503000000000000" charset="0"/>
                  </a:endParaRPr>
                </a:p>
              </p:txBody>
            </p:sp>
          </mc:Choice>
          <mc:Fallback>
            <p:sp>
              <p:nvSpPr>
                <p:cNvPr id="67" name="Text Box 6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891" y="7740"/>
                  <a:ext cx="1274" cy="821"/>
                </a:xfrm>
                <a:prstGeom prst="rect">
                  <a:avLst/>
                </a:prstGeom>
                <a:blipFill rotWithShape="1">
                  <a:blip r:embed="rId6"/>
                </a:blipFill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9" name="Text Box 58"/>
            <p:cNvSpPr txBox="1"/>
            <p:nvPr/>
          </p:nvSpPr>
          <p:spPr>
            <a:xfrm>
              <a:off x="10048" y="7714"/>
              <a:ext cx="467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endParaRPr lang="en-US"/>
            </a:p>
          </p:txBody>
        </p:sp>
      </p:grpSp>
      <p:sp>
        <p:nvSpPr>
          <p:cNvPr id="62" name="Text Box 61"/>
          <p:cNvSpPr txBox="1"/>
          <p:nvPr/>
        </p:nvSpPr>
        <p:spPr>
          <a:xfrm>
            <a:off x="3075940" y="362585"/>
            <a:ext cx="60401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s-ES_tradnl" altLang="en-US" sz="2400"/>
              <a:t>Accounting for Dead-time</a:t>
            </a:r>
            <a:endParaRPr lang="es-ES_tradnl" altLang="en-US" sz="240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r>
              <a:rPr lang="es-ES_tradnl" dirty="0"/>
              <a:t>2023</a:t>
            </a:r>
            <a:endParaRPr lang="es-ES_tradnl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z="800" dirty="0">
                <a:cs typeface="+mn-lt"/>
                <a:sym typeface="+mn-ea"/>
              </a:rPr>
              <a:t>OBJECT-ORIENTED MONTE CARLO ALPHA ANALYSIS</a:t>
            </a:r>
            <a:endParaRPr lang="es-ES_tradnl" sz="800" dirty="0">
              <a:cs typeface="+mn-lt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" presetClass="exit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5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500"/>
                            </p:stCondLst>
                            <p:childTnLst>
                              <p:par>
                                <p:cTn id="1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2" presetClass="exit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500"/>
                            </p:stCondLst>
                            <p:childTnLst>
                              <p:par>
                                <p:cTn id="17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1500"/>
                            </p:stCondLst>
                            <p:childTnLst>
                              <p:par>
                                <p:cTn id="181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2500"/>
                            </p:stCondLst>
                            <p:childTnLst>
                              <p:par>
                                <p:cTn id="1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" fill="hold">
                            <p:stCondLst>
                              <p:cond delay="3000"/>
                            </p:stCondLst>
                            <p:childTnLst>
                              <p:par>
                                <p:cTn id="196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3500"/>
                            </p:stCondLst>
                            <p:childTnLst>
                              <p:par>
                                <p:cTn id="20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" fill="hold">
                            <p:stCondLst>
                              <p:cond delay="4000"/>
                            </p:stCondLst>
                            <p:childTnLst>
                              <p:par>
                                <p:cTn id="20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1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5000"/>
                            </p:stCondLst>
                            <p:childTnLst>
                              <p:par>
                                <p:cTn id="2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" fill="hold">
                            <p:stCondLst>
                              <p:cond delay="5500"/>
                            </p:stCondLst>
                            <p:childTnLst>
                              <p:par>
                                <p:cTn id="2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26" presetID="2" presetClass="exit" presetSubtype="4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8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" fill="hold">
                            <p:stCondLst>
                              <p:cond delay="6500"/>
                            </p:stCondLst>
                            <p:childTnLst>
                              <p:par>
                                <p:cTn id="231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7" fill="hold">
                      <p:stCondLst>
                        <p:cond delay="indefinite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2" fill="hold">
                      <p:stCondLst>
                        <p:cond delay="indefinite"/>
                      </p:stCondLst>
                      <p:childTnLst>
                        <p:par>
                          <p:cTn id="243" fill="hold">
                            <p:stCondLst>
                              <p:cond delay="0"/>
                            </p:stCondLst>
                            <p:childTnLst>
                              <p:par>
                                <p:cTn id="2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bldLvl="0" animBg="1"/>
      <p:bldP spid="14" grpId="0" bldLvl="0" animBg="1"/>
      <p:bldP spid="11" grpId="0" bldLvl="0" animBg="1"/>
      <p:bldP spid="17" grpId="0" bldLvl="0" animBg="1"/>
      <p:bldP spid="12" grpId="0" bldLvl="0" animBg="1"/>
      <p:bldP spid="16" grpId="0" bldLvl="0" animBg="1"/>
      <p:bldP spid="13" grpId="0" bldLvl="0" animBg="1"/>
      <p:bldP spid="15" grpId="0" bldLvl="0" animBg="1"/>
      <p:bldP spid="30" grpId="0" bldLvl="0" animBg="1"/>
      <p:bldP spid="63" grpId="1" animBg="1"/>
      <p:bldP spid="14" grpId="1" animBg="1"/>
      <p:bldP spid="11" grpId="1" animBg="1"/>
      <p:bldP spid="17" grpId="1" animBg="1"/>
      <p:bldP spid="12" grpId="1" animBg="1"/>
      <p:bldP spid="16" grpId="1" animBg="1"/>
      <p:bldP spid="13" grpId="1" animBg="1"/>
      <p:bldP spid="15" grpId="1" animBg="1"/>
      <p:bldP spid="30" grpId="1" animBg="1"/>
      <p:bldP spid="18" grpId="0" animBg="1"/>
      <p:bldP spid="19" grpId="0" animBg="1"/>
      <p:bldP spid="26" grpId="0" animBg="1"/>
      <p:bldP spid="18" grpId="1" animBg="1"/>
      <p:bldP spid="19" grpId="1" animBg="1"/>
      <p:bldP spid="26" grpId="1" animBg="1"/>
      <p:bldP spid="20" grpId="0" animBg="1"/>
      <p:bldP spid="22" grpId="0" animBg="1"/>
      <p:bldP spid="23" grpId="0" bldLvl="0" animBg="1"/>
      <p:bldP spid="25" grpId="0" bldLvl="0" animBg="1"/>
      <p:bldP spid="29" grpId="0" animBg="1"/>
      <p:bldP spid="27" grpId="0" animBg="1"/>
      <p:bldP spid="20" grpId="1" animBg="1"/>
      <p:bldP spid="22" grpId="1" animBg="1"/>
      <p:bldP spid="23" grpId="1" animBg="1"/>
      <p:bldP spid="25" grpId="1" animBg="1"/>
      <p:bldP spid="29" grpId="1" animBg="1"/>
      <p:bldP spid="27" grpId="1" animBg="1"/>
      <p:bldP spid="31" grpId="0" bldLvl="0" animBg="1"/>
      <p:bldP spid="31" grpId="1" animBg="1"/>
      <p:bldP spid="42" grpId="0" bldLvl="0" animBg="1"/>
      <p:bldP spid="42" grpId="1" animBg="1"/>
      <p:bldP spid="11" grpId="2" animBg="1"/>
      <p:bldP spid="12" grpId="2" animBg="1"/>
      <p:bldP spid="16" grpId="2" animBg="1"/>
      <p:bldP spid="30" grpId="2" animBg="1"/>
      <p:bldP spid="27" grpId="2" animBg="1"/>
      <p:bldP spid="29" grpId="2" animBg="1"/>
      <p:bldP spid="26" grpId="2" animBg="1"/>
      <p:bldP spid="20" grpId="2" animBg="1"/>
      <p:bldP spid="22" grpId="2" animBg="1"/>
      <p:bldP spid="19" grpId="2" animBg="1"/>
      <p:bldP spid="18" grpId="2" animBg="1"/>
      <p:bldP spid="23" grpId="2" animBg="1"/>
      <p:bldP spid="25" grpId="2" animBg="1"/>
      <p:bldP spid="43" grpId="0" animBg="1"/>
      <p:bldP spid="43" grpId="1" animBg="1"/>
      <p:bldP spid="14" grpId="2" animBg="1"/>
      <p:bldP spid="43" grpId="2" animBg="1"/>
      <p:bldP spid="45" grpId="0" bldLvl="0" animBg="1"/>
      <p:bldP spid="45" grpId="1" animBg="1"/>
      <p:bldP spid="45" grpId="2" bldLvl="0" animBg="1"/>
      <p:bldP spid="47" grpId="0" bldLvl="0" animBg="1"/>
      <p:bldP spid="47" grpId="1" animBg="1"/>
      <p:bldP spid="47" grpId="2" bldLvl="0" animBg="1"/>
      <p:bldP spid="49" grpId="0" bldLvl="0" animBg="1"/>
      <p:bldP spid="49" grpId="1" animBg="1"/>
      <p:bldP spid="49" grpId="2" bldLvl="0" animBg="1"/>
      <p:bldP spid="51" grpId="0" bldLvl="0" animBg="1"/>
      <p:bldP spid="51" grpId="1" animBg="1"/>
      <p:bldP spid="51" grpId="2" bldLvl="0" animBg="1"/>
      <p:bldP spid="15" grpId="2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A49DFD55-3C28-40EF-9E31-A92D2E4017FF}" type="slidenum">
              <a:rPr lang="en-US" smtClean="0"/>
            </a:fld>
            <a:endParaRPr lang="en-US" dirty="0"/>
          </a:p>
        </p:txBody>
      </p:sp>
      <p:grpSp>
        <p:nvGrpSpPr>
          <p:cNvPr id="60" name="Group 59"/>
          <p:cNvGrpSpPr/>
          <p:nvPr/>
        </p:nvGrpSpPr>
        <p:grpSpPr>
          <a:xfrm>
            <a:off x="6380480" y="2344420"/>
            <a:ext cx="2417445" cy="2922270"/>
            <a:chOff x="10048" y="3692"/>
            <a:chExt cx="3807" cy="4602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67" name="Text Box 66"/>
                <p:cNvSpPr txBox="1"/>
                <p:nvPr/>
              </p:nvSpPr>
              <p:spPr>
                <a:xfrm>
                  <a:off x="10327" y="3692"/>
                  <a:ext cx="3528" cy="2793"/>
                </a:xfrm>
                <a:prstGeom prst="rect">
                  <a:avLst/>
                </a:prstGeom>
                <a:noFill/>
              </p:spPr>
              <p:txBody>
                <a:bodyPr wrap="none" rtlCol="0" anchor="t">
                  <a:spAutoFit/>
                </a:bodyPr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⃑"/>
                                <m:ctrlPr>
                                  <a:rPr lang="en-US" sz="2400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</m:ctrlPr>
                              </m:accPr>
                              <m:e>
                                <m:r>
                                  <a:rPr lang="en-US" sz="2400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  <m:t>𝑡</m:t>
                                </m:r>
                              </m:e>
                            </m:acc>
                          </m:e>
                          <m:sub>
                            <m:r>
                              <a:rPr lang="en-US" sz="2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𝛼</m:t>
                            </m:r>
                            <m:r>
                              <a:rPr lang="en-US" sz="2400" i="1">
                                <a:latin typeface="DejaVu Math TeX Gyre" panose="02000503000000000000" charset="0"/>
                                <a:ea typeface="MS Mincho" charset="0"/>
                                <a:cs typeface="DejaVu Math TeX Gyre" panose="02000503000000000000" charset="0"/>
                              </a:rPr>
                              <m:t>,</m:t>
                            </m:r>
                            <m:r>
                              <a:rPr lang="en-US" sz="2400" i="1">
                                <a:latin typeface="DejaVu Math TeX Gyre" panose="02000503000000000000" charset="0"/>
                                <a:ea typeface="MS Mincho" charset="0"/>
                                <a:cs typeface="DejaVu Math TeX Gyre" panose="02000503000000000000" charset="0"/>
                              </a:rPr>
                              <m:t>𝑝</m:t>
                            </m:r>
                          </m:sub>
                        </m:sSub>
                        <m:r>
                          <a:rPr lang="en-US" sz="2400" i="1">
                            <a:latin typeface="DejaVu Math TeX Gyre" panose="02000503000000000000" charset="0"/>
                            <a:ea typeface="MS Mincho" charset="0"/>
                            <a:cs typeface="DejaVu Math TeX Gyre" panose="02000503000000000000" charset="0"/>
                          </a:rPr>
                          <m:t>=</m:t>
                        </m:r>
                        <m:d>
                          <m:dPr>
                            <m:ctrlPr>
                              <a:rPr lang="en-US" sz="2400" i="1">
                                <a:latin typeface="DejaVu Math TeX Gyre" panose="02000503000000000000" charset="0"/>
                                <a:ea typeface="MS Mincho" charset="0"/>
                                <a:cs typeface="DejaVu Math TeX Gyre" panose="02000503000000000000" charset="0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1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n-US" sz="2400" i="1">
                                    <a:latin typeface="DejaVu Math TeX Gyre" panose="02000503000000000000" charset="0"/>
                                    <a:ea typeface="MS Mincho" charset="0"/>
                                    <a:cs typeface="DejaVu Math TeX Gyre" panose="02000503000000000000" charset="0"/>
                                  </a:rPr>
                                </m:ctrlPr>
                              </m:mPr>
                              <m:mr>
                                <m:e>
                                  <m:sSubSup>
                                    <m:sSubSupPr>
                                      <m:ctrlPr>
                                        <a:rPr lang="en-US" sz="2400" i="1">
                                          <a:latin typeface="DejaVu Math TeX Gyre" panose="02000503000000000000" charset="0"/>
                                          <a:ea typeface="MS Mincho" charset="0"/>
                                          <a:cs typeface="DejaVu Math TeX Gyre" panose="02000503000000000000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2400" i="1">
                                          <a:latin typeface="DejaVu Math TeX Gyre" panose="02000503000000000000" charset="0"/>
                                          <a:ea typeface="MS Mincho" charset="0"/>
                                          <a:cs typeface="DejaVu Math TeX Gyre" panose="02000503000000000000" charset="0"/>
                                        </a:rPr>
                                        <m:t>𝑡</m:t>
                                      </m:r>
                                    </m:e>
                                    <m:sub>
                                      <m:r>
                                        <a:rPr lang="en-US" sz="2400" i="1">
                                          <a:latin typeface="DejaVu Math TeX Gyre" panose="02000503000000000000" charset="0"/>
                                          <a:ea typeface="MS Mincho" charset="0"/>
                                          <a:cs typeface="DejaVu Math TeX Gyre" panose="02000503000000000000" charset="0"/>
                                        </a:rPr>
                                        <m:t>𝛼</m:t>
                                      </m:r>
                                      <m:r>
                                        <a:rPr lang="en-US" sz="2400" i="1">
                                          <a:latin typeface="DejaVu Math TeX Gyre" panose="02000503000000000000" charset="0"/>
                                          <a:ea typeface="MS Mincho" charset="0"/>
                                          <a:cs typeface="DejaVu Math TeX Gyre" panose="02000503000000000000" charset="0"/>
                                        </a:rPr>
                                        <m:t>,</m:t>
                                      </m:r>
                                      <m:r>
                                        <a:rPr lang="en-US" sz="2400" i="1">
                                          <a:latin typeface="DejaVu Math TeX Gyre" panose="02000503000000000000" charset="0"/>
                                          <a:ea typeface="MS Mincho" charset="0"/>
                                          <a:cs typeface="DejaVu Math TeX Gyre" panose="02000503000000000000" charset="0"/>
                                        </a:rPr>
                                        <m:t>𝑝</m:t>
                                      </m:r>
                                    </m:sub>
                                    <m:sup>
                                      <m:r>
                                        <a:rPr lang="en-US" sz="2400" i="1">
                                          <a:latin typeface="DejaVu Math TeX Gyre" panose="02000503000000000000" charset="0"/>
                                          <a:ea typeface="MS Mincho" charset="0"/>
                                          <a:cs typeface="DejaVu Math TeX Gyre" panose="02000503000000000000" charset="0"/>
                                        </a:rPr>
                                        <m:t>1</m:t>
                                      </m:r>
                                    </m:sup>
                                  </m:sSubSup>
                                </m:e>
                              </m:mr>
                              <m:mr>
                                <m:e>
                                  <m:sSubSup>
                                    <m:sSubSupPr>
                                      <m:ctrlPr>
                                        <a:rPr lang="en-US" sz="2400" i="1">
                                          <a:latin typeface="DejaVu Math TeX Gyre" panose="02000503000000000000" charset="0"/>
                                          <a:ea typeface="MS Mincho" charset="0"/>
                                          <a:cs typeface="DejaVu Math TeX Gyre" panose="02000503000000000000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2400" i="1">
                                          <a:latin typeface="DejaVu Math TeX Gyre" panose="02000503000000000000" charset="0"/>
                                          <a:ea typeface="MS Mincho" charset="0"/>
                                          <a:cs typeface="DejaVu Math TeX Gyre" panose="02000503000000000000" charset="0"/>
                                        </a:rPr>
                                        <m:t>𝑡</m:t>
                                      </m:r>
                                    </m:e>
                                    <m:sub>
                                      <m:r>
                                        <a:rPr lang="en-US" sz="2400" i="1">
                                          <a:latin typeface="DejaVu Math TeX Gyre" panose="02000503000000000000" charset="0"/>
                                          <a:ea typeface="MS Mincho" charset="0"/>
                                          <a:cs typeface="DejaVu Math TeX Gyre" panose="02000503000000000000" charset="0"/>
                                        </a:rPr>
                                        <m:t>𝛼</m:t>
                                      </m:r>
                                      <m:r>
                                        <a:rPr lang="en-US" sz="2400" i="1">
                                          <a:latin typeface="DejaVu Math TeX Gyre" panose="02000503000000000000" charset="0"/>
                                          <a:ea typeface="MS Mincho" charset="0"/>
                                          <a:cs typeface="DejaVu Math TeX Gyre" panose="02000503000000000000" charset="0"/>
                                        </a:rPr>
                                        <m:t>,</m:t>
                                      </m:r>
                                      <m:r>
                                        <a:rPr lang="en-US" sz="2400" i="1">
                                          <a:latin typeface="DejaVu Math TeX Gyre" panose="02000503000000000000" charset="0"/>
                                          <a:ea typeface="MS Mincho" charset="0"/>
                                          <a:cs typeface="DejaVu Math TeX Gyre" panose="02000503000000000000" charset="0"/>
                                        </a:rPr>
                                        <m:t>𝑝</m:t>
                                      </m:r>
                                    </m:sub>
                                    <m:sup>
                                      <m:r>
                                        <a:rPr lang="en-US" sz="2400" i="1">
                                          <a:latin typeface="DejaVu Math TeX Gyre" panose="02000503000000000000" charset="0"/>
                                          <a:ea typeface="MS Mincho" charset="0"/>
                                          <a:cs typeface="DejaVu Math TeX Gyre" panose="02000503000000000000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e>
                              </m:mr>
                              <m:mr>
                                <m:e>
                                  <m:r>
                                    <a:rPr lang="en-US" sz="2400" i="1">
                                      <a:latin typeface="DejaVu Math TeX Gyre" panose="02000503000000000000" charset="0"/>
                                      <a:ea typeface="MS Mincho" charset="0"/>
                                      <a:cs typeface="DejaVu Math TeX Gyre" panose="02000503000000000000" charset="0"/>
                                    </a:rPr>
                                    <m:t>⋮</m:t>
                                  </m:r>
                                </m:e>
                              </m:mr>
                              <m:mr>
                                <m:e>
                                  <m:sSubSup>
                                    <m:sSubSupPr>
                                      <m:ctrlPr>
                                        <a:rPr lang="en-US" sz="2400" i="1">
                                          <a:latin typeface="DejaVu Math TeX Gyre" panose="02000503000000000000" charset="0"/>
                                          <a:ea typeface="MS Mincho" charset="0"/>
                                          <a:cs typeface="DejaVu Math TeX Gyre" panose="02000503000000000000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2400" i="1">
                                          <a:latin typeface="DejaVu Math TeX Gyre" panose="02000503000000000000" charset="0"/>
                                          <a:ea typeface="MS Mincho" charset="0"/>
                                          <a:cs typeface="DejaVu Math TeX Gyre" panose="02000503000000000000" charset="0"/>
                                        </a:rPr>
                                        <m:t>𝑡</m:t>
                                      </m:r>
                                    </m:e>
                                    <m:sub>
                                      <m:r>
                                        <a:rPr lang="en-US" sz="2400" i="1">
                                          <a:latin typeface="DejaVu Math TeX Gyre" panose="02000503000000000000" charset="0"/>
                                          <a:ea typeface="MS Mincho" charset="0"/>
                                          <a:cs typeface="DejaVu Math TeX Gyre" panose="02000503000000000000" charset="0"/>
                                        </a:rPr>
                                        <m:t>𝛼</m:t>
                                      </m:r>
                                      <m:r>
                                        <a:rPr lang="en-US" sz="2400" i="1">
                                          <a:latin typeface="DejaVu Math TeX Gyre" panose="02000503000000000000" charset="0"/>
                                          <a:ea typeface="MS Mincho" charset="0"/>
                                          <a:cs typeface="DejaVu Math TeX Gyre" panose="02000503000000000000" charset="0"/>
                                        </a:rPr>
                                        <m:t>,</m:t>
                                      </m:r>
                                      <m:r>
                                        <a:rPr lang="en-US" sz="2400" i="1">
                                          <a:latin typeface="DejaVu Math TeX Gyre" panose="02000503000000000000" charset="0"/>
                                          <a:ea typeface="MS Mincho" charset="0"/>
                                          <a:cs typeface="DejaVu Math TeX Gyre" panose="02000503000000000000" charset="0"/>
                                        </a:rPr>
                                        <m:t>𝑝</m:t>
                                      </m:r>
                                    </m:sub>
                                    <m:sup>
                                      <m:r>
                                        <a:rPr lang="en-US" sz="2400" i="1">
                                          <a:latin typeface="DejaVu Math TeX Gyre" panose="02000503000000000000" charset="0"/>
                                          <a:ea typeface="MS Mincho" charset="0"/>
                                          <a:cs typeface="DejaVu Math TeX Gyre" panose="02000503000000000000" charset="0"/>
                                        </a:rPr>
                                        <m:t>𝑚</m:t>
                                      </m:r>
                                    </m:sup>
                                  </m:sSubSup>
                                </m:e>
                              </m:mr>
                            </m:m>
                          </m:e>
                        </m:d>
                      </m:oMath>
                    </m:oMathPara>
                  </a14:m>
                  <a:endParaRPr lang="es-ES_tradnl" altLang="en-US" sz="2400" i="1">
                    <a:latin typeface="DejaVu Math TeX Gyre" panose="02000503000000000000" charset="0"/>
                    <a:cs typeface="DejaVu Math TeX Gyre" panose="02000503000000000000" charset="0"/>
                  </a:endParaRPr>
                </a:p>
              </p:txBody>
            </p:sp>
          </mc:Choice>
          <mc:Fallback>
            <p:sp>
              <p:nvSpPr>
                <p:cNvPr id="67" name="Text Box 6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327" y="3692"/>
                  <a:ext cx="3528" cy="2793"/>
                </a:xfrm>
                <a:prstGeom prst="rect">
                  <a:avLst/>
                </a:prstGeom>
                <a:blipFill rotWithShape="1">
                  <a:blip r:embed="rId1"/>
                </a:blipFill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9" name="Text Box 58"/>
            <p:cNvSpPr txBox="1"/>
            <p:nvPr/>
          </p:nvSpPr>
          <p:spPr>
            <a:xfrm>
              <a:off x="10048" y="7714"/>
              <a:ext cx="467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endParaRPr lang="en-US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1929130" y="2344420"/>
            <a:ext cx="2337435" cy="2922270"/>
            <a:chOff x="10048" y="3692"/>
            <a:chExt cx="3681" cy="4602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1" name="Text Box 10"/>
                <p:cNvSpPr txBox="1"/>
                <p:nvPr/>
              </p:nvSpPr>
              <p:spPr>
                <a:xfrm>
                  <a:off x="10327" y="3692"/>
                  <a:ext cx="3402" cy="2718"/>
                </a:xfrm>
                <a:prstGeom prst="rect">
                  <a:avLst/>
                </a:prstGeom>
                <a:noFill/>
              </p:spPr>
              <p:txBody>
                <a:bodyPr wrap="none" rtlCol="0" anchor="t">
                  <a:spAutoFit/>
                </a:bodyPr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⃑"/>
                                <m:ctrlPr>
                                  <a:rPr lang="en-US" sz="2400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</m:ctrlPr>
                              </m:accPr>
                              <m:e>
                                <m:r>
                                  <a:rPr lang="en-US" sz="2400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  <m:t>𝑡</m:t>
                                </m:r>
                              </m:e>
                            </m:acc>
                          </m:e>
                          <m:sub>
                            <m:r>
                              <a:rPr lang="en-US" sz="2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𝛼</m:t>
                            </m:r>
                            <m:r>
                              <a:rPr lang="en-US" sz="2400" i="1">
                                <a:latin typeface="DejaVu Math TeX Gyre" panose="02000503000000000000" charset="0"/>
                                <a:ea typeface="MS Mincho" charset="0"/>
                                <a:cs typeface="DejaVu Math TeX Gyre" panose="02000503000000000000" charset="0"/>
                              </a:rPr>
                              <m:t>,</m:t>
                            </m:r>
                            <m:r>
                              <a:rPr lang="en-US" sz="2400" i="1">
                                <a:latin typeface="DejaVu Math TeX Gyre" panose="02000503000000000000" charset="0"/>
                                <a:ea typeface="MS Mincho" charset="0"/>
                                <a:cs typeface="DejaVu Math TeX Gyre" panose="02000503000000000000" charset="0"/>
                              </a:rPr>
                              <m:t>𝑟</m:t>
                            </m:r>
                          </m:sub>
                        </m:sSub>
                        <m:r>
                          <a:rPr lang="en-US" sz="2400" i="1">
                            <a:latin typeface="DejaVu Math TeX Gyre" panose="02000503000000000000" charset="0"/>
                            <a:ea typeface="MS Mincho" charset="0"/>
                            <a:cs typeface="DejaVu Math TeX Gyre" panose="02000503000000000000" charset="0"/>
                          </a:rPr>
                          <m:t>=</m:t>
                        </m:r>
                        <m:d>
                          <m:dPr>
                            <m:ctrlPr>
                              <a:rPr lang="en-US" sz="2400" i="1">
                                <a:latin typeface="DejaVu Math TeX Gyre" panose="02000503000000000000" charset="0"/>
                                <a:ea typeface="MS Mincho" charset="0"/>
                                <a:cs typeface="DejaVu Math TeX Gyre" panose="02000503000000000000" charset="0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1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n-US" sz="2400" i="1">
                                    <a:latin typeface="DejaVu Math TeX Gyre" panose="02000503000000000000" charset="0"/>
                                    <a:ea typeface="MS Mincho" charset="0"/>
                                    <a:cs typeface="DejaVu Math TeX Gyre" panose="02000503000000000000" charset="0"/>
                                  </a:rPr>
                                </m:ctrlPr>
                              </m:mPr>
                              <m:mr>
                                <m:e>
                                  <m:sSubSup>
                                    <m:sSubSupPr>
                                      <m:ctrlPr>
                                        <a:rPr lang="en-US" sz="2400" i="1">
                                          <a:latin typeface="DejaVu Math TeX Gyre" panose="02000503000000000000" charset="0"/>
                                          <a:ea typeface="MS Mincho" charset="0"/>
                                          <a:cs typeface="DejaVu Math TeX Gyre" panose="02000503000000000000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2400" i="1">
                                          <a:latin typeface="DejaVu Math TeX Gyre" panose="02000503000000000000" charset="0"/>
                                          <a:ea typeface="MS Mincho" charset="0"/>
                                          <a:cs typeface="DejaVu Math TeX Gyre" panose="02000503000000000000" charset="0"/>
                                        </a:rPr>
                                        <m:t>𝑡</m:t>
                                      </m:r>
                                    </m:e>
                                    <m:sub>
                                      <m:r>
                                        <a:rPr lang="en-US" sz="2400" i="1">
                                          <a:latin typeface="DejaVu Math TeX Gyre" panose="02000503000000000000" charset="0"/>
                                          <a:ea typeface="MS Mincho" charset="0"/>
                                          <a:cs typeface="DejaVu Math TeX Gyre" panose="02000503000000000000" charset="0"/>
                                        </a:rPr>
                                        <m:t>𝛼</m:t>
                                      </m:r>
                                      <m:r>
                                        <a:rPr lang="en-US" sz="2400" i="1">
                                          <a:latin typeface="DejaVu Math TeX Gyre" panose="02000503000000000000" charset="0"/>
                                          <a:ea typeface="MS Mincho" charset="0"/>
                                          <a:cs typeface="DejaVu Math TeX Gyre" panose="02000503000000000000" charset="0"/>
                                        </a:rPr>
                                        <m:t>,</m:t>
                                      </m:r>
                                      <m:r>
                                        <a:rPr lang="en-US" sz="2400" i="1">
                                          <a:latin typeface="DejaVu Math TeX Gyre" panose="02000503000000000000" charset="0"/>
                                          <a:ea typeface="MS Mincho" charset="0"/>
                                          <a:cs typeface="DejaVu Math TeX Gyre" panose="02000503000000000000" charset="0"/>
                                        </a:rPr>
                                        <m:t>𝑟</m:t>
                                      </m:r>
                                    </m:sub>
                                    <m:sup>
                                      <m:r>
                                        <a:rPr lang="en-US" sz="2400" i="1">
                                          <a:latin typeface="DejaVu Math TeX Gyre" panose="02000503000000000000" charset="0"/>
                                          <a:ea typeface="MS Mincho" charset="0"/>
                                          <a:cs typeface="DejaVu Math TeX Gyre" panose="02000503000000000000" charset="0"/>
                                        </a:rPr>
                                        <m:t>1</m:t>
                                      </m:r>
                                    </m:sup>
                                  </m:sSubSup>
                                </m:e>
                              </m:mr>
                              <m:mr>
                                <m:e>
                                  <m:sSubSup>
                                    <m:sSubSupPr>
                                      <m:ctrlPr>
                                        <a:rPr lang="en-US" sz="2400" i="1">
                                          <a:latin typeface="DejaVu Math TeX Gyre" panose="02000503000000000000" charset="0"/>
                                          <a:ea typeface="MS Mincho" charset="0"/>
                                          <a:cs typeface="DejaVu Math TeX Gyre" panose="02000503000000000000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2400" i="1">
                                          <a:latin typeface="DejaVu Math TeX Gyre" panose="02000503000000000000" charset="0"/>
                                          <a:ea typeface="MS Mincho" charset="0"/>
                                          <a:cs typeface="DejaVu Math TeX Gyre" panose="02000503000000000000" charset="0"/>
                                        </a:rPr>
                                        <m:t>𝑡</m:t>
                                      </m:r>
                                    </m:e>
                                    <m:sub>
                                      <m:r>
                                        <a:rPr lang="en-US" sz="2400" i="1">
                                          <a:latin typeface="DejaVu Math TeX Gyre" panose="02000503000000000000" charset="0"/>
                                          <a:ea typeface="MS Mincho" charset="0"/>
                                          <a:cs typeface="DejaVu Math TeX Gyre" panose="02000503000000000000" charset="0"/>
                                        </a:rPr>
                                        <m:t>𝛼</m:t>
                                      </m:r>
                                      <m:r>
                                        <a:rPr lang="en-US" sz="2400" i="1">
                                          <a:latin typeface="DejaVu Math TeX Gyre" panose="02000503000000000000" charset="0"/>
                                          <a:ea typeface="MS Mincho" charset="0"/>
                                          <a:cs typeface="DejaVu Math TeX Gyre" panose="02000503000000000000" charset="0"/>
                                        </a:rPr>
                                        <m:t>,</m:t>
                                      </m:r>
                                      <m:r>
                                        <a:rPr lang="en-US" sz="2400" i="1">
                                          <a:latin typeface="DejaVu Math TeX Gyre" panose="02000503000000000000" charset="0"/>
                                          <a:ea typeface="MS Mincho" charset="0"/>
                                          <a:cs typeface="DejaVu Math TeX Gyre" panose="02000503000000000000" charset="0"/>
                                        </a:rPr>
                                        <m:t>𝑟</m:t>
                                      </m:r>
                                    </m:sub>
                                    <m:sup>
                                      <m:r>
                                        <a:rPr lang="en-US" sz="2400" i="1">
                                          <a:latin typeface="DejaVu Math TeX Gyre" panose="02000503000000000000" charset="0"/>
                                          <a:ea typeface="MS Mincho" charset="0"/>
                                          <a:cs typeface="DejaVu Math TeX Gyre" panose="02000503000000000000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e>
                              </m:mr>
                              <m:mr>
                                <m:e>
                                  <m:r>
                                    <a:rPr lang="en-US" sz="2400" i="1">
                                      <a:latin typeface="DejaVu Math TeX Gyre" panose="02000503000000000000" charset="0"/>
                                      <a:ea typeface="MS Mincho" charset="0"/>
                                      <a:cs typeface="DejaVu Math TeX Gyre" panose="02000503000000000000" charset="0"/>
                                    </a:rPr>
                                    <m:t>⋮</m:t>
                                  </m:r>
                                </m:e>
                              </m:mr>
                              <m:mr>
                                <m:e>
                                  <m:sSubSup>
                                    <m:sSubSupPr>
                                      <m:ctrlPr>
                                        <a:rPr lang="en-US" sz="2400" i="1">
                                          <a:latin typeface="DejaVu Math TeX Gyre" panose="02000503000000000000" charset="0"/>
                                          <a:ea typeface="MS Mincho" charset="0"/>
                                          <a:cs typeface="DejaVu Math TeX Gyre" panose="02000503000000000000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2400" i="1">
                                          <a:latin typeface="DejaVu Math TeX Gyre" panose="02000503000000000000" charset="0"/>
                                          <a:ea typeface="MS Mincho" charset="0"/>
                                          <a:cs typeface="DejaVu Math TeX Gyre" panose="02000503000000000000" charset="0"/>
                                        </a:rPr>
                                        <m:t>𝑡</m:t>
                                      </m:r>
                                    </m:e>
                                    <m:sub>
                                      <m:r>
                                        <a:rPr lang="en-US" sz="2400" i="1">
                                          <a:latin typeface="DejaVu Math TeX Gyre" panose="02000503000000000000" charset="0"/>
                                          <a:ea typeface="MS Mincho" charset="0"/>
                                          <a:cs typeface="DejaVu Math TeX Gyre" panose="02000503000000000000" charset="0"/>
                                        </a:rPr>
                                        <m:t>𝛼</m:t>
                                      </m:r>
                                      <m:r>
                                        <a:rPr lang="en-US" sz="2400" i="1">
                                          <a:latin typeface="DejaVu Math TeX Gyre" panose="02000503000000000000" charset="0"/>
                                          <a:ea typeface="MS Mincho" charset="0"/>
                                          <a:cs typeface="DejaVu Math TeX Gyre" panose="02000503000000000000" charset="0"/>
                                        </a:rPr>
                                        <m:t>,</m:t>
                                      </m:r>
                                      <m:r>
                                        <a:rPr lang="en-US" sz="2400" i="1">
                                          <a:latin typeface="DejaVu Math TeX Gyre" panose="02000503000000000000" charset="0"/>
                                          <a:ea typeface="MS Mincho" charset="0"/>
                                          <a:cs typeface="DejaVu Math TeX Gyre" panose="02000503000000000000" charset="0"/>
                                        </a:rPr>
                                        <m:t>𝑟</m:t>
                                      </m:r>
                                    </m:sub>
                                    <m:sup>
                                      <m:r>
                                        <a:rPr lang="en-US" sz="2400" i="1">
                                          <a:latin typeface="DejaVu Math TeX Gyre" panose="02000503000000000000" charset="0"/>
                                          <a:ea typeface="MS Mincho" charset="0"/>
                                          <a:cs typeface="DejaVu Math TeX Gyre" panose="02000503000000000000" charset="0"/>
                                        </a:rPr>
                                        <m:t>𝑛</m:t>
                                      </m:r>
                                    </m:sup>
                                  </m:sSubSup>
                                </m:e>
                              </m:mr>
                            </m:m>
                          </m:e>
                        </m:d>
                      </m:oMath>
                    </m:oMathPara>
                  </a14:m>
                  <a:endParaRPr lang="es-ES_tradnl" altLang="en-US" sz="2400" i="1">
                    <a:latin typeface="DejaVu Math TeX Gyre" panose="02000503000000000000" charset="0"/>
                    <a:cs typeface="DejaVu Math TeX Gyre" panose="02000503000000000000" charset="0"/>
                  </a:endParaRPr>
                </a:p>
              </p:txBody>
            </p:sp>
          </mc:Choice>
          <mc:Fallback>
            <p:sp>
              <p:nvSpPr>
                <p:cNvPr id="11" name="Text Box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327" y="3692"/>
                  <a:ext cx="3402" cy="2718"/>
                </a:xfrm>
                <a:prstGeom prst="rect">
                  <a:avLst/>
                </a:prstGeom>
                <a:blipFill rotWithShape="1">
                  <a:blip r:embed="rId2"/>
                </a:blipFill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2" name="Text Box 11"/>
            <p:cNvSpPr txBox="1"/>
            <p:nvPr/>
          </p:nvSpPr>
          <p:spPr>
            <a:xfrm>
              <a:off x="10048" y="7714"/>
              <a:ext cx="467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endParaRPr lang="en-US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1160780" y="5031740"/>
            <a:ext cx="7383780" cy="1054100"/>
            <a:chOff x="1828" y="7924"/>
            <a:chExt cx="11628" cy="1660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3" name="Text Box 12"/>
                <p:cNvSpPr txBox="1"/>
                <p:nvPr/>
              </p:nvSpPr>
              <p:spPr>
                <a:xfrm>
                  <a:off x="1828" y="7924"/>
                  <a:ext cx="11629" cy="166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marL="285750" indent="-285750">
                    <a:buFont typeface="Arial" panose="020B0604020202020204" pitchFamily="34" charset="0"/>
                    <a:buChar char="•"/>
                  </a:pPr>
                  <a:r>
                    <a:rPr lang="es-ES_tradnl" altLang="en-US"/>
                    <a:t>if </a:t>
                  </a:r>
                  <a14:m>
                    <m:oMath xmlns:m="http://schemas.openxmlformats.org/officeDocument/2006/math">
                      <m:r>
                        <a:rPr lang="en-US" altLang="es-ES_tradnl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𝑚</m:t>
                      </m:r>
                      <m:r>
                        <a:rPr lang="en-US" altLang="es-ES_tradnl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&gt;</m:t>
                      </m:r>
                      <m:r>
                        <a:rPr lang="en-US" altLang="es-ES_tradnl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𝑛</m:t>
                      </m:r>
                    </m:oMath>
                  </a14:m>
                  <a:r>
                    <a:rPr lang="es-ES_tradnl" altLang="en-US">
                      <a:latin typeface="DejaVu Math TeX Gyre" panose="02000503000000000000" charset="0"/>
                      <a:cs typeface="DejaVu Math TeX Gyre" panose="02000503000000000000" charset="0"/>
                    </a:rPr>
                    <a:t>, we pad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</m:ctrlPr>
                        </m:sSubPr>
                        <m:e>
                          <m:acc>
                            <m:accPr>
                              <m:chr m:val="⃑"/>
                              <m:ctrlPr>
                                <a:rPr lang="en-US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𝑡</m:t>
                              </m:r>
                            </m:e>
                          </m:acc>
                        </m:e>
                        <m:sub>
                          <m:r>
                            <a:rPr lang="en-US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𝛼</m:t>
                          </m:r>
                          <m:r>
                            <a:rPr lang="en-US" i="1">
                              <a:latin typeface="DejaVu Math TeX Gyre" panose="02000503000000000000" charset="0"/>
                              <a:ea typeface="MS Mincho" charset="0"/>
                              <a:cs typeface="DejaVu Math TeX Gyre" panose="02000503000000000000" charset="0"/>
                            </a:rPr>
                            <m:t>,</m:t>
                          </m:r>
                          <m:r>
                            <a:rPr lang="en-US" i="1">
                              <a:latin typeface="DejaVu Math TeX Gyre" panose="02000503000000000000" charset="0"/>
                              <a:ea typeface="MS Mincho" charset="0"/>
                              <a:cs typeface="DejaVu Math TeX Gyre" panose="02000503000000000000" charset="0"/>
                            </a:rPr>
                            <m:t>𝑝</m:t>
                          </m:r>
                        </m:sub>
                      </m:sSub>
                    </m:oMath>
                  </a14:m>
                  <a:r>
                    <a:rPr lang="es-ES_tradnl" altLang="en-US">
                      <a:latin typeface="DejaVu Math TeX Gyre" panose="02000503000000000000" charset="0"/>
                      <a:cs typeface="DejaVu Math TeX Gyre" panose="02000503000000000000" charset="0"/>
                    </a:rPr>
                    <a:t> with </a:t>
                  </a:r>
                  <a14:m>
                    <m:oMath xmlns:m="http://schemas.openxmlformats.org/officeDocument/2006/math">
                      <m:r>
                        <a:rPr lang="en-US" altLang="es-ES_tradnl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(</m:t>
                      </m:r>
                      <m:r>
                        <a:rPr lang="en-US" altLang="es-ES_tradnl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𝑚</m:t>
                      </m:r>
                      <m:r>
                        <a:rPr lang="en-US" altLang="es-ES_tradnl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−</m:t>
                      </m:r>
                      <m:r>
                        <a:rPr lang="en-US" altLang="es-ES_tradnl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𝑛</m:t>
                      </m:r>
                      <m:r>
                        <a:rPr lang="en-US" altLang="es-ES_tradnl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)</m:t>
                      </m:r>
                    </m:oMath>
                  </a14:m>
                  <a:r>
                    <a:rPr lang="es-ES_tradnl" altLang="en-US">
                      <a:latin typeface="DejaVu Math TeX Gyre" panose="02000503000000000000" charset="0"/>
                      <a:cs typeface="DejaVu Math TeX Gyre" panose="02000503000000000000" charset="0"/>
                    </a:rPr>
                    <a:t> zeros</a:t>
                  </a:r>
                  <a:endParaRPr lang="es-ES_tradnl" altLang="en-US">
                    <a:latin typeface="DejaVu Math TeX Gyre" panose="02000503000000000000" charset="0"/>
                    <a:cs typeface="DejaVu Math TeX Gyre" panose="02000503000000000000" charset="0"/>
                  </a:endParaRPr>
                </a:p>
                <a:p>
                  <a:pPr indent="0">
                    <a:buFont typeface="Arial" panose="020B0604020202020204" pitchFamily="34" charset="0"/>
                    <a:buNone/>
                  </a:pPr>
                  <a:endParaRPr lang="es-ES_tradnl" altLang="en-US">
                    <a:latin typeface="DejaVu Math TeX Gyre" panose="02000503000000000000" charset="0"/>
                    <a:cs typeface="DejaVu Math TeX Gyre" panose="02000503000000000000" charset="0"/>
                  </a:endParaRPr>
                </a:p>
                <a:p>
                  <a:pPr marL="285750" indent="-285750">
                    <a:buFont typeface="Arial" panose="020B0604020202020204" pitchFamily="34" charset="0"/>
                    <a:buChar char="•"/>
                  </a:pPr>
                  <a:r>
                    <a:rPr lang="es-ES_tradnl" altLang="en-US">
                      <a:sym typeface="+mn-ea"/>
                    </a:rPr>
                    <a:t>if </a:t>
                  </a:r>
                  <a14:m>
                    <m:oMath xmlns:m="http://schemas.openxmlformats.org/officeDocument/2006/math">
                      <m:r>
                        <a:rPr lang="en-US" altLang="es-ES_tradnl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𝑛</m:t>
                      </m:r>
                      <m:r>
                        <a:rPr lang="en-US" altLang="es-ES_tradnl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&gt;</m:t>
                      </m:r>
                      <m:r>
                        <a:rPr lang="en-US" altLang="es-ES_tradnl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𝑚</m:t>
                      </m:r>
                    </m:oMath>
                  </a14:m>
                  <a:r>
                    <a:rPr lang="es-ES_tradnl" altLang="en-US">
                      <a:latin typeface="DejaVu Math TeX Gyre" panose="02000503000000000000" charset="0"/>
                      <a:cs typeface="DejaVu Math TeX Gyre" panose="02000503000000000000" charset="0"/>
                      <a:sym typeface="+mn-ea"/>
                    </a:rPr>
                    <a:t>, we pad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</m:ctrlPr>
                        </m:sSubPr>
                        <m:e>
                          <m:acc>
                            <m:accPr>
                              <m:chr m:val="⃑"/>
                              <m:ctrlPr>
                                <a:rPr lang="en-US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𝑡</m:t>
                              </m:r>
                            </m:e>
                          </m:acc>
                        </m:e>
                        <m:sub>
                          <m:r>
                            <a:rPr lang="en-US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𝛼</m:t>
                          </m:r>
                          <m:r>
                            <a:rPr lang="en-US" i="1">
                              <a:latin typeface="DejaVu Math TeX Gyre" panose="02000503000000000000" charset="0"/>
                              <a:ea typeface="MS Mincho" charset="0"/>
                              <a:cs typeface="DejaVu Math TeX Gyre" panose="02000503000000000000" charset="0"/>
                            </a:rPr>
                            <m:t>,</m:t>
                          </m:r>
                          <m:r>
                            <a:rPr lang="en-US" i="1">
                              <a:latin typeface="DejaVu Math TeX Gyre" panose="02000503000000000000" charset="0"/>
                              <a:ea typeface="MS Mincho" charset="0"/>
                              <a:cs typeface="DejaVu Math TeX Gyre" panose="02000503000000000000" charset="0"/>
                            </a:rPr>
                            <m:t>𝑟</m:t>
                          </m:r>
                        </m:sub>
                      </m:sSub>
                    </m:oMath>
                  </a14:m>
                  <a:r>
                    <a:rPr lang="es-ES_tradnl" altLang="en-US">
                      <a:latin typeface="DejaVu Math TeX Gyre" panose="02000503000000000000" charset="0"/>
                      <a:cs typeface="DejaVu Math TeX Gyre" panose="02000503000000000000" charset="0"/>
                      <a:sym typeface="+mn-ea"/>
                    </a:rPr>
                    <a:t> with </a:t>
                  </a:r>
                  <a14:m>
                    <m:oMath xmlns:m="http://schemas.openxmlformats.org/officeDocument/2006/math">
                      <m:r>
                        <a:rPr lang="en-US" altLang="es-ES_tradnl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(</m:t>
                      </m:r>
                      <m:r>
                        <a:rPr lang="en-US" altLang="es-ES_tradnl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𝑛</m:t>
                      </m:r>
                      <m:r>
                        <a:rPr lang="en-US" altLang="es-ES_tradnl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−</m:t>
                      </m:r>
                      <m:r>
                        <a:rPr lang="en-US" altLang="es-ES_tradnl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𝑚</m:t>
                      </m:r>
                      <m:r>
                        <a:rPr lang="en-US" altLang="es-ES_tradnl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)</m:t>
                      </m:r>
                    </m:oMath>
                  </a14:m>
                  <a:r>
                    <a:rPr lang="es-ES_tradnl" altLang="en-US">
                      <a:latin typeface="DejaVu Math TeX Gyre" panose="02000503000000000000" charset="0"/>
                      <a:cs typeface="DejaVu Math TeX Gyre" panose="02000503000000000000" charset="0"/>
                      <a:sym typeface="+mn-ea"/>
                    </a:rPr>
                    <a:t> zeros</a:t>
                  </a:r>
                  <a:endParaRPr lang="es-ES_tradnl" altLang="en-US"/>
                </a:p>
              </p:txBody>
            </p:sp>
          </mc:Choice>
          <mc:Fallback>
            <p:sp>
              <p:nvSpPr>
                <p:cNvPr id="13" name="Text Box 1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28" y="7924"/>
                  <a:ext cx="11629" cy="1661"/>
                </a:xfrm>
                <a:prstGeom prst="rect">
                  <a:avLst/>
                </a:prstGeom>
                <a:blipFill rotWithShape="1">
                  <a:blip r:embed="rId3"/>
                </a:blipFill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4" name="Text Box 13"/>
            <p:cNvSpPr txBox="1"/>
            <p:nvPr/>
          </p:nvSpPr>
          <p:spPr>
            <a:xfrm>
              <a:off x="10870" y="8424"/>
              <a:ext cx="694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r>
              <a:rPr lang="es-ES_tradnl" dirty="0"/>
              <a:t>2023</a:t>
            </a:r>
            <a:endParaRPr lang="es-ES_tradnl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z="800" dirty="0">
                <a:cs typeface="+mn-lt"/>
                <a:sym typeface="+mn-ea"/>
              </a:rPr>
              <a:t>OBJECT-ORIENTED MONTE CARLO ALPHA ANALYSIS</a:t>
            </a:r>
            <a:endParaRPr lang="es-ES_tradnl" sz="800" dirty="0">
              <a:cs typeface="+mn-lt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A49DFD55-3C28-40EF-9E31-A92D2E4017FF}" type="slidenum">
              <a:rPr lang="en-US" smtClean="0"/>
            </a:fld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4640580" y="952500"/>
            <a:ext cx="2910840" cy="521339"/>
            <a:chOff x="10048" y="-17416"/>
            <a:chExt cx="4584" cy="39089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1" name="Text Box 10"/>
                <p:cNvSpPr txBox="1"/>
                <p:nvPr/>
              </p:nvSpPr>
              <p:spPr>
                <a:xfrm>
                  <a:off x="10187" y="-17416"/>
                  <a:ext cx="4445" cy="39089"/>
                </a:xfrm>
                <a:prstGeom prst="rect">
                  <a:avLst/>
                </a:prstGeom>
                <a:noFill/>
              </p:spPr>
              <p:txBody>
                <a:bodyPr wrap="square" rtlCol="0" anchor="t">
                  <a:spAutoFit/>
                </a:bodyPr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⃑"/>
                                <m:ctrlPr>
                                  <a:rPr lang="en-US" sz="2400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</m:ctrlPr>
                              </m:accPr>
                              <m:e>
                                <m:r>
                                  <a:rPr lang="en-US" sz="2400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  <m:t>𝑡</m:t>
                                </m:r>
                              </m:e>
                            </m:acc>
                          </m:e>
                          <m:sub>
                            <m:r>
                              <a:rPr lang="en-US" sz="2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𝛼</m:t>
                            </m:r>
                            <m:r>
                              <a:rPr lang="en-US" sz="2400" i="1">
                                <a:latin typeface="DejaVu Math TeX Gyre" panose="02000503000000000000" charset="0"/>
                                <a:ea typeface="MS Mincho" charset="0"/>
                                <a:cs typeface="DejaVu Math TeX Gyre" panose="02000503000000000000" charset="0"/>
                              </a:rPr>
                              <m:t>,</m:t>
                            </m:r>
                            <m:r>
                              <a:rPr lang="en-US" sz="2400" i="1">
                                <a:latin typeface="DejaVu Math TeX Gyre" panose="02000503000000000000" charset="0"/>
                                <a:ea typeface="MS Mincho" charset="0"/>
                                <a:cs typeface="DejaVu Math TeX Gyre" panose="02000503000000000000" charset="0"/>
                              </a:rPr>
                              <m:t>𝑑</m:t>
                            </m:r>
                          </m:sub>
                        </m:sSub>
                        <m:r>
                          <a:rPr lang="en-US" sz="2400" i="1">
                            <a:latin typeface="DejaVu Math TeX Gyre" panose="02000503000000000000" charset="0"/>
                            <a:ea typeface="MS Mincho" charset="0"/>
                            <a:cs typeface="DejaVu Math TeX Gyre" panose="02000503000000000000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2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⃑"/>
                                <m:ctrlPr>
                                  <a:rPr lang="en-US" sz="2400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</m:ctrlPr>
                              </m:accPr>
                              <m:e>
                                <m:r>
                                  <a:rPr lang="en-US" sz="2400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  <m:t>𝑡</m:t>
                                </m:r>
                              </m:e>
                            </m:acc>
                          </m:e>
                          <m:sub>
                            <m:r>
                              <a:rPr lang="en-US" sz="2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𝛼</m:t>
                            </m:r>
                            <m:r>
                              <a:rPr lang="en-US" sz="2400" i="1">
                                <a:latin typeface="DejaVu Math TeX Gyre" panose="02000503000000000000" charset="0"/>
                                <a:ea typeface="MS Mincho" charset="0"/>
                                <a:cs typeface="DejaVu Math TeX Gyre" panose="02000503000000000000" charset="0"/>
                              </a:rPr>
                              <m:t>,</m:t>
                            </m:r>
                            <m:r>
                              <a:rPr lang="en-US" sz="2400" i="1">
                                <a:latin typeface="DejaVu Math TeX Gyre" panose="02000503000000000000" charset="0"/>
                                <a:ea typeface="MS Mincho" charset="0"/>
                                <a:cs typeface="DejaVu Math TeX Gyre" panose="02000503000000000000" charset="0"/>
                              </a:rPr>
                              <m:t>𝑟</m:t>
                            </m:r>
                          </m:sub>
                        </m:sSub>
                        <m:r>
                          <a:rPr lang="en-US" sz="2400" i="1">
                            <a:latin typeface="DejaVu Math TeX Gyre" panose="02000503000000000000" charset="0"/>
                            <a:ea typeface="MS Mincho" charset="0"/>
                            <a:cs typeface="DejaVu Math TeX Gyre" panose="02000503000000000000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sz="2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⃑"/>
                                <m:ctrlPr>
                                  <a:rPr lang="en-US" sz="2400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</m:ctrlPr>
                              </m:accPr>
                              <m:e>
                                <m:r>
                                  <a:rPr lang="en-US" sz="2400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  <m:t>𝑡</m:t>
                                </m:r>
                              </m:e>
                            </m:acc>
                          </m:e>
                          <m:sub>
                            <m:r>
                              <a:rPr lang="en-US" sz="2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𝛼</m:t>
                            </m:r>
                            <m:r>
                              <a:rPr lang="en-US" sz="2400" i="1">
                                <a:latin typeface="DejaVu Math TeX Gyre" panose="02000503000000000000" charset="0"/>
                                <a:ea typeface="MS Mincho" charset="0"/>
                                <a:cs typeface="DejaVu Math TeX Gyre" panose="02000503000000000000" charset="0"/>
                              </a:rPr>
                              <m:t>,</m:t>
                            </m:r>
                            <m:r>
                              <a:rPr lang="en-US" sz="2400" i="1">
                                <a:latin typeface="DejaVu Math TeX Gyre" panose="02000503000000000000" charset="0"/>
                                <a:ea typeface="MS Mincho" charset="0"/>
                                <a:cs typeface="DejaVu Math TeX Gyre" panose="02000503000000000000" charset="0"/>
                              </a:rPr>
                              <m:t>𝑝</m:t>
                            </m:r>
                          </m:sub>
                        </m:sSub>
                      </m:oMath>
                    </m:oMathPara>
                  </a14:m>
                  <a:endParaRPr lang="es-ES_tradnl" altLang="en-US" sz="2400" i="1">
                    <a:latin typeface="DejaVu Math TeX Gyre" panose="02000503000000000000" charset="0"/>
                    <a:cs typeface="DejaVu Math TeX Gyre" panose="02000503000000000000" charset="0"/>
                  </a:endParaRPr>
                </a:p>
              </p:txBody>
            </p:sp>
          </mc:Choice>
          <mc:Fallback>
            <p:sp>
              <p:nvSpPr>
                <p:cNvPr id="11" name="Text Box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187" y="-17416"/>
                  <a:ext cx="4445" cy="39089"/>
                </a:xfrm>
                <a:prstGeom prst="rect">
                  <a:avLst/>
                </a:prstGeom>
                <a:blipFill rotWithShape="1">
                  <a:blip r:embed="rId1"/>
                </a:blipFill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2" name="Text Box 11"/>
            <p:cNvSpPr txBox="1"/>
            <p:nvPr/>
          </p:nvSpPr>
          <p:spPr>
            <a:xfrm>
              <a:off x="10048" y="7714"/>
              <a:ext cx="467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endParaRPr lang="en-US"/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4551680" y="2249170"/>
            <a:ext cx="2999740" cy="527050"/>
            <a:chOff x="10048" y="3692"/>
            <a:chExt cx="4724" cy="4602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" name="Text Box 2"/>
                <p:cNvSpPr txBox="1"/>
                <p:nvPr/>
              </p:nvSpPr>
              <p:spPr>
                <a:xfrm>
                  <a:off x="10327" y="3692"/>
                  <a:ext cx="4445" cy="4413"/>
                </a:xfrm>
                <a:prstGeom prst="rect">
                  <a:avLst/>
                </a:prstGeom>
                <a:noFill/>
              </p:spPr>
              <p:txBody>
                <a:bodyPr wrap="square" rtlCol="0" anchor="t">
                  <a:spAutoFit/>
                </a:bodyPr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2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𝜎</m:t>
                            </m:r>
                          </m:e>
                          <m:sup>
                            <m:r>
                              <a:rPr lang="en-US" sz="2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2400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2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⃑"/>
                                <m:ctrlPr>
                                  <a:rPr lang="en-US" sz="2400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</m:ctrlPr>
                              </m:accPr>
                              <m:e>
                                <m:r>
                                  <a:rPr lang="en-US" sz="2400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  <m:t>𝑡</m:t>
                                </m:r>
                              </m:e>
                            </m:acc>
                          </m:e>
                          <m:sub>
                            <m:r>
                              <a:rPr lang="en-US" sz="2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𝛼</m:t>
                            </m:r>
                            <m:r>
                              <a:rPr lang="en-US" sz="2400" i="1">
                                <a:latin typeface="DejaVu Math TeX Gyre" panose="02000503000000000000" charset="0"/>
                                <a:ea typeface="MS Mincho" charset="0"/>
                                <a:cs typeface="DejaVu Math TeX Gyre" panose="02000503000000000000" charset="0"/>
                              </a:rPr>
                              <m:t>,</m:t>
                            </m:r>
                            <m:r>
                              <a:rPr lang="en-US" sz="2400" i="1">
                                <a:latin typeface="DejaVu Math TeX Gyre" panose="02000503000000000000" charset="0"/>
                                <a:ea typeface="MS Mincho" charset="0"/>
                                <a:cs typeface="DejaVu Math TeX Gyre" panose="02000503000000000000" charset="0"/>
                              </a:rPr>
                              <m:t>𝑑</m:t>
                            </m:r>
                          </m:sub>
                        </m:sSub>
                        <m:r>
                          <a:rPr lang="en-US" sz="2400" i="1">
                            <a:latin typeface="DejaVu Math TeX Gyre" panose="02000503000000000000" charset="0"/>
                            <a:ea typeface="MS Mincho" charset="0"/>
                            <a:cs typeface="DejaVu Math TeX Gyre" panose="02000503000000000000" charset="0"/>
                          </a:rPr>
                          <m:t>⋅</m:t>
                        </m:r>
                        <m:sSub>
                          <m:sSubPr>
                            <m:ctrlPr>
                              <a:rPr lang="en-US" sz="2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⃑"/>
                                <m:ctrlPr>
                                  <a:rPr lang="en-US" sz="2400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</m:ctrlPr>
                              </m:accPr>
                              <m:e>
                                <m:r>
                                  <a:rPr lang="en-US" sz="2400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  <m:t>𝑡</m:t>
                                </m:r>
                              </m:e>
                            </m:acc>
                          </m:e>
                          <m:sub>
                            <m:r>
                              <a:rPr lang="en-US" sz="2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𝛼</m:t>
                            </m:r>
                            <m:r>
                              <a:rPr lang="en-US" sz="2400" i="1">
                                <a:latin typeface="DejaVu Math TeX Gyre" panose="02000503000000000000" charset="0"/>
                                <a:ea typeface="MS Mincho" charset="0"/>
                                <a:cs typeface="DejaVu Math TeX Gyre" panose="02000503000000000000" charset="0"/>
                              </a:rPr>
                              <m:t>,</m:t>
                            </m:r>
                            <m:r>
                              <a:rPr lang="en-US" sz="2400" i="1">
                                <a:latin typeface="DejaVu Math TeX Gyre" panose="02000503000000000000" charset="0"/>
                                <a:ea typeface="MS Mincho" charset="0"/>
                                <a:cs typeface="DejaVu Math TeX Gyre" panose="02000503000000000000" charset="0"/>
                              </a:rPr>
                              <m:t>𝑑</m:t>
                            </m:r>
                          </m:sub>
                        </m:sSub>
                      </m:oMath>
                    </m:oMathPara>
                  </a14:m>
                  <a:endParaRPr lang="es-ES_tradnl" altLang="en-US" sz="2400" i="1">
                    <a:latin typeface="DejaVu Math TeX Gyre" panose="02000503000000000000" charset="0"/>
                    <a:cs typeface="DejaVu Math TeX Gyre" panose="02000503000000000000" charset="0"/>
                  </a:endParaRPr>
                </a:p>
              </p:txBody>
            </p:sp>
          </mc:Choice>
          <mc:Fallback>
            <p:sp>
              <p:nvSpPr>
                <p:cNvPr id="3" name="Text Box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327" y="3692"/>
                  <a:ext cx="4445" cy="4413"/>
                </a:xfrm>
                <a:prstGeom prst="rect">
                  <a:avLst/>
                </a:prstGeom>
                <a:blipFill rotWithShape="1">
                  <a:blip r:embed="rId2"/>
                </a:blipFill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" name="Text Box 6"/>
            <p:cNvSpPr txBox="1"/>
            <p:nvPr/>
          </p:nvSpPr>
          <p:spPr>
            <a:xfrm>
              <a:off x="10048" y="7714"/>
              <a:ext cx="467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endParaRPr lang="en-US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4441190" y="3552190"/>
            <a:ext cx="3397885" cy="555681"/>
            <a:chOff x="10048" y="3692"/>
            <a:chExt cx="5351" cy="4852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9" name="Text Box 8"/>
                <p:cNvSpPr txBox="1"/>
                <p:nvPr/>
              </p:nvSpPr>
              <p:spPr>
                <a:xfrm>
                  <a:off x="10327" y="3692"/>
                  <a:ext cx="5072" cy="4852"/>
                </a:xfrm>
                <a:prstGeom prst="rect">
                  <a:avLst/>
                </a:prstGeom>
                <a:noFill/>
              </p:spPr>
              <p:txBody>
                <a:bodyPr wrap="square" rtlCol="0" anchor="t">
                  <a:spAutoFit/>
                </a:bodyPr>
                <a:p>
                  <a:pPr algn="l"/>
                  <a14:m>
                    <m:oMath xmlns:m="http://schemas.openxmlformats.org/officeDocument/2006/math">
                      <m:r>
                        <a:rPr lang="en-US" sz="24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(±</m:t>
                      </m:r>
                      <m:r>
                        <a:rPr lang="en-US" sz="24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1</m:t>
                      </m:r>
                      <m:r>
                        <a:rPr lang="en-US" sz="24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)=</m:t>
                      </m:r>
                      <m:func>
                        <m:funcPr>
                          <m:ctrlPr>
                            <a:rPr lang="en-US" sz="2400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sgn</m:t>
                          </m:r>
                        </m:fName>
                        <m:e>
                          <m:d>
                            <m:dPr>
                              <m:ctrlPr>
                                <a:rPr lang="en-US" sz="24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</m:ctrlPr>
                            </m:dPr>
                            <m:e>
                              <m:nary>
                                <m:naryPr>
                                  <m:chr m:val="∑"/>
                                  <m:limLoc m:val="undOvr"/>
                                  <m:supHide m:val="on"/>
                                  <m:ctrlPr>
                                    <a:rPr lang="en-US" sz="2400" i="1">
                                      <a:latin typeface="DejaVu Math TeX Gyre" panose="02000503000000000000" charset="0"/>
                                      <a:cs typeface="DejaVu Math TeX Gyre" panose="02000503000000000000" charset="0"/>
                                    </a:rPr>
                                  </m:ctrlPr>
                                </m:naryPr>
                                <m:sub>
                                  <m:r>
                                    <a:rPr lang="en-US" sz="2400" i="1">
                                      <a:latin typeface="DejaVu Math TeX Gyre" panose="02000503000000000000" charset="0"/>
                                      <a:cs typeface="DejaVu Math TeX Gyre" panose="02000503000000000000" charset="0"/>
                                    </a:rPr>
                                    <m:t>𝑖</m:t>
                                  </m:r>
                                </m:sub>
                                <m:sup/>
                                <m:e>
                                  <m:sSubSup>
                                    <m:sSubSupPr>
                                      <m:ctrlPr>
                                        <a:rPr lang="en-US" sz="2400" i="1">
                                          <a:latin typeface="DejaVu Math TeX Gyre" panose="02000503000000000000" charset="0"/>
                                          <a:cs typeface="DejaVu Math TeX Gyre" panose="02000503000000000000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2400" i="1">
                                          <a:latin typeface="DejaVu Math TeX Gyre" panose="02000503000000000000" charset="0"/>
                                          <a:cs typeface="DejaVu Math TeX Gyre" panose="02000503000000000000" charset="0"/>
                                        </a:rPr>
                                        <m:t>𝑡</m:t>
                                      </m:r>
                                    </m:e>
                                    <m:sub>
                                      <m:r>
                                        <a:rPr lang="en-US" sz="2400" i="1">
                                          <a:latin typeface="DejaVu Math TeX Gyre" panose="02000503000000000000" charset="0"/>
                                          <a:cs typeface="DejaVu Math TeX Gyre" panose="02000503000000000000" charset="0"/>
                                        </a:rPr>
                                        <m:t>𝛼</m:t>
                                      </m:r>
                                      <m:r>
                                        <a:rPr lang="en-US" sz="2400" i="1">
                                          <a:latin typeface="DejaVu Math TeX Gyre" panose="02000503000000000000" charset="0"/>
                                          <a:cs typeface="DejaVu Math TeX Gyre" panose="02000503000000000000" charset="0"/>
                                        </a:rPr>
                                        <m:t>,</m:t>
                                      </m:r>
                                      <m:r>
                                        <a:rPr lang="en-US" sz="2400" i="1">
                                          <a:latin typeface="DejaVu Math TeX Gyre" panose="02000503000000000000" charset="0"/>
                                          <a:cs typeface="DejaVu Math TeX Gyre" panose="02000503000000000000" charset="0"/>
                                        </a:rPr>
                                        <m:t>𝑑</m:t>
                                      </m:r>
                                    </m:sub>
                                    <m:sup>
                                      <m:r>
                                        <a:rPr lang="en-US" sz="2400" i="1">
                                          <a:latin typeface="DejaVu Math TeX Gyre" panose="02000503000000000000" charset="0"/>
                                          <a:cs typeface="DejaVu Math TeX Gyre" panose="02000503000000000000" charset="0"/>
                                        </a:rPr>
                                        <m:t>𝑖</m:t>
                                      </m:r>
                                    </m:sup>
                                  </m:sSubSup>
                                </m:e>
                              </m:nary>
                            </m:e>
                          </m:d>
                        </m:e>
                      </m:func>
                    </m:oMath>
                  </a14:m>
                  <a:r>
                    <a:rPr lang="es-ES_tradnl" altLang="en-US" sz="2400" i="1">
                      <a:latin typeface="DejaVu Math TeX Gyre" panose="02000503000000000000" charset="0"/>
                      <a:cs typeface="DejaVu Math TeX Gyre" panose="02000503000000000000" charset="0"/>
                    </a:rPr>
                    <a:t> </a:t>
                  </a:r>
                  <a:endParaRPr lang="es-ES_tradnl" altLang="en-US" sz="2400" i="1">
                    <a:latin typeface="DejaVu Math TeX Gyre" panose="02000503000000000000" charset="0"/>
                    <a:cs typeface="DejaVu Math TeX Gyre" panose="02000503000000000000" charset="0"/>
                  </a:endParaRPr>
                </a:p>
              </p:txBody>
            </p:sp>
          </mc:Choice>
          <mc:Fallback>
            <p:sp>
              <p:nvSpPr>
                <p:cNvPr id="9" name="Text Box 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327" y="3692"/>
                  <a:ext cx="5072" cy="4852"/>
                </a:xfrm>
                <a:prstGeom prst="rect">
                  <a:avLst/>
                </a:prstGeom>
                <a:blipFill rotWithShape="1">
                  <a:blip r:embed="rId3"/>
                </a:blipFill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6" name="Text Box 15"/>
            <p:cNvSpPr txBox="1"/>
            <p:nvPr/>
          </p:nvSpPr>
          <p:spPr>
            <a:xfrm>
              <a:off x="10048" y="7714"/>
              <a:ext cx="467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endParaRPr lang="en-US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214495" y="4906010"/>
            <a:ext cx="3938905" cy="527050"/>
            <a:chOff x="10048" y="3692"/>
            <a:chExt cx="6203" cy="4602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8" name="Text Box 17"/>
                <p:cNvSpPr txBox="1"/>
                <p:nvPr/>
              </p:nvSpPr>
              <p:spPr>
                <a:xfrm>
                  <a:off x="10327" y="3692"/>
                  <a:ext cx="5924" cy="4114"/>
                </a:xfrm>
                <a:prstGeom prst="rect">
                  <a:avLst/>
                </a:prstGeom>
                <a:noFill/>
              </p:spPr>
              <p:txBody>
                <a:bodyPr wrap="square" rtlCol="0" anchor="t">
                  <a:spAutoFit/>
                </a:bodyPr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es-ES_tradnl" sz="2400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𝛥</m:t>
                        </m:r>
                        <m:sSub>
                          <m:sSubPr>
                            <m:ctrlPr>
                              <a:rPr lang="en-US" altLang="es-ES_tradnl" sz="2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sSubPr>
                          <m:e>
                            <m:r>
                              <a:rPr lang="en-US" altLang="es-ES_tradnl" sz="2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𝑡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es-ES_tradnl" sz="2400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Rn</m:t>
                            </m:r>
                          </m:sub>
                        </m:sSub>
                        <m:r>
                          <a:rPr lang="en-US" altLang="es-ES_tradnl" sz="2400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 </m:t>
                        </m:r>
                        <m:r>
                          <a:rPr lang="en-US" altLang="es-ES_tradnl" sz="2400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∗</m:t>
                        </m:r>
                        <m:r>
                          <a:rPr lang="en-US" altLang="es-ES_tradnl" sz="2400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=</m:t>
                        </m:r>
                        <m:r>
                          <a:rPr lang="en-US" sz="2400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(±</m:t>
                        </m:r>
                        <m:r>
                          <a:rPr lang="en-US" sz="2400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1</m:t>
                        </m:r>
                        <m:r>
                          <a:rPr lang="en-US" sz="2400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)⋅</m:t>
                        </m:r>
                        <m:sSup>
                          <m:sSupPr>
                            <m:ctrlPr>
                              <a:rPr lang="en-US" sz="2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𝜎</m:t>
                            </m:r>
                          </m:e>
                          <m:sup>
                            <m:r>
                              <a:rPr lang="en-US" sz="2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2400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⋅</m:t>
                        </m:r>
                        <m:sSub>
                          <m:sSubPr>
                            <m:ctrlPr>
                              <a:rPr lang="en-US" sz="2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en-US" sz="2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𝑟</m:t>
                            </m:r>
                          </m:sub>
                        </m:sSub>
                        <m:r>
                          <a:rPr lang="en-US" altLang="es-ES_tradnl" sz="2400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 </m:t>
                        </m:r>
                      </m:oMath>
                    </m:oMathPara>
                  </a14:m>
                  <a:endParaRPr lang="es-ES_tradnl" altLang="en-US" sz="2400" i="1">
                    <a:latin typeface="DejaVu Math TeX Gyre" panose="02000503000000000000" charset="0"/>
                    <a:cs typeface="DejaVu Math TeX Gyre" panose="02000503000000000000" charset="0"/>
                  </a:endParaRPr>
                </a:p>
              </p:txBody>
            </p:sp>
          </mc:Choice>
          <mc:Fallback>
            <p:sp>
              <p:nvSpPr>
                <p:cNvPr id="18" name="Text Box 1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327" y="3692"/>
                  <a:ext cx="5924" cy="4114"/>
                </a:xfrm>
                <a:prstGeom prst="rect">
                  <a:avLst/>
                </a:prstGeom>
                <a:blipFill rotWithShape="1">
                  <a:blip r:embed="rId4"/>
                </a:blipFill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9" name="Text Box 18"/>
            <p:cNvSpPr txBox="1"/>
            <p:nvPr/>
          </p:nvSpPr>
          <p:spPr>
            <a:xfrm>
              <a:off x="10048" y="7714"/>
              <a:ext cx="467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endParaRPr lang="en-US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838200" y="5748020"/>
            <a:ext cx="2202180" cy="501650"/>
            <a:chOff x="1320" y="9052"/>
            <a:chExt cx="3468" cy="790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0" name="Text Box 19"/>
                <p:cNvSpPr txBox="1"/>
                <p:nvPr/>
              </p:nvSpPr>
              <p:spPr>
                <a:xfrm>
                  <a:off x="1320" y="9052"/>
                  <a:ext cx="3097" cy="59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𝑟</m:t>
                            </m:r>
                          </m:sub>
                        </m:sSub>
                        <m:r>
                          <a:rPr lang="en-US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=</m:t>
                        </m:r>
                        <m:r>
                          <a:rPr lang="en-US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1</m:t>
                        </m:r>
                        <m:r>
                          <a:rPr lang="en-US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⋅</m:t>
                        </m:r>
                        <m:sSup>
                          <m:sSupPr>
                            <m:ctrlP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−</m:t>
                            </m:r>
                            <m: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8</m:t>
                            </m:r>
                          </m:sup>
                        </m:sSup>
                      </m:oMath>
                    </m:oMathPara>
                  </a14:m>
                  <a:endParaRPr lang="en-US"/>
                </a:p>
              </p:txBody>
            </p:sp>
          </mc:Choice>
          <mc:Fallback>
            <p:sp>
              <p:nvSpPr>
                <p:cNvPr id="20" name="Text Box 1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20" y="9052"/>
                  <a:ext cx="3097" cy="591"/>
                </a:xfrm>
                <a:prstGeom prst="rect">
                  <a:avLst/>
                </a:prstGeom>
                <a:blipFill rotWithShape="1">
                  <a:blip r:embed="rId5"/>
                </a:blipFill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1" name="Text Box 20"/>
            <p:cNvSpPr txBox="1"/>
            <p:nvPr/>
          </p:nvSpPr>
          <p:spPr>
            <a:xfrm>
              <a:off x="4548" y="9262"/>
              <a:ext cx="241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endParaRPr lang="en-US"/>
            </a:p>
          </p:txBody>
        </p:sp>
      </p:grp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r>
              <a:rPr lang="es-ES_tradnl" dirty="0"/>
              <a:t>2023</a:t>
            </a:r>
            <a:endParaRPr lang="es-ES_tradnl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z="800" dirty="0">
                <a:cs typeface="+mn-lt"/>
                <a:sym typeface="+mn-ea"/>
              </a:rPr>
              <a:t>OBJECT-ORIENTED MONTE CARLO ALPHA ANALYSIS</a:t>
            </a:r>
            <a:endParaRPr lang="es-ES_tradnl" sz="800" dirty="0">
              <a:cs typeface="+mn-lt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A49DFD55-3C28-40EF-9E31-A92D2E4017FF}" type="slidenum">
              <a:rPr lang="en-US" smtClean="0"/>
            </a:fld>
            <a:endParaRPr lang="en-US" dirty="0"/>
          </a:p>
        </p:txBody>
      </p:sp>
      <p:sp>
        <p:nvSpPr>
          <p:cNvPr id="19" name="Text Box 18"/>
          <p:cNvSpPr txBox="1"/>
          <p:nvPr/>
        </p:nvSpPr>
        <p:spPr>
          <a:xfrm>
            <a:off x="3075940" y="362585"/>
            <a:ext cx="60401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s-ES_tradnl" altLang="en-US" sz="2400"/>
              <a:t>Learning Algorithm</a:t>
            </a:r>
            <a:endParaRPr lang="es-ES_tradnl" altLang="en-US" sz="240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r>
              <a:rPr lang="es-ES_tradnl" dirty="0"/>
              <a:t>2023</a:t>
            </a:r>
            <a:endParaRPr lang="es-ES_tradnl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z="800" dirty="0">
                <a:cs typeface="+mn-lt"/>
                <a:sym typeface="+mn-ea"/>
              </a:rPr>
              <a:t>OBJECT-ORIENTED MONTE CARLO ALPHA ANALYSIS</a:t>
            </a:r>
            <a:endParaRPr lang="es-ES_tradnl" sz="800" dirty="0">
              <a:cs typeface="+mn-lt"/>
              <a:sym typeface="+mn-ea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00100" y="915670"/>
            <a:ext cx="10591800" cy="52101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5549265" y="2652079"/>
            <a:ext cx="5111750" cy="1204912"/>
          </a:xfrm>
        </p:spPr>
        <p:txBody>
          <a:bodyPr/>
          <a:p>
            <a:pPr algn="ctr"/>
            <a:r>
              <a:rPr lang="es-ES_tradnl" altLang="en-US" sz="3600"/>
              <a:t>Validation</a:t>
            </a:r>
            <a:endParaRPr lang="es-ES_tradnl" altLang="en-US" sz="36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r>
              <a:rPr lang="en-US" sz="900" dirty="0"/>
              <a:t>20</a:t>
            </a:r>
            <a:r>
              <a:rPr lang="es-ES_tradnl" altLang="en-US" sz="900" dirty="0"/>
              <a:t>23</a:t>
            </a:r>
            <a:endParaRPr lang="es-ES_tradnl" altLang="en-US" sz="9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r>
              <a:rPr lang="es-ES_tradnl" altLang="en-US" sz="900" dirty="0"/>
              <a:t>OBJECT-ORIENTED MONTE CARLO ALPHA ANALYSIS</a:t>
            </a:r>
            <a:endParaRPr lang="es-ES_tradnl" altLang="en-US" sz="9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A49DFD55-3C28-40EF-9E31-A92D2E4017FF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" name="Picture 5" descr="nois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978015" y="4219575"/>
            <a:ext cx="3686810" cy="2299335"/>
          </a:xfrm>
          <a:prstGeom prst="rect">
            <a:avLst/>
          </a:prstGeom>
        </p:spPr>
      </p:pic>
      <p:sp>
        <p:nvSpPr>
          <p:cNvPr id="7" name="Text Box 6"/>
          <p:cNvSpPr txBox="1"/>
          <p:nvPr/>
        </p:nvSpPr>
        <p:spPr>
          <a:xfrm>
            <a:off x="1162685" y="4663440"/>
            <a:ext cx="529399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_tradnl" altLang="en-US"/>
              <a:t>Noise is generated from a radom uniform distribution, in partial accordance to what was observed from PICO’s data.</a:t>
            </a:r>
            <a:endParaRPr lang="es-ES_tradnl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Table 7"/>
              <p:cNvGraphicFramePr/>
              <p:nvPr/>
            </p:nvGraphicFramePr>
            <p:xfrm>
              <a:off x="1828800" y="2002155"/>
              <a:ext cx="8534400" cy="1524000"/>
            </p:xfrm>
            <a:graphic>
              <a:graphicData uri="http://schemas.openxmlformats.org/drawingml/2006/table">
                <a:tbl>
                  <a:tblPr firstRow="1">
                    <a:tableStyleId>{3C2FFA5D-87B4-456A-9821-1D502468CF0F}</a:tableStyleId>
                  </a:tblPr>
                  <a:tblGrid>
                    <a:gridCol w="1350010"/>
                    <a:gridCol w="1643380"/>
                    <a:gridCol w="1716405"/>
                    <a:gridCol w="2428240"/>
                    <a:gridCol w="1396365"/>
                  </a:tblGrid>
                  <a:tr h="381000">
                    <a:tc>
                      <a:txBody>
                        <a:bodyPr/>
                        <a:p>
                          <a:pPr algn="ctr">
                            <a:buNone/>
                          </a:pPr>
                          <a:endParaRPr lang="en-US" sz="160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>
                          <a:solidFill>
                            <a:schemeClr val="tx1"/>
                          </a:solidFill>
                          <a:prstDash val="solid"/>
                        </a:lnL>
                        <a:lnR w="12700">
                          <a:solidFill>
                            <a:schemeClr val="tx1"/>
                          </a:solidFill>
                          <a:prstDash val="solid"/>
                        </a:lnR>
                        <a:lnT w="12700">
                          <a:solidFill>
                            <a:schemeClr val="tx1"/>
                          </a:solidFill>
                          <a:prstDash val="solid"/>
                        </a:lnT>
                        <a:lnB w="12700">
                          <a:solidFill>
                            <a:schemeClr val="tx1"/>
                          </a:solidFill>
                          <a:prstDash val="soli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</a:tcPr>
                    </a:tc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s-ES_tradnl" altLang="en-US" sz="1600">
                              <a:solidFill>
                                <a:schemeClr val="tx1"/>
                              </a:solidFill>
                            </a:rPr>
                            <a:t>noise / alphas</a:t>
                          </a:r>
                          <a:endParaRPr lang="es-ES_tradnl" altLang="en-US" sz="160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>
                          <a:solidFill>
                            <a:schemeClr val="tx1"/>
                          </a:solidFill>
                          <a:prstDash val="solid"/>
                        </a:lnL>
                        <a:lnR w="12700">
                          <a:solidFill>
                            <a:schemeClr val="tx1"/>
                          </a:solidFill>
                          <a:prstDash val="solid"/>
                        </a:lnR>
                        <a:lnT w="12700">
                          <a:solidFill>
                            <a:schemeClr val="tx1"/>
                          </a:solidFill>
                          <a:prstDash val="solid"/>
                        </a:lnT>
                        <a:lnB w="12700">
                          <a:solidFill>
                            <a:schemeClr val="tx1"/>
                          </a:solidFill>
                          <a:prstDash val="soli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</a:tcPr>
                    </a:tc>
                    <a:tc>
                      <a:txBody>
                        <a:bodyPr/>
                        <a:p>
                          <a:pPr algn="ctr">
                            <a:buNone/>
                          </a:pPr>
                          <a14:m>
                            <m:oMath xmlns:m="http://schemas.openxmlformats.org/officeDocument/2006/math">
                              <m:r>
                                <a:rPr lang="en-US" altLang="es-ES_tradnl" sz="1600" b="1" i="1">
                                  <a:solidFill>
                                    <a:schemeClr val="tx1"/>
                                  </a:solidFill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𝜟</m:t>
                              </m:r>
                              <m:sSub>
                                <m:sSubPr>
                                  <m:ctrlPr>
                                    <a:rPr lang="en-US" altLang="es-ES_tradnl" sz="1600" b="1" i="1">
                                      <a:solidFill>
                                        <a:schemeClr val="tx1"/>
                                      </a:solidFill>
                                      <a:latin typeface="DejaVu Math TeX Gyre" panose="02000503000000000000" charset="0"/>
                                      <a:cs typeface="DejaVu Math TeX Gyre" panose="02000503000000000000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es-ES_tradnl" sz="1600" b="1" i="1">
                                      <a:solidFill>
                                        <a:schemeClr val="tx1"/>
                                      </a:solidFill>
                                      <a:latin typeface="DejaVu Math TeX Gyre" panose="02000503000000000000" charset="0"/>
                                      <a:cs typeface="DejaVu Math TeX Gyre" panose="02000503000000000000" charset="0"/>
                                    </a:rPr>
                                    <m:t>𝒕</m:t>
                                  </m:r>
                                </m:e>
                                <m:sub>
                                  <m:r>
                                    <a:rPr lang="en-US" altLang="es-ES_tradnl" sz="1600" b="1">
                                      <a:solidFill>
                                        <a:schemeClr val="tx1"/>
                                      </a:solidFill>
                                      <a:latin typeface="DejaVu Math TeX Gyre" panose="02000503000000000000" charset="0"/>
                                      <a:cs typeface="DejaVu Math TeX Gyre" panose="02000503000000000000" charset="0"/>
                                    </a:rPr>
                                    <m:t>𝐑𝐧−𝐫𝐞𝐚𝐥</m:t>
                                  </m:r>
                                </m:sub>
                              </m:sSub>
                            </m:oMath>
                          </a14:m>
                          <a:r>
                            <a:rPr lang="es-ES_tradnl" altLang="en-US" sz="1600" b="0" i="1">
                              <a:solidFill>
                                <a:schemeClr val="tx1"/>
                              </a:solidFill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a:t> </a:t>
                          </a:r>
                          <a:r>
                            <a:rPr lang="es-ES_tradnl" altLang="en-US" sz="1600" b="0">
                              <a:solidFill>
                                <a:schemeClr val="tx1"/>
                              </a:solidFill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a:t>[s]</a:t>
                          </a:r>
                          <a:endParaRPr lang="es-ES_tradnl" altLang="en-US" sz="1600" b="0">
                            <a:solidFill>
                              <a:schemeClr val="tx1"/>
                            </a:solidFill>
                            <a:latin typeface="DejaVu Math TeX Gyre" panose="02000503000000000000" charset="0"/>
                            <a:cs typeface="DejaVu Math TeX Gyre" panose="02000503000000000000" charset="0"/>
                          </a:endParaRPr>
                        </a:p>
                      </a:txBody>
                      <a:tcPr>
                        <a:lnL w="12700">
                          <a:solidFill>
                            <a:schemeClr val="tx1"/>
                          </a:solidFill>
                          <a:prstDash val="solid"/>
                        </a:lnL>
                        <a:lnR w="12700">
                          <a:solidFill>
                            <a:schemeClr val="tx1"/>
                          </a:solidFill>
                          <a:prstDash val="solid"/>
                        </a:lnR>
                        <a:lnT w="12700">
                          <a:solidFill>
                            <a:schemeClr val="tx1"/>
                          </a:solidFill>
                          <a:prstDash val="solid"/>
                        </a:lnT>
                        <a:lnB w="12700">
                          <a:solidFill>
                            <a:schemeClr val="tx1"/>
                          </a:solidFill>
                          <a:prstDash val="soli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</a:tcPr>
                    </a:tc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s-ES_tradnl" altLang="en-US" sz="1600" b="0">
                              <a:solidFill>
                                <a:schemeClr val="tx1"/>
                              </a:solidFill>
                              <a:latin typeface="DejaVu Math TeX Gyre" panose="02000503000000000000" charset="0"/>
                              <a:cs typeface="DejaVu Math TeX Gyre" panose="02000503000000000000" charset="0"/>
                              <a:sym typeface="+mn-ea"/>
                            </a:rPr>
                            <a:t>Initial</a:t>
                          </a:r>
                          <a14:m>
                            <m:oMath xmlns:m="http://schemas.openxmlformats.org/officeDocument/2006/math">
                              <m:r>
                                <a:rPr lang="en-US" altLang="es-ES_tradnl" sz="1600" b="0">
                                  <a:solidFill>
                                    <a:schemeClr val="tx1"/>
                                  </a:solidFill>
                                  <a:latin typeface="DejaVu Math TeX Gyre" panose="02000503000000000000" charset="0"/>
                                  <a:cs typeface="DejaVu Math TeX Gyre" panose="02000503000000000000" charset="0"/>
                                  <a:sym typeface="+mn-ea"/>
                                </a:rPr>
                                <m:t> </m:t>
                              </m:r>
                              <m:r>
                                <a:rPr lang="en-US" altLang="es-ES_tradnl" sz="1600" b="1" i="1">
                                  <a:solidFill>
                                    <a:schemeClr val="tx1"/>
                                  </a:solidFill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𝜟</m:t>
                              </m:r>
                              <m:sSub>
                                <m:sSubPr>
                                  <m:ctrlPr>
                                    <a:rPr lang="en-US" altLang="es-ES_tradnl" sz="1600" b="1" i="1">
                                      <a:solidFill>
                                        <a:schemeClr val="tx1"/>
                                      </a:solidFill>
                                      <a:latin typeface="DejaVu Math TeX Gyre" panose="02000503000000000000" charset="0"/>
                                      <a:cs typeface="DejaVu Math TeX Gyre" panose="02000503000000000000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es-ES_tradnl" sz="1600" b="1" i="1">
                                      <a:solidFill>
                                        <a:schemeClr val="tx1"/>
                                      </a:solidFill>
                                      <a:latin typeface="DejaVu Math TeX Gyre" panose="02000503000000000000" charset="0"/>
                                      <a:cs typeface="DejaVu Math TeX Gyre" panose="02000503000000000000" charset="0"/>
                                    </a:rPr>
                                    <m:t>𝒕</m:t>
                                  </m:r>
                                </m:e>
                                <m:sub>
                                  <m:r>
                                    <a:rPr lang="en-US" altLang="es-ES_tradnl" sz="1600" b="1">
                                      <a:solidFill>
                                        <a:schemeClr val="tx1"/>
                                      </a:solidFill>
                                      <a:latin typeface="DejaVu Math TeX Gyre" panose="02000503000000000000" charset="0"/>
                                      <a:cs typeface="DejaVu Math TeX Gyre" panose="02000503000000000000" charset="0"/>
                                    </a:rPr>
                                    <m:t>𝐑𝐧</m:t>
                                  </m:r>
                                  <m:r>
                                    <a:rPr lang="en-US" altLang="es-ES_tradnl" sz="1600" b="1">
                                      <a:solidFill>
                                        <a:schemeClr val="tx1"/>
                                      </a:solidFill>
                                      <a:latin typeface="DejaVu Math TeX Gyre" panose="02000503000000000000" charset="0"/>
                                      <a:cs typeface="DejaVu Math TeX Gyre" panose="02000503000000000000" charset="0"/>
                                    </a:rPr>
                                    <m:t>−</m:t>
                                  </m:r>
                                  <m:r>
                                    <a:rPr lang="en-US" altLang="es-ES_tradnl" sz="1600" b="1">
                                      <a:solidFill>
                                        <a:schemeClr val="tx1"/>
                                      </a:solidFill>
                                      <a:latin typeface="DejaVu Math TeX Gyre" panose="02000503000000000000" charset="0"/>
                                      <a:cs typeface="DejaVu Math TeX Gyre" panose="02000503000000000000" charset="0"/>
                                    </a:rPr>
                                    <m:t>𝐩𝐫𝐞𝐝</m:t>
                                  </m:r>
                                </m:sub>
                              </m:sSub>
                            </m:oMath>
                          </a14:m>
                          <a:r>
                            <a:rPr lang="es-ES_tradnl" altLang="en-US" sz="1600" b="0" i="1">
                              <a:solidFill>
                                <a:schemeClr val="tx1"/>
                              </a:solidFill>
                              <a:latin typeface="DejaVu Math TeX Gyre" panose="02000503000000000000" charset="0"/>
                              <a:cs typeface="DejaVu Math TeX Gyre" panose="02000503000000000000" charset="0"/>
                              <a:sym typeface="+mn-ea"/>
                            </a:rPr>
                            <a:t> </a:t>
                          </a:r>
                          <a:r>
                            <a:rPr lang="es-ES_tradnl" altLang="en-US" sz="1600" b="0">
                              <a:solidFill>
                                <a:schemeClr val="tx1"/>
                              </a:solidFill>
                              <a:latin typeface="DejaVu Math TeX Gyre" panose="02000503000000000000" charset="0"/>
                              <a:cs typeface="DejaVu Math TeX Gyre" panose="02000503000000000000" charset="0"/>
                              <a:sym typeface="+mn-ea"/>
                            </a:rPr>
                            <a:t>[s]</a:t>
                          </a:r>
                          <a:endParaRPr lang="en-US" sz="160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>
                          <a:solidFill>
                            <a:schemeClr val="tx1"/>
                          </a:solidFill>
                          <a:prstDash val="solid"/>
                        </a:lnL>
                        <a:lnR w="12700">
                          <a:solidFill>
                            <a:schemeClr val="tx1"/>
                          </a:solidFill>
                          <a:prstDash val="solid"/>
                        </a:lnR>
                        <a:lnT w="12700">
                          <a:solidFill>
                            <a:schemeClr val="tx1"/>
                          </a:solidFill>
                          <a:prstDash val="solid"/>
                        </a:lnT>
                        <a:lnB w="12700">
                          <a:solidFill>
                            <a:schemeClr val="tx1"/>
                          </a:solidFill>
                          <a:prstDash val="soli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</a:tcPr>
                    </a:tc>
                    <a:tc>
                      <a:txBody>
                        <a:bodyPr/>
                        <a:p>
                          <a:pPr algn="ctr">
                            <a:buNone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DejaVu Math TeX Gyre" panose="02000503000000000000" charset="0"/>
                                      <a:cs typeface="DejaVu Math TeX Gyre" panose="02000503000000000000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DejaVu Math TeX Gyre" panose="02000503000000000000" charset="0"/>
                                      <a:cs typeface="DejaVu Math TeX Gyre" panose="02000503000000000000" charset="0"/>
                                    </a:rPr>
                                    <m:t>𝒕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DejaVu Math TeX Gyre" panose="02000503000000000000" charset="0"/>
                                      <a:cs typeface="DejaVu Math TeX Gyre" panose="02000503000000000000" charset="0"/>
                                    </a:rPr>
                                    <m:t>𝒇</m:t>
                                  </m:r>
                                </m:sub>
                              </m:sSub>
                            </m:oMath>
                          </a14:m>
                          <a:r>
                            <a:rPr lang="es-ES_tradnl" altLang="en-US" sz="160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r>
                            <a:rPr lang="es-ES_tradnl" altLang="en-US" sz="1600" b="0">
                              <a:solidFill>
                                <a:schemeClr val="tx1"/>
                              </a:solidFill>
                            </a:rPr>
                            <a:t>[s]</a:t>
                          </a:r>
                          <a:endParaRPr lang="es-ES_tradnl" altLang="en-US" sz="1600" b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>
                          <a:solidFill>
                            <a:schemeClr val="tx1"/>
                          </a:solidFill>
                          <a:prstDash val="solid"/>
                        </a:lnL>
                        <a:lnR w="12700">
                          <a:solidFill>
                            <a:schemeClr val="tx1"/>
                          </a:solidFill>
                          <a:prstDash val="solid"/>
                        </a:lnR>
                        <a:lnT w="12700">
                          <a:solidFill>
                            <a:schemeClr val="tx1"/>
                          </a:solidFill>
                          <a:prstDash val="solid"/>
                        </a:lnT>
                        <a:lnB w="12700">
                          <a:solidFill>
                            <a:schemeClr val="tx1"/>
                          </a:solidFill>
                          <a:prstDash val="soli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</a:tcPr>
                    </a:tc>
                  </a:tr>
                  <a:tr h="381000"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s-ES_tradnl" altLang="en-US" sz="1600"/>
                            <a:t>Battery 1</a:t>
                          </a:r>
                          <a:endParaRPr lang="es-ES_tradnl" altLang="en-US" sz="1600"/>
                        </a:p>
                      </a:txBody>
                      <a:tcPr>
                        <a:lnL w="12700">
                          <a:solidFill>
                            <a:schemeClr val="tx1"/>
                          </a:solidFill>
                          <a:prstDash val="solid"/>
                        </a:lnL>
                        <a:lnR w="12700">
                          <a:solidFill>
                            <a:schemeClr val="tx1"/>
                          </a:solidFill>
                          <a:prstDash val="solid"/>
                        </a:lnR>
                        <a:lnT w="12700">
                          <a:solidFill>
                            <a:schemeClr val="tx1"/>
                          </a:solidFill>
                          <a:prstDash val="solid"/>
                        </a:lnT>
                        <a:lnB w="12700">
                          <a:solidFill>
                            <a:schemeClr val="tx1"/>
                          </a:solidFill>
                          <a:prstDash val="soli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</a:tcPr>
                    </a:tc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s-ES_tradnl" altLang="en-US" sz="1600"/>
                            <a:t>[0.5 - 20]</a:t>
                          </a:r>
                          <a:endParaRPr lang="es-ES_tradnl" altLang="en-US" sz="1600"/>
                        </a:p>
                      </a:txBody>
                      <a:tcPr>
                        <a:lnL w="12700">
                          <a:solidFill>
                            <a:schemeClr val="tx1"/>
                          </a:solidFill>
                          <a:prstDash val="solid"/>
                        </a:lnL>
                        <a:lnR w="12700">
                          <a:solidFill>
                            <a:schemeClr val="tx1"/>
                          </a:solidFill>
                          <a:prstDash val="solid"/>
                        </a:lnR>
                        <a:lnT w="12700">
                          <a:solidFill>
                            <a:schemeClr val="tx1"/>
                          </a:solidFill>
                          <a:prstDash val="solid"/>
                        </a:lnT>
                        <a:lnB w="12700">
                          <a:solidFill>
                            <a:schemeClr val="tx1"/>
                          </a:solidFill>
                          <a:prstDash val="soli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</a:tcPr>
                    </a:tc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s-ES_tradnl" altLang="en-US" sz="1600"/>
                            <a:t>[100 - 100,000]</a:t>
                          </a:r>
                          <a:endParaRPr lang="es-ES_tradnl" altLang="en-US" sz="1600"/>
                        </a:p>
                      </a:txBody>
                      <a:tcPr>
                        <a:lnL w="12700">
                          <a:solidFill>
                            <a:schemeClr val="tx1"/>
                          </a:solidFill>
                          <a:prstDash val="solid"/>
                        </a:lnL>
                        <a:lnR w="12700">
                          <a:solidFill>
                            <a:schemeClr val="tx1"/>
                          </a:solidFill>
                          <a:prstDash val="solid"/>
                        </a:lnR>
                        <a:lnT w="12700">
                          <a:solidFill>
                            <a:schemeClr val="tx1"/>
                          </a:solidFill>
                          <a:prstDash val="solid"/>
                        </a:lnT>
                        <a:lnB w="12700">
                          <a:solidFill>
                            <a:schemeClr val="tx1"/>
                          </a:solidFill>
                          <a:prstDash val="soli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</a:tcPr>
                    </a:tc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s-ES_tradnl" altLang="en-US" sz="1600"/>
                            <a:t>[1,000 - 90,000]</a:t>
                          </a:r>
                          <a:endParaRPr lang="es-ES_tradnl" altLang="en-US" sz="1600"/>
                        </a:p>
                      </a:txBody>
                      <a:tcPr>
                        <a:lnL w="12700">
                          <a:solidFill>
                            <a:schemeClr val="tx1"/>
                          </a:solidFill>
                          <a:prstDash val="solid"/>
                        </a:lnL>
                        <a:lnR w="12700">
                          <a:solidFill>
                            <a:schemeClr val="tx1"/>
                          </a:solidFill>
                          <a:prstDash val="solid"/>
                        </a:lnR>
                        <a:lnT w="12700">
                          <a:solidFill>
                            <a:schemeClr val="tx1"/>
                          </a:solidFill>
                          <a:prstDash val="solid"/>
                        </a:lnT>
                        <a:lnB w="12700">
                          <a:solidFill>
                            <a:schemeClr val="tx1"/>
                          </a:solidFill>
                          <a:prstDash val="soli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</a:tcPr>
                    </a:tc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s-ES_tradnl" altLang="en-US" sz="1600"/>
                            <a:t>[1e6 - 1e7]</a:t>
                          </a:r>
                          <a:endParaRPr lang="es-ES_tradnl" altLang="en-US" sz="1600"/>
                        </a:p>
                      </a:txBody>
                      <a:tcPr>
                        <a:lnL w="12700">
                          <a:solidFill>
                            <a:schemeClr val="tx1"/>
                          </a:solidFill>
                          <a:prstDash val="solid"/>
                        </a:lnL>
                        <a:lnR w="12700">
                          <a:solidFill>
                            <a:schemeClr val="tx1"/>
                          </a:solidFill>
                          <a:prstDash val="solid"/>
                        </a:lnR>
                        <a:lnT w="12700">
                          <a:solidFill>
                            <a:schemeClr val="tx1"/>
                          </a:solidFill>
                          <a:prstDash val="solid"/>
                        </a:lnT>
                        <a:lnB w="12700">
                          <a:solidFill>
                            <a:schemeClr val="tx1"/>
                          </a:solidFill>
                          <a:prstDash val="soli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</a:tcPr>
                    </a:tc>
                  </a:tr>
                  <a:tr h="381000"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s-ES_tradnl" altLang="en-US" sz="1600"/>
                            <a:t>Battery 2</a:t>
                          </a:r>
                          <a:endParaRPr lang="es-ES_tradnl" altLang="en-US" sz="1600"/>
                        </a:p>
                      </a:txBody>
                      <a:tcPr>
                        <a:lnL w="12700">
                          <a:solidFill>
                            <a:schemeClr val="tx1"/>
                          </a:solidFill>
                          <a:prstDash val="solid"/>
                        </a:lnL>
                        <a:lnR w="12700">
                          <a:solidFill>
                            <a:schemeClr val="tx1"/>
                          </a:solidFill>
                          <a:prstDash val="solid"/>
                        </a:lnR>
                        <a:lnT w="12700">
                          <a:solidFill>
                            <a:schemeClr val="tx1"/>
                          </a:solidFill>
                          <a:prstDash val="solid"/>
                        </a:lnT>
                        <a:lnB w="12700">
                          <a:solidFill>
                            <a:schemeClr val="tx1"/>
                          </a:solidFill>
                          <a:prstDash val="soli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</a:tcPr>
                    </a:tc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s-ES_tradnl" altLang="en-US" sz="1600">
                              <a:sym typeface="+mn-ea"/>
                            </a:rPr>
                            <a:t>[0.5 - 20]</a:t>
                          </a:r>
                          <a:endParaRPr lang="es-ES_tradnl" altLang="en-US" sz="1600">
                            <a:sym typeface="+mn-ea"/>
                          </a:endParaRPr>
                        </a:p>
                      </a:txBody>
                      <a:tcPr>
                        <a:lnL w="12700">
                          <a:solidFill>
                            <a:schemeClr val="tx1"/>
                          </a:solidFill>
                          <a:prstDash val="solid"/>
                        </a:lnL>
                        <a:lnR w="12700">
                          <a:solidFill>
                            <a:schemeClr val="tx1"/>
                          </a:solidFill>
                          <a:prstDash val="solid"/>
                        </a:lnR>
                        <a:lnT w="12700">
                          <a:solidFill>
                            <a:schemeClr val="tx1"/>
                          </a:solidFill>
                          <a:prstDash val="solid"/>
                        </a:lnT>
                        <a:lnB w="12700">
                          <a:solidFill>
                            <a:schemeClr val="tx1"/>
                          </a:solidFill>
                          <a:prstDash val="soli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</a:tcPr>
                    </a:tc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s-ES_tradnl" altLang="en-US" sz="1600">
                              <a:sym typeface="+mn-ea"/>
                            </a:rPr>
                            <a:t>[100 - 500,000]</a:t>
                          </a:r>
                          <a:endParaRPr lang="en-US" sz="1600"/>
                        </a:p>
                      </a:txBody>
                      <a:tcPr>
                        <a:lnL w="12700">
                          <a:solidFill>
                            <a:schemeClr val="tx1"/>
                          </a:solidFill>
                          <a:prstDash val="solid"/>
                        </a:lnL>
                        <a:lnR w="12700">
                          <a:solidFill>
                            <a:schemeClr val="tx1"/>
                          </a:solidFill>
                          <a:prstDash val="solid"/>
                        </a:lnR>
                        <a:lnT w="12700">
                          <a:solidFill>
                            <a:schemeClr val="tx1"/>
                          </a:solidFill>
                          <a:prstDash val="solid"/>
                        </a:lnT>
                        <a:lnB w="12700">
                          <a:solidFill>
                            <a:schemeClr val="tx1"/>
                          </a:solidFill>
                          <a:prstDash val="soli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</a:tcPr>
                    </a:tc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s-ES_tradnl" altLang="en-US" sz="1600">
                              <a:sym typeface="+mn-ea"/>
                            </a:rPr>
                            <a:t>[1,000 - 90,000]</a:t>
                          </a:r>
                          <a:endParaRPr lang="es-ES_tradnl" altLang="en-US" sz="1600"/>
                        </a:p>
                      </a:txBody>
                      <a:tcPr>
                        <a:lnL w="12700">
                          <a:solidFill>
                            <a:schemeClr val="tx1"/>
                          </a:solidFill>
                          <a:prstDash val="solid"/>
                        </a:lnL>
                        <a:lnR w="12700">
                          <a:solidFill>
                            <a:schemeClr val="tx1"/>
                          </a:solidFill>
                          <a:prstDash val="solid"/>
                        </a:lnR>
                        <a:lnT w="12700">
                          <a:solidFill>
                            <a:schemeClr val="tx1"/>
                          </a:solidFill>
                          <a:prstDash val="solid"/>
                        </a:lnT>
                        <a:lnB w="12700">
                          <a:solidFill>
                            <a:schemeClr val="tx1"/>
                          </a:solidFill>
                          <a:prstDash val="soli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</a:tcPr>
                    </a:tc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s-ES_tradnl" altLang="en-US" sz="1600">
                              <a:sym typeface="+mn-ea"/>
                            </a:rPr>
                            <a:t>[1e6 - 1e8]</a:t>
                          </a:r>
                          <a:endParaRPr lang="en-US" sz="1600"/>
                        </a:p>
                      </a:txBody>
                      <a:tcPr>
                        <a:lnL w="12700">
                          <a:solidFill>
                            <a:schemeClr val="tx1"/>
                          </a:solidFill>
                          <a:prstDash val="solid"/>
                        </a:lnL>
                        <a:lnR w="12700">
                          <a:solidFill>
                            <a:schemeClr val="tx1"/>
                          </a:solidFill>
                          <a:prstDash val="solid"/>
                        </a:lnR>
                        <a:lnT w="12700">
                          <a:solidFill>
                            <a:schemeClr val="tx1"/>
                          </a:solidFill>
                          <a:prstDash val="solid"/>
                        </a:lnT>
                        <a:lnB w="12700">
                          <a:solidFill>
                            <a:schemeClr val="tx1"/>
                          </a:solidFill>
                          <a:prstDash val="soli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</a:tcPr>
                    </a:tc>
                  </a:tr>
                  <a:tr h="381000"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s-ES_tradnl" altLang="en-US" sz="1600"/>
                            <a:t>Battery 3</a:t>
                          </a:r>
                          <a:endParaRPr lang="es-ES_tradnl" altLang="en-US" sz="1600"/>
                        </a:p>
                      </a:txBody>
                      <a:tcPr>
                        <a:lnL w="12700">
                          <a:solidFill>
                            <a:schemeClr val="tx1"/>
                          </a:solidFill>
                          <a:prstDash val="solid"/>
                        </a:lnL>
                        <a:lnR w="12700">
                          <a:solidFill>
                            <a:schemeClr val="tx1"/>
                          </a:solidFill>
                          <a:prstDash val="solid"/>
                        </a:lnR>
                        <a:lnT w="12700">
                          <a:solidFill>
                            <a:schemeClr val="tx1"/>
                          </a:solidFill>
                          <a:prstDash val="solid"/>
                        </a:lnT>
                        <a:lnB w="12700">
                          <a:solidFill>
                            <a:schemeClr val="tx1"/>
                          </a:solidFill>
                          <a:prstDash val="soli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</a:tcPr>
                    </a:tc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s-ES_tradnl" altLang="en-US" sz="1600">
                              <a:sym typeface="+mn-ea"/>
                            </a:rPr>
                            <a:t>[0.5 - 20]</a:t>
                          </a:r>
                          <a:endParaRPr lang="es-ES_tradnl" altLang="en-US" sz="1600">
                            <a:sym typeface="+mn-ea"/>
                          </a:endParaRPr>
                        </a:p>
                      </a:txBody>
                      <a:tcPr>
                        <a:lnL w="12700">
                          <a:solidFill>
                            <a:schemeClr val="tx1"/>
                          </a:solidFill>
                          <a:prstDash val="solid"/>
                        </a:lnL>
                        <a:lnR w="12700">
                          <a:solidFill>
                            <a:schemeClr val="tx1"/>
                          </a:solidFill>
                          <a:prstDash val="solid"/>
                        </a:lnR>
                        <a:lnT w="12700">
                          <a:solidFill>
                            <a:schemeClr val="tx1"/>
                          </a:solidFill>
                          <a:prstDash val="solid"/>
                        </a:lnT>
                        <a:lnB w="12700">
                          <a:solidFill>
                            <a:schemeClr val="tx1"/>
                          </a:solidFill>
                          <a:prstDash val="soli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</a:tcPr>
                    </a:tc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s-ES_tradnl" altLang="en-US" sz="1600"/>
                            <a:t>[1,000 - 5,000]</a:t>
                          </a:r>
                          <a:endParaRPr lang="es-ES_tradnl" altLang="en-US" sz="1600"/>
                        </a:p>
                      </a:txBody>
                      <a:tcPr>
                        <a:lnL w="12700">
                          <a:solidFill>
                            <a:schemeClr val="tx1"/>
                          </a:solidFill>
                          <a:prstDash val="solid"/>
                        </a:lnL>
                        <a:lnR w="12700">
                          <a:solidFill>
                            <a:schemeClr val="tx1"/>
                          </a:solidFill>
                          <a:prstDash val="solid"/>
                        </a:lnR>
                        <a:lnT w="12700">
                          <a:solidFill>
                            <a:schemeClr val="tx1"/>
                          </a:solidFill>
                          <a:prstDash val="solid"/>
                        </a:lnT>
                        <a:lnB w="12700">
                          <a:solidFill>
                            <a:schemeClr val="tx1"/>
                          </a:solidFill>
                          <a:prstDash val="soli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</a:tcPr>
                    </a:tc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s-ES_tradnl" altLang="en-US" sz="1600"/>
                            <a:t>[1,000 - 5,000]</a:t>
                          </a:r>
                          <a:endParaRPr lang="es-ES_tradnl" altLang="en-US" sz="1600"/>
                        </a:p>
                      </a:txBody>
                      <a:tcPr>
                        <a:lnL w="12700">
                          <a:solidFill>
                            <a:schemeClr val="tx1"/>
                          </a:solidFill>
                          <a:prstDash val="solid"/>
                        </a:lnL>
                        <a:lnR w="12700">
                          <a:solidFill>
                            <a:schemeClr val="tx1"/>
                          </a:solidFill>
                          <a:prstDash val="solid"/>
                        </a:lnR>
                        <a:lnT w="12700">
                          <a:solidFill>
                            <a:schemeClr val="tx1"/>
                          </a:solidFill>
                          <a:prstDash val="solid"/>
                        </a:lnT>
                        <a:lnB w="12700">
                          <a:solidFill>
                            <a:schemeClr val="tx1"/>
                          </a:solidFill>
                          <a:prstDash val="soli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</a:tcPr>
                    </a:tc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s-ES_tradnl" altLang="en-US" sz="1600"/>
                            <a:t>[1e6 - 1e7]</a:t>
                          </a:r>
                          <a:endParaRPr lang="es-ES_tradnl" altLang="en-US" sz="1600"/>
                        </a:p>
                      </a:txBody>
                      <a:tcPr>
                        <a:lnL w="12700">
                          <a:solidFill>
                            <a:schemeClr val="tx1"/>
                          </a:solidFill>
                          <a:prstDash val="solid"/>
                        </a:lnL>
                        <a:lnR w="12700">
                          <a:solidFill>
                            <a:schemeClr val="tx1"/>
                          </a:solidFill>
                          <a:prstDash val="solid"/>
                        </a:lnR>
                        <a:lnT w="12700">
                          <a:solidFill>
                            <a:schemeClr val="tx1"/>
                          </a:solidFill>
                          <a:prstDash val="solid"/>
                        </a:lnT>
                        <a:lnB w="12700">
                          <a:solidFill>
                            <a:schemeClr val="tx1"/>
                          </a:solidFill>
                          <a:prstDash val="soli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Table 7"/>
              <p:cNvGraphicFramePr/>
              <p:nvPr/>
            </p:nvGraphicFramePr>
            <p:xfrm>
              <a:off x="1828800" y="2002155"/>
              <a:ext cx="8534400" cy="1524000"/>
            </p:xfrm>
            <a:graphic>
              <a:graphicData uri="http://schemas.openxmlformats.org/drawingml/2006/table">
                <a:tbl>
                  <a:tblPr firstRow="1">
                    <a:tableStyleId>{3C2FFA5D-87B4-456A-9821-1D502468CF0F}</a:tableStyleId>
                  </a:tblPr>
                  <a:tblGrid>
                    <a:gridCol w="1350010"/>
                    <a:gridCol w="1643380"/>
                    <a:gridCol w="1716405"/>
                    <a:gridCol w="2428240"/>
                    <a:gridCol w="1396365"/>
                  </a:tblGrid>
                  <a:tr h="381000">
                    <a:tc>
                      <a:txBody>
                        <a:bodyPr/>
                        <a:p>
                          <a:pPr algn="ctr">
                            <a:buNone/>
                          </a:pPr>
                          <a:endParaRPr lang="en-US" sz="160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>
                          <a:solidFill>
                            <a:schemeClr val="tx1"/>
                          </a:solidFill>
                          <a:prstDash val="solid"/>
                        </a:lnL>
                        <a:lnR w="12700">
                          <a:solidFill>
                            <a:schemeClr val="tx1"/>
                          </a:solidFill>
                          <a:prstDash val="solid"/>
                        </a:lnR>
                        <a:lnT w="12700">
                          <a:solidFill>
                            <a:schemeClr val="tx1"/>
                          </a:solidFill>
                          <a:prstDash val="solid"/>
                        </a:lnT>
                        <a:lnB w="12700">
                          <a:solidFill>
                            <a:schemeClr val="tx1"/>
                          </a:solidFill>
                          <a:prstDash val="soli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</a:tcPr>
                    </a:tc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s-ES_tradnl" altLang="en-US" sz="1600">
                              <a:solidFill>
                                <a:schemeClr val="tx1"/>
                              </a:solidFill>
                            </a:rPr>
                            <a:t>noise / alphas</a:t>
                          </a:r>
                          <a:endParaRPr lang="es-ES_tradnl" altLang="en-US" sz="160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>
                          <a:solidFill>
                            <a:schemeClr val="tx1"/>
                          </a:solidFill>
                          <a:prstDash val="solid"/>
                        </a:lnL>
                        <a:lnR w="12700">
                          <a:solidFill>
                            <a:schemeClr val="tx1"/>
                          </a:solidFill>
                          <a:prstDash val="solid"/>
                        </a:lnR>
                        <a:lnT w="12700">
                          <a:solidFill>
                            <a:schemeClr val="tx1"/>
                          </a:solidFill>
                          <a:prstDash val="solid"/>
                        </a:lnT>
                        <a:lnB w="12700">
                          <a:solidFill>
                            <a:schemeClr val="tx1"/>
                          </a:solidFill>
                          <a:prstDash val="soli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>
                          <a:solidFill>
                            <a:schemeClr val="tx1"/>
                          </a:solidFill>
                          <a:prstDash val="solid"/>
                        </a:lnL>
                        <a:lnR w="12700">
                          <a:solidFill>
                            <a:schemeClr val="tx1"/>
                          </a:solidFill>
                          <a:prstDash val="solid"/>
                        </a:lnR>
                        <a:lnT w="12700">
                          <a:solidFill>
                            <a:schemeClr val="tx1"/>
                          </a:solidFill>
                          <a:prstDash val="solid"/>
                        </a:lnT>
                        <a:lnB w="12700">
                          <a:solidFill>
                            <a:schemeClr val="tx1"/>
                          </a:solidFill>
                          <a:prstDash val="soli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>
                          <a:solidFill>
                            <a:schemeClr val="tx1"/>
                          </a:solidFill>
                          <a:prstDash val="solid"/>
                        </a:lnL>
                        <a:lnR w="12700">
                          <a:solidFill>
                            <a:schemeClr val="tx1"/>
                          </a:solidFill>
                          <a:prstDash val="solid"/>
                        </a:lnR>
                        <a:lnT w="12700">
                          <a:solidFill>
                            <a:schemeClr val="tx1"/>
                          </a:solidFill>
                          <a:prstDash val="solid"/>
                        </a:lnT>
                        <a:lnB w="12700">
                          <a:solidFill>
                            <a:schemeClr val="tx1"/>
                          </a:solidFill>
                          <a:prstDash val="soli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>
                          <a:solidFill>
                            <a:schemeClr val="tx1"/>
                          </a:solidFill>
                          <a:prstDash val="solid"/>
                        </a:lnL>
                        <a:lnR w="12700">
                          <a:solidFill>
                            <a:schemeClr val="tx1"/>
                          </a:solidFill>
                          <a:prstDash val="solid"/>
                        </a:lnR>
                        <a:lnT w="12700">
                          <a:solidFill>
                            <a:schemeClr val="tx1"/>
                          </a:solidFill>
                          <a:prstDash val="solid"/>
                        </a:lnT>
                        <a:lnB w="12700">
                          <a:solidFill>
                            <a:schemeClr val="tx1"/>
                          </a:solidFill>
                          <a:prstDash val="soli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blipFill>
                          <a:blip r:embed="rId2"/>
                        </a:blipFill>
                      </a:tcPr>
                    </a:tc>
                  </a:tr>
                  <a:tr h="381000"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s-ES_tradnl" altLang="en-US" sz="1600"/>
                            <a:t>Battery 1</a:t>
                          </a:r>
                          <a:endParaRPr lang="es-ES_tradnl" altLang="en-US" sz="1600"/>
                        </a:p>
                      </a:txBody>
                      <a:tcPr>
                        <a:lnL w="12700">
                          <a:solidFill>
                            <a:schemeClr val="tx1"/>
                          </a:solidFill>
                          <a:prstDash val="solid"/>
                        </a:lnL>
                        <a:lnR w="12700">
                          <a:solidFill>
                            <a:schemeClr val="tx1"/>
                          </a:solidFill>
                          <a:prstDash val="solid"/>
                        </a:lnR>
                        <a:lnT w="12700">
                          <a:solidFill>
                            <a:schemeClr val="tx1"/>
                          </a:solidFill>
                          <a:prstDash val="solid"/>
                        </a:lnT>
                        <a:lnB w="12700">
                          <a:solidFill>
                            <a:schemeClr val="tx1"/>
                          </a:solidFill>
                          <a:prstDash val="soli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</a:tcPr>
                    </a:tc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s-ES_tradnl" altLang="en-US" sz="1600"/>
                            <a:t>[0.5 - 20]</a:t>
                          </a:r>
                          <a:endParaRPr lang="es-ES_tradnl" altLang="en-US" sz="1600"/>
                        </a:p>
                      </a:txBody>
                      <a:tcPr>
                        <a:lnL w="12700">
                          <a:solidFill>
                            <a:schemeClr val="tx1"/>
                          </a:solidFill>
                          <a:prstDash val="solid"/>
                        </a:lnL>
                        <a:lnR w="12700">
                          <a:solidFill>
                            <a:schemeClr val="tx1"/>
                          </a:solidFill>
                          <a:prstDash val="solid"/>
                        </a:lnR>
                        <a:lnT w="12700">
                          <a:solidFill>
                            <a:schemeClr val="tx1"/>
                          </a:solidFill>
                          <a:prstDash val="solid"/>
                        </a:lnT>
                        <a:lnB w="12700">
                          <a:solidFill>
                            <a:schemeClr val="tx1"/>
                          </a:solidFill>
                          <a:prstDash val="soli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</a:tcPr>
                    </a:tc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s-ES_tradnl" altLang="en-US" sz="1600"/>
                            <a:t>[100 - 100,000]</a:t>
                          </a:r>
                          <a:endParaRPr lang="es-ES_tradnl" altLang="en-US" sz="1600"/>
                        </a:p>
                      </a:txBody>
                      <a:tcPr>
                        <a:lnL w="12700">
                          <a:solidFill>
                            <a:schemeClr val="tx1"/>
                          </a:solidFill>
                          <a:prstDash val="solid"/>
                        </a:lnL>
                        <a:lnR w="12700">
                          <a:solidFill>
                            <a:schemeClr val="tx1"/>
                          </a:solidFill>
                          <a:prstDash val="solid"/>
                        </a:lnR>
                        <a:lnT w="12700">
                          <a:solidFill>
                            <a:schemeClr val="tx1"/>
                          </a:solidFill>
                          <a:prstDash val="solid"/>
                        </a:lnT>
                        <a:lnB w="12700">
                          <a:solidFill>
                            <a:schemeClr val="tx1"/>
                          </a:solidFill>
                          <a:prstDash val="soli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</a:tcPr>
                    </a:tc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s-ES_tradnl" altLang="en-US" sz="1600"/>
                            <a:t>[1,000 - 90,000]</a:t>
                          </a:r>
                          <a:endParaRPr lang="es-ES_tradnl" altLang="en-US" sz="1600"/>
                        </a:p>
                      </a:txBody>
                      <a:tcPr>
                        <a:lnL w="12700">
                          <a:solidFill>
                            <a:schemeClr val="tx1"/>
                          </a:solidFill>
                          <a:prstDash val="solid"/>
                        </a:lnL>
                        <a:lnR w="12700">
                          <a:solidFill>
                            <a:schemeClr val="tx1"/>
                          </a:solidFill>
                          <a:prstDash val="solid"/>
                        </a:lnR>
                        <a:lnT w="12700">
                          <a:solidFill>
                            <a:schemeClr val="tx1"/>
                          </a:solidFill>
                          <a:prstDash val="solid"/>
                        </a:lnT>
                        <a:lnB w="12700">
                          <a:solidFill>
                            <a:schemeClr val="tx1"/>
                          </a:solidFill>
                          <a:prstDash val="soli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</a:tcPr>
                    </a:tc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s-ES_tradnl" altLang="en-US" sz="1600"/>
                            <a:t>[1e6 - 1e7]</a:t>
                          </a:r>
                          <a:endParaRPr lang="es-ES_tradnl" altLang="en-US" sz="1600"/>
                        </a:p>
                      </a:txBody>
                      <a:tcPr>
                        <a:lnL w="12700">
                          <a:solidFill>
                            <a:schemeClr val="tx1"/>
                          </a:solidFill>
                          <a:prstDash val="solid"/>
                        </a:lnL>
                        <a:lnR w="12700">
                          <a:solidFill>
                            <a:schemeClr val="tx1"/>
                          </a:solidFill>
                          <a:prstDash val="solid"/>
                        </a:lnR>
                        <a:lnT w="12700">
                          <a:solidFill>
                            <a:schemeClr val="tx1"/>
                          </a:solidFill>
                          <a:prstDash val="solid"/>
                        </a:lnT>
                        <a:lnB w="12700">
                          <a:solidFill>
                            <a:schemeClr val="tx1"/>
                          </a:solidFill>
                          <a:prstDash val="soli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</a:tcPr>
                    </a:tc>
                  </a:tr>
                  <a:tr h="381000"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s-ES_tradnl" altLang="en-US" sz="1600"/>
                            <a:t>Battery 2</a:t>
                          </a:r>
                          <a:endParaRPr lang="es-ES_tradnl" altLang="en-US" sz="1600"/>
                        </a:p>
                      </a:txBody>
                      <a:tcPr>
                        <a:lnL w="12700">
                          <a:solidFill>
                            <a:schemeClr val="tx1"/>
                          </a:solidFill>
                          <a:prstDash val="solid"/>
                        </a:lnL>
                        <a:lnR w="12700">
                          <a:solidFill>
                            <a:schemeClr val="tx1"/>
                          </a:solidFill>
                          <a:prstDash val="solid"/>
                        </a:lnR>
                        <a:lnT w="12700">
                          <a:solidFill>
                            <a:schemeClr val="tx1"/>
                          </a:solidFill>
                          <a:prstDash val="solid"/>
                        </a:lnT>
                        <a:lnB w="12700">
                          <a:solidFill>
                            <a:schemeClr val="tx1"/>
                          </a:solidFill>
                          <a:prstDash val="soli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</a:tcPr>
                    </a:tc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s-ES_tradnl" altLang="en-US" sz="1600">
                              <a:sym typeface="+mn-ea"/>
                            </a:rPr>
                            <a:t>[0.5 - 20]</a:t>
                          </a:r>
                          <a:endParaRPr lang="es-ES_tradnl" altLang="en-US" sz="1600">
                            <a:sym typeface="+mn-ea"/>
                          </a:endParaRPr>
                        </a:p>
                      </a:txBody>
                      <a:tcPr>
                        <a:lnL w="12700">
                          <a:solidFill>
                            <a:schemeClr val="tx1"/>
                          </a:solidFill>
                          <a:prstDash val="solid"/>
                        </a:lnL>
                        <a:lnR w="12700">
                          <a:solidFill>
                            <a:schemeClr val="tx1"/>
                          </a:solidFill>
                          <a:prstDash val="solid"/>
                        </a:lnR>
                        <a:lnT w="12700">
                          <a:solidFill>
                            <a:schemeClr val="tx1"/>
                          </a:solidFill>
                          <a:prstDash val="solid"/>
                        </a:lnT>
                        <a:lnB w="12700">
                          <a:solidFill>
                            <a:schemeClr val="tx1"/>
                          </a:solidFill>
                          <a:prstDash val="soli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</a:tcPr>
                    </a:tc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s-ES_tradnl" altLang="en-US" sz="1600">
                              <a:sym typeface="+mn-ea"/>
                            </a:rPr>
                            <a:t>[100 - 500,000]</a:t>
                          </a:r>
                          <a:endParaRPr lang="en-US" sz="1600"/>
                        </a:p>
                      </a:txBody>
                      <a:tcPr>
                        <a:lnL w="12700">
                          <a:solidFill>
                            <a:schemeClr val="tx1"/>
                          </a:solidFill>
                          <a:prstDash val="solid"/>
                        </a:lnL>
                        <a:lnR w="12700">
                          <a:solidFill>
                            <a:schemeClr val="tx1"/>
                          </a:solidFill>
                          <a:prstDash val="solid"/>
                        </a:lnR>
                        <a:lnT w="12700">
                          <a:solidFill>
                            <a:schemeClr val="tx1"/>
                          </a:solidFill>
                          <a:prstDash val="solid"/>
                        </a:lnT>
                        <a:lnB w="12700">
                          <a:solidFill>
                            <a:schemeClr val="tx1"/>
                          </a:solidFill>
                          <a:prstDash val="soli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</a:tcPr>
                    </a:tc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s-ES_tradnl" altLang="en-US" sz="1600">
                              <a:sym typeface="+mn-ea"/>
                            </a:rPr>
                            <a:t>[1,000 - 90,000]</a:t>
                          </a:r>
                          <a:endParaRPr lang="es-ES_tradnl" altLang="en-US" sz="1600"/>
                        </a:p>
                      </a:txBody>
                      <a:tcPr>
                        <a:lnL w="12700">
                          <a:solidFill>
                            <a:schemeClr val="tx1"/>
                          </a:solidFill>
                          <a:prstDash val="solid"/>
                        </a:lnL>
                        <a:lnR w="12700">
                          <a:solidFill>
                            <a:schemeClr val="tx1"/>
                          </a:solidFill>
                          <a:prstDash val="solid"/>
                        </a:lnR>
                        <a:lnT w="12700">
                          <a:solidFill>
                            <a:schemeClr val="tx1"/>
                          </a:solidFill>
                          <a:prstDash val="solid"/>
                        </a:lnT>
                        <a:lnB w="12700">
                          <a:solidFill>
                            <a:schemeClr val="tx1"/>
                          </a:solidFill>
                          <a:prstDash val="soli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</a:tcPr>
                    </a:tc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s-ES_tradnl" altLang="en-US" sz="1600">
                              <a:sym typeface="+mn-ea"/>
                            </a:rPr>
                            <a:t>[1e6 - 1e8]</a:t>
                          </a:r>
                          <a:endParaRPr lang="en-US" sz="1600"/>
                        </a:p>
                      </a:txBody>
                      <a:tcPr>
                        <a:lnL w="12700">
                          <a:solidFill>
                            <a:schemeClr val="tx1"/>
                          </a:solidFill>
                          <a:prstDash val="solid"/>
                        </a:lnL>
                        <a:lnR w="12700">
                          <a:solidFill>
                            <a:schemeClr val="tx1"/>
                          </a:solidFill>
                          <a:prstDash val="solid"/>
                        </a:lnR>
                        <a:lnT w="12700">
                          <a:solidFill>
                            <a:schemeClr val="tx1"/>
                          </a:solidFill>
                          <a:prstDash val="solid"/>
                        </a:lnT>
                        <a:lnB w="12700">
                          <a:solidFill>
                            <a:schemeClr val="tx1"/>
                          </a:solidFill>
                          <a:prstDash val="soli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</a:tcPr>
                    </a:tc>
                  </a:tr>
                  <a:tr h="381000"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s-ES_tradnl" altLang="en-US" sz="1600"/>
                            <a:t>Battery 3</a:t>
                          </a:r>
                          <a:endParaRPr lang="es-ES_tradnl" altLang="en-US" sz="1600"/>
                        </a:p>
                      </a:txBody>
                      <a:tcPr>
                        <a:lnL w="12700">
                          <a:solidFill>
                            <a:schemeClr val="tx1"/>
                          </a:solidFill>
                          <a:prstDash val="solid"/>
                        </a:lnL>
                        <a:lnR w="12700">
                          <a:solidFill>
                            <a:schemeClr val="tx1"/>
                          </a:solidFill>
                          <a:prstDash val="solid"/>
                        </a:lnR>
                        <a:lnT w="12700">
                          <a:solidFill>
                            <a:schemeClr val="tx1"/>
                          </a:solidFill>
                          <a:prstDash val="solid"/>
                        </a:lnT>
                        <a:lnB w="12700">
                          <a:solidFill>
                            <a:schemeClr val="tx1"/>
                          </a:solidFill>
                          <a:prstDash val="soli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</a:tcPr>
                    </a:tc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s-ES_tradnl" altLang="en-US" sz="1600">
                              <a:sym typeface="+mn-ea"/>
                            </a:rPr>
                            <a:t>[0.5 - 20]</a:t>
                          </a:r>
                          <a:endParaRPr lang="es-ES_tradnl" altLang="en-US" sz="1600">
                            <a:sym typeface="+mn-ea"/>
                          </a:endParaRPr>
                        </a:p>
                      </a:txBody>
                      <a:tcPr>
                        <a:lnL w="12700">
                          <a:solidFill>
                            <a:schemeClr val="tx1"/>
                          </a:solidFill>
                          <a:prstDash val="solid"/>
                        </a:lnL>
                        <a:lnR w="12700">
                          <a:solidFill>
                            <a:schemeClr val="tx1"/>
                          </a:solidFill>
                          <a:prstDash val="solid"/>
                        </a:lnR>
                        <a:lnT w="12700">
                          <a:solidFill>
                            <a:schemeClr val="tx1"/>
                          </a:solidFill>
                          <a:prstDash val="solid"/>
                        </a:lnT>
                        <a:lnB w="12700">
                          <a:solidFill>
                            <a:schemeClr val="tx1"/>
                          </a:solidFill>
                          <a:prstDash val="soli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</a:tcPr>
                    </a:tc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s-ES_tradnl" altLang="en-US" sz="1600"/>
                            <a:t>[1,000 - 5,000]</a:t>
                          </a:r>
                          <a:endParaRPr lang="es-ES_tradnl" altLang="en-US" sz="1600"/>
                        </a:p>
                      </a:txBody>
                      <a:tcPr>
                        <a:lnL w="12700">
                          <a:solidFill>
                            <a:schemeClr val="tx1"/>
                          </a:solidFill>
                          <a:prstDash val="solid"/>
                        </a:lnL>
                        <a:lnR w="12700">
                          <a:solidFill>
                            <a:schemeClr val="tx1"/>
                          </a:solidFill>
                          <a:prstDash val="solid"/>
                        </a:lnR>
                        <a:lnT w="12700">
                          <a:solidFill>
                            <a:schemeClr val="tx1"/>
                          </a:solidFill>
                          <a:prstDash val="solid"/>
                        </a:lnT>
                        <a:lnB w="12700">
                          <a:solidFill>
                            <a:schemeClr val="tx1"/>
                          </a:solidFill>
                          <a:prstDash val="soli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</a:tcPr>
                    </a:tc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s-ES_tradnl" altLang="en-US" sz="1600"/>
                            <a:t>[1,000 - 5,000]</a:t>
                          </a:r>
                          <a:endParaRPr lang="es-ES_tradnl" altLang="en-US" sz="1600"/>
                        </a:p>
                      </a:txBody>
                      <a:tcPr>
                        <a:lnL w="12700">
                          <a:solidFill>
                            <a:schemeClr val="tx1"/>
                          </a:solidFill>
                          <a:prstDash val="solid"/>
                        </a:lnL>
                        <a:lnR w="12700">
                          <a:solidFill>
                            <a:schemeClr val="tx1"/>
                          </a:solidFill>
                          <a:prstDash val="solid"/>
                        </a:lnR>
                        <a:lnT w="12700">
                          <a:solidFill>
                            <a:schemeClr val="tx1"/>
                          </a:solidFill>
                          <a:prstDash val="solid"/>
                        </a:lnT>
                        <a:lnB w="12700">
                          <a:solidFill>
                            <a:schemeClr val="tx1"/>
                          </a:solidFill>
                          <a:prstDash val="soli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</a:tcPr>
                    </a:tc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s-ES_tradnl" altLang="en-US" sz="1600"/>
                            <a:t>[1e6 - 1e7]</a:t>
                          </a:r>
                          <a:endParaRPr lang="es-ES_tradnl" altLang="en-US" sz="1600"/>
                        </a:p>
                      </a:txBody>
                      <a:tcPr>
                        <a:lnL w="12700">
                          <a:solidFill>
                            <a:schemeClr val="tx1"/>
                          </a:solidFill>
                          <a:prstDash val="solid"/>
                        </a:lnL>
                        <a:lnR w="12700">
                          <a:solidFill>
                            <a:schemeClr val="tx1"/>
                          </a:solidFill>
                          <a:prstDash val="solid"/>
                        </a:lnR>
                        <a:lnT w="12700">
                          <a:solidFill>
                            <a:schemeClr val="tx1"/>
                          </a:solidFill>
                          <a:prstDash val="solid"/>
                        </a:lnT>
                        <a:lnB w="12700">
                          <a:solidFill>
                            <a:schemeClr val="tx1"/>
                          </a:solidFill>
                          <a:prstDash val="soli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62" name="Text Box 61"/>
          <p:cNvSpPr txBox="1"/>
          <p:nvPr/>
        </p:nvSpPr>
        <p:spPr>
          <a:xfrm>
            <a:off x="3075940" y="362585"/>
            <a:ext cx="60401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s-ES_tradnl" altLang="en-US" sz="2400"/>
              <a:t>Tests</a:t>
            </a:r>
            <a:endParaRPr lang="es-ES_tradnl" altLang="en-US" sz="24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DFD55-3C28-40EF-9E31-A92D2E4017FF}" type="slidenum">
              <a:rPr lang="en-US" smtClean="0"/>
            </a:fld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3753485" y="2317750"/>
            <a:ext cx="7600315" cy="9525"/>
          </a:xfrm>
          <a:prstGeom prst="straightConnector1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833077" y="420076"/>
            <a:ext cx="6525846" cy="5835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spAutoFit/>
          </a:bodyPr>
          <a:lstStyle/>
          <a:p>
            <a:pPr algn="ctr"/>
            <a:r>
              <a:rPr lang="en-US" sz="3200">
                <a:latin typeface="+mn-ea"/>
                <a:cs typeface="+mn-ea"/>
              </a:rPr>
              <a:t>Reconstructed Data</a:t>
            </a:r>
            <a:endParaRPr lang="en-US" sz="3200">
              <a:latin typeface="+mn-ea"/>
              <a:cs typeface="+mn-ea"/>
            </a:endParaRPr>
          </a:p>
        </p:txBody>
      </p:sp>
      <p:sp>
        <p:nvSpPr>
          <p:cNvPr id="42" name="Text Box 41"/>
          <p:cNvSpPr txBox="1"/>
          <p:nvPr/>
        </p:nvSpPr>
        <p:spPr>
          <a:xfrm>
            <a:off x="11303635" y="2056765"/>
            <a:ext cx="4089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s-ES_tradnl" altLang="en-US"/>
              <a:t>...</a:t>
            </a:r>
            <a:endParaRPr lang="es-ES_tradnl" altLang="en-US"/>
          </a:p>
        </p:txBody>
      </p:sp>
      <p:grpSp>
        <p:nvGrpSpPr>
          <p:cNvPr id="47" name="Group 46"/>
          <p:cNvGrpSpPr/>
          <p:nvPr/>
        </p:nvGrpSpPr>
        <p:grpSpPr>
          <a:xfrm>
            <a:off x="3748405" y="2059305"/>
            <a:ext cx="7960360" cy="368300"/>
            <a:chOff x="5911" y="3248"/>
            <a:chExt cx="12536" cy="580"/>
          </a:xfrm>
        </p:grpSpPr>
        <p:cxnSp>
          <p:nvCxnSpPr>
            <p:cNvPr id="45" name="Straight Arrow Connector 44"/>
            <p:cNvCxnSpPr/>
            <p:nvPr/>
          </p:nvCxnSpPr>
          <p:spPr>
            <a:xfrm flipV="1">
              <a:off x="5911" y="3650"/>
              <a:ext cx="11969" cy="15"/>
            </a:xfrm>
            <a:prstGeom prst="straightConnector1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46" name="Text Box 45"/>
            <p:cNvSpPr txBox="1"/>
            <p:nvPr/>
          </p:nvSpPr>
          <p:spPr>
            <a:xfrm>
              <a:off x="17803" y="3248"/>
              <a:ext cx="644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s-ES_tradnl" altLang="en-US"/>
                <a:t>...</a:t>
              </a:r>
              <a:endParaRPr lang="es-ES_tradnl" alt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5944" y="3519"/>
              <a:ext cx="283" cy="283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8144" y="3509"/>
              <a:ext cx="283" cy="283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10093" y="3509"/>
              <a:ext cx="283" cy="283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13030" y="3509"/>
              <a:ext cx="283" cy="283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14059" y="3520"/>
              <a:ext cx="283" cy="283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/>
            <p:cNvSpPr/>
            <p:nvPr/>
          </p:nvSpPr>
          <p:spPr>
            <a:xfrm>
              <a:off x="15967" y="3509"/>
              <a:ext cx="283" cy="283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/>
            <p:cNvSpPr/>
            <p:nvPr/>
          </p:nvSpPr>
          <p:spPr>
            <a:xfrm>
              <a:off x="17238" y="3509"/>
              <a:ext cx="283" cy="283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4282440" y="2228215"/>
            <a:ext cx="6336325" cy="186985"/>
            <a:chOff x="6744" y="3509"/>
            <a:chExt cx="9978" cy="294"/>
          </a:xfrm>
        </p:grpSpPr>
        <p:sp>
          <p:nvSpPr>
            <p:cNvPr id="3" name="Oval 2"/>
            <p:cNvSpPr/>
            <p:nvPr/>
          </p:nvSpPr>
          <p:spPr>
            <a:xfrm>
              <a:off x="6744" y="3520"/>
              <a:ext cx="283" cy="283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19" name="Oval 18"/>
            <p:cNvSpPr/>
            <p:nvPr/>
          </p:nvSpPr>
          <p:spPr>
            <a:xfrm>
              <a:off x="7403" y="3520"/>
              <a:ext cx="283" cy="283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10705" y="3520"/>
              <a:ext cx="283" cy="283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/>
            <p:cNvSpPr/>
            <p:nvPr/>
          </p:nvSpPr>
          <p:spPr>
            <a:xfrm>
              <a:off x="11713" y="3520"/>
              <a:ext cx="283" cy="283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14536" y="3509"/>
              <a:ext cx="283" cy="283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/>
            <p:cNvSpPr/>
            <p:nvPr/>
          </p:nvSpPr>
          <p:spPr>
            <a:xfrm>
              <a:off x="16439" y="3509"/>
              <a:ext cx="283" cy="283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3576955" y="2534285"/>
            <a:ext cx="7716520" cy="2592705"/>
            <a:chOff x="5633" y="3991"/>
            <a:chExt cx="12152" cy="4083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0" name="Text Box 49"/>
                <p:cNvSpPr txBox="1"/>
                <p:nvPr/>
              </p:nvSpPr>
              <p:spPr>
                <a:xfrm>
                  <a:off x="5633" y="7553"/>
                  <a:ext cx="889" cy="518"/>
                </a:xfrm>
                <a:prstGeom prst="rect">
                  <a:avLst/>
                </a:prstGeom>
                <a:noFill/>
              </p:spPr>
              <p:txBody>
                <a:bodyPr wrap="none" rtlCol="0" anchor="t">
                  <a:spAutoFit/>
                </a:bodyPr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sSubSupPr>
                          <m:e>
                            <m: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𝛼</m:t>
                            </m:r>
                            <m: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,</m:t>
                            </m:r>
                            <m: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𝑟</m:t>
                            </m:r>
                          </m:sub>
                          <m:sup>
                            <m: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1</m:t>
                            </m:r>
                          </m:sup>
                        </m:sSubSup>
                      </m:oMath>
                    </m:oMathPara>
                  </a14:m>
                  <a:endParaRPr lang="en-US" sz="1400" i="1">
                    <a:latin typeface="DejaVu Math TeX Gyre" panose="02000503000000000000" charset="0"/>
                    <a:cs typeface="DejaVu Math TeX Gyre" panose="02000503000000000000" charset="0"/>
                  </a:endParaRPr>
                </a:p>
              </p:txBody>
            </p:sp>
          </mc:Choice>
          <mc:Fallback>
            <p:sp>
              <p:nvSpPr>
                <p:cNvPr id="50" name="Text Box 4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33" y="7553"/>
                  <a:ext cx="889" cy="518"/>
                </a:xfrm>
                <a:prstGeom prst="rect">
                  <a:avLst/>
                </a:prstGeom>
                <a:blipFill rotWithShape="1">
                  <a:blip r:embed="rId1"/>
                </a:blipFill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1" name="Text Box 50"/>
                <p:cNvSpPr txBox="1"/>
                <p:nvPr/>
              </p:nvSpPr>
              <p:spPr>
                <a:xfrm>
                  <a:off x="7833" y="7553"/>
                  <a:ext cx="844" cy="518"/>
                </a:xfrm>
                <a:prstGeom prst="rect">
                  <a:avLst/>
                </a:prstGeom>
                <a:noFill/>
              </p:spPr>
              <p:txBody>
                <a:bodyPr wrap="none" rtlCol="0" anchor="t">
                  <a:spAutoFit/>
                </a:bodyPr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sSubSupPr>
                          <m:e>
                            <m: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𝛼</m:t>
                            </m:r>
                            <m: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,</m:t>
                            </m:r>
                            <m: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𝑟</m:t>
                            </m:r>
                          </m:sub>
                          <m:sup>
                            <m: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2</m:t>
                            </m:r>
                          </m:sup>
                        </m:sSubSup>
                      </m:oMath>
                    </m:oMathPara>
                  </a14:m>
                  <a:endParaRPr lang="en-US" sz="1400" i="1">
                    <a:latin typeface="DejaVu Math TeX Gyre" panose="02000503000000000000" charset="0"/>
                    <a:cs typeface="DejaVu Math TeX Gyre" panose="02000503000000000000" charset="0"/>
                  </a:endParaRPr>
                </a:p>
              </p:txBody>
            </p:sp>
          </mc:Choice>
          <mc:Fallback>
            <p:sp>
              <p:nvSpPr>
                <p:cNvPr id="51" name="Text Box 5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33" y="7553"/>
                  <a:ext cx="844" cy="518"/>
                </a:xfrm>
                <a:prstGeom prst="rect">
                  <a:avLst/>
                </a:prstGeom>
                <a:blipFill rotWithShape="1">
                  <a:blip r:embed="rId2"/>
                </a:blipFill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2" name="Text Box 51"/>
                <p:cNvSpPr txBox="1"/>
                <p:nvPr/>
              </p:nvSpPr>
              <p:spPr>
                <a:xfrm>
                  <a:off x="9804" y="7553"/>
                  <a:ext cx="832" cy="519"/>
                </a:xfrm>
                <a:prstGeom prst="rect">
                  <a:avLst/>
                </a:prstGeom>
                <a:noFill/>
              </p:spPr>
              <p:txBody>
                <a:bodyPr wrap="none" rtlCol="0" anchor="t">
                  <a:spAutoFit/>
                </a:bodyPr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sSubSupPr>
                          <m:e>
                            <m: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𝛼</m:t>
                            </m:r>
                            <m: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,</m:t>
                            </m:r>
                            <m: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𝑟</m:t>
                            </m:r>
                          </m:sub>
                          <m:sup>
                            <m: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3</m:t>
                            </m:r>
                          </m:sup>
                        </m:sSubSup>
                      </m:oMath>
                    </m:oMathPara>
                  </a14:m>
                  <a:endParaRPr lang="en-US" sz="1400" i="1">
                    <a:latin typeface="DejaVu Math TeX Gyre" panose="02000503000000000000" charset="0"/>
                    <a:cs typeface="DejaVu Math TeX Gyre" panose="02000503000000000000" charset="0"/>
                  </a:endParaRPr>
                </a:p>
              </p:txBody>
            </p:sp>
          </mc:Choice>
          <mc:Fallback>
            <p:sp>
              <p:nvSpPr>
                <p:cNvPr id="52" name="Text Box 5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804" y="7553"/>
                  <a:ext cx="832" cy="519"/>
                </a:xfrm>
                <a:prstGeom prst="rect">
                  <a:avLst/>
                </a:prstGeom>
                <a:blipFill rotWithShape="1">
                  <a:blip r:embed="rId3"/>
                </a:blipFill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3" name="Text Box 52"/>
                <p:cNvSpPr txBox="1"/>
                <p:nvPr/>
              </p:nvSpPr>
              <p:spPr>
                <a:xfrm>
                  <a:off x="12749" y="7553"/>
                  <a:ext cx="829" cy="518"/>
                </a:xfrm>
                <a:prstGeom prst="rect">
                  <a:avLst/>
                </a:prstGeom>
                <a:noFill/>
              </p:spPr>
              <p:txBody>
                <a:bodyPr wrap="none" rtlCol="0" anchor="t">
                  <a:spAutoFit/>
                </a:bodyPr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sSubSupPr>
                          <m:e>
                            <m: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𝛼</m:t>
                            </m:r>
                            <m: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,</m:t>
                            </m:r>
                            <m: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𝑟</m:t>
                            </m:r>
                          </m:sub>
                          <m:sup>
                            <m: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4</m:t>
                            </m:r>
                          </m:sup>
                        </m:sSubSup>
                      </m:oMath>
                    </m:oMathPara>
                  </a14:m>
                  <a:endParaRPr lang="en-US" sz="1400" i="1">
                    <a:latin typeface="DejaVu Math TeX Gyre" panose="02000503000000000000" charset="0"/>
                    <a:cs typeface="DejaVu Math TeX Gyre" panose="02000503000000000000" charset="0"/>
                  </a:endParaRPr>
                </a:p>
              </p:txBody>
            </p:sp>
          </mc:Choice>
          <mc:Fallback>
            <p:sp>
              <p:nvSpPr>
                <p:cNvPr id="53" name="Text Box 5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749" y="7553"/>
                  <a:ext cx="829" cy="518"/>
                </a:xfrm>
                <a:prstGeom prst="rect">
                  <a:avLst/>
                </a:prstGeom>
                <a:blipFill rotWithShape="1">
                  <a:blip r:embed="rId4"/>
                </a:blipFill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4" name="Text Box 53"/>
                <p:cNvSpPr txBox="1"/>
                <p:nvPr/>
              </p:nvSpPr>
              <p:spPr>
                <a:xfrm>
                  <a:off x="13778" y="7554"/>
                  <a:ext cx="829" cy="516"/>
                </a:xfrm>
                <a:prstGeom prst="rect">
                  <a:avLst/>
                </a:prstGeom>
                <a:noFill/>
              </p:spPr>
              <p:txBody>
                <a:bodyPr wrap="none" rtlCol="0" anchor="t">
                  <a:spAutoFit/>
                </a:bodyPr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sSubSupPr>
                          <m:e>
                            <m: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𝛼</m:t>
                            </m:r>
                            <m: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,</m:t>
                            </m:r>
                            <m: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𝑟</m:t>
                            </m:r>
                          </m:sub>
                          <m:sup>
                            <m: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5</m:t>
                            </m:r>
                          </m:sup>
                        </m:sSubSup>
                      </m:oMath>
                    </m:oMathPara>
                  </a14:m>
                  <a:endParaRPr lang="en-US" sz="1400" i="1">
                    <a:latin typeface="DejaVu Math TeX Gyre" panose="02000503000000000000" charset="0"/>
                    <a:cs typeface="DejaVu Math TeX Gyre" panose="02000503000000000000" charset="0"/>
                  </a:endParaRPr>
                </a:p>
              </p:txBody>
            </p:sp>
          </mc:Choice>
          <mc:Fallback>
            <p:sp>
              <p:nvSpPr>
                <p:cNvPr id="54" name="Text Box 5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778" y="7554"/>
                  <a:ext cx="829" cy="516"/>
                </a:xfrm>
                <a:prstGeom prst="rect">
                  <a:avLst/>
                </a:prstGeom>
                <a:blipFill rotWithShape="1">
                  <a:blip r:embed="rId5"/>
                </a:blipFill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5" name="Text Box 54"/>
                <p:cNvSpPr txBox="1"/>
                <p:nvPr/>
              </p:nvSpPr>
              <p:spPr>
                <a:xfrm>
                  <a:off x="15691" y="7556"/>
                  <a:ext cx="829" cy="519"/>
                </a:xfrm>
                <a:prstGeom prst="rect">
                  <a:avLst/>
                </a:prstGeom>
                <a:noFill/>
              </p:spPr>
              <p:txBody>
                <a:bodyPr wrap="none" rtlCol="0" anchor="t">
                  <a:spAutoFit/>
                </a:bodyPr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sSubSupPr>
                          <m:e>
                            <m: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𝛼</m:t>
                            </m:r>
                            <m: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,</m:t>
                            </m:r>
                            <m: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𝑟</m:t>
                            </m:r>
                          </m:sub>
                          <m:sup>
                            <m: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6</m:t>
                            </m:r>
                          </m:sup>
                        </m:sSubSup>
                      </m:oMath>
                    </m:oMathPara>
                  </a14:m>
                  <a:endParaRPr lang="en-US" sz="1400" i="1">
                    <a:latin typeface="DejaVu Math TeX Gyre" panose="02000503000000000000" charset="0"/>
                    <a:cs typeface="DejaVu Math TeX Gyre" panose="02000503000000000000" charset="0"/>
                  </a:endParaRPr>
                </a:p>
              </p:txBody>
            </p:sp>
          </mc:Choice>
          <mc:Fallback>
            <p:sp>
              <p:nvSpPr>
                <p:cNvPr id="55" name="Text Box 5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691" y="7556"/>
                  <a:ext cx="829" cy="519"/>
                </a:xfrm>
                <a:prstGeom prst="rect">
                  <a:avLst/>
                </a:prstGeom>
                <a:blipFill rotWithShape="1">
                  <a:blip r:embed="rId6"/>
                </a:blipFill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6" name="Text Box 55"/>
                <p:cNvSpPr txBox="1"/>
                <p:nvPr/>
              </p:nvSpPr>
              <p:spPr>
                <a:xfrm>
                  <a:off x="16957" y="7556"/>
                  <a:ext cx="829" cy="515"/>
                </a:xfrm>
                <a:prstGeom prst="rect">
                  <a:avLst/>
                </a:prstGeom>
                <a:noFill/>
              </p:spPr>
              <p:txBody>
                <a:bodyPr wrap="none" rtlCol="0" anchor="t">
                  <a:spAutoFit/>
                </a:bodyPr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sSubSupPr>
                          <m:e>
                            <m: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𝛼</m:t>
                            </m:r>
                            <m: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,</m:t>
                            </m:r>
                            <m: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𝑟</m:t>
                            </m:r>
                          </m:sub>
                          <m:sup>
                            <m: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7</m:t>
                            </m:r>
                          </m:sup>
                        </m:sSubSup>
                      </m:oMath>
                    </m:oMathPara>
                  </a14:m>
                  <a:endParaRPr lang="en-US" sz="1400" i="1">
                    <a:latin typeface="DejaVu Math TeX Gyre" panose="02000503000000000000" charset="0"/>
                    <a:cs typeface="DejaVu Math TeX Gyre" panose="02000503000000000000" charset="0"/>
                  </a:endParaRPr>
                </a:p>
              </p:txBody>
            </p:sp>
          </mc:Choice>
          <mc:Fallback>
            <p:sp>
              <p:nvSpPr>
                <p:cNvPr id="56" name="Text Box 5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957" y="7556"/>
                  <a:ext cx="829" cy="515"/>
                </a:xfrm>
                <a:prstGeom prst="rect">
                  <a:avLst/>
                </a:prstGeom>
                <a:blipFill rotWithShape="1">
                  <a:blip r:embed="rId7"/>
                </a:blipFill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7" name="Text Box 56"/>
                <p:cNvSpPr txBox="1"/>
                <p:nvPr/>
              </p:nvSpPr>
              <p:spPr>
                <a:xfrm>
                  <a:off x="6441" y="3992"/>
                  <a:ext cx="805" cy="518"/>
                </a:xfrm>
                <a:prstGeom prst="rect">
                  <a:avLst/>
                </a:prstGeom>
                <a:noFill/>
              </p:spPr>
              <p:txBody>
                <a:bodyPr wrap="none" rtlCol="0" anchor="t">
                  <a:spAutoFit/>
                </a:bodyPr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sSubSupPr>
                          <m:e>
                            <m: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𝑛</m:t>
                            </m:r>
                            <m: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,</m:t>
                            </m:r>
                            <m: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𝑟</m:t>
                            </m:r>
                          </m:sub>
                          <m:sup>
                            <m: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1</m:t>
                            </m:r>
                          </m:sup>
                        </m:sSubSup>
                      </m:oMath>
                    </m:oMathPara>
                  </a14:m>
                  <a:endParaRPr lang="en-US" sz="1400" i="1">
                    <a:latin typeface="DejaVu Math TeX Gyre" panose="02000503000000000000" charset="0"/>
                    <a:cs typeface="DejaVu Math TeX Gyre" panose="02000503000000000000" charset="0"/>
                  </a:endParaRPr>
                </a:p>
              </p:txBody>
            </p:sp>
          </mc:Choice>
          <mc:Fallback>
            <p:sp>
              <p:nvSpPr>
                <p:cNvPr id="57" name="Text Box 5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41" y="3992"/>
                  <a:ext cx="805" cy="518"/>
                </a:xfrm>
                <a:prstGeom prst="rect">
                  <a:avLst/>
                </a:prstGeom>
                <a:blipFill rotWithShape="1">
                  <a:blip r:embed="rId8"/>
                </a:blipFill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8" name="Text Box 57"/>
                <p:cNvSpPr txBox="1"/>
                <p:nvPr/>
              </p:nvSpPr>
              <p:spPr>
                <a:xfrm>
                  <a:off x="7156" y="3992"/>
                  <a:ext cx="805" cy="518"/>
                </a:xfrm>
                <a:prstGeom prst="rect">
                  <a:avLst/>
                </a:prstGeom>
                <a:noFill/>
              </p:spPr>
              <p:txBody>
                <a:bodyPr wrap="none" rtlCol="0" anchor="t">
                  <a:spAutoFit/>
                </a:bodyPr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sSubSupPr>
                          <m:e>
                            <m: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𝑛</m:t>
                            </m:r>
                            <m: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,</m:t>
                            </m:r>
                            <m: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𝑟</m:t>
                            </m:r>
                          </m:sub>
                          <m:sup>
                            <m: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2</m:t>
                            </m:r>
                          </m:sup>
                        </m:sSubSup>
                      </m:oMath>
                    </m:oMathPara>
                  </a14:m>
                  <a:endParaRPr lang="en-US" sz="1400" i="1">
                    <a:latin typeface="DejaVu Math TeX Gyre" panose="02000503000000000000" charset="0"/>
                    <a:cs typeface="DejaVu Math TeX Gyre" panose="02000503000000000000" charset="0"/>
                  </a:endParaRPr>
                </a:p>
              </p:txBody>
            </p:sp>
          </mc:Choice>
          <mc:Fallback>
            <p:sp>
              <p:nvSpPr>
                <p:cNvPr id="58" name="Text Box 5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6" y="3992"/>
                  <a:ext cx="805" cy="518"/>
                </a:xfrm>
                <a:prstGeom prst="rect">
                  <a:avLst/>
                </a:prstGeom>
                <a:blipFill rotWithShape="1">
                  <a:blip r:embed="rId9"/>
                </a:blipFill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9" name="Text Box 58"/>
                <p:cNvSpPr txBox="1"/>
                <p:nvPr/>
              </p:nvSpPr>
              <p:spPr>
                <a:xfrm>
                  <a:off x="10444" y="3992"/>
                  <a:ext cx="805" cy="519"/>
                </a:xfrm>
                <a:prstGeom prst="rect">
                  <a:avLst/>
                </a:prstGeom>
                <a:noFill/>
              </p:spPr>
              <p:txBody>
                <a:bodyPr wrap="none" rtlCol="0" anchor="t">
                  <a:spAutoFit/>
                </a:bodyPr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sSubSupPr>
                          <m:e>
                            <m: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𝑛</m:t>
                            </m:r>
                            <m: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,</m:t>
                            </m:r>
                            <m: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𝑟</m:t>
                            </m:r>
                          </m:sub>
                          <m:sup>
                            <m: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3</m:t>
                            </m:r>
                          </m:sup>
                        </m:sSubSup>
                      </m:oMath>
                    </m:oMathPara>
                  </a14:m>
                  <a:endParaRPr lang="en-US" sz="1400" i="1">
                    <a:latin typeface="DejaVu Math TeX Gyre" panose="02000503000000000000" charset="0"/>
                    <a:cs typeface="DejaVu Math TeX Gyre" panose="02000503000000000000" charset="0"/>
                  </a:endParaRPr>
                </a:p>
              </p:txBody>
            </p:sp>
          </mc:Choice>
          <mc:Fallback>
            <p:sp>
              <p:nvSpPr>
                <p:cNvPr id="59" name="Text Box 5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444" y="3992"/>
                  <a:ext cx="805" cy="519"/>
                </a:xfrm>
                <a:prstGeom prst="rect">
                  <a:avLst/>
                </a:prstGeom>
                <a:blipFill rotWithShape="1">
                  <a:blip r:embed="rId10"/>
                </a:blipFill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60" name="Text Box 59"/>
                <p:cNvSpPr txBox="1"/>
                <p:nvPr/>
              </p:nvSpPr>
              <p:spPr>
                <a:xfrm>
                  <a:off x="11485" y="3991"/>
                  <a:ext cx="805" cy="518"/>
                </a:xfrm>
                <a:prstGeom prst="rect">
                  <a:avLst/>
                </a:prstGeom>
                <a:noFill/>
              </p:spPr>
              <p:txBody>
                <a:bodyPr wrap="none" rtlCol="0" anchor="t">
                  <a:spAutoFit/>
                </a:bodyPr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sSubSupPr>
                          <m:e>
                            <m: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𝑛</m:t>
                            </m:r>
                            <m: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,</m:t>
                            </m:r>
                            <m: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𝑟</m:t>
                            </m:r>
                          </m:sub>
                          <m:sup>
                            <m: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4</m:t>
                            </m:r>
                          </m:sup>
                        </m:sSubSup>
                      </m:oMath>
                    </m:oMathPara>
                  </a14:m>
                  <a:endParaRPr lang="en-US" sz="1400" i="1">
                    <a:latin typeface="DejaVu Math TeX Gyre" panose="02000503000000000000" charset="0"/>
                    <a:cs typeface="DejaVu Math TeX Gyre" panose="02000503000000000000" charset="0"/>
                  </a:endParaRPr>
                </a:p>
              </p:txBody>
            </p:sp>
          </mc:Choice>
          <mc:Fallback>
            <p:sp>
              <p:nvSpPr>
                <p:cNvPr id="60" name="Text Box 5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485" y="3991"/>
                  <a:ext cx="805" cy="518"/>
                </a:xfrm>
                <a:prstGeom prst="rect">
                  <a:avLst/>
                </a:prstGeom>
                <a:blipFill rotWithShape="1">
                  <a:blip r:embed="rId11"/>
                </a:blipFill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61" name="Text Box 60"/>
                <p:cNvSpPr txBox="1"/>
                <p:nvPr/>
              </p:nvSpPr>
              <p:spPr>
                <a:xfrm>
                  <a:off x="14275" y="3993"/>
                  <a:ext cx="805" cy="516"/>
                </a:xfrm>
                <a:prstGeom prst="rect">
                  <a:avLst/>
                </a:prstGeom>
                <a:noFill/>
              </p:spPr>
              <p:txBody>
                <a:bodyPr wrap="none" rtlCol="0" anchor="t">
                  <a:spAutoFit/>
                </a:bodyPr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sSubSupPr>
                          <m:e>
                            <m: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𝑛</m:t>
                            </m:r>
                            <m: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,</m:t>
                            </m:r>
                            <m: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𝑟</m:t>
                            </m:r>
                          </m:sub>
                          <m:sup>
                            <m: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5</m:t>
                            </m:r>
                          </m:sup>
                        </m:sSubSup>
                      </m:oMath>
                    </m:oMathPara>
                  </a14:m>
                  <a:endParaRPr lang="en-US" sz="1400" i="1">
                    <a:latin typeface="DejaVu Math TeX Gyre" panose="02000503000000000000" charset="0"/>
                    <a:cs typeface="DejaVu Math TeX Gyre" panose="02000503000000000000" charset="0"/>
                  </a:endParaRPr>
                </a:p>
              </p:txBody>
            </p:sp>
          </mc:Choice>
          <mc:Fallback>
            <p:sp>
              <p:nvSpPr>
                <p:cNvPr id="61" name="Text Box 6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275" y="3993"/>
                  <a:ext cx="805" cy="516"/>
                </a:xfrm>
                <a:prstGeom prst="rect">
                  <a:avLst/>
                </a:prstGeom>
                <a:blipFill rotWithShape="1">
                  <a:blip r:embed="rId12"/>
                </a:blipFill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62" name="Text Box 61"/>
                <p:cNvSpPr txBox="1"/>
                <p:nvPr/>
              </p:nvSpPr>
              <p:spPr>
                <a:xfrm>
                  <a:off x="16152" y="3995"/>
                  <a:ext cx="805" cy="519"/>
                </a:xfrm>
                <a:prstGeom prst="rect">
                  <a:avLst/>
                </a:prstGeom>
                <a:noFill/>
              </p:spPr>
              <p:txBody>
                <a:bodyPr wrap="none" rtlCol="0" anchor="t">
                  <a:spAutoFit/>
                </a:bodyPr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sSubSupPr>
                          <m:e>
                            <m: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𝑛</m:t>
                            </m:r>
                            <m: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,</m:t>
                            </m:r>
                            <m: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𝑟</m:t>
                            </m:r>
                          </m:sub>
                          <m:sup>
                            <m:r>
                              <a:rPr lang="en-US" sz="1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6</m:t>
                            </m:r>
                          </m:sup>
                        </m:sSubSup>
                      </m:oMath>
                    </m:oMathPara>
                  </a14:m>
                  <a:endParaRPr lang="en-US" sz="1400" i="1">
                    <a:latin typeface="DejaVu Math TeX Gyre" panose="02000503000000000000" charset="0"/>
                    <a:cs typeface="DejaVu Math TeX Gyre" panose="02000503000000000000" charset="0"/>
                  </a:endParaRPr>
                </a:p>
              </p:txBody>
            </p:sp>
          </mc:Choice>
          <mc:Fallback>
            <p:sp>
              <p:nvSpPr>
                <p:cNvPr id="62" name="Text Box 6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152" y="3995"/>
                  <a:ext cx="805" cy="519"/>
                </a:xfrm>
                <a:prstGeom prst="rect">
                  <a:avLst/>
                </a:prstGeom>
                <a:blipFill rotWithShape="1">
                  <a:blip r:embed="rId13"/>
                </a:blipFill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63" name="Text Box 62"/>
          <p:cNvSpPr txBox="1"/>
          <p:nvPr/>
        </p:nvSpPr>
        <p:spPr>
          <a:xfrm>
            <a:off x="6704330" y="1704975"/>
            <a:ext cx="190627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s-ES_tradnl" altLang="en-US">
                <a:latin typeface="+mn-ea"/>
                <a:cs typeface="+mn-ea"/>
              </a:rPr>
              <a:t>Noise</a:t>
            </a:r>
            <a:endParaRPr lang="es-ES_tradnl" altLang="en-US">
              <a:latin typeface="+mn-ea"/>
              <a:cs typeface="+mn-ea"/>
            </a:endParaRPr>
          </a:p>
        </p:txBody>
      </p:sp>
      <p:sp>
        <p:nvSpPr>
          <p:cNvPr id="64" name="Text Box 63"/>
          <p:cNvSpPr txBox="1"/>
          <p:nvPr/>
        </p:nvSpPr>
        <p:spPr>
          <a:xfrm>
            <a:off x="6704330" y="4124960"/>
            <a:ext cx="190627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s-ES_tradnl" altLang="en-US">
                <a:latin typeface="+mn-ea"/>
                <a:cs typeface="+mn-ea"/>
              </a:rPr>
              <a:t>Alphas</a:t>
            </a:r>
            <a:endParaRPr lang="es-ES_tradnl" altLang="en-US">
              <a:latin typeface="+mn-ea"/>
              <a:cs typeface="+mn-ea"/>
            </a:endParaRPr>
          </a:p>
        </p:txBody>
      </p:sp>
      <p:grpSp>
        <p:nvGrpSpPr>
          <p:cNvPr id="68" name="Group 67"/>
          <p:cNvGrpSpPr/>
          <p:nvPr/>
        </p:nvGrpSpPr>
        <p:grpSpPr>
          <a:xfrm>
            <a:off x="927735" y="2062480"/>
            <a:ext cx="781050" cy="3153410"/>
            <a:chOff x="1461" y="3248"/>
            <a:chExt cx="1230" cy="4966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66" name="Text Box 65"/>
                <p:cNvSpPr txBox="1"/>
                <p:nvPr/>
              </p:nvSpPr>
              <p:spPr>
                <a:xfrm>
                  <a:off x="1470" y="3248"/>
                  <a:ext cx="1188" cy="796"/>
                </a:xfrm>
                <a:prstGeom prst="rect">
                  <a:avLst/>
                </a:prstGeom>
                <a:noFill/>
              </p:spPr>
              <p:txBody>
                <a:bodyPr wrap="none" rtlCol="0" anchor="t">
                  <a:spAutoFit/>
                </a:bodyPr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⃑"/>
                                <m:ctrlPr>
                                  <a:rPr lang="en-US" sz="2400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</m:ctrlPr>
                              </m:accPr>
                              <m:e>
                                <m:r>
                                  <a:rPr lang="en-US" sz="2400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  <m:t>𝑡</m:t>
                                </m:r>
                              </m:e>
                            </m:acc>
                          </m:e>
                          <m:sub>
                            <m:r>
                              <a:rPr lang="en-US" sz="2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𝑛</m:t>
                            </m:r>
                            <m:r>
                              <a:rPr lang="en-US" sz="2400" i="1">
                                <a:latin typeface="DejaVu Math TeX Gyre" panose="02000503000000000000" charset="0"/>
                                <a:ea typeface="MS Mincho" charset="0"/>
                                <a:cs typeface="DejaVu Math TeX Gyre" panose="02000503000000000000" charset="0"/>
                              </a:rPr>
                              <m:t>,</m:t>
                            </m:r>
                            <m:r>
                              <a:rPr lang="en-US" sz="2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𝑟</m:t>
                            </m:r>
                          </m:sub>
                        </m:sSub>
                      </m:oMath>
                    </m:oMathPara>
                  </a14:m>
                  <a:endParaRPr lang="en-US" sz="2400" i="1">
                    <a:latin typeface="DejaVu Math TeX Gyre" panose="02000503000000000000" charset="0"/>
                    <a:cs typeface="DejaVu Math TeX Gyre" panose="02000503000000000000" charset="0"/>
                  </a:endParaRPr>
                </a:p>
              </p:txBody>
            </p:sp>
          </mc:Choice>
          <mc:Fallback>
            <p:sp>
              <p:nvSpPr>
                <p:cNvPr id="66" name="Text Box 6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70" y="3248"/>
                  <a:ext cx="1188" cy="796"/>
                </a:xfrm>
                <a:prstGeom prst="rect">
                  <a:avLst/>
                </a:prstGeom>
                <a:blipFill rotWithShape="1">
                  <a:blip r:embed="rId14"/>
                </a:blipFill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67" name="Text Box 66"/>
                <p:cNvSpPr txBox="1"/>
                <p:nvPr/>
              </p:nvSpPr>
              <p:spPr>
                <a:xfrm>
                  <a:off x="1461" y="7418"/>
                  <a:ext cx="1230" cy="796"/>
                </a:xfrm>
                <a:prstGeom prst="rect">
                  <a:avLst/>
                </a:prstGeom>
                <a:noFill/>
              </p:spPr>
              <p:txBody>
                <a:bodyPr wrap="none" rtlCol="0" anchor="t">
                  <a:spAutoFit/>
                </a:bodyPr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⃑"/>
                                <m:ctrlPr>
                                  <a:rPr lang="en-US" sz="2400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</m:ctrlPr>
                              </m:accPr>
                              <m:e>
                                <m:r>
                                  <a:rPr lang="en-US" sz="2400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  <m:t>𝑡</m:t>
                                </m:r>
                              </m:e>
                            </m:acc>
                          </m:e>
                          <m:sub>
                            <m:r>
                              <a:rPr lang="en-US" sz="2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𝛼</m:t>
                            </m:r>
                            <m:r>
                              <a:rPr lang="en-US" sz="2400" i="1">
                                <a:latin typeface="DejaVu Math TeX Gyre" panose="02000503000000000000" charset="0"/>
                                <a:ea typeface="MS Mincho" charset="0"/>
                                <a:cs typeface="DejaVu Math TeX Gyre" panose="02000503000000000000" charset="0"/>
                              </a:rPr>
                              <m:t>,</m:t>
                            </m:r>
                            <m:r>
                              <a:rPr lang="en-US" sz="24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𝑟</m:t>
                            </m:r>
                          </m:sub>
                        </m:sSub>
                      </m:oMath>
                    </m:oMathPara>
                  </a14:m>
                  <a:endParaRPr lang="en-US" sz="2400" i="1">
                    <a:latin typeface="DejaVu Math TeX Gyre" panose="02000503000000000000" charset="0"/>
                    <a:cs typeface="DejaVu Math TeX Gyre" panose="02000503000000000000" charset="0"/>
                  </a:endParaRPr>
                </a:p>
              </p:txBody>
            </p:sp>
          </mc:Choice>
          <mc:Fallback>
            <p:sp>
              <p:nvSpPr>
                <p:cNvPr id="67" name="Text Box 6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61" y="7418"/>
                  <a:ext cx="1230" cy="796"/>
                </a:xfrm>
                <a:prstGeom prst="rect">
                  <a:avLst/>
                </a:prstGeom>
                <a:blipFill rotWithShape="1">
                  <a:blip r:embed="rId15"/>
                </a:blipFill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r>
              <a:rPr lang="es-ES_tradnl" dirty="0"/>
              <a:t>2023</a:t>
            </a:r>
            <a:endParaRPr lang="es-ES_tradnl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z="800" dirty="0">
                <a:cs typeface="+mn-lt"/>
                <a:sym typeface="+mn-ea"/>
              </a:rPr>
              <a:t>OBJECT-ORIENTED MONTE CARLO ALPHA ANALYSIS</a:t>
            </a:r>
            <a:endParaRPr lang="es-ES_tradnl" sz="800" dirty="0">
              <a:cs typeface="+mn-lt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328426 " pathEditMode="relative" ptsTypes="">
                                      <p:cBhvr>
                                        <p:cTn id="20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2" grpId="1"/>
      <p:bldP spid="63" grpId="0"/>
      <p:bldP spid="63" grpId="1"/>
      <p:bldP spid="64" grpId="0"/>
      <p:bldP spid="64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2" name="Text Box 61"/>
          <p:cNvSpPr txBox="1"/>
          <p:nvPr/>
        </p:nvSpPr>
        <p:spPr>
          <a:xfrm>
            <a:off x="3075940" y="362585"/>
            <a:ext cx="60401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s-ES_tradnl" altLang="en-US" sz="2400"/>
              <a:t>Battery 1</a:t>
            </a:r>
            <a:endParaRPr lang="es-ES_tradnl" altLang="en-US" sz="2400"/>
          </a:p>
        </p:txBody>
      </p:sp>
      <p:pic>
        <p:nvPicPr>
          <p:cNvPr id="2" name="Picture 1" descr="battery_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01825" y="1268095"/>
            <a:ext cx="8388985" cy="419481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Table 7"/>
              <p:cNvGraphicFramePr/>
              <p:nvPr/>
            </p:nvGraphicFramePr>
            <p:xfrm>
              <a:off x="2504440" y="5741670"/>
              <a:ext cx="7184390" cy="762000"/>
            </p:xfrm>
            <a:graphic>
              <a:graphicData uri="http://schemas.openxmlformats.org/drawingml/2006/table">
                <a:tbl>
                  <a:tblPr firstRow="1">
                    <a:tableStyleId>{3C2FFA5D-87B4-456A-9821-1D502468CF0F}</a:tableStyleId>
                  </a:tblPr>
                  <a:tblGrid>
                    <a:gridCol w="1643380"/>
                    <a:gridCol w="1716405"/>
                    <a:gridCol w="2428240"/>
                    <a:gridCol w="1396365"/>
                  </a:tblGrid>
                  <a:tr h="381000"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s-ES_tradnl" altLang="en-US" sz="1600">
                              <a:solidFill>
                                <a:schemeClr val="tx1"/>
                              </a:solidFill>
                            </a:rPr>
                            <a:t>noise / alphas</a:t>
                          </a:r>
                          <a:endParaRPr lang="es-ES_tradnl" altLang="en-US" sz="160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>
                          <a:solidFill>
                            <a:schemeClr val="tx1"/>
                          </a:solidFill>
                          <a:prstDash val="solid"/>
                        </a:lnL>
                        <a:lnR w="12700">
                          <a:solidFill>
                            <a:schemeClr val="tx1"/>
                          </a:solidFill>
                          <a:prstDash val="solid"/>
                        </a:lnR>
                        <a:lnT w="12700">
                          <a:solidFill>
                            <a:schemeClr val="tx1"/>
                          </a:solidFill>
                          <a:prstDash val="solid"/>
                        </a:lnT>
                        <a:lnB w="12700">
                          <a:solidFill>
                            <a:schemeClr val="tx1"/>
                          </a:solidFill>
                          <a:prstDash val="soli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</a:tcPr>
                    </a:tc>
                    <a:tc>
                      <a:txBody>
                        <a:bodyPr/>
                        <a:p>
                          <a:pPr algn="ctr">
                            <a:buNone/>
                          </a:pPr>
                          <a14:m>
                            <m:oMath xmlns:m="http://schemas.openxmlformats.org/officeDocument/2006/math">
                              <m:r>
                                <a:rPr lang="en-US" altLang="es-ES_tradnl" sz="1600" b="1" i="1">
                                  <a:solidFill>
                                    <a:schemeClr val="tx1"/>
                                  </a:solidFill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𝜟</m:t>
                              </m:r>
                              <m:sSub>
                                <m:sSubPr>
                                  <m:ctrlPr>
                                    <a:rPr lang="en-US" altLang="es-ES_tradnl" sz="1600" b="1" i="1">
                                      <a:solidFill>
                                        <a:schemeClr val="tx1"/>
                                      </a:solidFill>
                                      <a:latin typeface="DejaVu Math TeX Gyre" panose="02000503000000000000" charset="0"/>
                                      <a:cs typeface="DejaVu Math TeX Gyre" panose="02000503000000000000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es-ES_tradnl" sz="1600" b="1" i="1">
                                      <a:solidFill>
                                        <a:schemeClr val="tx1"/>
                                      </a:solidFill>
                                      <a:latin typeface="DejaVu Math TeX Gyre" panose="02000503000000000000" charset="0"/>
                                      <a:cs typeface="DejaVu Math TeX Gyre" panose="02000503000000000000" charset="0"/>
                                    </a:rPr>
                                    <m:t>𝒕</m:t>
                                  </m:r>
                                </m:e>
                                <m:sub>
                                  <m:r>
                                    <a:rPr lang="en-US" altLang="es-ES_tradnl" sz="1600" b="1">
                                      <a:solidFill>
                                        <a:schemeClr val="tx1"/>
                                      </a:solidFill>
                                      <a:latin typeface="DejaVu Math TeX Gyre" panose="02000503000000000000" charset="0"/>
                                      <a:cs typeface="DejaVu Math TeX Gyre" panose="02000503000000000000" charset="0"/>
                                    </a:rPr>
                                    <m:t>𝐑𝐧</m:t>
                                  </m:r>
                                  <m:r>
                                    <a:rPr lang="en-US" altLang="es-ES_tradnl" sz="1600" b="1">
                                      <a:solidFill>
                                        <a:schemeClr val="tx1"/>
                                      </a:solidFill>
                                      <a:latin typeface="DejaVu Math TeX Gyre" panose="02000503000000000000" charset="0"/>
                                      <a:cs typeface="DejaVu Math TeX Gyre" panose="02000503000000000000" charset="0"/>
                                    </a:rPr>
                                    <m:t>−</m:t>
                                  </m:r>
                                  <m:r>
                                    <a:rPr lang="en-US" altLang="es-ES_tradnl" sz="1600" b="1">
                                      <a:solidFill>
                                        <a:schemeClr val="tx1"/>
                                      </a:solidFill>
                                      <a:latin typeface="DejaVu Math TeX Gyre" panose="02000503000000000000" charset="0"/>
                                      <a:cs typeface="DejaVu Math TeX Gyre" panose="02000503000000000000" charset="0"/>
                                    </a:rPr>
                                    <m:t>𝐫𝐞𝐚𝐥</m:t>
                                  </m:r>
                                </m:sub>
                              </m:sSub>
                            </m:oMath>
                          </a14:m>
                          <a:r>
                            <a:rPr lang="es-ES_tradnl" altLang="en-US" sz="1600" b="0" i="1">
                              <a:solidFill>
                                <a:schemeClr val="tx1"/>
                              </a:solidFill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a:t> </a:t>
                          </a:r>
                          <a:r>
                            <a:rPr lang="es-ES_tradnl" altLang="en-US" sz="1600" b="0">
                              <a:solidFill>
                                <a:schemeClr val="tx1"/>
                              </a:solidFill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a:t>[s]</a:t>
                          </a:r>
                          <a:endParaRPr lang="es-ES_tradnl" altLang="en-US" sz="1600" b="0">
                            <a:solidFill>
                              <a:schemeClr val="tx1"/>
                            </a:solidFill>
                            <a:latin typeface="DejaVu Math TeX Gyre" panose="02000503000000000000" charset="0"/>
                            <a:cs typeface="DejaVu Math TeX Gyre" panose="02000503000000000000" charset="0"/>
                          </a:endParaRPr>
                        </a:p>
                      </a:txBody>
                      <a:tcPr>
                        <a:lnL w="12700">
                          <a:solidFill>
                            <a:schemeClr val="tx1"/>
                          </a:solidFill>
                          <a:prstDash val="solid"/>
                        </a:lnL>
                        <a:lnR w="12700">
                          <a:solidFill>
                            <a:schemeClr val="tx1"/>
                          </a:solidFill>
                          <a:prstDash val="solid"/>
                        </a:lnR>
                        <a:lnT w="12700">
                          <a:solidFill>
                            <a:schemeClr val="tx1"/>
                          </a:solidFill>
                          <a:prstDash val="solid"/>
                        </a:lnT>
                        <a:lnB w="12700">
                          <a:solidFill>
                            <a:schemeClr val="tx1"/>
                          </a:solidFill>
                          <a:prstDash val="soli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</a:tcPr>
                    </a:tc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s-ES_tradnl" altLang="en-US" sz="1600" b="0">
                              <a:solidFill>
                                <a:schemeClr val="tx1"/>
                              </a:solidFill>
                              <a:latin typeface="DejaVu Math TeX Gyre" panose="02000503000000000000" charset="0"/>
                              <a:cs typeface="DejaVu Math TeX Gyre" panose="02000503000000000000" charset="0"/>
                              <a:sym typeface="+mn-ea"/>
                            </a:rPr>
                            <a:t>Initial</a:t>
                          </a:r>
                          <a14:m>
                            <m:oMath xmlns:m="http://schemas.openxmlformats.org/officeDocument/2006/math">
                              <m:r>
                                <a:rPr lang="en-US" altLang="es-ES_tradnl" sz="1600" b="0">
                                  <a:solidFill>
                                    <a:schemeClr val="tx1"/>
                                  </a:solidFill>
                                  <a:latin typeface="DejaVu Math TeX Gyre" panose="02000503000000000000" charset="0"/>
                                  <a:cs typeface="DejaVu Math TeX Gyre" panose="02000503000000000000" charset="0"/>
                                  <a:sym typeface="+mn-ea"/>
                                </a:rPr>
                                <m:t> </m:t>
                              </m:r>
                              <m:r>
                                <a:rPr lang="en-US" altLang="es-ES_tradnl" sz="1600" b="1" i="1">
                                  <a:solidFill>
                                    <a:schemeClr val="tx1"/>
                                  </a:solidFill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𝜟</m:t>
                              </m:r>
                              <m:sSub>
                                <m:sSubPr>
                                  <m:ctrlPr>
                                    <a:rPr lang="en-US" altLang="es-ES_tradnl" sz="1600" b="1" i="1">
                                      <a:solidFill>
                                        <a:schemeClr val="tx1"/>
                                      </a:solidFill>
                                      <a:latin typeface="DejaVu Math TeX Gyre" panose="02000503000000000000" charset="0"/>
                                      <a:cs typeface="DejaVu Math TeX Gyre" panose="02000503000000000000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es-ES_tradnl" sz="1600" b="1" i="1">
                                      <a:solidFill>
                                        <a:schemeClr val="tx1"/>
                                      </a:solidFill>
                                      <a:latin typeface="DejaVu Math TeX Gyre" panose="02000503000000000000" charset="0"/>
                                      <a:cs typeface="DejaVu Math TeX Gyre" panose="02000503000000000000" charset="0"/>
                                    </a:rPr>
                                    <m:t>𝒕</m:t>
                                  </m:r>
                                </m:e>
                                <m:sub>
                                  <m:r>
                                    <a:rPr lang="en-US" altLang="es-ES_tradnl" sz="1600" b="1">
                                      <a:solidFill>
                                        <a:schemeClr val="tx1"/>
                                      </a:solidFill>
                                      <a:latin typeface="DejaVu Math TeX Gyre" panose="02000503000000000000" charset="0"/>
                                      <a:cs typeface="DejaVu Math TeX Gyre" panose="02000503000000000000" charset="0"/>
                                    </a:rPr>
                                    <m:t>𝐑𝐧</m:t>
                                  </m:r>
                                  <m:r>
                                    <a:rPr lang="en-US" altLang="es-ES_tradnl" sz="1600" b="1">
                                      <a:solidFill>
                                        <a:schemeClr val="tx1"/>
                                      </a:solidFill>
                                      <a:latin typeface="DejaVu Math TeX Gyre" panose="02000503000000000000" charset="0"/>
                                      <a:cs typeface="DejaVu Math TeX Gyre" panose="02000503000000000000" charset="0"/>
                                    </a:rPr>
                                    <m:t>−</m:t>
                                  </m:r>
                                  <m:r>
                                    <a:rPr lang="en-US" altLang="es-ES_tradnl" sz="1600" b="1">
                                      <a:solidFill>
                                        <a:schemeClr val="tx1"/>
                                      </a:solidFill>
                                      <a:latin typeface="DejaVu Math TeX Gyre" panose="02000503000000000000" charset="0"/>
                                      <a:cs typeface="DejaVu Math TeX Gyre" panose="02000503000000000000" charset="0"/>
                                    </a:rPr>
                                    <m:t>𝐩𝐫𝐞𝐝</m:t>
                                  </m:r>
                                </m:sub>
                              </m:sSub>
                            </m:oMath>
                          </a14:m>
                          <a:r>
                            <a:rPr lang="es-ES_tradnl" altLang="en-US" sz="1600" b="0" i="1">
                              <a:solidFill>
                                <a:schemeClr val="tx1"/>
                              </a:solidFill>
                              <a:latin typeface="DejaVu Math TeX Gyre" panose="02000503000000000000" charset="0"/>
                              <a:cs typeface="DejaVu Math TeX Gyre" panose="02000503000000000000" charset="0"/>
                              <a:sym typeface="+mn-ea"/>
                            </a:rPr>
                            <a:t> </a:t>
                          </a:r>
                          <a:r>
                            <a:rPr lang="es-ES_tradnl" altLang="en-US" sz="1600" b="0">
                              <a:solidFill>
                                <a:schemeClr val="tx1"/>
                              </a:solidFill>
                              <a:latin typeface="DejaVu Math TeX Gyre" panose="02000503000000000000" charset="0"/>
                              <a:cs typeface="DejaVu Math TeX Gyre" panose="02000503000000000000" charset="0"/>
                              <a:sym typeface="+mn-ea"/>
                            </a:rPr>
                            <a:t>[s]</a:t>
                          </a:r>
                          <a:endParaRPr lang="en-US" sz="160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>
                          <a:solidFill>
                            <a:schemeClr val="tx1"/>
                          </a:solidFill>
                          <a:prstDash val="solid"/>
                        </a:lnL>
                        <a:lnR w="12700">
                          <a:solidFill>
                            <a:schemeClr val="tx1"/>
                          </a:solidFill>
                          <a:prstDash val="solid"/>
                        </a:lnR>
                        <a:lnT w="12700">
                          <a:solidFill>
                            <a:schemeClr val="tx1"/>
                          </a:solidFill>
                          <a:prstDash val="solid"/>
                        </a:lnT>
                        <a:lnB w="12700">
                          <a:solidFill>
                            <a:schemeClr val="tx1"/>
                          </a:solidFill>
                          <a:prstDash val="soli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</a:tcPr>
                    </a:tc>
                    <a:tc>
                      <a:txBody>
                        <a:bodyPr/>
                        <a:p>
                          <a:pPr algn="ctr">
                            <a:buNone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DejaVu Math TeX Gyre" panose="02000503000000000000" charset="0"/>
                                      <a:cs typeface="DejaVu Math TeX Gyre" panose="02000503000000000000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DejaVu Math TeX Gyre" panose="02000503000000000000" charset="0"/>
                                      <a:cs typeface="DejaVu Math TeX Gyre" panose="02000503000000000000" charset="0"/>
                                    </a:rPr>
                                    <m:t>𝒕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DejaVu Math TeX Gyre" panose="02000503000000000000" charset="0"/>
                                      <a:cs typeface="DejaVu Math TeX Gyre" panose="02000503000000000000" charset="0"/>
                                    </a:rPr>
                                    <m:t>𝒇</m:t>
                                  </m:r>
                                </m:sub>
                              </m:sSub>
                            </m:oMath>
                          </a14:m>
                          <a:r>
                            <a:rPr lang="es-ES_tradnl" altLang="en-US" sz="160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r>
                            <a:rPr lang="es-ES_tradnl" altLang="en-US" sz="1600" b="0">
                              <a:solidFill>
                                <a:schemeClr val="tx1"/>
                              </a:solidFill>
                            </a:rPr>
                            <a:t>[s]</a:t>
                          </a:r>
                          <a:endParaRPr lang="es-ES_tradnl" altLang="en-US" sz="1600" b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>
                          <a:solidFill>
                            <a:schemeClr val="tx1"/>
                          </a:solidFill>
                          <a:prstDash val="solid"/>
                        </a:lnL>
                        <a:lnR w="12700">
                          <a:solidFill>
                            <a:schemeClr val="tx1"/>
                          </a:solidFill>
                          <a:prstDash val="solid"/>
                        </a:lnR>
                        <a:lnT w="12700">
                          <a:solidFill>
                            <a:schemeClr val="tx1"/>
                          </a:solidFill>
                          <a:prstDash val="solid"/>
                        </a:lnT>
                        <a:lnB w="12700">
                          <a:solidFill>
                            <a:schemeClr val="tx1"/>
                          </a:solidFill>
                          <a:prstDash val="soli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</a:tcPr>
                    </a:tc>
                  </a:tr>
                  <a:tr h="381000"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s-ES_tradnl" altLang="en-US" sz="1600"/>
                            <a:t>[0.5 - 20]</a:t>
                          </a:r>
                          <a:endParaRPr lang="es-ES_tradnl" altLang="en-US" sz="1600"/>
                        </a:p>
                      </a:txBody>
                      <a:tcPr>
                        <a:lnL w="12700">
                          <a:solidFill>
                            <a:schemeClr val="tx1"/>
                          </a:solidFill>
                          <a:prstDash val="solid"/>
                        </a:lnL>
                        <a:lnR w="12700">
                          <a:solidFill>
                            <a:schemeClr val="tx1"/>
                          </a:solidFill>
                          <a:prstDash val="solid"/>
                        </a:lnR>
                        <a:lnT w="12700">
                          <a:solidFill>
                            <a:schemeClr val="tx1"/>
                          </a:solidFill>
                          <a:prstDash val="solid"/>
                        </a:lnT>
                        <a:lnB w="12700">
                          <a:solidFill>
                            <a:schemeClr val="tx1"/>
                          </a:solidFill>
                          <a:prstDash val="soli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</a:tcPr>
                    </a:tc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s-ES_tradnl" altLang="en-US" sz="1600"/>
                            <a:t>[100 - 100,000]</a:t>
                          </a:r>
                          <a:endParaRPr lang="es-ES_tradnl" altLang="en-US" sz="1600"/>
                        </a:p>
                      </a:txBody>
                      <a:tcPr>
                        <a:lnL w="12700">
                          <a:solidFill>
                            <a:schemeClr val="tx1"/>
                          </a:solidFill>
                          <a:prstDash val="solid"/>
                        </a:lnL>
                        <a:lnR w="12700">
                          <a:solidFill>
                            <a:schemeClr val="tx1"/>
                          </a:solidFill>
                          <a:prstDash val="solid"/>
                        </a:lnR>
                        <a:lnT w="12700">
                          <a:solidFill>
                            <a:schemeClr val="tx1"/>
                          </a:solidFill>
                          <a:prstDash val="solid"/>
                        </a:lnT>
                        <a:lnB w="12700">
                          <a:solidFill>
                            <a:schemeClr val="tx1"/>
                          </a:solidFill>
                          <a:prstDash val="soli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</a:tcPr>
                    </a:tc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s-ES_tradnl" altLang="en-US" sz="1600"/>
                            <a:t>[1,000 - 90,000]</a:t>
                          </a:r>
                          <a:endParaRPr lang="es-ES_tradnl" altLang="en-US" sz="1600"/>
                        </a:p>
                      </a:txBody>
                      <a:tcPr>
                        <a:lnL w="12700">
                          <a:solidFill>
                            <a:schemeClr val="tx1"/>
                          </a:solidFill>
                          <a:prstDash val="solid"/>
                        </a:lnL>
                        <a:lnR w="12700">
                          <a:solidFill>
                            <a:schemeClr val="tx1"/>
                          </a:solidFill>
                          <a:prstDash val="solid"/>
                        </a:lnR>
                        <a:lnT w="12700">
                          <a:solidFill>
                            <a:schemeClr val="tx1"/>
                          </a:solidFill>
                          <a:prstDash val="solid"/>
                        </a:lnT>
                        <a:lnB w="12700">
                          <a:solidFill>
                            <a:schemeClr val="tx1"/>
                          </a:solidFill>
                          <a:prstDash val="soli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</a:tcPr>
                    </a:tc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s-ES_tradnl" altLang="en-US" sz="1600"/>
                            <a:t>[1e6 - 1e7]</a:t>
                          </a:r>
                          <a:endParaRPr lang="es-ES_tradnl" altLang="en-US" sz="1600"/>
                        </a:p>
                      </a:txBody>
                      <a:tcPr>
                        <a:lnL w="12700">
                          <a:solidFill>
                            <a:schemeClr val="tx1"/>
                          </a:solidFill>
                          <a:prstDash val="solid"/>
                        </a:lnL>
                        <a:lnR w="12700">
                          <a:solidFill>
                            <a:schemeClr val="tx1"/>
                          </a:solidFill>
                          <a:prstDash val="solid"/>
                        </a:lnR>
                        <a:lnT w="12700">
                          <a:solidFill>
                            <a:schemeClr val="tx1"/>
                          </a:solidFill>
                          <a:prstDash val="solid"/>
                        </a:lnT>
                        <a:lnB w="12700">
                          <a:solidFill>
                            <a:schemeClr val="tx1"/>
                          </a:solidFill>
                          <a:prstDash val="soli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Table 7"/>
              <p:cNvGraphicFramePr/>
              <p:nvPr/>
            </p:nvGraphicFramePr>
            <p:xfrm>
              <a:off x="2504440" y="5741670"/>
              <a:ext cx="7184390" cy="762000"/>
            </p:xfrm>
            <a:graphic>
              <a:graphicData uri="http://schemas.openxmlformats.org/drawingml/2006/table">
                <a:tbl>
                  <a:tblPr firstRow="1">
                    <a:tableStyleId>{3C2FFA5D-87B4-456A-9821-1D502468CF0F}</a:tableStyleId>
                  </a:tblPr>
                  <a:tblGrid>
                    <a:gridCol w="1643380"/>
                    <a:gridCol w="1716405"/>
                    <a:gridCol w="2428240"/>
                    <a:gridCol w="1396365"/>
                  </a:tblGrid>
                  <a:tr h="381000"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s-ES_tradnl" altLang="en-US" sz="1600">
                              <a:solidFill>
                                <a:schemeClr val="tx1"/>
                              </a:solidFill>
                            </a:rPr>
                            <a:t>noise / alphas</a:t>
                          </a:r>
                          <a:endParaRPr lang="es-ES_tradnl" altLang="en-US" sz="160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>
                          <a:solidFill>
                            <a:schemeClr val="tx1"/>
                          </a:solidFill>
                          <a:prstDash val="solid"/>
                        </a:lnL>
                        <a:lnR w="12700">
                          <a:solidFill>
                            <a:schemeClr val="tx1"/>
                          </a:solidFill>
                          <a:prstDash val="solid"/>
                        </a:lnR>
                        <a:lnT w="12700">
                          <a:solidFill>
                            <a:schemeClr val="tx1"/>
                          </a:solidFill>
                          <a:prstDash val="solid"/>
                        </a:lnT>
                        <a:lnB w="12700">
                          <a:solidFill>
                            <a:schemeClr val="tx1"/>
                          </a:solidFill>
                          <a:prstDash val="soli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>
                          <a:solidFill>
                            <a:schemeClr val="tx1"/>
                          </a:solidFill>
                          <a:prstDash val="solid"/>
                        </a:lnL>
                        <a:lnR w="12700">
                          <a:solidFill>
                            <a:schemeClr val="tx1"/>
                          </a:solidFill>
                          <a:prstDash val="solid"/>
                        </a:lnR>
                        <a:lnT w="12700">
                          <a:solidFill>
                            <a:schemeClr val="tx1"/>
                          </a:solidFill>
                          <a:prstDash val="solid"/>
                        </a:lnT>
                        <a:lnB w="12700">
                          <a:solidFill>
                            <a:schemeClr val="tx1"/>
                          </a:solidFill>
                          <a:prstDash val="soli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>
                          <a:solidFill>
                            <a:schemeClr val="tx1"/>
                          </a:solidFill>
                          <a:prstDash val="solid"/>
                        </a:lnL>
                        <a:lnR w="12700">
                          <a:solidFill>
                            <a:schemeClr val="tx1"/>
                          </a:solidFill>
                          <a:prstDash val="solid"/>
                        </a:lnR>
                        <a:lnT w="12700">
                          <a:solidFill>
                            <a:schemeClr val="tx1"/>
                          </a:solidFill>
                          <a:prstDash val="solid"/>
                        </a:lnT>
                        <a:lnB w="12700">
                          <a:solidFill>
                            <a:schemeClr val="tx1"/>
                          </a:solidFill>
                          <a:prstDash val="soli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>
                          <a:solidFill>
                            <a:schemeClr val="tx1"/>
                          </a:solidFill>
                          <a:prstDash val="solid"/>
                        </a:lnL>
                        <a:lnR w="12700">
                          <a:solidFill>
                            <a:schemeClr val="tx1"/>
                          </a:solidFill>
                          <a:prstDash val="solid"/>
                        </a:lnR>
                        <a:lnT w="12700">
                          <a:solidFill>
                            <a:schemeClr val="tx1"/>
                          </a:solidFill>
                          <a:prstDash val="solid"/>
                        </a:lnT>
                        <a:lnB w="12700">
                          <a:solidFill>
                            <a:schemeClr val="tx1"/>
                          </a:solidFill>
                          <a:prstDash val="soli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blipFill>
                          <a:blip r:embed="rId2"/>
                        </a:blipFill>
                      </a:tcPr>
                    </a:tc>
                  </a:tr>
                  <a:tr h="381000"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s-ES_tradnl" altLang="en-US" sz="1600"/>
                            <a:t>[0.5 - 20]</a:t>
                          </a:r>
                          <a:endParaRPr lang="es-ES_tradnl" altLang="en-US" sz="1600"/>
                        </a:p>
                      </a:txBody>
                      <a:tcPr>
                        <a:lnL w="12700">
                          <a:solidFill>
                            <a:schemeClr val="tx1"/>
                          </a:solidFill>
                          <a:prstDash val="solid"/>
                        </a:lnL>
                        <a:lnR w="12700">
                          <a:solidFill>
                            <a:schemeClr val="tx1"/>
                          </a:solidFill>
                          <a:prstDash val="solid"/>
                        </a:lnR>
                        <a:lnT w="12700">
                          <a:solidFill>
                            <a:schemeClr val="tx1"/>
                          </a:solidFill>
                          <a:prstDash val="solid"/>
                        </a:lnT>
                        <a:lnB w="12700">
                          <a:solidFill>
                            <a:schemeClr val="tx1"/>
                          </a:solidFill>
                          <a:prstDash val="soli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</a:tcPr>
                    </a:tc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s-ES_tradnl" altLang="en-US" sz="1600"/>
                            <a:t>[100 - 100,000]</a:t>
                          </a:r>
                          <a:endParaRPr lang="es-ES_tradnl" altLang="en-US" sz="1600"/>
                        </a:p>
                      </a:txBody>
                      <a:tcPr>
                        <a:lnL w="12700">
                          <a:solidFill>
                            <a:schemeClr val="tx1"/>
                          </a:solidFill>
                          <a:prstDash val="solid"/>
                        </a:lnL>
                        <a:lnR w="12700">
                          <a:solidFill>
                            <a:schemeClr val="tx1"/>
                          </a:solidFill>
                          <a:prstDash val="solid"/>
                        </a:lnR>
                        <a:lnT w="12700">
                          <a:solidFill>
                            <a:schemeClr val="tx1"/>
                          </a:solidFill>
                          <a:prstDash val="solid"/>
                        </a:lnT>
                        <a:lnB w="12700">
                          <a:solidFill>
                            <a:schemeClr val="tx1"/>
                          </a:solidFill>
                          <a:prstDash val="soli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</a:tcPr>
                    </a:tc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s-ES_tradnl" altLang="en-US" sz="1600"/>
                            <a:t>[1,000 - 90,000]</a:t>
                          </a:r>
                          <a:endParaRPr lang="es-ES_tradnl" altLang="en-US" sz="1600"/>
                        </a:p>
                      </a:txBody>
                      <a:tcPr>
                        <a:lnL w="12700">
                          <a:solidFill>
                            <a:schemeClr val="tx1"/>
                          </a:solidFill>
                          <a:prstDash val="solid"/>
                        </a:lnL>
                        <a:lnR w="12700">
                          <a:solidFill>
                            <a:schemeClr val="tx1"/>
                          </a:solidFill>
                          <a:prstDash val="solid"/>
                        </a:lnR>
                        <a:lnT w="12700">
                          <a:solidFill>
                            <a:schemeClr val="tx1"/>
                          </a:solidFill>
                          <a:prstDash val="solid"/>
                        </a:lnT>
                        <a:lnB w="12700">
                          <a:solidFill>
                            <a:schemeClr val="tx1"/>
                          </a:solidFill>
                          <a:prstDash val="soli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</a:tcPr>
                    </a:tc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s-ES_tradnl" altLang="en-US" sz="1600"/>
                            <a:t>[1e6 - 1e7]</a:t>
                          </a:r>
                          <a:endParaRPr lang="es-ES_tradnl" altLang="en-US" sz="1600"/>
                        </a:p>
                      </a:txBody>
                      <a:tcPr>
                        <a:lnL w="12700">
                          <a:solidFill>
                            <a:schemeClr val="tx1"/>
                          </a:solidFill>
                          <a:prstDash val="solid"/>
                        </a:lnL>
                        <a:lnR w="12700">
                          <a:solidFill>
                            <a:schemeClr val="tx1"/>
                          </a:solidFill>
                          <a:prstDash val="solid"/>
                        </a:lnR>
                        <a:lnT w="12700">
                          <a:solidFill>
                            <a:schemeClr val="tx1"/>
                          </a:solidFill>
                          <a:prstDash val="solid"/>
                        </a:lnT>
                        <a:lnB w="12700">
                          <a:solidFill>
                            <a:schemeClr val="tx1"/>
                          </a:solidFill>
                          <a:prstDash val="soli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</a:tcPr>
                    </a:tc>
                  </a:tr>
                </a:tbl>
              </a:graphicData>
            </a:graphic>
          </p:graphicFrame>
        </mc:Fallback>
      </mc:AlternateContent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2" name="Text Box 61"/>
          <p:cNvSpPr txBox="1"/>
          <p:nvPr/>
        </p:nvSpPr>
        <p:spPr>
          <a:xfrm>
            <a:off x="3075940" y="362585"/>
            <a:ext cx="60401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s-ES_tradnl" altLang="en-US" sz="2400"/>
              <a:t>Battery 2</a:t>
            </a:r>
            <a:endParaRPr lang="es-ES_tradnl" altLang="en-US" sz="2400"/>
          </a:p>
        </p:txBody>
      </p:sp>
      <p:pic>
        <p:nvPicPr>
          <p:cNvPr id="2" name="Picture 1" descr="/home/volinm/Documents/snolab/battery_2.pngbattery_2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1901825" y="1268413"/>
            <a:ext cx="8388985" cy="419417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Table 7"/>
              <p:cNvGraphicFramePr/>
              <p:nvPr/>
            </p:nvGraphicFramePr>
            <p:xfrm>
              <a:off x="2504440" y="5741670"/>
              <a:ext cx="7184390" cy="762000"/>
            </p:xfrm>
            <a:graphic>
              <a:graphicData uri="http://schemas.openxmlformats.org/drawingml/2006/table">
                <a:tbl>
                  <a:tblPr firstRow="1">
                    <a:tableStyleId>{3C2FFA5D-87B4-456A-9821-1D502468CF0F}</a:tableStyleId>
                  </a:tblPr>
                  <a:tblGrid>
                    <a:gridCol w="1643380"/>
                    <a:gridCol w="1716405"/>
                    <a:gridCol w="2428240"/>
                    <a:gridCol w="1396365"/>
                  </a:tblGrid>
                  <a:tr h="381000"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s-ES_tradnl" altLang="en-US" sz="1600">
                              <a:solidFill>
                                <a:schemeClr val="tx1"/>
                              </a:solidFill>
                            </a:rPr>
                            <a:t>noise / alphas</a:t>
                          </a:r>
                          <a:endParaRPr lang="es-ES_tradnl" altLang="en-US" sz="160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>
                          <a:solidFill>
                            <a:schemeClr val="tx1"/>
                          </a:solidFill>
                          <a:prstDash val="solid"/>
                        </a:lnL>
                        <a:lnR w="12700">
                          <a:solidFill>
                            <a:schemeClr val="tx1"/>
                          </a:solidFill>
                          <a:prstDash val="solid"/>
                        </a:lnR>
                        <a:lnT w="12700">
                          <a:solidFill>
                            <a:schemeClr val="tx1"/>
                          </a:solidFill>
                          <a:prstDash val="solid"/>
                        </a:lnT>
                        <a:lnB w="12700">
                          <a:solidFill>
                            <a:schemeClr val="tx1"/>
                          </a:solidFill>
                          <a:prstDash val="soli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</a:tcPr>
                    </a:tc>
                    <a:tc>
                      <a:txBody>
                        <a:bodyPr/>
                        <a:p>
                          <a:pPr algn="ctr">
                            <a:buNone/>
                          </a:pPr>
                          <a14:m>
                            <m:oMath xmlns:m="http://schemas.openxmlformats.org/officeDocument/2006/math">
                              <m:r>
                                <a:rPr lang="en-US" altLang="es-ES_tradnl" sz="1600" b="1" i="1">
                                  <a:solidFill>
                                    <a:schemeClr val="tx1"/>
                                  </a:solidFill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𝜟</m:t>
                              </m:r>
                              <m:sSub>
                                <m:sSubPr>
                                  <m:ctrlPr>
                                    <a:rPr lang="en-US" altLang="es-ES_tradnl" sz="1600" b="1" i="1">
                                      <a:solidFill>
                                        <a:schemeClr val="tx1"/>
                                      </a:solidFill>
                                      <a:latin typeface="DejaVu Math TeX Gyre" panose="02000503000000000000" charset="0"/>
                                      <a:cs typeface="DejaVu Math TeX Gyre" panose="02000503000000000000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es-ES_tradnl" sz="1600" b="1" i="1">
                                      <a:solidFill>
                                        <a:schemeClr val="tx1"/>
                                      </a:solidFill>
                                      <a:latin typeface="DejaVu Math TeX Gyre" panose="02000503000000000000" charset="0"/>
                                      <a:cs typeface="DejaVu Math TeX Gyre" panose="02000503000000000000" charset="0"/>
                                    </a:rPr>
                                    <m:t>𝒕</m:t>
                                  </m:r>
                                </m:e>
                                <m:sub>
                                  <m:r>
                                    <a:rPr lang="en-US" altLang="es-ES_tradnl" sz="1600" b="1">
                                      <a:solidFill>
                                        <a:schemeClr val="tx1"/>
                                      </a:solidFill>
                                      <a:latin typeface="DejaVu Math TeX Gyre" panose="02000503000000000000" charset="0"/>
                                      <a:cs typeface="DejaVu Math TeX Gyre" panose="02000503000000000000" charset="0"/>
                                    </a:rPr>
                                    <m:t>𝐑𝐧</m:t>
                                  </m:r>
                                  <m:r>
                                    <a:rPr lang="en-US" altLang="es-ES_tradnl" sz="1600" b="1">
                                      <a:solidFill>
                                        <a:schemeClr val="tx1"/>
                                      </a:solidFill>
                                      <a:latin typeface="DejaVu Math TeX Gyre" panose="02000503000000000000" charset="0"/>
                                      <a:cs typeface="DejaVu Math TeX Gyre" panose="02000503000000000000" charset="0"/>
                                    </a:rPr>
                                    <m:t>−</m:t>
                                  </m:r>
                                  <m:r>
                                    <a:rPr lang="en-US" altLang="es-ES_tradnl" sz="1600" b="1">
                                      <a:solidFill>
                                        <a:schemeClr val="tx1"/>
                                      </a:solidFill>
                                      <a:latin typeface="DejaVu Math TeX Gyre" panose="02000503000000000000" charset="0"/>
                                      <a:cs typeface="DejaVu Math TeX Gyre" panose="02000503000000000000" charset="0"/>
                                    </a:rPr>
                                    <m:t>𝐫𝐞𝐚𝐥</m:t>
                                  </m:r>
                                </m:sub>
                              </m:sSub>
                            </m:oMath>
                          </a14:m>
                          <a:r>
                            <a:rPr lang="es-ES_tradnl" altLang="en-US" sz="1600" b="0" i="1">
                              <a:solidFill>
                                <a:schemeClr val="tx1"/>
                              </a:solidFill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a:t> </a:t>
                          </a:r>
                          <a:r>
                            <a:rPr lang="es-ES_tradnl" altLang="en-US" sz="1600" b="0">
                              <a:solidFill>
                                <a:schemeClr val="tx1"/>
                              </a:solidFill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a:t>[s]</a:t>
                          </a:r>
                          <a:endParaRPr lang="es-ES_tradnl" altLang="en-US" sz="1600" b="0">
                            <a:solidFill>
                              <a:schemeClr val="tx1"/>
                            </a:solidFill>
                            <a:latin typeface="DejaVu Math TeX Gyre" panose="02000503000000000000" charset="0"/>
                            <a:cs typeface="DejaVu Math TeX Gyre" panose="02000503000000000000" charset="0"/>
                          </a:endParaRPr>
                        </a:p>
                      </a:txBody>
                      <a:tcPr>
                        <a:lnL w="12700">
                          <a:solidFill>
                            <a:schemeClr val="tx1"/>
                          </a:solidFill>
                          <a:prstDash val="solid"/>
                        </a:lnL>
                        <a:lnR w="12700">
                          <a:solidFill>
                            <a:schemeClr val="tx1"/>
                          </a:solidFill>
                          <a:prstDash val="solid"/>
                        </a:lnR>
                        <a:lnT w="12700">
                          <a:solidFill>
                            <a:schemeClr val="tx1"/>
                          </a:solidFill>
                          <a:prstDash val="solid"/>
                        </a:lnT>
                        <a:lnB w="12700">
                          <a:solidFill>
                            <a:schemeClr val="tx1"/>
                          </a:solidFill>
                          <a:prstDash val="soli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</a:tcPr>
                    </a:tc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s-ES_tradnl" altLang="en-US" sz="1600" b="0">
                              <a:solidFill>
                                <a:schemeClr val="tx1"/>
                              </a:solidFill>
                              <a:latin typeface="DejaVu Math TeX Gyre" panose="02000503000000000000" charset="0"/>
                              <a:cs typeface="DejaVu Math TeX Gyre" panose="02000503000000000000" charset="0"/>
                              <a:sym typeface="+mn-ea"/>
                            </a:rPr>
                            <a:t>Initial</a:t>
                          </a:r>
                          <a14:m>
                            <m:oMath xmlns:m="http://schemas.openxmlformats.org/officeDocument/2006/math">
                              <m:r>
                                <a:rPr lang="en-US" altLang="es-ES_tradnl" sz="1600" b="0">
                                  <a:solidFill>
                                    <a:schemeClr val="tx1"/>
                                  </a:solidFill>
                                  <a:latin typeface="DejaVu Math TeX Gyre" panose="02000503000000000000" charset="0"/>
                                  <a:cs typeface="DejaVu Math TeX Gyre" panose="02000503000000000000" charset="0"/>
                                  <a:sym typeface="+mn-ea"/>
                                </a:rPr>
                                <m:t> </m:t>
                              </m:r>
                              <m:r>
                                <a:rPr lang="en-US" altLang="es-ES_tradnl" sz="1600" b="1" i="1">
                                  <a:solidFill>
                                    <a:schemeClr val="tx1"/>
                                  </a:solidFill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𝜟</m:t>
                              </m:r>
                              <m:sSub>
                                <m:sSubPr>
                                  <m:ctrlPr>
                                    <a:rPr lang="en-US" altLang="es-ES_tradnl" sz="1600" b="1" i="1">
                                      <a:solidFill>
                                        <a:schemeClr val="tx1"/>
                                      </a:solidFill>
                                      <a:latin typeface="DejaVu Math TeX Gyre" panose="02000503000000000000" charset="0"/>
                                      <a:cs typeface="DejaVu Math TeX Gyre" panose="02000503000000000000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es-ES_tradnl" sz="1600" b="1" i="1">
                                      <a:solidFill>
                                        <a:schemeClr val="tx1"/>
                                      </a:solidFill>
                                      <a:latin typeface="DejaVu Math TeX Gyre" panose="02000503000000000000" charset="0"/>
                                      <a:cs typeface="DejaVu Math TeX Gyre" panose="02000503000000000000" charset="0"/>
                                    </a:rPr>
                                    <m:t>𝒕</m:t>
                                  </m:r>
                                </m:e>
                                <m:sub>
                                  <m:r>
                                    <a:rPr lang="en-US" altLang="es-ES_tradnl" sz="1600" b="1">
                                      <a:solidFill>
                                        <a:schemeClr val="tx1"/>
                                      </a:solidFill>
                                      <a:latin typeface="DejaVu Math TeX Gyre" panose="02000503000000000000" charset="0"/>
                                      <a:cs typeface="DejaVu Math TeX Gyre" panose="02000503000000000000" charset="0"/>
                                    </a:rPr>
                                    <m:t>𝐑𝐧</m:t>
                                  </m:r>
                                  <m:r>
                                    <a:rPr lang="en-US" altLang="es-ES_tradnl" sz="1600" b="1">
                                      <a:solidFill>
                                        <a:schemeClr val="tx1"/>
                                      </a:solidFill>
                                      <a:latin typeface="DejaVu Math TeX Gyre" panose="02000503000000000000" charset="0"/>
                                      <a:cs typeface="DejaVu Math TeX Gyre" panose="02000503000000000000" charset="0"/>
                                    </a:rPr>
                                    <m:t>−</m:t>
                                  </m:r>
                                  <m:r>
                                    <a:rPr lang="en-US" altLang="es-ES_tradnl" sz="1600" b="1">
                                      <a:solidFill>
                                        <a:schemeClr val="tx1"/>
                                      </a:solidFill>
                                      <a:latin typeface="DejaVu Math TeX Gyre" panose="02000503000000000000" charset="0"/>
                                      <a:cs typeface="DejaVu Math TeX Gyre" panose="02000503000000000000" charset="0"/>
                                    </a:rPr>
                                    <m:t>𝐩𝐫𝐞𝐝</m:t>
                                  </m:r>
                                </m:sub>
                              </m:sSub>
                            </m:oMath>
                          </a14:m>
                          <a:r>
                            <a:rPr lang="es-ES_tradnl" altLang="en-US" sz="1600" b="0" i="1">
                              <a:solidFill>
                                <a:schemeClr val="tx1"/>
                              </a:solidFill>
                              <a:latin typeface="DejaVu Math TeX Gyre" panose="02000503000000000000" charset="0"/>
                              <a:cs typeface="DejaVu Math TeX Gyre" panose="02000503000000000000" charset="0"/>
                              <a:sym typeface="+mn-ea"/>
                            </a:rPr>
                            <a:t> </a:t>
                          </a:r>
                          <a:r>
                            <a:rPr lang="es-ES_tradnl" altLang="en-US" sz="1600" b="0">
                              <a:solidFill>
                                <a:schemeClr val="tx1"/>
                              </a:solidFill>
                              <a:latin typeface="DejaVu Math TeX Gyre" panose="02000503000000000000" charset="0"/>
                              <a:cs typeface="DejaVu Math TeX Gyre" panose="02000503000000000000" charset="0"/>
                              <a:sym typeface="+mn-ea"/>
                            </a:rPr>
                            <a:t>[s]</a:t>
                          </a:r>
                          <a:endParaRPr lang="en-US" sz="160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>
                          <a:solidFill>
                            <a:schemeClr val="tx1"/>
                          </a:solidFill>
                          <a:prstDash val="solid"/>
                        </a:lnL>
                        <a:lnR w="12700">
                          <a:solidFill>
                            <a:schemeClr val="tx1"/>
                          </a:solidFill>
                          <a:prstDash val="solid"/>
                        </a:lnR>
                        <a:lnT w="12700">
                          <a:solidFill>
                            <a:schemeClr val="tx1"/>
                          </a:solidFill>
                          <a:prstDash val="solid"/>
                        </a:lnT>
                        <a:lnB w="12700">
                          <a:solidFill>
                            <a:schemeClr val="tx1"/>
                          </a:solidFill>
                          <a:prstDash val="soli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</a:tcPr>
                    </a:tc>
                    <a:tc>
                      <a:txBody>
                        <a:bodyPr/>
                        <a:p>
                          <a:pPr algn="ctr">
                            <a:buNone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DejaVu Math TeX Gyre" panose="02000503000000000000" charset="0"/>
                                      <a:cs typeface="DejaVu Math TeX Gyre" panose="02000503000000000000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DejaVu Math TeX Gyre" panose="02000503000000000000" charset="0"/>
                                      <a:cs typeface="DejaVu Math TeX Gyre" panose="02000503000000000000" charset="0"/>
                                    </a:rPr>
                                    <m:t>𝒕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DejaVu Math TeX Gyre" panose="02000503000000000000" charset="0"/>
                                      <a:cs typeface="DejaVu Math TeX Gyre" panose="02000503000000000000" charset="0"/>
                                    </a:rPr>
                                    <m:t>𝒇</m:t>
                                  </m:r>
                                </m:sub>
                              </m:sSub>
                            </m:oMath>
                          </a14:m>
                          <a:r>
                            <a:rPr lang="es-ES_tradnl" altLang="en-US" sz="160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r>
                            <a:rPr lang="es-ES_tradnl" altLang="en-US" sz="1600" b="0">
                              <a:solidFill>
                                <a:schemeClr val="tx1"/>
                              </a:solidFill>
                            </a:rPr>
                            <a:t>[s]</a:t>
                          </a:r>
                          <a:endParaRPr lang="es-ES_tradnl" altLang="en-US" sz="1600" b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>
                          <a:solidFill>
                            <a:schemeClr val="tx1"/>
                          </a:solidFill>
                          <a:prstDash val="solid"/>
                        </a:lnL>
                        <a:lnR w="12700">
                          <a:solidFill>
                            <a:schemeClr val="tx1"/>
                          </a:solidFill>
                          <a:prstDash val="solid"/>
                        </a:lnR>
                        <a:lnT w="12700">
                          <a:solidFill>
                            <a:schemeClr val="tx1"/>
                          </a:solidFill>
                          <a:prstDash val="solid"/>
                        </a:lnT>
                        <a:lnB w="12700">
                          <a:solidFill>
                            <a:schemeClr val="tx1"/>
                          </a:solidFill>
                          <a:prstDash val="soli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</a:tcPr>
                    </a:tc>
                  </a:tr>
                  <a:tr h="381000"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s-ES_tradnl" altLang="en-US" sz="1600">
                              <a:sym typeface="+mn-ea"/>
                            </a:rPr>
                            <a:t>[0.5 - 20]</a:t>
                          </a:r>
                          <a:endParaRPr lang="es-ES_tradnl" altLang="en-US" sz="1600">
                            <a:sym typeface="+mn-ea"/>
                          </a:endParaRPr>
                        </a:p>
                      </a:txBody>
                      <a:tcPr>
                        <a:lnL w="12700">
                          <a:solidFill>
                            <a:schemeClr val="tx1"/>
                          </a:solidFill>
                          <a:prstDash val="solid"/>
                        </a:lnL>
                        <a:lnR w="12700">
                          <a:solidFill>
                            <a:schemeClr val="tx1"/>
                          </a:solidFill>
                          <a:prstDash val="solid"/>
                        </a:lnR>
                        <a:lnT w="12700">
                          <a:solidFill>
                            <a:schemeClr val="tx1"/>
                          </a:solidFill>
                          <a:prstDash val="solid"/>
                        </a:lnT>
                        <a:lnB w="12700">
                          <a:solidFill>
                            <a:schemeClr val="tx1"/>
                          </a:solidFill>
                          <a:prstDash val="soli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</a:tcPr>
                    </a:tc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s-ES_tradnl" altLang="en-US" sz="1600">
                              <a:sym typeface="+mn-ea"/>
                            </a:rPr>
                            <a:t>[100 - 500,000]</a:t>
                          </a:r>
                          <a:endParaRPr lang="en-US" sz="1600"/>
                        </a:p>
                      </a:txBody>
                      <a:tcPr>
                        <a:lnL w="12700">
                          <a:solidFill>
                            <a:schemeClr val="tx1"/>
                          </a:solidFill>
                          <a:prstDash val="solid"/>
                        </a:lnL>
                        <a:lnR w="12700">
                          <a:solidFill>
                            <a:schemeClr val="tx1"/>
                          </a:solidFill>
                          <a:prstDash val="solid"/>
                        </a:lnR>
                        <a:lnT w="12700">
                          <a:solidFill>
                            <a:schemeClr val="tx1"/>
                          </a:solidFill>
                          <a:prstDash val="solid"/>
                        </a:lnT>
                        <a:lnB w="12700">
                          <a:solidFill>
                            <a:schemeClr val="tx1"/>
                          </a:solidFill>
                          <a:prstDash val="soli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</a:tcPr>
                    </a:tc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s-ES_tradnl" altLang="en-US" sz="1600">
                              <a:sym typeface="+mn-ea"/>
                            </a:rPr>
                            <a:t>[1,000 - 90,000]</a:t>
                          </a:r>
                          <a:endParaRPr lang="es-ES_tradnl" altLang="en-US" sz="1600"/>
                        </a:p>
                      </a:txBody>
                      <a:tcPr>
                        <a:lnL w="12700">
                          <a:solidFill>
                            <a:schemeClr val="tx1"/>
                          </a:solidFill>
                          <a:prstDash val="solid"/>
                        </a:lnL>
                        <a:lnR w="12700">
                          <a:solidFill>
                            <a:schemeClr val="tx1"/>
                          </a:solidFill>
                          <a:prstDash val="solid"/>
                        </a:lnR>
                        <a:lnT w="12700">
                          <a:solidFill>
                            <a:schemeClr val="tx1"/>
                          </a:solidFill>
                          <a:prstDash val="solid"/>
                        </a:lnT>
                        <a:lnB w="12700">
                          <a:solidFill>
                            <a:schemeClr val="tx1"/>
                          </a:solidFill>
                          <a:prstDash val="soli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</a:tcPr>
                    </a:tc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s-ES_tradnl" altLang="en-US" sz="1600">
                              <a:sym typeface="+mn-ea"/>
                            </a:rPr>
                            <a:t>[1e6 - 1e8]</a:t>
                          </a:r>
                          <a:endParaRPr lang="en-US" sz="1600"/>
                        </a:p>
                      </a:txBody>
                      <a:tcPr>
                        <a:lnL w="12700">
                          <a:solidFill>
                            <a:schemeClr val="tx1"/>
                          </a:solidFill>
                          <a:prstDash val="solid"/>
                        </a:lnL>
                        <a:lnR w="12700">
                          <a:solidFill>
                            <a:schemeClr val="tx1"/>
                          </a:solidFill>
                          <a:prstDash val="solid"/>
                        </a:lnR>
                        <a:lnT w="12700">
                          <a:solidFill>
                            <a:schemeClr val="tx1"/>
                          </a:solidFill>
                          <a:prstDash val="solid"/>
                        </a:lnT>
                        <a:lnB w="12700">
                          <a:solidFill>
                            <a:schemeClr val="tx1"/>
                          </a:solidFill>
                          <a:prstDash val="soli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Table 7"/>
              <p:cNvGraphicFramePr/>
              <p:nvPr/>
            </p:nvGraphicFramePr>
            <p:xfrm>
              <a:off x="2504440" y="5741670"/>
              <a:ext cx="7184390" cy="762000"/>
            </p:xfrm>
            <a:graphic>
              <a:graphicData uri="http://schemas.openxmlformats.org/drawingml/2006/table">
                <a:tbl>
                  <a:tblPr firstRow="1">
                    <a:tableStyleId>{3C2FFA5D-87B4-456A-9821-1D502468CF0F}</a:tableStyleId>
                  </a:tblPr>
                  <a:tblGrid>
                    <a:gridCol w="1643380"/>
                    <a:gridCol w="1716405"/>
                    <a:gridCol w="2428240"/>
                    <a:gridCol w="1396365"/>
                  </a:tblGrid>
                  <a:tr h="381000"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s-ES_tradnl" altLang="en-US" sz="1600">
                              <a:solidFill>
                                <a:schemeClr val="tx1"/>
                              </a:solidFill>
                            </a:rPr>
                            <a:t>noise / alphas</a:t>
                          </a:r>
                          <a:endParaRPr lang="es-ES_tradnl" altLang="en-US" sz="160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>
                          <a:solidFill>
                            <a:schemeClr val="tx1"/>
                          </a:solidFill>
                          <a:prstDash val="solid"/>
                        </a:lnL>
                        <a:lnR w="12700">
                          <a:solidFill>
                            <a:schemeClr val="tx1"/>
                          </a:solidFill>
                          <a:prstDash val="solid"/>
                        </a:lnR>
                        <a:lnT w="12700">
                          <a:solidFill>
                            <a:schemeClr val="tx1"/>
                          </a:solidFill>
                          <a:prstDash val="solid"/>
                        </a:lnT>
                        <a:lnB w="12700">
                          <a:solidFill>
                            <a:schemeClr val="tx1"/>
                          </a:solidFill>
                          <a:prstDash val="soli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>
                          <a:solidFill>
                            <a:schemeClr val="tx1"/>
                          </a:solidFill>
                          <a:prstDash val="solid"/>
                        </a:lnL>
                        <a:lnR w="12700">
                          <a:solidFill>
                            <a:schemeClr val="tx1"/>
                          </a:solidFill>
                          <a:prstDash val="solid"/>
                        </a:lnR>
                        <a:lnT w="12700">
                          <a:solidFill>
                            <a:schemeClr val="tx1"/>
                          </a:solidFill>
                          <a:prstDash val="solid"/>
                        </a:lnT>
                        <a:lnB w="12700">
                          <a:solidFill>
                            <a:schemeClr val="tx1"/>
                          </a:solidFill>
                          <a:prstDash val="soli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>
                          <a:solidFill>
                            <a:schemeClr val="tx1"/>
                          </a:solidFill>
                          <a:prstDash val="solid"/>
                        </a:lnL>
                        <a:lnR w="12700">
                          <a:solidFill>
                            <a:schemeClr val="tx1"/>
                          </a:solidFill>
                          <a:prstDash val="solid"/>
                        </a:lnR>
                        <a:lnT w="12700">
                          <a:solidFill>
                            <a:schemeClr val="tx1"/>
                          </a:solidFill>
                          <a:prstDash val="solid"/>
                        </a:lnT>
                        <a:lnB w="12700">
                          <a:solidFill>
                            <a:schemeClr val="tx1"/>
                          </a:solidFill>
                          <a:prstDash val="soli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>
                          <a:solidFill>
                            <a:schemeClr val="tx1"/>
                          </a:solidFill>
                          <a:prstDash val="solid"/>
                        </a:lnL>
                        <a:lnR w="12700">
                          <a:solidFill>
                            <a:schemeClr val="tx1"/>
                          </a:solidFill>
                          <a:prstDash val="solid"/>
                        </a:lnR>
                        <a:lnT w="12700">
                          <a:solidFill>
                            <a:schemeClr val="tx1"/>
                          </a:solidFill>
                          <a:prstDash val="solid"/>
                        </a:lnT>
                        <a:lnB w="12700">
                          <a:solidFill>
                            <a:schemeClr val="tx1"/>
                          </a:solidFill>
                          <a:prstDash val="soli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blipFill>
                          <a:blip r:embed="rId2"/>
                        </a:blipFill>
                      </a:tcPr>
                    </a:tc>
                  </a:tr>
                  <a:tr h="381000"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s-ES_tradnl" altLang="en-US" sz="1600">
                              <a:sym typeface="+mn-ea"/>
                            </a:rPr>
                            <a:t>[0.5 - 20]</a:t>
                          </a:r>
                          <a:endParaRPr lang="es-ES_tradnl" altLang="en-US" sz="1600">
                            <a:sym typeface="+mn-ea"/>
                          </a:endParaRPr>
                        </a:p>
                      </a:txBody>
                      <a:tcPr>
                        <a:lnL w="12700">
                          <a:solidFill>
                            <a:schemeClr val="tx1"/>
                          </a:solidFill>
                          <a:prstDash val="solid"/>
                        </a:lnL>
                        <a:lnR w="12700">
                          <a:solidFill>
                            <a:schemeClr val="tx1"/>
                          </a:solidFill>
                          <a:prstDash val="solid"/>
                        </a:lnR>
                        <a:lnT w="12700">
                          <a:solidFill>
                            <a:schemeClr val="tx1"/>
                          </a:solidFill>
                          <a:prstDash val="solid"/>
                        </a:lnT>
                        <a:lnB w="12700">
                          <a:solidFill>
                            <a:schemeClr val="tx1"/>
                          </a:solidFill>
                          <a:prstDash val="soli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</a:tcPr>
                    </a:tc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s-ES_tradnl" altLang="en-US" sz="1600">
                              <a:sym typeface="+mn-ea"/>
                            </a:rPr>
                            <a:t>[100 - 500,000]</a:t>
                          </a:r>
                          <a:endParaRPr lang="en-US" sz="1600"/>
                        </a:p>
                      </a:txBody>
                      <a:tcPr>
                        <a:lnL w="12700">
                          <a:solidFill>
                            <a:schemeClr val="tx1"/>
                          </a:solidFill>
                          <a:prstDash val="solid"/>
                        </a:lnL>
                        <a:lnR w="12700">
                          <a:solidFill>
                            <a:schemeClr val="tx1"/>
                          </a:solidFill>
                          <a:prstDash val="solid"/>
                        </a:lnR>
                        <a:lnT w="12700">
                          <a:solidFill>
                            <a:schemeClr val="tx1"/>
                          </a:solidFill>
                          <a:prstDash val="solid"/>
                        </a:lnT>
                        <a:lnB w="12700">
                          <a:solidFill>
                            <a:schemeClr val="tx1"/>
                          </a:solidFill>
                          <a:prstDash val="soli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</a:tcPr>
                    </a:tc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s-ES_tradnl" altLang="en-US" sz="1600">
                              <a:sym typeface="+mn-ea"/>
                            </a:rPr>
                            <a:t>[1,000 - 90,000]</a:t>
                          </a:r>
                          <a:endParaRPr lang="es-ES_tradnl" altLang="en-US" sz="1600"/>
                        </a:p>
                      </a:txBody>
                      <a:tcPr>
                        <a:lnL w="12700">
                          <a:solidFill>
                            <a:schemeClr val="tx1"/>
                          </a:solidFill>
                          <a:prstDash val="solid"/>
                        </a:lnL>
                        <a:lnR w="12700">
                          <a:solidFill>
                            <a:schemeClr val="tx1"/>
                          </a:solidFill>
                          <a:prstDash val="solid"/>
                        </a:lnR>
                        <a:lnT w="12700">
                          <a:solidFill>
                            <a:schemeClr val="tx1"/>
                          </a:solidFill>
                          <a:prstDash val="solid"/>
                        </a:lnT>
                        <a:lnB w="12700">
                          <a:solidFill>
                            <a:schemeClr val="tx1"/>
                          </a:solidFill>
                          <a:prstDash val="soli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</a:tcPr>
                    </a:tc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s-ES_tradnl" altLang="en-US" sz="1600">
                              <a:sym typeface="+mn-ea"/>
                            </a:rPr>
                            <a:t>[1e6 - 1e8]</a:t>
                          </a:r>
                          <a:endParaRPr lang="en-US" sz="1600"/>
                        </a:p>
                      </a:txBody>
                      <a:tcPr>
                        <a:lnL w="12700">
                          <a:solidFill>
                            <a:schemeClr val="tx1"/>
                          </a:solidFill>
                          <a:prstDash val="solid"/>
                        </a:lnL>
                        <a:lnR w="12700">
                          <a:solidFill>
                            <a:schemeClr val="tx1"/>
                          </a:solidFill>
                          <a:prstDash val="solid"/>
                        </a:lnR>
                        <a:lnT w="12700">
                          <a:solidFill>
                            <a:schemeClr val="tx1"/>
                          </a:solidFill>
                          <a:prstDash val="solid"/>
                        </a:lnT>
                        <a:lnB w="12700">
                          <a:solidFill>
                            <a:schemeClr val="tx1"/>
                          </a:solidFill>
                          <a:prstDash val="soli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</a:tcPr>
                    </a:tc>
                  </a:tr>
                </a:tbl>
              </a:graphicData>
            </a:graphic>
          </p:graphicFrame>
        </mc:Fallback>
      </mc:AlternateContent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2" name="Text Box 61"/>
          <p:cNvSpPr txBox="1"/>
          <p:nvPr/>
        </p:nvSpPr>
        <p:spPr>
          <a:xfrm>
            <a:off x="3075940" y="362585"/>
            <a:ext cx="60401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s-ES_tradnl" altLang="en-US" sz="2400"/>
              <a:t>Battery 3</a:t>
            </a:r>
            <a:endParaRPr lang="es-ES_tradnl" altLang="en-US" sz="2400"/>
          </a:p>
        </p:txBody>
      </p:sp>
      <p:pic>
        <p:nvPicPr>
          <p:cNvPr id="2" name="Picture 1" descr="/home/volinm/Documents/snolab/battery_3.pngbattery_3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1901825" y="1268413"/>
            <a:ext cx="8388985" cy="419417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Table 7"/>
              <p:cNvGraphicFramePr/>
              <p:nvPr/>
            </p:nvGraphicFramePr>
            <p:xfrm>
              <a:off x="2504440" y="5741670"/>
              <a:ext cx="7184390" cy="762000"/>
            </p:xfrm>
            <a:graphic>
              <a:graphicData uri="http://schemas.openxmlformats.org/drawingml/2006/table">
                <a:tbl>
                  <a:tblPr firstRow="1">
                    <a:tableStyleId>{3C2FFA5D-87B4-456A-9821-1D502468CF0F}</a:tableStyleId>
                  </a:tblPr>
                  <a:tblGrid>
                    <a:gridCol w="1643380"/>
                    <a:gridCol w="1716405"/>
                    <a:gridCol w="2428240"/>
                    <a:gridCol w="1396365"/>
                  </a:tblGrid>
                  <a:tr h="381000"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s-ES_tradnl" altLang="en-US" sz="1600">
                              <a:solidFill>
                                <a:schemeClr val="tx1"/>
                              </a:solidFill>
                            </a:rPr>
                            <a:t>noise / alphas</a:t>
                          </a:r>
                          <a:endParaRPr lang="es-ES_tradnl" altLang="en-US" sz="160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>
                          <a:solidFill>
                            <a:schemeClr val="tx1"/>
                          </a:solidFill>
                          <a:prstDash val="solid"/>
                        </a:lnL>
                        <a:lnR w="12700">
                          <a:solidFill>
                            <a:schemeClr val="tx1"/>
                          </a:solidFill>
                          <a:prstDash val="solid"/>
                        </a:lnR>
                        <a:lnT w="12700">
                          <a:solidFill>
                            <a:schemeClr val="tx1"/>
                          </a:solidFill>
                          <a:prstDash val="solid"/>
                        </a:lnT>
                        <a:lnB w="12700">
                          <a:solidFill>
                            <a:schemeClr val="tx1"/>
                          </a:solidFill>
                          <a:prstDash val="soli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</a:tcPr>
                    </a:tc>
                    <a:tc>
                      <a:txBody>
                        <a:bodyPr/>
                        <a:p>
                          <a:pPr algn="ctr">
                            <a:buNone/>
                          </a:pPr>
                          <a14:m>
                            <m:oMath xmlns:m="http://schemas.openxmlformats.org/officeDocument/2006/math">
                              <m:r>
                                <a:rPr lang="en-US" altLang="es-ES_tradnl" sz="1600" b="1" i="1">
                                  <a:solidFill>
                                    <a:schemeClr val="tx1"/>
                                  </a:solidFill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𝜟</m:t>
                              </m:r>
                              <m:sSub>
                                <m:sSubPr>
                                  <m:ctrlPr>
                                    <a:rPr lang="en-US" altLang="es-ES_tradnl" sz="1600" b="1" i="1">
                                      <a:solidFill>
                                        <a:schemeClr val="tx1"/>
                                      </a:solidFill>
                                      <a:latin typeface="DejaVu Math TeX Gyre" panose="02000503000000000000" charset="0"/>
                                      <a:cs typeface="DejaVu Math TeX Gyre" panose="02000503000000000000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es-ES_tradnl" sz="1600" b="1" i="1">
                                      <a:solidFill>
                                        <a:schemeClr val="tx1"/>
                                      </a:solidFill>
                                      <a:latin typeface="DejaVu Math TeX Gyre" panose="02000503000000000000" charset="0"/>
                                      <a:cs typeface="DejaVu Math TeX Gyre" panose="02000503000000000000" charset="0"/>
                                    </a:rPr>
                                    <m:t>𝒕</m:t>
                                  </m:r>
                                </m:e>
                                <m:sub>
                                  <m:r>
                                    <a:rPr lang="en-US" altLang="es-ES_tradnl" sz="1600" b="1">
                                      <a:solidFill>
                                        <a:schemeClr val="tx1"/>
                                      </a:solidFill>
                                      <a:latin typeface="DejaVu Math TeX Gyre" panose="02000503000000000000" charset="0"/>
                                      <a:cs typeface="DejaVu Math TeX Gyre" panose="02000503000000000000" charset="0"/>
                                    </a:rPr>
                                    <m:t>𝐑𝐧</m:t>
                                  </m:r>
                                  <m:r>
                                    <a:rPr lang="en-US" altLang="es-ES_tradnl" sz="1600" b="1">
                                      <a:solidFill>
                                        <a:schemeClr val="tx1"/>
                                      </a:solidFill>
                                      <a:latin typeface="DejaVu Math TeX Gyre" panose="02000503000000000000" charset="0"/>
                                      <a:cs typeface="DejaVu Math TeX Gyre" panose="02000503000000000000" charset="0"/>
                                    </a:rPr>
                                    <m:t>−</m:t>
                                  </m:r>
                                  <m:r>
                                    <a:rPr lang="en-US" altLang="es-ES_tradnl" sz="1600" b="1">
                                      <a:solidFill>
                                        <a:schemeClr val="tx1"/>
                                      </a:solidFill>
                                      <a:latin typeface="DejaVu Math TeX Gyre" panose="02000503000000000000" charset="0"/>
                                      <a:cs typeface="DejaVu Math TeX Gyre" panose="02000503000000000000" charset="0"/>
                                    </a:rPr>
                                    <m:t>𝐫𝐞𝐚𝐥</m:t>
                                  </m:r>
                                </m:sub>
                              </m:sSub>
                            </m:oMath>
                          </a14:m>
                          <a:r>
                            <a:rPr lang="es-ES_tradnl" altLang="en-US" sz="1600" b="0" i="1">
                              <a:solidFill>
                                <a:schemeClr val="tx1"/>
                              </a:solidFill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a:t> </a:t>
                          </a:r>
                          <a:r>
                            <a:rPr lang="es-ES_tradnl" altLang="en-US" sz="1600" b="0">
                              <a:solidFill>
                                <a:schemeClr val="tx1"/>
                              </a:solidFill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a:t>[s]</a:t>
                          </a:r>
                          <a:endParaRPr lang="es-ES_tradnl" altLang="en-US" sz="1600" b="0">
                            <a:solidFill>
                              <a:schemeClr val="tx1"/>
                            </a:solidFill>
                            <a:latin typeface="DejaVu Math TeX Gyre" panose="02000503000000000000" charset="0"/>
                            <a:cs typeface="DejaVu Math TeX Gyre" panose="02000503000000000000" charset="0"/>
                          </a:endParaRPr>
                        </a:p>
                      </a:txBody>
                      <a:tcPr>
                        <a:lnL w="12700">
                          <a:solidFill>
                            <a:schemeClr val="tx1"/>
                          </a:solidFill>
                          <a:prstDash val="solid"/>
                        </a:lnL>
                        <a:lnR w="12700">
                          <a:solidFill>
                            <a:schemeClr val="tx1"/>
                          </a:solidFill>
                          <a:prstDash val="solid"/>
                        </a:lnR>
                        <a:lnT w="12700">
                          <a:solidFill>
                            <a:schemeClr val="tx1"/>
                          </a:solidFill>
                          <a:prstDash val="solid"/>
                        </a:lnT>
                        <a:lnB w="12700">
                          <a:solidFill>
                            <a:schemeClr val="tx1"/>
                          </a:solidFill>
                          <a:prstDash val="soli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</a:tcPr>
                    </a:tc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s-ES_tradnl" altLang="en-US" sz="1600" b="0">
                              <a:solidFill>
                                <a:schemeClr val="tx1"/>
                              </a:solidFill>
                              <a:latin typeface="DejaVu Math TeX Gyre" panose="02000503000000000000" charset="0"/>
                              <a:cs typeface="DejaVu Math TeX Gyre" panose="02000503000000000000" charset="0"/>
                              <a:sym typeface="+mn-ea"/>
                            </a:rPr>
                            <a:t>Initial</a:t>
                          </a:r>
                          <a14:m>
                            <m:oMath xmlns:m="http://schemas.openxmlformats.org/officeDocument/2006/math">
                              <m:r>
                                <a:rPr lang="en-US" altLang="es-ES_tradnl" sz="1600" b="0">
                                  <a:solidFill>
                                    <a:schemeClr val="tx1"/>
                                  </a:solidFill>
                                  <a:latin typeface="DejaVu Math TeX Gyre" panose="02000503000000000000" charset="0"/>
                                  <a:cs typeface="DejaVu Math TeX Gyre" panose="02000503000000000000" charset="0"/>
                                  <a:sym typeface="+mn-ea"/>
                                </a:rPr>
                                <m:t> </m:t>
                              </m:r>
                              <m:r>
                                <a:rPr lang="en-US" altLang="es-ES_tradnl" sz="1600" b="1" i="1">
                                  <a:solidFill>
                                    <a:schemeClr val="tx1"/>
                                  </a:solidFill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𝜟</m:t>
                              </m:r>
                              <m:sSub>
                                <m:sSubPr>
                                  <m:ctrlPr>
                                    <a:rPr lang="en-US" altLang="es-ES_tradnl" sz="1600" b="1" i="1">
                                      <a:solidFill>
                                        <a:schemeClr val="tx1"/>
                                      </a:solidFill>
                                      <a:latin typeface="DejaVu Math TeX Gyre" panose="02000503000000000000" charset="0"/>
                                      <a:cs typeface="DejaVu Math TeX Gyre" panose="02000503000000000000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es-ES_tradnl" sz="1600" b="1" i="1">
                                      <a:solidFill>
                                        <a:schemeClr val="tx1"/>
                                      </a:solidFill>
                                      <a:latin typeface="DejaVu Math TeX Gyre" panose="02000503000000000000" charset="0"/>
                                      <a:cs typeface="DejaVu Math TeX Gyre" panose="02000503000000000000" charset="0"/>
                                    </a:rPr>
                                    <m:t>𝒕</m:t>
                                  </m:r>
                                </m:e>
                                <m:sub>
                                  <m:r>
                                    <a:rPr lang="en-US" altLang="es-ES_tradnl" sz="1600" b="1">
                                      <a:solidFill>
                                        <a:schemeClr val="tx1"/>
                                      </a:solidFill>
                                      <a:latin typeface="DejaVu Math TeX Gyre" panose="02000503000000000000" charset="0"/>
                                      <a:cs typeface="DejaVu Math TeX Gyre" panose="02000503000000000000" charset="0"/>
                                    </a:rPr>
                                    <m:t>𝐑𝐧</m:t>
                                  </m:r>
                                  <m:r>
                                    <a:rPr lang="en-US" altLang="es-ES_tradnl" sz="1600" b="1">
                                      <a:solidFill>
                                        <a:schemeClr val="tx1"/>
                                      </a:solidFill>
                                      <a:latin typeface="DejaVu Math TeX Gyre" panose="02000503000000000000" charset="0"/>
                                      <a:cs typeface="DejaVu Math TeX Gyre" panose="02000503000000000000" charset="0"/>
                                    </a:rPr>
                                    <m:t>−</m:t>
                                  </m:r>
                                  <m:r>
                                    <a:rPr lang="en-US" altLang="es-ES_tradnl" sz="1600" b="1">
                                      <a:solidFill>
                                        <a:schemeClr val="tx1"/>
                                      </a:solidFill>
                                      <a:latin typeface="DejaVu Math TeX Gyre" panose="02000503000000000000" charset="0"/>
                                      <a:cs typeface="DejaVu Math TeX Gyre" panose="02000503000000000000" charset="0"/>
                                    </a:rPr>
                                    <m:t>𝐩𝐫𝐞𝐝</m:t>
                                  </m:r>
                                </m:sub>
                              </m:sSub>
                            </m:oMath>
                          </a14:m>
                          <a:r>
                            <a:rPr lang="es-ES_tradnl" altLang="en-US" sz="1600" b="0" i="1">
                              <a:solidFill>
                                <a:schemeClr val="tx1"/>
                              </a:solidFill>
                              <a:latin typeface="DejaVu Math TeX Gyre" panose="02000503000000000000" charset="0"/>
                              <a:cs typeface="DejaVu Math TeX Gyre" panose="02000503000000000000" charset="0"/>
                              <a:sym typeface="+mn-ea"/>
                            </a:rPr>
                            <a:t> </a:t>
                          </a:r>
                          <a:r>
                            <a:rPr lang="es-ES_tradnl" altLang="en-US" sz="1600" b="0">
                              <a:solidFill>
                                <a:schemeClr val="tx1"/>
                              </a:solidFill>
                              <a:latin typeface="DejaVu Math TeX Gyre" panose="02000503000000000000" charset="0"/>
                              <a:cs typeface="DejaVu Math TeX Gyre" panose="02000503000000000000" charset="0"/>
                              <a:sym typeface="+mn-ea"/>
                            </a:rPr>
                            <a:t>[s]</a:t>
                          </a:r>
                          <a:endParaRPr lang="en-US" sz="160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>
                          <a:solidFill>
                            <a:schemeClr val="tx1"/>
                          </a:solidFill>
                          <a:prstDash val="solid"/>
                        </a:lnL>
                        <a:lnR w="12700">
                          <a:solidFill>
                            <a:schemeClr val="tx1"/>
                          </a:solidFill>
                          <a:prstDash val="solid"/>
                        </a:lnR>
                        <a:lnT w="12700">
                          <a:solidFill>
                            <a:schemeClr val="tx1"/>
                          </a:solidFill>
                          <a:prstDash val="solid"/>
                        </a:lnT>
                        <a:lnB w="12700">
                          <a:solidFill>
                            <a:schemeClr val="tx1"/>
                          </a:solidFill>
                          <a:prstDash val="soli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</a:tcPr>
                    </a:tc>
                    <a:tc>
                      <a:txBody>
                        <a:bodyPr/>
                        <a:p>
                          <a:pPr algn="ctr">
                            <a:buNone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DejaVu Math TeX Gyre" panose="02000503000000000000" charset="0"/>
                                      <a:cs typeface="DejaVu Math TeX Gyre" panose="02000503000000000000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DejaVu Math TeX Gyre" panose="02000503000000000000" charset="0"/>
                                      <a:cs typeface="DejaVu Math TeX Gyre" panose="02000503000000000000" charset="0"/>
                                    </a:rPr>
                                    <m:t>𝒕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DejaVu Math TeX Gyre" panose="02000503000000000000" charset="0"/>
                                      <a:cs typeface="DejaVu Math TeX Gyre" panose="02000503000000000000" charset="0"/>
                                    </a:rPr>
                                    <m:t>𝒇</m:t>
                                  </m:r>
                                </m:sub>
                              </m:sSub>
                            </m:oMath>
                          </a14:m>
                          <a:r>
                            <a:rPr lang="es-ES_tradnl" altLang="en-US" sz="160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r>
                            <a:rPr lang="es-ES_tradnl" altLang="en-US" sz="1600" b="0">
                              <a:solidFill>
                                <a:schemeClr val="tx1"/>
                              </a:solidFill>
                            </a:rPr>
                            <a:t>[s]</a:t>
                          </a:r>
                          <a:endParaRPr lang="es-ES_tradnl" altLang="en-US" sz="1600" b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>
                          <a:solidFill>
                            <a:schemeClr val="tx1"/>
                          </a:solidFill>
                          <a:prstDash val="solid"/>
                        </a:lnL>
                        <a:lnR w="12700">
                          <a:solidFill>
                            <a:schemeClr val="tx1"/>
                          </a:solidFill>
                          <a:prstDash val="solid"/>
                        </a:lnR>
                        <a:lnT w="12700">
                          <a:solidFill>
                            <a:schemeClr val="tx1"/>
                          </a:solidFill>
                          <a:prstDash val="solid"/>
                        </a:lnT>
                        <a:lnB w="12700">
                          <a:solidFill>
                            <a:schemeClr val="tx1"/>
                          </a:solidFill>
                          <a:prstDash val="soli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</a:tcPr>
                    </a:tc>
                  </a:tr>
                  <a:tr h="381000"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s-ES_tradnl" altLang="en-US" sz="1600">
                              <a:sym typeface="+mn-ea"/>
                            </a:rPr>
                            <a:t>[0.5 - 20]</a:t>
                          </a:r>
                          <a:endParaRPr lang="es-ES_tradnl" altLang="en-US" sz="1600">
                            <a:sym typeface="+mn-ea"/>
                          </a:endParaRPr>
                        </a:p>
                      </a:txBody>
                      <a:tcPr>
                        <a:lnL w="12700">
                          <a:solidFill>
                            <a:schemeClr val="tx1"/>
                          </a:solidFill>
                          <a:prstDash val="solid"/>
                        </a:lnL>
                        <a:lnR w="12700">
                          <a:solidFill>
                            <a:schemeClr val="tx1"/>
                          </a:solidFill>
                          <a:prstDash val="solid"/>
                        </a:lnR>
                        <a:lnT w="12700">
                          <a:solidFill>
                            <a:schemeClr val="tx1"/>
                          </a:solidFill>
                          <a:prstDash val="solid"/>
                        </a:lnT>
                        <a:lnB w="12700">
                          <a:solidFill>
                            <a:schemeClr val="tx1"/>
                          </a:solidFill>
                          <a:prstDash val="soli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</a:tcPr>
                    </a:tc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s-ES_tradnl" altLang="en-US" sz="1600"/>
                            <a:t>[1,000 - 5,000]</a:t>
                          </a:r>
                          <a:endParaRPr lang="es-ES_tradnl" altLang="en-US" sz="1600"/>
                        </a:p>
                      </a:txBody>
                      <a:tcPr>
                        <a:lnL w="12700">
                          <a:solidFill>
                            <a:schemeClr val="tx1"/>
                          </a:solidFill>
                          <a:prstDash val="solid"/>
                        </a:lnL>
                        <a:lnR w="12700">
                          <a:solidFill>
                            <a:schemeClr val="tx1"/>
                          </a:solidFill>
                          <a:prstDash val="solid"/>
                        </a:lnR>
                        <a:lnT w="12700">
                          <a:solidFill>
                            <a:schemeClr val="tx1"/>
                          </a:solidFill>
                          <a:prstDash val="solid"/>
                        </a:lnT>
                        <a:lnB w="12700">
                          <a:solidFill>
                            <a:schemeClr val="tx1"/>
                          </a:solidFill>
                          <a:prstDash val="soli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</a:tcPr>
                    </a:tc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s-ES_tradnl" altLang="en-US" sz="1600"/>
                            <a:t>[1,000 - 5,000]</a:t>
                          </a:r>
                          <a:endParaRPr lang="es-ES_tradnl" altLang="en-US" sz="1600"/>
                        </a:p>
                      </a:txBody>
                      <a:tcPr>
                        <a:lnL w="12700">
                          <a:solidFill>
                            <a:schemeClr val="tx1"/>
                          </a:solidFill>
                          <a:prstDash val="solid"/>
                        </a:lnL>
                        <a:lnR w="12700">
                          <a:solidFill>
                            <a:schemeClr val="tx1"/>
                          </a:solidFill>
                          <a:prstDash val="solid"/>
                        </a:lnR>
                        <a:lnT w="12700">
                          <a:solidFill>
                            <a:schemeClr val="tx1"/>
                          </a:solidFill>
                          <a:prstDash val="solid"/>
                        </a:lnT>
                        <a:lnB w="12700">
                          <a:solidFill>
                            <a:schemeClr val="tx1"/>
                          </a:solidFill>
                          <a:prstDash val="soli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</a:tcPr>
                    </a:tc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s-ES_tradnl" altLang="en-US" sz="1600"/>
                            <a:t>[1e6 - 1e7]</a:t>
                          </a:r>
                          <a:endParaRPr lang="es-ES_tradnl" altLang="en-US" sz="1600"/>
                        </a:p>
                      </a:txBody>
                      <a:tcPr>
                        <a:lnL w="12700">
                          <a:solidFill>
                            <a:schemeClr val="tx1"/>
                          </a:solidFill>
                          <a:prstDash val="solid"/>
                        </a:lnL>
                        <a:lnR w="12700">
                          <a:solidFill>
                            <a:schemeClr val="tx1"/>
                          </a:solidFill>
                          <a:prstDash val="solid"/>
                        </a:lnR>
                        <a:lnT w="12700">
                          <a:solidFill>
                            <a:schemeClr val="tx1"/>
                          </a:solidFill>
                          <a:prstDash val="solid"/>
                        </a:lnT>
                        <a:lnB w="12700">
                          <a:solidFill>
                            <a:schemeClr val="tx1"/>
                          </a:solidFill>
                          <a:prstDash val="soli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Table 7"/>
              <p:cNvGraphicFramePr/>
              <p:nvPr/>
            </p:nvGraphicFramePr>
            <p:xfrm>
              <a:off x="2504440" y="5741670"/>
              <a:ext cx="7184390" cy="762000"/>
            </p:xfrm>
            <a:graphic>
              <a:graphicData uri="http://schemas.openxmlformats.org/drawingml/2006/table">
                <a:tbl>
                  <a:tblPr firstRow="1">
                    <a:tableStyleId>{3C2FFA5D-87B4-456A-9821-1D502468CF0F}</a:tableStyleId>
                  </a:tblPr>
                  <a:tblGrid>
                    <a:gridCol w="1643380"/>
                    <a:gridCol w="1716405"/>
                    <a:gridCol w="2428240"/>
                    <a:gridCol w="1396365"/>
                  </a:tblGrid>
                  <a:tr h="381000"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s-ES_tradnl" altLang="en-US" sz="1600">
                              <a:solidFill>
                                <a:schemeClr val="tx1"/>
                              </a:solidFill>
                            </a:rPr>
                            <a:t>noise / alphas</a:t>
                          </a:r>
                          <a:endParaRPr lang="es-ES_tradnl" altLang="en-US" sz="160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>
                          <a:solidFill>
                            <a:schemeClr val="tx1"/>
                          </a:solidFill>
                          <a:prstDash val="solid"/>
                        </a:lnL>
                        <a:lnR w="12700">
                          <a:solidFill>
                            <a:schemeClr val="tx1"/>
                          </a:solidFill>
                          <a:prstDash val="solid"/>
                        </a:lnR>
                        <a:lnT w="12700">
                          <a:solidFill>
                            <a:schemeClr val="tx1"/>
                          </a:solidFill>
                          <a:prstDash val="solid"/>
                        </a:lnT>
                        <a:lnB w="12700">
                          <a:solidFill>
                            <a:schemeClr val="tx1"/>
                          </a:solidFill>
                          <a:prstDash val="soli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>
                          <a:solidFill>
                            <a:schemeClr val="tx1"/>
                          </a:solidFill>
                          <a:prstDash val="solid"/>
                        </a:lnL>
                        <a:lnR w="12700">
                          <a:solidFill>
                            <a:schemeClr val="tx1"/>
                          </a:solidFill>
                          <a:prstDash val="solid"/>
                        </a:lnR>
                        <a:lnT w="12700">
                          <a:solidFill>
                            <a:schemeClr val="tx1"/>
                          </a:solidFill>
                          <a:prstDash val="solid"/>
                        </a:lnT>
                        <a:lnB w="12700">
                          <a:solidFill>
                            <a:schemeClr val="tx1"/>
                          </a:solidFill>
                          <a:prstDash val="soli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>
                          <a:solidFill>
                            <a:schemeClr val="tx1"/>
                          </a:solidFill>
                          <a:prstDash val="solid"/>
                        </a:lnL>
                        <a:lnR w="12700">
                          <a:solidFill>
                            <a:schemeClr val="tx1"/>
                          </a:solidFill>
                          <a:prstDash val="solid"/>
                        </a:lnR>
                        <a:lnT w="12700">
                          <a:solidFill>
                            <a:schemeClr val="tx1"/>
                          </a:solidFill>
                          <a:prstDash val="solid"/>
                        </a:lnT>
                        <a:lnB w="12700">
                          <a:solidFill>
                            <a:schemeClr val="tx1"/>
                          </a:solidFill>
                          <a:prstDash val="soli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>
                          <a:solidFill>
                            <a:schemeClr val="tx1"/>
                          </a:solidFill>
                          <a:prstDash val="solid"/>
                        </a:lnL>
                        <a:lnR w="12700">
                          <a:solidFill>
                            <a:schemeClr val="tx1"/>
                          </a:solidFill>
                          <a:prstDash val="solid"/>
                        </a:lnR>
                        <a:lnT w="12700">
                          <a:solidFill>
                            <a:schemeClr val="tx1"/>
                          </a:solidFill>
                          <a:prstDash val="solid"/>
                        </a:lnT>
                        <a:lnB w="12700">
                          <a:solidFill>
                            <a:schemeClr val="tx1"/>
                          </a:solidFill>
                          <a:prstDash val="soli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blipFill>
                          <a:blip r:embed="rId2"/>
                        </a:blipFill>
                      </a:tcPr>
                    </a:tc>
                  </a:tr>
                  <a:tr h="381000"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s-ES_tradnl" altLang="en-US" sz="1600">
                              <a:sym typeface="+mn-ea"/>
                            </a:rPr>
                            <a:t>[0.5 - 20]</a:t>
                          </a:r>
                          <a:endParaRPr lang="es-ES_tradnl" altLang="en-US" sz="1600">
                            <a:sym typeface="+mn-ea"/>
                          </a:endParaRPr>
                        </a:p>
                      </a:txBody>
                      <a:tcPr>
                        <a:lnL w="12700">
                          <a:solidFill>
                            <a:schemeClr val="tx1"/>
                          </a:solidFill>
                          <a:prstDash val="solid"/>
                        </a:lnL>
                        <a:lnR w="12700">
                          <a:solidFill>
                            <a:schemeClr val="tx1"/>
                          </a:solidFill>
                          <a:prstDash val="solid"/>
                        </a:lnR>
                        <a:lnT w="12700">
                          <a:solidFill>
                            <a:schemeClr val="tx1"/>
                          </a:solidFill>
                          <a:prstDash val="solid"/>
                        </a:lnT>
                        <a:lnB w="12700">
                          <a:solidFill>
                            <a:schemeClr val="tx1"/>
                          </a:solidFill>
                          <a:prstDash val="soli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</a:tcPr>
                    </a:tc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s-ES_tradnl" altLang="en-US" sz="1600"/>
                            <a:t>[1,000 - 5,000]</a:t>
                          </a:r>
                          <a:endParaRPr lang="es-ES_tradnl" altLang="en-US" sz="1600"/>
                        </a:p>
                      </a:txBody>
                      <a:tcPr>
                        <a:lnL w="12700">
                          <a:solidFill>
                            <a:schemeClr val="tx1"/>
                          </a:solidFill>
                          <a:prstDash val="solid"/>
                        </a:lnL>
                        <a:lnR w="12700">
                          <a:solidFill>
                            <a:schemeClr val="tx1"/>
                          </a:solidFill>
                          <a:prstDash val="solid"/>
                        </a:lnR>
                        <a:lnT w="12700">
                          <a:solidFill>
                            <a:schemeClr val="tx1"/>
                          </a:solidFill>
                          <a:prstDash val="solid"/>
                        </a:lnT>
                        <a:lnB w="12700">
                          <a:solidFill>
                            <a:schemeClr val="tx1"/>
                          </a:solidFill>
                          <a:prstDash val="soli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</a:tcPr>
                    </a:tc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s-ES_tradnl" altLang="en-US" sz="1600"/>
                            <a:t>[1,000 - 5,000]</a:t>
                          </a:r>
                          <a:endParaRPr lang="es-ES_tradnl" altLang="en-US" sz="1600"/>
                        </a:p>
                      </a:txBody>
                      <a:tcPr>
                        <a:lnL w="12700">
                          <a:solidFill>
                            <a:schemeClr val="tx1"/>
                          </a:solidFill>
                          <a:prstDash val="solid"/>
                        </a:lnL>
                        <a:lnR w="12700">
                          <a:solidFill>
                            <a:schemeClr val="tx1"/>
                          </a:solidFill>
                          <a:prstDash val="solid"/>
                        </a:lnR>
                        <a:lnT w="12700">
                          <a:solidFill>
                            <a:schemeClr val="tx1"/>
                          </a:solidFill>
                          <a:prstDash val="solid"/>
                        </a:lnT>
                        <a:lnB w="12700">
                          <a:solidFill>
                            <a:schemeClr val="tx1"/>
                          </a:solidFill>
                          <a:prstDash val="soli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</a:tcPr>
                    </a:tc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s-ES_tradnl" altLang="en-US" sz="1600"/>
                            <a:t>[1e6 - 1e7]</a:t>
                          </a:r>
                          <a:endParaRPr lang="es-ES_tradnl" altLang="en-US" sz="1600"/>
                        </a:p>
                      </a:txBody>
                      <a:tcPr>
                        <a:lnL w="12700">
                          <a:solidFill>
                            <a:schemeClr val="tx1"/>
                          </a:solidFill>
                          <a:prstDash val="solid"/>
                        </a:lnL>
                        <a:lnR w="12700">
                          <a:solidFill>
                            <a:schemeClr val="tx1"/>
                          </a:solidFill>
                          <a:prstDash val="solid"/>
                        </a:lnR>
                        <a:lnT w="12700">
                          <a:solidFill>
                            <a:schemeClr val="tx1"/>
                          </a:solidFill>
                          <a:prstDash val="solid"/>
                        </a:lnT>
                        <a:lnB w="12700">
                          <a:solidFill>
                            <a:schemeClr val="tx1"/>
                          </a:solidFill>
                          <a:prstDash val="soli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</a:tcPr>
                    </a:tc>
                  </a:tr>
                </a:tbl>
              </a:graphicData>
            </a:graphic>
          </p:graphicFrame>
        </mc:Fallback>
      </mc:AlternateContent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A49DFD55-3C28-40EF-9E31-A92D2E4017FF}" type="slidenum">
              <a:rPr lang="en-US" smtClean="0"/>
            </a:fld>
            <a:endParaRPr lang="en-US" dirty="0"/>
          </a:p>
        </p:txBody>
      </p:sp>
      <p:sp>
        <p:nvSpPr>
          <p:cNvPr id="62" name="Text Box 61"/>
          <p:cNvSpPr txBox="1"/>
          <p:nvPr/>
        </p:nvSpPr>
        <p:spPr>
          <a:xfrm>
            <a:off x="3075940" y="362585"/>
            <a:ext cx="60401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s-ES_tradnl" altLang="en-US" sz="2400"/>
              <a:t>Key  Takeaways</a:t>
            </a:r>
            <a:endParaRPr lang="es-ES_tradnl" altLang="en-US" sz="240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 Box 8"/>
              <p:cNvSpPr txBox="1"/>
              <p:nvPr/>
            </p:nvSpPr>
            <p:spPr>
              <a:xfrm>
                <a:off x="980440" y="1189990"/>
                <a:ext cx="10403205" cy="23152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s-ES_tradnl" altLang="en-US"/>
                  <a:t>The error on the predicted value has a single moment of inertia centered at zero.</a:t>
                </a:r>
                <a:endParaRPr lang="es-ES_tradnl" altLang="en-US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s-ES_tradnl" altLang="en-US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s-ES_tradnl" altLang="en-US"/>
                  <a:t>Smaller noise-alpha ratios tend to have smaller errors</a:t>
                </a:r>
                <a:endParaRPr lang="es-ES_tradnl" altLang="en-US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s-ES_tradnl" altLang="en-US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s-ES_tradnl" altLang="en-US"/>
                  <a:t>Error tends to be smaller for “centered” </a:t>
                </a:r>
                <a14:m>
                  <m:oMath xmlns:m="http://schemas.openxmlformats.org/officeDocument/2006/math">
                    <m:r>
                      <a:rPr lang="en-US" altLang="es-ES_tradnl" i="1">
                        <a:latin typeface="DejaVu Math TeX Gyre" panose="02000503000000000000" charset="0"/>
                        <a:cs typeface="DejaVu Math TeX Gyre" panose="02000503000000000000" charset="0"/>
                      </a:rPr>
                      <m:t>𝛥</m:t>
                    </m:r>
                    <m:sSub>
                      <m:sSubPr>
                        <m:ctrlPr>
                          <a:rPr lang="en-US" altLang="es-ES_tradnl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</m:ctrlPr>
                      </m:sSubPr>
                      <m:e>
                        <m:r>
                          <a:rPr lang="en-US" altLang="es-ES_tradnl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𝑡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es-ES_tradnl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Rn</m:t>
                        </m:r>
                      </m:sub>
                    </m:sSub>
                  </m:oMath>
                </a14:m>
                <a:r>
                  <a:rPr lang="es-ES_tradnl" altLang="en-US"/>
                  <a:t> values, since the algorithm has more points to fit.</a:t>
                </a:r>
                <a:endParaRPr lang="es-ES_tradnl" altLang="en-US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s-ES_tradnl" altLang="en-US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s-ES_tradnl" altLang="en-US"/>
                  <a:t>Error is heavely dependent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s-ES_tradnl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</m:ctrlPr>
                      </m:sSubPr>
                      <m:e>
                        <m:r>
                          <a:rPr lang="en-US" altLang="es-ES_tradnl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𝑡</m:t>
                        </m:r>
                      </m:e>
                      <m:sub>
                        <m:r>
                          <a:rPr lang="en-US" altLang="es-ES_tradnl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𝑓</m:t>
                        </m:r>
                      </m:sub>
                    </m:sSub>
                  </m:oMath>
                </a14:m>
                <a:r>
                  <a:rPr lang="es-ES_tradnl" altLang="en-US">
                    <a:latin typeface="DejaVu Math TeX Gyre" panose="02000503000000000000" charset="0"/>
                    <a:cs typeface="DejaVu Math TeX Gyre" panose="02000503000000000000" charset="0"/>
                  </a:rPr>
                  <a:t>.</a:t>
                </a:r>
                <a:r>
                  <a:rPr lang="es-ES_tradnl" altLang="en-US"/>
                  <a:t> Longer runs have considerably smaller errors.</a:t>
                </a:r>
                <a:endParaRPr lang="es-ES_tradnl" altLang="en-US"/>
              </a:p>
            </p:txBody>
          </p:sp>
        </mc:Choice>
        <mc:Fallback>
          <p:sp>
            <p:nvSpPr>
              <p:cNvPr id="9" name="Text 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0440" y="1189990"/>
                <a:ext cx="10403205" cy="2315210"/>
              </a:xfrm>
              <a:prstGeom prst="rect">
                <a:avLst/>
              </a:prstGeom>
              <a:blipFill rotWithShape="1">
                <a:blip r:embed="rId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r>
              <a:rPr lang="es-ES_tradnl" altLang="en-US" sz="900" dirty="0"/>
              <a:t>OBJECT-ORIENTED MONTE CARLO ALPHA ANALYSIS</a:t>
            </a:r>
            <a:endParaRPr lang="es-ES_tradnl" altLang="en-US" sz="900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r>
              <a:rPr lang="en-US" sz="900" dirty="0"/>
              <a:t>20</a:t>
            </a:r>
            <a:r>
              <a:rPr lang="es-ES_tradnl" altLang="en-US" sz="900" dirty="0"/>
              <a:t>23</a:t>
            </a:r>
            <a:endParaRPr lang="es-ES_tradnl" altLang="en-US" sz="9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  <p:bldLst>
      <p:bldP spid="62" grpId="1"/>
      <p:bldP spid="9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5549265" y="2652079"/>
            <a:ext cx="5111750" cy="1204912"/>
          </a:xfrm>
        </p:spPr>
        <p:txBody>
          <a:bodyPr/>
          <a:p>
            <a:pPr algn="ctr"/>
            <a:r>
              <a:rPr lang="es-ES_tradnl" altLang="en-US"/>
              <a:t>Data pre-processing</a:t>
            </a:r>
            <a:endParaRPr lang="es-ES_tradnl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r>
              <a:rPr lang="en-US" sz="900" dirty="0"/>
              <a:t>20</a:t>
            </a:r>
            <a:r>
              <a:rPr lang="es-ES_tradnl" altLang="en-US" sz="900" dirty="0"/>
              <a:t>23</a:t>
            </a:r>
            <a:endParaRPr lang="es-ES_tradnl" altLang="en-US" sz="9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r>
              <a:rPr lang="es-ES_tradnl" altLang="en-US" sz="900" dirty="0"/>
              <a:t>OBJECT-ORIENTED MONTE CARLO ALPHA ANALYSIS</a:t>
            </a:r>
            <a:endParaRPr lang="es-ES_tradnl" altLang="en-US" sz="9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A49DFD55-3C28-40EF-9E31-A92D2E4017FF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7" name="Group 16"/>
          <p:cNvGrpSpPr/>
          <p:nvPr/>
        </p:nvGrpSpPr>
        <p:grpSpPr>
          <a:xfrm>
            <a:off x="338455" y="1890395"/>
            <a:ext cx="3338830" cy="2872740"/>
            <a:chOff x="533" y="2977"/>
            <a:chExt cx="5258" cy="4524"/>
          </a:xfrm>
        </p:grpSpPr>
        <p:pic>
          <p:nvPicPr>
            <p:cNvPr id="6" name="Picture 5" descr="pico_data_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533" y="3557"/>
              <a:ext cx="5258" cy="3944"/>
            </a:xfrm>
            <a:prstGeom prst="rect">
              <a:avLst/>
            </a:prstGeom>
          </p:spPr>
        </p:pic>
        <p:sp>
          <p:nvSpPr>
            <p:cNvPr id="10" name="Text Box 9"/>
            <p:cNvSpPr txBox="1"/>
            <p:nvPr/>
          </p:nvSpPr>
          <p:spPr>
            <a:xfrm>
              <a:off x="1110" y="2977"/>
              <a:ext cx="4104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es-ES_tradnl" altLang="en-US"/>
                <a:t>Reconstructed Data</a:t>
              </a:r>
              <a:endParaRPr lang="es-ES_tradnl" altLang="en-US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4431030" y="1934845"/>
            <a:ext cx="3328670" cy="2865120"/>
            <a:chOff x="6978" y="3047"/>
            <a:chExt cx="5242" cy="4512"/>
          </a:xfrm>
        </p:grpSpPr>
        <p:pic>
          <p:nvPicPr>
            <p:cNvPr id="7" name="Picture 6" descr="pico_data_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978" y="3627"/>
              <a:ext cx="5243" cy="3932"/>
            </a:xfrm>
            <a:prstGeom prst="rect">
              <a:avLst/>
            </a:prstGeom>
          </p:spPr>
        </p:pic>
        <p:sp>
          <p:nvSpPr>
            <p:cNvPr id="11" name="Text Box 10"/>
            <p:cNvSpPr txBox="1"/>
            <p:nvPr/>
          </p:nvSpPr>
          <p:spPr>
            <a:xfrm>
              <a:off x="7579" y="3047"/>
              <a:ext cx="4104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es-ES_tradnl" altLang="en-US"/>
                <a:t>‘Alpha Run’ Data</a:t>
              </a:r>
              <a:endParaRPr lang="es-ES_tradnl" altLang="en-US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8554085" y="1934845"/>
            <a:ext cx="3096260" cy="2691130"/>
            <a:chOff x="13471" y="3047"/>
            <a:chExt cx="4876" cy="4238"/>
          </a:xfrm>
        </p:grpSpPr>
        <p:pic>
          <p:nvPicPr>
            <p:cNvPr id="9" name="Picture 8" descr="pico_data_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471" y="3627"/>
              <a:ext cx="4877" cy="3658"/>
            </a:xfrm>
            <a:prstGeom prst="rect">
              <a:avLst/>
            </a:prstGeom>
          </p:spPr>
        </p:pic>
        <p:sp>
          <p:nvSpPr>
            <p:cNvPr id="12" name="Text Box 11"/>
            <p:cNvSpPr txBox="1"/>
            <p:nvPr/>
          </p:nvSpPr>
          <p:spPr>
            <a:xfrm>
              <a:off x="13857" y="3047"/>
              <a:ext cx="4104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es-ES_tradnl" altLang="en-US"/>
                <a:t>‘Continious’ Data</a:t>
              </a:r>
              <a:endParaRPr lang="es-ES_tradnl" altLang="en-US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7259955" y="1566545"/>
            <a:ext cx="1614170" cy="552450"/>
            <a:chOff x="11433" y="2467"/>
            <a:chExt cx="2542" cy="870"/>
          </a:xfrm>
        </p:grpSpPr>
        <p:cxnSp>
          <p:nvCxnSpPr>
            <p:cNvPr id="14" name="Straight Arrow Connector 13"/>
            <p:cNvCxnSpPr/>
            <p:nvPr/>
          </p:nvCxnSpPr>
          <p:spPr>
            <a:xfrm>
              <a:off x="11433" y="3337"/>
              <a:ext cx="2542" cy="0"/>
            </a:xfrm>
            <a:prstGeom prst="straightConnector1">
              <a:avLst/>
            </a:prstGeom>
            <a:ln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5" name="Text Box 14"/>
                <p:cNvSpPr txBox="1"/>
                <p:nvPr/>
              </p:nvSpPr>
              <p:spPr>
                <a:xfrm>
                  <a:off x="11683" y="2467"/>
                  <a:ext cx="2171" cy="580"/>
                </a:xfrm>
                <a:prstGeom prst="rect">
                  <a:avLst/>
                </a:prstGeom>
                <a:noFill/>
              </p:spPr>
              <p:txBody>
                <a:bodyPr wrap="none" rtlCol="0" anchor="t">
                  <a:spAutoFit/>
                </a:bodyPr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𝛥</m:t>
                        </m:r>
                        <m:r>
                          <a:rPr lang="en-US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𝑡</m:t>
                        </m:r>
                        <m:r>
                          <a:rPr lang="en-US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 &lt; </m:t>
                        </m:r>
                        <m:r>
                          <a:rPr lang="en-US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1</m:t>
                        </m:r>
                        <m:r>
                          <a:rPr lang="en-US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𝑒</m:t>
                        </m:r>
                        <m:r>
                          <a:rPr lang="en-US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6</m:t>
                        </m:r>
                      </m:oMath>
                    </m:oMathPara>
                  </a14:m>
                  <a:endParaRPr lang="en-US"/>
                </a:p>
              </p:txBody>
            </p:sp>
          </mc:Choice>
          <mc:Fallback>
            <p:sp>
              <p:nvSpPr>
                <p:cNvPr id="15" name="Text Box 1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683" y="2467"/>
                  <a:ext cx="2171" cy="580"/>
                </a:xfrm>
                <a:prstGeom prst="rect">
                  <a:avLst/>
                </a:prstGeom>
                <a:blipFill rotWithShape="1">
                  <a:blip r:embed="rId4"/>
                </a:blipFill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8" name="Group 17"/>
          <p:cNvGrpSpPr/>
          <p:nvPr/>
        </p:nvGrpSpPr>
        <p:grpSpPr>
          <a:xfrm>
            <a:off x="3310890" y="1566545"/>
            <a:ext cx="1614170" cy="552450"/>
            <a:chOff x="5214" y="2467"/>
            <a:chExt cx="2542" cy="870"/>
          </a:xfrm>
        </p:grpSpPr>
        <p:cxnSp>
          <p:nvCxnSpPr>
            <p:cNvPr id="13" name="Straight Arrow Connector 12"/>
            <p:cNvCxnSpPr/>
            <p:nvPr/>
          </p:nvCxnSpPr>
          <p:spPr>
            <a:xfrm>
              <a:off x="5214" y="3337"/>
              <a:ext cx="2542" cy="0"/>
            </a:xfrm>
            <a:prstGeom prst="straightConnector1">
              <a:avLst/>
            </a:prstGeom>
            <a:ln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6" name="Text Box 15"/>
            <p:cNvSpPr txBox="1"/>
            <p:nvPr/>
          </p:nvSpPr>
          <p:spPr>
            <a:xfrm>
              <a:off x="5531" y="2467"/>
              <a:ext cx="1908" cy="580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p>
              <a:pPr algn="l"/>
              <a:r>
                <a:rPr lang="es-ES_tradnl" altLang="en-US"/>
                <a:t>Run Type</a:t>
              </a:r>
              <a:endParaRPr lang="es-ES_tradnl" altLang="en-US"/>
            </a:p>
          </p:txBody>
        </p:sp>
      </p:grpSp>
      <p:sp>
        <p:nvSpPr>
          <p:cNvPr id="22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z="800" dirty="0">
                <a:cs typeface="+mn-lt"/>
                <a:sym typeface="+mn-ea"/>
              </a:rPr>
              <a:t>OBJECT-ORIENTED MONTE CARLO ALPHA ANALYSIS</a:t>
            </a:r>
            <a:endParaRPr lang="es-ES_tradnl" sz="800" dirty="0">
              <a:cs typeface="+mn-lt"/>
              <a:sym typeface="+mn-ea"/>
            </a:endParaRPr>
          </a:p>
        </p:txBody>
      </p:sp>
      <p:sp>
        <p:nvSpPr>
          <p:cNvPr id="23" name="Date Placeholder 2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r>
              <a:rPr lang="en-US" sz="900" dirty="0"/>
              <a:t>20</a:t>
            </a:r>
            <a:r>
              <a:rPr lang="es-ES_tradnl" altLang="en-US" sz="900" dirty="0"/>
              <a:t>23</a:t>
            </a:r>
            <a:endParaRPr lang="es-ES_tradnl" altLang="en-US" sz="9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A49DFD55-3C28-40EF-9E31-A92D2E4017FF}" type="slidenum">
              <a:rPr lang="en-US" smtClean="0"/>
            </a:fld>
            <a:endParaRPr lang="en-US" dirty="0"/>
          </a:p>
        </p:txBody>
      </p:sp>
      <p:pic>
        <p:nvPicPr>
          <p:cNvPr id="9" name="Picture 8" descr="pico_data_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718175" y="1061720"/>
            <a:ext cx="5635625" cy="4508500"/>
          </a:xfrm>
          <a:prstGeom prst="rect">
            <a:avLst/>
          </a:prstGeom>
        </p:spPr>
      </p:pic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r>
              <a:rPr lang="es-ES_tradnl" sz="800" dirty="0">
                <a:cs typeface="+mn-lt"/>
                <a:sym typeface="+mn-ea"/>
              </a:rPr>
              <a:t>OBJECT-ORIENTED MONTE CARLO ALPHA ANALYSIS</a:t>
            </a:r>
            <a:endParaRPr lang="es-ES_tradnl" sz="800" dirty="0">
              <a:cs typeface="+mn-lt"/>
              <a:sym typeface="+mn-ea"/>
            </a:endParaRP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r>
              <a:rPr lang="en-US" sz="900" dirty="0"/>
              <a:t>20</a:t>
            </a:r>
            <a:r>
              <a:rPr lang="es-ES_tradnl" altLang="en-US" sz="900" dirty="0"/>
              <a:t>23</a:t>
            </a:r>
            <a:endParaRPr lang="es-ES_tradnl" altLang="en-US" sz="900" dirty="0"/>
          </a:p>
        </p:txBody>
      </p:sp>
      <p:sp>
        <p:nvSpPr>
          <p:cNvPr id="62" name="Text Box 61"/>
          <p:cNvSpPr txBox="1"/>
          <p:nvPr/>
        </p:nvSpPr>
        <p:spPr>
          <a:xfrm>
            <a:off x="3075940" y="362585"/>
            <a:ext cx="60401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s-ES_tradnl" altLang="en-US" sz="2400"/>
              <a:t>Alpha Cuts</a:t>
            </a:r>
            <a:endParaRPr lang="es-ES_tradnl" altLang="en-US" sz="240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1" name="Table 10"/>
              <p:cNvGraphicFramePr/>
              <p:nvPr/>
            </p:nvGraphicFramePr>
            <p:xfrm>
              <a:off x="684530" y="2476500"/>
              <a:ext cx="4622800" cy="19050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42365"/>
                    <a:gridCol w="1694180"/>
                    <a:gridCol w="1786255"/>
                  </a:tblGrid>
                  <a:tr h="381000"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s-ES_tradnl" altLang="en-US">
                              <a:solidFill>
                                <a:schemeClr val="tx1"/>
                              </a:solidFill>
                            </a:rPr>
                            <a:t>Cut</a:t>
                          </a:r>
                          <a:endParaRPr lang="es-ES_tradnl" altLang="en-US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chemeClr val="tx1"/>
                          </a:solidFill>
                          <a:prstDash val="solid"/>
                        </a:lnL>
                        <a:lnR w="12700" cmpd="sng">
                          <a:solidFill>
                            <a:schemeClr val="tx1"/>
                          </a:solidFill>
                          <a:prstDash val="solid"/>
                        </a:lnR>
                        <a:lnT w="12700" cmpd="sng">
                          <a:solidFill>
                            <a:schemeClr val="tx1"/>
                          </a:solidFill>
                          <a:prstDash val="solid"/>
                        </a:lnT>
                        <a:lnB w="12700" cmpd="sng">
                          <a:solidFill>
                            <a:schemeClr val="tx1"/>
                          </a:solidFill>
                          <a:prstDash val="solid"/>
                        </a:lnB>
                      </a:tcPr>
                    </a:tc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s-ES_tradnl" altLang="en-US">
                              <a:solidFill>
                                <a:schemeClr val="tx1"/>
                              </a:solidFill>
                            </a:rPr>
                            <a:t>Lower</a:t>
                          </a:r>
                          <a:endParaRPr lang="es-ES_tradnl" altLang="en-US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chemeClr val="tx1"/>
                          </a:solidFill>
                          <a:prstDash val="solid"/>
                        </a:lnL>
                        <a:lnR w="12700" cmpd="sng">
                          <a:solidFill>
                            <a:schemeClr val="tx1"/>
                          </a:solidFill>
                          <a:prstDash val="solid"/>
                        </a:lnR>
                        <a:lnT w="12700" cmpd="sng">
                          <a:solidFill>
                            <a:schemeClr val="tx1"/>
                          </a:solidFill>
                          <a:prstDash val="solid"/>
                        </a:lnT>
                        <a:lnB w="12700" cmpd="sng">
                          <a:solidFill>
                            <a:schemeClr val="tx1"/>
                          </a:solidFill>
                          <a:prstDash val="solid"/>
                        </a:lnB>
                      </a:tcPr>
                    </a:tc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s-ES_tradnl" altLang="en-US">
                              <a:solidFill>
                                <a:schemeClr val="tx1"/>
                              </a:solidFill>
                            </a:rPr>
                            <a:t>Upper</a:t>
                          </a:r>
                          <a:endParaRPr lang="es-ES_tradnl" altLang="en-US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chemeClr val="tx1"/>
                          </a:solidFill>
                          <a:prstDash val="solid"/>
                        </a:lnL>
                        <a:lnR w="12700" cmpd="sng">
                          <a:solidFill>
                            <a:schemeClr val="tx1"/>
                          </a:solidFill>
                          <a:prstDash val="solid"/>
                        </a:lnR>
                        <a:lnT w="12700" cmpd="sng">
                          <a:solidFill>
                            <a:schemeClr val="tx1"/>
                          </a:solidFill>
                          <a:prstDash val="solid"/>
                        </a:lnT>
                        <a:lnB w="12700" cmpd="sng">
                          <a:solidFill>
                            <a:schemeClr val="tx1"/>
                          </a:solidFill>
                          <a:prstDash val="solid"/>
                        </a:lnB>
                      </a:tcPr>
                    </a:tc>
                  </a:tr>
                  <a:tr h="381000"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s-ES_tradnl" altLang="en-US"/>
                            <a:t>R2</a:t>
                          </a:r>
                          <a:endParaRPr lang="es-ES_tradnl" altLang="en-US"/>
                        </a:p>
                      </a:txBody>
                      <a:tcPr>
                        <a:lnL w="12700" cmpd="sng">
                          <a:solidFill>
                            <a:schemeClr val="tx1"/>
                          </a:solidFill>
                          <a:prstDash val="solid"/>
                        </a:lnL>
                        <a:lnR w="12700" cmpd="sng">
                          <a:solidFill>
                            <a:schemeClr val="tx1"/>
                          </a:solidFill>
                          <a:prstDash val="solid"/>
                        </a:lnR>
                        <a:lnT w="12700" cmpd="sng">
                          <a:solidFill>
                            <a:schemeClr val="tx1"/>
                          </a:solidFill>
                          <a:prstDash val="solid"/>
                        </a:lnT>
                        <a:lnB w="12700" cmpd="sng">
                          <a:solidFill>
                            <a:schemeClr val="tx1"/>
                          </a:solidFill>
                          <a:prstDash val="solid"/>
                        </a:lnB>
                      </a:tcPr>
                    </a:tc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s-ES_tradnl" altLang="en-US"/>
                            <a:t>0</a:t>
                          </a:r>
                          <a:endParaRPr lang="es-ES_tradnl" altLang="en-US"/>
                        </a:p>
                      </a:txBody>
                      <a:tcPr>
                        <a:lnL w="12700" cmpd="sng">
                          <a:solidFill>
                            <a:schemeClr val="tx1"/>
                          </a:solidFill>
                          <a:prstDash val="solid"/>
                        </a:lnL>
                        <a:lnR w="12700" cmpd="sng">
                          <a:solidFill>
                            <a:schemeClr val="tx1"/>
                          </a:solidFill>
                          <a:prstDash val="solid"/>
                        </a:lnR>
                        <a:lnT w="12700" cmpd="sng">
                          <a:solidFill>
                            <a:schemeClr val="tx1"/>
                          </a:solidFill>
                          <a:prstDash val="solid"/>
                        </a:lnT>
                        <a:lnB w="12700" cmpd="sng">
                          <a:solidFill>
                            <a:schemeClr val="tx1"/>
                          </a:solidFill>
                          <a:prstDash val="solid"/>
                        </a:lnB>
                      </a:tcPr>
                    </a:tc>
                    <a:tc>
                      <a:txBody>
                        <a:bodyPr/>
                        <a:p>
                          <a:pPr algn="ctr"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i="1">
                                        <a:latin typeface="DejaVu Math TeX Gyre" panose="02000503000000000000" charset="0"/>
                                        <a:cs typeface="DejaVu Math TeX Gyre" panose="02000503000000000000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i="1">
                                        <a:latin typeface="DejaVu Math TeX Gyre" panose="02000503000000000000" charset="0"/>
                                        <a:cs typeface="DejaVu Math TeX Gyre" panose="02000503000000000000" charset="0"/>
                                      </a:rPr>
                                      <m:t>139</m:t>
                                    </m:r>
                                  </m:e>
                                  <m:sup>
                                    <m:r>
                                      <a:rPr lang="en-US" i="1">
                                        <a:latin typeface="DejaVu Math TeX Gyre" panose="02000503000000000000" charset="0"/>
                                        <a:cs typeface="DejaVu Math TeX Gyre" panose="02000503000000000000" charset="0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/>
                        </a:p>
                      </a:txBody>
                      <a:tcPr>
                        <a:lnL w="12700" cmpd="sng">
                          <a:solidFill>
                            <a:schemeClr val="tx1"/>
                          </a:solidFill>
                          <a:prstDash val="solid"/>
                        </a:lnL>
                        <a:lnR w="12700" cmpd="sng">
                          <a:solidFill>
                            <a:schemeClr val="tx1"/>
                          </a:solidFill>
                          <a:prstDash val="solid"/>
                        </a:lnR>
                        <a:lnT w="12700" cmpd="sng">
                          <a:solidFill>
                            <a:schemeClr val="tx1"/>
                          </a:solidFill>
                          <a:prstDash val="solid"/>
                        </a:lnT>
                        <a:lnB w="12700" cmpd="sng">
                          <a:solidFill>
                            <a:schemeClr val="tx1"/>
                          </a:solidFill>
                          <a:prstDash val="solid"/>
                        </a:lnB>
                      </a:tcPr>
                    </a:tc>
                  </a:tr>
                  <a:tr h="381000"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s-ES_tradnl" altLang="en-US"/>
                            <a:t>Z</a:t>
                          </a:r>
                          <a:endParaRPr lang="es-ES_tradnl" altLang="en-US"/>
                        </a:p>
                      </a:txBody>
                      <a:tcPr>
                        <a:lnL w="12700" cmpd="sng">
                          <a:solidFill>
                            <a:schemeClr val="tx1"/>
                          </a:solidFill>
                          <a:prstDash val="solid"/>
                        </a:lnL>
                        <a:lnR w="12700" cmpd="sng">
                          <a:solidFill>
                            <a:schemeClr val="tx1"/>
                          </a:solidFill>
                          <a:prstDash val="solid"/>
                        </a:lnR>
                        <a:lnT w="12700" cmpd="sng">
                          <a:solidFill>
                            <a:schemeClr val="tx1"/>
                          </a:solidFill>
                          <a:prstDash val="solid"/>
                        </a:lnT>
                        <a:lnB w="12700" cmpd="sng">
                          <a:solidFill>
                            <a:schemeClr val="tx1"/>
                          </a:solidFill>
                          <a:prstDash val="solid"/>
                        </a:lnB>
                      </a:tcPr>
                    </a:tc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s-ES_tradnl" altLang="en-US"/>
                            <a:t>-400</a:t>
                          </a:r>
                          <a:endParaRPr lang="es-ES_tradnl" altLang="en-US"/>
                        </a:p>
                      </a:txBody>
                      <a:tcPr>
                        <a:lnL w="12700" cmpd="sng">
                          <a:solidFill>
                            <a:schemeClr val="tx1"/>
                          </a:solidFill>
                          <a:prstDash val="solid"/>
                        </a:lnL>
                        <a:lnR w="12700" cmpd="sng">
                          <a:solidFill>
                            <a:schemeClr val="tx1"/>
                          </a:solidFill>
                          <a:prstDash val="solid"/>
                        </a:lnR>
                        <a:lnT w="12700" cmpd="sng">
                          <a:solidFill>
                            <a:schemeClr val="tx1"/>
                          </a:solidFill>
                          <a:prstDash val="solid"/>
                        </a:lnT>
                        <a:lnB w="12700" cmpd="sng">
                          <a:solidFill>
                            <a:schemeClr val="tx1"/>
                          </a:solidFill>
                          <a:prstDash val="solid"/>
                        </a:lnB>
                      </a:tcPr>
                    </a:tc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s-ES_tradnl" altLang="en-US"/>
                            <a:t>0</a:t>
                          </a:r>
                          <a:endParaRPr lang="es-ES_tradnl" altLang="en-US"/>
                        </a:p>
                      </a:txBody>
                      <a:tcPr>
                        <a:lnL w="12700" cmpd="sng">
                          <a:solidFill>
                            <a:schemeClr val="tx1"/>
                          </a:solidFill>
                          <a:prstDash val="solid"/>
                        </a:lnL>
                        <a:lnR w="12700" cmpd="sng">
                          <a:solidFill>
                            <a:schemeClr val="tx1"/>
                          </a:solidFill>
                          <a:prstDash val="solid"/>
                        </a:lnR>
                        <a:lnT w="12700" cmpd="sng">
                          <a:solidFill>
                            <a:schemeClr val="tx1"/>
                          </a:solidFill>
                          <a:prstDash val="solid"/>
                        </a:lnT>
                        <a:lnB w="12700" cmpd="sng">
                          <a:solidFill>
                            <a:schemeClr val="tx1"/>
                          </a:solidFill>
                          <a:prstDash val="solid"/>
                        </a:lnB>
                      </a:tcPr>
                    </a:tc>
                  </a:tr>
                  <a:tr h="381000"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s-ES_tradnl" altLang="en-US"/>
                            <a:t>AP</a:t>
                          </a:r>
                          <a:endParaRPr lang="es-ES_tradnl" altLang="en-US"/>
                        </a:p>
                      </a:txBody>
                      <a:tcPr>
                        <a:lnL w="12700" cmpd="sng">
                          <a:solidFill>
                            <a:schemeClr val="tx1"/>
                          </a:solidFill>
                          <a:prstDash val="solid"/>
                        </a:lnL>
                        <a:lnR w="12700" cmpd="sng">
                          <a:solidFill>
                            <a:schemeClr val="tx1"/>
                          </a:solidFill>
                          <a:prstDash val="solid"/>
                        </a:lnR>
                        <a:lnT w="12700" cmpd="sng">
                          <a:solidFill>
                            <a:schemeClr val="tx1"/>
                          </a:solidFill>
                          <a:prstDash val="solid"/>
                        </a:lnT>
                        <a:lnB w="12700" cmpd="sng">
                          <a:solidFill>
                            <a:schemeClr val="tx1"/>
                          </a:solidFill>
                          <a:prstDash val="solid"/>
                        </a:lnB>
                      </a:tcPr>
                    </a:tc>
                    <a:tc>
                      <a:txBody>
                        <a:bodyPr/>
                        <a:p>
                          <a:pPr algn="ctr"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i="1">
                                        <a:latin typeface="DejaVu Math TeX Gyre" panose="02000503000000000000" charset="0"/>
                                        <a:cs typeface="DejaVu Math TeX Gyre" panose="02000503000000000000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i="1">
                                        <a:latin typeface="DejaVu Math TeX Gyre" panose="02000503000000000000" charset="0"/>
                                        <a:cs typeface="DejaVu Math TeX Gyre" panose="02000503000000000000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US" i="1">
                                        <a:latin typeface="DejaVu Math TeX Gyre" panose="02000503000000000000" charset="0"/>
                                        <a:cs typeface="DejaVu Math TeX Gyre" panose="02000503000000000000" charset="0"/>
                                      </a:rPr>
                                      <m:t>2</m:t>
                                    </m:r>
                                    <m:r>
                                      <a:rPr lang="en-US" i="1">
                                        <a:latin typeface="DejaVu Math TeX Gyre" panose="02000503000000000000" charset="0"/>
                                        <a:cs typeface="DejaVu Math TeX Gyre" panose="02000503000000000000" charset="0"/>
                                      </a:rPr>
                                      <m:t>.</m:t>
                                    </m:r>
                                    <m:r>
                                      <a:rPr lang="en-US" i="1">
                                        <a:latin typeface="DejaVu Math TeX Gyre" panose="02000503000000000000" charset="0"/>
                                        <a:cs typeface="DejaVu Math TeX Gyre" panose="02000503000000000000" charset="0"/>
                                      </a:rPr>
                                      <m:t>9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/>
                        </a:p>
                      </a:txBody>
                      <a:tcPr>
                        <a:lnL w="12700" cmpd="sng">
                          <a:solidFill>
                            <a:schemeClr val="tx1"/>
                          </a:solidFill>
                          <a:prstDash val="solid"/>
                        </a:lnL>
                        <a:lnR w="12700" cmpd="sng">
                          <a:solidFill>
                            <a:schemeClr val="tx1"/>
                          </a:solidFill>
                          <a:prstDash val="solid"/>
                        </a:lnR>
                        <a:lnT w="12700" cmpd="sng">
                          <a:solidFill>
                            <a:schemeClr val="tx1"/>
                          </a:solidFill>
                          <a:prstDash val="solid"/>
                        </a:lnT>
                        <a:lnB w="12700" cmpd="sng">
                          <a:solidFill>
                            <a:schemeClr val="tx1"/>
                          </a:solidFill>
                          <a:prstDash val="solid"/>
                        </a:lnB>
                      </a:tcPr>
                    </a:tc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s-ES_tradnl" altLang="en-US"/>
                            <a:t>N/A</a:t>
                          </a:r>
                          <a:endParaRPr lang="es-ES_tradnl" altLang="en-US"/>
                        </a:p>
                      </a:txBody>
                      <a:tcPr>
                        <a:lnL w="12700" cmpd="sng">
                          <a:solidFill>
                            <a:schemeClr val="tx1"/>
                          </a:solidFill>
                          <a:prstDash val="solid"/>
                        </a:lnL>
                        <a:lnR w="12700" cmpd="sng">
                          <a:solidFill>
                            <a:schemeClr val="tx1"/>
                          </a:solidFill>
                          <a:prstDash val="solid"/>
                        </a:lnR>
                        <a:lnT w="12700" cmpd="sng">
                          <a:solidFill>
                            <a:schemeClr val="tx1"/>
                          </a:solidFill>
                          <a:prstDash val="solid"/>
                        </a:lnT>
                        <a:lnB w="12700" cmpd="sng">
                          <a:solidFill>
                            <a:schemeClr val="tx1"/>
                          </a:solidFill>
                          <a:prstDash val="solid"/>
                        </a:lnB>
                      </a:tcPr>
                    </a:tc>
                  </a:tr>
                  <a:tr h="381000"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s-ES_tradnl" altLang="en-US"/>
                            <a:t>nbub</a:t>
                          </a:r>
                          <a:endParaRPr lang="es-ES_tradnl" altLang="en-US"/>
                        </a:p>
                      </a:txBody>
                      <a:tcPr>
                        <a:lnL w="12700" cmpd="sng">
                          <a:solidFill>
                            <a:schemeClr val="tx1"/>
                          </a:solidFill>
                          <a:prstDash val="solid"/>
                        </a:lnL>
                        <a:lnR w="12700" cmpd="sng">
                          <a:solidFill>
                            <a:schemeClr val="tx1"/>
                          </a:solidFill>
                          <a:prstDash val="solid"/>
                        </a:lnR>
                        <a:lnT w="12700" cmpd="sng">
                          <a:solidFill>
                            <a:schemeClr val="tx1"/>
                          </a:solidFill>
                          <a:prstDash val="solid"/>
                        </a:lnT>
                        <a:lnB w="12700" cmpd="sng">
                          <a:solidFill>
                            <a:schemeClr val="tx1"/>
                          </a:solidFill>
                          <a:prstDash val="solid"/>
                        </a:lnB>
                      </a:tcPr>
                    </a:tc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s-ES_tradnl" altLang="en-US"/>
                            <a:t>1</a:t>
                          </a:r>
                          <a:endParaRPr lang="es-ES_tradnl" altLang="en-US"/>
                        </a:p>
                      </a:txBody>
                      <a:tcPr>
                        <a:lnL w="12700" cmpd="sng">
                          <a:solidFill>
                            <a:schemeClr val="tx1"/>
                          </a:solidFill>
                          <a:prstDash val="solid"/>
                        </a:lnL>
                        <a:lnR w="12700" cmpd="sng">
                          <a:solidFill>
                            <a:schemeClr val="tx1"/>
                          </a:solidFill>
                          <a:prstDash val="solid"/>
                        </a:lnR>
                        <a:lnT w="12700" cmpd="sng">
                          <a:solidFill>
                            <a:schemeClr val="tx1"/>
                          </a:solidFill>
                          <a:prstDash val="solid"/>
                        </a:lnT>
                        <a:lnB w="12700" cmpd="sng">
                          <a:solidFill>
                            <a:schemeClr val="tx1"/>
                          </a:solidFill>
                          <a:prstDash val="solid"/>
                        </a:lnB>
                      </a:tcPr>
                    </a:tc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s-ES_tradnl" altLang="en-US"/>
                            <a:t>1</a:t>
                          </a:r>
                          <a:endParaRPr lang="es-ES_tradnl" altLang="en-US"/>
                        </a:p>
                      </a:txBody>
                      <a:tcPr>
                        <a:lnL w="12700" cmpd="sng">
                          <a:solidFill>
                            <a:schemeClr val="tx1"/>
                          </a:solidFill>
                          <a:prstDash val="solid"/>
                        </a:lnL>
                        <a:lnR w="12700" cmpd="sng">
                          <a:solidFill>
                            <a:schemeClr val="tx1"/>
                          </a:solidFill>
                          <a:prstDash val="solid"/>
                        </a:lnR>
                        <a:lnT w="12700" cmpd="sng">
                          <a:solidFill>
                            <a:schemeClr val="tx1"/>
                          </a:solidFill>
                          <a:prstDash val="solid"/>
                        </a:lnT>
                        <a:lnB w="12700" cmpd="sng">
                          <a:solidFill>
                            <a:schemeClr val="tx1"/>
                          </a:solidFill>
                          <a:prstDash val="soli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1" name="Table 10"/>
              <p:cNvGraphicFramePr/>
              <p:nvPr/>
            </p:nvGraphicFramePr>
            <p:xfrm>
              <a:off x="684530" y="2476500"/>
              <a:ext cx="4622800" cy="19050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42365"/>
                    <a:gridCol w="1694180"/>
                    <a:gridCol w="1786255"/>
                  </a:tblGrid>
                  <a:tr h="381000"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s-ES_tradnl" altLang="en-US">
                              <a:solidFill>
                                <a:schemeClr val="tx1"/>
                              </a:solidFill>
                            </a:rPr>
                            <a:t>Cut</a:t>
                          </a:r>
                          <a:endParaRPr lang="es-ES_tradnl" altLang="en-US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chemeClr val="tx1"/>
                          </a:solidFill>
                          <a:prstDash val="solid"/>
                        </a:lnL>
                        <a:lnR w="12700" cmpd="sng">
                          <a:solidFill>
                            <a:schemeClr val="tx1"/>
                          </a:solidFill>
                          <a:prstDash val="solid"/>
                        </a:lnR>
                        <a:lnT w="12700" cmpd="sng">
                          <a:solidFill>
                            <a:schemeClr val="tx1"/>
                          </a:solidFill>
                          <a:prstDash val="solid"/>
                        </a:lnT>
                        <a:lnB w="12700" cmpd="sng">
                          <a:solidFill>
                            <a:schemeClr val="tx1"/>
                          </a:solidFill>
                          <a:prstDash val="solid"/>
                        </a:lnB>
                      </a:tcPr>
                    </a:tc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s-ES_tradnl" altLang="en-US">
                              <a:solidFill>
                                <a:schemeClr val="tx1"/>
                              </a:solidFill>
                            </a:rPr>
                            <a:t>Lower</a:t>
                          </a:r>
                          <a:endParaRPr lang="es-ES_tradnl" altLang="en-US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chemeClr val="tx1"/>
                          </a:solidFill>
                          <a:prstDash val="solid"/>
                        </a:lnL>
                        <a:lnR w="12700" cmpd="sng">
                          <a:solidFill>
                            <a:schemeClr val="tx1"/>
                          </a:solidFill>
                          <a:prstDash val="solid"/>
                        </a:lnR>
                        <a:lnT w="12700" cmpd="sng">
                          <a:solidFill>
                            <a:schemeClr val="tx1"/>
                          </a:solidFill>
                          <a:prstDash val="solid"/>
                        </a:lnT>
                        <a:lnB w="12700" cmpd="sng">
                          <a:solidFill>
                            <a:schemeClr val="tx1"/>
                          </a:solidFill>
                          <a:prstDash val="solid"/>
                        </a:lnB>
                      </a:tcPr>
                    </a:tc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s-ES_tradnl" altLang="en-US">
                              <a:solidFill>
                                <a:schemeClr val="tx1"/>
                              </a:solidFill>
                            </a:rPr>
                            <a:t>Upper</a:t>
                          </a:r>
                          <a:endParaRPr lang="es-ES_tradnl" altLang="en-US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chemeClr val="tx1"/>
                          </a:solidFill>
                          <a:prstDash val="solid"/>
                        </a:lnL>
                        <a:lnR w="12700" cmpd="sng">
                          <a:solidFill>
                            <a:schemeClr val="tx1"/>
                          </a:solidFill>
                          <a:prstDash val="solid"/>
                        </a:lnR>
                        <a:lnT w="12700" cmpd="sng">
                          <a:solidFill>
                            <a:schemeClr val="tx1"/>
                          </a:solidFill>
                          <a:prstDash val="solid"/>
                        </a:lnT>
                        <a:lnB w="12700" cmpd="sng">
                          <a:solidFill>
                            <a:schemeClr val="tx1"/>
                          </a:solidFill>
                          <a:prstDash val="solid"/>
                        </a:lnB>
                      </a:tcPr>
                    </a:tc>
                  </a:tr>
                  <a:tr h="381000"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s-ES_tradnl" altLang="en-US"/>
                            <a:t>R2</a:t>
                          </a:r>
                          <a:endParaRPr lang="es-ES_tradnl" altLang="en-US"/>
                        </a:p>
                      </a:txBody>
                      <a:tcPr>
                        <a:lnL w="12700" cmpd="sng">
                          <a:solidFill>
                            <a:schemeClr val="tx1"/>
                          </a:solidFill>
                          <a:prstDash val="solid"/>
                        </a:lnL>
                        <a:lnR w="12700" cmpd="sng">
                          <a:solidFill>
                            <a:schemeClr val="tx1"/>
                          </a:solidFill>
                          <a:prstDash val="solid"/>
                        </a:lnR>
                        <a:lnT w="12700" cmpd="sng">
                          <a:solidFill>
                            <a:schemeClr val="tx1"/>
                          </a:solidFill>
                          <a:prstDash val="solid"/>
                        </a:lnT>
                        <a:lnB w="12700" cmpd="sng">
                          <a:solidFill>
                            <a:schemeClr val="tx1"/>
                          </a:solidFill>
                          <a:prstDash val="solid"/>
                        </a:lnB>
                      </a:tcPr>
                    </a:tc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s-ES_tradnl" altLang="en-US"/>
                            <a:t>0</a:t>
                          </a:r>
                          <a:endParaRPr lang="es-ES_tradnl" altLang="en-US"/>
                        </a:p>
                      </a:txBody>
                      <a:tcPr>
                        <a:lnL w="12700" cmpd="sng">
                          <a:solidFill>
                            <a:schemeClr val="tx1"/>
                          </a:solidFill>
                          <a:prstDash val="solid"/>
                        </a:lnL>
                        <a:lnR w="12700" cmpd="sng">
                          <a:solidFill>
                            <a:schemeClr val="tx1"/>
                          </a:solidFill>
                          <a:prstDash val="solid"/>
                        </a:lnR>
                        <a:lnT w="12700" cmpd="sng">
                          <a:solidFill>
                            <a:schemeClr val="tx1"/>
                          </a:solidFill>
                          <a:prstDash val="solid"/>
                        </a:lnT>
                        <a:lnB w="12700" cmpd="sng">
                          <a:solidFill>
                            <a:schemeClr val="tx1"/>
                          </a:solidFill>
                          <a:prstDash val="soli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solidFill>
                            <a:schemeClr val="tx1"/>
                          </a:solidFill>
                          <a:prstDash val="solid"/>
                        </a:lnL>
                        <a:lnR w="12700" cmpd="sng">
                          <a:solidFill>
                            <a:schemeClr val="tx1"/>
                          </a:solidFill>
                          <a:prstDash val="solid"/>
                        </a:lnR>
                        <a:lnT w="12700" cmpd="sng">
                          <a:solidFill>
                            <a:schemeClr val="tx1"/>
                          </a:solidFill>
                          <a:prstDash val="solid"/>
                        </a:lnT>
                        <a:lnB w="12700" cmpd="sng">
                          <a:solidFill>
                            <a:schemeClr val="tx1"/>
                          </a:solidFill>
                          <a:prstDash val="solid"/>
                        </a:lnB>
                        <a:blipFill>
                          <a:blip r:embed="rId2"/>
                        </a:blipFill>
                      </a:tcPr>
                    </a:tc>
                  </a:tr>
                  <a:tr h="381000"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s-ES_tradnl" altLang="en-US"/>
                            <a:t>Z</a:t>
                          </a:r>
                          <a:endParaRPr lang="es-ES_tradnl" altLang="en-US"/>
                        </a:p>
                      </a:txBody>
                      <a:tcPr>
                        <a:lnL w="12700" cmpd="sng">
                          <a:solidFill>
                            <a:schemeClr val="tx1"/>
                          </a:solidFill>
                          <a:prstDash val="solid"/>
                        </a:lnL>
                        <a:lnR w="12700" cmpd="sng">
                          <a:solidFill>
                            <a:schemeClr val="tx1"/>
                          </a:solidFill>
                          <a:prstDash val="solid"/>
                        </a:lnR>
                        <a:lnT w="12700" cmpd="sng">
                          <a:solidFill>
                            <a:schemeClr val="tx1"/>
                          </a:solidFill>
                          <a:prstDash val="solid"/>
                        </a:lnT>
                        <a:lnB w="12700" cmpd="sng">
                          <a:solidFill>
                            <a:schemeClr val="tx1"/>
                          </a:solidFill>
                          <a:prstDash val="solid"/>
                        </a:lnB>
                      </a:tcPr>
                    </a:tc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s-ES_tradnl" altLang="en-US"/>
                            <a:t>-400</a:t>
                          </a:r>
                          <a:endParaRPr lang="es-ES_tradnl" altLang="en-US"/>
                        </a:p>
                      </a:txBody>
                      <a:tcPr>
                        <a:lnL w="12700" cmpd="sng">
                          <a:solidFill>
                            <a:schemeClr val="tx1"/>
                          </a:solidFill>
                          <a:prstDash val="solid"/>
                        </a:lnL>
                        <a:lnR w="12700" cmpd="sng">
                          <a:solidFill>
                            <a:schemeClr val="tx1"/>
                          </a:solidFill>
                          <a:prstDash val="solid"/>
                        </a:lnR>
                        <a:lnT w="12700" cmpd="sng">
                          <a:solidFill>
                            <a:schemeClr val="tx1"/>
                          </a:solidFill>
                          <a:prstDash val="solid"/>
                        </a:lnT>
                        <a:lnB w="12700" cmpd="sng">
                          <a:solidFill>
                            <a:schemeClr val="tx1"/>
                          </a:solidFill>
                          <a:prstDash val="solid"/>
                        </a:lnB>
                      </a:tcPr>
                    </a:tc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s-ES_tradnl" altLang="en-US"/>
                            <a:t>0</a:t>
                          </a:r>
                          <a:endParaRPr lang="es-ES_tradnl" altLang="en-US"/>
                        </a:p>
                      </a:txBody>
                      <a:tcPr>
                        <a:lnL w="12700" cmpd="sng">
                          <a:solidFill>
                            <a:schemeClr val="tx1"/>
                          </a:solidFill>
                          <a:prstDash val="solid"/>
                        </a:lnL>
                        <a:lnR w="12700" cmpd="sng">
                          <a:solidFill>
                            <a:schemeClr val="tx1"/>
                          </a:solidFill>
                          <a:prstDash val="solid"/>
                        </a:lnR>
                        <a:lnT w="12700" cmpd="sng">
                          <a:solidFill>
                            <a:schemeClr val="tx1"/>
                          </a:solidFill>
                          <a:prstDash val="solid"/>
                        </a:lnT>
                        <a:lnB w="12700" cmpd="sng">
                          <a:solidFill>
                            <a:schemeClr val="tx1"/>
                          </a:solidFill>
                          <a:prstDash val="solid"/>
                        </a:lnB>
                      </a:tcPr>
                    </a:tc>
                  </a:tr>
                  <a:tr h="381000"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s-ES_tradnl" altLang="en-US"/>
                            <a:t>AP</a:t>
                          </a:r>
                          <a:endParaRPr lang="es-ES_tradnl" altLang="en-US"/>
                        </a:p>
                      </a:txBody>
                      <a:tcPr>
                        <a:lnL w="12700" cmpd="sng">
                          <a:solidFill>
                            <a:schemeClr val="tx1"/>
                          </a:solidFill>
                          <a:prstDash val="solid"/>
                        </a:lnL>
                        <a:lnR w="12700" cmpd="sng">
                          <a:solidFill>
                            <a:schemeClr val="tx1"/>
                          </a:solidFill>
                          <a:prstDash val="solid"/>
                        </a:lnR>
                        <a:lnT w="12700" cmpd="sng">
                          <a:solidFill>
                            <a:schemeClr val="tx1"/>
                          </a:solidFill>
                          <a:prstDash val="solid"/>
                        </a:lnT>
                        <a:lnB w="12700" cmpd="sng">
                          <a:solidFill>
                            <a:schemeClr val="tx1"/>
                          </a:solidFill>
                          <a:prstDash val="soli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solidFill>
                            <a:schemeClr val="tx1"/>
                          </a:solidFill>
                          <a:prstDash val="solid"/>
                        </a:lnL>
                        <a:lnR w="12700" cmpd="sng">
                          <a:solidFill>
                            <a:schemeClr val="tx1"/>
                          </a:solidFill>
                          <a:prstDash val="solid"/>
                        </a:lnR>
                        <a:lnT w="12700" cmpd="sng">
                          <a:solidFill>
                            <a:schemeClr val="tx1"/>
                          </a:solidFill>
                          <a:prstDash val="solid"/>
                        </a:lnT>
                        <a:lnB w="12700" cmpd="sng">
                          <a:solidFill>
                            <a:schemeClr val="tx1"/>
                          </a:solidFill>
                          <a:prstDash val="soli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s-ES_tradnl" altLang="en-US"/>
                            <a:t>N/A</a:t>
                          </a:r>
                          <a:endParaRPr lang="es-ES_tradnl" altLang="en-US"/>
                        </a:p>
                      </a:txBody>
                      <a:tcPr>
                        <a:lnL w="12700" cmpd="sng">
                          <a:solidFill>
                            <a:schemeClr val="tx1"/>
                          </a:solidFill>
                          <a:prstDash val="solid"/>
                        </a:lnL>
                        <a:lnR w="12700" cmpd="sng">
                          <a:solidFill>
                            <a:schemeClr val="tx1"/>
                          </a:solidFill>
                          <a:prstDash val="solid"/>
                        </a:lnR>
                        <a:lnT w="12700" cmpd="sng">
                          <a:solidFill>
                            <a:schemeClr val="tx1"/>
                          </a:solidFill>
                          <a:prstDash val="solid"/>
                        </a:lnT>
                        <a:lnB w="12700" cmpd="sng">
                          <a:solidFill>
                            <a:schemeClr val="tx1"/>
                          </a:solidFill>
                          <a:prstDash val="solid"/>
                        </a:lnB>
                      </a:tcPr>
                    </a:tc>
                  </a:tr>
                  <a:tr h="381000"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s-ES_tradnl" altLang="en-US"/>
                            <a:t>nbub</a:t>
                          </a:r>
                          <a:endParaRPr lang="es-ES_tradnl" altLang="en-US"/>
                        </a:p>
                      </a:txBody>
                      <a:tcPr>
                        <a:lnL w="12700" cmpd="sng">
                          <a:solidFill>
                            <a:schemeClr val="tx1"/>
                          </a:solidFill>
                          <a:prstDash val="solid"/>
                        </a:lnL>
                        <a:lnR w="12700" cmpd="sng">
                          <a:solidFill>
                            <a:schemeClr val="tx1"/>
                          </a:solidFill>
                          <a:prstDash val="solid"/>
                        </a:lnR>
                        <a:lnT w="12700" cmpd="sng">
                          <a:solidFill>
                            <a:schemeClr val="tx1"/>
                          </a:solidFill>
                          <a:prstDash val="solid"/>
                        </a:lnT>
                        <a:lnB w="12700" cmpd="sng">
                          <a:solidFill>
                            <a:schemeClr val="tx1"/>
                          </a:solidFill>
                          <a:prstDash val="solid"/>
                        </a:lnB>
                      </a:tcPr>
                    </a:tc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s-ES_tradnl" altLang="en-US"/>
                            <a:t>1</a:t>
                          </a:r>
                          <a:endParaRPr lang="es-ES_tradnl" altLang="en-US"/>
                        </a:p>
                      </a:txBody>
                      <a:tcPr>
                        <a:lnL w="12700" cmpd="sng">
                          <a:solidFill>
                            <a:schemeClr val="tx1"/>
                          </a:solidFill>
                          <a:prstDash val="solid"/>
                        </a:lnL>
                        <a:lnR w="12700" cmpd="sng">
                          <a:solidFill>
                            <a:schemeClr val="tx1"/>
                          </a:solidFill>
                          <a:prstDash val="solid"/>
                        </a:lnR>
                        <a:lnT w="12700" cmpd="sng">
                          <a:solidFill>
                            <a:schemeClr val="tx1"/>
                          </a:solidFill>
                          <a:prstDash val="solid"/>
                        </a:lnT>
                        <a:lnB w="12700" cmpd="sng">
                          <a:solidFill>
                            <a:schemeClr val="tx1"/>
                          </a:solidFill>
                          <a:prstDash val="solid"/>
                        </a:lnB>
                      </a:tcPr>
                    </a:tc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s-ES_tradnl" altLang="en-US"/>
                            <a:t>1</a:t>
                          </a:r>
                          <a:endParaRPr lang="es-ES_tradnl" altLang="en-US"/>
                        </a:p>
                      </a:txBody>
                      <a:tcPr>
                        <a:lnL w="12700" cmpd="sng">
                          <a:solidFill>
                            <a:schemeClr val="tx1"/>
                          </a:solidFill>
                          <a:prstDash val="solid"/>
                        </a:lnL>
                        <a:lnR w="12700" cmpd="sng">
                          <a:solidFill>
                            <a:schemeClr val="tx1"/>
                          </a:solidFill>
                          <a:prstDash val="solid"/>
                        </a:lnR>
                        <a:lnT w="12700" cmpd="sng">
                          <a:solidFill>
                            <a:schemeClr val="tx1"/>
                          </a:solidFill>
                          <a:prstDash val="solid"/>
                        </a:lnT>
                        <a:lnB w="12700" cmpd="sng">
                          <a:solidFill>
                            <a:schemeClr val="tx1"/>
                          </a:solidFill>
                          <a:prstDash val="soli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5549265" y="2652079"/>
            <a:ext cx="5111750" cy="1204912"/>
          </a:xfrm>
        </p:spPr>
        <p:txBody>
          <a:bodyPr/>
          <a:p>
            <a:pPr algn="ctr"/>
            <a:r>
              <a:rPr lang="es-ES_tradnl" altLang="en-US" sz="3600"/>
              <a:t>Results</a:t>
            </a:r>
            <a:endParaRPr lang="es-ES_tradnl" altLang="en-US" sz="36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r>
              <a:rPr lang="en-US" sz="900" dirty="0"/>
              <a:t>20</a:t>
            </a:r>
            <a:r>
              <a:rPr lang="es-ES_tradnl" altLang="en-US" sz="900" dirty="0"/>
              <a:t>23</a:t>
            </a:r>
            <a:endParaRPr lang="es-ES_tradnl" altLang="en-US" sz="9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r>
              <a:rPr lang="es-ES_tradnl" altLang="en-US" sz="900" dirty="0"/>
              <a:t>OBJECT-ORIENTED MONTE CARLO ALPHA ANALYSIS</a:t>
            </a:r>
            <a:endParaRPr lang="es-ES_tradnl" altLang="en-US" sz="9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A49DFD55-3C28-40EF-9E31-A92D2E4017FF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7" name="Group 16"/>
          <p:cNvGrpSpPr/>
          <p:nvPr/>
        </p:nvGrpSpPr>
        <p:grpSpPr>
          <a:xfrm>
            <a:off x="2291080" y="332740"/>
            <a:ext cx="3315970" cy="2785110"/>
            <a:chOff x="3608" y="524"/>
            <a:chExt cx="5222" cy="4386"/>
          </a:xfrm>
        </p:grpSpPr>
        <p:pic>
          <p:nvPicPr>
            <p:cNvPr id="7" name="Picture 6" descr="results_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3608" y="524"/>
              <a:ext cx="5222" cy="4177"/>
            </a:xfrm>
            <a:prstGeom prst="rect">
              <a:avLst/>
            </a:prstGeom>
          </p:spPr>
        </p:pic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2" name="Text Box 11"/>
                <p:cNvSpPr txBox="1"/>
                <p:nvPr/>
              </p:nvSpPr>
              <p:spPr>
                <a:xfrm>
                  <a:off x="4808" y="4476"/>
                  <a:ext cx="2822" cy="434"/>
                </a:xfrm>
                <a:prstGeom prst="rect">
                  <a:avLst/>
                </a:prstGeom>
                <a:noFill/>
              </p:spPr>
              <p:txBody>
                <a:bodyPr wrap="none" rtlCol="0" anchor="t">
                  <a:spAutoFit/>
                </a:bodyPr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200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𝛥</m:t>
                        </m:r>
                        <m:sSub>
                          <m:sSubPr>
                            <m:ctrlPr>
                              <a:rPr lang="en-US" sz="12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sSubPr>
                          <m:e>
                            <m:r>
                              <a:rPr lang="en-US" sz="12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𝑡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1200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Rn</m:t>
                            </m:r>
                          </m:sub>
                        </m:sSub>
                        <m:r>
                          <a:rPr lang="en-US" sz="1200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= </m:t>
                        </m:r>
                        <m:r>
                          <a:rPr lang="en-US" sz="1200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3241</m:t>
                        </m:r>
                        <m:r>
                          <a:rPr lang="en-US" sz="1200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.</m:t>
                        </m:r>
                        <m:r>
                          <a:rPr lang="en-US" sz="1200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33</m:t>
                        </m:r>
                        <m:r>
                          <a:rPr lang="en-US" sz="1200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 </m:t>
                        </m:r>
                        <m:r>
                          <a:rPr lang="en-US" sz="1200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𝑠</m:t>
                        </m:r>
                      </m:oMath>
                    </m:oMathPara>
                  </a14:m>
                  <a:endParaRPr lang="en-US" sz="1200" i="1">
                    <a:latin typeface="DejaVu Math TeX Gyre" panose="02000503000000000000" charset="0"/>
                    <a:cs typeface="DejaVu Math TeX Gyre" panose="02000503000000000000" charset="0"/>
                  </a:endParaRPr>
                </a:p>
              </p:txBody>
            </p:sp>
          </mc:Choice>
          <mc:Fallback>
            <p:sp>
              <p:nvSpPr>
                <p:cNvPr id="12" name="Text Box 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08" y="4476"/>
                  <a:ext cx="2822" cy="434"/>
                </a:xfrm>
                <a:prstGeom prst="rect">
                  <a:avLst/>
                </a:prstGeom>
                <a:blipFill rotWithShape="1">
                  <a:blip r:embed="rId2"/>
                </a:blipFill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8" name="Group 17"/>
          <p:cNvGrpSpPr/>
          <p:nvPr/>
        </p:nvGrpSpPr>
        <p:grpSpPr>
          <a:xfrm>
            <a:off x="6332855" y="332740"/>
            <a:ext cx="3314700" cy="2785110"/>
            <a:chOff x="9973" y="524"/>
            <a:chExt cx="5220" cy="4386"/>
          </a:xfrm>
        </p:grpSpPr>
        <p:pic>
          <p:nvPicPr>
            <p:cNvPr id="8" name="Picture 7" descr="results_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973" y="524"/>
              <a:ext cx="5220" cy="4177"/>
            </a:xfrm>
            <a:prstGeom prst="rect">
              <a:avLst/>
            </a:prstGeom>
          </p:spPr>
        </p:pic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3" name="Text Box 12"/>
                <p:cNvSpPr txBox="1"/>
                <p:nvPr/>
              </p:nvSpPr>
              <p:spPr>
                <a:xfrm>
                  <a:off x="11026" y="4476"/>
                  <a:ext cx="2498" cy="434"/>
                </a:xfrm>
                <a:prstGeom prst="rect">
                  <a:avLst/>
                </a:prstGeom>
                <a:noFill/>
              </p:spPr>
              <p:txBody>
                <a:bodyPr wrap="none" rtlCol="0" anchor="t">
                  <a:spAutoFit/>
                </a:bodyPr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200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𝛥</m:t>
                        </m:r>
                        <m:sSub>
                          <m:sSubPr>
                            <m:ctrlPr>
                              <a:rPr lang="en-US" sz="12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sSubPr>
                          <m:e>
                            <m:r>
                              <a:rPr lang="en-US" sz="12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𝑡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1200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Rn</m:t>
                            </m:r>
                          </m:sub>
                        </m:sSub>
                        <m:r>
                          <a:rPr lang="en-US" sz="1200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= </m:t>
                        </m:r>
                        <m:r>
                          <a:rPr lang="en-US" sz="1200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3235</m:t>
                        </m:r>
                        <m:r>
                          <a:rPr lang="en-US" sz="1200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.</m:t>
                        </m:r>
                        <m:r>
                          <a:rPr lang="en-US" sz="1200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34</m:t>
                        </m:r>
                        <m:r>
                          <a:rPr lang="en-US" sz="1200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 </m:t>
                        </m:r>
                        <m:r>
                          <a:rPr lang="en-US" sz="1200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𝑠</m:t>
                        </m:r>
                      </m:oMath>
                    </m:oMathPara>
                  </a14:m>
                  <a:endParaRPr lang="en-US" sz="1200" i="1">
                    <a:latin typeface="DejaVu Math TeX Gyre" panose="02000503000000000000" charset="0"/>
                    <a:cs typeface="DejaVu Math TeX Gyre" panose="02000503000000000000" charset="0"/>
                  </a:endParaRPr>
                </a:p>
              </p:txBody>
            </p:sp>
          </mc:Choice>
          <mc:Fallback>
            <p:sp>
              <p:nvSpPr>
                <p:cNvPr id="13" name="Text Box 1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026" y="4476"/>
                  <a:ext cx="2498" cy="434"/>
                </a:xfrm>
                <a:prstGeom prst="rect">
                  <a:avLst/>
                </a:prstGeom>
                <a:blipFill rotWithShape="1">
                  <a:blip r:embed="rId4"/>
                </a:blipFill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9" name="Group 18"/>
          <p:cNvGrpSpPr/>
          <p:nvPr/>
        </p:nvGrpSpPr>
        <p:grpSpPr>
          <a:xfrm>
            <a:off x="604520" y="3510280"/>
            <a:ext cx="3315335" cy="2847975"/>
            <a:chOff x="952" y="5528"/>
            <a:chExt cx="5221" cy="4485"/>
          </a:xfrm>
        </p:grpSpPr>
        <p:pic>
          <p:nvPicPr>
            <p:cNvPr id="9" name="Picture 8" descr="results_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52" y="5528"/>
              <a:ext cx="5221" cy="4178"/>
            </a:xfrm>
            <a:prstGeom prst="rect">
              <a:avLst/>
            </a:prstGeom>
          </p:spPr>
        </p:pic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4" name="Text Box 13"/>
                <p:cNvSpPr txBox="1"/>
                <p:nvPr/>
              </p:nvSpPr>
              <p:spPr>
                <a:xfrm>
                  <a:off x="2151" y="9579"/>
                  <a:ext cx="2498" cy="434"/>
                </a:xfrm>
                <a:prstGeom prst="rect">
                  <a:avLst/>
                </a:prstGeom>
                <a:noFill/>
              </p:spPr>
              <p:txBody>
                <a:bodyPr wrap="none" rtlCol="0" anchor="t">
                  <a:spAutoFit/>
                </a:bodyPr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200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𝛥</m:t>
                        </m:r>
                        <m:sSub>
                          <m:sSubPr>
                            <m:ctrlPr>
                              <a:rPr lang="en-US" sz="12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sSubPr>
                          <m:e>
                            <m:r>
                              <a:rPr lang="en-US" sz="12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𝑡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1200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Rn</m:t>
                            </m:r>
                          </m:sub>
                        </m:sSub>
                        <m:r>
                          <a:rPr lang="en-US" sz="1200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= </m:t>
                        </m:r>
                        <m:r>
                          <a:rPr lang="en-US" sz="1200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3227</m:t>
                        </m:r>
                        <m:r>
                          <a:rPr lang="en-US" sz="1200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.</m:t>
                        </m:r>
                        <m:r>
                          <a:rPr lang="en-US" sz="1200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25</m:t>
                        </m:r>
                        <m:r>
                          <a:rPr lang="en-US" sz="1200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 </m:t>
                        </m:r>
                        <m:r>
                          <a:rPr lang="en-US" sz="1200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𝑠</m:t>
                        </m:r>
                      </m:oMath>
                    </m:oMathPara>
                  </a14:m>
                  <a:endParaRPr lang="en-US" sz="1200" i="1">
                    <a:latin typeface="DejaVu Math TeX Gyre" panose="02000503000000000000" charset="0"/>
                    <a:cs typeface="DejaVu Math TeX Gyre" panose="02000503000000000000" charset="0"/>
                  </a:endParaRPr>
                </a:p>
              </p:txBody>
            </p:sp>
          </mc:Choice>
          <mc:Fallback>
            <p:sp>
              <p:nvSpPr>
                <p:cNvPr id="14" name="Text Box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51" y="9579"/>
                  <a:ext cx="2498" cy="434"/>
                </a:xfrm>
                <a:prstGeom prst="rect">
                  <a:avLst/>
                </a:prstGeom>
                <a:blipFill rotWithShape="1">
                  <a:blip r:embed="rId6"/>
                </a:blipFill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0" name="Group 19"/>
          <p:cNvGrpSpPr/>
          <p:nvPr/>
        </p:nvGrpSpPr>
        <p:grpSpPr>
          <a:xfrm>
            <a:off x="4447540" y="3510280"/>
            <a:ext cx="3296920" cy="2847975"/>
            <a:chOff x="7004" y="5528"/>
            <a:chExt cx="5192" cy="4485"/>
          </a:xfrm>
        </p:grpSpPr>
        <p:pic>
          <p:nvPicPr>
            <p:cNvPr id="10" name="Picture 9" descr="results_4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004" y="5528"/>
              <a:ext cx="5192" cy="4154"/>
            </a:xfrm>
            <a:prstGeom prst="rect">
              <a:avLst/>
            </a:prstGeom>
          </p:spPr>
        </p:pic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5" name="Text Box 14"/>
                <p:cNvSpPr txBox="1"/>
                <p:nvPr/>
              </p:nvSpPr>
              <p:spPr>
                <a:xfrm>
                  <a:off x="8189" y="9579"/>
                  <a:ext cx="2498" cy="434"/>
                </a:xfrm>
                <a:prstGeom prst="rect">
                  <a:avLst/>
                </a:prstGeom>
                <a:noFill/>
              </p:spPr>
              <p:txBody>
                <a:bodyPr wrap="none" rtlCol="0" anchor="t">
                  <a:spAutoFit/>
                </a:bodyPr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200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𝛥</m:t>
                        </m:r>
                        <m:sSub>
                          <m:sSubPr>
                            <m:ctrlPr>
                              <a:rPr lang="en-US" sz="12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sSubPr>
                          <m:e>
                            <m:r>
                              <a:rPr lang="en-US" sz="12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𝑡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1200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Rn</m:t>
                            </m:r>
                          </m:sub>
                        </m:sSub>
                        <m:r>
                          <a:rPr lang="en-US" sz="1200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= </m:t>
                        </m:r>
                        <m:r>
                          <a:rPr lang="en-US" sz="1200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3224</m:t>
                        </m:r>
                        <m:r>
                          <a:rPr lang="en-US" sz="1200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.</m:t>
                        </m:r>
                        <m:r>
                          <a:rPr lang="en-US" sz="1200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40</m:t>
                        </m:r>
                        <m:r>
                          <a:rPr lang="en-US" sz="1200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 </m:t>
                        </m:r>
                        <m:r>
                          <a:rPr lang="en-US" sz="1200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𝑠</m:t>
                        </m:r>
                      </m:oMath>
                    </m:oMathPara>
                  </a14:m>
                  <a:endParaRPr lang="en-US" sz="1200" i="1">
                    <a:latin typeface="DejaVu Math TeX Gyre" panose="02000503000000000000" charset="0"/>
                    <a:cs typeface="DejaVu Math TeX Gyre" panose="02000503000000000000" charset="0"/>
                  </a:endParaRPr>
                </a:p>
              </p:txBody>
            </p:sp>
          </mc:Choice>
          <mc:Fallback>
            <p:sp>
              <p:nvSpPr>
                <p:cNvPr id="15" name="Text Box 1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89" y="9579"/>
                  <a:ext cx="2498" cy="434"/>
                </a:xfrm>
                <a:prstGeom prst="rect">
                  <a:avLst/>
                </a:prstGeom>
                <a:blipFill rotWithShape="1">
                  <a:blip r:embed="rId8"/>
                </a:blipFill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1" name="Group 20"/>
          <p:cNvGrpSpPr/>
          <p:nvPr/>
        </p:nvGrpSpPr>
        <p:grpSpPr>
          <a:xfrm>
            <a:off x="8145780" y="3510280"/>
            <a:ext cx="3343275" cy="2847975"/>
            <a:chOff x="12828" y="5528"/>
            <a:chExt cx="5265" cy="4485"/>
          </a:xfrm>
        </p:grpSpPr>
        <p:pic>
          <p:nvPicPr>
            <p:cNvPr id="11" name="Picture 10" descr="results_5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2828" y="5528"/>
              <a:ext cx="5265" cy="4212"/>
            </a:xfrm>
            <a:prstGeom prst="rect">
              <a:avLst/>
            </a:prstGeom>
          </p:spPr>
        </p:pic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6" name="Text Box 15"/>
                <p:cNvSpPr txBox="1"/>
                <p:nvPr/>
              </p:nvSpPr>
              <p:spPr>
                <a:xfrm>
                  <a:off x="14050" y="9579"/>
                  <a:ext cx="2498" cy="434"/>
                </a:xfrm>
                <a:prstGeom prst="rect">
                  <a:avLst/>
                </a:prstGeom>
                <a:noFill/>
              </p:spPr>
              <p:txBody>
                <a:bodyPr wrap="none" rtlCol="0" anchor="t">
                  <a:spAutoFit/>
                </a:bodyPr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200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𝛥</m:t>
                        </m:r>
                        <m:sSub>
                          <m:sSubPr>
                            <m:ctrlPr>
                              <a:rPr lang="en-US" sz="12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sSubPr>
                          <m:e>
                            <m:r>
                              <a:rPr lang="en-US" sz="12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𝑡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1200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Rn</m:t>
                            </m:r>
                          </m:sub>
                        </m:sSub>
                        <m:r>
                          <a:rPr lang="en-US" sz="1200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= </m:t>
                        </m:r>
                        <m:r>
                          <a:rPr lang="en-US" sz="1200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3238</m:t>
                        </m:r>
                        <m:r>
                          <a:rPr lang="en-US" sz="1200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.</m:t>
                        </m:r>
                        <m:r>
                          <a:rPr lang="en-US" sz="1200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99</m:t>
                        </m:r>
                        <m:r>
                          <a:rPr lang="en-US" sz="1200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 </m:t>
                        </m:r>
                        <m:r>
                          <a:rPr lang="en-US" sz="1200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𝑠</m:t>
                        </m:r>
                      </m:oMath>
                    </m:oMathPara>
                  </a14:m>
                  <a:endParaRPr lang="en-US" sz="1200" i="1">
                    <a:latin typeface="DejaVu Math TeX Gyre" panose="02000503000000000000" charset="0"/>
                    <a:cs typeface="DejaVu Math TeX Gyre" panose="02000503000000000000" charset="0"/>
                  </a:endParaRPr>
                </a:p>
              </p:txBody>
            </p:sp>
          </mc:Choice>
          <mc:Fallback>
            <p:sp>
              <p:nvSpPr>
                <p:cNvPr id="16" name="Text Box 1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050" y="9579"/>
                  <a:ext cx="2498" cy="434"/>
                </a:xfrm>
                <a:prstGeom prst="rect">
                  <a:avLst/>
                </a:prstGeom>
                <a:blipFill rotWithShape="1">
                  <a:blip r:embed="rId10"/>
                </a:blipFill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2" name="Text Box 21"/>
          <p:cNvSpPr txBox="1"/>
          <p:nvPr/>
        </p:nvSpPr>
        <p:spPr>
          <a:xfrm>
            <a:off x="-10795" y="6555105"/>
            <a:ext cx="3014345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s-ES_tradnl" altLang="en-US" sz="1200"/>
              <a:t>*Doane Binning</a:t>
            </a:r>
            <a:endParaRPr lang="es-ES_tradnl" altLang="en-US" sz="12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2" grpId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A49DFD55-3C28-40EF-9E31-A92D2E4017FF}" type="slidenum">
              <a:rPr lang="en-US" smtClean="0"/>
            </a:fld>
            <a:endParaRPr lang="en-US" dirty="0"/>
          </a:p>
        </p:txBody>
      </p:sp>
      <p:grpSp>
        <p:nvGrpSpPr>
          <p:cNvPr id="18" name="Group 17"/>
          <p:cNvGrpSpPr/>
          <p:nvPr/>
        </p:nvGrpSpPr>
        <p:grpSpPr>
          <a:xfrm>
            <a:off x="255270" y="1057910"/>
            <a:ext cx="5409565" cy="4038048"/>
            <a:chOff x="9973" y="524"/>
            <a:chExt cx="5220" cy="4242"/>
          </a:xfrm>
        </p:grpSpPr>
        <p:pic>
          <p:nvPicPr>
            <p:cNvPr id="9" name="Picture 8" descr="results_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9973" y="524"/>
              <a:ext cx="5220" cy="4177"/>
            </a:xfrm>
            <a:prstGeom prst="rect">
              <a:avLst/>
            </a:prstGeom>
          </p:spPr>
        </p:pic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0" name="Text Box 9"/>
                <p:cNvSpPr txBox="1"/>
                <p:nvPr/>
              </p:nvSpPr>
              <p:spPr>
                <a:xfrm>
                  <a:off x="11026" y="4476"/>
                  <a:ext cx="2498" cy="290"/>
                </a:xfrm>
                <a:prstGeom prst="rect">
                  <a:avLst/>
                </a:prstGeom>
                <a:noFill/>
              </p:spPr>
              <p:txBody>
                <a:bodyPr wrap="square" rtlCol="0" anchor="t">
                  <a:spAutoFit/>
                </a:bodyPr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200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𝛥</m:t>
                        </m:r>
                        <m:sSub>
                          <m:sSubPr>
                            <m:ctrlPr>
                              <a:rPr lang="en-US" sz="12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sSubPr>
                          <m:e>
                            <m:r>
                              <a:rPr lang="en-US" sz="12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𝑡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1200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Rn</m:t>
                            </m:r>
                          </m:sub>
                        </m:sSub>
                        <m:r>
                          <a:rPr lang="en-US" sz="1200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= </m:t>
                        </m:r>
                        <m:r>
                          <a:rPr lang="en-US" sz="1200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3235</m:t>
                        </m:r>
                        <m:r>
                          <a:rPr lang="en-US" sz="1200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.</m:t>
                        </m:r>
                        <m:r>
                          <a:rPr lang="en-US" sz="1200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34</m:t>
                        </m:r>
                        <m:r>
                          <a:rPr lang="en-US" sz="1200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 </m:t>
                        </m:r>
                        <m:r>
                          <a:rPr lang="en-US" sz="1200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𝑠</m:t>
                        </m:r>
                      </m:oMath>
                    </m:oMathPara>
                  </a14:m>
                  <a:endParaRPr lang="en-US" sz="1200" i="1">
                    <a:latin typeface="DejaVu Math TeX Gyre" panose="02000503000000000000" charset="0"/>
                    <a:cs typeface="DejaVu Math TeX Gyre" panose="02000503000000000000" charset="0"/>
                  </a:endParaRPr>
                </a:p>
              </p:txBody>
            </p:sp>
          </mc:Choice>
          <mc:Fallback>
            <p:sp>
              <p:nvSpPr>
                <p:cNvPr id="10" name="Text Box 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026" y="4476"/>
                  <a:ext cx="2498" cy="290"/>
                </a:xfrm>
                <a:prstGeom prst="rect">
                  <a:avLst/>
                </a:prstGeom>
                <a:blipFill rotWithShape="1">
                  <a:blip r:embed="rId2"/>
                </a:blipFill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0" name="Group 19"/>
          <p:cNvGrpSpPr/>
          <p:nvPr/>
        </p:nvGrpSpPr>
        <p:grpSpPr>
          <a:xfrm>
            <a:off x="7217410" y="2197735"/>
            <a:ext cx="3549650" cy="454025"/>
            <a:chOff x="11059" y="2881"/>
            <a:chExt cx="5590" cy="715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4" name="Text Box 13"/>
                <p:cNvSpPr txBox="1"/>
                <p:nvPr/>
              </p:nvSpPr>
              <p:spPr>
                <a:xfrm>
                  <a:off x="11059" y="2881"/>
                  <a:ext cx="5590" cy="580"/>
                </a:xfrm>
                <a:prstGeom prst="rect">
                  <a:avLst/>
                </a:prstGeom>
                <a:noFill/>
              </p:spPr>
              <p:txBody>
                <a:bodyPr wrap="square" rtlCol="0" anchor="t">
                  <a:spAutoFit/>
                </a:bodyPr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𝛥</m:t>
                        </m:r>
                        <m:sSub>
                          <m:sSubPr>
                            <m:ctrlP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𝑡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Rn</m:t>
                            </m:r>
                          </m:sub>
                        </m:sSub>
                        <m:r>
                          <a:rPr lang="en-US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= </m:t>
                        </m:r>
                        <m:r>
                          <a:rPr lang="en-US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3235</m:t>
                        </m:r>
                        <m:r>
                          <a:rPr lang="en-US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.</m:t>
                        </m:r>
                        <m:r>
                          <a:rPr lang="en-US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34</m:t>
                        </m:r>
                        <m:r>
                          <a:rPr lang="en-US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 </m:t>
                        </m:r>
                        <m:r>
                          <a:rPr lang="en-US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𝑠</m:t>
                        </m:r>
                        <m:r>
                          <a:rPr lang="en-US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 ± </m:t>
                        </m:r>
                        <m:r>
                          <a:rPr lang="en-US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15</m:t>
                        </m:r>
                        <m:r>
                          <a:rPr lang="en-US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%</m:t>
                        </m:r>
                      </m:oMath>
                    </m:oMathPara>
                  </a14:m>
                  <a:endParaRPr lang="en-US" i="1">
                    <a:latin typeface="DejaVu Math TeX Gyre" panose="02000503000000000000" charset="0"/>
                    <a:cs typeface="DejaVu Math TeX Gyre" panose="02000503000000000000" charset="0"/>
                  </a:endParaRPr>
                </a:p>
              </p:txBody>
            </p:sp>
          </mc:Choice>
          <mc:Fallback>
            <p:sp>
              <p:nvSpPr>
                <p:cNvPr id="14" name="Text Box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059" y="2881"/>
                  <a:ext cx="5590" cy="580"/>
                </a:xfrm>
                <a:prstGeom prst="rect">
                  <a:avLst/>
                </a:prstGeom>
                <a:blipFill rotWithShape="1">
                  <a:blip r:embed="rId3"/>
                </a:blipFill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9" name="Text Box 18"/>
            <p:cNvSpPr txBox="1"/>
            <p:nvPr/>
          </p:nvSpPr>
          <p:spPr>
            <a:xfrm>
              <a:off x="15224" y="3016"/>
              <a:ext cx="488" cy="5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endParaRPr lang="en-US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7075170" y="438150"/>
            <a:ext cx="4209415" cy="2127885"/>
            <a:chOff x="11142" y="690"/>
            <a:chExt cx="6629" cy="3351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5" name="Text Box 14"/>
                <p:cNvSpPr txBox="1"/>
                <p:nvPr/>
              </p:nvSpPr>
              <p:spPr>
                <a:xfrm>
                  <a:off x="11142" y="3461"/>
                  <a:ext cx="6629" cy="580"/>
                </a:xfrm>
                <a:prstGeom prst="rect">
                  <a:avLst/>
                </a:prstGeom>
                <a:noFill/>
              </p:spPr>
              <p:txBody>
                <a:bodyPr wrap="square" rtlCol="0" anchor="t">
                  <a:spAutoFit/>
                </a:bodyPr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𝛥</m:t>
                        </m:r>
                        <m:sSub>
                          <m:sSubPr>
                            <m:ctrlP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𝑡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Rn</m:t>
                            </m:r>
                          </m:sub>
                        </m:sSub>
                        <m:r>
                          <a:rPr lang="en-US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= </m:t>
                        </m:r>
                        <m:r>
                          <a:rPr lang="en-US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3235</m:t>
                        </m:r>
                        <m:r>
                          <a:rPr lang="en-US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.</m:t>
                        </m:r>
                        <m:r>
                          <a:rPr lang="en-US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34</m:t>
                        </m:r>
                        <m:r>
                          <a:rPr lang="en-US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 </m:t>
                        </m:r>
                        <m:r>
                          <a:rPr lang="en-US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𝑠</m:t>
                        </m:r>
                        <m:r>
                          <a:rPr lang="en-US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 ± </m:t>
                        </m:r>
                        <m:r>
                          <a:rPr lang="en-US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485</m:t>
                        </m:r>
                        <m:r>
                          <a:rPr lang="en-US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.</m:t>
                        </m:r>
                        <m:r>
                          <a:rPr lang="en-US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30</m:t>
                        </m:r>
                        <m:r>
                          <a:rPr lang="en-US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 </m:t>
                        </m:r>
                      </m:oMath>
                    </m:oMathPara>
                  </a14:m>
                  <a:endParaRPr lang="en-US" i="1">
                    <a:latin typeface="DejaVu Math TeX Gyre" panose="02000503000000000000" charset="0"/>
                    <a:cs typeface="DejaVu Math TeX Gyre" panose="02000503000000000000" charset="0"/>
                  </a:endParaRPr>
                </a:p>
              </p:txBody>
            </p:sp>
          </mc:Choice>
          <mc:Fallback>
            <p:sp>
              <p:nvSpPr>
                <p:cNvPr id="15" name="Text Box 1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142" y="3461"/>
                  <a:ext cx="6629" cy="580"/>
                </a:xfrm>
                <a:prstGeom prst="rect">
                  <a:avLst/>
                </a:prstGeom>
                <a:blipFill rotWithShape="1">
                  <a:blip r:embed="rId4"/>
                </a:blipFill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1" name="Text Box 20"/>
            <p:cNvSpPr txBox="1"/>
            <p:nvPr/>
          </p:nvSpPr>
          <p:spPr>
            <a:xfrm>
              <a:off x="15010" y="690"/>
              <a:ext cx="488" cy="5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endParaRPr lang="en-US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6900545" y="2197735"/>
            <a:ext cx="4208780" cy="388620"/>
            <a:chOff x="10917" y="3792"/>
            <a:chExt cx="6628" cy="612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6" name="Text Box 15"/>
                <p:cNvSpPr txBox="1"/>
                <p:nvPr/>
              </p:nvSpPr>
              <p:spPr>
                <a:xfrm>
                  <a:off x="10917" y="3792"/>
                  <a:ext cx="6629" cy="580"/>
                </a:xfrm>
                <a:prstGeom prst="rect">
                  <a:avLst/>
                </a:prstGeom>
                <a:noFill/>
              </p:spPr>
              <p:txBody>
                <a:bodyPr wrap="square" rtlCol="0" anchor="t">
                  <a:spAutoFit/>
                </a:bodyPr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𝛥</m:t>
                        </m:r>
                        <m:sSub>
                          <m:sSubPr>
                            <m:ctrlP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𝑡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Rn</m:t>
                            </m:r>
                          </m:sub>
                        </m:sSub>
                        <m:r>
                          <a:rPr lang="en-US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= </m:t>
                        </m:r>
                        <m:r>
                          <a:rPr lang="en-US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53</m:t>
                        </m:r>
                        <m:r>
                          <a:rPr lang="en-US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.</m:t>
                        </m:r>
                        <m:r>
                          <a:rPr lang="en-US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92</m:t>
                        </m:r>
                        <m:r>
                          <a:rPr lang="en-US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 </m:t>
                        </m:r>
                        <m:r>
                          <a:rPr lang="en-US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𝑚𝑖𝑛</m:t>
                        </m:r>
                        <m:r>
                          <a:rPr lang="en-US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 ± </m:t>
                        </m:r>
                        <m:r>
                          <a:rPr lang="en-US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8</m:t>
                        </m:r>
                        <m:r>
                          <a:rPr lang="en-US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.</m:t>
                        </m:r>
                        <m:r>
                          <a:rPr lang="en-US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09</m:t>
                        </m:r>
                      </m:oMath>
                    </m:oMathPara>
                  </a14:m>
                  <a:endParaRPr lang="en-US" i="1">
                    <a:latin typeface="DejaVu Math TeX Gyre" panose="02000503000000000000" charset="0"/>
                    <a:cs typeface="DejaVu Math TeX Gyre" panose="02000503000000000000" charset="0"/>
                  </a:endParaRPr>
                </a:p>
              </p:txBody>
            </p:sp>
          </mc:Choice>
          <mc:Fallback>
            <p:sp>
              <p:nvSpPr>
                <p:cNvPr id="16" name="Text Box 1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917" y="3792"/>
                  <a:ext cx="6629" cy="580"/>
                </a:xfrm>
                <a:prstGeom prst="rect">
                  <a:avLst/>
                </a:prstGeom>
                <a:blipFill rotWithShape="1">
                  <a:blip r:embed="rId5"/>
                </a:blipFill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3" name="Text Box 22"/>
            <p:cNvSpPr txBox="1"/>
            <p:nvPr/>
          </p:nvSpPr>
          <p:spPr>
            <a:xfrm>
              <a:off x="16593" y="3824"/>
              <a:ext cx="488" cy="5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endParaRPr lang="en-US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7416165" y="3279775"/>
            <a:ext cx="1662430" cy="664210"/>
            <a:chOff x="12545" y="4703"/>
            <a:chExt cx="2618" cy="1046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1" name="Text Box 10"/>
                <p:cNvSpPr txBox="1"/>
                <p:nvPr/>
              </p:nvSpPr>
              <p:spPr>
                <a:xfrm>
                  <a:off x="12545" y="4703"/>
                  <a:ext cx="2619" cy="1046"/>
                </a:xfrm>
                <a:prstGeom prst="rect">
                  <a:avLst/>
                </a:prstGeom>
                <a:noFill/>
              </p:spPr>
              <p:txBody>
                <a:bodyPr wrap="none" rtlCol="0" anchor="t">
                  <a:spAutoFit/>
                </a:bodyPr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〈"/>
                            <m:endChr m:val="〉"/>
                            <m:ctrlP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  <m:t>Rn</m:t>
                                </m:r>
                              </m:sub>
                            </m:sSub>
                          </m:e>
                        </m:d>
                        <m:r>
                          <a:rPr lang="en-US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=</m:t>
                        </m:r>
                        <m:f>
                          <m:fPr>
                            <m:ctrlP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𝐾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  <m:t>𝜆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  <m:t>Rn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en-US"/>
                </a:p>
              </p:txBody>
            </p:sp>
          </mc:Choice>
          <mc:Fallback>
            <p:sp>
              <p:nvSpPr>
                <p:cNvPr id="11" name="Text Box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545" y="4703"/>
                  <a:ext cx="2619" cy="1046"/>
                </a:xfrm>
                <a:prstGeom prst="rect">
                  <a:avLst/>
                </a:prstGeom>
                <a:blipFill rotWithShape="1">
                  <a:blip r:embed="rId6"/>
                </a:blipFill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5" name="Text Box 24"/>
            <p:cNvSpPr txBox="1"/>
            <p:nvPr/>
          </p:nvSpPr>
          <p:spPr>
            <a:xfrm>
              <a:off x="13063" y="4880"/>
              <a:ext cx="488" cy="5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endParaRPr lang="en-US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7426325" y="3284855"/>
            <a:ext cx="2310130" cy="664210"/>
            <a:chOff x="9667" y="6882"/>
            <a:chExt cx="3638" cy="1046"/>
          </a:xfrm>
        </p:grpSpPr>
        <p:grpSp>
          <p:nvGrpSpPr>
            <p:cNvPr id="28" name="Group 27"/>
            <p:cNvGrpSpPr/>
            <p:nvPr/>
          </p:nvGrpSpPr>
          <p:grpSpPr>
            <a:xfrm>
              <a:off x="9667" y="6882"/>
              <a:ext cx="3638" cy="1046"/>
              <a:chOff x="8723" y="7285"/>
              <a:chExt cx="3638" cy="1046"/>
            </a:xfrm>
          </p:grpSpPr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12" name="Text Box 11"/>
                  <p:cNvSpPr txBox="1"/>
                  <p:nvPr/>
                </p:nvSpPr>
                <p:spPr>
                  <a:xfrm>
                    <a:off x="8723" y="7285"/>
                    <a:ext cx="3639" cy="1046"/>
                  </a:xfrm>
                  <a:prstGeom prst="rect">
                    <a:avLst/>
                  </a:prstGeom>
                  <a:noFill/>
                </p:spPr>
                <p:txBody>
                  <a:bodyPr wrap="none" rtlCol="0" anchor="t">
                    <a:spAutoFit/>
                  </a:bodyPr>
                  <a:p>
                    <a:pPr algn="l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d>
                            <m:dPr>
                              <m:begChr m:val="〈"/>
                              <m:endChr m:val="〉"/>
                              <m:ctrlPr>
                                <a:rPr lang="en-US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DejaVu Math TeX Gyre" panose="02000503000000000000" charset="0"/>
                                      <a:cs typeface="DejaVu Math TeX Gyre" panose="02000503000000000000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DejaVu Math TeX Gyre" panose="02000503000000000000" charset="0"/>
                                      <a:cs typeface="DejaVu Math TeX Gyre" panose="02000503000000000000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latin typeface="DejaVu Math TeX Gyre" panose="02000503000000000000" charset="0"/>
                                      <a:cs typeface="DejaVu Math TeX Gyre" panose="02000503000000000000" charset="0"/>
                                    </a:rPr>
                                    <m:t>Rn</m:t>
                                  </m:r>
                                </m:sub>
                              </m:sSub>
                            </m:e>
                          </m:d>
                          <m:r>
                            <a:rPr lang="en-US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n-US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i="1">
                                      <a:latin typeface="DejaVu Math TeX Gyre" panose="02000503000000000000" charset="0"/>
                                      <a:cs typeface="DejaVu Math TeX Gyre" panose="02000503000000000000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DejaVu Math TeX Gyre" panose="02000503000000000000" charset="0"/>
                                      <a:cs typeface="DejaVu Math TeX Gyre" panose="02000503000000000000" charset="0"/>
                                    </a:rPr>
                                    <m:t>𝑇</m:t>
                                  </m:r>
                                </m:e>
                                <m:sub>
                                  <m:f>
                                    <m:fPr>
                                      <m:type m:val="lin"/>
                                      <m:ctrlPr>
                                        <a:rPr lang="en-US" i="1">
                                          <a:latin typeface="DejaVu Math TeX Gyre" panose="02000503000000000000" charset="0"/>
                                          <a:cs typeface="DejaVu Math TeX Gyre" panose="02000503000000000000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1">
                                          <a:latin typeface="DejaVu Math TeX Gyre" panose="02000503000000000000" charset="0"/>
                                          <a:cs typeface="DejaVu Math TeX Gyre" panose="02000503000000000000" charset="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n-US" i="1">
                                          <a:latin typeface="DejaVu Math TeX Gyre" panose="02000503000000000000" charset="0"/>
                                          <a:cs typeface="DejaVu Math TeX Gyre" panose="02000503000000000000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</m:sub>
                              </m:sSub>
                            </m:num>
                            <m:den>
                              <m:r>
                                <a:rPr lang="en-US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𝛥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DejaVu Math TeX Gyre" panose="02000503000000000000" charset="0"/>
                                      <a:cs typeface="DejaVu Math TeX Gyre" panose="02000503000000000000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DejaVu Math TeX Gyre" panose="02000503000000000000" charset="0"/>
                                      <a:cs typeface="DejaVu Math TeX Gyre" panose="02000503000000000000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latin typeface="DejaVu Math TeX Gyre" panose="02000503000000000000" charset="0"/>
                                      <a:cs typeface="DejaVu Math TeX Gyre" panose="02000503000000000000" charset="0"/>
                                    </a:rPr>
                                    <m:t>Rn</m:t>
                                  </m:r>
                                </m:sub>
                              </m:sSub>
                              <m:r>
                                <a:rPr lang="en-US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⋅</m:t>
                              </m:r>
                              <m:func>
                                <m:funcPr>
                                  <m:ctrlPr>
                                    <a:rPr lang="en-US">
                                      <a:latin typeface="DejaVu Math TeX Gyre" panose="02000503000000000000" charset="0"/>
                                      <a:cs typeface="DejaVu Math TeX Gyre" panose="02000503000000000000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latin typeface="DejaVu Math TeX Gyre" panose="02000503000000000000" charset="0"/>
                                      <a:cs typeface="DejaVu Math TeX Gyre" panose="02000503000000000000" charset="0"/>
                                    </a:rPr>
                                    <m:t>ln</m:t>
                                  </m:r>
                                </m:fName>
                                <m:e>
                                  <m:r>
                                    <a:rPr lang="en-US" i="1">
                                      <a:latin typeface="DejaVu Math TeX Gyre" panose="02000503000000000000" charset="0"/>
                                      <a:cs typeface="DejaVu Math TeX Gyre" panose="02000503000000000000" charset="0"/>
                                    </a:rPr>
                                    <m:t>2</m:t>
                                  </m:r>
                                </m:e>
                              </m:func>
                            </m:den>
                          </m:f>
                        </m:oMath>
                      </m:oMathPara>
                    </a14:m>
                    <a:endParaRPr lang="en-US"/>
                  </a:p>
                </p:txBody>
              </p:sp>
            </mc:Choice>
            <mc:Fallback>
              <p:sp>
                <p:nvSpPr>
                  <p:cNvPr id="12" name="Text Box 11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723" y="7285"/>
                    <a:ext cx="3639" cy="1046"/>
                  </a:xfrm>
                  <a:prstGeom prst="rect">
                    <a:avLst/>
                  </a:prstGeom>
                  <a:blipFill rotWithShape="1">
                    <a:blip r:embed="rId7"/>
                  </a:blipFill>
                </p:spPr>
                <p:txBody>
                  <a:bodyPr/>
                  <a:lstStyle/>
                  <a:p>
                    <a:r>
                      <a:rPr lang="en-US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27" name="Text Box 26"/>
              <p:cNvSpPr txBox="1"/>
              <p:nvPr/>
            </p:nvSpPr>
            <p:spPr>
              <a:xfrm>
                <a:off x="9797" y="7568"/>
                <a:ext cx="488" cy="5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p>
                <a:endParaRPr lang="en-US"/>
              </a:p>
            </p:txBody>
          </p:sp>
        </p:grpSp>
        <p:sp>
          <p:nvSpPr>
            <p:cNvPr id="29" name="Text Box 28"/>
            <p:cNvSpPr txBox="1"/>
            <p:nvPr/>
          </p:nvSpPr>
          <p:spPr>
            <a:xfrm>
              <a:off x="10738" y="7057"/>
              <a:ext cx="488" cy="5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endParaRPr lang="en-US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7426325" y="3442335"/>
            <a:ext cx="3036570" cy="379730"/>
            <a:chOff x="11525" y="8309"/>
            <a:chExt cx="4782" cy="598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7" name="Text Box 16"/>
                <p:cNvSpPr txBox="1"/>
                <p:nvPr/>
              </p:nvSpPr>
              <p:spPr>
                <a:xfrm>
                  <a:off x="11525" y="8309"/>
                  <a:ext cx="4782" cy="580"/>
                </a:xfrm>
                <a:prstGeom prst="rect">
                  <a:avLst/>
                </a:prstGeom>
                <a:noFill/>
              </p:spPr>
              <p:txBody>
                <a:bodyPr wrap="none" rtlCol="0" anchor="t">
                  <a:spAutoFit/>
                </a:bodyPr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〈"/>
                            <m:endChr m:val="〉"/>
                            <m:ctrlPr>
                              <a:rPr lang="en-US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>
                                    <a:latin typeface="DejaVu Math TeX Gyre" panose="02000503000000000000" charset="0"/>
                                    <a:cs typeface="DejaVu Math TeX Gyre" panose="02000503000000000000" charset="0"/>
                                  </a:rPr>
                                  <m:t>Rn</m:t>
                                </m:r>
                              </m:sub>
                            </m:sSub>
                          </m:e>
                        </m:d>
                        <m:r>
                          <a:rPr lang="en-US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=</m:t>
                        </m:r>
                        <m:r>
                          <a:rPr lang="en-US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147</m:t>
                        </m:r>
                        <m:r>
                          <a:rPr lang="en-US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.</m:t>
                        </m:r>
                        <m:r>
                          <a:rPr lang="en-US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17</m:t>
                        </m:r>
                        <m:r>
                          <a:rPr lang="en-US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 </m:t>
                        </m:r>
                        <m:r>
                          <a:rPr lang="en-US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± </m:t>
                        </m:r>
                        <m:r>
                          <a:rPr lang="en-US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22</m:t>
                        </m:r>
                        <m:r>
                          <a:rPr lang="en-US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.</m:t>
                        </m:r>
                        <m:r>
                          <a:rPr lang="en-US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08</m:t>
                        </m:r>
                      </m:oMath>
                    </m:oMathPara>
                  </a14:m>
                  <a:endParaRPr lang="en-US"/>
                </a:p>
              </p:txBody>
            </p:sp>
          </mc:Choice>
          <mc:Fallback>
            <p:sp>
              <p:nvSpPr>
                <p:cNvPr id="17" name="Text Box 1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525" y="8309"/>
                  <a:ext cx="4782" cy="580"/>
                </a:xfrm>
                <a:prstGeom prst="rect">
                  <a:avLst/>
                </a:prstGeom>
                <a:blipFill rotWithShape="1">
                  <a:blip r:embed="rId8"/>
                </a:blipFill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1" name="Text Box 30"/>
            <p:cNvSpPr txBox="1"/>
            <p:nvPr/>
          </p:nvSpPr>
          <p:spPr>
            <a:xfrm>
              <a:off x="13245" y="8327"/>
              <a:ext cx="488" cy="5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endParaRPr lang="en-US"/>
            </a:p>
          </p:txBody>
        </p:sp>
      </p:grpSp>
      <p:sp>
        <p:nvSpPr>
          <p:cNvPr id="33" name="Footer Placeholder 3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r>
              <a:rPr lang="es-ES_tradnl" sz="800" dirty="0">
                <a:cs typeface="+mn-lt"/>
                <a:sym typeface="+mn-ea"/>
              </a:rPr>
              <a:t>OBJECT-ORIENTED MONTE CARLO ALPHA ANALYSIS</a:t>
            </a:r>
            <a:endParaRPr lang="es-ES_tradnl" sz="800" dirty="0">
              <a:cs typeface="+mn-lt"/>
              <a:sym typeface="+mn-ea"/>
            </a:endParaRPr>
          </a:p>
        </p:txBody>
      </p:sp>
      <p:sp>
        <p:nvSpPr>
          <p:cNvPr id="34" name="Date Placeholder 3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r>
              <a:rPr lang="en-US" sz="900" dirty="0"/>
              <a:t>20</a:t>
            </a:r>
            <a:r>
              <a:rPr lang="es-ES_tradnl" altLang="en-US" sz="900" dirty="0"/>
              <a:t>23</a:t>
            </a:r>
            <a:endParaRPr lang="es-ES_tradnl" altLang="en-US" sz="9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r>
              <a:rPr lang="es-ES_tradnl" dirty="0"/>
              <a:t>2023</a:t>
            </a:r>
            <a:endParaRPr lang="es-ES_trad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A49DFD55-3C28-40EF-9E31-A92D2E4017FF}" type="slidenum">
              <a:rPr lang="en-US" smtClean="0"/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453890" y="1276350"/>
            <a:ext cx="3283585" cy="4626610"/>
          </a:xfrm>
          <a:prstGeom prst="rect">
            <a:avLst/>
          </a:prstGeom>
        </p:spPr>
      </p:pic>
      <p:sp>
        <p:nvSpPr>
          <p:cNvPr id="10" name="Text Box 9"/>
          <p:cNvSpPr txBox="1"/>
          <p:nvPr/>
        </p:nvSpPr>
        <p:spPr>
          <a:xfrm>
            <a:off x="3075940" y="362585"/>
            <a:ext cx="60401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s-ES_tradnl" altLang="en-US" sz="2400"/>
              <a:t>The Uranium Series</a:t>
            </a:r>
            <a:endParaRPr lang="es-ES_tradnl" altLang="en-US" sz="240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z="800" dirty="0">
                <a:cs typeface="+mn-lt"/>
                <a:sym typeface="+mn-ea"/>
              </a:rPr>
              <a:t>OBJECT-ORIENTED MONTE CARLO ALPHA ANALYSIS</a:t>
            </a:r>
            <a:endParaRPr lang="es-ES_tradnl" sz="800" dirty="0">
              <a:cs typeface="+mn-lt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A49DFD55-3C28-40EF-9E31-A92D2E4017FF}" type="slidenum">
              <a:rPr lang="en-US" smtClean="0"/>
            </a:fld>
            <a:endParaRPr lang="en-US" dirty="0"/>
          </a:p>
        </p:txBody>
      </p:sp>
      <p:pic>
        <p:nvPicPr>
          <p:cNvPr id="12" name="Picture 11" descr="output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889000"/>
            <a:ext cx="12192000" cy="4875530"/>
          </a:xfrm>
          <a:prstGeom prst="rect">
            <a:avLst/>
          </a:prstGeom>
        </p:spPr>
      </p:pic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r>
              <a:rPr lang="es-ES_tradnl" altLang="en-US" sz="900" dirty="0"/>
              <a:t>OBJECT-ORIENTED MONTE CARLO ALPHA ANALYSIS</a:t>
            </a:r>
            <a:endParaRPr lang="es-ES_tradnl" altLang="en-US" sz="900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r>
              <a:rPr lang="en-US" sz="900" dirty="0"/>
              <a:t>20</a:t>
            </a:r>
            <a:r>
              <a:rPr lang="es-ES_tradnl" altLang="en-US" sz="900" dirty="0"/>
              <a:t>23</a:t>
            </a:r>
            <a:endParaRPr lang="es-ES_tradnl" altLang="en-US" sz="900" dirty="0"/>
          </a:p>
        </p:txBody>
      </p:sp>
      <p:sp>
        <p:nvSpPr>
          <p:cNvPr id="62" name="Text Box 61"/>
          <p:cNvSpPr txBox="1"/>
          <p:nvPr/>
        </p:nvSpPr>
        <p:spPr>
          <a:xfrm>
            <a:off x="3075940" y="362585"/>
            <a:ext cx="60401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s-ES_tradnl" altLang="en-US" sz="2400"/>
              <a:t>Recunstructing Decay Events</a:t>
            </a:r>
            <a:endParaRPr lang="es-ES_tradnl" altLang="en-US" sz="24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A49DFD55-3C28-40EF-9E31-A92D2E4017FF}" type="slidenum">
              <a:rPr lang="en-US" smtClean="0"/>
            </a:fld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617220" y="655320"/>
            <a:ext cx="0" cy="5530215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617220" y="6185535"/>
            <a:ext cx="10950575" cy="0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6" name="Straight Arrow Connector 435"/>
          <p:cNvCxnSpPr/>
          <p:nvPr/>
        </p:nvCxnSpPr>
        <p:spPr>
          <a:xfrm>
            <a:off x="1673225" y="1345565"/>
            <a:ext cx="1265555" cy="3850005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769" name="Group 768"/>
          <p:cNvGrpSpPr/>
          <p:nvPr/>
        </p:nvGrpSpPr>
        <p:grpSpPr>
          <a:xfrm>
            <a:off x="8148320" y="3814445"/>
            <a:ext cx="621030" cy="878205"/>
            <a:chOff x="12832" y="6007"/>
            <a:chExt cx="978" cy="1383"/>
          </a:xfrm>
        </p:grpSpPr>
        <p:grpSp>
          <p:nvGrpSpPr>
            <p:cNvPr id="122" name="Group 121"/>
            <p:cNvGrpSpPr/>
            <p:nvPr/>
          </p:nvGrpSpPr>
          <p:grpSpPr>
            <a:xfrm>
              <a:off x="12937" y="6634"/>
              <a:ext cx="782" cy="756"/>
              <a:chOff x="1959" y="2345"/>
              <a:chExt cx="782" cy="756"/>
            </a:xfrm>
          </p:grpSpPr>
          <p:sp>
            <p:nvSpPr>
              <p:cNvPr id="123" name="Oval 122"/>
              <p:cNvSpPr/>
              <p:nvPr/>
            </p:nvSpPr>
            <p:spPr>
              <a:xfrm>
                <a:off x="2485" y="2361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24" name="Oval 123"/>
              <p:cNvSpPr/>
              <p:nvPr/>
            </p:nvSpPr>
            <p:spPr>
              <a:xfrm>
                <a:off x="2595" y="2508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25" name="Oval 124"/>
              <p:cNvSpPr/>
              <p:nvPr/>
            </p:nvSpPr>
            <p:spPr>
              <a:xfrm>
                <a:off x="2599" y="2632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26" name="Oval 125"/>
              <p:cNvSpPr/>
              <p:nvPr/>
            </p:nvSpPr>
            <p:spPr>
              <a:xfrm>
                <a:off x="2599" y="2808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27" name="Oval 126"/>
              <p:cNvSpPr/>
              <p:nvPr/>
            </p:nvSpPr>
            <p:spPr>
              <a:xfrm>
                <a:off x="2531" y="2916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28" name="Oval 127"/>
              <p:cNvSpPr/>
              <p:nvPr/>
            </p:nvSpPr>
            <p:spPr>
              <a:xfrm>
                <a:off x="2529" y="2840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29" name="Oval 128"/>
              <p:cNvSpPr/>
              <p:nvPr/>
            </p:nvSpPr>
            <p:spPr>
              <a:xfrm>
                <a:off x="2599" y="2698"/>
                <a:ext cx="142" cy="142"/>
              </a:xfrm>
              <a:prstGeom prst="ellipse">
                <a:avLst/>
              </a:prstGeom>
              <a:solidFill>
                <a:srgbClr val="BF616A"/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30" name="Oval 129"/>
              <p:cNvSpPr/>
              <p:nvPr/>
            </p:nvSpPr>
            <p:spPr>
              <a:xfrm>
                <a:off x="2359" y="2345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31" name="Oval 130"/>
              <p:cNvSpPr/>
              <p:nvPr/>
            </p:nvSpPr>
            <p:spPr>
              <a:xfrm>
                <a:off x="2505" y="2455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32" name="Oval 131"/>
              <p:cNvSpPr/>
              <p:nvPr/>
            </p:nvSpPr>
            <p:spPr>
              <a:xfrm>
                <a:off x="2531" y="2698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33" name="Oval 132"/>
              <p:cNvSpPr/>
              <p:nvPr/>
            </p:nvSpPr>
            <p:spPr>
              <a:xfrm>
                <a:off x="2241" y="2959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34" name="Oval 133"/>
              <p:cNvSpPr/>
              <p:nvPr/>
            </p:nvSpPr>
            <p:spPr>
              <a:xfrm>
                <a:off x="2125" y="2950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35" name="Oval 134"/>
              <p:cNvSpPr/>
              <p:nvPr/>
            </p:nvSpPr>
            <p:spPr>
              <a:xfrm>
                <a:off x="2457" y="2895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36" name="Oval 135"/>
              <p:cNvSpPr/>
              <p:nvPr/>
            </p:nvSpPr>
            <p:spPr>
              <a:xfrm>
                <a:off x="2401" y="2817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37" name="Oval 136"/>
              <p:cNvSpPr/>
              <p:nvPr/>
            </p:nvSpPr>
            <p:spPr>
              <a:xfrm>
                <a:off x="2225" y="2900"/>
                <a:ext cx="142" cy="142"/>
              </a:xfrm>
              <a:prstGeom prst="ellipse">
                <a:avLst/>
              </a:prstGeom>
              <a:solidFill>
                <a:srgbClr val="BF616A"/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38" name="Oval 137"/>
              <p:cNvSpPr/>
              <p:nvPr/>
            </p:nvSpPr>
            <p:spPr>
              <a:xfrm>
                <a:off x="2419" y="2723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39" name="Oval 138"/>
              <p:cNvSpPr/>
              <p:nvPr/>
            </p:nvSpPr>
            <p:spPr>
              <a:xfrm>
                <a:off x="2355" y="2629"/>
                <a:ext cx="142" cy="142"/>
              </a:xfrm>
              <a:prstGeom prst="ellipse">
                <a:avLst/>
              </a:prstGeom>
              <a:solidFill>
                <a:srgbClr val="BF616A"/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40" name="Oval 139"/>
              <p:cNvSpPr/>
              <p:nvPr/>
            </p:nvSpPr>
            <p:spPr>
              <a:xfrm>
                <a:off x="2343" y="2517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41" name="Oval 140"/>
              <p:cNvSpPr/>
              <p:nvPr/>
            </p:nvSpPr>
            <p:spPr>
              <a:xfrm>
                <a:off x="2211" y="2884"/>
                <a:ext cx="142" cy="142"/>
              </a:xfrm>
              <a:prstGeom prst="ellipse">
                <a:avLst/>
              </a:prstGeom>
              <a:solidFill>
                <a:srgbClr val="BF616A"/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42" name="Oval 141"/>
              <p:cNvSpPr/>
              <p:nvPr/>
            </p:nvSpPr>
            <p:spPr>
              <a:xfrm>
                <a:off x="2267" y="2840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43" name="Oval 142"/>
              <p:cNvSpPr/>
              <p:nvPr/>
            </p:nvSpPr>
            <p:spPr>
              <a:xfrm>
                <a:off x="1959" y="2538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44" name="Oval 143"/>
              <p:cNvSpPr/>
              <p:nvPr/>
            </p:nvSpPr>
            <p:spPr>
              <a:xfrm>
                <a:off x="2227" y="2774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45" name="Oval 144"/>
              <p:cNvSpPr/>
              <p:nvPr/>
            </p:nvSpPr>
            <p:spPr>
              <a:xfrm>
                <a:off x="2311" y="2755"/>
                <a:ext cx="142" cy="142"/>
              </a:xfrm>
              <a:prstGeom prst="ellipse">
                <a:avLst/>
              </a:prstGeom>
              <a:solidFill>
                <a:srgbClr val="BF616A"/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46" name="Oval 145"/>
              <p:cNvSpPr/>
              <p:nvPr/>
            </p:nvSpPr>
            <p:spPr>
              <a:xfrm>
                <a:off x="2245" y="2680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47" name="Oval 146"/>
              <p:cNvSpPr/>
              <p:nvPr/>
            </p:nvSpPr>
            <p:spPr>
              <a:xfrm>
                <a:off x="2005" y="2556"/>
                <a:ext cx="142" cy="142"/>
              </a:xfrm>
              <a:prstGeom prst="ellipse">
                <a:avLst/>
              </a:prstGeom>
              <a:solidFill>
                <a:srgbClr val="BF616A"/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48" name="Oval 147"/>
              <p:cNvSpPr/>
              <p:nvPr/>
            </p:nvSpPr>
            <p:spPr>
              <a:xfrm>
                <a:off x="2225" y="2471"/>
                <a:ext cx="142" cy="142"/>
              </a:xfrm>
              <a:prstGeom prst="ellipse">
                <a:avLst/>
              </a:prstGeom>
              <a:solidFill>
                <a:srgbClr val="BF616A"/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49" name="Oval 148"/>
              <p:cNvSpPr/>
              <p:nvPr/>
            </p:nvSpPr>
            <p:spPr>
              <a:xfrm>
                <a:off x="2115" y="2352"/>
                <a:ext cx="142" cy="142"/>
              </a:xfrm>
              <a:prstGeom prst="ellipse">
                <a:avLst/>
              </a:prstGeom>
              <a:solidFill>
                <a:srgbClr val="BF616A"/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50" name="Oval 149"/>
              <p:cNvSpPr/>
              <p:nvPr/>
            </p:nvSpPr>
            <p:spPr>
              <a:xfrm>
                <a:off x="2211" y="2581"/>
                <a:ext cx="142" cy="142"/>
              </a:xfrm>
              <a:prstGeom prst="ellipse">
                <a:avLst/>
              </a:prstGeom>
              <a:solidFill>
                <a:srgbClr val="BF616A"/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51" name="Oval 150"/>
              <p:cNvSpPr/>
              <p:nvPr/>
            </p:nvSpPr>
            <p:spPr>
              <a:xfrm>
                <a:off x="2125" y="2755"/>
                <a:ext cx="142" cy="142"/>
              </a:xfrm>
              <a:prstGeom prst="ellipse">
                <a:avLst/>
              </a:prstGeom>
              <a:solidFill>
                <a:srgbClr val="BF616A"/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52" name="Oval 151"/>
              <p:cNvSpPr/>
              <p:nvPr/>
            </p:nvSpPr>
            <p:spPr>
              <a:xfrm>
                <a:off x="2417" y="2462"/>
                <a:ext cx="142" cy="142"/>
              </a:xfrm>
              <a:prstGeom prst="ellipse">
                <a:avLst/>
              </a:prstGeom>
              <a:solidFill>
                <a:srgbClr val="BF616A"/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53" name="Oval 152"/>
              <p:cNvSpPr/>
              <p:nvPr/>
            </p:nvSpPr>
            <p:spPr>
              <a:xfrm>
                <a:off x="2473" y="2792"/>
                <a:ext cx="142" cy="142"/>
              </a:xfrm>
              <a:prstGeom prst="ellipse">
                <a:avLst/>
              </a:prstGeom>
              <a:solidFill>
                <a:srgbClr val="BF616A"/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54" name="Oval 153"/>
              <p:cNvSpPr/>
              <p:nvPr/>
            </p:nvSpPr>
            <p:spPr>
              <a:xfrm>
                <a:off x="2037" y="2900"/>
                <a:ext cx="142" cy="142"/>
              </a:xfrm>
              <a:prstGeom prst="ellipse">
                <a:avLst/>
              </a:prstGeom>
              <a:solidFill>
                <a:srgbClr val="BF616A"/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55" name="Oval 154"/>
              <p:cNvSpPr/>
              <p:nvPr/>
            </p:nvSpPr>
            <p:spPr>
              <a:xfrm>
                <a:off x="2531" y="2581"/>
                <a:ext cx="142" cy="142"/>
              </a:xfrm>
              <a:prstGeom prst="ellipse">
                <a:avLst/>
              </a:prstGeom>
              <a:solidFill>
                <a:srgbClr val="BF616A"/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56" name="Oval 155"/>
              <p:cNvSpPr/>
              <p:nvPr/>
            </p:nvSpPr>
            <p:spPr>
              <a:xfrm>
                <a:off x="2005" y="2414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57" name="Oval 156"/>
              <p:cNvSpPr/>
              <p:nvPr/>
            </p:nvSpPr>
            <p:spPr>
              <a:xfrm>
                <a:off x="2113" y="2508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58" name="Oval 157"/>
              <p:cNvSpPr/>
              <p:nvPr/>
            </p:nvSpPr>
            <p:spPr>
              <a:xfrm>
                <a:off x="2225" y="2345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59" name="Oval 158"/>
              <p:cNvSpPr/>
              <p:nvPr/>
            </p:nvSpPr>
            <p:spPr>
              <a:xfrm>
                <a:off x="2331" y="2414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60" name="Oval 159"/>
              <p:cNvSpPr/>
              <p:nvPr/>
            </p:nvSpPr>
            <p:spPr>
              <a:xfrm>
                <a:off x="2099" y="2650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61" name="Oval 160"/>
              <p:cNvSpPr/>
              <p:nvPr/>
            </p:nvSpPr>
            <p:spPr>
              <a:xfrm>
                <a:off x="1959" y="2645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62" name="Oval 161"/>
              <p:cNvSpPr/>
              <p:nvPr/>
            </p:nvSpPr>
            <p:spPr>
              <a:xfrm>
                <a:off x="2005" y="2808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63" name="Oval 162"/>
              <p:cNvSpPr/>
              <p:nvPr/>
            </p:nvSpPr>
            <p:spPr>
              <a:xfrm>
                <a:off x="2125" y="2840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64" name="Oval 163"/>
              <p:cNvSpPr/>
              <p:nvPr/>
            </p:nvSpPr>
            <p:spPr>
              <a:xfrm>
                <a:off x="2469" y="2604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65" name="Oval 164"/>
              <p:cNvSpPr/>
              <p:nvPr/>
            </p:nvSpPr>
            <p:spPr>
              <a:xfrm>
                <a:off x="2419" y="2959"/>
                <a:ext cx="142" cy="142"/>
              </a:xfrm>
              <a:prstGeom prst="ellipse">
                <a:avLst/>
              </a:prstGeom>
              <a:solidFill>
                <a:srgbClr val="BF616A"/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66" name="Oval 165"/>
              <p:cNvSpPr/>
              <p:nvPr/>
            </p:nvSpPr>
            <p:spPr>
              <a:xfrm>
                <a:off x="2037" y="2730"/>
                <a:ext cx="142" cy="142"/>
              </a:xfrm>
              <a:prstGeom prst="ellipse">
                <a:avLst/>
              </a:prstGeom>
              <a:solidFill>
                <a:srgbClr val="BF616A"/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67" name="Oval 166"/>
              <p:cNvSpPr/>
              <p:nvPr/>
            </p:nvSpPr>
            <p:spPr>
              <a:xfrm>
                <a:off x="2343" y="2934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</p:grp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44" name="Text Box 443"/>
                <p:cNvSpPr txBox="1"/>
                <p:nvPr/>
              </p:nvSpPr>
              <p:spPr>
                <a:xfrm>
                  <a:off x="12832" y="6007"/>
                  <a:ext cx="978" cy="470"/>
                </a:xfrm>
                <a:prstGeom prst="rect">
                  <a:avLst/>
                </a:prstGeom>
                <a:noFill/>
              </p:spPr>
              <p:txBody>
                <a:bodyPr wrap="none" rtlCol="0" anchor="t">
                  <a:spAutoFit/>
                </a:bodyPr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Pre>
                          <m:sPrePr>
                            <m:ctrlPr>
                              <a:rPr lang="en-US" sz="1200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sPrePr>
                          <m:sub>
                            <m:r>
                              <a:rPr lang="en-US" sz="1200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82</m:t>
                            </m:r>
                          </m:sub>
                          <m:sup>
                            <m:r>
                              <a:rPr lang="en-US" sz="1200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210</m:t>
                            </m:r>
                          </m:sup>
                          <m:e>
                            <m:r>
                              <m:rPr>
                                <m:sty m:val="p"/>
                              </m:rPr>
                              <a:rPr lang="en-US" sz="1200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Pb</m:t>
                            </m:r>
                          </m:e>
                        </m:sPre>
                      </m:oMath>
                    </m:oMathPara>
                  </a14:m>
                  <a:endParaRPr lang="en-US" sz="1200">
                    <a:latin typeface="DejaVu Math TeX Gyre" panose="02000503000000000000" charset="0"/>
                    <a:cs typeface="DejaVu Math TeX Gyre" panose="02000503000000000000" charset="0"/>
                  </a:endParaRPr>
                </a:p>
              </p:txBody>
            </p:sp>
          </mc:Choice>
          <mc:Fallback>
            <p:sp>
              <p:nvSpPr>
                <p:cNvPr id="444" name="Text Box 44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832" y="6007"/>
                  <a:ext cx="978" cy="470"/>
                </a:xfrm>
                <a:prstGeom prst="rect">
                  <a:avLst/>
                </a:prstGeom>
                <a:blipFill rotWithShape="1">
                  <a:blip r:embed="rId1"/>
                </a:blipFill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762" name="Group 761"/>
          <p:cNvGrpSpPr/>
          <p:nvPr/>
        </p:nvGrpSpPr>
        <p:grpSpPr>
          <a:xfrm>
            <a:off x="292100" y="348615"/>
            <a:ext cx="11488420" cy="5838190"/>
            <a:chOff x="460" y="549"/>
            <a:chExt cx="18092" cy="9194"/>
          </a:xfrm>
        </p:grpSpPr>
        <p:grpSp>
          <p:nvGrpSpPr>
            <p:cNvPr id="757" name="Group 756"/>
            <p:cNvGrpSpPr/>
            <p:nvPr/>
          </p:nvGrpSpPr>
          <p:grpSpPr>
            <a:xfrm>
              <a:off x="972" y="1080"/>
              <a:ext cx="17284" cy="8648"/>
              <a:chOff x="972" y="1080"/>
              <a:chExt cx="17284" cy="8648"/>
            </a:xfrm>
          </p:grpSpPr>
          <p:grpSp>
            <p:nvGrpSpPr>
              <p:cNvPr id="439" name="Group 438"/>
              <p:cNvGrpSpPr/>
              <p:nvPr/>
            </p:nvGrpSpPr>
            <p:grpSpPr>
              <a:xfrm rot="0">
                <a:off x="972" y="1080"/>
                <a:ext cx="17284" cy="8648"/>
                <a:chOff x="972" y="1080"/>
                <a:chExt cx="17284" cy="8648"/>
              </a:xfrm>
            </p:grpSpPr>
            <p:cxnSp>
              <p:nvCxnSpPr>
                <p:cNvPr id="410" name="Straight Connector 409"/>
                <p:cNvCxnSpPr/>
                <p:nvPr/>
              </p:nvCxnSpPr>
              <p:spPr>
                <a:xfrm>
                  <a:off x="972" y="1080"/>
                  <a:ext cx="17285" cy="0"/>
                </a:xfrm>
                <a:prstGeom prst="line">
                  <a:avLst/>
                </a:prstGeom>
                <a:ln w="6350" cmpd="sng">
                  <a:solidFill>
                    <a:schemeClr val="bg1">
                      <a:lumMod val="85000"/>
                    </a:schemeClr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1" name="Straight Connector 410"/>
                <p:cNvCxnSpPr/>
                <p:nvPr/>
              </p:nvCxnSpPr>
              <p:spPr>
                <a:xfrm>
                  <a:off x="972" y="2165"/>
                  <a:ext cx="17285" cy="0"/>
                </a:xfrm>
                <a:prstGeom prst="line">
                  <a:avLst/>
                </a:prstGeom>
                <a:ln w="6350" cmpd="sng">
                  <a:solidFill>
                    <a:schemeClr val="bg1">
                      <a:lumMod val="85000"/>
                    </a:schemeClr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2" name="Straight Connector 411"/>
                <p:cNvCxnSpPr/>
                <p:nvPr/>
              </p:nvCxnSpPr>
              <p:spPr>
                <a:xfrm>
                  <a:off x="972" y="3236"/>
                  <a:ext cx="17285" cy="0"/>
                </a:xfrm>
                <a:prstGeom prst="line">
                  <a:avLst/>
                </a:prstGeom>
                <a:ln w="6350" cmpd="sng">
                  <a:solidFill>
                    <a:schemeClr val="bg1">
                      <a:lumMod val="85000"/>
                    </a:schemeClr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3" name="Straight Connector 412"/>
                <p:cNvCxnSpPr/>
                <p:nvPr/>
              </p:nvCxnSpPr>
              <p:spPr>
                <a:xfrm>
                  <a:off x="972" y="4329"/>
                  <a:ext cx="17285" cy="0"/>
                </a:xfrm>
                <a:prstGeom prst="line">
                  <a:avLst/>
                </a:prstGeom>
                <a:ln w="6350" cmpd="sng">
                  <a:solidFill>
                    <a:schemeClr val="bg1">
                      <a:lumMod val="85000"/>
                    </a:schemeClr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4" name="Straight Connector 413"/>
                <p:cNvCxnSpPr/>
                <p:nvPr/>
              </p:nvCxnSpPr>
              <p:spPr>
                <a:xfrm>
                  <a:off x="972" y="5398"/>
                  <a:ext cx="17285" cy="0"/>
                </a:xfrm>
                <a:prstGeom prst="line">
                  <a:avLst/>
                </a:prstGeom>
                <a:ln w="6350" cmpd="sng">
                  <a:solidFill>
                    <a:schemeClr val="bg1">
                      <a:lumMod val="85000"/>
                    </a:schemeClr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5" name="Straight Connector 414"/>
                <p:cNvCxnSpPr/>
                <p:nvPr/>
              </p:nvCxnSpPr>
              <p:spPr>
                <a:xfrm>
                  <a:off x="972" y="6485"/>
                  <a:ext cx="17285" cy="0"/>
                </a:xfrm>
                <a:prstGeom prst="line">
                  <a:avLst/>
                </a:prstGeom>
                <a:ln w="6350" cmpd="sng">
                  <a:solidFill>
                    <a:schemeClr val="bg1">
                      <a:lumMod val="85000"/>
                    </a:schemeClr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6" name="Straight Connector 415"/>
                <p:cNvCxnSpPr/>
                <p:nvPr/>
              </p:nvCxnSpPr>
              <p:spPr>
                <a:xfrm>
                  <a:off x="972" y="7558"/>
                  <a:ext cx="17285" cy="0"/>
                </a:xfrm>
                <a:prstGeom prst="line">
                  <a:avLst/>
                </a:prstGeom>
                <a:ln w="6350" cmpd="sng">
                  <a:solidFill>
                    <a:schemeClr val="bg1">
                      <a:lumMod val="85000"/>
                    </a:schemeClr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7" name="Straight Connector 416"/>
                <p:cNvCxnSpPr/>
                <p:nvPr/>
              </p:nvCxnSpPr>
              <p:spPr>
                <a:xfrm>
                  <a:off x="972" y="8637"/>
                  <a:ext cx="17285" cy="0"/>
                </a:xfrm>
                <a:prstGeom prst="line">
                  <a:avLst/>
                </a:prstGeom>
                <a:ln w="6350" cmpd="sng">
                  <a:solidFill>
                    <a:schemeClr val="bg1">
                      <a:lumMod val="85000"/>
                    </a:schemeClr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9" name="Straight Connector 418"/>
                <p:cNvCxnSpPr/>
                <p:nvPr/>
              </p:nvCxnSpPr>
              <p:spPr>
                <a:xfrm flipV="1">
                  <a:off x="2011" y="1118"/>
                  <a:ext cx="0" cy="8610"/>
                </a:xfrm>
                <a:prstGeom prst="line">
                  <a:avLst/>
                </a:prstGeom>
                <a:ln w="6350" cmpd="sng">
                  <a:solidFill>
                    <a:schemeClr val="bg1">
                      <a:lumMod val="85000"/>
                    </a:schemeClr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0" name="Straight Connector 419"/>
                <p:cNvCxnSpPr/>
                <p:nvPr/>
              </p:nvCxnSpPr>
              <p:spPr>
                <a:xfrm flipV="1">
                  <a:off x="3096" y="1118"/>
                  <a:ext cx="0" cy="8610"/>
                </a:xfrm>
                <a:prstGeom prst="line">
                  <a:avLst/>
                </a:prstGeom>
                <a:ln w="6350" cmpd="sng">
                  <a:solidFill>
                    <a:schemeClr val="bg1">
                      <a:lumMod val="85000"/>
                    </a:schemeClr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1" name="Straight Connector 420"/>
                <p:cNvCxnSpPr/>
                <p:nvPr/>
              </p:nvCxnSpPr>
              <p:spPr>
                <a:xfrm flipV="1">
                  <a:off x="4174" y="1118"/>
                  <a:ext cx="0" cy="8610"/>
                </a:xfrm>
                <a:prstGeom prst="line">
                  <a:avLst/>
                </a:prstGeom>
                <a:ln w="6350" cmpd="sng">
                  <a:solidFill>
                    <a:schemeClr val="bg1">
                      <a:lumMod val="85000"/>
                    </a:schemeClr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2" name="Straight Connector 421"/>
                <p:cNvCxnSpPr/>
                <p:nvPr/>
              </p:nvCxnSpPr>
              <p:spPr>
                <a:xfrm flipV="1">
                  <a:off x="5259" y="1118"/>
                  <a:ext cx="0" cy="8610"/>
                </a:xfrm>
                <a:prstGeom prst="line">
                  <a:avLst/>
                </a:prstGeom>
                <a:ln w="6350" cmpd="sng">
                  <a:solidFill>
                    <a:schemeClr val="bg1">
                      <a:lumMod val="85000"/>
                    </a:schemeClr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3" name="Straight Connector 422"/>
                <p:cNvCxnSpPr/>
                <p:nvPr/>
              </p:nvCxnSpPr>
              <p:spPr>
                <a:xfrm flipV="1">
                  <a:off x="6336" y="1118"/>
                  <a:ext cx="0" cy="8610"/>
                </a:xfrm>
                <a:prstGeom prst="line">
                  <a:avLst/>
                </a:prstGeom>
                <a:ln w="6350" cmpd="sng">
                  <a:solidFill>
                    <a:schemeClr val="bg1">
                      <a:lumMod val="85000"/>
                    </a:schemeClr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4" name="Straight Connector 423"/>
                <p:cNvCxnSpPr/>
                <p:nvPr/>
              </p:nvCxnSpPr>
              <p:spPr>
                <a:xfrm flipV="1">
                  <a:off x="7421" y="1118"/>
                  <a:ext cx="0" cy="8610"/>
                </a:xfrm>
                <a:prstGeom prst="line">
                  <a:avLst/>
                </a:prstGeom>
                <a:ln w="6350" cmpd="sng">
                  <a:solidFill>
                    <a:schemeClr val="bg1">
                      <a:lumMod val="85000"/>
                    </a:schemeClr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5" name="Straight Connector 424"/>
                <p:cNvCxnSpPr/>
                <p:nvPr/>
              </p:nvCxnSpPr>
              <p:spPr>
                <a:xfrm flipV="1">
                  <a:off x="8499" y="1118"/>
                  <a:ext cx="0" cy="8610"/>
                </a:xfrm>
                <a:prstGeom prst="line">
                  <a:avLst/>
                </a:prstGeom>
                <a:ln w="6350" cmpd="sng">
                  <a:solidFill>
                    <a:schemeClr val="bg1">
                      <a:lumMod val="85000"/>
                    </a:schemeClr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6" name="Straight Connector 425"/>
                <p:cNvCxnSpPr/>
                <p:nvPr/>
              </p:nvCxnSpPr>
              <p:spPr>
                <a:xfrm flipV="1">
                  <a:off x="9584" y="1118"/>
                  <a:ext cx="0" cy="8610"/>
                </a:xfrm>
                <a:prstGeom prst="line">
                  <a:avLst/>
                </a:prstGeom>
                <a:ln w="6350" cmpd="sng">
                  <a:solidFill>
                    <a:schemeClr val="bg1">
                      <a:lumMod val="85000"/>
                    </a:schemeClr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7" name="Straight Connector 426"/>
                <p:cNvCxnSpPr/>
                <p:nvPr/>
              </p:nvCxnSpPr>
              <p:spPr>
                <a:xfrm flipV="1">
                  <a:off x="10652" y="1118"/>
                  <a:ext cx="0" cy="8610"/>
                </a:xfrm>
                <a:prstGeom prst="line">
                  <a:avLst/>
                </a:prstGeom>
                <a:ln w="6350" cmpd="sng">
                  <a:solidFill>
                    <a:schemeClr val="bg1">
                      <a:lumMod val="85000"/>
                    </a:schemeClr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8" name="Straight Connector 427"/>
                <p:cNvCxnSpPr/>
                <p:nvPr/>
              </p:nvCxnSpPr>
              <p:spPr>
                <a:xfrm flipV="1">
                  <a:off x="11737" y="1118"/>
                  <a:ext cx="0" cy="8610"/>
                </a:xfrm>
                <a:prstGeom prst="line">
                  <a:avLst/>
                </a:prstGeom>
                <a:ln w="6350" cmpd="sng">
                  <a:solidFill>
                    <a:schemeClr val="bg1">
                      <a:lumMod val="85000"/>
                    </a:schemeClr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9" name="Straight Connector 428"/>
                <p:cNvCxnSpPr/>
                <p:nvPr/>
              </p:nvCxnSpPr>
              <p:spPr>
                <a:xfrm flipV="1">
                  <a:off x="12815" y="1118"/>
                  <a:ext cx="0" cy="8610"/>
                </a:xfrm>
                <a:prstGeom prst="line">
                  <a:avLst/>
                </a:prstGeom>
                <a:ln w="6350" cmpd="sng">
                  <a:solidFill>
                    <a:schemeClr val="bg1">
                      <a:lumMod val="85000"/>
                    </a:schemeClr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0" name="Straight Connector 429"/>
                <p:cNvCxnSpPr/>
                <p:nvPr/>
              </p:nvCxnSpPr>
              <p:spPr>
                <a:xfrm flipV="1">
                  <a:off x="13900" y="1118"/>
                  <a:ext cx="0" cy="8610"/>
                </a:xfrm>
                <a:prstGeom prst="line">
                  <a:avLst/>
                </a:prstGeom>
                <a:ln w="6350" cmpd="sng">
                  <a:solidFill>
                    <a:schemeClr val="bg1">
                      <a:lumMod val="85000"/>
                    </a:schemeClr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1" name="Straight Connector 430"/>
                <p:cNvCxnSpPr/>
                <p:nvPr/>
              </p:nvCxnSpPr>
              <p:spPr>
                <a:xfrm flipV="1">
                  <a:off x="14977" y="1118"/>
                  <a:ext cx="0" cy="8610"/>
                </a:xfrm>
                <a:prstGeom prst="line">
                  <a:avLst/>
                </a:prstGeom>
                <a:ln w="6350" cmpd="sng">
                  <a:solidFill>
                    <a:schemeClr val="bg1">
                      <a:lumMod val="85000"/>
                    </a:schemeClr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2" name="Straight Connector 431"/>
                <p:cNvCxnSpPr/>
                <p:nvPr/>
              </p:nvCxnSpPr>
              <p:spPr>
                <a:xfrm flipV="1">
                  <a:off x="16062" y="1118"/>
                  <a:ext cx="0" cy="8610"/>
                </a:xfrm>
                <a:prstGeom prst="line">
                  <a:avLst/>
                </a:prstGeom>
                <a:ln w="6350" cmpd="sng">
                  <a:solidFill>
                    <a:schemeClr val="bg1">
                      <a:lumMod val="85000"/>
                    </a:schemeClr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3" name="Straight Connector 432"/>
                <p:cNvCxnSpPr/>
                <p:nvPr/>
              </p:nvCxnSpPr>
              <p:spPr>
                <a:xfrm flipV="1">
                  <a:off x="17140" y="1118"/>
                  <a:ext cx="0" cy="8610"/>
                </a:xfrm>
                <a:prstGeom prst="line">
                  <a:avLst/>
                </a:prstGeom>
                <a:ln w="6350" cmpd="sng">
                  <a:solidFill>
                    <a:schemeClr val="bg1">
                      <a:lumMod val="85000"/>
                    </a:schemeClr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34" name="Straight Connector 433"/>
              <p:cNvCxnSpPr/>
              <p:nvPr/>
            </p:nvCxnSpPr>
            <p:spPr>
              <a:xfrm flipV="1">
                <a:off x="18225" y="1118"/>
                <a:ext cx="0" cy="8610"/>
              </a:xfrm>
              <a:prstGeom prst="line">
                <a:avLst/>
              </a:prstGeom>
              <a:ln w="6350" cmpd="sng">
                <a:solidFill>
                  <a:schemeClr val="bg1">
                    <a:lumMod val="8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58" name="Text Box 457"/>
                <p:cNvSpPr txBox="1"/>
                <p:nvPr/>
              </p:nvSpPr>
              <p:spPr>
                <a:xfrm>
                  <a:off x="460" y="549"/>
                  <a:ext cx="1025" cy="483"/>
                </a:xfrm>
                <a:prstGeom prst="rect">
                  <a:avLst/>
                </a:prstGeom>
                <a:noFill/>
              </p:spPr>
              <p:txBody>
                <a:bodyPr wrap="none" rtlCol="0" anchor="t">
                  <a:spAutoFit/>
                </a:bodyPr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∝</m:t>
                        </m:r>
                        <m:r>
                          <a:rPr lang="en-US" sz="1400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𝑚</m:t>
                        </m:r>
                      </m:oMath>
                    </m:oMathPara>
                  </a14:m>
                  <a:endParaRPr lang="en-US" sz="1400" i="1">
                    <a:latin typeface="DejaVu Math TeX Gyre" panose="02000503000000000000" charset="0"/>
                    <a:cs typeface="DejaVu Math TeX Gyre" panose="02000503000000000000" charset="0"/>
                  </a:endParaRPr>
                </a:p>
              </p:txBody>
            </p:sp>
          </mc:Choice>
          <mc:Fallback>
            <p:sp>
              <p:nvSpPr>
                <p:cNvPr id="458" name="Text Box 45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0" y="549"/>
                  <a:ext cx="1025" cy="483"/>
                </a:xfrm>
                <a:prstGeom prst="rect">
                  <a:avLst/>
                </a:prstGeom>
                <a:blipFill rotWithShape="1">
                  <a:blip r:embed="rId2"/>
                </a:blipFill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59" name="Text Box 458"/>
                <p:cNvSpPr txBox="1"/>
                <p:nvPr/>
              </p:nvSpPr>
              <p:spPr>
                <a:xfrm>
                  <a:off x="17840" y="9261"/>
                  <a:ext cx="712" cy="483"/>
                </a:xfrm>
                <a:prstGeom prst="rect">
                  <a:avLst/>
                </a:prstGeom>
                <a:noFill/>
              </p:spPr>
              <p:txBody>
                <a:bodyPr wrap="none" rtlCol="0" anchor="t">
                  <a:spAutoFit/>
                </a:bodyPr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∝</m:t>
                        </m:r>
                        <m:r>
                          <a:rPr lang="en-US" sz="1400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𝑡</m:t>
                        </m:r>
                      </m:oMath>
                    </m:oMathPara>
                  </a14:m>
                  <a:endParaRPr lang="en-US" sz="1400" i="1">
                    <a:latin typeface="DejaVu Math TeX Gyre" panose="02000503000000000000" charset="0"/>
                    <a:cs typeface="DejaVu Math TeX Gyre" panose="02000503000000000000" charset="0"/>
                  </a:endParaRPr>
                </a:p>
              </p:txBody>
            </p:sp>
          </mc:Choice>
          <mc:Fallback>
            <p:sp>
              <p:nvSpPr>
                <p:cNvPr id="459" name="Text Box 45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840" y="9261"/>
                  <a:ext cx="712" cy="483"/>
                </a:xfrm>
                <a:prstGeom prst="rect">
                  <a:avLst/>
                </a:prstGeom>
                <a:blipFill rotWithShape="1">
                  <a:blip r:embed="rId3"/>
                </a:blipFill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767" name="Group 766"/>
          <p:cNvGrpSpPr/>
          <p:nvPr/>
        </p:nvGrpSpPr>
        <p:grpSpPr>
          <a:xfrm>
            <a:off x="6799580" y="3135630"/>
            <a:ext cx="614680" cy="908050"/>
            <a:chOff x="10708" y="4938"/>
            <a:chExt cx="968" cy="1430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43" name="Text Box 442"/>
                <p:cNvSpPr txBox="1"/>
                <p:nvPr/>
              </p:nvSpPr>
              <p:spPr>
                <a:xfrm>
                  <a:off x="10708" y="4938"/>
                  <a:ext cx="968" cy="468"/>
                </a:xfrm>
                <a:prstGeom prst="rect">
                  <a:avLst/>
                </a:prstGeom>
                <a:noFill/>
              </p:spPr>
              <p:txBody>
                <a:bodyPr wrap="none" rtlCol="0" anchor="t">
                  <a:spAutoFit/>
                </a:bodyPr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Pre>
                          <m:sPrePr>
                            <m:ctrlPr>
                              <a:rPr lang="en-US" sz="1200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sPrePr>
                          <m:sub>
                            <m:r>
                              <a:rPr lang="en-US" sz="1200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84</m:t>
                            </m:r>
                          </m:sub>
                          <m:sup>
                            <m:r>
                              <a:rPr lang="en-US" sz="1200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214</m:t>
                            </m:r>
                          </m:sup>
                          <m:e>
                            <m:r>
                              <m:rPr>
                                <m:sty m:val="p"/>
                              </m:rPr>
                              <a:rPr lang="en-US" sz="1200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Po</m:t>
                            </m:r>
                          </m:e>
                        </m:sPre>
                      </m:oMath>
                    </m:oMathPara>
                  </a14:m>
                  <a:endParaRPr lang="en-US" sz="1200">
                    <a:latin typeface="DejaVu Math TeX Gyre" panose="02000503000000000000" charset="0"/>
                    <a:cs typeface="DejaVu Math TeX Gyre" panose="02000503000000000000" charset="0"/>
                  </a:endParaRPr>
                </a:p>
              </p:txBody>
            </p:sp>
          </mc:Choice>
          <mc:Fallback>
            <p:sp>
              <p:nvSpPr>
                <p:cNvPr id="443" name="Text Box 44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708" y="4938"/>
                  <a:ext cx="968" cy="468"/>
                </a:xfrm>
                <a:prstGeom prst="rect">
                  <a:avLst/>
                </a:prstGeom>
                <a:blipFill rotWithShape="1">
                  <a:blip r:embed="rId4"/>
                </a:blipFill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464" name="Group 463"/>
            <p:cNvGrpSpPr/>
            <p:nvPr/>
          </p:nvGrpSpPr>
          <p:grpSpPr>
            <a:xfrm>
              <a:off x="10787" y="5546"/>
              <a:ext cx="782" cy="823"/>
              <a:chOff x="10787" y="5546"/>
              <a:chExt cx="782" cy="823"/>
            </a:xfrm>
          </p:grpSpPr>
          <p:sp>
            <p:nvSpPr>
              <p:cNvPr id="462" name="Oval 461"/>
              <p:cNvSpPr/>
              <p:nvPr/>
            </p:nvSpPr>
            <p:spPr>
              <a:xfrm>
                <a:off x="11181" y="6227"/>
                <a:ext cx="142" cy="142"/>
              </a:xfrm>
              <a:prstGeom prst="ellipse">
                <a:avLst/>
              </a:prstGeom>
              <a:solidFill>
                <a:srgbClr val="BF616A"/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grpSp>
            <p:nvGrpSpPr>
              <p:cNvPr id="168" name="Group 167"/>
              <p:cNvGrpSpPr/>
              <p:nvPr/>
            </p:nvGrpSpPr>
            <p:grpSpPr>
              <a:xfrm>
                <a:off x="10787" y="5546"/>
                <a:ext cx="782" cy="756"/>
                <a:chOff x="1959" y="2345"/>
                <a:chExt cx="782" cy="756"/>
              </a:xfrm>
            </p:grpSpPr>
            <p:sp>
              <p:nvSpPr>
                <p:cNvPr id="169" name="Oval 168"/>
                <p:cNvSpPr/>
                <p:nvPr/>
              </p:nvSpPr>
              <p:spPr>
                <a:xfrm>
                  <a:off x="2485" y="2361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70" name="Oval 169"/>
                <p:cNvSpPr/>
                <p:nvPr/>
              </p:nvSpPr>
              <p:spPr>
                <a:xfrm>
                  <a:off x="2595" y="2508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71" name="Oval 170"/>
                <p:cNvSpPr/>
                <p:nvPr/>
              </p:nvSpPr>
              <p:spPr>
                <a:xfrm>
                  <a:off x="2599" y="2632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72" name="Oval 171"/>
                <p:cNvSpPr/>
                <p:nvPr/>
              </p:nvSpPr>
              <p:spPr>
                <a:xfrm>
                  <a:off x="2599" y="2808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73" name="Oval 172"/>
                <p:cNvSpPr/>
                <p:nvPr/>
              </p:nvSpPr>
              <p:spPr>
                <a:xfrm>
                  <a:off x="2531" y="2916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74" name="Oval 173"/>
                <p:cNvSpPr/>
                <p:nvPr/>
              </p:nvSpPr>
              <p:spPr>
                <a:xfrm>
                  <a:off x="2529" y="2840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75" name="Oval 174"/>
                <p:cNvSpPr/>
                <p:nvPr/>
              </p:nvSpPr>
              <p:spPr>
                <a:xfrm>
                  <a:off x="2599" y="2698"/>
                  <a:ext cx="142" cy="142"/>
                </a:xfrm>
                <a:prstGeom prst="ellipse">
                  <a:avLst/>
                </a:prstGeom>
                <a:solidFill>
                  <a:srgbClr val="BF616A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76" name="Oval 175"/>
                <p:cNvSpPr/>
                <p:nvPr/>
              </p:nvSpPr>
              <p:spPr>
                <a:xfrm>
                  <a:off x="2359" y="2345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77" name="Oval 176"/>
                <p:cNvSpPr/>
                <p:nvPr/>
              </p:nvSpPr>
              <p:spPr>
                <a:xfrm>
                  <a:off x="2505" y="2455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78" name="Oval 177"/>
                <p:cNvSpPr/>
                <p:nvPr/>
              </p:nvSpPr>
              <p:spPr>
                <a:xfrm>
                  <a:off x="2531" y="2698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79" name="Oval 178"/>
                <p:cNvSpPr/>
                <p:nvPr/>
              </p:nvSpPr>
              <p:spPr>
                <a:xfrm>
                  <a:off x="2241" y="2959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80" name="Oval 179"/>
                <p:cNvSpPr/>
                <p:nvPr/>
              </p:nvSpPr>
              <p:spPr>
                <a:xfrm>
                  <a:off x="2125" y="2950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81" name="Oval 180"/>
                <p:cNvSpPr/>
                <p:nvPr/>
              </p:nvSpPr>
              <p:spPr>
                <a:xfrm>
                  <a:off x="2457" y="2895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82" name="Oval 181"/>
                <p:cNvSpPr/>
                <p:nvPr/>
              </p:nvSpPr>
              <p:spPr>
                <a:xfrm>
                  <a:off x="2401" y="2817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83" name="Oval 182"/>
                <p:cNvSpPr/>
                <p:nvPr/>
              </p:nvSpPr>
              <p:spPr>
                <a:xfrm>
                  <a:off x="2225" y="2900"/>
                  <a:ext cx="142" cy="142"/>
                </a:xfrm>
                <a:prstGeom prst="ellipse">
                  <a:avLst/>
                </a:prstGeom>
                <a:solidFill>
                  <a:srgbClr val="BF616A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84" name="Oval 183"/>
                <p:cNvSpPr/>
                <p:nvPr/>
              </p:nvSpPr>
              <p:spPr>
                <a:xfrm>
                  <a:off x="2419" y="2723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85" name="Oval 184"/>
                <p:cNvSpPr/>
                <p:nvPr/>
              </p:nvSpPr>
              <p:spPr>
                <a:xfrm>
                  <a:off x="2355" y="2629"/>
                  <a:ext cx="142" cy="142"/>
                </a:xfrm>
                <a:prstGeom prst="ellipse">
                  <a:avLst/>
                </a:prstGeom>
                <a:solidFill>
                  <a:srgbClr val="BF616A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86" name="Oval 185"/>
                <p:cNvSpPr/>
                <p:nvPr/>
              </p:nvSpPr>
              <p:spPr>
                <a:xfrm>
                  <a:off x="2343" y="2517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87" name="Oval 186"/>
                <p:cNvSpPr/>
                <p:nvPr/>
              </p:nvSpPr>
              <p:spPr>
                <a:xfrm>
                  <a:off x="2211" y="2884"/>
                  <a:ext cx="142" cy="142"/>
                </a:xfrm>
                <a:prstGeom prst="ellipse">
                  <a:avLst/>
                </a:prstGeom>
                <a:solidFill>
                  <a:srgbClr val="BF616A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88" name="Oval 187"/>
                <p:cNvSpPr/>
                <p:nvPr/>
              </p:nvSpPr>
              <p:spPr>
                <a:xfrm>
                  <a:off x="2267" y="2840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89" name="Oval 188"/>
                <p:cNvSpPr/>
                <p:nvPr/>
              </p:nvSpPr>
              <p:spPr>
                <a:xfrm>
                  <a:off x="1959" y="2538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90" name="Oval 189"/>
                <p:cNvSpPr/>
                <p:nvPr/>
              </p:nvSpPr>
              <p:spPr>
                <a:xfrm>
                  <a:off x="2227" y="2774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91" name="Oval 190"/>
                <p:cNvSpPr/>
                <p:nvPr/>
              </p:nvSpPr>
              <p:spPr>
                <a:xfrm>
                  <a:off x="2311" y="2755"/>
                  <a:ext cx="142" cy="142"/>
                </a:xfrm>
                <a:prstGeom prst="ellipse">
                  <a:avLst/>
                </a:prstGeom>
                <a:solidFill>
                  <a:srgbClr val="BF616A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92" name="Oval 191"/>
                <p:cNvSpPr/>
                <p:nvPr/>
              </p:nvSpPr>
              <p:spPr>
                <a:xfrm>
                  <a:off x="2245" y="2680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93" name="Oval 192"/>
                <p:cNvSpPr/>
                <p:nvPr/>
              </p:nvSpPr>
              <p:spPr>
                <a:xfrm>
                  <a:off x="2005" y="2556"/>
                  <a:ext cx="142" cy="142"/>
                </a:xfrm>
                <a:prstGeom prst="ellipse">
                  <a:avLst/>
                </a:prstGeom>
                <a:solidFill>
                  <a:srgbClr val="BF616A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94" name="Oval 193"/>
                <p:cNvSpPr/>
                <p:nvPr/>
              </p:nvSpPr>
              <p:spPr>
                <a:xfrm>
                  <a:off x="2225" y="2471"/>
                  <a:ext cx="142" cy="142"/>
                </a:xfrm>
                <a:prstGeom prst="ellipse">
                  <a:avLst/>
                </a:prstGeom>
                <a:solidFill>
                  <a:srgbClr val="BF616A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95" name="Oval 194"/>
                <p:cNvSpPr/>
                <p:nvPr/>
              </p:nvSpPr>
              <p:spPr>
                <a:xfrm>
                  <a:off x="2115" y="2352"/>
                  <a:ext cx="142" cy="142"/>
                </a:xfrm>
                <a:prstGeom prst="ellipse">
                  <a:avLst/>
                </a:prstGeom>
                <a:solidFill>
                  <a:srgbClr val="BF616A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96" name="Oval 195"/>
                <p:cNvSpPr/>
                <p:nvPr/>
              </p:nvSpPr>
              <p:spPr>
                <a:xfrm>
                  <a:off x="2211" y="2581"/>
                  <a:ext cx="142" cy="142"/>
                </a:xfrm>
                <a:prstGeom prst="ellipse">
                  <a:avLst/>
                </a:prstGeom>
                <a:solidFill>
                  <a:srgbClr val="BF616A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97" name="Oval 196"/>
                <p:cNvSpPr/>
                <p:nvPr/>
              </p:nvSpPr>
              <p:spPr>
                <a:xfrm>
                  <a:off x="2125" y="2755"/>
                  <a:ext cx="142" cy="142"/>
                </a:xfrm>
                <a:prstGeom prst="ellipse">
                  <a:avLst/>
                </a:prstGeom>
                <a:solidFill>
                  <a:srgbClr val="BF616A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98" name="Oval 197"/>
                <p:cNvSpPr/>
                <p:nvPr/>
              </p:nvSpPr>
              <p:spPr>
                <a:xfrm>
                  <a:off x="2417" y="2462"/>
                  <a:ext cx="142" cy="142"/>
                </a:xfrm>
                <a:prstGeom prst="ellipse">
                  <a:avLst/>
                </a:prstGeom>
                <a:solidFill>
                  <a:srgbClr val="BF616A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99" name="Oval 198"/>
                <p:cNvSpPr/>
                <p:nvPr/>
              </p:nvSpPr>
              <p:spPr>
                <a:xfrm>
                  <a:off x="2473" y="2792"/>
                  <a:ext cx="142" cy="142"/>
                </a:xfrm>
                <a:prstGeom prst="ellipse">
                  <a:avLst/>
                </a:prstGeom>
                <a:solidFill>
                  <a:srgbClr val="BF616A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200" name="Oval 199"/>
                <p:cNvSpPr/>
                <p:nvPr/>
              </p:nvSpPr>
              <p:spPr>
                <a:xfrm>
                  <a:off x="2037" y="2900"/>
                  <a:ext cx="142" cy="142"/>
                </a:xfrm>
                <a:prstGeom prst="ellipse">
                  <a:avLst/>
                </a:prstGeom>
                <a:solidFill>
                  <a:srgbClr val="BF616A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201" name="Oval 200"/>
                <p:cNvSpPr/>
                <p:nvPr/>
              </p:nvSpPr>
              <p:spPr>
                <a:xfrm>
                  <a:off x="2531" y="2581"/>
                  <a:ext cx="142" cy="142"/>
                </a:xfrm>
                <a:prstGeom prst="ellipse">
                  <a:avLst/>
                </a:prstGeom>
                <a:solidFill>
                  <a:srgbClr val="BF616A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202" name="Oval 201"/>
                <p:cNvSpPr/>
                <p:nvPr/>
              </p:nvSpPr>
              <p:spPr>
                <a:xfrm>
                  <a:off x="2005" y="2414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203" name="Oval 202"/>
                <p:cNvSpPr/>
                <p:nvPr/>
              </p:nvSpPr>
              <p:spPr>
                <a:xfrm>
                  <a:off x="2113" y="2508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204" name="Oval 203"/>
                <p:cNvSpPr/>
                <p:nvPr/>
              </p:nvSpPr>
              <p:spPr>
                <a:xfrm>
                  <a:off x="2225" y="2345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205" name="Oval 204"/>
                <p:cNvSpPr/>
                <p:nvPr/>
              </p:nvSpPr>
              <p:spPr>
                <a:xfrm>
                  <a:off x="2331" y="2414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206" name="Oval 205"/>
                <p:cNvSpPr/>
                <p:nvPr/>
              </p:nvSpPr>
              <p:spPr>
                <a:xfrm>
                  <a:off x="2099" y="2650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207" name="Oval 206"/>
                <p:cNvSpPr/>
                <p:nvPr/>
              </p:nvSpPr>
              <p:spPr>
                <a:xfrm>
                  <a:off x="1959" y="2645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208" name="Oval 207"/>
                <p:cNvSpPr/>
                <p:nvPr/>
              </p:nvSpPr>
              <p:spPr>
                <a:xfrm>
                  <a:off x="2005" y="2808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209" name="Oval 208"/>
                <p:cNvSpPr/>
                <p:nvPr/>
              </p:nvSpPr>
              <p:spPr>
                <a:xfrm>
                  <a:off x="2125" y="2840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210" name="Oval 209"/>
                <p:cNvSpPr/>
                <p:nvPr/>
              </p:nvSpPr>
              <p:spPr>
                <a:xfrm>
                  <a:off x="2469" y="2604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211" name="Oval 210"/>
                <p:cNvSpPr/>
                <p:nvPr/>
              </p:nvSpPr>
              <p:spPr>
                <a:xfrm>
                  <a:off x="2419" y="2959"/>
                  <a:ext cx="142" cy="142"/>
                </a:xfrm>
                <a:prstGeom prst="ellipse">
                  <a:avLst/>
                </a:prstGeom>
                <a:solidFill>
                  <a:srgbClr val="BF616A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212" name="Oval 211"/>
                <p:cNvSpPr/>
                <p:nvPr/>
              </p:nvSpPr>
              <p:spPr>
                <a:xfrm>
                  <a:off x="2037" y="2730"/>
                  <a:ext cx="142" cy="142"/>
                </a:xfrm>
                <a:prstGeom prst="ellipse">
                  <a:avLst/>
                </a:prstGeom>
                <a:solidFill>
                  <a:srgbClr val="BF616A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213" name="Oval 212"/>
                <p:cNvSpPr/>
                <p:nvPr/>
              </p:nvSpPr>
              <p:spPr>
                <a:xfrm>
                  <a:off x="2343" y="2934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sp>
            <p:nvSpPr>
              <p:cNvPr id="460" name="Oval 459"/>
              <p:cNvSpPr/>
              <p:nvPr/>
            </p:nvSpPr>
            <p:spPr>
              <a:xfrm>
                <a:off x="11387" y="6151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461" name="Oval 460"/>
              <p:cNvSpPr/>
              <p:nvPr/>
            </p:nvSpPr>
            <p:spPr>
              <a:xfrm>
                <a:off x="10895" y="6171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463" name="Oval 462"/>
              <p:cNvSpPr/>
              <p:nvPr/>
            </p:nvSpPr>
            <p:spPr>
              <a:xfrm>
                <a:off x="11029" y="6227"/>
                <a:ext cx="142" cy="142"/>
              </a:xfrm>
              <a:prstGeom prst="ellipse">
                <a:avLst/>
              </a:prstGeom>
              <a:solidFill>
                <a:srgbClr val="BF616A"/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</p:grpSp>
      </p:grpSp>
      <p:grpSp>
        <p:nvGrpSpPr>
          <p:cNvPr id="761" name="Group 760"/>
          <p:cNvGrpSpPr/>
          <p:nvPr/>
        </p:nvGrpSpPr>
        <p:grpSpPr>
          <a:xfrm>
            <a:off x="5414645" y="2451735"/>
            <a:ext cx="581660" cy="886460"/>
            <a:chOff x="8527" y="3861"/>
            <a:chExt cx="916" cy="1396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42" name="Text Box 441"/>
                <p:cNvSpPr txBox="1"/>
                <p:nvPr/>
              </p:nvSpPr>
              <p:spPr>
                <a:xfrm>
                  <a:off x="8527" y="3861"/>
                  <a:ext cx="916" cy="468"/>
                </a:xfrm>
                <a:prstGeom prst="rect">
                  <a:avLst/>
                </a:prstGeom>
                <a:noFill/>
              </p:spPr>
              <p:txBody>
                <a:bodyPr wrap="none" rtlCol="0" anchor="t">
                  <a:spAutoFit/>
                </a:bodyPr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Pre>
                          <m:sPrePr>
                            <m:ctrlPr>
                              <a:rPr lang="en-US" sz="1200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sPrePr>
                          <m:sub>
                            <m:r>
                              <a:rPr lang="en-US" sz="1200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83</m:t>
                            </m:r>
                          </m:sub>
                          <m:sup>
                            <m:r>
                              <a:rPr lang="en-US" sz="1200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214</m:t>
                            </m:r>
                          </m:sup>
                          <m:e>
                            <m:r>
                              <m:rPr>
                                <m:sty m:val="p"/>
                              </m:rPr>
                              <a:rPr lang="en-US" sz="1200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Bi</m:t>
                            </m:r>
                          </m:e>
                        </m:sPre>
                      </m:oMath>
                    </m:oMathPara>
                  </a14:m>
                  <a:endParaRPr lang="en-US" sz="1200">
                    <a:latin typeface="DejaVu Math TeX Gyre" panose="02000503000000000000" charset="0"/>
                    <a:cs typeface="DejaVu Math TeX Gyre" panose="02000503000000000000" charset="0"/>
                  </a:endParaRPr>
                </a:p>
              </p:txBody>
            </p:sp>
          </mc:Choice>
          <mc:Fallback>
            <p:sp>
              <p:nvSpPr>
                <p:cNvPr id="442" name="Text Box 44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527" y="3861"/>
                  <a:ext cx="916" cy="468"/>
                </a:xfrm>
                <a:prstGeom prst="rect">
                  <a:avLst/>
                </a:prstGeom>
                <a:blipFill rotWithShape="1">
                  <a:blip r:embed="rId5"/>
                </a:blipFill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465" name="Group 464"/>
            <p:cNvGrpSpPr/>
            <p:nvPr/>
          </p:nvGrpSpPr>
          <p:grpSpPr>
            <a:xfrm>
              <a:off x="8637" y="4435"/>
              <a:ext cx="782" cy="823"/>
              <a:chOff x="10787" y="5546"/>
              <a:chExt cx="782" cy="823"/>
            </a:xfrm>
          </p:grpSpPr>
          <p:sp>
            <p:nvSpPr>
              <p:cNvPr id="466" name="Oval 465"/>
              <p:cNvSpPr/>
              <p:nvPr/>
            </p:nvSpPr>
            <p:spPr>
              <a:xfrm>
                <a:off x="11181" y="6227"/>
                <a:ext cx="142" cy="142"/>
              </a:xfrm>
              <a:prstGeom prst="ellipse">
                <a:avLst/>
              </a:prstGeom>
              <a:solidFill>
                <a:srgbClr val="BF616A"/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grpSp>
            <p:nvGrpSpPr>
              <p:cNvPr id="467" name="Group 466"/>
              <p:cNvGrpSpPr/>
              <p:nvPr/>
            </p:nvGrpSpPr>
            <p:grpSpPr>
              <a:xfrm>
                <a:off x="10787" y="5546"/>
                <a:ext cx="782" cy="756"/>
                <a:chOff x="1959" y="2345"/>
                <a:chExt cx="782" cy="756"/>
              </a:xfrm>
            </p:grpSpPr>
            <p:sp>
              <p:nvSpPr>
                <p:cNvPr id="468" name="Oval 467"/>
                <p:cNvSpPr/>
                <p:nvPr/>
              </p:nvSpPr>
              <p:spPr>
                <a:xfrm>
                  <a:off x="2485" y="2361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469" name="Oval 468"/>
                <p:cNvSpPr/>
                <p:nvPr/>
              </p:nvSpPr>
              <p:spPr>
                <a:xfrm>
                  <a:off x="2595" y="2508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470" name="Oval 469"/>
                <p:cNvSpPr/>
                <p:nvPr/>
              </p:nvSpPr>
              <p:spPr>
                <a:xfrm>
                  <a:off x="2599" y="2632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471" name="Oval 470"/>
                <p:cNvSpPr/>
                <p:nvPr/>
              </p:nvSpPr>
              <p:spPr>
                <a:xfrm>
                  <a:off x="2599" y="2808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472" name="Oval 471"/>
                <p:cNvSpPr/>
                <p:nvPr/>
              </p:nvSpPr>
              <p:spPr>
                <a:xfrm>
                  <a:off x="2531" y="2916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473" name="Oval 472"/>
                <p:cNvSpPr/>
                <p:nvPr/>
              </p:nvSpPr>
              <p:spPr>
                <a:xfrm>
                  <a:off x="2529" y="2840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474" name="Oval 473"/>
                <p:cNvSpPr/>
                <p:nvPr/>
              </p:nvSpPr>
              <p:spPr>
                <a:xfrm>
                  <a:off x="2599" y="2698"/>
                  <a:ext cx="142" cy="142"/>
                </a:xfrm>
                <a:prstGeom prst="ellipse">
                  <a:avLst/>
                </a:prstGeom>
                <a:solidFill>
                  <a:srgbClr val="BF616A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475" name="Oval 474"/>
                <p:cNvSpPr/>
                <p:nvPr/>
              </p:nvSpPr>
              <p:spPr>
                <a:xfrm>
                  <a:off x="2359" y="2345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476" name="Oval 475"/>
                <p:cNvSpPr/>
                <p:nvPr/>
              </p:nvSpPr>
              <p:spPr>
                <a:xfrm>
                  <a:off x="2505" y="2455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477" name="Oval 476"/>
                <p:cNvSpPr/>
                <p:nvPr/>
              </p:nvSpPr>
              <p:spPr>
                <a:xfrm>
                  <a:off x="2531" y="2698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478" name="Oval 477"/>
                <p:cNvSpPr/>
                <p:nvPr/>
              </p:nvSpPr>
              <p:spPr>
                <a:xfrm>
                  <a:off x="2241" y="2959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479" name="Oval 478"/>
                <p:cNvSpPr/>
                <p:nvPr/>
              </p:nvSpPr>
              <p:spPr>
                <a:xfrm>
                  <a:off x="2125" y="2950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480" name="Oval 479"/>
                <p:cNvSpPr/>
                <p:nvPr/>
              </p:nvSpPr>
              <p:spPr>
                <a:xfrm>
                  <a:off x="2457" y="2895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481" name="Oval 480"/>
                <p:cNvSpPr/>
                <p:nvPr/>
              </p:nvSpPr>
              <p:spPr>
                <a:xfrm>
                  <a:off x="2401" y="2817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482" name="Oval 481"/>
                <p:cNvSpPr/>
                <p:nvPr/>
              </p:nvSpPr>
              <p:spPr>
                <a:xfrm>
                  <a:off x="2225" y="2900"/>
                  <a:ext cx="142" cy="142"/>
                </a:xfrm>
                <a:prstGeom prst="ellipse">
                  <a:avLst/>
                </a:prstGeom>
                <a:solidFill>
                  <a:srgbClr val="BF616A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483" name="Oval 482"/>
                <p:cNvSpPr/>
                <p:nvPr/>
              </p:nvSpPr>
              <p:spPr>
                <a:xfrm>
                  <a:off x="2419" y="2723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484" name="Oval 483"/>
                <p:cNvSpPr/>
                <p:nvPr/>
              </p:nvSpPr>
              <p:spPr>
                <a:xfrm>
                  <a:off x="2355" y="2629"/>
                  <a:ext cx="142" cy="142"/>
                </a:xfrm>
                <a:prstGeom prst="ellipse">
                  <a:avLst/>
                </a:prstGeom>
                <a:solidFill>
                  <a:srgbClr val="BF616A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485" name="Oval 484"/>
                <p:cNvSpPr/>
                <p:nvPr/>
              </p:nvSpPr>
              <p:spPr>
                <a:xfrm>
                  <a:off x="2343" y="2517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486" name="Oval 485"/>
                <p:cNvSpPr/>
                <p:nvPr/>
              </p:nvSpPr>
              <p:spPr>
                <a:xfrm>
                  <a:off x="2211" y="2884"/>
                  <a:ext cx="142" cy="142"/>
                </a:xfrm>
                <a:prstGeom prst="ellipse">
                  <a:avLst/>
                </a:prstGeom>
                <a:solidFill>
                  <a:srgbClr val="BF616A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487" name="Oval 486"/>
                <p:cNvSpPr/>
                <p:nvPr/>
              </p:nvSpPr>
              <p:spPr>
                <a:xfrm>
                  <a:off x="2267" y="2840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488" name="Oval 487"/>
                <p:cNvSpPr/>
                <p:nvPr/>
              </p:nvSpPr>
              <p:spPr>
                <a:xfrm>
                  <a:off x="1959" y="2538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489" name="Oval 488"/>
                <p:cNvSpPr/>
                <p:nvPr/>
              </p:nvSpPr>
              <p:spPr>
                <a:xfrm>
                  <a:off x="2227" y="2774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490" name="Oval 489"/>
                <p:cNvSpPr/>
                <p:nvPr/>
              </p:nvSpPr>
              <p:spPr>
                <a:xfrm>
                  <a:off x="2311" y="2755"/>
                  <a:ext cx="142" cy="142"/>
                </a:xfrm>
                <a:prstGeom prst="ellipse">
                  <a:avLst/>
                </a:prstGeom>
                <a:solidFill>
                  <a:srgbClr val="BF616A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491" name="Oval 490"/>
                <p:cNvSpPr/>
                <p:nvPr/>
              </p:nvSpPr>
              <p:spPr>
                <a:xfrm>
                  <a:off x="2245" y="2680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492" name="Oval 491"/>
                <p:cNvSpPr/>
                <p:nvPr/>
              </p:nvSpPr>
              <p:spPr>
                <a:xfrm>
                  <a:off x="2005" y="2556"/>
                  <a:ext cx="142" cy="142"/>
                </a:xfrm>
                <a:prstGeom prst="ellipse">
                  <a:avLst/>
                </a:prstGeom>
                <a:solidFill>
                  <a:srgbClr val="BF616A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493" name="Oval 492"/>
                <p:cNvSpPr/>
                <p:nvPr/>
              </p:nvSpPr>
              <p:spPr>
                <a:xfrm>
                  <a:off x="2225" y="2471"/>
                  <a:ext cx="142" cy="142"/>
                </a:xfrm>
                <a:prstGeom prst="ellipse">
                  <a:avLst/>
                </a:prstGeom>
                <a:solidFill>
                  <a:srgbClr val="BF616A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494" name="Oval 493"/>
                <p:cNvSpPr/>
                <p:nvPr/>
              </p:nvSpPr>
              <p:spPr>
                <a:xfrm>
                  <a:off x="2115" y="2352"/>
                  <a:ext cx="142" cy="142"/>
                </a:xfrm>
                <a:prstGeom prst="ellipse">
                  <a:avLst/>
                </a:prstGeom>
                <a:solidFill>
                  <a:srgbClr val="BF616A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495" name="Oval 494"/>
                <p:cNvSpPr/>
                <p:nvPr/>
              </p:nvSpPr>
              <p:spPr>
                <a:xfrm>
                  <a:off x="2211" y="2581"/>
                  <a:ext cx="142" cy="142"/>
                </a:xfrm>
                <a:prstGeom prst="ellipse">
                  <a:avLst/>
                </a:prstGeom>
                <a:solidFill>
                  <a:srgbClr val="BF616A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496" name="Oval 495"/>
                <p:cNvSpPr/>
                <p:nvPr/>
              </p:nvSpPr>
              <p:spPr>
                <a:xfrm>
                  <a:off x="2125" y="2755"/>
                  <a:ext cx="142" cy="142"/>
                </a:xfrm>
                <a:prstGeom prst="ellipse">
                  <a:avLst/>
                </a:prstGeom>
                <a:solidFill>
                  <a:srgbClr val="BF616A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497" name="Oval 496"/>
                <p:cNvSpPr/>
                <p:nvPr/>
              </p:nvSpPr>
              <p:spPr>
                <a:xfrm>
                  <a:off x="2417" y="2462"/>
                  <a:ext cx="142" cy="142"/>
                </a:xfrm>
                <a:prstGeom prst="ellipse">
                  <a:avLst/>
                </a:prstGeom>
                <a:solidFill>
                  <a:srgbClr val="BF616A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498" name="Oval 497"/>
                <p:cNvSpPr/>
                <p:nvPr/>
              </p:nvSpPr>
              <p:spPr>
                <a:xfrm>
                  <a:off x="2473" y="2792"/>
                  <a:ext cx="142" cy="142"/>
                </a:xfrm>
                <a:prstGeom prst="ellipse">
                  <a:avLst/>
                </a:prstGeom>
                <a:solidFill>
                  <a:srgbClr val="BF616A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499" name="Oval 498"/>
                <p:cNvSpPr/>
                <p:nvPr/>
              </p:nvSpPr>
              <p:spPr>
                <a:xfrm>
                  <a:off x="2037" y="2900"/>
                  <a:ext cx="142" cy="142"/>
                </a:xfrm>
                <a:prstGeom prst="ellipse">
                  <a:avLst/>
                </a:prstGeom>
                <a:solidFill>
                  <a:srgbClr val="BF616A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00" name="Oval 499"/>
                <p:cNvSpPr/>
                <p:nvPr/>
              </p:nvSpPr>
              <p:spPr>
                <a:xfrm>
                  <a:off x="2531" y="2581"/>
                  <a:ext cx="142" cy="142"/>
                </a:xfrm>
                <a:prstGeom prst="ellipse">
                  <a:avLst/>
                </a:prstGeom>
                <a:solidFill>
                  <a:srgbClr val="BF616A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01" name="Oval 500"/>
                <p:cNvSpPr/>
                <p:nvPr/>
              </p:nvSpPr>
              <p:spPr>
                <a:xfrm>
                  <a:off x="2005" y="2414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02" name="Oval 501"/>
                <p:cNvSpPr/>
                <p:nvPr/>
              </p:nvSpPr>
              <p:spPr>
                <a:xfrm>
                  <a:off x="2113" y="2508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60" name="Oval 559"/>
                <p:cNvSpPr/>
                <p:nvPr/>
              </p:nvSpPr>
              <p:spPr>
                <a:xfrm>
                  <a:off x="2225" y="2345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61" name="Oval 560"/>
                <p:cNvSpPr/>
                <p:nvPr/>
              </p:nvSpPr>
              <p:spPr>
                <a:xfrm>
                  <a:off x="2331" y="2414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62" name="Oval 561"/>
                <p:cNvSpPr/>
                <p:nvPr/>
              </p:nvSpPr>
              <p:spPr>
                <a:xfrm>
                  <a:off x="2099" y="2650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63" name="Oval 562"/>
                <p:cNvSpPr/>
                <p:nvPr/>
              </p:nvSpPr>
              <p:spPr>
                <a:xfrm>
                  <a:off x="1959" y="2645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64" name="Oval 563"/>
                <p:cNvSpPr/>
                <p:nvPr/>
              </p:nvSpPr>
              <p:spPr>
                <a:xfrm>
                  <a:off x="2005" y="2808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65" name="Oval 564"/>
                <p:cNvSpPr/>
                <p:nvPr/>
              </p:nvSpPr>
              <p:spPr>
                <a:xfrm>
                  <a:off x="2125" y="2840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66" name="Oval 565"/>
                <p:cNvSpPr/>
                <p:nvPr/>
              </p:nvSpPr>
              <p:spPr>
                <a:xfrm>
                  <a:off x="2469" y="2604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67" name="Oval 566"/>
                <p:cNvSpPr/>
                <p:nvPr/>
              </p:nvSpPr>
              <p:spPr>
                <a:xfrm>
                  <a:off x="2419" y="2959"/>
                  <a:ext cx="142" cy="142"/>
                </a:xfrm>
                <a:prstGeom prst="ellipse">
                  <a:avLst/>
                </a:prstGeom>
                <a:solidFill>
                  <a:srgbClr val="BF616A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68" name="Oval 567"/>
                <p:cNvSpPr/>
                <p:nvPr/>
              </p:nvSpPr>
              <p:spPr>
                <a:xfrm>
                  <a:off x="2037" y="2730"/>
                  <a:ext cx="142" cy="142"/>
                </a:xfrm>
                <a:prstGeom prst="ellipse">
                  <a:avLst/>
                </a:prstGeom>
                <a:solidFill>
                  <a:srgbClr val="BF616A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69" name="Oval 568"/>
                <p:cNvSpPr/>
                <p:nvPr/>
              </p:nvSpPr>
              <p:spPr>
                <a:xfrm>
                  <a:off x="2343" y="2934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sp>
            <p:nvSpPr>
              <p:cNvPr id="570" name="Oval 569"/>
              <p:cNvSpPr/>
              <p:nvPr/>
            </p:nvSpPr>
            <p:spPr>
              <a:xfrm>
                <a:off x="11387" y="6151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571" name="Oval 570"/>
              <p:cNvSpPr/>
              <p:nvPr/>
            </p:nvSpPr>
            <p:spPr>
              <a:xfrm>
                <a:off x="10895" y="6171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572" name="Oval 571"/>
              <p:cNvSpPr/>
              <p:nvPr/>
            </p:nvSpPr>
            <p:spPr>
              <a:xfrm>
                <a:off x="11029" y="6227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635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</p:grpSp>
      </p:grpSp>
      <p:grpSp>
        <p:nvGrpSpPr>
          <p:cNvPr id="760" name="Group 759"/>
          <p:cNvGrpSpPr/>
          <p:nvPr/>
        </p:nvGrpSpPr>
        <p:grpSpPr>
          <a:xfrm>
            <a:off x="4061460" y="1770380"/>
            <a:ext cx="621030" cy="919480"/>
            <a:chOff x="6396" y="2788"/>
            <a:chExt cx="978" cy="1448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41" name="Text Box 440"/>
                <p:cNvSpPr txBox="1"/>
                <p:nvPr/>
              </p:nvSpPr>
              <p:spPr>
                <a:xfrm>
                  <a:off x="6396" y="2788"/>
                  <a:ext cx="978" cy="468"/>
                </a:xfrm>
                <a:prstGeom prst="rect">
                  <a:avLst/>
                </a:prstGeom>
                <a:noFill/>
              </p:spPr>
              <p:txBody>
                <a:bodyPr wrap="none" rtlCol="0" anchor="t">
                  <a:spAutoFit/>
                </a:bodyPr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Pre>
                          <m:sPrePr>
                            <m:ctrlPr>
                              <a:rPr lang="en-US" sz="1200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sPrePr>
                          <m:sub>
                            <m:r>
                              <a:rPr lang="en-US" sz="1200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82</m:t>
                            </m:r>
                          </m:sub>
                          <m:sup>
                            <m:r>
                              <a:rPr lang="en-US" sz="1200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214</m:t>
                            </m:r>
                          </m:sup>
                          <m:e>
                            <m:r>
                              <m:rPr>
                                <m:sty m:val="p"/>
                              </m:rPr>
                              <a:rPr lang="en-US" sz="1200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Pb</m:t>
                            </m:r>
                          </m:e>
                        </m:sPre>
                      </m:oMath>
                    </m:oMathPara>
                  </a14:m>
                  <a:endParaRPr lang="en-US" sz="1200">
                    <a:latin typeface="DejaVu Math TeX Gyre" panose="02000503000000000000" charset="0"/>
                    <a:cs typeface="DejaVu Math TeX Gyre" panose="02000503000000000000" charset="0"/>
                  </a:endParaRPr>
                </a:p>
              </p:txBody>
            </p:sp>
          </mc:Choice>
          <mc:Fallback>
            <p:sp>
              <p:nvSpPr>
                <p:cNvPr id="441" name="Text Box 44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96" y="2788"/>
                  <a:ext cx="978" cy="468"/>
                </a:xfrm>
                <a:prstGeom prst="rect">
                  <a:avLst/>
                </a:prstGeom>
                <a:blipFill rotWithShape="1">
                  <a:blip r:embed="rId6"/>
                </a:blipFill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573" name="Group 572"/>
            <p:cNvGrpSpPr/>
            <p:nvPr/>
          </p:nvGrpSpPr>
          <p:grpSpPr>
            <a:xfrm>
              <a:off x="6437" y="3414"/>
              <a:ext cx="782" cy="823"/>
              <a:chOff x="10787" y="5546"/>
              <a:chExt cx="782" cy="823"/>
            </a:xfrm>
          </p:grpSpPr>
          <p:sp>
            <p:nvSpPr>
              <p:cNvPr id="574" name="Oval 573"/>
              <p:cNvSpPr/>
              <p:nvPr/>
            </p:nvSpPr>
            <p:spPr>
              <a:xfrm>
                <a:off x="11181" y="6227"/>
                <a:ext cx="142" cy="142"/>
              </a:xfrm>
              <a:prstGeom prst="ellipse">
                <a:avLst/>
              </a:prstGeom>
              <a:solidFill>
                <a:srgbClr val="BF616A"/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grpSp>
            <p:nvGrpSpPr>
              <p:cNvPr id="575" name="Group 574"/>
              <p:cNvGrpSpPr/>
              <p:nvPr/>
            </p:nvGrpSpPr>
            <p:grpSpPr>
              <a:xfrm>
                <a:off x="10787" y="5546"/>
                <a:ext cx="782" cy="756"/>
                <a:chOff x="1959" y="2345"/>
                <a:chExt cx="782" cy="756"/>
              </a:xfrm>
            </p:grpSpPr>
            <p:sp>
              <p:nvSpPr>
                <p:cNvPr id="576" name="Oval 575"/>
                <p:cNvSpPr/>
                <p:nvPr/>
              </p:nvSpPr>
              <p:spPr>
                <a:xfrm>
                  <a:off x="2485" y="2361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77" name="Oval 576"/>
                <p:cNvSpPr/>
                <p:nvPr/>
              </p:nvSpPr>
              <p:spPr>
                <a:xfrm>
                  <a:off x="2595" y="2508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78" name="Oval 577"/>
                <p:cNvSpPr/>
                <p:nvPr/>
              </p:nvSpPr>
              <p:spPr>
                <a:xfrm>
                  <a:off x="2599" y="2632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79" name="Oval 578"/>
                <p:cNvSpPr/>
                <p:nvPr/>
              </p:nvSpPr>
              <p:spPr>
                <a:xfrm>
                  <a:off x="2599" y="2808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80" name="Oval 579"/>
                <p:cNvSpPr/>
                <p:nvPr/>
              </p:nvSpPr>
              <p:spPr>
                <a:xfrm>
                  <a:off x="2531" y="2916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81" name="Oval 580"/>
                <p:cNvSpPr/>
                <p:nvPr/>
              </p:nvSpPr>
              <p:spPr>
                <a:xfrm>
                  <a:off x="2529" y="2840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82" name="Oval 581"/>
                <p:cNvSpPr/>
                <p:nvPr/>
              </p:nvSpPr>
              <p:spPr>
                <a:xfrm>
                  <a:off x="2599" y="2698"/>
                  <a:ext cx="142" cy="142"/>
                </a:xfrm>
                <a:prstGeom prst="ellipse">
                  <a:avLst/>
                </a:prstGeom>
                <a:solidFill>
                  <a:srgbClr val="BF616A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83" name="Oval 582"/>
                <p:cNvSpPr/>
                <p:nvPr/>
              </p:nvSpPr>
              <p:spPr>
                <a:xfrm>
                  <a:off x="2359" y="2345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84" name="Oval 583"/>
                <p:cNvSpPr/>
                <p:nvPr/>
              </p:nvSpPr>
              <p:spPr>
                <a:xfrm>
                  <a:off x="2505" y="2455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85" name="Oval 584"/>
                <p:cNvSpPr/>
                <p:nvPr/>
              </p:nvSpPr>
              <p:spPr>
                <a:xfrm>
                  <a:off x="2531" y="2698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86" name="Oval 585"/>
                <p:cNvSpPr/>
                <p:nvPr/>
              </p:nvSpPr>
              <p:spPr>
                <a:xfrm>
                  <a:off x="2241" y="2959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87" name="Oval 586"/>
                <p:cNvSpPr/>
                <p:nvPr/>
              </p:nvSpPr>
              <p:spPr>
                <a:xfrm>
                  <a:off x="2125" y="2950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88" name="Oval 587"/>
                <p:cNvSpPr/>
                <p:nvPr/>
              </p:nvSpPr>
              <p:spPr>
                <a:xfrm>
                  <a:off x="2457" y="2895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89" name="Oval 588"/>
                <p:cNvSpPr/>
                <p:nvPr/>
              </p:nvSpPr>
              <p:spPr>
                <a:xfrm>
                  <a:off x="2401" y="2817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90" name="Oval 589"/>
                <p:cNvSpPr/>
                <p:nvPr/>
              </p:nvSpPr>
              <p:spPr>
                <a:xfrm>
                  <a:off x="2225" y="2900"/>
                  <a:ext cx="142" cy="142"/>
                </a:xfrm>
                <a:prstGeom prst="ellipse">
                  <a:avLst/>
                </a:prstGeom>
                <a:solidFill>
                  <a:srgbClr val="BF616A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91" name="Oval 590"/>
                <p:cNvSpPr/>
                <p:nvPr/>
              </p:nvSpPr>
              <p:spPr>
                <a:xfrm>
                  <a:off x="2419" y="2723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92" name="Oval 591"/>
                <p:cNvSpPr/>
                <p:nvPr/>
              </p:nvSpPr>
              <p:spPr>
                <a:xfrm>
                  <a:off x="2355" y="2629"/>
                  <a:ext cx="142" cy="142"/>
                </a:xfrm>
                <a:prstGeom prst="ellipse">
                  <a:avLst/>
                </a:prstGeom>
                <a:solidFill>
                  <a:srgbClr val="BF616A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93" name="Oval 592"/>
                <p:cNvSpPr/>
                <p:nvPr/>
              </p:nvSpPr>
              <p:spPr>
                <a:xfrm>
                  <a:off x="2343" y="2517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94" name="Oval 593"/>
                <p:cNvSpPr/>
                <p:nvPr/>
              </p:nvSpPr>
              <p:spPr>
                <a:xfrm>
                  <a:off x="2211" y="2884"/>
                  <a:ext cx="142" cy="142"/>
                </a:xfrm>
                <a:prstGeom prst="ellipse">
                  <a:avLst/>
                </a:prstGeom>
                <a:solidFill>
                  <a:srgbClr val="BF616A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95" name="Oval 594"/>
                <p:cNvSpPr/>
                <p:nvPr/>
              </p:nvSpPr>
              <p:spPr>
                <a:xfrm>
                  <a:off x="2267" y="2840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96" name="Oval 595"/>
                <p:cNvSpPr/>
                <p:nvPr/>
              </p:nvSpPr>
              <p:spPr>
                <a:xfrm>
                  <a:off x="1959" y="2538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97" name="Oval 596"/>
                <p:cNvSpPr/>
                <p:nvPr/>
              </p:nvSpPr>
              <p:spPr>
                <a:xfrm>
                  <a:off x="2227" y="2774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98" name="Oval 597"/>
                <p:cNvSpPr/>
                <p:nvPr/>
              </p:nvSpPr>
              <p:spPr>
                <a:xfrm>
                  <a:off x="2311" y="2755"/>
                  <a:ext cx="142" cy="142"/>
                </a:xfrm>
                <a:prstGeom prst="ellipse">
                  <a:avLst/>
                </a:prstGeom>
                <a:solidFill>
                  <a:srgbClr val="BF616A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99" name="Oval 598"/>
                <p:cNvSpPr/>
                <p:nvPr/>
              </p:nvSpPr>
              <p:spPr>
                <a:xfrm>
                  <a:off x="2245" y="2680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00" name="Oval 599"/>
                <p:cNvSpPr/>
                <p:nvPr/>
              </p:nvSpPr>
              <p:spPr>
                <a:xfrm>
                  <a:off x="2005" y="2556"/>
                  <a:ext cx="142" cy="142"/>
                </a:xfrm>
                <a:prstGeom prst="ellipse">
                  <a:avLst/>
                </a:prstGeom>
                <a:solidFill>
                  <a:srgbClr val="BF616A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01" name="Oval 600"/>
                <p:cNvSpPr/>
                <p:nvPr/>
              </p:nvSpPr>
              <p:spPr>
                <a:xfrm>
                  <a:off x="2225" y="2471"/>
                  <a:ext cx="142" cy="142"/>
                </a:xfrm>
                <a:prstGeom prst="ellipse">
                  <a:avLst/>
                </a:prstGeom>
                <a:solidFill>
                  <a:srgbClr val="BF616A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02" name="Oval 601"/>
                <p:cNvSpPr/>
                <p:nvPr/>
              </p:nvSpPr>
              <p:spPr>
                <a:xfrm>
                  <a:off x="2115" y="2352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6350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03" name="Oval 602"/>
                <p:cNvSpPr/>
                <p:nvPr/>
              </p:nvSpPr>
              <p:spPr>
                <a:xfrm>
                  <a:off x="2211" y="2581"/>
                  <a:ext cx="142" cy="142"/>
                </a:xfrm>
                <a:prstGeom prst="ellipse">
                  <a:avLst/>
                </a:prstGeom>
                <a:solidFill>
                  <a:srgbClr val="BF616A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04" name="Oval 603"/>
                <p:cNvSpPr/>
                <p:nvPr/>
              </p:nvSpPr>
              <p:spPr>
                <a:xfrm>
                  <a:off x="2125" y="2755"/>
                  <a:ext cx="142" cy="142"/>
                </a:xfrm>
                <a:prstGeom prst="ellipse">
                  <a:avLst/>
                </a:prstGeom>
                <a:solidFill>
                  <a:srgbClr val="BF616A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05" name="Oval 604"/>
                <p:cNvSpPr/>
                <p:nvPr/>
              </p:nvSpPr>
              <p:spPr>
                <a:xfrm>
                  <a:off x="2417" y="2462"/>
                  <a:ext cx="142" cy="142"/>
                </a:xfrm>
                <a:prstGeom prst="ellipse">
                  <a:avLst/>
                </a:prstGeom>
                <a:solidFill>
                  <a:srgbClr val="BF616A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06" name="Oval 605"/>
                <p:cNvSpPr/>
                <p:nvPr/>
              </p:nvSpPr>
              <p:spPr>
                <a:xfrm>
                  <a:off x="2473" y="2792"/>
                  <a:ext cx="142" cy="142"/>
                </a:xfrm>
                <a:prstGeom prst="ellipse">
                  <a:avLst/>
                </a:prstGeom>
                <a:solidFill>
                  <a:srgbClr val="BF616A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07" name="Oval 606"/>
                <p:cNvSpPr/>
                <p:nvPr/>
              </p:nvSpPr>
              <p:spPr>
                <a:xfrm>
                  <a:off x="2037" y="2900"/>
                  <a:ext cx="142" cy="142"/>
                </a:xfrm>
                <a:prstGeom prst="ellipse">
                  <a:avLst/>
                </a:prstGeom>
                <a:solidFill>
                  <a:srgbClr val="BF616A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08" name="Oval 607"/>
                <p:cNvSpPr/>
                <p:nvPr/>
              </p:nvSpPr>
              <p:spPr>
                <a:xfrm>
                  <a:off x="2531" y="2581"/>
                  <a:ext cx="142" cy="142"/>
                </a:xfrm>
                <a:prstGeom prst="ellipse">
                  <a:avLst/>
                </a:prstGeom>
                <a:solidFill>
                  <a:srgbClr val="BF616A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09" name="Oval 608"/>
                <p:cNvSpPr/>
                <p:nvPr/>
              </p:nvSpPr>
              <p:spPr>
                <a:xfrm>
                  <a:off x="2005" y="2414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10" name="Oval 609"/>
                <p:cNvSpPr/>
                <p:nvPr/>
              </p:nvSpPr>
              <p:spPr>
                <a:xfrm>
                  <a:off x="2113" y="2508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11" name="Oval 610"/>
                <p:cNvSpPr/>
                <p:nvPr/>
              </p:nvSpPr>
              <p:spPr>
                <a:xfrm>
                  <a:off x="2225" y="2345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12" name="Oval 611"/>
                <p:cNvSpPr/>
                <p:nvPr/>
              </p:nvSpPr>
              <p:spPr>
                <a:xfrm>
                  <a:off x="2331" y="2414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13" name="Oval 612"/>
                <p:cNvSpPr/>
                <p:nvPr/>
              </p:nvSpPr>
              <p:spPr>
                <a:xfrm>
                  <a:off x="2099" y="2650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14" name="Oval 613"/>
                <p:cNvSpPr/>
                <p:nvPr/>
              </p:nvSpPr>
              <p:spPr>
                <a:xfrm>
                  <a:off x="1959" y="2645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15" name="Oval 614"/>
                <p:cNvSpPr/>
                <p:nvPr/>
              </p:nvSpPr>
              <p:spPr>
                <a:xfrm>
                  <a:off x="2005" y="2808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16" name="Oval 615"/>
                <p:cNvSpPr/>
                <p:nvPr/>
              </p:nvSpPr>
              <p:spPr>
                <a:xfrm>
                  <a:off x="2125" y="2840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17" name="Oval 616"/>
                <p:cNvSpPr/>
                <p:nvPr/>
              </p:nvSpPr>
              <p:spPr>
                <a:xfrm>
                  <a:off x="2469" y="2604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18" name="Oval 617"/>
                <p:cNvSpPr/>
                <p:nvPr/>
              </p:nvSpPr>
              <p:spPr>
                <a:xfrm>
                  <a:off x="2419" y="2959"/>
                  <a:ext cx="142" cy="142"/>
                </a:xfrm>
                <a:prstGeom prst="ellipse">
                  <a:avLst/>
                </a:prstGeom>
                <a:solidFill>
                  <a:srgbClr val="BF616A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19" name="Oval 618"/>
                <p:cNvSpPr/>
                <p:nvPr/>
              </p:nvSpPr>
              <p:spPr>
                <a:xfrm>
                  <a:off x="2037" y="2730"/>
                  <a:ext cx="142" cy="142"/>
                </a:xfrm>
                <a:prstGeom prst="ellipse">
                  <a:avLst/>
                </a:prstGeom>
                <a:solidFill>
                  <a:srgbClr val="BF616A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20" name="Oval 619"/>
                <p:cNvSpPr/>
                <p:nvPr/>
              </p:nvSpPr>
              <p:spPr>
                <a:xfrm>
                  <a:off x="2343" y="2934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sp>
            <p:nvSpPr>
              <p:cNvPr id="621" name="Oval 620"/>
              <p:cNvSpPr/>
              <p:nvPr/>
            </p:nvSpPr>
            <p:spPr>
              <a:xfrm>
                <a:off x="11387" y="6151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622" name="Oval 621"/>
              <p:cNvSpPr/>
              <p:nvPr/>
            </p:nvSpPr>
            <p:spPr>
              <a:xfrm>
                <a:off x="10895" y="6171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623" name="Oval 622"/>
              <p:cNvSpPr/>
              <p:nvPr/>
            </p:nvSpPr>
            <p:spPr>
              <a:xfrm>
                <a:off x="11029" y="6227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635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</p:grpSp>
      </p:grpSp>
      <p:grpSp>
        <p:nvGrpSpPr>
          <p:cNvPr id="759" name="Group 758"/>
          <p:cNvGrpSpPr/>
          <p:nvPr/>
        </p:nvGrpSpPr>
        <p:grpSpPr>
          <a:xfrm>
            <a:off x="2656205" y="1071880"/>
            <a:ext cx="614680" cy="925195"/>
            <a:chOff x="4183" y="1688"/>
            <a:chExt cx="968" cy="1457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40" name="Text Box 439"/>
                <p:cNvSpPr txBox="1"/>
                <p:nvPr/>
              </p:nvSpPr>
              <p:spPr>
                <a:xfrm>
                  <a:off x="4183" y="1688"/>
                  <a:ext cx="968" cy="470"/>
                </a:xfrm>
                <a:prstGeom prst="rect">
                  <a:avLst/>
                </a:prstGeom>
                <a:noFill/>
              </p:spPr>
              <p:txBody>
                <a:bodyPr wrap="none" rtlCol="0" anchor="t">
                  <a:spAutoFit/>
                </a:bodyPr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Pre>
                          <m:sPrePr>
                            <m:ctrlPr>
                              <a:rPr lang="en-US" sz="1200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sPrePr>
                          <m:sub>
                            <m:r>
                              <a:rPr lang="en-US" sz="1200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84</m:t>
                            </m:r>
                          </m:sub>
                          <m:sup>
                            <m:r>
                              <a:rPr lang="en-US" sz="1200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218</m:t>
                            </m:r>
                          </m:sup>
                          <m:e>
                            <m:r>
                              <m:rPr>
                                <m:sty m:val="p"/>
                              </m:rPr>
                              <a:rPr lang="en-US" sz="1200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Po</m:t>
                            </m:r>
                          </m:e>
                        </m:sPre>
                      </m:oMath>
                    </m:oMathPara>
                  </a14:m>
                  <a:endParaRPr lang="en-US" sz="1200">
                    <a:latin typeface="DejaVu Math TeX Gyre" panose="02000503000000000000" charset="0"/>
                    <a:cs typeface="DejaVu Math TeX Gyre" panose="02000503000000000000" charset="0"/>
                  </a:endParaRPr>
                </a:p>
              </p:txBody>
            </p:sp>
          </mc:Choice>
          <mc:Fallback>
            <p:sp>
              <p:nvSpPr>
                <p:cNvPr id="440" name="Text Box 43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83" y="1688"/>
                  <a:ext cx="968" cy="470"/>
                </a:xfrm>
                <a:prstGeom prst="rect">
                  <a:avLst/>
                </a:prstGeom>
                <a:blipFill rotWithShape="1">
                  <a:blip r:embed="rId7"/>
                </a:blipFill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679" name="Group 678"/>
            <p:cNvGrpSpPr/>
            <p:nvPr/>
          </p:nvGrpSpPr>
          <p:grpSpPr>
            <a:xfrm>
              <a:off x="4310" y="2311"/>
              <a:ext cx="782" cy="834"/>
              <a:chOff x="4310" y="2311"/>
              <a:chExt cx="782" cy="834"/>
            </a:xfrm>
          </p:grpSpPr>
          <p:sp>
            <p:nvSpPr>
              <p:cNvPr id="678" name="Oval 677"/>
              <p:cNvSpPr/>
              <p:nvPr/>
            </p:nvSpPr>
            <p:spPr>
              <a:xfrm>
                <a:off x="4310" y="2708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677" name="Oval 676"/>
              <p:cNvSpPr/>
              <p:nvPr/>
            </p:nvSpPr>
            <p:spPr>
              <a:xfrm>
                <a:off x="4808" y="3003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676" name="Oval 675"/>
              <p:cNvSpPr/>
              <p:nvPr/>
            </p:nvSpPr>
            <p:spPr>
              <a:xfrm>
                <a:off x="4932" y="2388"/>
                <a:ext cx="142" cy="142"/>
              </a:xfrm>
              <a:prstGeom prst="ellipse">
                <a:avLst/>
              </a:prstGeom>
              <a:solidFill>
                <a:srgbClr val="BF616A"/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grpSp>
            <p:nvGrpSpPr>
              <p:cNvPr id="624" name="Group 623"/>
              <p:cNvGrpSpPr/>
              <p:nvPr/>
            </p:nvGrpSpPr>
            <p:grpSpPr>
              <a:xfrm>
                <a:off x="4310" y="2311"/>
                <a:ext cx="782" cy="823"/>
                <a:chOff x="10787" y="5546"/>
                <a:chExt cx="782" cy="823"/>
              </a:xfrm>
            </p:grpSpPr>
            <p:sp>
              <p:nvSpPr>
                <p:cNvPr id="625" name="Oval 624"/>
                <p:cNvSpPr/>
                <p:nvPr/>
              </p:nvSpPr>
              <p:spPr>
                <a:xfrm>
                  <a:off x="11181" y="6227"/>
                  <a:ext cx="142" cy="142"/>
                </a:xfrm>
                <a:prstGeom prst="ellipse">
                  <a:avLst/>
                </a:prstGeom>
                <a:solidFill>
                  <a:srgbClr val="BF616A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grpSp>
              <p:nvGrpSpPr>
                <p:cNvPr id="626" name="Group 625"/>
                <p:cNvGrpSpPr/>
                <p:nvPr/>
              </p:nvGrpSpPr>
              <p:grpSpPr>
                <a:xfrm>
                  <a:off x="10787" y="5546"/>
                  <a:ext cx="782" cy="756"/>
                  <a:chOff x="1959" y="2345"/>
                  <a:chExt cx="782" cy="756"/>
                </a:xfrm>
              </p:grpSpPr>
              <p:sp>
                <p:nvSpPr>
                  <p:cNvPr id="627" name="Oval 626"/>
                  <p:cNvSpPr/>
                  <p:nvPr/>
                </p:nvSpPr>
                <p:spPr>
                  <a:xfrm>
                    <a:off x="2485" y="2361"/>
                    <a:ext cx="142" cy="142"/>
                  </a:xfrm>
                  <a:prstGeom prst="ellipse">
                    <a:avLst/>
                  </a:prstGeom>
                  <a:solidFill>
                    <a:srgbClr val="5E80AC"/>
                  </a:solidFill>
                  <a:ln w="9525"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628" name="Oval 627"/>
                  <p:cNvSpPr/>
                  <p:nvPr/>
                </p:nvSpPr>
                <p:spPr>
                  <a:xfrm>
                    <a:off x="2595" y="2508"/>
                    <a:ext cx="142" cy="142"/>
                  </a:xfrm>
                  <a:prstGeom prst="ellipse">
                    <a:avLst/>
                  </a:prstGeom>
                  <a:solidFill>
                    <a:srgbClr val="5E80AC"/>
                  </a:solidFill>
                  <a:ln w="9525"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629" name="Oval 628"/>
                  <p:cNvSpPr/>
                  <p:nvPr/>
                </p:nvSpPr>
                <p:spPr>
                  <a:xfrm>
                    <a:off x="2599" y="2632"/>
                    <a:ext cx="142" cy="142"/>
                  </a:xfrm>
                  <a:prstGeom prst="ellipse">
                    <a:avLst/>
                  </a:prstGeom>
                  <a:solidFill>
                    <a:srgbClr val="5E80AC"/>
                  </a:solidFill>
                  <a:ln w="9525"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630" name="Oval 629"/>
                  <p:cNvSpPr/>
                  <p:nvPr/>
                </p:nvSpPr>
                <p:spPr>
                  <a:xfrm>
                    <a:off x="2599" y="2808"/>
                    <a:ext cx="142" cy="142"/>
                  </a:xfrm>
                  <a:prstGeom prst="ellipse">
                    <a:avLst/>
                  </a:prstGeom>
                  <a:solidFill>
                    <a:srgbClr val="5E80AC"/>
                  </a:solidFill>
                  <a:ln w="9525"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631" name="Oval 630"/>
                  <p:cNvSpPr/>
                  <p:nvPr/>
                </p:nvSpPr>
                <p:spPr>
                  <a:xfrm>
                    <a:off x="2531" y="2916"/>
                    <a:ext cx="142" cy="142"/>
                  </a:xfrm>
                  <a:prstGeom prst="ellipse">
                    <a:avLst/>
                  </a:prstGeom>
                  <a:solidFill>
                    <a:srgbClr val="5E80AC"/>
                  </a:solidFill>
                  <a:ln w="9525"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632" name="Oval 631"/>
                  <p:cNvSpPr/>
                  <p:nvPr/>
                </p:nvSpPr>
                <p:spPr>
                  <a:xfrm>
                    <a:off x="2529" y="2840"/>
                    <a:ext cx="142" cy="142"/>
                  </a:xfrm>
                  <a:prstGeom prst="ellipse">
                    <a:avLst/>
                  </a:prstGeom>
                  <a:solidFill>
                    <a:srgbClr val="5E80AC"/>
                  </a:solidFill>
                  <a:ln w="9525"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633" name="Oval 632"/>
                  <p:cNvSpPr/>
                  <p:nvPr/>
                </p:nvSpPr>
                <p:spPr>
                  <a:xfrm>
                    <a:off x="2599" y="2698"/>
                    <a:ext cx="142" cy="142"/>
                  </a:xfrm>
                  <a:prstGeom prst="ellipse">
                    <a:avLst/>
                  </a:prstGeom>
                  <a:solidFill>
                    <a:srgbClr val="BF616A"/>
                  </a:solidFill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634" name="Oval 633"/>
                  <p:cNvSpPr/>
                  <p:nvPr/>
                </p:nvSpPr>
                <p:spPr>
                  <a:xfrm>
                    <a:off x="2359" y="2345"/>
                    <a:ext cx="142" cy="142"/>
                  </a:xfrm>
                  <a:prstGeom prst="ellipse">
                    <a:avLst/>
                  </a:prstGeom>
                  <a:solidFill>
                    <a:srgbClr val="5E80AC"/>
                  </a:solidFill>
                  <a:ln w="9525"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635" name="Oval 634"/>
                  <p:cNvSpPr/>
                  <p:nvPr/>
                </p:nvSpPr>
                <p:spPr>
                  <a:xfrm>
                    <a:off x="2505" y="2455"/>
                    <a:ext cx="142" cy="142"/>
                  </a:xfrm>
                  <a:prstGeom prst="ellipse">
                    <a:avLst/>
                  </a:prstGeom>
                  <a:solidFill>
                    <a:srgbClr val="5E80AC"/>
                  </a:solidFill>
                  <a:ln w="9525"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636" name="Oval 635"/>
                  <p:cNvSpPr/>
                  <p:nvPr/>
                </p:nvSpPr>
                <p:spPr>
                  <a:xfrm>
                    <a:off x="2531" y="2698"/>
                    <a:ext cx="142" cy="142"/>
                  </a:xfrm>
                  <a:prstGeom prst="ellipse">
                    <a:avLst/>
                  </a:prstGeom>
                  <a:solidFill>
                    <a:srgbClr val="5E80AC"/>
                  </a:solidFill>
                  <a:ln w="9525"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637" name="Oval 636"/>
                  <p:cNvSpPr/>
                  <p:nvPr/>
                </p:nvSpPr>
                <p:spPr>
                  <a:xfrm>
                    <a:off x="2241" y="2959"/>
                    <a:ext cx="142" cy="142"/>
                  </a:xfrm>
                  <a:prstGeom prst="ellipse">
                    <a:avLst/>
                  </a:prstGeom>
                  <a:solidFill>
                    <a:srgbClr val="5E80AC"/>
                  </a:solidFill>
                  <a:ln w="9525"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638" name="Oval 637"/>
                  <p:cNvSpPr/>
                  <p:nvPr/>
                </p:nvSpPr>
                <p:spPr>
                  <a:xfrm>
                    <a:off x="2125" y="2950"/>
                    <a:ext cx="142" cy="142"/>
                  </a:xfrm>
                  <a:prstGeom prst="ellipse">
                    <a:avLst/>
                  </a:prstGeom>
                  <a:solidFill>
                    <a:srgbClr val="5E80AC"/>
                  </a:solidFill>
                  <a:ln w="9525"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639" name="Oval 638"/>
                  <p:cNvSpPr/>
                  <p:nvPr/>
                </p:nvSpPr>
                <p:spPr>
                  <a:xfrm>
                    <a:off x="2457" y="2895"/>
                    <a:ext cx="142" cy="142"/>
                  </a:xfrm>
                  <a:prstGeom prst="ellipse">
                    <a:avLst/>
                  </a:prstGeom>
                  <a:solidFill>
                    <a:srgbClr val="5E80AC"/>
                  </a:solidFill>
                  <a:ln w="9525"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640" name="Oval 639"/>
                  <p:cNvSpPr/>
                  <p:nvPr/>
                </p:nvSpPr>
                <p:spPr>
                  <a:xfrm>
                    <a:off x="2401" y="2817"/>
                    <a:ext cx="142" cy="142"/>
                  </a:xfrm>
                  <a:prstGeom prst="ellipse">
                    <a:avLst/>
                  </a:prstGeom>
                  <a:solidFill>
                    <a:srgbClr val="5E80AC"/>
                  </a:solidFill>
                  <a:ln w="9525"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641" name="Oval 640"/>
                  <p:cNvSpPr/>
                  <p:nvPr/>
                </p:nvSpPr>
                <p:spPr>
                  <a:xfrm>
                    <a:off x="2225" y="2900"/>
                    <a:ext cx="142" cy="142"/>
                  </a:xfrm>
                  <a:prstGeom prst="ellipse">
                    <a:avLst/>
                  </a:prstGeom>
                  <a:solidFill>
                    <a:srgbClr val="BF616A"/>
                  </a:solidFill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642" name="Oval 641"/>
                  <p:cNvSpPr/>
                  <p:nvPr/>
                </p:nvSpPr>
                <p:spPr>
                  <a:xfrm>
                    <a:off x="2419" y="2723"/>
                    <a:ext cx="142" cy="142"/>
                  </a:xfrm>
                  <a:prstGeom prst="ellipse">
                    <a:avLst/>
                  </a:prstGeom>
                  <a:solidFill>
                    <a:srgbClr val="5E80AC"/>
                  </a:solidFill>
                  <a:ln w="9525"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643" name="Oval 642"/>
                  <p:cNvSpPr/>
                  <p:nvPr/>
                </p:nvSpPr>
                <p:spPr>
                  <a:xfrm>
                    <a:off x="2355" y="2629"/>
                    <a:ext cx="142" cy="142"/>
                  </a:xfrm>
                  <a:prstGeom prst="ellipse">
                    <a:avLst/>
                  </a:prstGeom>
                  <a:solidFill>
                    <a:srgbClr val="BF616A"/>
                  </a:solidFill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644" name="Oval 643"/>
                  <p:cNvSpPr/>
                  <p:nvPr/>
                </p:nvSpPr>
                <p:spPr>
                  <a:xfrm>
                    <a:off x="2343" y="2517"/>
                    <a:ext cx="142" cy="142"/>
                  </a:xfrm>
                  <a:prstGeom prst="ellipse">
                    <a:avLst/>
                  </a:prstGeom>
                  <a:solidFill>
                    <a:srgbClr val="5E80AC"/>
                  </a:solidFill>
                  <a:ln w="9525"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645" name="Oval 644"/>
                  <p:cNvSpPr/>
                  <p:nvPr/>
                </p:nvSpPr>
                <p:spPr>
                  <a:xfrm>
                    <a:off x="2211" y="2884"/>
                    <a:ext cx="142" cy="142"/>
                  </a:xfrm>
                  <a:prstGeom prst="ellipse">
                    <a:avLst/>
                  </a:prstGeom>
                  <a:solidFill>
                    <a:srgbClr val="BF616A"/>
                  </a:solidFill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646" name="Oval 645"/>
                  <p:cNvSpPr/>
                  <p:nvPr/>
                </p:nvSpPr>
                <p:spPr>
                  <a:xfrm>
                    <a:off x="2267" y="2840"/>
                    <a:ext cx="142" cy="142"/>
                  </a:xfrm>
                  <a:prstGeom prst="ellipse">
                    <a:avLst/>
                  </a:prstGeom>
                  <a:solidFill>
                    <a:srgbClr val="5E80AC"/>
                  </a:solidFill>
                  <a:ln w="9525"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647" name="Oval 646"/>
                  <p:cNvSpPr/>
                  <p:nvPr/>
                </p:nvSpPr>
                <p:spPr>
                  <a:xfrm>
                    <a:off x="1959" y="2538"/>
                    <a:ext cx="142" cy="142"/>
                  </a:xfrm>
                  <a:prstGeom prst="ellipse">
                    <a:avLst/>
                  </a:prstGeom>
                  <a:solidFill>
                    <a:srgbClr val="5E80AC"/>
                  </a:solidFill>
                  <a:ln w="9525"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648" name="Oval 647"/>
                  <p:cNvSpPr/>
                  <p:nvPr/>
                </p:nvSpPr>
                <p:spPr>
                  <a:xfrm>
                    <a:off x="2227" y="2774"/>
                    <a:ext cx="142" cy="142"/>
                  </a:xfrm>
                  <a:prstGeom prst="ellipse">
                    <a:avLst/>
                  </a:prstGeom>
                  <a:solidFill>
                    <a:srgbClr val="5E80AC"/>
                  </a:solidFill>
                  <a:ln w="9525"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649" name="Oval 648"/>
                  <p:cNvSpPr/>
                  <p:nvPr/>
                </p:nvSpPr>
                <p:spPr>
                  <a:xfrm>
                    <a:off x="2311" y="2755"/>
                    <a:ext cx="142" cy="142"/>
                  </a:xfrm>
                  <a:prstGeom prst="ellipse">
                    <a:avLst/>
                  </a:prstGeom>
                  <a:solidFill>
                    <a:srgbClr val="BF616A"/>
                  </a:solidFill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650" name="Oval 649"/>
                  <p:cNvSpPr/>
                  <p:nvPr/>
                </p:nvSpPr>
                <p:spPr>
                  <a:xfrm>
                    <a:off x="2245" y="2680"/>
                    <a:ext cx="142" cy="142"/>
                  </a:xfrm>
                  <a:prstGeom prst="ellipse">
                    <a:avLst/>
                  </a:prstGeom>
                  <a:solidFill>
                    <a:srgbClr val="5E80AC"/>
                  </a:solidFill>
                  <a:ln w="9525"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651" name="Oval 650"/>
                  <p:cNvSpPr/>
                  <p:nvPr/>
                </p:nvSpPr>
                <p:spPr>
                  <a:xfrm>
                    <a:off x="2005" y="2556"/>
                    <a:ext cx="142" cy="142"/>
                  </a:xfrm>
                  <a:prstGeom prst="ellipse">
                    <a:avLst/>
                  </a:prstGeom>
                  <a:solidFill>
                    <a:srgbClr val="BF616A"/>
                  </a:solidFill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652" name="Oval 651"/>
                  <p:cNvSpPr/>
                  <p:nvPr/>
                </p:nvSpPr>
                <p:spPr>
                  <a:xfrm>
                    <a:off x="2225" y="2471"/>
                    <a:ext cx="142" cy="142"/>
                  </a:xfrm>
                  <a:prstGeom prst="ellipse">
                    <a:avLst/>
                  </a:prstGeom>
                  <a:solidFill>
                    <a:srgbClr val="BF616A"/>
                  </a:solidFill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653" name="Oval 652"/>
                  <p:cNvSpPr/>
                  <p:nvPr/>
                </p:nvSpPr>
                <p:spPr>
                  <a:xfrm>
                    <a:off x="2115" y="2352"/>
                    <a:ext cx="142" cy="142"/>
                  </a:xfrm>
                  <a:prstGeom prst="ellipse">
                    <a:avLst/>
                  </a:prstGeom>
                  <a:solidFill>
                    <a:srgbClr val="5E80AC"/>
                  </a:solidFill>
                  <a:ln w="6350"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654" name="Oval 653"/>
                  <p:cNvSpPr/>
                  <p:nvPr/>
                </p:nvSpPr>
                <p:spPr>
                  <a:xfrm>
                    <a:off x="2211" y="2581"/>
                    <a:ext cx="142" cy="142"/>
                  </a:xfrm>
                  <a:prstGeom prst="ellipse">
                    <a:avLst/>
                  </a:prstGeom>
                  <a:solidFill>
                    <a:srgbClr val="BF616A"/>
                  </a:solidFill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655" name="Oval 654"/>
                  <p:cNvSpPr/>
                  <p:nvPr/>
                </p:nvSpPr>
                <p:spPr>
                  <a:xfrm>
                    <a:off x="2125" y="2755"/>
                    <a:ext cx="142" cy="142"/>
                  </a:xfrm>
                  <a:prstGeom prst="ellipse">
                    <a:avLst/>
                  </a:prstGeom>
                  <a:solidFill>
                    <a:srgbClr val="BF616A"/>
                  </a:solidFill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656" name="Oval 655"/>
                  <p:cNvSpPr/>
                  <p:nvPr/>
                </p:nvSpPr>
                <p:spPr>
                  <a:xfrm>
                    <a:off x="2417" y="2462"/>
                    <a:ext cx="142" cy="142"/>
                  </a:xfrm>
                  <a:prstGeom prst="ellipse">
                    <a:avLst/>
                  </a:prstGeom>
                  <a:solidFill>
                    <a:srgbClr val="BF616A"/>
                  </a:solidFill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657" name="Oval 656"/>
                  <p:cNvSpPr/>
                  <p:nvPr/>
                </p:nvSpPr>
                <p:spPr>
                  <a:xfrm>
                    <a:off x="2473" y="2792"/>
                    <a:ext cx="142" cy="142"/>
                  </a:xfrm>
                  <a:prstGeom prst="ellipse">
                    <a:avLst/>
                  </a:prstGeom>
                  <a:solidFill>
                    <a:srgbClr val="BF616A"/>
                  </a:solidFill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658" name="Oval 657"/>
                  <p:cNvSpPr/>
                  <p:nvPr/>
                </p:nvSpPr>
                <p:spPr>
                  <a:xfrm>
                    <a:off x="2037" y="2900"/>
                    <a:ext cx="142" cy="142"/>
                  </a:xfrm>
                  <a:prstGeom prst="ellipse">
                    <a:avLst/>
                  </a:prstGeom>
                  <a:solidFill>
                    <a:srgbClr val="BF616A"/>
                  </a:solidFill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659" name="Oval 658"/>
                  <p:cNvSpPr/>
                  <p:nvPr/>
                </p:nvSpPr>
                <p:spPr>
                  <a:xfrm>
                    <a:off x="2531" y="2581"/>
                    <a:ext cx="142" cy="142"/>
                  </a:xfrm>
                  <a:prstGeom prst="ellipse">
                    <a:avLst/>
                  </a:prstGeom>
                  <a:solidFill>
                    <a:srgbClr val="BF616A"/>
                  </a:solidFill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660" name="Oval 659"/>
                  <p:cNvSpPr/>
                  <p:nvPr/>
                </p:nvSpPr>
                <p:spPr>
                  <a:xfrm>
                    <a:off x="2005" y="2414"/>
                    <a:ext cx="142" cy="142"/>
                  </a:xfrm>
                  <a:prstGeom prst="ellipse">
                    <a:avLst/>
                  </a:prstGeom>
                  <a:solidFill>
                    <a:srgbClr val="5E80AC"/>
                  </a:solidFill>
                  <a:ln w="9525"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661" name="Oval 660"/>
                  <p:cNvSpPr/>
                  <p:nvPr/>
                </p:nvSpPr>
                <p:spPr>
                  <a:xfrm>
                    <a:off x="2113" y="2508"/>
                    <a:ext cx="142" cy="142"/>
                  </a:xfrm>
                  <a:prstGeom prst="ellipse">
                    <a:avLst/>
                  </a:prstGeom>
                  <a:solidFill>
                    <a:srgbClr val="5E80AC"/>
                  </a:solidFill>
                  <a:ln w="9525"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662" name="Oval 661"/>
                  <p:cNvSpPr/>
                  <p:nvPr/>
                </p:nvSpPr>
                <p:spPr>
                  <a:xfrm>
                    <a:off x="2225" y="2345"/>
                    <a:ext cx="142" cy="142"/>
                  </a:xfrm>
                  <a:prstGeom prst="ellipse">
                    <a:avLst/>
                  </a:prstGeom>
                  <a:solidFill>
                    <a:srgbClr val="5E80AC"/>
                  </a:solidFill>
                  <a:ln w="9525"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663" name="Oval 662"/>
                  <p:cNvSpPr/>
                  <p:nvPr/>
                </p:nvSpPr>
                <p:spPr>
                  <a:xfrm>
                    <a:off x="2331" y="2414"/>
                    <a:ext cx="142" cy="142"/>
                  </a:xfrm>
                  <a:prstGeom prst="ellipse">
                    <a:avLst/>
                  </a:prstGeom>
                  <a:solidFill>
                    <a:srgbClr val="5E80AC"/>
                  </a:solidFill>
                  <a:ln w="9525"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664" name="Oval 663"/>
                  <p:cNvSpPr/>
                  <p:nvPr/>
                </p:nvSpPr>
                <p:spPr>
                  <a:xfrm>
                    <a:off x="2099" y="2650"/>
                    <a:ext cx="142" cy="142"/>
                  </a:xfrm>
                  <a:prstGeom prst="ellipse">
                    <a:avLst/>
                  </a:prstGeom>
                  <a:solidFill>
                    <a:srgbClr val="5E80AC"/>
                  </a:solidFill>
                  <a:ln w="9525"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665" name="Oval 664"/>
                  <p:cNvSpPr/>
                  <p:nvPr/>
                </p:nvSpPr>
                <p:spPr>
                  <a:xfrm>
                    <a:off x="1959" y="2645"/>
                    <a:ext cx="142" cy="142"/>
                  </a:xfrm>
                  <a:prstGeom prst="ellipse">
                    <a:avLst/>
                  </a:prstGeom>
                  <a:solidFill>
                    <a:srgbClr val="5E80AC"/>
                  </a:solidFill>
                  <a:ln w="9525"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666" name="Oval 665"/>
                  <p:cNvSpPr/>
                  <p:nvPr/>
                </p:nvSpPr>
                <p:spPr>
                  <a:xfrm>
                    <a:off x="2005" y="2808"/>
                    <a:ext cx="142" cy="142"/>
                  </a:xfrm>
                  <a:prstGeom prst="ellipse">
                    <a:avLst/>
                  </a:prstGeom>
                  <a:solidFill>
                    <a:srgbClr val="5E80AC"/>
                  </a:solidFill>
                  <a:ln w="9525"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667" name="Oval 666"/>
                  <p:cNvSpPr/>
                  <p:nvPr/>
                </p:nvSpPr>
                <p:spPr>
                  <a:xfrm>
                    <a:off x="2125" y="2840"/>
                    <a:ext cx="142" cy="142"/>
                  </a:xfrm>
                  <a:prstGeom prst="ellipse">
                    <a:avLst/>
                  </a:prstGeom>
                  <a:solidFill>
                    <a:srgbClr val="5E80AC"/>
                  </a:solidFill>
                  <a:ln w="9525"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668" name="Oval 667"/>
                  <p:cNvSpPr/>
                  <p:nvPr/>
                </p:nvSpPr>
                <p:spPr>
                  <a:xfrm>
                    <a:off x="2469" y="2604"/>
                    <a:ext cx="142" cy="142"/>
                  </a:xfrm>
                  <a:prstGeom prst="ellipse">
                    <a:avLst/>
                  </a:prstGeom>
                  <a:solidFill>
                    <a:srgbClr val="5E80AC"/>
                  </a:solidFill>
                  <a:ln w="9525"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669" name="Oval 668"/>
                  <p:cNvSpPr/>
                  <p:nvPr/>
                </p:nvSpPr>
                <p:spPr>
                  <a:xfrm>
                    <a:off x="2419" y="2959"/>
                    <a:ext cx="142" cy="142"/>
                  </a:xfrm>
                  <a:prstGeom prst="ellipse">
                    <a:avLst/>
                  </a:prstGeom>
                  <a:solidFill>
                    <a:srgbClr val="BF616A"/>
                  </a:solidFill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670" name="Oval 669"/>
                  <p:cNvSpPr/>
                  <p:nvPr/>
                </p:nvSpPr>
                <p:spPr>
                  <a:xfrm>
                    <a:off x="2037" y="2730"/>
                    <a:ext cx="142" cy="142"/>
                  </a:xfrm>
                  <a:prstGeom prst="ellipse">
                    <a:avLst/>
                  </a:prstGeom>
                  <a:solidFill>
                    <a:srgbClr val="BF616A"/>
                  </a:solidFill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671" name="Oval 670"/>
                  <p:cNvSpPr/>
                  <p:nvPr/>
                </p:nvSpPr>
                <p:spPr>
                  <a:xfrm>
                    <a:off x="2343" y="2934"/>
                    <a:ext cx="142" cy="142"/>
                  </a:xfrm>
                  <a:prstGeom prst="ellipse">
                    <a:avLst/>
                  </a:prstGeom>
                  <a:solidFill>
                    <a:srgbClr val="5E80AC"/>
                  </a:solidFill>
                  <a:ln w="9525"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672" name="Oval 671"/>
                <p:cNvSpPr/>
                <p:nvPr/>
              </p:nvSpPr>
              <p:spPr>
                <a:xfrm>
                  <a:off x="11387" y="6151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73" name="Oval 672"/>
                <p:cNvSpPr/>
                <p:nvPr/>
              </p:nvSpPr>
              <p:spPr>
                <a:xfrm>
                  <a:off x="10895" y="6171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74" name="Oval 673"/>
                <p:cNvSpPr/>
                <p:nvPr/>
              </p:nvSpPr>
              <p:spPr>
                <a:xfrm>
                  <a:off x="11029" y="6227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6350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sp>
            <p:nvSpPr>
              <p:cNvPr id="675" name="Oval 674"/>
              <p:cNvSpPr/>
              <p:nvPr/>
            </p:nvSpPr>
            <p:spPr>
              <a:xfrm>
                <a:off x="4498" y="2380"/>
                <a:ext cx="142" cy="142"/>
              </a:xfrm>
              <a:prstGeom prst="ellipse">
                <a:avLst/>
              </a:prstGeom>
              <a:solidFill>
                <a:srgbClr val="BF616A"/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</p:grpSp>
      </p:grpSp>
      <p:grpSp>
        <p:nvGrpSpPr>
          <p:cNvPr id="758" name="Group 757"/>
          <p:cNvGrpSpPr/>
          <p:nvPr/>
        </p:nvGrpSpPr>
        <p:grpSpPr>
          <a:xfrm>
            <a:off x="1301750" y="388620"/>
            <a:ext cx="633730" cy="883285"/>
            <a:chOff x="2050" y="612"/>
            <a:chExt cx="998" cy="1391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35" name="Text Box 434"/>
                <p:cNvSpPr txBox="1"/>
                <p:nvPr/>
              </p:nvSpPr>
              <p:spPr>
                <a:xfrm>
                  <a:off x="2050" y="612"/>
                  <a:ext cx="998" cy="468"/>
                </a:xfrm>
                <a:prstGeom prst="rect">
                  <a:avLst/>
                </a:prstGeom>
                <a:noFill/>
              </p:spPr>
              <p:txBody>
                <a:bodyPr wrap="none" rtlCol="0" anchor="t">
                  <a:spAutoFit/>
                </a:bodyPr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Pre>
                          <m:sPrePr>
                            <m:ctrlPr>
                              <a:rPr lang="en-US" sz="1200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sPrePr>
                          <m:sub>
                            <m:r>
                              <a:rPr lang="en-US" sz="1200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86</m:t>
                            </m:r>
                          </m:sub>
                          <m:sup>
                            <m:r>
                              <a:rPr lang="en-US" sz="1200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222</m:t>
                            </m:r>
                          </m:sup>
                          <m:e>
                            <m:r>
                              <m:rPr>
                                <m:sty m:val="p"/>
                              </m:rPr>
                              <a:rPr lang="en-US" sz="1200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Rn</m:t>
                            </m:r>
                          </m:e>
                        </m:sPre>
                      </m:oMath>
                    </m:oMathPara>
                  </a14:m>
                  <a:endParaRPr lang="en-US" sz="1200">
                    <a:latin typeface="DejaVu Math TeX Gyre" panose="02000503000000000000" charset="0"/>
                    <a:cs typeface="DejaVu Math TeX Gyre" panose="02000503000000000000" charset="0"/>
                  </a:endParaRPr>
                </a:p>
              </p:txBody>
            </p:sp>
          </mc:Choice>
          <mc:Fallback>
            <p:sp>
              <p:nvSpPr>
                <p:cNvPr id="435" name="Text Box 43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50" y="612"/>
                  <a:ext cx="998" cy="468"/>
                </a:xfrm>
                <a:prstGeom prst="rect">
                  <a:avLst/>
                </a:prstGeom>
                <a:blipFill rotWithShape="1">
                  <a:blip r:embed="rId8"/>
                </a:blipFill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740" name="Group 739"/>
            <p:cNvGrpSpPr/>
            <p:nvPr/>
          </p:nvGrpSpPr>
          <p:grpSpPr>
            <a:xfrm>
              <a:off x="2134" y="1169"/>
              <a:ext cx="782" cy="834"/>
              <a:chOff x="2134" y="1169"/>
              <a:chExt cx="782" cy="834"/>
            </a:xfrm>
          </p:grpSpPr>
          <p:sp>
            <p:nvSpPr>
              <p:cNvPr id="739" name="Oval 738"/>
              <p:cNvSpPr/>
              <p:nvPr/>
            </p:nvSpPr>
            <p:spPr>
              <a:xfrm>
                <a:off x="2158" y="1688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738" name="Oval 737"/>
              <p:cNvSpPr/>
              <p:nvPr/>
            </p:nvSpPr>
            <p:spPr>
              <a:xfrm>
                <a:off x="2430" y="1861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736" name="Oval 735"/>
              <p:cNvSpPr/>
              <p:nvPr/>
            </p:nvSpPr>
            <p:spPr>
              <a:xfrm>
                <a:off x="2300" y="1861"/>
                <a:ext cx="142" cy="142"/>
              </a:xfrm>
              <a:prstGeom prst="ellipse">
                <a:avLst/>
              </a:prstGeom>
              <a:solidFill>
                <a:srgbClr val="BF616A"/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681" name="Oval 680"/>
              <p:cNvSpPr/>
              <p:nvPr/>
            </p:nvSpPr>
            <p:spPr>
              <a:xfrm>
                <a:off x="2134" y="1566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682" name="Oval 681"/>
              <p:cNvSpPr/>
              <p:nvPr/>
            </p:nvSpPr>
            <p:spPr>
              <a:xfrm>
                <a:off x="2632" y="1861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683" name="Oval 682"/>
              <p:cNvSpPr/>
              <p:nvPr/>
            </p:nvSpPr>
            <p:spPr>
              <a:xfrm>
                <a:off x="2756" y="1246"/>
                <a:ext cx="142" cy="142"/>
              </a:xfrm>
              <a:prstGeom prst="ellipse">
                <a:avLst/>
              </a:prstGeom>
              <a:solidFill>
                <a:srgbClr val="BF616A"/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685" name="Oval 684"/>
              <p:cNvSpPr/>
              <p:nvPr/>
            </p:nvSpPr>
            <p:spPr>
              <a:xfrm>
                <a:off x="2528" y="1850"/>
                <a:ext cx="142" cy="142"/>
              </a:xfrm>
              <a:prstGeom prst="ellipse">
                <a:avLst/>
              </a:prstGeom>
              <a:solidFill>
                <a:srgbClr val="BF616A"/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687" name="Oval 686"/>
              <p:cNvSpPr/>
              <p:nvPr/>
            </p:nvSpPr>
            <p:spPr>
              <a:xfrm>
                <a:off x="2660" y="1185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688" name="Oval 687"/>
              <p:cNvSpPr/>
              <p:nvPr/>
            </p:nvSpPr>
            <p:spPr>
              <a:xfrm>
                <a:off x="2770" y="1332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689" name="Oval 688"/>
              <p:cNvSpPr/>
              <p:nvPr/>
            </p:nvSpPr>
            <p:spPr>
              <a:xfrm>
                <a:off x="2774" y="1456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690" name="Oval 689"/>
              <p:cNvSpPr/>
              <p:nvPr/>
            </p:nvSpPr>
            <p:spPr>
              <a:xfrm>
                <a:off x="2774" y="1632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691" name="Oval 690"/>
              <p:cNvSpPr/>
              <p:nvPr/>
            </p:nvSpPr>
            <p:spPr>
              <a:xfrm>
                <a:off x="2706" y="1740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692" name="Oval 691"/>
              <p:cNvSpPr/>
              <p:nvPr/>
            </p:nvSpPr>
            <p:spPr>
              <a:xfrm>
                <a:off x="2704" y="1664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693" name="Oval 692"/>
              <p:cNvSpPr/>
              <p:nvPr/>
            </p:nvSpPr>
            <p:spPr>
              <a:xfrm>
                <a:off x="2774" y="1522"/>
                <a:ext cx="142" cy="142"/>
              </a:xfrm>
              <a:prstGeom prst="ellipse">
                <a:avLst/>
              </a:prstGeom>
              <a:solidFill>
                <a:srgbClr val="BF616A"/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694" name="Oval 693"/>
              <p:cNvSpPr/>
              <p:nvPr/>
            </p:nvSpPr>
            <p:spPr>
              <a:xfrm>
                <a:off x="2534" y="1169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695" name="Oval 694"/>
              <p:cNvSpPr/>
              <p:nvPr/>
            </p:nvSpPr>
            <p:spPr>
              <a:xfrm>
                <a:off x="2680" y="1279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696" name="Oval 695"/>
              <p:cNvSpPr/>
              <p:nvPr/>
            </p:nvSpPr>
            <p:spPr>
              <a:xfrm>
                <a:off x="2706" y="1522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697" name="Oval 696"/>
              <p:cNvSpPr/>
              <p:nvPr/>
            </p:nvSpPr>
            <p:spPr>
              <a:xfrm>
                <a:off x="2416" y="1783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698" name="Oval 697"/>
              <p:cNvSpPr/>
              <p:nvPr/>
            </p:nvSpPr>
            <p:spPr>
              <a:xfrm>
                <a:off x="2300" y="1774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699" name="Oval 698"/>
              <p:cNvSpPr/>
              <p:nvPr/>
            </p:nvSpPr>
            <p:spPr>
              <a:xfrm>
                <a:off x="2632" y="1719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700" name="Oval 699"/>
              <p:cNvSpPr/>
              <p:nvPr/>
            </p:nvSpPr>
            <p:spPr>
              <a:xfrm>
                <a:off x="2576" y="1641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701" name="Oval 700"/>
              <p:cNvSpPr/>
              <p:nvPr/>
            </p:nvSpPr>
            <p:spPr>
              <a:xfrm>
                <a:off x="2400" y="1724"/>
                <a:ext cx="142" cy="142"/>
              </a:xfrm>
              <a:prstGeom prst="ellipse">
                <a:avLst/>
              </a:prstGeom>
              <a:solidFill>
                <a:srgbClr val="BF616A"/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702" name="Oval 701"/>
              <p:cNvSpPr/>
              <p:nvPr/>
            </p:nvSpPr>
            <p:spPr>
              <a:xfrm>
                <a:off x="2594" y="1547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703" name="Oval 702"/>
              <p:cNvSpPr/>
              <p:nvPr/>
            </p:nvSpPr>
            <p:spPr>
              <a:xfrm>
                <a:off x="2530" y="1453"/>
                <a:ext cx="142" cy="142"/>
              </a:xfrm>
              <a:prstGeom prst="ellipse">
                <a:avLst/>
              </a:prstGeom>
              <a:solidFill>
                <a:srgbClr val="BF616A"/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704" name="Oval 703"/>
              <p:cNvSpPr/>
              <p:nvPr/>
            </p:nvSpPr>
            <p:spPr>
              <a:xfrm>
                <a:off x="2518" y="1341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705" name="Oval 704"/>
              <p:cNvSpPr/>
              <p:nvPr/>
            </p:nvSpPr>
            <p:spPr>
              <a:xfrm>
                <a:off x="2386" y="1708"/>
                <a:ext cx="142" cy="142"/>
              </a:xfrm>
              <a:prstGeom prst="ellipse">
                <a:avLst/>
              </a:prstGeom>
              <a:solidFill>
                <a:srgbClr val="BF616A"/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706" name="Oval 705"/>
              <p:cNvSpPr/>
              <p:nvPr/>
            </p:nvSpPr>
            <p:spPr>
              <a:xfrm>
                <a:off x="2442" y="1664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707" name="Oval 706"/>
              <p:cNvSpPr/>
              <p:nvPr/>
            </p:nvSpPr>
            <p:spPr>
              <a:xfrm>
                <a:off x="2134" y="1362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708" name="Oval 707"/>
              <p:cNvSpPr/>
              <p:nvPr/>
            </p:nvSpPr>
            <p:spPr>
              <a:xfrm>
                <a:off x="2402" y="1598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709" name="Oval 708"/>
              <p:cNvSpPr/>
              <p:nvPr/>
            </p:nvSpPr>
            <p:spPr>
              <a:xfrm>
                <a:off x="2486" y="1579"/>
                <a:ext cx="142" cy="142"/>
              </a:xfrm>
              <a:prstGeom prst="ellipse">
                <a:avLst/>
              </a:prstGeom>
              <a:solidFill>
                <a:srgbClr val="BF616A"/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710" name="Oval 709"/>
              <p:cNvSpPr/>
              <p:nvPr/>
            </p:nvSpPr>
            <p:spPr>
              <a:xfrm>
                <a:off x="2420" y="1504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711" name="Oval 710"/>
              <p:cNvSpPr/>
              <p:nvPr/>
            </p:nvSpPr>
            <p:spPr>
              <a:xfrm>
                <a:off x="2180" y="1380"/>
                <a:ext cx="142" cy="142"/>
              </a:xfrm>
              <a:prstGeom prst="ellipse">
                <a:avLst/>
              </a:prstGeom>
              <a:solidFill>
                <a:srgbClr val="BF616A"/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712" name="Oval 711"/>
              <p:cNvSpPr/>
              <p:nvPr/>
            </p:nvSpPr>
            <p:spPr>
              <a:xfrm>
                <a:off x="2400" y="1295"/>
                <a:ext cx="142" cy="142"/>
              </a:xfrm>
              <a:prstGeom prst="ellipse">
                <a:avLst/>
              </a:prstGeom>
              <a:solidFill>
                <a:srgbClr val="BF616A"/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713" name="Oval 712"/>
              <p:cNvSpPr/>
              <p:nvPr/>
            </p:nvSpPr>
            <p:spPr>
              <a:xfrm>
                <a:off x="2290" y="1176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635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714" name="Oval 713"/>
              <p:cNvSpPr/>
              <p:nvPr/>
            </p:nvSpPr>
            <p:spPr>
              <a:xfrm>
                <a:off x="2386" y="1405"/>
                <a:ext cx="142" cy="142"/>
              </a:xfrm>
              <a:prstGeom prst="ellipse">
                <a:avLst/>
              </a:prstGeom>
              <a:solidFill>
                <a:srgbClr val="BF616A"/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715" name="Oval 714"/>
              <p:cNvSpPr/>
              <p:nvPr/>
            </p:nvSpPr>
            <p:spPr>
              <a:xfrm>
                <a:off x="2300" y="1579"/>
                <a:ext cx="142" cy="142"/>
              </a:xfrm>
              <a:prstGeom prst="ellipse">
                <a:avLst/>
              </a:prstGeom>
              <a:solidFill>
                <a:srgbClr val="BF616A"/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716" name="Oval 715"/>
              <p:cNvSpPr/>
              <p:nvPr/>
            </p:nvSpPr>
            <p:spPr>
              <a:xfrm>
                <a:off x="2592" y="1286"/>
                <a:ext cx="142" cy="142"/>
              </a:xfrm>
              <a:prstGeom prst="ellipse">
                <a:avLst/>
              </a:prstGeom>
              <a:solidFill>
                <a:srgbClr val="BF616A"/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717" name="Oval 716"/>
              <p:cNvSpPr/>
              <p:nvPr/>
            </p:nvSpPr>
            <p:spPr>
              <a:xfrm>
                <a:off x="2648" y="1616"/>
                <a:ext cx="142" cy="142"/>
              </a:xfrm>
              <a:prstGeom prst="ellipse">
                <a:avLst/>
              </a:prstGeom>
              <a:solidFill>
                <a:srgbClr val="BF616A"/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718" name="Oval 717"/>
              <p:cNvSpPr/>
              <p:nvPr/>
            </p:nvSpPr>
            <p:spPr>
              <a:xfrm>
                <a:off x="2212" y="1724"/>
                <a:ext cx="142" cy="142"/>
              </a:xfrm>
              <a:prstGeom prst="ellipse">
                <a:avLst/>
              </a:prstGeom>
              <a:solidFill>
                <a:srgbClr val="BF616A"/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719" name="Oval 718"/>
              <p:cNvSpPr/>
              <p:nvPr/>
            </p:nvSpPr>
            <p:spPr>
              <a:xfrm>
                <a:off x="2706" y="1405"/>
                <a:ext cx="142" cy="142"/>
              </a:xfrm>
              <a:prstGeom prst="ellipse">
                <a:avLst/>
              </a:prstGeom>
              <a:solidFill>
                <a:srgbClr val="BF616A"/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720" name="Oval 719"/>
              <p:cNvSpPr/>
              <p:nvPr/>
            </p:nvSpPr>
            <p:spPr>
              <a:xfrm>
                <a:off x="2180" y="1238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721" name="Oval 720"/>
              <p:cNvSpPr/>
              <p:nvPr/>
            </p:nvSpPr>
            <p:spPr>
              <a:xfrm>
                <a:off x="2288" y="1332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722" name="Oval 721"/>
              <p:cNvSpPr/>
              <p:nvPr/>
            </p:nvSpPr>
            <p:spPr>
              <a:xfrm>
                <a:off x="2400" y="1169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724" name="Oval 723"/>
              <p:cNvSpPr/>
              <p:nvPr/>
            </p:nvSpPr>
            <p:spPr>
              <a:xfrm>
                <a:off x="2274" y="1474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725" name="Oval 724"/>
              <p:cNvSpPr/>
              <p:nvPr/>
            </p:nvSpPr>
            <p:spPr>
              <a:xfrm>
                <a:off x="2134" y="1469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726" name="Oval 725"/>
              <p:cNvSpPr/>
              <p:nvPr/>
            </p:nvSpPr>
            <p:spPr>
              <a:xfrm>
                <a:off x="2180" y="1632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727" name="Oval 726"/>
              <p:cNvSpPr/>
              <p:nvPr/>
            </p:nvSpPr>
            <p:spPr>
              <a:xfrm>
                <a:off x="2300" y="1664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728" name="Oval 727"/>
              <p:cNvSpPr/>
              <p:nvPr/>
            </p:nvSpPr>
            <p:spPr>
              <a:xfrm>
                <a:off x="2644" y="1428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729" name="Oval 728"/>
              <p:cNvSpPr/>
              <p:nvPr/>
            </p:nvSpPr>
            <p:spPr>
              <a:xfrm>
                <a:off x="2594" y="1783"/>
                <a:ext cx="142" cy="142"/>
              </a:xfrm>
              <a:prstGeom prst="ellipse">
                <a:avLst/>
              </a:prstGeom>
              <a:solidFill>
                <a:srgbClr val="BF616A"/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730" name="Oval 729"/>
              <p:cNvSpPr/>
              <p:nvPr/>
            </p:nvSpPr>
            <p:spPr>
              <a:xfrm>
                <a:off x="2212" y="1554"/>
                <a:ext cx="142" cy="142"/>
              </a:xfrm>
              <a:prstGeom prst="ellipse">
                <a:avLst/>
              </a:prstGeom>
              <a:solidFill>
                <a:srgbClr val="BF616A"/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731" name="Oval 730"/>
              <p:cNvSpPr/>
              <p:nvPr/>
            </p:nvSpPr>
            <p:spPr>
              <a:xfrm>
                <a:off x="2518" y="1758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732" name="Oval 731"/>
              <p:cNvSpPr/>
              <p:nvPr/>
            </p:nvSpPr>
            <p:spPr>
              <a:xfrm>
                <a:off x="2734" y="1774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733" name="Oval 732"/>
              <p:cNvSpPr/>
              <p:nvPr/>
            </p:nvSpPr>
            <p:spPr>
              <a:xfrm>
                <a:off x="2242" y="1794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734" name="Oval 733"/>
              <p:cNvSpPr/>
              <p:nvPr/>
            </p:nvSpPr>
            <p:spPr>
              <a:xfrm>
                <a:off x="2376" y="1850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635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735" name="Oval 734"/>
              <p:cNvSpPr/>
              <p:nvPr/>
            </p:nvSpPr>
            <p:spPr>
              <a:xfrm>
                <a:off x="2322" y="1238"/>
                <a:ext cx="142" cy="142"/>
              </a:xfrm>
              <a:prstGeom prst="ellipse">
                <a:avLst/>
              </a:prstGeom>
              <a:solidFill>
                <a:srgbClr val="BF616A"/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737" name="Oval 736"/>
              <p:cNvSpPr/>
              <p:nvPr/>
            </p:nvSpPr>
            <p:spPr>
              <a:xfrm>
                <a:off x="2486" y="1185"/>
                <a:ext cx="142" cy="142"/>
              </a:xfrm>
              <a:prstGeom prst="ellipse">
                <a:avLst/>
              </a:prstGeom>
              <a:solidFill>
                <a:srgbClr val="BF616A"/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723" name="Oval 722"/>
              <p:cNvSpPr/>
              <p:nvPr/>
            </p:nvSpPr>
            <p:spPr>
              <a:xfrm>
                <a:off x="2506" y="1238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</p:grpSp>
      </p:grpSp>
      <p:grpSp>
        <p:nvGrpSpPr>
          <p:cNvPr id="763" name="Group 762"/>
          <p:cNvGrpSpPr/>
          <p:nvPr/>
        </p:nvGrpSpPr>
        <p:grpSpPr>
          <a:xfrm>
            <a:off x="2635250" y="4965700"/>
            <a:ext cx="1016000" cy="447040"/>
            <a:chOff x="4023" y="7850"/>
            <a:chExt cx="1600" cy="704"/>
          </a:xfrm>
        </p:grpSpPr>
        <p:grpSp>
          <p:nvGrpSpPr>
            <p:cNvPr id="97" name="Group 96"/>
            <p:cNvGrpSpPr/>
            <p:nvPr/>
          </p:nvGrpSpPr>
          <p:grpSpPr>
            <a:xfrm>
              <a:off x="4491" y="8252"/>
              <a:ext cx="262" cy="303"/>
              <a:chOff x="2353" y="1350"/>
              <a:chExt cx="262" cy="303"/>
            </a:xfrm>
          </p:grpSpPr>
          <p:sp>
            <p:nvSpPr>
              <p:cNvPr id="13" name="Oval 12"/>
              <p:cNvSpPr/>
              <p:nvPr/>
            </p:nvSpPr>
            <p:spPr>
              <a:xfrm>
                <a:off x="2473" y="1350"/>
                <a:ext cx="142" cy="142"/>
              </a:xfrm>
              <a:prstGeom prst="ellipse">
                <a:avLst/>
              </a:prstGeom>
              <a:solidFill>
                <a:srgbClr val="BF616A"/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2359" y="1414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32" name="Oval 31"/>
              <p:cNvSpPr/>
              <p:nvPr/>
            </p:nvSpPr>
            <p:spPr>
              <a:xfrm>
                <a:off x="2353" y="1511"/>
                <a:ext cx="142" cy="142"/>
              </a:xfrm>
              <a:prstGeom prst="ellipse">
                <a:avLst/>
              </a:prstGeom>
              <a:solidFill>
                <a:srgbClr val="BF616A"/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53" name="Oval 52"/>
              <p:cNvSpPr/>
              <p:nvPr/>
            </p:nvSpPr>
            <p:spPr>
              <a:xfrm>
                <a:off x="2469" y="1476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</p:grp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41" name="Text Box 740"/>
                <p:cNvSpPr txBox="1"/>
                <p:nvPr/>
              </p:nvSpPr>
              <p:spPr>
                <a:xfrm>
                  <a:off x="4023" y="7850"/>
                  <a:ext cx="1600" cy="434"/>
                </a:xfrm>
                <a:prstGeom prst="rect">
                  <a:avLst/>
                </a:prstGeom>
                <a:noFill/>
              </p:spPr>
              <p:txBody>
                <a:bodyPr wrap="none" rtlCol="0" anchor="t">
                  <a:spAutoFit/>
                </a:bodyPr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200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𝛼</m:t>
                        </m:r>
                      </m:oMath>
                    </m:oMathPara>
                  </a14:m>
                  <a:endParaRPr lang="en-US" sz="1200">
                    <a:latin typeface="DejaVu Math TeX Gyre" panose="02000503000000000000" charset="0"/>
                    <a:cs typeface="DejaVu Math TeX Gyre" panose="02000503000000000000" charset="0"/>
                  </a:endParaRPr>
                </a:p>
              </p:txBody>
            </p:sp>
          </mc:Choice>
          <mc:Fallback>
            <p:sp>
              <p:nvSpPr>
                <p:cNvPr id="741" name="Text Box 74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23" y="7850"/>
                  <a:ext cx="1600" cy="434"/>
                </a:xfrm>
                <a:prstGeom prst="rect">
                  <a:avLst/>
                </a:prstGeom>
                <a:blipFill rotWithShape="1">
                  <a:blip r:embed="rId9"/>
                </a:blipFill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764" name="Group 763"/>
          <p:cNvGrpSpPr/>
          <p:nvPr/>
        </p:nvGrpSpPr>
        <p:grpSpPr>
          <a:xfrm>
            <a:off x="3915410" y="4974590"/>
            <a:ext cx="1016000" cy="467360"/>
            <a:chOff x="6150" y="7850"/>
            <a:chExt cx="1600" cy="736"/>
          </a:xfrm>
        </p:grpSpPr>
        <p:grpSp>
          <p:nvGrpSpPr>
            <p:cNvPr id="107" name="Group 106"/>
            <p:cNvGrpSpPr/>
            <p:nvPr/>
          </p:nvGrpSpPr>
          <p:grpSpPr>
            <a:xfrm>
              <a:off x="6689" y="8284"/>
              <a:ext cx="262" cy="303"/>
              <a:chOff x="2353" y="1350"/>
              <a:chExt cx="262" cy="303"/>
            </a:xfrm>
          </p:grpSpPr>
          <p:sp>
            <p:nvSpPr>
              <p:cNvPr id="108" name="Oval 107"/>
              <p:cNvSpPr/>
              <p:nvPr/>
            </p:nvSpPr>
            <p:spPr>
              <a:xfrm>
                <a:off x="2473" y="1350"/>
                <a:ext cx="142" cy="142"/>
              </a:xfrm>
              <a:prstGeom prst="ellipse">
                <a:avLst/>
              </a:prstGeom>
              <a:solidFill>
                <a:srgbClr val="BF616A"/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09" name="Oval 108"/>
              <p:cNvSpPr/>
              <p:nvPr/>
            </p:nvSpPr>
            <p:spPr>
              <a:xfrm>
                <a:off x="2359" y="1414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10" name="Oval 109"/>
              <p:cNvSpPr/>
              <p:nvPr/>
            </p:nvSpPr>
            <p:spPr>
              <a:xfrm>
                <a:off x="2353" y="1511"/>
                <a:ext cx="142" cy="142"/>
              </a:xfrm>
              <a:prstGeom prst="ellipse">
                <a:avLst/>
              </a:prstGeom>
              <a:solidFill>
                <a:srgbClr val="BF616A"/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11" name="Oval 110"/>
              <p:cNvSpPr/>
              <p:nvPr/>
            </p:nvSpPr>
            <p:spPr>
              <a:xfrm>
                <a:off x="2469" y="1476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</p:grp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42" name="Text Box 741"/>
                <p:cNvSpPr txBox="1"/>
                <p:nvPr/>
              </p:nvSpPr>
              <p:spPr>
                <a:xfrm>
                  <a:off x="6150" y="7850"/>
                  <a:ext cx="1600" cy="434"/>
                </a:xfrm>
                <a:prstGeom prst="rect">
                  <a:avLst/>
                </a:prstGeom>
                <a:noFill/>
              </p:spPr>
              <p:txBody>
                <a:bodyPr wrap="none" rtlCol="0" anchor="t">
                  <a:spAutoFit/>
                </a:bodyPr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200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𝛼</m:t>
                        </m:r>
                      </m:oMath>
                    </m:oMathPara>
                  </a14:m>
                  <a:endParaRPr lang="en-US" sz="1200">
                    <a:latin typeface="DejaVu Math TeX Gyre" panose="02000503000000000000" charset="0"/>
                    <a:cs typeface="DejaVu Math TeX Gyre" panose="02000503000000000000" charset="0"/>
                  </a:endParaRPr>
                </a:p>
              </p:txBody>
            </p:sp>
          </mc:Choice>
          <mc:Fallback>
            <p:sp>
              <p:nvSpPr>
                <p:cNvPr id="742" name="Text Box 74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50" y="7850"/>
                  <a:ext cx="1600" cy="434"/>
                </a:xfrm>
                <a:prstGeom prst="rect">
                  <a:avLst/>
                </a:prstGeom>
                <a:blipFill rotWithShape="1">
                  <a:blip r:embed="rId9"/>
                </a:blipFill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768" name="Group 767"/>
          <p:cNvGrpSpPr/>
          <p:nvPr/>
        </p:nvGrpSpPr>
        <p:grpSpPr>
          <a:xfrm>
            <a:off x="8098790" y="4984750"/>
            <a:ext cx="1016000" cy="447040"/>
            <a:chOff x="12754" y="7850"/>
            <a:chExt cx="1600" cy="704"/>
          </a:xfrm>
        </p:grpSpPr>
        <p:grpSp>
          <p:nvGrpSpPr>
            <p:cNvPr id="102" name="Group 101"/>
            <p:cNvGrpSpPr/>
            <p:nvPr/>
          </p:nvGrpSpPr>
          <p:grpSpPr>
            <a:xfrm>
              <a:off x="13129" y="8252"/>
              <a:ext cx="262" cy="303"/>
              <a:chOff x="2353" y="1350"/>
              <a:chExt cx="262" cy="303"/>
            </a:xfrm>
          </p:grpSpPr>
          <p:sp>
            <p:nvSpPr>
              <p:cNvPr id="103" name="Oval 102"/>
              <p:cNvSpPr/>
              <p:nvPr/>
            </p:nvSpPr>
            <p:spPr>
              <a:xfrm>
                <a:off x="2473" y="1350"/>
                <a:ext cx="142" cy="142"/>
              </a:xfrm>
              <a:prstGeom prst="ellipse">
                <a:avLst/>
              </a:prstGeom>
              <a:solidFill>
                <a:srgbClr val="BF616A"/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04" name="Oval 103"/>
              <p:cNvSpPr/>
              <p:nvPr/>
            </p:nvSpPr>
            <p:spPr>
              <a:xfrm>
                <a:off x="2359" y="1414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05" name="Oval 104"/>
              <p:cNvSpPr/>
              <p:nvPr/>
            </p:nvSpPr>
            <p:spPr>
              <a:xfrm>
                <a:off x="2353" y="1511"/>
                <a:ext cx="142" cy="142"/>
              </a:xfrm>
              <a:prstGeom prst="ellipse">
                <a:avLst/>
              </a:prstGeom>
              <a:solidFill>
                <a:srgbClr val="BF616A"/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06" name="Oval 105"/>
              <p:cNvSpPr/>
              <p:nvPr/>
            </p:nvSpPr>
            <p:spPr>
              <a:xfrm>
                <a:off x="2469" y="1476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</p:grp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43" name="Text Box 742"/>
                <p:cNvSpPr txBox="1"/>
                <p:nvPr/>
              </p:nvSpPr>
              <p:spPr>
                <a:xfrm>
                  <a:off x="12754" y="7850"/>
                  <a:ext cx="1600" cy="434"/>
                </a:xfrm>
                <a:prstGeom prst="rect">
                  <a:avLst/>
                </a:prstGeom>
                <a:noFill/>
              </p:spPr>
              <p:txBody>
                <a:bodyPr wrap="none" rtlCol="0" anchor="t">
                  <a:spAutoFit/>
                </a:bodyPr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200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𝛼</m:t>
                        </m:r>
                      </m:oMath>
                    </m:oMathPara>
                  </a14:m>
                  <a:endParaRPr lang="en-US" sz="1200">
                    <a:latin typeface="DejaVu Math TeX Gyre" panose="02000503000000000000" charset="0"/>
                    <a:cs typeface="DejaVu Math TeX Gyre" panose="02000503000000000000" charset="0"/>
                  </a:endParaRPr>
                </a:p>
              </p:txBody>
            </p:sp>
          </mc:Choice>
          <mc:Fallback>
            <p:sp>
              <p:nvSpPr>
                <p:cNvPr id="743" name="Text Box 74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754" y="7850"/>
                  <a:ext cx="1600" cy="434"/>
                </a:xfrm>
                <a:prstGeom prst="rect">
                  <a:avLst/>
                </a:prstGeom>
                <a:blipFill rotWithShape="1">
                  <a:blip r:embed="rId9"/>
                </a:blipFill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765" name="Group 764"/>
          <p:cNvGrpSpPr/>
          <p:nvPr/>
        </p:nvGrpSpPr>
        <p:grpSpPr>
          <a:xfrm>
            <a:off x="5593715" y="5478145"/>
            <a:ext cx="494665" cy="364490"/>
            <a:chOff x="8809" y="8627"/>
            <a:chExt cx="779" cy="574"/>
          </a:xfrm>
        </p:grpSpPr>
        <p:grpSp>
          <p:nvGrpSpPr>
            <p:cNvPr id="452" name="Group 451"/>
            <p:cNvGrpSpPr/>
            <p:nvPr/>
          </p:nvGrpSpPr>
          <p:grpSpPr>
            <a:xfrm>
              <a:off x="8809" y="9059"/>
              <a:ext cx="342" cy="142"/>
              <a:chOff x="8809" y="9254"/>
              <a:chExt cx="342" cy="142"/>
            </a:xfrm>
          </p:grpSpPr>
          <p:sp>
            <p:nvSpPr>
              <p:cNvPr id="450" name="Oval 449"/>
              <p:cNvSpPr/>
              <p:nvPr/>
            </p:nvSpPr>
            <p:spPr>
              <a:xfrm>
                <a:off x="8809" y="9254"/>
                <a:ext cx="142" cy="142"/>
              </a:xfrm>
              <a:prstGeom prst="ellipse">
                <a:avLst/>
              </a:prstGeom>
              <a:solidFill>
                <a:srgbClr val="A3BE8C"/>
              </a:solidFill>
              <a:ln w="9525"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451" name="Oval 450"/>
              <p:cNvSpPr/>
              <p:nvPr/>
            </p:nvSpPr>
            <p:spPr>
              <a:xfrm>
                <a:off x="9009" y="9254"/>
                <a:ext cx="142" cy="142"/>
              </a:xfrm>
              <a:prstGeom prst="ellipse">
                <a:avLst/>
              </a:prstGeom>
              <a:solidFill>
                <a:srgbClr val="EBCB8B"/>
              </a:solidFill>
              <a:ln w="952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</p:grp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44" name="Text Box 743"/>
                <p:cNvSpPr txBox="1"/>
                <p:nvPr/>
              </p:nvSpPr>
              <p:spPr>
                <a:xfrm>
                  <a:off x="8884" y="8627"/>
                  <a:ext cx="704" cy="434"/>
                </a:xfrm>
                <a:prstGeom prst="rect">
                  <a:avLst/>
                </a:prstGeom>
                <a:noFill/>
              </p:spPr>
              <p:txBody>
                <a:bodyPr wrap="none" rtlCol="0" anchor="t">
                  <a:spAutoFit/>
                </a:bodyPr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12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sSupPr>
                          <m:e>
                            <m:r>
                              <a:rPr lang="en-US" sz="12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𝛽</m:t>
                            </m:r>
                          </m:e>
                          <m:sup>
                            <m:r>
                              <a:rPr lang="en-US" sz="12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−</m:t>
                            </m:r>
                          </m:sup>
                        </m:sSup>
                      </m:oMath>
                    </m:oMathPara>
                  </a14:m>
                  <a:endParaRPr lang="en-US" sz="1200">
                    <a:latin typeface="DejaVu Math TeX Gyre" panose="02000503000000000000" charset="0"/>
                    <a:cs typeface="DejaVu Math TeX Gyre" panose="02000503000000000000" charset="0"/>
                  </a:endParaRPr>
                </a:p>
              </p:txBody>
            </p:sp>
          </mc:Choice>
          <mc:Fallback>
            <p:sp>
              <p:nvSpPr>
                <p:cNvPr id="744" name="Text Box 74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884" y="8627"/>
                  <a:ext cx="704" cy="434"/>
                </a:xfrm>
                <a:prstGeom prst="rect">
                  <a:avLst/>
                </a:prstGeom>
                <a:blipFill rotWithShape="1">
                  <a:blip r:embed="rId10"/>
                </a:blipFill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766" name="Group 765"/>
          <p:cNvGrpSpPr/>
          <p:nvPr/>
        </p:nvGrpSpPr>
        <p:grpSpPr>
          <a:xfrm>
            <a:off x="6918325" y="5481320"/>
            <a:ext cx="497840" cy="361315"/>
            <a:chOff x="10895" y="8632"/>
            <a:chExt cx="784" cy="569"/>
          </a:xfrm>
        </p:grpSpPr>
        <p:grpSp>
          <p:nvGrpSpPr>
            <p:cNvPr id="453" name="Group 452"/>
            <p:cNvGrpSpPr/>
            <p:nvPr/>
          </p:nvGrpSpPr>
          <p:grpSpPr>
            <a:xfrm>
              <a:off x="10895" y="9059"/>
              <a:ext cx="342" cy="142"/>
              <a:chOff x="8809" y="9254"/>
              <a:chExt cx="342" cy="142"/>
            </a:xfrm>
          </p:grpSpPr>
          <p:sp>
            <p:nvSpPr>
              <p:cNvPr id="454" name="Oval 453"/>
              <p:cNvSpPr/>
              <p:nvPr/>
            </p:nvSpPr>
            <p:spPr>
              <a:xfrm>
                <a:off x="8809" y="9254"/>
                <a:ext cx="142" cy="142"/>
              </a:xfrm>
              <a:prstGeom prst="ellipse">
                <a:avLst/>
              </a:prstGeom>
              <a:solidFill>
                <a:srgbClr val="A3BE8C"/>
              </a:solidFill>
              <a:ln w="9525"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455" name="Oval 454"/>
              <p:cNvSpPr/>
              <p:nvPr/>
            </p:nvSpPr>
            <p:spPr>
              <a:xfrm>
                <a:off x="9009" y="9254"/>
                <a:ext cx="142" cy="142"/>
              </a:xfrm>
              <a:prstGeom prst="ellipse">
                <a:avLst/>
              </a:prstGeom>
              <a:solidFill>
                <a:srgbClr val="EBCB8B"/>
              </a:solidFill>
              <a:ln w="952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</p:grp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45" name="Text Box 744"/>
                <p:cNvSpPr txBox="1"/>
                <p:nvPr/>
              </p:nvSpPr>
              <p:spPr>
                <a:xfrm>
                  <a:off x="10975" y="8632"/>
                  <a:ext cx="704" cy="434"/>
                </a:xfrm>
                <a:prstGeom prst="rect">
                  <a:avLst/>
                </a:prstGeom>
                <a:noFill/>
              </p:spPr>
              <p:txBody>
                <a:bodyPr wrap="none" rtlCol="0" anchor="t">
                  <a:spAutoFit/>
                </a:bodyPr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12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sSupPr>
                          <m:e>
                            <m:r>
                              <a:rPr lang="en-US" sz="12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𝛽</m:t>
                            </m:r>
                          </m:e>
                          <m:sup>
                            <m:r>
                              <a:rPr lang="en-US" sz="12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−</m:t>
                            </m:r>
                          </m:sup>
                        </m:sSup>
                      </m:oMath>
                    </m:oMathPara>
                  </a14:m>
                  <a:endParaRPr lang="en-US" sz="1200">
                    <a:latin typeface="DejaVu Math TeX Gyre" panose="02000503000000000000" charset="0"/>
                    <a:cs typeface="DejaVu Math TeX Gyre" panose="02000503000000000000" charset="0"/>
                  </a:endParaRPr>
                </a:p>
              </p:txBody>
            </p:sp>
          </mc:Choice>
          <mc:Fallback>
            <p:sp>
              <p:nvSpPr>
                <p:cNvPr id="745" name="Text Box 74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975" y="8632"/>
                  <a:ext cx="704" cy="434"/>
                </a:xfrm>
                <a:prstGeom prst="rect">
                  <a:avLst/>
                </a:prstGeom>
                <a:blipFill rotWithShape="1">
                  <a:blip r:embed="rId10"/>
                </a:blipFill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746" name="Straight Arrow Connector 745"/>
          <p:cNvCxnSpPr/>
          <p:nvPr/>
        </p:nvCxnSpPr>
        <p:spPr>
          <a:xfrm>
            <a:off x="1624330" y="6186805"/>
            <a:ext cx="1342390" cy="0"/>
          </a:xfrm>
          <a:prstGeom prst="straightConnector1">
            <a:avLst/>
          </a:prstGeom>
          <a:ln w="12700">
            <a:solidFill>
              <a:srgbClr val="80A1C1"/>
            </a:solidFill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49" name="Straight Arrow Connector 748"/>
          <p:cNvCxnSpPr/>
          <p:nvPr/>
        </p:nvCxnSpPr>
        <p:spPr>
          <a:xfrm>
            <a:off x="2966720" y="6186805"/>
            <a:ext cx="1342390" cy="0"/>
          </a:xfrm>
          <a:prstGeom prst="straightConnector1">
            <a:avLst/>
          </a:prstGeom>
          <a:ln w="12700">
            <a:solidFill>
              <a:srgbClr val="80A1C1"/>
            </a:solidFill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51" name="Text Box 750"/>
          <p:cNvSpPr txBox="1"/>
          <p:nvPr/>
        </p:nvSpPr>
        <p:spPr>
          <a:xfrm>
            <a:off x="1900555" y="6168390"/>
            <a:ext cx="790575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s-ES_tradnl" altLang="en-US" sz="1000"/>
              <a:t>3.82 d</a:t>
            </a:r>
            <a:endParaRPr lang="es-ES_tradnl" altLang="en-US" sz="1000"/>
          </a:p>
        </p:txBody>
      </p:sp>
      <p:sp>
        <p:nvSpPr>
          <p:cNvPr id="753" name="Text Box 752"/>
          <p:cNvSpPr txBox="1"/>
          <p:nvPr/>
        </p:nvSpPr>
        <p:spPr>
          <a:xfrm>
            <a:off x="3230880" y="6187440"/>
            <a:ext cx="790575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s-ES_tradnl" altLang="en-US" sz="1000"/>
              <a:t>3.1 min</a:t>
            </a:r>
            <a:endParaRPr lang="es-ES_tradnl" altLang="en-US" sz="1000"/>
          </a:p>
        </p:txBody>
      </p:sp>
      <p:sp>
        <p:nvSpPr>
          <p:cNvPr id="754" name="Text Box 753"/>
          <p:cNvSpPr txBox="1"/>
          <p:nvPr/>
        </p:nvSpPr>
        <p:spPr>
          <a:xfrm>
            <a:off x="7273925" y="6187440"/>
            <a:ext cx="790575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s-ES_tradnl" altLang="en-US" sz="1000"/>
              <a:t>164.3 μs</a:t>
            </a:r>
            <a:endParaRPr lang="es-ES_tradnl" altLang="en-US" sz="1000"/>
          </a:p>
        </p:txBody>
      </p:sp>
      <p:sp>
        <p:nvSpPr>
          <p:cNvPr id="755" name="Text Box 754"/>
          <p:cNvSpPr txBox="1"/>
          <p:nvPr/>
        </p:nvSpPr>
        <p:spPr>
          <a:xfrm>
            <a:off x="5937885" y="6168390"/>
            <a:ext cx="790575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s-ES_tradnl" altLang="en-US" sz="1000"/>
              <a:t>19.9 min</a:t>
            </a:r>
            <a:endParaRPr lang="es-ES_tradnl" altLang="en-US" sz="1000"/>
          </a:p>
        </p:txBody>
      </p:sp>
      <p:cxnSp>
        <p:nvCxnSpPr>
          <p:cNvPr id="407" name="Straight Arrow Connector 406"/>
          <p:cNvCxnSpPr/>
          <p:nvPr/>
        </p:nvCxnSpPr>
        <p:spPr>
          <a:xfrm>
            <a:off x="1920240" y="1150620"/>
            <a:ext cx="678815" cy="348615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6" name="Straight Arrow Connector 405"/>
          <p:cNvCxnSpPr/>
          <p:nvPr/>
        </p:nvCxnSpPr>
        <p:spPr>
          <a:xfrm>
            <a:off x="3359785" y="1880870"/>
            <a:ext cx="678815" cy="348615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7" name="Straight Arrow Connector 436"/>
          <p:cNvCxnSpPr/>
          <p:nvPr/>
        </p:nvCxnSpPr>
        <p:spPr>
          <a:xfrm>
            <a:off x="3076575" y="2040255"/>
            <a:ext cx="1153160" cy="3144520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5" name="Straight Arrow Connector 404"/>
          <p:cNvCxnSpPr/>
          <p:nvPr/>
        </p:nvCxnSpPr>
        <p:spPr>
          <a:xfrm>
            <a:off x="4720590" y="2522855"/>
            <a:ext cx="678815" cy="348615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6" name="Straight Arrow Connector 455"/>
          <p:cNvCxnSpPr/>
          <p:nvPr/>
        </p:nvCxnSpPr>
        <p:spPr>
          <a:xfrm>
            <a:off x="4499610" y="2728595"/>
            <a:ext cx="1067435" cy="2948305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48" name="Straight Arrow Connector 747"/>
          <p:cNvCxnSpPr/>
          <p:nvPr/>
        </p:nvCxnSpPr>
        <p:spPr>
          <a:xfrm>
            <a:off x="4298950" y="6186805"/>
            <a:ext cx="1342390" cy="0"/>
          </a:xfrm>
          <a:prstGeom prst="straightConnector1">
            <a:avLst/>
          </a:prstGeom>
          <a:ln w="12700">
            <a:solidFill>
              <a:srgbClr val="80A1C1"/>
            </a:solidFill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52" name="Text Box 751"/>
          <p:cNvSpPr txBox="1"/>
          <p:nvPr/>
        </p:nvSpPr>
        <p:spPr>
          <a:xfrm>
            <a:off x="4581525" y="6187440"/>
            <a:ext cx="790575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s-ES_tradnl" altLang="en-US" sz="1000"/>
              <a:t>26.8 min</a:t>
            </a:r>
            <a:endParaRPr lang="es-ES_tradnl" altLang="en-US" sz="1000"/>
          </a:p>
        </p:txBody>
      </p:sp>
      <p:cxnSp>
        <p:nvCxnSpPr>
          <p:cNvPr id="404" name="Straight Arrow Connector 403"/>
          <p:cNvCxnSpPr/>
          <p:nvPr/>
        </p:nvCxnSpPr>
        <p:spPr>
          <a:xfrm>
            <a:off x="6085840" y="3233420"/>
            <a:ext cx="678815" cy="348615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7" name="Straight Arrow Connector 456"/>
          <p:cNvCxnSpPr/>
          <p:nvPr/>
        </p:nvCxnSpPr>
        <p:spPr>
          <a:xfrm>
            <a:off x="5831205" y="3402330"/>
            <a:ext cx="1040765" cy="2274570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47" name="Straight Arrow Connector 746"/>
          <p:cNvCxnSpPr/>
          <p:nvPr/>
        </p:nvCxnSpPr>
        <p:spPr>
          <a:xfrm>
            <a:off x="5647055" y="6186805"/>
            <a:ext cx="1342390" cy="0"/>
          </a:xfrm>
          <a:prstGeom prst="straightConnector1">
            <a:avLst/>
          </a:prstGeom>
          <a:ln w="12700">
            <a:solidFill>
              <a:srgbClr val="80A1C1"/>
            </a:solidFill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8" name="Straight Arrow Connector 407"/>
          <p:cNvCxnSpPr/>
          <p:nvPr/>
        </p:nvCxnSpPr>
        <p:spPr>
          <a:xfrm>
            <a:off x="7474585" y="3964305"/>
            <a:ext cx="678815" cy="348615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8" name="Straight Arrow Connector 437"/>
          <p:cNvCxnSpPr/>
          <p:nvPr/>
        </p:nvCxnSpPr>
        <p:spPr>
          <a:xfrm>
            <a:off x="7199630" y="4067175"/>
            <a:ext cx="1067435" cy="1170305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50" name="Straight Arrow Connector 749"/>
          <p:cNvCxnSpPr/>
          <p:nvPr/>
        </p:nvCxnSpPr>
        <p:spPr>
          <a:xfrm>
            <a:off x="6991985" y="6186805"/>
            <a:ext cx="1342390" cy="0"/>
          </a:xfrm>
          <a:prstGeom prst="straightConnector1">
            <a:avLst/>
          </a:prstGeom>
          <a:ln w="12700">
            <a:solidFill>
              <a:srgbClr val="80A1C1"/>
            </a:solidFill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r>
              <a:rPr lang="es-ES_tradnl" dirty="0"/>
              <a:t>2023</a:t>
            </a:r>
            <a:endParaRPr lang="es-ES_tradnl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z="800" dirty="0">
                <a:cs typeface="+mn-lt"/>
                <a:sym typeface="+mn-ea"/>
              </a:rPr>
              <a:t>OBJECT-ORIENTED MONTE CARLO ALPHA ANALYSIS</a:t>
            </a:r>
            <a:endParaRPr lang="es-ES_tradnl" sz="800" dirty="0">
              <a:cs typeface="+mn-lt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"/>
                            </p:stCondLst>
                            <p:childTnLst>
                              <p:par>
                                <p:cTn id="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7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"/>
                            </p:stCondLst>
                            <p:childTnLst>
                              <p:par>
                                <p:cTn id="10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7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500"/>
                            </p:stCondLst>
                            <p:childTnLst>
                              <p:par>
                                <p:cTn id="1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7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7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1" grpId="0"/>
      <p:bldP spid="751" grpId="1"/>
      <p:bldP spid="753" grpId="0"/>
      <p:bldP spid="753" grpId="1"/>
      <p:bldP spid="752" grpId="0"/>
      <p:bldP spid="752" grpId="1"/>
      <p:bldP spid="755" grpId="0"/>
      <p:bldP spid="755" grpId="1"/>
      <p:bldP spid="754" grpId="0"/>
      <p:bldP spid="754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A49DFD55-3C28-40EF-9E31-A92D2E4017FF}" type="slidenum">
              <a:rPr lang="en-US" smtClean="0"/>
            </a:fld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617220" y="655320"/>
            <a:ext cx="0" cy="5530215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617220" y="6185535"/>
            <a:ext cx="10950575" cy="0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6" name="Straight Arrow Connector 435"/>
          <p:cNvCxnSpPr/>
          <p:nvPr/>
        </p:nvCxnSpPr>
        <p:spPr>
          <a:xfrm>
            <a:off x="1673225" y="1345565"/>
            <a:ext cx="1265555" cy="3850005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769" name="Group 768"/>
          <p:cNvGrpSpPr/>
          <p:nvPr/>
        </p:nvGrpSpPr>
        <p:grpSpPr>
          <a:xfrm>
            <a:off x="8148320" y="3814445"/>
            <a:ext cx="621030" cy="878205"/>
            <a:chOff x="12832" y="6007"/>
            <a:chExt cx="978" cy="1383"/>
          </a:xfrm>
        </p:grpSpPr>
        <p:grpSp>
          <p:nvGrpSpPr>
            <p:cNvPr id="122" name="Group 121"/>
            <p:cNvGrpSpPr/>
            <p:nvPr/>
          </p:nvGrpSpPr>
          <p:grpSpPr>
            <a:xfrm>
              <a:off x="12937" y="6634"/>
              <a:ext cx="782" cy="756"/>
              <a:chOff x="1959" y="2345"/>
              <a:chExt cx="782" cy="756"/>
            </a:xfrm>
          </p:grpSpPr>
          <p:sp>
            <p:nvSpPr>
              <p:cNvPr id="123" name="Oval 122"/>
              <p:cNvSpPr/>
              <p:nvPr/>
            </p:nvSpPr>
            <p:spPr>
              <a:xfrm>
                <a:off x="2485" y="2361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24" name="Oval 123"/>
              <p:cNvSpPr/>
              <p:nvPr/>
            </p:nvSpPr>
            <p:spPr>
              <a:xfrm>
                <a:off x="2595" y="2508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25" name="Oval 124"/>
              <p:cNvSpPr/>
              <p:nvPr/>
            </p:nvSpPr>
            <p:spPr>
              <a:xfrm>
                <a:off x="2599" y="2632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26" name="Oval 125"/>
              <p:cNvSpPr/>
              <p:nvPr/>
            </p:nvSpPr>
            <p:spPr>
              <a:xfrm>
                <a:off x="2599" y="2808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27" name="Oval 126"/>
              <p:cNvSpPr/>
              <p:nvPr/>
            </p:nvSpPr>
            <p:spPr>
              <a:xfrm>
                <a:off x="2531" y="2916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28" name="Oval 127"/>
              <p:cNvSpPr/>
              <p:nvPr/>
            </p:nvSpPr>
            <p:spPr>
              <a:xfrm>
                <a:off x="2529" y="2840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29" name="Oval 128"/>
              <p:cNvSpPr/>
              <p:nvPr/>
            </p:nvSpPr>
            <p:spPr>
              <a:xfrm>
                <a:off x="2599" y="2698"/>
                <a:ext cx="142" cy="142"/>
              </a:xfrm>
              <a:prstGeom prst="ellipse">
                <a:avLst/>
              </a:prstGeom>
              <a:solidFill>
                <a:srgbClr val="BF616A"/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30" name="Oval 129"/>
              <p:cNvSpPr/>
              <p:nvPr/>
            </p:nvSpPr>
            <p:spPr>
              <a:xfrm>
                <a:off x="2359" y="2345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31" name="Oval 130"/>
              <p:cNvSpPr/>
              <p:nvPr/>
            </p:nvSpPr>
            <p:spPr>
              <a:xfrm>
                <a:off x="2505" y="2455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32" name="Oval 131"/>
              <p:cNvSpPr/>
              <p:nvPr/>
            </p:nvSpPr>
            <p:spPr>
              <a:xfrm>
                <a:off x="2531" y="2698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33" name="Oval 132"/>
              <p:cNvSpPr/>
              <p:nvPr/>
            </p:nvSpPr>
            <p:spPr>
              <a:xfrm>
                <a:off x="2241" y="2959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34" name="Oval 133"/>
              <p:cNvSpPr/>
              <p:nvPr/>
            </p:nvSpPr>
            <p:spPr>
              <a:xfrm>
                <a:off x="2125" y="2950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35" name="Oval 134"/>
              <p:cNvSpPr/>
              <p:nvPr/>
            </p:nvSpPr>
            <p:spPr>
              <a:xfrm>
                <a:off x="2457" y="2895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36" name="Oval 135"/>
              <p:cNvSpPr/>
              <p:nvPr/>
            </p:nvSpPr>
            <p:spPr>
              <a:xfrm>
                <a:off x="2401" y="2817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37" name="Oval 136"/>
              <p:cNvSpPr/>
              <p:nvPr/>
            </p:nvSpPr>
            <p:spPr>
              <a:xfrm>
                <a:off x="2225" y="2900"/>
                <a:ext cx="142" cy="142"/>
              </a:xfrm>
              <a:prstGeom prst="ellipse">
                <a:avLst/>
              </a:prstGeom>
              <a:solidFill>
                <a:srgbClr val="BF616A"/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38" name="Oval 137"/>
              <p:cNvSpPr/>
              <p:nvPr/>
            </p:nvSpPr>
            <p:spPr>
              <a:xfrm>
                <a:off x="2419" y="2723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39" name="Oval 138"/>
              <p:cNvSpPr/>
              <p:nvPr/>
            </p:nvSpPr>
            <p:spPr>
              <a:xfrm>
                <a:off x="2355" y="2629"/>
                <a:ext cx="142" cy="142"/>
              </a:xfrm>
              <a:prstGeom prst="ellipse">
                <a:avLst/>
              </a:prstGeom>
              <a:solidFill>
                <a:srgbClr val="BF616A"/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40" name="Oval 139"/>
              <p:cNvSpPr/>
              <p:nvPr/>
            </p:nvSpPr>
            <p:spPr>
              <a:xfrm>
                <a:off x="2343" y="2517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41" name="Oval 140"/>
              <p:cNvSpPr/>
              <p:nvPr/>
            </p:nvSpPr>
            <p:spPr>
              <a:xfrm>
                <a:off x="2211" y="2884"/>
                <a:ext cx="142" cy="142"/>
              </a:xfrm>
              <a:prstGeom prst="ellipse">
                <a:avLst/>
              </a:prstGeom>
              <a:solidFill>
                <a:srgbClr val="BF616A"/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42" name="Oval 141"/>
              <p:cNvSpPr/>
              <p:nvPr/>
            </p:nvSpPr>
            <p:spPr>
              <a:xfrm>
                <a:off x="2267" y="2840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43" name="Oval 142"/>
              <p:cNvSpPr/>
              <p:nvPr/>
            </p:nvSpPr>
            <p:spPr>
              <a:xfrm>
                <a:off x="1959" y="2538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44" name="Oval 143"/>
              <p:cNvSpPr/>
              <p:nvPr/>
            </p:nvSpPr>
            <p:spPr>
              <a:xfrm>
                <a:off x="2227" y="2774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45" name="Oval 144"/>
              <p:cNvSpPr/>
              <p:nvPr/>
            </p:nvSpPr>
            <p:spPr>
              <a:xfrm>
                <a:off x="2311" y="2755"/>
                <a:ext cx="142" cy="142"/>
              </a:xfrm>
              <a:prstGeom prst="ellipse">
                <a:avLst/>
              </a:prstGeom>
              <a:solidFill>
                <a:srgbClr val="BF616A"/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46" name="Oval 145"/>
              <p:cNvSpPr/>
              <p:nvPr/>
            </p:nvSpPr>
            <p:spPr>
              <a:xfrm>
                <a:off x="2245" y="2680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47" name="Oval 146"/>
              <p:cNvSpPr/>
              <p:nvPr/>
            </p:nvSpPr>
            <p:spPr>
              <a:xfrm>
                <a:off x="2005" y="2556"/>
                <a:ext cx="142" cy="142"/>
              </a:xfrm>
              <a:prstGeom prst="ellipse">
                <a:avLst/>
              </a:prstGeom>
              <a:solidFill>
                <a:srgbClr val="BF616A"/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48" name="Oval 147"/>
              <p:cNvSpPr/>
              <p:nvPr/>
            </p:nvSpPr>
            <p:spPr>
              <a:xfrm>
                <a:off x="2225" y="2471"/>
                <a:ext cx="142" cy="142"/>
              </a:xfrm>
              <a:prstGeom prst="ellipse">
                <a:avLst/>
              </a:prstGeom>
              <a:solidFill>
                <a:srgbClr val="BF616A"/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49" name="Oval 148"/>
              <p:cNvSpPr/>
              <p:nvPr/>
            </p:nvSpPr>
            <p:spPr>
              <a:xfrm>
                <a:off x="2115" y="2352"/>
                <a:ext cx="142" cy="142"/>
              </a:xfrm>
              <a:prstGeom prst="ellipse">
                <a:avLst/>
              </a:prstGeom>
              <a:solidFill>
                <a:srgbClr val="BF616A"/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50" name="Oval 149"/>
              <p:cNvSpPr/>
              <p:nvPr/>
            </p:nvSpPr>
            <p:spPr>
              <a:xfrm>
                <a:off x="2211" y="2581"/>
                <a:ext cx="142" cy="142"/>
              </a:xfrm>
              <a:prstGeom prst="ellipse">
                <a:avLst/>
              </a:prstGeom>
              <a:solidFill>
                <a:srgbClr val="BF616A"/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51" name="Oval 150"/>
              <p:cNvSpPr/>
              <p:nvPr/>
            </p:nvSpPr>
            <p:spPr>
              <a:xfrm>
                <a:off x="2125" y="2755"/>
                <a:ext cx="142" cy="142"/>
              </a:xfrm>
              <a:prstGeom prst="ellipse">
                <a:avLst/>
              </a:prstGeom>
              <a:solidFill>
                <a:srgbClr val="BF616A"/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52" name="Oval 151"/>
              <p:cNvSpPr/>
              <p:nvPr/>
            </p:nvSpPr>
            <p:spPr>
              <a:xfrm>
                <a:off x="2417" y="2462"/>
                <a:ext cx="142" cy="142"/>
              </a:xfrm>
              <a:prstGeom prst="ellipse">
                <a:avLst/>
              </a:prstGeom>
              <a:solidFill>
                <a:srgbClr val="BF616A"/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53" name="Oval 152"/>
              <p:cNvSpPr/>
              <p:nvPr/>
            </p:nvSpPr>
            <p:spPr>
              <a:xfrm>
                <a:off x="2473" y="2792"/>
                <a:ext cx="142" cy="142"/>
              </a:xfrm>
              <a:prstGeom prst="ellipse">
                <a:avLst/>
              </a:prstGeom>
              <a:solidFill>
                <a:srgbClr val="BF616A"/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54" name="Oval 153"/>
              <p:cNvSpPr/>
              <p:nvPr/>
            </p:nvSpPr>
            <p:spPr>
              <a:xfrm>
                <a:off x="2037" y="2900"/>
                <a:ext cx="142" cy="142"/>
              </a:xfrm>
              <a:prstGeom prst="ellipse">
                <a:avLst/>
              </a:prstGeom>
              <a:solidFill>
                <a:srgbClr val="BF616A"/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55" name="Oval 154"/>
              <p:cNvSpPr/>
              <p:nvPr/>
            </p:nvSpPr>
            <p:spPr>
              <a:xfrm>
                <a:off x="2531" y="2581"/>
                <a:ext cx="142" cy="142"/>
              </a:xfrm>
              <a:prstGeom prst="ellipse">
                <a:avLst/>
              </a:prstGeom>
              <a:solidFill>
                <a:srgbClr val="BF616A"/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56" name="Oval 155"/>
              <p:cNvSpPr/>
              <p:nvPr/>
            </p:nvSpPr>
            <p:spPr>
              <a:xfrm>
                <a:off x="2005" y="2414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57" name="Oval 156"/>
              <p:cNvSpPr/>
              <p:nvPr/>
            </p:nvSpPr>
            <p:spPr>
              <a:xfrm>
                <a:off x="2113" y="2508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58" name="Oval 157"/>
              <p:cNvSpPr/>
              <p:nvPr/>
            </p:nvSpPr>
            <p:spPr>
              <a:xfrm>
                <a:off x="2225" y="2345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59" name="Oval 158"/>
              <p:cNvSpPr/>
              <p:nvPr/>
            </p:nvSpPr>
            <p:spPr>
              <a:xfrm>
                <a:off x="2331" y="2414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60" name="Oval 159"/>
              <p:cNvSpPr/>
              <p:nvPr/>
            </p:nvSpPr>
            <p:spPr>
              <a:xfrm>
                <a:off x="2099" y="2650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61" name="Oval 160"/>
              <p:cNvSpPr/>
              <p:nvPr/>
            </p:nvSpPr>
            <p:spPr>
              <a:xfrm>
                <a:off x="1959" y="2645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62" name="Oval 161"/>
              <p:cNvSpPr/>
              <p:nvPr/>
            </p:nvSpPr>
            <p:spPr>
              <a:xfrm>
                <a:off x="2005" y="2808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63" name="Oval 162"/>
              <p:cNvSpPr/>
              <p:nvPr/>
            </p:nvSpPr>
            <p:spPr>
              <a:xfrm>
                <a:off x="2125" y="2840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64" name="Oval 163"/>
              <p:cNvSpPr/>
              <p:nvPr/>
            </p:nvSpPr>
            <p:spPr>
              <a:xfrm>
                <a:off x="2469" y="2604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65" name="Oval 164"/>
              <p:cNvSpPr/>
              <p:nvPr/>
            </p:nvSpPr>
            <p:spPr>
              <a:xfrm>
                <a:off x="2419" y="2959"/>
                <a:ext cx="142" cy="142"/>
              </a:xfrm>
              <a:prstGeom prst="ellipse">
                <a:avLst/>
              </a:prstGeom>
              <a:solidFill>
                <a:srgbClr val="BF616A"/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66" name="Oval 165"/>
              <p:cNvSpPr/>
              <p:nvPr/>
            </p:nvSpPr>
            <p:spPr>
              <a:xfrm>
                <a:off x="2037" y="2730"/>
                <a:ext cx="142" cy="142"/>
              </a:xfrm>
              <a:prstGeom prst="ellipse">
                <a:avLst/>
              </a:prstGeom>
              <a:solidFill>
                <a:srgbClr val="BF616A"/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67" name="Oval 166"/>
              <p:cNvSpPr/>
              <p:nvPr/>
            </p:nvSpPr>
            <p:spPr>
              <a:xfrm>
                <a:off x="2343" y="2934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</p:grp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44" name="Text Box 443"/>
                <p:cNvSpPr txBox="1"/>
                <p:nvPr/>
              </p:nvSpPr>
              <p:spPr>
                <a:xfrm>
                  <a:off x="12832" y="6007"/>
                  <a:ext cx="978" cy="470"/>
                </a:xfrm>
                <a:prstGeom prst="rect">
                  <a:avLst/>
                </a:prstGeom>
                <a:noFill/>
              </p:spPr>
              <p:txBody>
                <a:bodyPr wrap="none" rtlCol="0" anchor="t">
                  <a:spAutoFit/>
                </a:bodyPr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Pre>
                          <m:sPrePr>
                            <m:ctrlPr>
                              <a:rPr lang="en-US" sz="1200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sPrePr>
                          <m:sub>
                            <m:r>
                              <a:rPr lang="en-US" sz="1200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82</m:t>
                            </m:r>
                          </m:sub>
                          <m:sup>
                            <m:r>
                              <a:rPr lang="en-US" sz="1200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210</m:t>
                            </m:r>
                          </m:sup>
                          <m:e>
                            <m:r>
                              <m:rPr>
                                <m:sty m:val="p"/>
                              </m:rPr>
                              <a:rPr lang="en-US" sz="1200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Pb</m:t>
                            </m:r>
                          </m:e>
                        </m:sPre>
                      </m:oMath>
                    </m:oMathPara>
                  </a14:m>
                  <a:endParaRPr lang="en-US" sz="1200">
                    <a:latin typeface="DejaVu Math TeX Gyre" panose="02000503000000000000" charset="0"/>
                    <a:cs typeface="DejaVu Math TeX Gyre" panose="02000503000000000000" charset="0"/>
                  </a:endParaRPr>
                </a:p>
              </p:txBody>
            </p:sp>
          </mc:Choice>
          <mc:Fallback>
            <p:sp>
              <p:nvSpPr>
                <p:cNvPr id="444" name="Text Box 44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832" y="6007"/>
                  <a:ext cx="978" cy="470"/>
                </a:xfrm>
                <a:prstGeom prst="rect">
                  <a:avLst/>
                </a:prstGeom>
                <a:blipFill rotWithShape="1">
                  <a:blip r:embed="rId1"/>
                </a:blipFill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762" name="Group 761"/>
          <p:cNvGrpSpPr/>
          <p:nvPr/>
        </p:nvGrpSpPr>
        <p:grpSpPr>
          <a:xfrm>
            <a:off x="292100" y="348615"/>
            <a:ext cx="11488420" cy="5838190"/>
            <a:chOff x="460" y="549"/>
            <a:chExt cx="18092" cy="9194"/>
          </a:xfrm>
        </p:grpSpPr>
        <p:grpSp>
          <p:nvGrpSpPr>
            <p:cNvPr id="757" name="Group 756"/>
            <p:cNvGrpSpPr/>
            <p:nvPr/>
          </p:nvGrpSpPr>
          <p:grpSpPr>
            <a:xfrm>
              <a:off x="972" y="1080"/>
              <a:ext cx="17284" cy="8648"/>
              <a:chOff x="972" y="1080"/>
              <a:chExt cx="17284" cy="8648"/>
            </a:xfrm>
          </p:grpSpPr>
          <p:grpSp>
            <p:nvGrpSpPr>
              <p:cNvPr id="439" name="Group 438"/>
              <p:cNvGrpSpPr/>
              <p:nvPr/>
            </p:nvGrpSpPr>
            <p:grpSpPr>
              <a:xfrm rot="0">
                <a:off x="972" y="1080"/>
                <a:ext cx="17284" cy="8648"/>
                <a:chOff x="972" y="1080"/>
                <a:chExt cx="17284" cy="8648"/>
              </a:xfrm>
            </p:grpSpPr>
            <p:cxnSp>
              <p:nvCxnSpPr>
                <p:cNvPr id="410" name="Straight Connector 409"/>
                <p:cNvCxnSpPr/>
                <p:nvPr/>
              </p:nvCxnSpPr>
              <p:spPr>
                <a:xfrm>
                  <a:off x="972" y="1080"/>
                  <a:ext cx="17285" cy="0"/>
                </a:xfrm>
                <a:prstGeom prst="line">
                  <a:avLst/>
                </a:prstGeom>
                <a:ln w="6350" cmpd="sng">
                  <a:solidFill>
                    <a:schemeClr val="bg1">
                      <a:lumMod val="85000"/>
                    </a:schemeClr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1" name="Straight Connector 410"/>
                <p:cNvCxnSpPr/>
                <p:nvPr/>
              </p:nvCxnSpPr>
              <p:spPr>
                <a:xfrm>
                  <a:off x="972" y="2165"/>
                  <a:ext cx="17285" cy="0"/>
                </a:xfrm>
                <a:prstGeom prst="line">
                  <a:avLst/>
                </a:prstGeom>
                <a:ln w="6350" cmpd="sng">
                  <a:solidFill>
                    <a:schemeClr val="bg1">
                      <a:lumMod val="85000"/>
                    </a:schemeClr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2" name="Straight Connector 411"/>
                <p:cNvCxnSpPr/>
                <p:nvPr/>
              </p:nvCxnSpPr>
              <p:spPr>
                <a:xfrm>
                  <a:off x="972" y="3236"/>
                  <a:ext cx="17285" cy="0"/>
                </a:xfrm>
                <a:prstGeom prst="line">
                  <a:avLst/>
                </a:prstGeom>
                <a:ln w="6350" cmpd="sng">
                  <a:solidFill>
                    <a:schemeClr val="bg1">
                      <a:lumMod val="85000"/>
                    </a:schemeClr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3" name="Straight Connector 412"/>
                <p:cNvCxnSpPr/>
                <p:nvPr/>
              </p:nvCxnSpPr>
              <p:spPr>
                <a:xfrm>
                  <a:off x="972" y="4329"/>
                  <a:ext cx="17285" cy="0"/>
                </a:xfrm>
                <a:prstGeom prst="line">
                  <a:avLst/>
                </a:prstGeom>
                <a:ln w="6350" cmpd="sng">
                  <a:solidFill>
                    <a:schemeClr val="bg1">
                      <a:lumMod val="85000"/>
                    </a:schemeClr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4" name="Straight Connector 413"/>
                <p:cNvCxnSpPr/>
                <p:nvPr/>
              </p:nvCxnSpPr>
              <p:spPr>
                <a:xfrm>
                  <a:off x="972" y="5398"/>
                  <a:ext cx="17285" cy="0"/>
                </a:xfrm>
                <a:prstGeom prst="line">
                  <a:avLst/>
                </a:prstGeom>
                <a:ln w="6350" cmpd="sng">
                  <a:solidFill>
                    <a:schemeClr val="bg1">
                      <a:lumMod val="85000"/>
                    </a:schemeClr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5" name="Straight Connector 414"/>
                <p:cNvCxnSpPr/>
                <p:nvPr/>
              </p:nvCxnSpPr>
              <p:spPr>
                <a:xfrm>
                  <a:off x="972" y="6485"/>
                  <a:ext cx="17285" cy="0"/>
                </a:xfrm>
                <a:prstGeom prst="line">
                  <a:avLst/>
                </a:prstGeom>
                <a:ln w="6350" cmpd="sng">
                  <a:solidFill>
                    <a:schemeClr val="bg1">
                      <a:lumMod val="85000"/>
                    </a:schemeClr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6" name="Straight Connector 415"/>
                <p:cNvCxnSpPr/>
                <p:nvPr/>
              </p:nvCxnSpPr>
              <p:spPr>
                <a:xfrm>
                  <a:off x="972" y="7558"/>
                  <a:ext cx="17285" cy="0"/>
                </a:xfrm>
                <a:prstGeom prst="line">
                  <a:avLst/>
                </a:prstGeom>
                <a:ln w="6350" cmpd="sng">
                  <a:solidFill>
                    <a:schemeClr val="bg1">
                      <a:lumMod val="85000"/>
                    </a:schemeClr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7" name="Straight Connector 416"/>
                <p:cNvCxnSpPr/>
                <p:nvPr/>
              </p:nvCxnSpPr>
              <p:spPr>
                <a:xfrm>
                  <a:off x="972" y="8637"/>
                  <a:ext cx="17285" cy="0"/>
                </a:xfrm>
                <a:prstGeom prst="line">
                  <a:avLst/>
                </a:prstGeom>
                <a:ln w="6350" cmpd="sng">
                  <a:solidFill>
                    <a:schemeClr val="bg1">
                      <a:lumMod val="85000"/>
                    </a:schemeClr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9" name="Straight Connector 418"/>
                <p:cNvCxnSpPr/>
                <p:nvPr/>
              </p:nvCxnSpPr>
              <p:spPr>
                <a:xfrm flipV="1">
                  <a:off x="2011" y="1118"/>
                  <a:ext cx="0" cy="8610"/>
                </a:xfrm>
                <a:prstGeom prst="line">
                  <a:avLst/>
                </a:prstGeom>
                <a:ln w="6350" cmpd="sng">
                  <a:solidFill>
                    <a:schemeClr val="bg1">
                      <a:lumMod val="85000"/>
                    </a:schemeClr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0" name="Straight Connector 419"/>
                <p:cNvCxnSpPr/>
                <p:nvPr/>
              </p:nvCxnSpPr>
              <p:spPr>
                <a:xfrm flipV="1">
                  <a:off x="3096" y="1118"/>
                  <a:ext cx="0" cy="8610"/>
                </a:xfrm>
                <a:prstGeom prst="line">
                  <a:avLst/>
                </a:prstGeom>
                <a:ln w="6350" cmpd="sng">
                  <a:solidFill>
                    <a:schemeClr val="bg1">
                      <a:lumMod val="85000"/>
                    </a:schemeClr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1" name="Straight Connector 420"/>
                <p:cNvCxnSpPr/>
                <p:nvPr/>
              </p:nvCxnSpPr>
              <p:spPr>
                <a:xfrm flipV="1">
                  <a:off x="4174" y="1118"/>
                  <a:ext cx="0" cy="8610"/>
                </a:xfrm>
                <a:prstGeom prst="line">
                  <a:avLst/>
                </a:prstGeom>
                <a:ln w="6350" cmpd="sng">
                  <a:solidFill>
                    <a:schemeClr val="bg1">
                      <a:lumMod val="85000"/>
                    </a:schemeClr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2" name="Straight Connector 421"/>
                <p:cNvCxnSpPr/>
                <p:nvPr/>
              </p:nvCxnSpPr>
              <p:spPr>
                <a:xfrm flipV="1">
                  <a:off x="5259" y="1118"/>
                  <a:ext cx="0" cy="8610"/>
                </a:xfrm>
                <a:prstGeom prst="line">
                  <a:avLst/>
                </a:prstGeom>
                <a:ln w="6350" cmpd="sng">
                  <a:solidFill>
                    <a:schemeClr val="bg1">
                      <a:lumMod val="85000"/>
                    </a:schemeClr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3" name="Straight Connector 422"/>
                <p:cNvCxnSpPr/>
                <p:nvPr/>
              </p:nvCxnSpPr>
              <p:spPr>
                <a:xfrm flipV="1">
                  <a:off x="6336" y="1118"/>
                  <a:ext cx="0" cy="8610"/>
                </a:xfrm>
                <a:prstGeom prst="line">
                  <a:avLst/>
                </a:prstGeom>
                <a:ln w="6350" cmpd="sng">
                  <a:solidFill>
                    <a:schemeClr val="bg1">
                      <a:lumMod val="85000"/>
                    </a:schemeClr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4" name="Straight Connector 423"/>
                <p:cNvCxnSpPr/>
                <p:nvPr/>
              </p:nvCxnSpPr>
              <p:spPr>
                <a:xfrm flipV="1">
                  <a:off x="7421" y="1118"/>
                  <a:ext cx="0" cy="8610"/>
                </a:xfrm>
                <a:prstGeom prst="line">
                  <a:avLst/>
                </a:prstGeom>
                <a:ln w="6350" cmpd="sng">
                  <a:solidFill>
                    <a:schemeClr val="bg1">
                      <a:lumMod val="85000"/>
                    </a:schemeClr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5" name="Straight Connector 424"/>
                <p:cNvCxnSpPr/>
                <p:nvPr/>
              </p:nvCxnSpPr>
              <p:spPr>
                <a:xfrm flipV="1">
                  <a:off x="8499" y="1118"/>
                  <a:ext cx="0" cy="8610"/>
                </a:xfrm>
                <a:prstGeom prst="line">
                  <a:avLst/>
                </a:prstGeom>
                <a:ln w="6350" cmpd="sng">
                  <a:solidFill>
                    <a:schemeClr val="bg1">
                      <a:lumMod val="85000"/>
                    </a:schemeClr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6" name="Straight Connector 425"/>
                <p:cNvCxnSpPr/>
                <p:nvPr/>
              </p:nvCxnSpPr>
              <p:spPr>
                <a:xfrm flipV="1">
                  <a:off x="9584" y="1118"/>
                  <a:ext cx="0" cy="8610"/>
                </a:xfrm>
                <a:prstGeom prst="line">
                  <a:avLst/>
                </a:prstGeom>
                <a:ln w="6350" cmpd="sng">
                  <a:solidFill>
                    <a:schemeClr val="bg1">
                      <a:lumMod val="85000"/>
                    </a:schemeClr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7" name="Straight Connector 426"/>
                <p:cNvCxnSpPr/>
                <p:nvPr/>
              </p:nvCxnSpPr>
              <p:spPr>
                <a:xfrm flipV="1">
                  <a:off x="10652" y="1118"/>
                  <a:ext cx="0" cy="8610"/>
                </a:xfrm>
                <a:prstGeom prst="line">
                  <a:avLst/>
                </a:prstGeom>
                <a:ln w="6350" cmpd="sng">
                  <a:solidFill>
                    <a:schemeClr val="bg1">
                      <a:lumMod val="85000"/>
                    </a:schemeClr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8" name="Straight Connector 427"/>
                <p:cNvCxnSpPr/>
                <p:nvPr/>
              </p:nvCxnSpPr>
              <p:spPr>
                <a:xfrm flipV="1">
                  <a:off x="11737" y="1118"/>
                  <a:ext cx="0" cy="8610"/>
                </a:xfrm>
                <a:prstGeom prst="line">
                  <a:avLst/>
                </a:prstGeom>
                <a:ln w="6350" cmpd="sng">
                  <a:solidFill>
                    <a:schemeClr val="bg1">
                      <a:lumMod val="85000"/>
                    </a:schemeClr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9" name="Straight Connector 428"/>
                <p:cNvCxnSpPr/>
                <p:nvPr/>
              </p:nvCxnSpPr>
              <p:spPr>
                <a:xfrm flipV="1">
                  <a:off x="12815" y="1118"/>
                  <a:ext cx="0" cy="8610"/>
                </a:xfrm>
                <a:prstGeom prst="line">
                  <a:avLst/>
                </a:prstGeom>
                <a:ln w="6350" cmpd="sng">
                  <a:solidFill>
                    <a:schemeClr val="bg1">
                      <a:lumMod val="85000"/>
                    </a:schemeClr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0" name="Straight Connector 429"/>
                <p:cNvCxnSpPr/>
                <p:nvPr/>
              </p:nvCxnSpPr>
              <p:spPr>
                <a:xfrm flipV="1">
                  <a:off x="13900" y="1118"/>
                  <a:ext cx="0" cy="8610"/>
                </a:xfrm>
                <a:prstGeom prst="line">
                  <a:avLst/>
                </a:prstGeom>
                <a:ln w="6350" cmpd="sng">
                  <a:solidFill>
                    <a:schemeClr val="bg1">
                      <a:lumMod val="85000"/>
                    </a:schemeClr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1" name="Straight Connector 430"/>
                <p:cNvCxnSpPr/>
                <p:nvPr/>
              </p:nvCxnSpPr>
              <p:spPr>
                <a:xfrm flipV="1">
                  <a:off x="14977" y="1118"/>
                  <a:ext cx="0" cy="8610"/>
                </a:xfrm>
                <a:prstGeom prst="line">
                  <a:avLst/>
                </a:prstGeom>
                <a:ln w="6350" cmpd="sng">
                  <a:solidFill>
                    <a:schemeClr val="bg1">
                      <a:lumMod val="85000"/>
                    </a:schemeClr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2" name="Straight Connector 431"/>
                <p:cNvCxnSpPr/>
                <p:nvPr/>
              </p:nvCxnSpPr>
              <p:spPr>
                <a:xfrm flipV="1">
                  <a:off x="16062" y="1118"/>
                  <a:ext cx="0" cy="8610"/>
                </a:xfrm>
                <a:prstGeom prst="line">
                  <a:avLst/>
                </a:prstGeom>
                <a:ln w="6350" cmpd="sng">
                  <a:solidFill>
                    <a:schemeClr val="bg1">
                      <a:lumMod val="85000"/>
                    </a:schemeClr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3" name="Straight Connector 432"/>
                <p:cNvCxnSpPr/>
                <p:nvPr/>
              </p:nvCxnSpPr>
              <p:spPr>
                <a:xfrm flipV="1">
                  <a:off x="17140" y="1118"/>
                  <a:ext cx="0" cy="8610"/>
                </a:xfrm>
                <a:prstGeom prst="line">
                  <a:avLst/>
                </a:prstGeom>
                <a:ln w="6350" cmpd="sng">
                  <a:solidFill>
                    <a:schemeClr val="bg1">
                      <a:lumMod val="85000"/>
                    </a:schemeClr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34" name="Straight Connector 433"/>
              <p:cNvCxnSpPr/>
              <p:nvPr/>
            </p:nvCxnSpPr>
            <p:spPr>
              <a:xfrm flipV="1">
                <a:off x="18225" y="1118"/>
                <a:ext cx="0" cy="8610"/>
              </a:xfrm>
              <a:prstGeom prst="line">
                <a:avLst/>
              </a:prstGeom>
              <a:ln w="6350" cmpd="sng">
                <a:solidFill>
                  <a:schemeClr val="bg1">
                    <a:lumMod val="8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58" name="Text Box 457"/>
                <p:cNvSpPr txBox="1"/>
                <p:nvPr/>
              </p:nvSpPr>
              <p:spPr>
                <a:xfrm>
                  <a:off x="460" y="549"/>
                  <a:ext cx="1025" cy="483"/>
                </a:xfrm>
                <a:prstGeom prst="rect">
                  <a:avLst/>
                </a:prstGeom>
                <a:noFill/>
              </p:spPr>
              <p:txBody>
                <a:bodyPr wrap="none" rtlCol="0" anchor="t">
                  <a:spAutoFit/>
                </a:bodyPr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∝</m:t>
                        </m:r>
                        <m:r>
                          <a:rPr lang="en-US" sz="1400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𝑚</m:t>
                        </m:r>
                      </m:oMath>
                    </m:oMathPara>
                  </a14:m>
                  <a:endParaRPr lang="en-US" sz="1400" i="1">
                    <a:latin typeface="DejaVu Math TeX Gyre" panose="02000503000000000000" charset="0"/>
                    <a:cs typeface="DejaVu Math TeX Gyre" panose="02000503000000000000" charset="0"/>
                  </a:endParaRPr>
                </a:p>
              </p:txBody>
            </p:sp>
          </mc:Choice>
          <mc:Fallback>
            <p:sp>
              <p:nvSpPr>
                <p:cNvPr id="458" name="Text Box 45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0" y="549"/>
                  <a:ext cx="1025" cy="483"/>
                </a:xfrm>
                <a:prstGeom prst="rect">
                  <a:avLst/>
                </a:prstGeom>
                <a:blipFill rotWithShape="1">
                  <a:blip r:embed="rId2"/>
                </a:blipFill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59" name="Text Box 458"/>
                <p:cNvSpPr txBox="1"/>
                <p:nvPr/>
              </p:nvSpPr>
              <p:spPr>
                <a:xfrm>
                  <a:off x="17840" y="9261"/>
                  <a:ext cx="712" cy="483"/>
                </a:xfrm>
                <a:prstGeom prst="rect">
                  <a:avLst/>
                </a:prstGeom>
                <a:noFill/>
              </p:spPr>
              <p:txBody>
                <a:bodyPr wrap="none" rtlCol="0" anchor="t">
                  <a:spAutoFit/>
                </a:bodyPr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∝</m:t>
                        </m:r>
                        <m:r>
                          <a:rPr lang="en-US" sz="1400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𝑡</m:t>
                        </m:r>
                      </m:oMath>
                    </m:oMathPara>
                  </a14:m>
                  <a:endParaRPr lang="en-US" sz="1400" i="1">
                    <a:latin typeface="DejaVu Math TeX Gyre" panose="02000503000000000000" charset="0"/>
                    <a:cs typeface="DejaVu Math TeX Gyre" panose="02000503000000000000" charset="0"/>
                  </a:endParaRPr>
                </a:p>
              </p:txBody>
            </p:sp>
          </mc:Choice>
          <mc:Fallback>
            <p:sp>
              <p:nvSpPr>
                <p:cNvPr id="459" name="Text Box 45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840" y="9261"/>
                  <a:ext cx="712" cy="483"/>
                </a:xfrm>
                <a:prstGeom prst="rect">
                  <a:avLst/>
                </a:prstGeom>
                <a:blipFill rotWithShape="1">
                  <a:blip r:embed="rId3"/>
                </a:blipFill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767" name="Group 766"/>
          <p:cNvGrpSpPr/>
          <p:nvPr/>
        </p:nvGrpSpPr>
        <p:grpSpPr>
          <a:xfrm>
            <a:off x="6799580" y="3135630"/>
            <a:ext cx="614680" cy="908050"/>
            <a:chOff x="10708" y="4938"/>
            <a:chExt cx="968" cy="1430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43" name="Text Box 442"/>
                <p:cNvSpPr txBox="1"/>
                <p:nvPr/>
              </p:nvSpPr>
              <p:spPr>
                <a:xfrm>
                  <a:off x="10708" y="4938"/>
                  <a:ext cx="968" cy="468"/>
                </a:xfrm>
                <a:prstGeom prst="rect">
                  <a:avLst/>
                </a:prstGeom>
                <a:noFill/>
              </p:spPr>
              <p:txBody>
                <a:bodyPr wrap="none" rtlCol="0" anchor="t">
                  <a:spAutoFit/>
                </a:bodyPr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Pre>
                          <m:sPrePr>
                            <m:ctrlPr>
                              <a:rPr lang="en-US" sz="1200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sPrePr>
                          <m:sub>
                            <m:r>
                              <a:rPr lang="en-US" sz="1200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84</m:t>
                            </m:r>
                          </m:sub>
                          <m:sup>
                            <m:r>
                              <a:rPr lang="en-US" sz="1200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214</m:t>
                            </m:r>
                          </m:sup>
                          <m:e>
                            <m:r>
                              <m:rPr>
                                <m:sty m:val="p"/>
                              </m:rPr>
                              <a:rPr lang="en-US" sz="1200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Po</m:t>
                            </m:r>
                          </m:e>
                        </m:sPre>
                      </m:oMath>
                    </m:oMathPara>
                  </a14:m>
                  <a:endParaRPr lang="en-US" sz="1200">
                    <a:latin typeface="DejaVu Math TeX Gyre" panose="02000503000000000000" charset="0"/>
                    <a:cs typeface="DejaVu Math TeX Gyre" panose="02000503000000000000" charset="0"/>
                  </a:endParaRPr>
                </a:p>
              </p:txBody>
            </p:sp>
          </mc:Choice>
          <mc:Fallback>
            <p:sp>
              <p:nvSpPr>
                <p:cNvPr id="443" name="Text Box 44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708" y="4938"/>
                  <a:ext cx="968" cy="468"/>
                </a:xfrm>
                <a:prstGeom prst="rect">
                  <a:avLst/>
                </a:prstGeom>
                <a:blipFill rotWithShape="1">
                  <a:blip r:embed="rId4"/>
                </a:blipFill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464" name="Group 463"/>
            <p:cNvGrpSpPr/>
            <p:nvPr/>
          </p:nvGrpSpPr>
          <p:grpSpPr>
            <a:xfrm>
              <a:off x="10787" y="5546"/>
              <a:ext cx="782" cy="823"/>
              <a:chOff x="10787" y="5546"/>
              <a:chExt cx="782" cy="823"/>
            </a:xfrm>
          </p:grpSpPr>
          <p:sp>
            <p:nvSpPr>
              <p:cNvPr id="462" name="Oval 461"/>
              <p:cNvSpPr/>
              <p:nvPr/>
            </p:nvSpPr>
            <p:spPr>
              <a:xfrm>
                <a:off x="11181" y="6227"/>
                <a:ext cx="142" cy="142"/>
              </a:xfrm>
              <a:prstGeom prst="ellipse">
                <a:avLst/>
              </a:prstGeom>
              <a:solidFill>
                <a:srgbClr val="BF616A"/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grpSp>
            <p:nvGrpSpPr>
              <p:cNvPr id="168" name="Group 167"/>
              <p:cNvGrpSpPr/>
              <p:nvPr/>
            </p:nvGrpSpPr>
            <p:grpSpPr>
              <a:xfrm>
                <a:off x="10787" y="5546"/>
                <a:ext cx="782" cy="756"/>
                <a:chOff x="1959" y="2345"/>
                <a:chExt cx="782" cy="756"/>
              </a:xfrm>
            </p:grpSpPr>
            <p:sp>
              <p:nvSpPr>
                <p:cNvPr id="169" name="Oval 168"/>
                <p:cNvSpPr/>
                <p:nvPr/>
              </p:nvSpPr>
              <p:spPr>
                <a:xfrm>
                  <a:off x="2485" y="2361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70" name="Oval 169"/>
                <p:cNvSpPr/>
                <p:nvPr/>
              </p:nvSpPr>
              <p:spPr>
                <a:xfrm>
                  <a:off x="2595" y="2508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71" name="Oval 170"/>
                <p:cNvSpPr/>
                <p:nvPr/>
              </p:nvSpPr>
              <p:spPr>
                <a:xfrm>
                  <a:off x="2599" y="2632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72" name="Oval 171"/>
                <p:cNvSpPr/>
                <p:nvPr/>
              </p:nvSpPr>
              <p:spPr>
                <a:xfrm>
                  <a:off x="2599" y="2808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73" name="Oval 172"/>
                <p:cNvSpPr/>
                <p:nvPr/>
              </p:nvSpPr>
              <p:spPr>
                <a:xfrm>
                  <a:off x="2531" y="2916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74" name="Oval 173"/>
                <p:cNvSpPr/>
                <p:nvPr/>
              </p:nvSpPr>
              <p:spPr>
                <a:xfrm>
                  <a:off x="2529" y="2840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75" name="Oval 174"/>
                <p:cNvSpPr/>
                <p:nvPr/>
              </p:nvSpPr>
              <p:spPr>
                <a:xfrm>
                  <a:off x="2599" y="2698"/>
                  <a:ext cx="142" cy="142"/>
                </a:xfrm>
                <a:prstGeom prst="ellipse">
                  <a:avLst/>
                </a:prstGeom>
                <a:solidFill>
                  <a:srgbClr val="BF616A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76" name="Oval 175"/>
                <p:cNvSpPr/>
                <p:nvPr/>
              </p:nvSpPr>
              <p:spPr>
                <a:xfrm>
                  <a:off x="2359" y="2345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77" name="Oval 176"/>
                <p:cNvSpPr/>
                <p:nvPr/>
              </p:nvSpPr>
              <p:spPr>
                <a:xfrm>
                  <a:off x="2505" y="2455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78" name="Oval 177"/>
                <p:cNvSpPr/>
                <p:nvPr/>
              </p:nvSpPr>
              <p:spPr>
                <a:xfrm>
                  <a:off x="2531" y="2698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79" name="Oval 178"/>
                <p:cNvSpPr/>
                <p:nvPr/>
              </p:nvSpPr>
              <p:spPr>
                <a:xfrm>
                  <a:off x="2241" y="2959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80" name="Oval 179"/>
                <p:cNvSpPr/>
                <p:nvPr/>
              </p:nvSpPr>
              <p:spPr>
                <a:xfrm>
                  <a:off x="2125" y="2950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81" name="Oval 180"/>
                <p:cNvSpPr/>
                <p:nvPr/>
              </p:nvSpPr>
              <p:spPr>
                <a:xfrm>
                  <a:off x="2457" y="2895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82" name="Oval 181"/>
                <p:cNvSpPr/>
                <p:nvPr/>
              </p:nvSpPr>
              <p:spPr>
                <a:xfrm>
                  <a:off x="2401" y="2817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83" name="Oval 182"/>
                <p:cNvSpPr/>
                <p:nvPr/>
              </p:nvSpPr>
              <p:spPr>
                <a:xfrm>
                  <a:off x="2225" y="2900"/>
                  <a:ext cx="142" cy="142"/>
                </a:xfrm>
                <a:prstGeom prst="ellipse">
                  <a:avLst/>
                </a:prstGeom>
                <a:solidFill>
                  <a:srgbClr val="BF616A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84" name="Oval 183"/>
                <p:cNvSpPr/>
                <p:nvPr/>
              </p:nvSpPr>
              <p:spPr>
                <a:xfrm>
                  <a:off x="2419" y="2723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85" name="Oval 184"/>
                <p:cNvSpPr/>
                <p:nvPr/>
              </p:nvSpPr>
              <p:spPr>
                <a:xfrm>
                  <a:off x="2355" y="2629"/>
                  <a:ext cx="142" cy="142"/>
                </a:xfrm>
                <a:prstGeom prst="ellipse">
                  <a:avLst/>
                </a:prstGeom>
                <a:solidFill>
                  <a:srgbClr val="BF616A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86" name="Oval 185"/>
                <p:cNvSpPr/>
                <p:nvPr/>
              </p:nvSpPr>
              <p:spPr>
                <a:xfrm>
                  <a:off x="2343" y="2517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87" name="Oval 186"/>
                <p:cNvSpPr/>
                <p:nvPr/>
              </p:nvSpPr>
              <p:spPr>
                <a:xfrm>
                  <a:off x="2211" y="2884"/>
                  <a:ext cx="142" cy="142"/>
                </a:xfrm>
                <a:prstGeom prst="ellipse">
                  <a:avLst/>
                </a:prstGeom>
                <a:solidFill>
                  <a:srgbClr val="BF616A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88" name="Oval 187"/>
                <p:cNvSpPr/>
                <p:nvPr/>
              </p:nvSpPr>
              <p:spPr>
                <a:xfrm>
                  <a:off x="2267" y="2840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89" name="Oval 188"/>
                <p:cNvSpPr/>
                <p:nvPr/>
              </p:nvSpPr>
              <p:spPr>
                <a:xfrm>
                  <a:off x="1959" y="2538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90" name="Oval 189"/>
                <p:cNvSpPr/>
                <p:nvPr/>
              </p:nvSpPr>
              <p:spPr>
                <a:xfrm>
                  <a:off x="2227" y="2774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91" name="Oval 190"/>
                <p:cNvSpPr/>
                <p:nvPr/>
              </p:nvSpPr>
              <p:spPr>
                <a:xfrm>
                  <a:off x="2311" y="2755"/>
                  <a:ext cx="142" cy="142"/>
                </a:xfrm>
                <a:prstGeom prst="ellipse">
                  <a:avLst/>
                </a:prstGeom>
                <a:solidFill>
                  <a:srgbClr val="BF616A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92" name="Oval 191"/>
                <p:cNvSpPr/>
                <p:nvPr/>
              </p:nvSpPr>
              <p:spPr>
                <a:xfrm>
                  <a:off x="2245" y="2680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93" name="Oval 192"/>
                <p:cNvSpPr/>
                <p:nvPr/>
              </p:nvSpPr>
              <p:spPr>
                <a:xfrm>
                  <a:off x="2005" y="2556"/>
                  <a:ext cx="142" cy="142"/>
                </a:xfrm>
                <a:prstGeom prst="ellipse">
                  <a:avLst/>
                </a:prstGeom>
                <a:solidFill>
                  <a:srgbClr val="BF616A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94" name="Oval 193"/>
                <p:cNvSpPr/>
                <p:nvPr/>
              </p:nvSpPr>
              <p:spPr>
                <a:xfrm>
                  <a:off x="2225" y="2471"/>
                  <a:ext cx="142" cy="142"/>
                </a:xfrm>
                <a:prstGeom prst="ellipse">
                  <a:avLst/>
                </a:prstGeom>
                <a:solidFill>
                  <a:srgbClr val="BF616A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95" name="Oval 194"/>
                <p:cNvSpPr/>
                <p:nvPr/>
              </p:nvSpPr>
              <p:spPr>
                <a:xfrm>
                  <a:off x="2115" y="2352"/>
                  <a:ext cx="142" cy="142"/>
                </a:xfrm>
                <a:prstGeom prst="ellipse">
                  <a:avLst/>
                </a:prstGeom>
                <a:solidFill>
                  <a:srgbClr val="BF616A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96" name="Oval 195"/>
                <p:cNvSpPr/>
                <p:nvPr/>
              </p:nvSpPr>
              <p:spPr>
                <a:xfrm>
                  <a:off x="2211" y="2581"/>
                  <a:ext cx="142" cy="142"/>
                </a:xfrm>
                <a:prstGeom prst="ellipse">
                  <a:avLst/>
                </a:prstGeom>
                <a:solidFill>
                  <a:srgbClr val="BF616A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97" name="Oval 196"/>
                <p:cNvSpPr/>
                <p:nvPr/>
              </p:nvSpPr>
              <p:spPr>
                <a:xfrm>
                  <a:off x="2125" y="2755"/>
                  <a:ext cx="142" cy="142"/>
                </a:xfrm>
                <a:prstGeom prst="ellipse">
                  <a:avLst/>
                </a:prstGeom>
                <a:solidFill>
                  <a:srgbClr val="BF616A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98" name="Oval 197"/>
                <p:cNvSpPr/>
                <p:nvPr/>
              </p:nvSpPr>
              <p:spPr>
                <a:xfrm>
                  <a:off x="2417" y="2462"/>
                  <a:ext cx="142" cy="142"/>
                </a:xfrm>
                <a:prstGeom prst="ellipse">
                  <a:avLst/>
                </a:prstGeom>
                <a:solidFill>
                  <a:srgbClr val="BF616A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99" name="Oval 198"/>
                <p:cNvSpPr/>
                <p:nvPr/>
              </p:nvSpPr>
              <p:spPr>
                <a:xfrm>
                  <a:off x="2473" y="2792"/>
                  <a:ext cx="142" cy="142"/>
                </a:xfrm>
                <a:prstGeom prst="ellipse">
                  <a:avLst/>
                </a:prstGeom>
                <a:solidFill>
                  <a:srgbClr val="BF616A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200" name="Oval 199"/>
                <p:cNvSpPr/>
                <p:nvPr/>
              </p:nvSpPr>
              <p:spPr>
                <a:xfrm>
                  <a:off x="2037" y="2900"/>
                  <a:ext cx="142" cy="142"/>
                </a:xfrm>
                <a:prstGeom prst="ellipse">
                  <a:avLst/>
                </a:prstGeom>
                <a:solidFill>
                  <a:srgbClr val="BF616A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201" name="Oval 200"/>
                <p:cNvSpPr/>
                <p:nvPr/>
              </p:nvSpPr>
              <p:spPr>
                <a:xfrm>
                  <a:off x="2531" y="2581"/>
                  <a:ext cx="142" cy="142"/>
                </a:xfrm>
                <a:prstGeom prst="ellipse">
                  <a:avLst/>
                </a:prstGeom>
                <a:solidFill>
                  <a:srgbClr val="BF616A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202" name="Oval 201"/>
                <p:cNvSpPr/>
                <p:nvPr/>
              </p:nvSpPr>
              <p:spPr>
                <a:xfrm>
                  <a:off x="2005" y="2414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203" name="Oval 202"/>
                <p:cNvSpPr/>
                <p:nvPr/>
              </p:nvSpPr>
              <p:spPr>
                <a:xfrm>
                  <a:off x="2113" y="2508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204" name="Oval 203"/>
                <p:cNvSpPr/>
                <p:nvPr/>
              </p:nvSpPr>
              <p:spPr>
                <a:xfrm>
                  <a:off x="2225" y="2345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205" name="Oval 204"/>
                <p:cNvSpPr/>
                <p:nvPr/>
              </p:nvSpPr>
              <p:spPr>
                <a:xfrm>
                  <a:off x="2331" y="2414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206" name="Oval 205"/>
                <p:cNvSpPr/>
                <p:nvPr/>
              </p:nvSpPr>
              <p:spPr>
                <a:xfrm>
                  <a:off x="2099" y="2650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207" name="Oval 206"/>
                <p:cNvSpPr/>
                <p:nvPr/>
              </p:nvSpPr>
              <p:spPr>
                <a:xfrm>
                  <a:off x="1959" y="2645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208" name="Oval 207"/>
                <p:cNvSpPr/>
                <p:nvPr/>
              </p:nvSpPr>
              <p:spPr>
                <a:xfrm>
                  <a:off x="2005" y="2808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209" name="Oval 208"/>
                <p:cNvSpPr/>
                <p:nvPr/>
              </p:nvSpPr>
              <p:spPr>
                <a:xfrm>
                  <a:off x="2125" y="2840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210" name="Oval 209"/>
                <p:cNvSpPr/>
                <p:nvPr/>
              </p:nvSpPr>
              <p:spPr>
                <a:xfrm>
                  <a:off x="2469" y="2604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211" name="Oval 210"/>
                <p:cNvSpPr/>
                <p:nvPr/>
              </p:nvSpPr>
              <p:spPr>
                <a:xfrm>
                  <a:off x="2419" y="2959"/>
                  <a:ext cx="142" cy="142"/>
                </a:xfrm>
                <a:prstGeom prst="ellipse">
                  <a:avLst/>
                </a:prstGeom>
                <a:solidFill>
                  <a:srgbClr val="BF616A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212" name="Oval 211"/>
                <p:cNvSpPr/>
                <p:nvPr/>
              </p:nvSpPr>
              <p:spPr>
                <a:xfrm>
                  <a:off x="2037" y="2730"/>
                  <a:ext cx="142" cy="142"/>
                </a:xfrm>
                <a:prstGeom prst="ellipse">
                  <a:avLst/>
                </a:prstGeom>
                <a:solidFill>
                  <a:srgbClr val="BF616A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213" name="Oval 212"/>
                <p:cNvSpPr/>
                <p:nvPr/>
              </p:nvSpPr>
              <p:spPr>
                <a:xfrm>
                  <a:off x="2343" y="2934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sp>
            <p:nvSpPr>
              <p:cNvPr id="460" name="Oval 459"/>
              <p:cNvSpPr/>
              <p:nvPr/>
            </p:nvSpPr>
            <p:spPr>
              <a:xfrm>
                <a:off x="11387" y="6151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461" name="Oval 460"/>
              <p:cNvSpPr/>
              <p:nvPr/>
            </p:nvSpPr>
            <p:spPr>
              <a:xfrm>
                <a:off x="10895" y="6171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463" name="Oval 462"/>
              <p:cNvSpPr/>
              <p:nvPr/>
            </p:nvSpPr>
            <p:spPr>
              <a:xfrm>
                <a:off x="11029" y="6227"/>
                <a:ext cx="142" cy="142"/>
              </a:xfrm>
              <a:prstGeom prst="ellipse">
                <a:avLst/>
              </a:prstGeom>
              <a:solidFill>
                <a:srgbClr val="BF616A"/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</p:grpSp>
      </p:grpSp>
      <p:grpSp>
        <p:nvGrpSpPr>
          <p:cNvPr id="761" name="Group 760"/>
          <p:cNvGrpSpPr/>
          <p:nvPr/>
        </p:nvGrpSpPr>
        <p:grpSpPr>
          <a:xfrm>
            <a:off x="5414645" y="2451735"/>
            <a:ext cx="581660" cy="886460"/>
            <a:chOff x="8527" y="3861"/>
            <a:chExt cx="916" cy="1396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42" name="Text Box 441"/>
                <p:cNvSpPr txBox="1"/>
                <p:nvPr/>
              </p:nvSpPr>
              <p:spPr>
                <a:xfrm>
                  <a:off x="8527" y="3861"/>
                  <a:ext cx="916" cy="468"/>
                </a:xfrm>
                <a:prstGeom prst="rect">
                  <a:avLst/>
                </a:prstGeom>
                <a:noFill/>
              </p:spPr>
              <p:txBody>
                <a:bodyPr wrap="none" rtlCol="0" anchor="t">
                  <a:spAutoFit/>
                </a:bodyPr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Pre>
                          <m:sPrePr>
                            <m:ctrlPr>
                              <a:rPr lang="en-US" sz="1200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sPrePr>
                          <m:sub>
                            <m:r>
                              <a:rPr lang="en-US" sz="1200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83</m:t>
                            </m:r>
                          </m:sub>
                          <m:sup>
                            <m:r>
                              <a:rPr lang="en-US" sz="1200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214</m:t>
                            </m:r>
                          </m:sup>
                          <m:e>
                            <m:r>
                              <m:rPr>
                                <m:sty m:val="p"/>
                              </m:rPr>
                              <a:rPr lang="en-US" sz="1200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Bi</m:t>
                            </m:r>
                          </m:e>
                        </m:sPre>
                      </m:oMath>
                    </m:oMathPara>
                  </a14:m>
                  <a:endParaRPr lang="en-US" sz="1200">
                    <a:latin typeface="DejaVu Math TeX Gyre" panose="02000503000000000000" charset="0"/>
                    <a:cs typeface="DejaVu Math TeX Gyre" panose="02000503000000000000" charset="0"/>
                  </a:endParaRPr>
                </a:p>
              </p:txBody>
            </p:sp>
          </mc:Choice>
          <mc:Fallback>
            <p:sp>
              <p:nvSpPr>
                <p:cNvPr id="442" name="Text Box 44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527" y="3861"/>
                  <a:ext cx="916" cy="468"/>
                </a:xfrm>
                <a:prstGeom prst="rect">
                  <a:avLst/>
                </a:prstGeom>
                <a:blipFill rotWithShape="1">
                  <a:blip r:embed="rId5"/>
                </a:blipFill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465" name="Group 464"/>
            <p:cNvGrpSpPr/>
            <p:nvPr/>
          </p:nvGrpSpPr>
          <p:grpSpPr>
            <a:xfrm>
              <a:off x="8637" y="4435"/>
              <a:ext cx="782" cy="823"/>
              <a:chOff x="10787" y="5546"/>
              <a:chExt cx="782" cy="823"/>
            </a:xfrm>
          </p:grpSpPr>
          <p:sp>
            <p:nvSpPr>
              <p:cNvPr id="466" name="Oval 465"/>
              <p:cNvSpPr/>
              <p:nvPr/>
            </p:nvSpPr>
            <p:spPr>
              <a:xfrm>
                <a:off x="11181" y="6227"/>
                <a:ext cx="142" cy="142"/>
              </a:xfrm>
              <a:prstGeom prst="ellipse">
                <a:avLst/>
              </a:prstGeom>
              <a:solidFill>
                <a:srgbClr val="BF616A"/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grpSp>
            <p:nvGrpSpPr>
              <p:cNvPr id="467" name="Group 466"/>
              <p:cNvGrpSpPr/>
              <p:nvPr/>
            </p:nvGrpSpPr>
            <p:grpSpPr>
              <a:xfrm>
                <a:off x="10787" y="5546"/>
                <a:ext cx="782" cy="756"/>
                <a:chOff x="1959" y="2345"/>
                <a:chExt cx="782" cy="756"/>
              </a:xfrm>
            </p:grpSpPr>
            <p:sp>
              <p:nvSpPr>
                <p:cNvPr id="468" name="Oval 467"/>
                <p:cNvSpPr/>
                <p:nvPr/>
              </p:nvSpPr>
              <p:spPr>
                <a:xfrm>
                  <a:off x="2485" y="2361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469" name="Oval 468"/>
                <p:cNvSpPr/>
                <p:nvPr/>
              </p:nvSpPr>
              <p:spPr>
                <a:xfrm>
                  <a:off x="2595" y="2508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470" name="Oval 469"/>
                <p:cNvSpPr/>
                <p:nvPr/>
              </p:nvSpPr>
              <p:spPr>
                <a:xfrm>
                  <a:off x="2599" y="2632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471" name="Oval 470"/>
                <p:cNvSpPr/>
                <p:nvPr/>
              </p:nvSpPr>
              <p:spPr>
                <a:xfrm>
                  <a:off x="2599" y="2808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472" name="Oval 471"/>
                <p:cNvSpPr/>
                <p:nvPr/>
              </p:nvSpPr>
              <p:spPr>
                <a:xfrm>
                  <a:off x="2531" y="2916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473" name="Oval 472"/>
                <p:cNvSpPr/>
                <p:nvPr/>
              </p:nvSpPr>
              <p:spPr>
                <a:xfrm>
                  <a:off x="2529" y="2840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474" name="Oval 473"/>
                <p:cNvSpPr/>
                <p:nvPr/>
              </p:nvSpPr>
              <p:spPr>
                <a:xfrm>
                  <a:off x="2599" y="2698"/>
                  <a:ext cx="142" cy="142"/>
                </a:xfrm>
                <a:prstGeom prst="ellipse">
                  <a:avLst/>
                </a:prstGeom>
                <a:solidFill>
                  <a:srgbClr val="BF616A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475" name="Oval 474"/>
                <p:cNvSpPr/>
                <p:nvPr/>
              </p:nvSpPr>
              <p:spPr>
                <a:xfrm>
                  <a:off x="2359" y="2345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476" name="Oval 475"/>
                <p:cNvSpPr/>
                <p:nvPr/>
              </p:nvSpPr>
              <p:spPr>
                <a:xfrm>
                  <a:off x="2505" y="2455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477" name="Oval 476"/>
                <p:cNvSpPr/>
                <p:nvPr/>
              </p:nvSpPr>
              <p:spPr>
                <a:xfrm>
                  <a:off x="2531" y="2698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478" name="Oval 477"/>
                <p:cNvSpPr/>
                <p:nvPr/>
              </p:nvSpPr>
              <p:spPr>
                <a:xfrm>
                  <a:off x="2241" y="2959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479" name="Oval 478"/>
                <p:cNvSpPr/>
                <p:nvPr/>
              </p:nvSpPr>
              <p:spPr>
                <a:xfrm>
                  <a:off x="2125" y="2950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480" name="Oval 479"/>
                <p:cNvSpPr/>
                <p:nvPr/>
              </p:nvSpPr>
              <p:spPr>
                <a:xfrm>
                  <a:off x="2457" y="2895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481" name="Oval 480"/>
                <p:cNvSpPr/>
                <p:nvPr/>
              </p:nvSpPr>
              <p:spPr>
                <a:xfrm>
                  <a:off x="2401" y="2817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482" name="Oval 481"/>
                <p:cNvSpPr/>
                <p:nvPr/>
              </p:nvSpPr>
              <p:spPr>
                <a:xfrm>
                  <a:off x="2225" y="2900"/>
                  <a:ext cx="142" cy="142"/>
                </a:xfrm>
                <a:prstGeom prst="ellipse">
                  <a:avLst/>
                </a:prstGeom>
                <a:solidFill>
                  <a:srgbClr val="BF616A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483" name="Oval 482"/>
                <p:cNvSpPr/>
                <p:nvPr/>
              </p:nvSpPr>
              <p:spPr>
                <a:xfrm>
                  <a:off x="2419" y="2723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484" name="Oval 483"/>
                <p:cNvSpPr/>
                <p:nvPr/>
              </p:nvSpPr>
              <p:spPr>
                <a:xfrm>
                  <a:off x="2355" y="2629"/>
                  <a:ext cx="142" cy="142"/>
                </a:xfrm>
                <a:prstGeom prst="ellipse">
                  <a:avLst/>
                </a:prstGeom>
                <a:solidFill>
                  <a:srgbClr val="BF616A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485" name="Oval 484"/>
                <p:cNvSpPr/>
                <p:nvPr/>
              </p:nvSpPr>
              <p:spPr>
                <a:xfrm>
                  <a:off x="2343" y="2517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486" name="Oval 485"/>
                <p:cNvSpPr/>
                <p:nvPr/>
              </p:nvSpPr>
              <p:spPr>
                <a:xfrm>
                  <a:off x="2211" y="2884"/>
                  <a:ext cx="142" cy="142"/>
                </a:xfrm>
                <a:prstGeom prst="ellipse">
                  <a:avLst/>
                </a:prstGeom>
                <a:solidFill>
                  <a:srgbClr val="BF616A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487" name="Oval 486"/>
                <p:cNvSpPr/>
                <p:nvPr/>
              </p:nvSpPr>
              <p:spPr>
                <a:xfrm>
                  <a:off x="2267" y="2840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488" name="Oval 487"/>
                <p:cNvSpPr/>
                <p:nvPr/>
              </p:nvSpPr>
              <p:spPr>
                <a:xfrm>
                  <a:off x="1959" y="2538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489" name="Oval 488"/>
                <p:cNvSpPr/>
                <p:nvPr/>
              </p:nvSpPr>
              <p:spPr>
                <a:xfrm>
                  <a:off x="2227" y="2774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490" name="Oval 489"/>
                <p:cNvSpPr/>
                <p:nvPr/>
              </p:nvSpPr>
              <p:spPr>
                <a:xfrm>
                  <a:off x="2311" y="2755"/>
                  <a:ext cx="142" cy="142"/>
                </a:xfrm>
                <a:prstGeom prst="ellipse">
                  <a:avLst/>
                </a:prstGeom>
                <a:solidFill>
                  <a:srgbClr val="BF616A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491" name="Oval 490"/>
                <p:cNvSpPr/>
                <p:nvPr/>
              </p:nvSpPr>
              <p:spPr>
                <a:xfrm>
                  <a:off x="2245" y="2680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492" name="Oval 491"/>
                <p:cNvSpPr/>
                <p:nvPr/>
              </p:nvSpPr>
              <p:spPr>
                <a:xfrm>
                  <a:off x="2005" y="2556"/>
                  <a:ext cx="142" cy="142"/>
                </a:xfrm>
                <a:prstGeom prst="ellipse">
                  <a:avLst/>
                </a:prstGeom>
                <a:solidFill>
                  <a:srgbClr val="BF616A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493" name="Oval 492"/>
                <p:cNvSpPr/>
                <p:nvPr/>
              </p:nvSpPr>
              <p:spPr>
                <a:xfrm>
                  <a:off x="2225" y="2471"/>
                  <a:ext cx="142" cy="142"/>
                </a:xfrm>
                <a:prstGeom prst="ellipse">
                  <a:avLst/>
                </a:prstGeom>
                <a:solidFill>
                  <a:srgbClr val="BF616A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494" name="Oval 493"/>
                <p:cNvSpPr/>
                <p:nvPr/>
              </p:nvSpPr>
              <p:spPr>
                <a:xfrm>
                  <a:off x="2115" y="2352"/>
                  <a:ext cx="142" cy="142"/>
                </a:xfrm>
                <a:prstGeom prst="ellipse">
                  <a:avLst/>
                </a:prstGeom>
                <a:solidFill>
                  <a:srgbClr val="BF616A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495" name="Oval 494"/>
                <p:cNvSpPr/>
                <p:nvPr/>
              </p:nvSpPr>
              <p:spPr>
                <a:xfrm>
                  <a:off x="2211" y="2581"/>
                  <a:ext cx="142" cy="142"/>
                </a:xfrm>
                <a:prstGeom prst="ellipse">
                  <a:avLst/>
                </a:prstGeom>
                <a:solidFill>
                  <a:srgbClr val="BF616A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496" name="Oval 495"/>
                <p:cNvSpPr/>
                <p:nvPr/>
              </p:nvSpPr>
              <p:spPr>
                <a:xfrm>
                  <a:off x="2125" y="2755"/>
                  <a:ext cx="142" cy="142"/>
                </a:xfrm>
                <a:prstGeom prst="ellipse">
                  <a:avLst/>
                </a:prstGeom>
                <a:solidFill>
                  <a:srgbClr val="BF616A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497" name="Oval 496"/>
                <p:cNvSpPr/>
                <p:nvPr/>
              </p:nvSpPr>
              <p:spPr>
                <a:xfrm>
                  <a:off x="2417" y="2462"/>
                  <a:ext cx="142" cy="142"/>
                </a:xfrm>
                <a:prstGeom prst="ellipse">
                  <a:avLst/>
                </a:prstGeom>
                <a:solidFill>
                  <a:srgbClr val="BF616A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498" name="Oval 497"/>
                <p:cNvSpPr/>
                <p:nvPr/>
              </p:nvSpPr>
              <p:spPr>
                <a:xfrm>
                  <a:off x="2473" y="2792"/>
                  <a:ext cx="142" cy="142"/>
                </a:xfrm>
                <a:prstGeom prst="ellipse">
                  <a:avLst/>
                </a:prstGeom>
                <a:solidFill>
                  <a:srgbClr val="BF616A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499" name="Oval 498"/>
                <p:cNvSpPr/>
                <p:nvPr/>
              </p:nvSpPr>
              <p:spPr>
                <a:xfrm>
                  <a:off x="2037" y="2900"/>
                  <a:ext cx="142" cy="142"/>
                </a:xfrm>
                <a:prstGeom prst="ellipse">
                  <a:avLst/>
                </a:prstGeom>
                <a:solidFill>
                  <a:srgbClr val="BF616A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00" name="Oval 499"/>
                <p:cNvSpPr/>
                <p:nvPr/>
              </p:nvSpPr>
              <p:spPr>
                <a:xfrm>
                  <a:off x="2531" y="2581"/>
                  <a:ext cx="142" cy="142"/>
                </a:xfrm>
                <a:prstGeom prst="ellipse">
                  <a:avLst/>
                </a:prstGeom>
                <a:solidFill>
                  <a:srgbClr val="BF616A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01" name="Oval 500"/>
                <p:cNvSpPr/>
                <p:nvPr/>
              </p:nvSpPr>
              <p:spPr>
                <a:xfrm>
                  <a:off x="2005" y="2414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02" name="Oval 501"/>
                <p:cNvSpPr/>
                <p:nvPr/>
              </p:nvSpPr>
              <p:spPr>
                <a:xfrm>
                  <a:off x="2113" y="2508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60" name="Oval 559"/>
                <p:cNvSpPr/>
                <p:nvPr/>
              </p:nvSpPr>
              <p:spPr>
                <a:xfrm>
                  <a:off x="2225" y="2345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61" name="Oval 560"/>
                <p:cNvSpPr/>
                <p:nvPr/>
              </p:nvSpPr>
              <p:spPr>
                <a:xfrm>
                  <a:off x="2331" y="2414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62" name="Oval 561"/>
                <p:cNvSpPr/>
                <p:nvPr/>
              </p:nvSpPr>
              <p:spPr>
                <a:xfrm>
                  <a:off x="2099" y="2650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63" name="Oval 562"/>
                <p:cNvSpPr/>
                <p:nvPr/>
              </p:nvSpPr>
              <p:spPr>
                <a:xfrm>
                  <a:off x="1959" y="2645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64" name="Oval 563"/>
                <p:cNvSpPr/>
                <p:nvPr/>
              </p:nvSpPr>
              <p:spPr>
                <a:xfrm>
                  <a:off x="2005" y="2808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65" name="Oval 564"/>
                <p:cNvSpPr/>
                <p:nvPr/>
              </p:nvSpPr>
              <p:spPr>
                <a:xfrm>
                  <a:off x="2125" y="2840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66" name="Oval 565"/>
                <p:cNvSpPr/>
                <p:nvPr/>
              </p:nvSpPr>
              <p:spPr>
                <a:xfrm>
                  <a:off x="2469" y="2604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67" name="Oval 566"/>
                <p:cNvSpPr/>
                <p:nvPr/>
              </p:nvSpPr>
              <p:spPr>
                <a:xfrm>
                  <a:off x="2419" y="2959"/>
                  <a:ext cx="142" cy="142"/>
                </a:xfrm>
                <a:prstGeom prst="ellipse">
                  <a:avLst/>
                </a:prstGeom>
                <a:solidFill>
                  <a:srgbClr val="BF616A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68" name="Oval 567"/>
                <p:cNvSpPr/>
                <p:nvPr/>
              </p:nvSpPr>
              <p:spPr>
                <a:xfrm>
                  <a:off x="2037" y="2730"/>
                  <a:ext cx="142" cy="142"/>
                </a:xfrm>
                <a:prstGeom prst="ellipse">
                  <a:avLst/>
                </a:prstGeom>
                <a:solidFill>
                  <a:srgbClr val="BF616A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69" name="Oval 568"/>
                <p:cNvSpPr/>
                <p:nvPr/>
              </p:nvSpPr>
              <p:spPr>
                <a:xfrm>
                  <a:off x="2343" y="2934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sp>
            <p:nvSpPr>
              <p:cNvPr id="570" name="Oval 569"/>
              <p:cNvSpPr/>
              <p:nvPr/>
            </p:nvSpPr>
            <p:spPr>
              <a:xfrm>
                <a:off x="11387" y="6151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571" name="Oval 570"/>
              <p:cNvSpPr/>
              <p:nvPr/>
            </p:nvSpPr>
            <p:spPr>
              <a:xfrm>
                <a:off x="10895" y="6171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572" name="Oval 571"/>
              <p:cNvSpPr/>
              <p:nvPr/>
            </p:nvSpPr>
            <p:spPr>
              <a:xfrm>
                <a:off x="11029" y="6227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635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</p:grpSp>
      </p:grpSp>
      <p:grpSp>
        <p:nvGrpSpPr>
          <p:cNvPr id="760" name="Group 759"/>
          <p:cNvGrpSpPr/>
          <p:nvPr/>
        </p:nvGrpSpPr>
        <p:grpSpPr>
          <a:xfrm>
            <a:off x="4061460" y="1770380"/>
            <a:ext cx="621030" cy="919480"/>
            <a:chOff x="6396" y="2788"/>
            <a:chExt cx="978" cy="1448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41" name="Text Box 440"/>
                <p:cNvSpPr txBox="1"/>
                <p:nvPr/>
              </p:nvSpPr>
              <p:spPr>
                <a:xfrm>
                  <a:off x="6396" y="2788"/>
                  <a:ext cx="978" cy="468"/>
                </a:xfrm>
                <a:prstGeom prst="rect">
                  <a:avLst/>
                </a:prstGeom>
                <a:noFill/>
              </p:spPr>
              <p:txBody>
                <a:bodyPr wrap="none" rtlCol="0" anchor="t">
                  <a:spAutoFit/>
                </a:bodyPr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Pre>
                          <m:sPrePr>
                            <m:ctrlPr>
                              <a:rPr lang="en-US" sz="1200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sPrePr>
                          <m:sub>
                            <m:r>
                              <a:rPr lang="en-US" sz="1200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82</m:t>
                            </m:r>
                          </m:sub>
                          <m:sup>
                            <m:r>
                              <a:rPr lang="en-US" sz="1200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214</m:t>
                            </m:r>
                          </m:sup>
                          <m:e>
                            <m:r>
                              <m:rPr>
                                <m:sty m:val="p"/>
                              </m:rPr>
                              <a:rPr lang="en-US" sz="1200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Pb</m:t>
                            </m:r>
                          </m:e>
                        </m:sPre>
                      </m:oMath>
                    </m:oMathPara>
                  </a14:m>
                  <a:endParaRPr lang="en-US" sz="1200">
                    <a:latin typeface="DejaVu Math TeX Gyre" panose="02000503000000000000" charset="0"/>
                    <a:cs typeface="DejaVu Math TeX Gyre" panose="02000503000000000000" charset="0"/>
                  </a:endParaRPr>
                </a:p>
              </p:txBody>
            </p:sp>
          </mc:Choice>
          <mc:Fallback>
            <p:sp>
              <p:nvSpPr>
                <p:cNvPr id="441" name="Text Box 44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96" y="2788"/>
                  <a:ext cx="978" cy="468"/>
                </a:xfrm>
                <a:prstGeom prst="rect">
                  <a:avLst/>
                </a:prstGeom>
                <a:blipFill rotWithShape="1">
                  <a:blip r:embed="rId6"/>
                </a:blipFill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573" name="Group 572"/>
            <p:cNvGrpSpPr/>
            <p:nvPr/>
          </p:nvGrpSpPr>
          <p:grpSpPr>
            <a:xfrm>
              <a:off x="6437" y="3414"/>
              <a:ext cx="782" cy="823"/>
              <a:chOff x="10787" y="5546"/>
              <a:chExt cx="782" cy="823"/>
            </a:xfrm>
          </p:grpSpPr>
          <p:sp>
            <p:nvSpPr>
              <p:cNvPr id="574" name="Oval 573"/>
              <p:cNvSpPr/>
              <p:nvPr/>
            </p:nvSpPr>
            <p:spPr>
              <a:xfrm>
                <a:off x="11181" y="6227"/>
                <a:ext cx="142" cy="142"/>
              </a:xfrm>
              <a:prstGeom prst="ellipse">
                <a:avLst/>
              </a:prstGeom>
              <a:solidFill>
                <a:srgbClr val="BF616A"/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grpSp>
            <p:nvGrpSpPr>
              <p:cNvPr id="575" name="Group 574"/>
              <p:cNvGrpSpPr/>
              <p:nvPr/>
            </p:nvGrpSpPr>
            <p:grpSpPr>
              <a:xfrm>
                <a:off x="10787" y="5546"/>
                <a:ext cx="782" cy="756"/>
                <a:chOff x="1959" y="2345"/>
                <a:chExt cx="782" cy="756"/>
              </a:xfrm>
            </p:grpSpPr>
            <p:sp>
              <p:nvSpPr>
                <p:cNvPr id="576" name="Oval 575"/>
                <p:cNvSpPr/>
                <p:nvPr/>
              </p:nvSpPr>
              <p:spPr>
                <a:xfrm>
                  <a:off x="2485" y="2361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77" name="Oval 576"/>
                <p:cNvSpPr/>
                <p:nvPr/>
              </p:nvSpPr>
              <p:spPr>
                <a:xfrm>
                  <a:off x="2595" y="2508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78" name="Oval 577"/>
                <p:cNvSpPr/>
                <p:nvPr/>
              </p:nvSpPr>
              <p:spPr>
                <a:xfrm>
                  <a:off x="2599" y="2632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79" name="Oval 578"/>
                <p:cNvSpPr/>
                <p:nvPr/>
              </p:nvSpPr>
              <p:spPr>
                <a:xfrm>
                  <a:off x="2599" y="2808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80" name="Oval 579"/>
                <p:cNvSpPr/>
                <p:nvPr/>
              </p:nvSpPr>
              <p:spPr>
                <a:xfrm>
                  <a:off x="2531" y="2916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81" name="Oval 580"/>
                <p:cNvSpPr/>
                <p:nvPr/>
              </p:nvSpPr>
              <p:spPr>
                <a:xfrm>
                  <a:off x="2529" y="2840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82" name="Oval 581"/>
                <p:cNvSpPr/>
                <p:nvPr/>
              </p:nvSpPr>
              <p:spPr>
                <a:xfrm>
                  <a:off x="2599" y="2698"/>
                  <a:ext cx="142" cy="142"/>
                </a:xfrm>
                <a:prstGeom prst="ellipse">
                  <a:avLst/>
                </a:prstGeom>
                <a:solidFill>
                  <a:srgbClr val="BF616A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83" name="Oval 582"/>
                <p:cNvSpPr/>
                <p:nvPr/>
              </p:nvSpPr>
              <p:spPr>
                <a:xfrm>
                  <a:off x="2359" y="2345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84" name="Oval 583"/>
                <p:cNvSpPr/>
                <p:nvPr/>
              </p:nvSpPr>
              <p:spPr>
                <a:xfrm>
                  <a:off x="2505" y="2455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85" name="Oval 584"/>
                <p:cNvSpPr/>
                <p:nvPr/>
              </p:nvSpPr>
              <p:spPr>
                <a:xfrm>
                  <a:off x="2531" y="2698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86" name="Oval 585"/>
                <p:cNvSpPr/>
                <p:nvPr/>
              </p:nvSpPr>
              <p:spPr>
                <a:xfrm>
                  <a:off x="2241" y="2959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87" name="Oval 586"/>
                <p:cNvSpPr/>
                <p:nvPr/>
              </p:nvSpPr>
              <p:spPr>
                <a:xfrm>
                  <a:off x="2125" y="2950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88" name="Oval 587"/>
                <p:cNvSpPr/>
                <p:nvPr/>
              </p:nvSpPr>
              <p:spPr>
                <a:xfrm>
                  <a:off x="2457" y="2895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89" name="Oval 588"/>
                <p:cNvSpPr/>
                <p:nvPr/>
              </p:nvSpPr>
              <p:spPr>
                <a:xfrm>
                  <a:off x="2401" y="2817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90" name="Oval 589"/>
                <p:cNvSpPr/>
                <p:nvPr/>
              </p:nvSpPr>
              <p:spPr>
                <a:xfrm>
                  <a:off x="2225" y="2900"/>
                  <a:ext cx="142" cy="142"/>
                </a:xfrm>
                <a:prstGeom prst="ellipse">
                  <a:avLst/>
                </a:prstGeom>
                <a:solidFill>
                  <a:srgbClr val="BF616A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91" name="Oval 590"/>
                <p:cNvSpPr/>
                <p:nvPr/>
              </p:nvSpPr>
              <p:spPr>
                <a:xfrm>
                  <a:off x="2419" y="2723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92" name="Oval 591"/>
                <p:cNvSpPr/>
                <p:nvPr/>
              </p:nvSpPr>
              <p:spPr>
                <a:xfrm>
                  <a:off x="2355" y="2629"/>
                  <a:ext cx="142" cy="142"/>
                </a:xfrm>
                <a:prstGeom prst="ellipse">
                  <a:avLst/>
                </a:prstGeom>
                <a:solidFill>
                  <a:srgbClr val="BF616A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93" name="Oval 592"/>
                <p:cNvSpPr/>
                <p:nvPr/>
              </p:nvSpPr>
              <p:spPr>
                <a:xfrm>
                  <a:off x="2343" y="2517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94" name="Oval 593"/>
                <p:cNvSpPr/>
                <p:nvPr/>
              </p:nvSpPr>
              <p:spPr>
                <a:xfrm>
                  <a:off x="2211" y="2884"/>
                  <a:ext cx="142" cy="142"/>
                </a:xfrm>
                <a:prstGeom prst="ellipse">
                  <a:avLst/>
                </a:prstGeom>
                <a:solidFill>
                  <a:srgbClr val="BF616A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95" name="Oval 594"/>
                <p:cNvSpPr/>
                <p:nvPr/>
              </p:nvSpPr>
              <p:spPr>
                <a:xfrm>
                  <a:off x="2267" y="2840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96" name="Oval 595"/>
                <p:cNvSpPr/>
                <p:nvPr/>
              </p:nvSpPr>
              <p:spPr>
                <a:xfrm>
                  <a:off x="1959" y="2538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97" name="Oval 596"/>
                <p:cNvSpPr/>
                <p:nvPr/>
              </p:nvSpPr>
              <p:spPr>
                <a:xfrm>
                  <a:off x="2227" y="2774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98" name="Oval 597"/>
                <p:cNvSpPr/>
                <p:nvPr/>
              </p:nvSpPr>
              <p:spPr>
                <a:xfrm>
                  <a:off x="2311" y="2755"/>
                  <a:ext cx="142" cy="142"/>
                </a:xfrm>
                <a:prstGeom prst="ellipse">
                  <a:avLst/>
                </a:prstGeom>
                <a:solidFill>
                  <a:srgbClr val="BF616A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99" name="Oval 598"/>
                <p:cNvSpPr/>
                <p:nvPr/>
              </p:nvSpPr>
              <p:spPr>
                <a:xfrm>
                  <a:off x="2245" y="2680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00" name="Oval 599"/>
                <p:cNvSpPr/>
                <p:nvPr/>
              </p:nvSpPr>
              <p:spPr>
                <a:xfrm>
                  <a:off x="2005" y="2556"/>
                  <a:ext cx="142" cy="142"/>
                </a:xfrm>
                <a:prstGeom prst="ellipse">
                  <a:avLst/>
                </a:prstGeom>
                <a:solidFill>
                  <a:srgbClr val="BF616A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01" name="Oval 600"/>
                <p:cNvSpPr/>
                <p:nvPr/>
              </p:nvSpPr>
              <p:spPr>
                <a:xfrm>
                  <a:off x="2225" y="2471"/>
                  <a:ext cx="142" cy="142"/>
                </a:xfrm>
                <a:prstGeom prst="ellipse">
                  <a:avLst/>
                </a:prstGeom>
                <a:solidFill>
                  <a:srgbClr val="BF616A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02" name="Oval 601"/>
                <p:cNvSpPr/>
                <p:nvPr/>
              </p:nvSpPr>
              <p:spPr>
                <a:xfrm>
                  <a:off x="2115" y="2352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6350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03" name="Oval 602"/>
                <p:cNvSpPr/>
                <p:nvPr/>
              </p:nvSpPr>
              <p:spPr>
                <a:xfrm>
                  <a:off x="2211" y="2581"/>
                  <a:ext cx="142" cy="142"/>
                </a:xfrm>
                <a:prstGeom prst="ellipse">
                  <a:avLst/>
                </a:prstGeom>
                <a:solidFill>
                  <a:srgbClr val="BF616A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04" name="Oval 603"/>
                <p:cNvSpPr/>
                <p:nvPr/>
              </p:nvSpPr>
              <p:spPr>
                <a:xfrm>
                  <a:off x="2125" y="2755"/>
                  <a:ext cx="142" cy="142"/>
                </a:xfrm>
                <a:prstGeom prst="ellipse">
                  <a:avLst/>
                </a:prstGeom>
                <a:solidFill>
                  <a:srgbClr val="BF616A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05" name="Oval 604"/>
                <p:cNvSpPr/>
                <p:nvPr/>
              </p:nvSpPr>
              <p:spPr>
                <a:xfrm>
                  <a:off x="2417" y="2462"/>
                  <a:ext cx="142" cy="142"/>
                </a:xfrm>
                <a:prstGeom prst="ellipse">
                  <a:avLst/>
                </a:prstGeom>
                <a:solidFill>
                  <a:srgbClr val="BF616A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06" name="Oval 605"/>
                <p:cNvSpPr/>
                <p:nvPr/>
              </p:nvSpPr>
              <p:spPr>
                <a:xfrm>
                  <a:off x="2473" y="2792"/>
                  <a:ext cx="142" cy="142"/>
                </a:xfrm>
                <a:prstGeom prst="ellipse">
                  <a:avLst/>
                </a:prstGeom>
                <a:solidFill>
                  <a:srgbClr val="BF616A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07" name="Oval 606"/>
                <p:cNvSpPr/>
                <p:nvPr/>
              </p:nvSpPr>
              <p:spPr>
                <a:xfrm>
                  <a:off x="2037" y="2900"/>
                  <a:ext cx="142" cy="142"/>
                </a:xfrm>
                <a:prstGeom prst="ellipse">
                  <a:avLst/>
                </a:prstGeom>
                <a:solidFill>
                  <a:srgbClr val="BF616A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08" name="Oval 607"/>
                <p:cNvSpPr/>
                <p:nvPr/>
              </p:nvSpPr>
              <p:spPr>
                <a:xfrm>
                  <a:off x="2531" y="2581"/>
                  <a:ext cx="142" cy="142"/>
                </a:xfrm>
                <a:prstGeom prst="ellipse">
                  <a:avLst/>
                </a:prstGeom>
                <a:solidFill>
                  <a:srgbClr val="BF616A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09" name="Oval 608"/>
                <p:cNvSpPr/>
                <p:nvPr/>
              </p:nvSpPr>
              <p:spPr>
                <a:xfrm>
                  <a:off x="2005" y="2414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10" name="Oval 609"/>
                <p:cNvSpPr/>
                <p:nvPr/>
              </p:nvSpPr>
              <p:spPr>
                <a:xfrm>
                  <a:off x="2113" y="2508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11" name="Oval 610"/>
                <p:cNvSpPr/>
                <p:nvPr/>
              </p:nvSpPr>
              <p:spPr>
                <a:xfrm>
                  <a:off x="2225" y="2345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12" name="Oval 611"/>
                <p:cNvSpPr/>
                <p:nvPr/>
              </p:nvSpPr>
              <p:spPr>
                <a:xfrm>
                  <a:off x="2331" y="2414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13" name="Oval 612"/>
                <p:cNvSpPr/>
                <p:nvPr/>
              </p:nvSpPr>
              <p:spPr>
                <a:xfrm>
                  <a:off x="2099" y="2650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14" name="Oval 613"/>
                <p:cNvSpPr/>
                <p:nvPr/>
              </p:nvSpPr>
              <p:spPr>
                <a:xfrm>
                  <a:off x="1959" y="2645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15" name="Oval 614"/>
                <p:cNvSpPr/>
                <p:nvPr/>
              </p:nvSpPr>
              <p:spPr>
                <a:xfrm>
                  <a:off x="2005" y="2808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16" name="Oval 615"/>
                <p:cNvSpPr/>
                <p:nvPr/>
              </p:nvSpPr>
              <p:spPr>
                <a:xfrm>
                  <a:off x="2125" y="2840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17" name="Oval 616"/>
                <p:cNvSpPr/>
                <p:nvPr/>
              </p:nvSpPr>
              <p:spPr>
                <a:xfrm>
                  <a:off x="2469" y="2604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18" name="Oval 617"/>
                <p:cNvSpPr/>
                <p:nvPr/>
              </p:nvSpPr>
              <p:spPr>
                <a:xfrm>
                  <a:off x="2419" y="2959"/>
                  <a:ext cx="142" cy="142"/>
                </a:xfrm>
                <a:prstGeom prst="ellipse">
                  <a:avLst/>
                </a:prstGeom>
                <a:solidFill>
                  <a:srgbClr val="BF616A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19" name="Oval 618"/>
                <p:cNvSpPr/>
                <p:nvPr/>
              </p:nvSpPr>
              <p:spPr>
                <a:xfrm>
                  <a:off x="2037" y="2730"/>
                  <a:ext cx="142" cy="142"/>
                </a:xfrm>
                <a:prstGeom prst="ellipse">
                  <a:avLst/>
                </a:prstGeom>
                <a:solidFill>
                  <a:srgbClr val="BF616A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20" name="Oval 619"/>
                <p:cNvSpPr/>
                <p:nvPr/>
              </p:nvSpPr>
              <p:spPr>
                <a:xfrm>
                  <a:off x="2343" y="2934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sp>
            <p:nvSpPr>
              <p:cNvPr id="621" name="Oval 620"/>
              <p:cNvSpPr/>
              <p:nvPr/>
            </p:nvSpPr>
            <p:spPr>
              <a:xfrm>
                <a:off x="11387" y="6151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622" name="Oval 621"/>
              <p:cNvSpPr/>
              <p:nvPr/>
            </p:nvSpPr>
            <p:spPr>
              <a:xfrm>
                <a:off x="10895" y="6171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623" name="Oval 622"/>
              <p:cNvSpPr/>
              <p:nvPr/>
            </p:nvSpPr>
            <p:spPr>
              <a:xfrm>
                <a:off x="11029" y="6227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635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</p:grpSp>
      </p:grpSp>
      <p:grpSp>
        <p:nvGrpSpPr>
          <p:cNvPr id="759" name="Group 758"/>
          <p:cNvGrpSpPr/>
          <p:nvPr/>
        </p:nvGrpSpPr>
        <p:grpSpPr>
          <a:xfrm>
            <a:off x="2656205" y="1071880"/>
            <a:ext cx="614680" cy="925195"/>
            <a:chOff x="4183" y="1688"/>
            <a:chExt cx="968" cy="1457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40" name="Text Box 439"/>
                <p:cNvSpPr txBox="1"/>
                <p:nvPr/>
              </p:nvSpPr>
              <p:spPr>
                <a:xfrm>
                  <a:off x="4183" y="1688"/>
                  <a:ext cx="968" cy="470"/>
                </a:xfrm>
                <a:prstGeom prst="rect">
                  <a:avLst/>
                </a:prstGeom>
                <a:noFill/>
              </p:spPr>
              <p:txBody>
                <a:bodyPr wrap="none" rtlCol="0" anchor="t">
                  <a:spAutoFit/>
                </a:bodyPr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Pre>
                          <m:sPrePr>
                            <m:ctrlPr>
                              <a:rPr lang="en-US" sz="1200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sPrePr>
                          <m:sub>
                            <m:r>
                              <a:rPr lang="en-US" sz="1200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84</m:t>
                            </m:r>
                          </m:sub>
                          <m:sup>
                            <m:r>
                              <a:rPr lang="en-US" sz="1200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218</m:t>
                            </m:r>
                          </m:sup>
                          <m:e>
                            <m:r>
                              <m:rPr>
                                <m:sty m:val="p"/>
                              </m:rPr>
                              <a:rPr lang="en-US" sz="1200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Po</m:t>
                            </m:r>
                          </m:e>
                        </m:sPre>
                      </m:oMath>
                    </m:oMathPara>
                  </a14:m>
                  <a:endParaRPr lang="en-US" sz="1200">
                    <a:latin typeface="DejaVu Math TeX Gyre" panose="02000503000000000000" charset="0"/>
                    <a:cs typeface="DejaVu Math TeX Gyre" panose="02000503000000000000" charset="0"/>
                  </a:endParaRPr>
                </a:p>
              </p:txBody>
            </p:sp>
          </mc:Choice>
          <mc:Fallback>
            <p:sp>
              <p:nvSpPr>
                <p:cNvPr id="440" name="Text Box 43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83" y="1688"/>
                  <a:ext cx="968" cy="470"/>
                </a:xfrm>
                <a:prstGeom prst="rect">
                  <a:avLst/>
                </a:prstGeom>
                <a:blipFill rotWithShape="1">
                  <a:blip r:embed="rId7"/>
                </a:blipFill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679" name="Group 678"/>
            <p:cNvGrpSpPr/>
            <p:nvPr/>
          </p:nvGrpSpPr>
          <p:grpSpPr>
            <a:xfrm>
              <a:off x="4310" y="2311"/>
              <a:ext cx="782" cy="834"/>
              <a:chOff x="4310" y="2311"/>
              <a:chExt cx="782" cy="834"/>
            </a:xfrm>
          </p:grpSpPr>
          <p:sp>
            <p:nvSpPr>
              <p:cNvPr id="678" name="Oval 677"/>
              <p:cNvSpPr/>
              <p:nvPr/>
            </p:nvSpPr>
            <p:spPr>
              <a:xfrm>
                <a:off x="4310" y="2708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677" name="Oval 676"/>
              <p:cNvSpPr/>
              <p:nvPr/>
            </p:nvSpPr>
            <p:spPr>
              <a:xfrm>
                <a:off x="4808" y="3003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676" name="Oval 675"/>
              <p:cNvSpPr/>
              <p:nvPr/>
            </p:nvSpPr>
            <p:spPr>
              <a:xfrm>
                <a:off x="4932" y="2388"/>
                <a:ext cx="142" cy="142"/>
              </a:xfrm>
              <a:prstGeom prst="ellipse">
                <a:avLst/>
              </a:prstGeom>
              <a:solidFill>
                <a:srgbClr val="BF616A"/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grpSp>
            <p:nvGrpSpPr>
              <p:cNvPr id="624" name="Group 623"/>
              <p:cNvGrpSpPr/>
              <p:nvPr/>
            </p:nvGrpSpPr>
            <p:grpSpPr>
              <a:xfrm>
                <a:off x="4310" y="2311"/>
                <a:ext cx="782" cy="823"/>
                <a:chOff x="10787" y="5546"/>
                <a:chExt cx="782" cy="823"/>
              </a:xfrm>
            </p:grpSpPr>
            <p:sp>
              <p:nvSpPr>
                <p:cNvPr id="625" name="Oval 624"/>
                <p:cNvSpPr/>
                <p:nvPr/>
              </p:nvSpPr>
              <p:spPr>
                <a:xfrm>
                  <a:off x="11181" y="6227"/>
                  <a:ext cx="142" cy="142"/>
                </a:xfrm>
                <a:prstGeom prst="ellipse">
                  <a:avLst/>
                </a:prstGeom>
                <a:solidFill>
                  <a:srgbClr val="BF616A"/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grpSp>
              <p:nvGrpSpPr>
                <p:cNvPr id="626" name="Group 625"/>
                <p:cNvGrpSpPr/>
                <p:nvPr/>
              </p:nvGrpSpPr>
              <p:grpSpPr>
                <a:xfrm>
                  <a:off x="10787" y="5546"/>
                  <a:ext cx="782" cy="756"/>
                  <a:chOff x="1959" y="2345"/>
                  <a:chExt cx="782" cy="756"/>
                </a:xfrm>
              </p:grpSpPr>
              <p:sp>
                <p:nvSpPr>
                  <p:cNvPr id="627" name="Oval 626"/>
                  <p:cNvSpPr/>
                  <p:nvPr/>
                </p:nvSpPr>
                <p:spPr>
                  <a:xfrm>
                    <a:off x="2485" y="2361"/>
                    <a:ext cx="142" cy="142"/>
                  </a:xfrm>
                  <a:prstGeom prst="ellipse">
                    <a:avLst/>
                  </a:prstGeom>
                  <a:solidFill>
                    <a:srgbClr val="5E80AC"/>
                  </a:solidFill>
                  <a:ln w="9525"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628" name="Oval 627"/>
                  <p:cNvSpPr/>
                  <p:nvPr/>
                </p:nvSpPr>
                <p:spPr>
                  <a:xfrm>
                    <a:off x="2595" y="2508"/>
                    <a:ext cx="142" cy="142"/>
                  </a:xfrm>
                  <a:prstGeom prst="ellipse">
                    <a:avLst/>
                  </a:prstGeom>
                  <a:solidFill>
                    <a:srgbClr val="5E80AC"/>
                  </a:solidFill>
                  <a:ln w="9525"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629" name="Oval 628"/>
                  <p:cNvSpPr/>
                  <p:nvPr/>
                </p:nvSpPr>
                <p:spPr>
                  <a:xfrm>
                    <a:off x="2599" y="2632"/>
                    <a:ext cx="142" cy="142"/>
                  </a:xfrm>
                  <a:prstGeom prst="ellipse">
                    <a:avLst/>
                  </a:prstGeom>
                  <a:solidFill>
                    <a:srgbClr val="5E80AC"/>
                  </a:solidFill>
                  <a:ln w="9525"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630" name="Oval 629"/>
                  <p:cNvSpPr/>
                  <p:nvPr/>
                </p:nvSpPr>
                <p:spPr>
                  <a:xfrm>
                    <a:off x="2599" y="2808"/>
                    <a:ext cx="142" cy="142"/>
                  </a:xfrm>
                  <a:prstGeom prst="ellipse">
                    <a:avLst/>
                  </a:prstGeom>
                  <a:solidFill>
                    <a:srgbClr val="5E80AC"/>
                  </a:solidFill>
                  <a:ln w="9525"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631" name="Oval 630"/>
                  <p:cNvSpPr/>
                  <p:nvPr/>
                </p:nvSpPr>
                <p:spPr>
                  <a:xfrm>
                    <a:off x="2531" y="2916"/>
                    <a:ext cx="142" cy="142"/>
                  </a:xfrm>
                  <a:prstGeom prst="ellipse">
                    <a:avLst/>
                  </a:prstGeom>
                  <a:solidFill>
                    <a:srgbClr val="5E80AC"/>
                  </a:solidFill>
                  <a:ln w="9525"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632" name="Oval 631"/>
                  <p:cNvSpPr/>
                  <p:nvPr/>
                </p:nvSpPr>
                <p:spPr>
                  <a:xfrm>
                    <a:off x="2529" y="2840"/>
                    <a:ext cx="142" cy="142"/>
                  </a:xfrm>
                  <a:prstGeom prst="ellipse">
                    <a:avLst/>
                  </a:prstGeom>
                  <a:solidFill>
                    <a:srgbClr val="5E80AC"/>
                  </a:solidFill>
                  <a:ln w="9525"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633" name="Oval 632"/>
                  <p:cNvSpPr/>
                  <p:nvPr/>
                </p:nvSpPr>
                <p:spPr>
                  <a:xfrm>
                    <a:off x="2599" y="2698"/>
                    <a:ext cx="142" cy="142"/>
                  </a:xfrm>
                  <a:prstGeom prst="ellipse">
                    <a:avLst/>
                  </a:prstGeom>
                  <a:solidFill>
                    <a:srgbClr val="BF616A"/>
                  </a:solidFill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634" name="Oval 633"/>
                  <p:cNvSpPr/>
                  <p:nvPr/>
                </p:nvSpPr>
                <p:spPr>
                  <a:xfrm>
                    <a:off x="2359" y="2345"/>
                    <a:ext cx="142" cy="142"/>
                  </a:xfrm>
                  <a:prstGeom prst="ellipse">
                    <a:avLst/>
                  </a:prstGeom>
                  <a:solidFill>
                    <a:srgbClr val="5E80AC"/>
                  </a:solidFill>
                  <a:ln w="9525"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635" name="Oval 634"/>
                  <p:cNvSpPr/>
                  <p:nvPr/>
                </p:nvSpPr>
                <p:spPr>
                  <a:xfrm>
                    <a:off x="2505" y="2455"/>
                    <a:ext cx="142" cy="142"/>
                  </a:xfrm>
                  <a:prstGeom prst="ellipse">
                    <a:avLst/>
                  </a:prstGeom>
                  <a:solidFill>
                    <a:srgbClr val="5E80AC"/>
                  </a:solidFill>
                  <a:ln w="9525"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636" name="Oval 635"/>
                  <p:cNvSpPr/>
                  <p:nvPr/>
                </p:nvSpPr>
                <p:spPr>
                  <a:xfrm>
                    <a:off x="2531" y="2698"/>
                    <a:ext cx="142" cy="142"/>
                  </a:xfrm>
                  <a:prstGeom prst="ellipse">
                    <a:avLst/>
                  </a:prstGeom>
                  <a:solidFill>
                    <a:srgbClr val="5E80AC"/>
                  </a:solidFill>
                  <a:ln w="9525"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637" name="Oval 636"/>
                  <p:cNvSpPr/>
                  <p:nvPr/>
                </p:nvSpPr>
                <p:spPr>
                  <a:xfrm>
                    <a:off x="2241" y="2959"/>
                    <a:ext cx="142" cy="142"/>
                  </a:xfrm>
                  <a:prstGeom prst="ellipse">
                    <a:avLst/>
                  </a:prstGeom>
                  <a:solidFill>
                    <a:srgbClr val="5E80AC"/>
                  </a:solidFill>
                  <a:ln w="9525"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638" name="Oval 637"/>
                  <p:cNvSpPr/>
                  <p:nvPr/>
                </p:nvSpPr>
                <p:spPr>
                  <a:xfrm>
                    <a:off x="2125" y="2950"/>
                    <a:ext cx="142" cy="142"/>
                  </a:xfrm>
                  <a:prstGeom prst="ellipse">
                    <a:avLst/>
                  </a:prstGeom>
                  <a:solidFill>
                    <a:srgbClr val="5E80AC"/>
                  </a:solidFill>
                  <a:ln w="9525"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639" name="Oval 638"/>
                  <p:cNvSpPr/>
                  <p:nvPr/>
                </p:nvSpPr>
                <p:spPr>
                  <a:xfrm>
                    <a:off x="2457" y="2895"/>
                    <a:ext cx="142" cy="142"/>
                  </a:xfrm>
                  <a:prstGeom prst="ellipse">
                    <a:avLst/>
                  </a:prstGeom>
                  <a:solidFill>
                    <a:srgbClr val="5E80AC"/>
                  </a:solidFill>
                  <a:ln w="9525"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640" name="Oval 639"/>
                  <p:cNvSpPr/>
                  <p:nvPr/>
                </p:nvSpPr>
                <p:spPr>
                  <a:xfrm>
                    <a:off x="2401" y="2817"/>
                    <a:ext cx="142" cy="142"/>
                  </a:xfrm>
                  <a:prstGeom prst="ellipse">
                    <a:avLst/>
                  </a:prstGeom>
                  <a:solidFill>
                    <a:srgbClr val="5E80AC"/>
                  </a:solidFill>
                  <a:ln w="9525"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641" name="Oval 640"/>
                  <p:cNvSpPr/>
                  <p:nvPr/>
                </p:nvSpPr>
                <p:spPr>
                  <a:xfrm>
                    <a:off x="2225" y="2900"/>
                    <a:ext cx="142" cy="142"/>
                  </a:xfrm>
                  <a:prstGeom prst="ellipse">
                    <a:avLst/>
                  </a:prstGeom>
                  <a:solidFill>
                    <a:srgbClr val="BF616A"/>
                  </a:solidFill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642" name="Oval 641"/>
                  <p:cNvSpPr/>
                  <p:nvPr/>
                </p:nvSpPr>
                <p:spPr>
                  <a:xfrm>
                    <a:off x="2419" y="2723"/>
                    <a:ext cx="142" cy="142"/>
                  </a:xfrm>
                  <a:prstGeom prst="ellipse">
                    <a:avLst/>
                  </a:prstGeom>
                  <a:solidFill>
                    <a:srgbClr val="5E80AC"/>
                  </a:solidFill>
                  <a:ln w="9525"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643" name="Oval 642"/>
                  <p:cNvSpPr/>
                  <p:nvPr/>
                </p:nvSpPr>
                <p:spPr>
                  <a:xfrm>
                    <a:off x="2355" y="2629"/>
                    <a:ext cx="142" cy="142"/>
                  </a:xfrm>
                  <a:prstGeom prst="ellipse">
                    <a:avLst/>
                  </a:prstGeom>
                  <a:solidFill>
                    <a:srgbClr val="BF616A"/>
                  </a:solidFill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644" name="Oval 643"/>
                  <p:cNvSpPr/>
                  <p:nvPr/>
                </p:nvSpPr>
                <p:spPr>
                  <a:xfrm>
                    <a:off x="2343" y="2517"/>
                    <a:ext cx="142" cy="142"/>
                  </a:xfrm>
                  <a:prstGeom prst="ellipse">
                    <a:avLst/>
                  </a:prstGeom>
                  <a:solidFill>
                    <a:srgbClr val="5E80AC"/>
                  </a:solidFill>
                  <a:ln w="9525"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645" name="Oval 644"/>
                  <p:cNvSpPr/>
                  <p:nvPr/>
                </p:nvSpPr>
                <p:spPr>
                  <a:xfrm>
                    <a:off x="2211" y="2884"/>
                    <a:ext cx="142" cy="142"/>
                  </a:xfrm>
                  <a:prstGeom prst="ellipse">
                    <a:avLst/>
                  </a:prstGeom>
                  <a:solidFill>
                    <a:srgbClr val="BF616A"/>
                  </a:solidFill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646" name="Oval 645"/>
                  <p:cNvSpPr/>
                  <p:nvPr/>
                </p:nvSpPr>
                <p:spPr>
                  <a:xfrm>
                    <a:off x="2267" y="2840"/>
                    <a:ext cx="142" cy="142"/>
                  </a:xfrm>
                  <a:prstGeom prst="ellipse">
                    <a:avLst/>
                  </a:prstGeom>
                  <a:solidFill>
                    <a:srgbClr val="5E80AC"/>
                  </a:solidFill>
                  <a:ln w="9525"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647" name="Oval 646"/>
                  <p:cNvSpPr/>
                  <p:nvPr/>
                </p:nvSpPr>
                <p:spPr>
                  <a:xfrm>
                    <a:off x="1959" y="2538"/>
                    <a:ext cx="142" cy="142"/>
                  </a:xfrm>
                  <a:prstGeom prst="ellipse">
                    <a:avLst/>
                  </a:prstGeom>
                  <a:solidFill>
                    <a:srgbClr val="5E80AC"/>
                  </a:solidFill>
                  <a:ln w="9525"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648" name="Oval 647"/>
                  <p:cNvSpPr/>
                  <p:nvPr/>
                </p:nvSpPr>
                <p:spPr>
                  <a:xfrm>
                    <a:off x="2227" y="2774"/>
                    <a:ext cx="142" cy="142"/>
                  </a:xfrm>
                  <a:prstGeom prst="ellipse">
                    <a:avLst/>
                  </a:prstGeom>
                  <a:solidFill>
                    <a:srgbClr val="5E80AC"/>
                  </a:solidFill>
                  <a:ln w="9525"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649" name="Oval 648"/>
                  <p:cNvSpPr/>
                  <p:nvPr/>
                </p:nvSpPr>
                <p:spPr>
                  <a:xfrm>
                    <a:off x="2311" y="2755"/>
                    <a:ext cx="142" cy="142"/>
                  </a:xfrm>
                  <a:prstGeom prst="ellipse">
                    <a:avLst/>
                  </a:prstGeom>
                  <a:solidFill>
                    <a:srgbClr val="BF616A"/>
                  </a:solidFill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650" name="Oval 649"/>
                  <p:cNvSpPr/>
                  <p:nvPr/>
                </p:nvSpPr>
                <p:spPr>
                  <a:xfrm>
                    <a:off x="2245" y="2680"/>
                    <a:ext cx="142" cy="142"/>
                  </a:xfrm>
                  <a:prstGeom prst="ellipse">
                    <a:avLst/>
                  </a:prstGeom>
                  <a:solidFill>
                    <a:srgbClr val="5E80AC"/>
                  </a:solidFill>
                  <a:ln w="9525"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651" name="Oval 650"/>
                  <p:cNvSpPr/>
                  <p:nvPr/>
                </p:nvSpPr>
                <p:spPr>
                  <a:xfrm>
                    <a:off x="2005" y="2556"/>
                    <a:ext cx="142" cy="142"/>
                  </a:xfrm>
                  <a:prstGeom prst="ellipse">
                    <a:avLst/>
                  </a:prstGeom>
                  <a:solidFill>
                    <a:srgbClr val="BF616A"/>
                  </a:solidFill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652" name="Oval 651"/>
                  <p:cNvSpPr/>
                  <p:nvPr/>
                </p:nvSpPr>
                <p:spPr>
                  <a:xfrm>
                    <a:off x="2225" y="2471"/>
                    <a:ext cx="142" cy="142"/>
                  </a:xfrm>
                  <a:prstGeom prst="ellipse">
                    <a:avLst/>
                  </a:prstGeom>
                  <a:solidFill>
                    <a:srgbClr val="BF616A"/>
                  </a:solidFill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653" name="Oval 652"/>
                  <p:cNvSpPr/>
                  <p:nvPr/>
                </p:nvSpPr>
                <p:spPr>
                  <a:xfrm>
                    <a:off x="2115" y="2352"/>
                    <a:ext cx="142" cy="142"/>
                  </a:xfrm>
                  <a:prstGeom prst="ellipse">
                    <a:avLst/>
                  </a:prstGeom>
                  <a:solidFill>
                    <a:srgbClr val="5E80AC"/>
                  </a:solidFill>
                  <a:ln w="6350"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654" name="Oval 653"/>
                  <p:cNvSpPr/>
                  <p:nvPr/>
                </p:nvSpPr>
                <p:spPr>
                  <a:xfrm>
                    <a:off x="2211" y="2581"/>
                    <a:ext cx="142" cy="142"/>
                  </a:xfrm>
                  <a:prstGeom prst="ellipse">
                    <a:avLst/>
                  </a:prstGeom>
                  <a:solidFill>
                    <a:srgbClr val="BF616A"/>
                  </a:solidFill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655" name="Oval 654"/>
                  <p:cNvSpPr/>
                  <p:nvPr/>
                </p:nvSpPr>
                <p:spPr>
                  <a:xfrm>
                    <a:off x="2125" y="2755"/>
                    <a:ext cx="142" cy="142"/>
                  </a:xfrm>
                  <a:prstGeom prst="ellipse">
                    <a:avLst/>
                  </a:prstGeom>
                  <a:solidFill>
                    <a:srgbClr val="BF616A"/>
                  </a:solidFill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656" name="Oval 655"/>
                  <p:cNvSpPr/>
                  <p:nvPr/>
                </p:nvSpPr>
                <p:spPr>
                  <a:xfrm>
                    <a:off x="2417" y="2462"/>
                    <a:ext cx="142" cy="142"/>
                  </a:xfrm>
                  <a:prstGeom prst="ellipse">
                    <a:avLst/>
                  </a:prstGeom>
                  <a:solidFill>
                    <a:srgbClr val="BF616A"/>
                  </a:solidFill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657" name="Oval 656"/>
                  <p:cNvSpPr/>
                  <p:nvPr/>
                </p:nvSpPr>
                <p:spPr>
                  <a:xfrm>
                    <a:off x="2473" y="2792"/>
                    <a:ext cx="142" cy="142"/>
                  </a:xfrm>
                  <a:prstGeom prst="ellipse">
                    <a:avLst/>
                  </a:prstGeom>
                  <a:solidFill>
                    <a:srgbClr val="BF616A"/>
                  </a:solidFill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658" name="Oval 657"/>
                  <p:cNvSpPr/>
                  <p:nvPr/>
                </p:nvSpPr>
                <p:spPr>
                  <a:xfrm>
                    <a:off x="2037" y="2900"/>
                    <a:ext cx="142" cy="142"/>
                  </a:xfrm>
                  <a:prstGeom prst="ellipse">
                    <a:avLst/>
                  </a:prstGeom>
                  <a:solidFill>
                    <a:srgbClr val="BF616A"/>
                  </a:solidFill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659" name="Oval 658"/>
                  <p:cNvSpPr/>
                  <p:nvPr/>
                </p:nvSpPr>
                <p:spPr>
                  <a:xfrm>
                    <a:off x="2531" y="2581"/>
                    <a:ext cx="142" cy="142"/>
                  </a:xfrm>
                  <a:prstGeom prst="ellipse">
                    <a:avLst/>
                  </a:prstGeom>
                  <a:solidFill>
                    <a:srgbClr val="BF616A"/>
                  </a:solidFill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660" name="Oval 659"/>
                  <p:cNvSpPr/>
                  <p:nvPr/>
                </p:nvSpPr>
                <p:spPr>
                  <a:xfrm>
                    <a:off x="2005" y="2414"/>
                    <a:ext cx="142" cy="142"/>
                  </a:xfrm>
                  <a:prstGeom prst="ellipse">
                    <a:avLst/>
                  </a:prstGeom>
                  <a:solidFill>
                    <a:srgbClr val="5E80AC"/>
                  </a:solidFill>
                  <a:ln w="9525"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661" name="Oval 660"/>
                  <p:cNvSpPr/>
                  <p:nvPr/>
                </p:nvSpPr>
                <p:spPr>
                  <a:xfrm>
                    <a:off x="2113" y="2508"/>
                    <a:ext cx="142" cy="142"/>
                  </a:xfrm>
                  <a:prstGeom prst="ellipse">
                    <a:avLst/>
                  </a:prstGeom>
                  <a:solidFill>
                    <a:srgbClr val="5E80AC"/>
                  </a:solidFill>
                  <a:ln w="9525"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662" name="Oval 661"/>
                  <p:cNvSpPr/>
                  <p:nvPr/>
                </p:nvSpPr>
                <p:spPr>
                  <a:xfrm>
                    <a:off x="2225" y="2345"/>
                    <a:ext cx="142" cy="142"/>
                  </a:xfrm>
                  <a:prstGeom prst="ellipse">
                    <a:avLst/>
                  </a:prstGeom>
                  <a:solidFill>
                    <a:srgbClr val="5E80AC"/>
                  </a:solidFill>
                  <a:ln w="9525"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663" name="Oval 662"/>
                  <p:cNvSpPr/>
                  <p:nvPr/>
                </p:nvSpPr>
                <p:spPr>
                  <a:xfrm>
                    <a:off x="2331" y="2414"/>
                    <a:ext cx="142" cy="142"/>
                  </a:xfrm>
                  <a:prstGeom prst="ellipse">
                    <a:avLst/>
                  </a:prstGeom>
                  <a:solidFill>
                    <a:srgbClr val="5E80AC"/>
                  </a:solidFill>
                  <a:ln w="9525"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664" name="Oval 663"/>
                  <p:cNvSpPr/>
                  <p:nvPr/>
                </p:nvSpPr>
                <p:spPr>
                  <a:xfrm>
                    <a:off x="2099" y="2650"/>
                    <a:ext cx="142" cy="142"/>
                  </a:xfrm>
                  <a:prstGeom prst="ellipse">
                    <a:avLst/>
                  </a:prstGeom>
                  <a:solidFill>
                    <a:srgbClr val="5E80AC"/>
                  </a:solidFill>
                  <a:ln w="9525"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665" name="Oval 664"/>
                  <p:cNvSpPr/>
                  <p:nvPr/>
                </p:nvSpPr>
                <p:spPr>
                  <a:xfrm>
                    <a:off x="1959" y="2645"/>
                    <a:ext cx="142" cy="142"/>
                  </a:xfrm>
                  <a:prstGeom prst="ellipse">
                    <a:avLst/>
                  </a:prstGeom>
                  <a:solidFill>
                    <a:srgbClr val="5E80AC"/>
                  </a:solidFill>
                  <a:ln w="9525"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666" name="Oval 665"/>
                  <p:cNvSpPr/>
                  <p:nvPr/>
                </p:nvSpPr>
                <p:spPr>
                  <a:xfrm>
                    <a:off x="2005" y="2808"/>
                    <a:ext cx="142" cy="142"/>
                  </a:xfrm>
                  <a:prstGeom prst="ellipse">
                    <a:avLst/>
                  </a:prstGeom>
                  <a:solidFill>
                    <a:srgbClr val="5E80AC"/>
                  </a:solidFill>
                  <a:ln w="9525"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667" name="Oval 666"/>
                  <p:cNvSpPr/>
                  <p:nvPr/>
                </p:nvSpPr>
                <p:spPr>
                  <a:xfrm>
                    <a:off x="2125" y="2840"/>
                    <a:ext cx="142" cy="142"/>
                  </a:xfrm>
                  <a:prstGeom prst="ellipse">
                    <a:avLst/>
                  </a:prstGeom>
                  <a:solidFill>
                    <a:srgbClr val="5E80AC"/>
                  </a:solidFill>
                  <a:ln w="9525"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668" name="Oval 667"/>
                  <p:cNvSpPr/>
                  <p:nvPr/>
                </p:nvSpPr>
                <p:spPr>
                  <a:xfrm>
                    <a:off x="2469" y="2604"/>
                    <a:ext cx="142" cy="142"/>
                  </a:xfrm>
                  <a:prstGeom prst="ellipse">
                    <a:avLst/>
                  </a:prstGeom>
                  <a:solidFill>
                    <a:srgbClr val="5E80AC"/>
                  </a:solidFill>
                  <a:ln w="9525"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669" name="Oval 668"/>
                  <p:cNvSpPr/>
                  <p:nvPr/>
                </p:nvSpPr>
                <p:spPr>
                  <a:xfrm>
                    <a:off x="2419" y="2959"/>
                    <a:ext cx="142" cy="142"/>
                  </a:xfrm>
                  <a:prstGeom prst="ellipse">
                    <a:avLst/>
                  </a:prstGeom>
                  <a:solidFill>
                    <a:srgbClr val="BF616A"/>
                  </a:solidFill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670" name="Oval 669"/>
                  <p:cNvSpPr/>
                  <p:nvPr/>
                </p:nvSpPr>
                <p:spPr>
                  <a:xfrm>
                    <a:off x="2037" y="2730"/>
                    <a:ext cx="142" cy="142"/>
                  </a:xfrm>
                  <a:prstGeom prst="ellipse">
                    <a:avLst/>
                  </a:prstGeom>
                  <a:solidFill>
                    <a:srgbClr val="BF616A"/>
                  </a:solidFill>
                  <a:ln w="63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671" name="Oval 670"/>
                  <p:cNvSpPr/>
                  <p:nvPr/>
                </p:nvSpPr>
                <p:spPr>
                  <a:xfrm>
                    <a:off x="2343" y="2934"/>
                    <a:ext cx="142" cy="142"/>
                  </a:xfrm>
                  <a:prstGeom prst="ellipse">
                    <a:avLst/>
                  </a:prstGeom>
                  <a:solidFill>
                    <a:srgbClr val="5E80AC"/>
                  </a:solidFill>
                  <a:ln w="9525"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672" name="Oval 671"/>
                <p:cNvSpPr/>
                <p:nvPr/>
              </p:nvSpPr>
              <p:spPr>
                <a:xfrm>
                  <a:off x="11387" y="6151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73" name="Oval 672"/>
                <p:cNvSpPr/>
                <p:nvPr/>
              </p:nvSpPr>
              <p:spPr>
                <a:xfrm>
                  <a:off x="10895" y="6171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74" name="Oval 673"/>
                <p:cNvSpPr/>
                <p:nvPr/>
              </p:nvSpPr>
              <p:spPr>
                <a:xfrm>
                  <a:off x="11029" y="6227"/>
                  <a:ext cx="142" cy="142"/>
                </a:xfrm>
                <a:prstGeom prst="ellipse">
                  <a:avLst/>
                </a:prstGeom>
                <a:solidFill>
                  <a:srgbClr val="5E80AC"/>
                </a:solidFill>
                <a:ln w="6350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sp>
            <p:nvSpPr>
              <p:cNvPr id="675" name="Oval 674"/>
              <p:cNvSpPr/>
              <p:nvPr/>
            </p:nvSpPr>
            <p:spPr>
              <a:xfrm>
                <a:off x="4498" y="2380"/>
                <a:ext cx="142" cy="142"/>
              </a:xfrm>
              <a:prstGeom prst="ellipse">
                <a:avLst/>
              </a:prstGeom>
              <a:solidFill>
                <a:srgbClr val="BF616A"/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</p:grpSp>
      </p:grpSp>
      <p:grpSp>
        <p:nvGrpSpPr>
          <p:cNvPr id="758" name="Group 757"/>
          <p:cNvGrpSpPr/>
          <p:nvPr/>
        </p:nvGrpSpPr>
        <p:grpSpPr>
          <a:xfrm>
            <a:off x="1301750" y="388620"/>
            <a:ext cx="633730" cy="883285"/>
            <a:chOff x="2050" y="612"/>
            <a:chExt cx="998" cy="1391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35" name="Text Box 434"/>
                <p:cNvSpPr txBox="1"/>
                <p:nvPr/>
              </p:nvSpPr>
              <p:spPr>
                <a:xfrm>
                  <a:off x="2050" y="612"/>
                  <a:ext cx="998" cy="468"/>
                </a:xfrm>
                <a:prstGeom prst="rect">
                  <a:avLst/>
                </a:prstGeom>
                <a:noFill/>
              </p:spPr>
              <p:txBody>
                <a:bodyPr wrap="none" rtlCol="0" anchor="t">
                  <a:spAutoFit/>
                </a:bodyPr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Pre>
                          <m:sPrePr>
                            <m:ctrlPr>
                              <a:rPr lang="en-US" sz="1200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sPrePr>
                          <m:sub>
                            <m:r>
                              <a:rPr lang="en-US" sz="1200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86</m:t>
                            </m:r>
                          </m:sub>
                          <m:sup>
                            <m:r>
                              <a:rPr lang="en-US" sz="1200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222</m:t>
                            </m:r>
                          </m:sup>
                          <m:e>
                            <m:r>
                              <m:rPr>
                                <m:sty m:val="p"/>
                              </m:rPr>
                              <a:rPr lang="en-US" sz="1200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Rn</m:t>
                            </m:r>
                          </m:e>
                        </m:sPre>
                      </m:oMath>
                    </m:oMathPara>
                  </a14:m>
                  <a:endParaRPr lang="en-US" sz="1200">
                    <a:latin typeface="DejaVu Math TeX Gyre" panose="02000503000000000000" charset="0"/>
                    <a:cs typeface="DejaVu Math TeX Gyre" panose="02000503000000000000" charset="0"/>
                  </a:endParaRPr>
                </a:p>
              </p:txBody>
            </p:sp>
          </mc:Choice>
          <mc:Fallback>
            <p:sp>
              <p:nvSpPr>
                <p:cNvPr id="435" name="Text Box 43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50" y="612"/>
                  <a:ext cx="998" cy="468"/>
                </a:xfrm>
                <a:prstGeom prst="rect">
                  <a:avLst/>
                </a:prstGeom>
                <a:blipFill rotWithShape="1">
                  <a:blip r:embed="rId8"/>
                </a:blipFill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740" name="Group 739"/>
            <p:cNvGrpSpPr/>
            <p:nvPr/>
          </p:nvGrpSpPr>
          <p:grpSpPr>
            <a:xfrm>
              <a:off x="2134" y="1169"/>
              <a:ext cx="782" cy="834"/>
              <a:chOff x="2134" y="1169"/>
              <a:chExt cx="782" cy="834"/>
            </a:xfrm>
          </p:grpSpPr>
          <p:sp>
            <p:nvSpPr>
              <p:cNvPr id="739" name="Oval 738"/>
              <p:cNvSpPr/>
              <p:nvPr/>
            </p:nvSpPr>
            <p:spPr>
              <a:xfrm>
                <a:off x="2158" y="1688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738" name="Oval 737"/>
              <p:cNvSpPr/>
              <p:nvPr/>
            </p:nvSpPr>
            <p:spPr>
              <a:xfrm>
                <a:off x="2430" y="1861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736" name="Oval 735"/>
              <p:cNvSpPr/>
              <p:nvPr/>
            </p:nvSpPr>
            <p:spPr>
              <a:xfrm>
                <a:off x="2300" y="1861"/>
                <a:ext cx="142" cy="142"/>
              </a:xfrm>
              <a:prstGeom prst="ellipse">
                <a:avLst/>
              </a:prstGeom>
              <a:solidFill>
                <a:srgbClr val="BF616A"/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681" name="Oval 680"/>
              <p:cNvSpPr/>
              <p:nvPr/>
            </p:nvSpPr>
            <p:spPr>
              <a:xfrm>
                <a:off x="2134" y="1566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682" name="Oval 681"/>
              <p:cNvSpPr/>
              <p:nvPr/>
            </p:nvSpPr>
            <p:spPr>
              <a:xfrm>
                <a:off x="2632" y="1861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683" name="Oval 682"/>
              <p:cNvSpPr/>
              <p:nvPr/>
            </p:nvSpPr>
            <p:spPr>
              <a:xfrm>
                <a:off x="2756" y="1246"/>
                <a:ext cx="142" cy="142"/>
              </a:xfrm>
              <a:prstGeom prst="ellipse">
                <a:avLst/>
              </a:prstGeom>
              <a:solidFill>
                <a:srgbClr val="BF616A"/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685" name="Oval 684"/>
              <p:cNvSpPr/>
              <p:nvPr/>
            </p:nvSpPr>
            <p:spPr>
              <a:xfrm>
                <a:off x="2528" y="1850"/>
                <a:ext cx="142" cy="142"/>
              </a:xfrm>
              <a:prstGeom prst="ellipse">
                <a:avLst/>
              </a:prstGeom>
              <a:solidFill>
                <a:srgbClr val="BF616A"/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687" name="Oval 686"/>
              <p:cNvSpPr/>
              <p:nvPr/>
            </p:nvSpPr>
            <p:spPr>
              <a:xfrm>
                <a:off x="2660" y="1185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688" name="Oval 687"/>
              <p:cNvSpPr/>
              <p:nvPr/>
            </p:nvSpPr>
            <p:spPr>
              <a:xfrm>
                <a:off x="2770" y="1332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689" name="Oval 688"/>
              <p:cNvSpPr/>
              <p:nvPr/>
            </p:nvSpPr>
            <p:spPr>
              <a:xfrm>
                <a:off x="2774" y="1456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690" name="Oval 689"/>
              <p:cNvSpPr/>
              <p:nvPr/>
            </p:nvSpPr>
            <p:spPr>
              <a:xfrm>
                <a:off x="2774" y="1632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691" name="Oval 690"/>
              <p:cNvSpPr/>
              <p:nvPr/>
            </p:nvSpPr>
            <p:spPr>
              <a:xfrm>
                <a:off x="2706" y="1740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692" name="Oval 691"/>
              <p:cNvSpPr/>
              <p:nvPr/>
            </p:nvSpPr>
            <p:spPr>
              <a:xfrm>
                <a:off x="2704" y="1664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693" name="Oval 692"/>
              <p:cNvSpPr/>
              <p:nvPr/>
            </p:nvSpPr>
            <p:spPr>
              <a:xfrm>
                <a:off x="2774" y="1522"/>
                <a:ext cx="142" cy="142"/>
              </a:xfrm>
              <a:prstGeom prst="ellipse">
                <a:avLst/>
              </a:prstGeom>
              <a:solidFill>
                <a:srgbClr val="BF616A"/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694" name="Oval 693"/>
              <p:cNvSpPr/>
              <p:nvPr/>
            </p:nvSpPr>
            <p:spPr>
              <a:xfrm>
                <a:off x="2534" y="1169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695" name="Oval 694"/>
              <p:cNvSpPr/>
              <p:nvPr/>
            </p:nvSpPr>
            <p:spPr>
              <a:xfrm>
                <a:off x="2680" y="1279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696" name="Oval 695"/>
              <p:cNvSpPr/>
              <p:nvPr/>
            </p:nvSpPr>
            <p:spPr>
              <a:xfrm>
                <a:off x="2706" y="1522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697" name="Oval 696"/>
              <p:cNvSpPr/>
              <p:nvPr/>
            </p:nvSpPr>
            <p:spPr>
              <a:xfrm>
                <a:off x="2416" y="1783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698" name="Oval 697"/>
              <p:cNvSpPr/>
              <p:nvPr/>
            </p:nvSpPr>
            <p:spPr>
              <a:xfrm>
                <a:off x="2300" y="1774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699" name="Oval 698"/>
              <p:cNvSpPr/>
              <p:nvPr/>
            </p:nvSpPr>
            <p:spPr>
              <a:xfrm>
                <a:off x="2632" y="1719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700" name="Oval 699"/>
              <p:cNvSpPr/>
              <p:nvPr/>
            </p:nvSpPr>
            <p:spPr>
              <a:xfrm>
                <a:off x="2576" y="1641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701" name="Oval 700"/>
              <p:cNvSpPr/>
              <p:nvPr/>
            </p:nvSpPr>
            <p:spPr>
              <a:xfrm>
                <a:off x="2400" y="1724"/>
                <a:ext cx="142" cy="142"/>
              </a:xfrm>
              <a:prstGeom prst="ellipse">
                <a:avLst/>
              </a:prstGeom>
              <a:solidFill>
                <a:srgbClr val="BF616A"/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702" name="Oval 701"/>
              <p:cNvSpPr/>
              <p:nvPr/>
            </p:nvSpPr>
            <p:spPr>
              <a:xfrm>
                <a:off x="2594" y="1547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703" name="Oval 702"/>
              <p:cNvSpPr/>
              <p:nvPr/>
            </p:nvSpPr>
            <p:spPr>
              <a:xfrm>
                <a:off x="2530" y="1453"/>
                <a:ext cx="142" cy="142"/>
              </a:xfrm>
              <a:prstGeom prst="ellipse">
                <a:avLst/>
              </a:prstGeom>
              <a:solidFill>
                <a:srgbClr val="BF616A"/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704" name="Oval 703"/>
              <p:cNvSpPr/>
              <p:nvPr/>
            </p:nvSpPr>
            <p:spPr>
              <a:xfrm>
                <a:off x="2518" y="1341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705" name="Oval 704"/>
              <p:cNvSpPr/>
              <p:nvPr/>
            </p:nvSpPr>
            <p:spPr>
              <a:xfrm>
                <a:off x="2386" y="1708"/>
                <a:ext cx="142" cy="142"/>
              </a:xfrm>
              <a:prstGeom prst="ellipse">
                <a:avLst/>
              </a:prstGeom>
              <a:solidFill>
                <a:srgbClr val="BF616A"/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706" name="Oval 705"/>
              <p:cNvSpPr/>
              <p:nvPr/>
            </p:nvSpPr>
            <p:spPr>
              <a:xfrm>
                <a:off x="2442" y="1664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707" name="Oval 706"/>
              <p:cNvSpPr/>
              <p:nvPr/>
            </p:nvSpPr>
            <p:spPr>
              <a:xfrm>
                <a:off x="2134" y="1362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708" name="Oval 707"/>
              <p:cNvSpPr/>
              <p:nvPr/>
            </p:nvSpPr>
            <p:spPr>
              <a:xfrm>
                <a:off x="2402" y="1598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709" name="Oval 708"/>
              <p:cNvSpPr/>
              <p:nvPr/>
            </p:nvSpPr>
            <p:spPr>
              <a:xfrm>
                <a:off x="2486" y="1579"/>
                <a:ext cx="142" cy="142"/>
              </a:xfrm>
              <a:prstGeom prst="ellipse">
                <a:avLst/>
              </a:prstGeom>
              <a:solidFill>
                <a:srgbClr val="BF616A"/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710" name="Oval 709"/>
              <p:cNvSpPr/>
              <p:nvPr/>
            </p:nvSpPr>
            <p:spPr>
              <a:xfrm>
                <a:off x="2420" y="1504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711" name="Oval 710"/>
              <p:cNvSpPr/>
              <p:nvPr/>
            </p:nvSpPr>
            <p:spPr>
              <a:xfrm>
                <a:off x="2180" y="1380"/>
                <a:ext cx="142" cy="142"/>
              </a:xfrm>
              <a:prstGeom prst="ellipse">
                <a:avLst/>
              </a:prstGeom>
              <a:solidFill>
                <a:srgbClr val="BF616A"/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712" name="Oval 711"/>
              <p:cNvSpPr/>
              <p:nvPr/>
            </p:nvSpPr>
            <p:spPr>
              <a:xfrm>
                <a:off x="2400" y="1295"/>
                <a:ext cx="142" cy="142"/>
              </a:xfrm>
              <a:prstGeom prst="ellipse">
                <a:avLst/>
              </a:prstGeom>
              <a:solidFill>
                <a:srgbClr val="BF616A"/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713" name="Oval 712"/>
              <p:cNvSpPr/>
              <p:nvPr/>
            </p:nvSpPr>
            <p:spPr>
              <a:xfrm>
                <a:off x="2290" y="1176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635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714" name="Oval 713"/>
              <p:cNvSpPr/>
              <p:nvPr/>
            </p:nvSpPr>
            <p:spPr>
              <a:xfrm>
                <a:off x="2386" y="1405"/>
                <a:ext cx="142" cy="142"/>
              </a:xfrm>
              <a:prstGeom prst="ellipse">
                <a:avLst/>
              </a:prstGeom>
              <a:solidFill>
                <a:srgbClr val="BF616A"/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715" name="Oval 714"/>
              <p:cNvSpPr/>
              <p:nvPr/>
            </p:nvSpPr>
            <p:spPr>
              <a:xfrm>
                <a:off x="2300" y="1579"/>
                <a:ext cx="142" cy="142"/>
              </a:xfrm>
              <a:prstGeom prst="ellipse">
                <a:avLst/>
              </a:prstGeom>
              <a:solidFill>
                <a:srgbClr val="BF616A"/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716" name="Oval 715"/>
              <p:cNvSpPr/>
              <p:nvPr/>
            </p:nvSpPr>
            <p:spPr>
              <a:xfrm>
                <a:off x="2592" y="1286"/>
                <a:ext cx="142" cy="142"/>
              </a:xfrm>
              <a:prstGeom prst="ellipse">
                <a:avLst/>
              </a:prstGeom>
              <a:solidFill>
                <a:srgbClr val="BF616A"/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717" name="Oval 716"/>
              <p:cNvSpPr/>
              <p:nvPr/>
            </p:nvSpPr>
            <p:spPr>
              <a:xfrm>
                <a:off x="2648" y="1616"/>
                <a:ext cx="142" cy="142"/>
              </a:xfrm>
              <a:prstGeom prst="ellipse">
                <a:avLst/>
              </a:prstGeom>
              <a:solidFill>
                <a:srgbClr val="BF616A"/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718" name="Oval 717"/>
              <p:cNvSpPr/>
              <p:nvPr/>
            </p:nvSpPr>
            <p:spPr>
              <a:xfrm>
                <a:off x="2212" y="1724"/>
                <a:ext cx="142" cy="142"/>
              </a:xfrm>
              <a:prstGeom prst="ellipse">
                <a:avLst/>
              </a:prstGeom>
              <a:solidFill>
                <a:srgbClr val="BF616A"/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719" name="Oval 718"/>
              <p:cNvSpPr/>
              <p:nvPr/>
            </p:nvSpPr>
            <p:spPr>
              <a:xfrm>
                <a:off x="2706" y="1405"/>
                <a:ext cx="142" cy="142"/>
              </a:xfrm>
              <a:prstGeom prst="ellipse">
                <a:avLst/>
              </a:prstGeom>
              <a:solidFill>
                <a:srgbClr val="BF616A"/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720" name="Oval 719"/>
              <p:cNvSpPr/>
              <p:nvPr/>
            </p:nvSpPr>
            <p:spPr>
              <a:xfrm>
                <a:off x="2180" y="1238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721" name="Oval 720"/>
              <p:cNvSpPr/>
              <p:nvPr/>
            </p:nvSpPr>
            <p:spPr>
              <a:xfrm>
                <a:off x="2288" y="1332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722" name="Oval 721"/>
              <p:cNvSpPr/>
              <p:nvPr/>
            </p:nvSpPr>
            <p:spPr>
              <a:xfrm>
                <a:off x="2400" y="1169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724" name="Oval 723"/>
              <p:cNvSpPr/>
              <p:nvPr/>
            </p:nvSpPr>
            <p:spPr>
              <a:xfrm>
                <a:off x="2274" y="1474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725" name="Oval 724"/>
              <p:cNvSpPr/>
              <p:nvPr/>
            </p:nvSpPr>
            <p:spPr>
              <a:xfrm>
                <a:off x="2134" y="1469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726" name="Oval 725"/>
              <p:cNvSpPr/>
              <p:nvPr/>
            </p:nvSpPr>
            <p:spPr>
              <a:xfrm>
                <a:off x="2180" y="1632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727" name="Oval 726"/>
              <p:cNvSpPr/>
              <p:nvPr/>
            </p:nvSpPr>
            <p:spPr>
              <a:xfrm>
                <a:off x="2300" y="1664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728" name="Oval 727"/>
              <p:cNvSpPr/>
              <p:nvPr/>
            </p:nvSpPr>
            <p:spPr>
              <a:xfrm>
                <a:off x="2644" y="1428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729" name="Oval 728"/>
              <p:cNvSpPr/>
              <p:nvPr/>
            </p:nvSpPr>
            <p:spPr>
              <a:xfrm>
                <a:off x="2594" y="1783"/>
                <a:ext cx="142" cy="142"/>
              </a:xfrm>
              <a:prstGeom prst="ellipse">
                <a:avLst/>
              </a:prstGeom>
              <a:solidFill>
                <a:srgbClr val="BF616A"/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730" name="Oval 729"/>
              <p:cNvSpPr/>
              <p:nvPr/>
            </p:nvSpPr>
            <p:spPr>
              <a:xfrm>
                <a:off x="2212" y="1554"/>
                <a:ext cx="142" cy="142"/>
              </a:xfrm>
              <a:prstGeom prst="ellipse">
                <a:avLst/>
              </a:prstGeom>
              <a:solidFill>
                <a:srgbClr val="BF616A"/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731" name="Oval 730"/>
              <p:cNvSpPr/>
              <p:nvPr/>
            </p:nvSpPr>
            <p:spPr>
              <a:xfrm>
                <a:off x="2518" y="1758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732" name="Oval 731"/>
              <p:cNvSpPr/>
              <p:nvPr/>
            </p:nvSpPr>
            <p:spPr>
              <a:xfrm>
                <a:off x="2734" y="1774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733" name="Oval 732"/>
              <p:cNvSpPr/>
              <p:nvPr/>
            </p:nvSpPr>
            <p:spPr>
              <a:xfrm>
                <a:off x="2242" y="1794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734" name="Oval 733"/>
              <p:cNvSpPr/>
              <p:nvPr/>
            </p:nvSpPr>
            <p:spPr>
              <a:xfrm>
                <a:off x="2376" y="1850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635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735" name="Oval 734"/>
              <p:cNvSpPr/>
              <p:nvPr/>
            </p:nvSpPr>
            <p:spPr>
              <a:xfrm>
                <a:off x="2322" y="1238"/>
                <a:ext cx="142" cy="142"/>
              </a:xfrm>
              <a:prstGeom prst="ellipse">
                <a:avLst/>
              </a:prstGeom>
              <a:solidFill>
                <a:srgbClr val="BF616A"/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737" name="Oval 736"/>
              <p:cNvSpPr/>
              <p:nvPr/>
            </p:nvSpPr>
            <p:spPr>
              <a:xfrm>
                <a:off x="2486" y="1185"/>
                <a:ext cx="142" cy="142"/>
              </a:xfrm>
              <a:prstGeom prst="ellipse">
                <a:avLst/>
              </a:prstGeom>
              <a:solidFill>
                <a:srgbClr val="BF616A"/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723" name="Oval 722"/>
              <p:cNvSpPr/>
              <p:nvPr/>
            </p:nvSpPr>
            <p:spPr>
              <a:xfrm>
                <a:off x="2506" y="1238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</p:grpSp>
      </p:grpSp>
      <p:grpSp>
        <p:nvGrpSpPr>
          <p:cNvPr id="763" name="Group 762"/>
          <p:cNvGrpSpPr/>
          <p:nvPr/>
        </p:nvGrpSpPr>
        <p:grpSpPr>
          <a:xfrm>
            <a:off x="2635250" y="4965700"/>
            <a:ext cx="1016000" cy="447040"/>
            <a:chOff x="4023" y="7850"/>
            <a:chExt cx="1600" cy="704"/>
          </a:xfrm>
        </p:grpSpPr>
        <p:grpSp>
          <p:nvGrpSpPr>
            <p:cNvPr id="97" name="Group 96"/>
            <p:cNvGrpSpPr/>
            <p:nvPr/>
          </p:nvGrpSpPr>
          <p:grpSpPr>
            <a:xfrm>
              <a:off x="4491" y="8252"/>
              <a:ext cx="262" cy="303"/>
              <a:chOff x="2353" y="1350"/>
              <a:chExt cx="262" cy="303"/>
            </a:xfrm>
          </p:grpSpPr>
          <p:sp>
            <p:nvSpPr>
              <p:cNvPr id="13" name="Oval 12"/>
              <p:cNvSpPr/>
              <p:nvPr/>
            </p:nvSpPr>
            <p:spPr>
              <a:xfrm>
                <a:off x="2473" y="1350"/>
                <a:ext cx="142" cy="142"/>
              </a:xfrm>
              <a:prstGeom prst="ellipse">
                <a:avLst/>
              </a:prstGeom>
              <a:solidFill>
                <a:srgbClr val="BF616A"/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2359" y="1414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32" name="Oval 31"/>
              <p:cNvSpPr/>
              <p:nvPr/>
            </p:nvSpPr>
            <p:spPr>
              <a:xfrm>
                <a:off x="2353" y="1511"/>
                <a:ext cx="142" cy="142"/>
              </a:xfrm>
              <a:prstGeom prst="ellipse">
                <a:avLst/>
              </a:prstGeom>
              <a:solidFill>
                <a:srgbClr val="BF616A"/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53" name="Oval 52"/>
              <p:cNvSpPr/>
              <p:nvPr/>
            </p:nvSpPr>
            <p:spPr>
              <a:xfrm>
                <a:off x="2469" y="1476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</p:grp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41" name="Text Box 740"/>
                <p:cNvSpPr txBox="1"/>
                <p:nvPr/>
              </p:nvSpPr>
              <p:spPr>
                <a:xfrm>
                  <a:off x="4023" y="7850"/>
                  <a:ext cx="1600" cy="434"/>
                </a:xfrm>
                <a:prstGeom prst="rect">
                  <a:avLst/>
                </a:prstGeom>
                <a:noFill/>
              </p:spPr>
              <p:txBody>
                <a:bodyPr wrap="none" rtlCol="0" anchor="t">
                  <a:spAutoFit/>
                </a:bodyPr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200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𝛼</m:t>
                        </m:r>
                      </m:oMath>
                    </m:oMathPara>
                  </a14:m>
                  <a:endParaRPr lang="en-US" sz="1200">
                    <a:latin typeface="DejaVu Math TeX Gyre" panose="02000503000000000000" charset="0"/>
                    <a:cs typeface="DejaVu Math TeX Gyre" panose="02000503000000000000" charset="0"/>
                  </a:endParaRPr>
                </a:p>
              </p:txBody>
            </p:sp>
          </mc:Choice>
          <mc:Fallback>
            <p:sp>
              <p:nvSpPr>
                <p:cNvPr id="741" name="Text Box 74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23" y="7850"/>
                  <a:ext cx="1600" cy="434"/>
                </a:xfrm>
                <a:prstGeom prst="rect">
                  <a:avLst/>
                </a:prstGeom>
                <a:blipFill rotWithShape="1">
                  <a:blip r:embed="rId9"/>
                </a:blipFill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764" name="Group 763"/>
          <p:cNvGrpSpPr/>
          <p:nvPr/>
        </p:nvGrpSpPr>
        <p:grpSpPr>
          <a:xfrm>
            <a:off x="3915410" y="4974590"/>
            <a:ext cx="1016000" cy="467360"/>
            <a:chOff x="6150" y="7850"/>
            <a:chExt cx="1600" cy="736"/>
          </a:xfrm>
        </p:grpSpPr>
        <p:grpSp>
          <p:nvGrpSpPr>
            <p:cNvPr id="107" name="Group 106"/>
            <p:cNvGrpSpPr/>
            <p:nvPr/>
          </p:nvGrpSpPr>
          <p:grpSpPr>
            <a:xfrm>
              <a:off x="6689" y="8284"/>
              <a:ext cx="262" cy="303"/>
              <a:chOff x="2353" y="1350"/>
              <a:chExt cx="262" cy="303"/>
            </a:xfrm>
          </p:grpSpPr>
          <p:sp>
            <p:nvSpPr>
              <p:cNvPr id="108" name="Oval 107"/>
              <p:cNvSpPr/>
              <p:nvPr/>
            </p:nvSpPr>
            <p:spPr>
              <a:xfrm>
                <a:off x="2473" y="1350"/>
                <a:ext cx="142" cy="142"/>
              </a:xfrm>
              <a:prstGeom prst="ellipse">
                <a:avLst/>
              </a:prstGeom>
              <a:solidFill>
                <a:srgbClr val="BF616A"/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09" name="Oval 108"/>
              <p:cNvSpPr/>
              <p:nvPr/>
            </p:nvSpPr>
            <p:spPr>
              <a:xfrm>
                <a:off x="2359" y="1414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10" name="Oval 109"/>
              <p:cNvSpPr/>
              <p:nvPr/>
            </p:nvSpPr>
            <p:spPr>
              <a:xfrm>
                <a:off x="2353" y="1511"/>
                <a:ext cx="142" cy="142"/>
              </a:xfrm>
              <a:prstGeom prst="ellipse">
                <a:avLst/>
              </a:prstGeom>
              <a:solidFill>
                <a:srgbClr val="BF616A"/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11" name="Oval 110"/>
              <p:cNvSpPr/>
              <p:nvPr/>
            </p:nvSpPr>
            <p:spPr>
              <a:xfrm>
                <a:off x="2469" y="1476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</p:grp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42" name="Text Box 741"/>
                <p:cNvSpPr txBox="1"/>
                <p:nvPr/>
              </p:nvSpPr>
              <p:spPr>
                <a:xfrm>
                  <a:off x="6150" y="7850"/>
                  <a:ext cx="1600" cy="434"/>
                </a:xfrm>
                <a:prstGeom prst="rect">
                  <a:avLst/>
                </a:prstGeom>
                <a:noFill/>
              </p:spPr>
              <p:txBody>
                <a:bodyPr wrap="none" rtlCol="0" anchor="t">
                  <a:spAutoFit/>
                </a:bodyPr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200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𝛼</m:t>
                        </m:r>
                      </m:oMath>
                    </m:oMathPara>
                  </a14:m>
                  <a:endParaRPr lang="en-US" sz="1200">
                    <a:latin typeface="DejaVu Math TeX Gyre" panose="02000503000000000000" charset="0"/>
                    <a:cs typeface="DejaVu Math TeX Gyre" panose="02000503000000000000" charset="0"/>
                  </a:endParaRPr>
                </a:p>
              </p:txBody>
            </p:sp>
          </mc:Choice>
          <mc:Fallback>
            <p:sp>
              <p:nvSpPr>
                <p:cNvPr id="742" name="Text Box 74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50" y="7850"/>
                  <a:ext cx="1600" cy="434"/>
                </a:xfrm>
                <a:prstGeom prst="rect">
                  <a:avLst/>
                </a:prstGeom>
                <a:blipFill rotWithShape="1">
                  <a:blip r:embed="rId9"/>
                </a:blipFill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768" name="Group 767"/>
          <p:cNvGrpSpPr/>
          <p:nvPr/>
        </p:nvGrpSpPr>
        <p:grpSpPr>
          <a:xfrm>
            <a:off x="8098790" y="4984750"/>
            <a:ext cx="1016000" cy="447040"/>
            <a:chOff x="12754" y="7850"/>
            <a:chExt cx="1600" cy="704"/>
          </a:xfrm>
        </p:grpSpPr>
        <p:grpSp>
          <p:nvGrpSpPr>
            <p:cNvPr id="102" name="Group 101"/>
            <p:cNvGrpSpPr/>
            <p:nvPr/>
          </p:nvGrpSpPr>
          <p:grpSpPr>
            <a:xfrm>
              <a:off x="13129" y="8252"/>
              <a:ext cx="262" cy="303"/>
              <a:chOff x="2353" y="1350"/>
              <a:chExt cx="262" cy="303"/>
            </a:xfrm>
          </p:grpSpPr>
          <p:sp>
            <p:nvSpPr>
              <p:cNvPr id="103" name="Oval 102"/>
              <p:cNvSpPr/>
              <p:nvPr/>
            </p:nvSpPr>
            <p:spPr>
              <a:xfrm>
                <a:off x="2473" y="1350"/>
                <a:ext cx="142" cy="142"/>
              </a:xfrm>
              <a:prstGeom prst="ellipse">
                <a:avLst/>
              </a:prstGeom>
              <a:solidFill>
                <a:srgbClr val="BF616A"/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04" name="Oval 103"/>
              <p:cNvSpPr/>
              <p:nvPr/>
            </p:nvSpPr>
            <p:spPr>
              <a:xfrm>
                <a:off x="2359" y="1414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05" name="Oval 104"/>
              <p:cNvSpPr/>
              <p:nvPr/>
            </p:nvSpPr>
            <p:spPr>
              <a:xfrm>
                <a:off x="2353" y="1511"/>
                <a:ext cx="142" cy="142"/>
              </a:xfrm>
              <a:prstGeom prst="ellipse">
                <a:avLst/>
              </a:prstGeom>
              <a:solidFill>
                <a:srgbClr val="BF616A"/>
              </a:solidFill>
              <a:ln w="63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06" name="Oval 105"/>
              <p:cNvSpPr/>
              <p:nvPr/>
            </p:nvSpPr>
            <p:spPr>
              <a:xfrm>
                <a:off x="2469" y="1476"/>
                <a:ext cx="142" cy="142"/>
              </a:xfrm>
              <a:prstGeom prst="ellipse">
                <a:avLst/>
              </a:prstGeom>
              <a:solidFill>
                <a:srgbClr val="5E80AC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</p:grp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43" name="Text Box 742"/>
                <p:cNvSpPr txBox="1"/>
                <p:nvPr/>
              </p:nvSpPr>
              <p:spPr>
                <a:xfrm>
                  <a:off x="12754" y="7850"/>
                  <a:ext cx="1600" cy="434"/>
                </a:xfrm>
                <a:prstGeom prst="rect">
                  <a:avLst/>
                </a:prstGeom>
                <a:noFill/>
              </p:spPr>
              <p:txBody>
                <a:bodyPr wrap="none" rtlCol="0" anchor="t">
                  <a:spAutoFit/>
                </a:bodyPr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200" i="1">
                            <a:latin typeface="DejaVu Math TeX Gyre" panose="02000503000000000000" charset="0"/>
                            <a:cs typeface="DejaVu Math TeX Gyre" panose="02000503000000000000" charset="0"/>
                          </a:rPr>
                          <m:t>𝛼</m:t>
                        </m:r>
                      </m:oMath>
                    </m:oMathPara>
                  </a14:m>
                  <a:endParaRPr lang="en-US" sz="1200">
                    <a:latin typeface="DejaVu Math TeX Gyre" panose="02000503000000000000" charset="0"/>
                    <a:cs typeface="DejaVu Math TeX Gyre" panose="02000503000000000000" charset="0"/>
                  </a:endParaRPr>
                </a:p>
              </p:txBody>
            </p:sp>
          </mc:Choice>
          <mc:Fallback>
            <p:sp>
              <p:nvSpPr>
                <p:cNvPr id="743" name="Text Box 74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754" y="7850"/>
                  <a:ext cx="1600" cy="434"/>
                </a:xfrm>
                <a:prstGeom prst="rect">
                  <a:avLst/>
                </a:prstGeom>
                <a:blipFill rotWithShape="1">
                  <a:blip r:embed="rId9"/>
                </a:blipFill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765" name="Group 764"/>
          <p:cNvGrpSpPr/>
          <p:nvPr/>
        </p:nvGrpSpPr>
        <p:grpSpPr>
          <a:xfrm>
            <a:off x="5593715" y="5478145"/>
            <a:ext cx="494665" cy="364490"/>
            <a:chOff x="8809" y="8627"/>
            <a:chExt cx="779" cy="574"/>
          </a:xfrm>
        </p:grpSpPr>
        <p:grpSp>
          <p:nvGrpSpPr>
            <p:cNvPr id="452" name="Group 451"/>
            <p:cNvGrpSpPr/>
            <p:nvPr/>
          </p:nvGrpSpPr>
          <p:grpSpPr>
            <a:xfrm>
              <a:off x="8809" y="9059"/>
              <a:ext cx="342" cy="142"/>
              <a:chOff x="8809" y="9254"/>
              <a:chExt cx="342" cy="142"/>
            </a:xfrm>
          </p:grpSpPr>
          <p:sp>
            <p:nvSpPr>
              <p:cNvPr id="450" name="Oval 449"/>
              <p:cNvSpPr/>
              <p:nvPr/>
            </p:nvSpPr>
            <p:spPr>
              <a:xfrm>
                <a:off x="8809" y="9254"/>
                <a:ext cx="142" cy="142"/>
              </a:xfrm>
              <a:prstGeom prst="ellipse">
                <a:avLst/>
              </a:prstGeom>
              <a:solidFill>
                <a:srgbClr val="A3BE8C"/>
              </a:solidFill>
              <a:ln w="9525"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451" name="Oval 450"/>
              <p:cNvSpPr/>
              <p:nvPr/>
            </p:nvSpPr>
            <p:spPr>
              <a:xfrm>
                <a:off x="9009" y="9254"/>
                <a:ext cx="142" cy="142"/>
              </a:xfrm>
              <a:prstGeom prst="ellipse">
                <a:avLst/>
              </a:prstGeom>
              <a:solidFill>
                <a:srgbClr val="EBCB8B"/>
              </a:solidFill>
              <a:ln w="952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</p:grp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44" name="Text Box 743"/>
                <p:cNvSpPr txBox="1"/>
                <p:nvPr/>
              </p:nvSpPr>
              <p:spPr>
                <a:xfrm>
                  <a:off x="8884" y="8627"/>
                  <a:ext cx="704" cy="434"/>
                </a:xfrm>
                <a:prstGeom prst="rect">
                  <a:avLst/>
                </a:prstGeom>
                <a:noFill/>
              </p:spPr>
              <p:txBody>
                <a:bodyPr wrap="none" rtlCol="0" anchor="t">
                  <a:spAutoFit/>
                </a:bodyPr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12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sSupPr>
                          <m:e>
                            <m:r>
                              <a:rPr lang="en-US" sz="12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𝛽</m:t>
                            </m:r>
                          </m:e>
                          <m:sup>
                            <m:r>
                              <a:rPr lang="en-US" sz="12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−</m:t>
                            </m:r>
                          </m:sup>
                        </m:sSup>
                      </m:oMath>
                    </m:oMathPara>
                  </a14:m>
                  <a:endParaRPr lang="en-US" sz="1200">
                    <a:latin typeface="DejaVu Math TeX Gyre" panose="02000503000000000000" charset="0"/>
                    <a:cs typeface="DejaVu Math TeX Gyre" panose="02000503000000000000" charset="0"/>
                  </a:endParaRPr>
                </a:p>
              </p:txBody>
            </p:sp>
          </mc:Choice>
          <mc:Fallback>
            <p:sp>
              <p:nvSpPr>
                <p:cNvPr id="744" name="Text Box 74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884" y="8627"/>
                  <a:ext cx="704" cy="434"/>
                </a:xfrm>
                <a:prstGeom prst="rect">
                  <a:avLst/>
                </a:prstGeom>
                <a:blipFill rotWithShape="1">
                  <a:blip r:embed="rId10"/>
                </a:blipFill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766" name="Group 765"/>
          <p:cNvGrpSpPr/>
          <p:nvPr/>
        </p:nvGrpSpPr>
        <p:grpSpPr>
          <a:xfrm>
            <a:off x="6918325" y="5481320"/>
            <a:ext cx="497840" cy="361315"/>
            <a:chOff x="10895" y="8632"/>
            <a:chExt cx="784" cy="569"/>
          </a:xfrm>
        </p:grpSpPr>
        <p:grpSp>
          <p:nvGrpSpPr>
            <p:cNvPr id="453" name="Group 452"/>
            <p:cNvGrpSpPr/>
            <p:nvPr/>
          </p:nvGrpSpPr>
          <p:grpSpPr>
            <a:xfrm>
              <a:off x="10895" y="9059"/>
              <a:ext cx="342" cy="142"/>
              <a:chOff x="8809" y="9254"/>
              <a:chExt cx="342" cy="142"/>
            </a:xfrm>
          </p:grpSpPr>
          <p:sp>
            <p:nvSpPr>
              <p:cNvPr id="454" name="Oval 453"/>
              <p:cNvSpPr/>
              <p:nvPr/>
            </p:nvSpPr>
            <p:spPr>
              <a:xfrm>
                <a:off x="8809" y="9254"/>
                <a:ext cx="142" cy="142"/>
              </a:xfrm>
              <a:prstGeom prst="ellipse">
                <a:avLst/>
              </a:prstGeom>
              <a:solidFill>
                <a:srgbClr val="A3BE8C"/>
              </a:solidFill>
              <a:ln w="9525"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455" name="Oval 454"/>
              <p:cNvSpPr/>
              <p:nvPr/>
            </p:nvSpPr>
            <p:spPr>
              <a:xfrm>
                <a:off x="9009" y="9254"/>
                <a:ext cx="142" cy="142"/>
              </a:xfrm>
              <a:prstGeom prst="ellipse">
                <a:avLst/>
              </a:prstGeom>
              <a:solidFill>
                <a:srgbClr val="EBCB8B"/>
              </a:solidFill>
              <a:ln w="952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</p:grp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45" name="Text Box 744"/>
                <p:cNvSpPr txBox="1"/>
                <p:nvPr/>
              </p:nvSpPr>
              <p:spPr>
                <a:xfrm>
                  <a:off x="10975" y="8632"/>
                  <a:ext cx="704" cy="434"/>
                </a:xfrm>
                <a:prstGeom prst="rect">
                  <a:avLst/>
                </a:prstGeom>
                <a:noFill/>
              </p:spPr>
              <p:txBody>
                <a:bodyPr wrap="none" rtlCol="0" anchor="t">
                  <a:spAutoFit/>
                </a:bodyPr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12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</m:ctrlPr>
                          </m:sSupPr>
                          <m:e>
                            <m:r>
                              <a:rPr lang="en-US" sz="12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𝛽</m:t>
                            </m:r>
                          </m:e>
                          <m:sup>
                            <m:r>
                              <a:rPr lang="en-US" sz="1200" i="1">
                                <a:latin typeface="DejaVu Math TeX Gyre" panose="02000503000000000000" charset="0"/>
                                <a:cs typeface="DejaVu Math TeX Gyre" panose="02000503000000000000" charset="0"/>
                              </a:rPr>
                              <m:t>−</m:t>
                            </m:r>
                          </m:sup>
                        </m:sSup>
                      </m:oMath>
                    </m:oMathPara>
                  </a14:m>
                  <a:endParaRPr lang="en-US" sz="1200">
                    <a:latin typeface="DejaVu Math TeX Gyre" panose="02000503000000000000" charset="0"/>
                    <a:cs typeface="DejaVu Math TeX Gyre" panose="02000503000000000000" charset="0"/>
                  </a:endParaRPr>
                </a:p>
              </p:txBody>
            </p:sp>
          </mc:Choice>
          <mc:Fallback>
            <p:sp>
              <p:nvSpPr>
                <p:cNvPr id="745" name="Text Box 74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975" y="8632"/>
                  <a:ext cx="704" cy="434"/>
                </a:xfrm>
                <a:prstGeom prst="rect">
                  <a:avLst/>
                </a:prstGeom>
                <a:blipFill rotWithShape="1">
                  <a:blip r:embed="rId10"/>
                </a:blipFill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407" name="Straight Arrow Connector 406"/>
          <p:cNvCxnSpPr/>
          <p:nvPr/>
        </p:nvCxnSpPr>
        <p:spPr>
          <a:xfrm>
            <a:off x="1920240" y="1150620"/>
            <a:ext cx="678815" cy="348615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6" name="Straight Arrow Connector 405"/>
          <p:cNvCxnSpPr/>
          <p:nvPr/>
        </p:nvCxnSpPr>
        <p:spPr>
          <a:xfrm>
            <a:off x="3359785" y="1880870"/>
            <a:ext cx="678815" cy="348615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7" name="Straight Arrow Connector 436"/>
          <p:cNvCxnSpPr/>
          <p:nvPr/>
        </p:nvCxnSpPr>
        <p:spPr>
          <a:xfrm>
            <a:off x="3076575" y="2040255"/>
            <a:ext cx="1153160" cy="3144520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5" name="Straight Arrow Connector 404"/>
          <p:cNvCxnSpPr/>
          <p:nvPr/>
        </p:nvCxnSpPr>
        <p:spPr>
          <a:xfrm>
            <a:off x="4720590" y="2522855"/>
            <a:ext cx="678815" cy="348615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6" name="Straight Arrow Connector 455"/>
          <p:cNvCxnSpPr/>
          <p:nvPr/>
        </p:nvCxnSpPr>
        <p:spPr>
          <a:xfrm>
            <a:off x="4499610" y="2728595"/>
            <a:ext cx="1067435" cy="2948305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4" name="Straight Arrow Connector 403"/>
          <p:cNvCxnSpPr/>
          <p:nvPr/>
        </p:nvCxnSpPr>
        <p:spPr>
          <a:xfrm>
            <a:off x="6085840" y="3233420"/>
            <a:ext cx="678815" cy="348615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7" name="Straight Arrow Connector 456"/>
          <p:cNvCxnSpPr/>
          <p:nvPr/>
        </p:nvCxnSpPr>
        <p:spPr>
          <a:xfrm>
            <a:off x="5831205" y="3402330"/>
            <a:ext cx="1040765" cy="2274570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8" name="Straight Arrow Connector 407"/>
          <p:cNvCxnSpPr/>
          <p:nvPr/>
        </p:nvCxnSpPr>
        <p:spPr>
          <a:xfrm>
            <a:off x="7474585" y="3964305"/>
            <a:ext cx="678815" cy="348615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8" name="Straight Arrow Connector 437"/>
          <p:cNvCxnSpPr/>
          <p:nvPr/>
        </p:nvCxnSpPr>
        <p:spPr>
          <a:xfrm>
            <a:off x="7199630" y="4067175"/>
            <a:ext cx="1067435" cy="1170305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" name="Straight Arrow Connector 1"/>
          <p:cNvCxnSpPr/>
          <p:nvPr/>
        </p:nvCxnSpPr>
        <p:spPr>
          <a:xfrm>
            <a:off x="4298950" y="6186805"/>
            <a:ext cx="4192270" cy="0"/>
          </a:xfrm>
          <a:prstGeom prst="straightConnector1">
            <a:avLst/>
          </a:prstGeom>
          <a:ln w="12700">
            <a:solidFill>
              <a:srgbClr val="80A1C1"/>
            </a:solidFill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Text Box 2"/>
          <p:cNvSpPr txBox="1"/>
          <p:nvPr/>
        </p:nvSpPr>
        <p:spPr>
          <a:xfrm>
            <a:off x="6029960" y="6187440"/>
            <a:ext cx="790575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s-ES_tradnl" altLang="en-US" sz="1000"/>
              <a:t>46.7 min</a:t>
            </a:r>
            <a:endParaRPr lang="es-ES_tradnl" altLang="en-US" sz="1000"/>
          </a:p>
        </p:txBody>
      </p:sp>
      <p:sp>
        <p:nvSpPr>
          <p:cNvPr id="5" name="Text Box 4"/>
          <p:cNvSpPr txBox="1"/>
          <p:nvPr/>
        </p:nvSpPr>
        <p:spPr>
          <a:xfrm>
            <a:off x="3230880" y="6187440"/>
            <a:ext cx="790575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s-ES_tradnl" altLang="en-US" sz="1000"/>
              <a:t>3.1 min</a:t>
            </a:r>
            <a:endParaRPr lang="es-ES_tradnl" altLang="en-US" sz="100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966720" y="6186805"/>
            <a:ext cx="1342390" cy="0"/>
          </a:xfrm>
          <a:prstGeom prst="straightConnector1">
            <a:avLst/>
          </a:prstGeom>
          <a:ln w="12700">
            <a:solidFill>
              <a:srgbClr val="80A1C1"/>
            </a:solidFill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r>
              <a:rPr lang="es-ES_tradnl" dirty="0"/>
              <a:t>2023</a:t>
            </a:r>
            <a:endParaRPr lang="es-ES_tradnl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z="800" dirty="0">
                <a:cs typeface="+mn-lt"/>
                <a:sym typeface="+mn-ea"/>
              </a:rPr>
              <a:t>OBJECT-ORIENTED MONTE CARLO ALPHA ANALYSIS</a:t>
            </a:r>
            <a:endParaRPr lang="es-ES_tradnl" sz="800" dirty="0">
              <a:cs typeface="+mn-lt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3" grpId="0"/>
      <p:bldP spid="3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A49DFD55-3C28-40EF-9E31-A92D2E4017FF}" type="slidenum">
              <a:rPr lang="en-US" smtClean="0"/>
            </a:fld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671195" y="723900"/>
            <a:ext cx="2400300" cy="939800"/>
            <a:chOff x="1057" y="1140"/>
            <a:chExt cx="3780" cy="1480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2" name="Text Box 11"/>
                <p:cNvSpPr txBox="1"/>
                <p:nvPr/>
              </p:nvSpPr>
              <p:spPr>
                <a:xfrm>
                  <a:off x="1057" y="1140"/>
                  <a:ext cx="3780" cy="72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14:m>
                    <m:oMath xmlns:m="http://schemas.openxmlformats.org/officeDocument/2006/math">
                      <m:r>
                        <a:rPr lang="en-US" altLang="es-ES_tradnl" sz="24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𝐴</m:t>
                      </m:r>
                      <m:r>
                        <a:rPr lang="en-US" altLang="es-ES_tradnl" sz="24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(</m:t>
                      </m:r>
                      <m:r>
                        <a:rPr lang="en-US" altLang="es-ES_tradnl" sz="24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𝑡</m:t>
                      </m:r>
                      <m:r>
                        <a:rPr lang="en-US" altLang="es-ES_tradnl" sz="24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)</m:t>
                      </m:r>
                      <m:r>
                        <a:rPr lang="en-US" altLang="es-ES_tradnl" sz="24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∝</m:t>
                      </m:r>
                      <m:r>
                        <a:rPr lang="en-US" altLang="es-ES_tradnl" sz="24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𝑁</m:t>
                      </m:r>
                      <m:r>
                        <a:rPr lang="en-US" altLang="es-ES_tradnl" sz="24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(</m:t>
                      </m:r>
                      <m:r>
                        <a:rPr lang="en-US" altLang="es-ES_tradnl" sz="24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𝑡</m:t>
                      </m:r>
                      <m:r>
                        <a:rPr lang="en-US" altLang="es-ES_tradnl" sz="24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)</m:t>
                      </m:r>
                    </m:oMath>
                  </a14:m>
                  <a:r>
                    <a:rPr lang="es-ES_tradnl" altLang="en-US" sz="2400"/>
                    <a:t> </a:t>
                  </a:r>
                  <a:endParaRPr lang="es-ES_tradnl" altLang="en-US" sz="2400"/>
                </a:p>
              </p:txBody>
            </p:sp>
          </mc:Choice>
          <mc:Fallback>
            <p:sp>
              <p:nvSpPr>
                <p:cNvPr id="12" name="Text Box 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57" y="1140"/>
                  <a:ext cx="3780" cy="725"/>
                </a:xfrm>
                <a:prstGeom prst="rect">
                  <a:avLst/>
                </a:prstGeom>
                <a:blipFill rotWithShape="1">
                  <a:blip r:embed="rId1"/>
                </a:blipFill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Text Box 12"/>
            <p:cNvSpPr txBox="1"/>
            <p:nvPr/>
          </p:nvSpPr>
          <p:spPr>
            <a:xfrm>
              <a:off x="1267" y="2040"/>
              <a:ext cx="840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endParaRPr lang="en-US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671195" y="723900"/>
            <a:ext cx="2400300" cy="939800"/>
            <a:chOff x="1057" y="1140"/>
            <a:chExt cx="3780" cy="1480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7" name="Text Box 16"/>
                <p:cNvSpPr txBox="1"/>
                <p:nvPr/>
              </p:nvSpPr>
              <p:spPr>
                <a:xfrm>
                  <a:off x="1057" y="1140"/>
                  <a:ext cx="3780" cy="72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14:m>
                    <m:oMath xmlns:m="http://schemas.openxmlformats.org/officeDocument/2006/math">
                      <m:r>
                        <a:rPr lang="en-US" altLang="es-ES_tradnl" sz="24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𝐴</m:t>
                      </m:r>
                      <m:r>
                        <a:rPr lang="en-US" altLang="es-ES_tradnl" sz="24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(</m:t>
                      </m:r>
                      <m:r>
                        <a:rPr lang="en-US" altLang="es-ES_tradnl" sz="24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𝑡</m:t>
                      </m:r>
                      <m:r>
                        <a:rPr lang="en-US" altLang="es-ES_tradnl" sz="24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)=</m:t>
                      </m:r>
                      <m:r>
                        <a:rPr lang="en-US" altLang="es-ES_tradnl" sz="24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𝜆</m:t>
                      </m:r>
                      <m:r>
                        <a:rPr lang="en-US" altLang="es-ES_tradnl" sz="24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𝑁</m:t>
                      </m:r>
                      <m:r>
                        <a:rPr lang="en-US" altLang="es-ES_tradnl" sz="24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(</m:t>
                      </m:r>
                      <m:r>
                        <a:rPr lang="en-US" altLang="es-ES_tradnl" sz="24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𝑡</m:t>
                      </m:r>
                      <m:r>
                        <a:rPr lang="en-US" altLang="es-ES_tradnl" sz="24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)</m:t>
                      </m:r>
                    </m:oMath>
                  </a14:m>
                  <a:r>
                    <a:rPr lang="es-ES_tradnl" altLang="en-US" sz="2400"/>
                    <a:t> </a:t>
                  </a:r>
                  <a:endParaRPr lang="es-ES_tradnl" altLang="en-US" sz="2400"/>
                </a:p>
              </p:txBody>
            </p:sp>
          </mc:Choice>
          <mc:Fallback>
            <p:sp>
              <p:nvSpPr>
                <p:cNvPr id="17" name="Text Box 1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57" y="1140"/>
                  <a:ext cx="3780" cy="725"/>
                </a:xfrm>
                <a:prstGeom prst="rect">
                  <a:avLst/>
                </a:prstGeom>
                <a:blipFill rotWithShape="1">
                  <a:blip r:embed="rId2"/>
                </a:blipFill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8" name="Text Box 17"/>
            <p:cNvSpPr txBox="1"/>
            <p:nvPr/>
          </p:nvSpPr>
          <p:spPr>
            <a:xfrm>
              <a:off x="1267" y="2040"/>
              <a:ext cx="840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endParaRPr lang="en-US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671195" y="2089150"/>
            <a:ext cx="2400300" cy="939800"/>
            <a:chOff x="1057" y="1140"/>
            <a:chExt cx="3780" cy="1480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0" name="Text Box 19"/>
                <p:cNvSpPr txBox="1"/>
                <p:nvPr/>
              </p:nvSpPr>
              <p:spPr>
                <a:xfrm>
                  <a:off x="1057" y="1140"/>
                  <a:ext cx="3780" cy="100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14:m>
                    <m:oMath xmlns:m="http://schemas.openxmlformats.org/officeDocument/2006/math">
                      <m:r>
                        <a:rPr lang="en-US" altLang="es-ES_tradnl" sz="24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𝐴</m:t>
                      </m:r>
                      <m:r>
                        <a:rPr lang="en-US" altLang="es-ES_tradnl" sz="24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(</m:t>
                      </m:r>
                      <m:r>
                        <a:rPr lang="en-US" altLang="es-ES_tradnl" sz="24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𝑡</m:t>
                      </m:r>
                      <m:r>
                        <a:rPr lang="en-US" altLang="es-ES_tradnl" sz="24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)=</m:t>
                      </m:r>
                      <m:r>
                        <a:rPr lang="en-US" altLang="es-ES_tradnl" sz="24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−</m:t>
                      </m:r>
                      <m:f>
                        <m:fPr>
                          <m:ctrlP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</m:ctrlPr>
                        </m:fPr>
                        <m:num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𝑑𝑁</m:t>
                          </m:r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(</m:t>
                          </m:r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𝑡</m:t>
                          </m:r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)</m:t>
                          </m:r>
                        </m:num>
                        <m:den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𝑑𝑡</m:t>
                          </m:r>
                        </m:den>
                      </m:f>
                    </m:oMath>
                  </a14:m>
                  <a:r>
                    <a:rPr lang="es-ES_tradnl" altLang="en-US" sz="2400"/>
                    <a:t> </a:t>
                  </a:r>
                  <a:r>
                    <a:rPr lang="es-ES_tradnl" altLang="en-US" sz="2400"/>
                    <a:t> </a:t>
                  </a:r>
                  <a:endParaRPr lang="es-ES_tradnl" altLang="en-US" sz="2400"/>
                </a:p>
              </p:txBody>
            </p:sp>
          </mc:Choice>
          <mc:Fallback>
            <p:sp>
              <p:nvSpPr>
                <p:cNvPr id="20" name="Text Box 1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57" y="1140"/>
                  <a:ext cx="3780" cy="1007"/>
                </a:xfrm>
                <a:prstGeom prst="rect">
                  <a:avLst/>
                </a:prstGeom>
                <a:blipFill rotWithShape="1">
                  <a:blip r:embed="rId3"/>
                </a:blipFill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1" name="Text Box 20"/>
            <p:cNvSpPr txBox="1"/>
            <p:nvPr/>
          </p:nvSpPr>
          <p:spPr>
            <a:xfrm>
              <a:off x="1267" y="2040"/>
              <a:ext cx="840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endParaRPr lang="en-US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3465195" y="1371600"/>
            <a:ext cx="2400300" cy="939800"/>
            <a:chOff x="1057" y="1140"/>
            <a:chExt cx="3780" cy="1480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3" name="Text Box 22"/>
                <p:cNvSpPr txBox="1"/>
                <p:nvPr/>
              </p:nvSpPr>
              <p:spPr>
                <a:xfrm>
                  <a:off x="1057" y="1140"/>
                  <a:ext cx="3780" cy="10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14:m>
                    <m:oMath xmlns:m="http://schemas.openxmlformats.org/officeDocument/2006/math">
                      <m:r>
                        <a:rPr lang="en-US" altLang="es-ES_tradnl" sz="36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⇒</m:t>
                      </m:r>
                    </m:oMath>
                  </a14:m>
                  <a:r>
                    <a:rPr lang="es-ES_tradnl" altLang="en-US" sz="3600"/>
                    <a:t> </a:t>
                  </a:r>
                  <a:r>
                    <a:rPr lang="es-ES_tradnl" altLang="en-US" sz="2400"/>
                    <a:t> </a:t>
                  </a:r>
                  <a:endParaRPr lang="es-ES_tradnl" altLang="en-US" sz="2400"/>
                </a:p>
              </p:txBody>
            </p:sp>
          </mc:Choice>
          <mc:Fallback>
            <p:sp>
              <p:nvSpPr>
                <p:cNvPr id="23" name="Text Box 2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57" y="1140"/>
                  <a:ext cx="3780" cy="1016"/>
                </a:xfrm>
                <a:prstGeom prst="rect">
                  <a:avLst/>
                </a:prstGeom>
                <a:blipFill rotWithShape="1">
                  <a:blip r:embed="rId4"/>
                </a:blipFill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4" name="Text Box 23"/>
            <p:cNvSpPr txBox="1"/>
            <p:nvPr/>
          </p:nvSpPr>
          <p:spPr>
            <a:xfrm>
              <a:off x="1315" y="2040"/>
              <a:ext cx="840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endParaRPr lang="en-US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4924425" y="1447800"/>
            <a:ext cx="2933700" cy="939800"/>
            <a:chOff x="1057" y="1140"/>
            <a:chExt cx="4620" cy="1480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6" name="Text Box 25"/>
                <p:cNvSpPr txBox="1"/>
                <p:nvPr/>
              </p:nvSpPr>
              <p:spPr>
                <a:xfrm>
                  <a:off x="1057" y="1140"/>
                  <a:ext cx="4620" cy="100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14:m>
                    <m:oMath xmlns:m="http://schemas.openxmlformats.org/officeDocument/2006/math">
                      <m:r>
                        <a:rPr lang="en-US" altLang="es-ES_tradnl" sz="24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𝜆</m:t>
                      </m:r>
                      <m:r>
                        <a:rPr lang="en-US" altLang="es-ES_tradnl" sz="24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𝑁</m:t>
                      </m:r>
                      <m:r>
                        <a:rPr lang="en-US" altLang="es-ES_tradnl" sz="24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(</m:t>
                      </m:r>
                      <m:r>
                        <a:rPr lang="en-US" altLang="es-ES_tradnl" sz="24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𝑡</m:t>
                      </m:r>
                      <m:r>
                        <a:rPr lang="en-US" altLang="es-ES_tradnl" sz="24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)</m:t>
                      </m:r>
                      <m:r>
                        <a:rPr lang="en-US" altLang="es-ES_tradnl" sz="24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=</m:t>
                      </m:r>
                      <m:r>
                        <a:rPr lang="en-US" altLang="es-ES_tradnl" sz="24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−</m:t>
                      </m:r>
                      <m:f>
                        <m:fPr>
                          <m:ctrlP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</m:ctrlPr>
                        </m:fPr>
                        <m:num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𝑑𝑁</m:t>
                          </m:r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(</m:t>
                          </m:r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𝑡</m:t>
                          </m:r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)</m:t>
                          </m:r>
                        </m:num>
                        <m:den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𝑑𝑡</m:t>
                          </m:r>
                        </m:den>
                      </m:f>
                    </m:oMath>
                  </a14:m>
                  <a:r>
                    <a:rPr lang="es-ES_tradnl" altLang="en-US" sz="2400"/>
                    <a:t> </a:t>
                  </a:r>
                  <a:r>
                    <a:rPr lang="es-ES_tradnl" altLang="en-US" sz="2400"/>
                    <a:t> </a:t>
                  </a:r>
                  <a:endParaRPr lang="es-ES_tradnl" altLang="en-US" sz="2400"/>
                </a:p>
              </p:txBody>
            </p:sp>
          </mc:Choice>
          <mc:Fallback>
            <p:sp>
              <p:nvSpPr>
                <p:cNvPr id="26" name="Text Box 2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57" y="1140"/>
                  <a:ext cx="4620" cy="1007"/>
                </a:xfrm>
                <a:prstGeom prst="rect">
                  <a:avLst/>
                </a:prstGeom>
                <a:blipFill rotWithShape="1">
                  <a:blip r:embed="rId5"/>
                </a:blipFill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7" name="Text Box 26"/>
            <p:cNvSpPr txBox="1"/>
            <p:nvPr/>
          </p:nvSpPr>
          <p:spPr>
            <a:xfrm>
              <a:off x="1267" y="2040"/>
              <a:ext cx="840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endParaRPr lang="en-US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4565650" y="1440815"/>
            <a:ext cx="4447540" cy="939800"/>
            <a:chOff x="1057" y="1140"/>
            <a:chExt cx="4620" cy="1480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9" name="Text Box 28"/>
                <p:cNvSpPr txBox="1"/>
                <p:nvPr/>
              </p:nvSpPr>
              <p:spPr>
                <a:xfrm>
                  <a:off x="1057" y="1140"/>
                  <a:ext cx="4620" cy="100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14:m>
                    <m:oMath xmlns:m="http://schemas.openxmlformats.org/officeDocument/2006/math">
                      <m:r>
                        <a:rPr lang="en-US" altLang="es-ES_tradnl" sz="24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ℒ</m:t>
                      </m:r>
                      <m:d>
                        <m:dPr>
                          <m:begChr m:val="{"/>
                          <m:endChr m:val="}"/>
                          <m:ctrlP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</m:ctrlPr>
                        </m:dPr>
                        <m:e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𝜆</m:t>
                          </m:r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𝑁</m:t>
                          </m:r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(</m:t>
                          </m:r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𝑡</m:t>
                          </m:r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)</m:t>
                          </m:r>
                        </m:e>
                      </m:d>
                      <m:r>
                        <a:rPr lang="en-US" altLang="es-ES_tradnl" sz="24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=</m:t>
                      </m:r>
                      <m:r>
                        <a:rPr lang="en-US" altLang="es-ES_tradnl" sz="24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ℒ</m:t>
                      </m:r>
                      <m:d>
                        <m:dPr>
                          <m:begChr m:val="{"/>
                          <m:endChr m:val="}"/>
                          <m:ctrlP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</m:ctrlPr>
                        </m:dPr>
                        <m:e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altLang="es-ES_tradnl" sz="24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</m:ctrlPr>
                            </m:fPr>
                            <m:num>
                              <m:r>
                                <a:rPr lang="en-US" altLang="es-ES_tradnl" sz="24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𝑑𝑁</m:t>
                              </m:r>
                              <m:r>
                                <a:rPr lang="en-US" altLang="es-ES_tradnl" sz="24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(</m:t>
                              </m:r>
                              <m:r>
                                <a:rPr lang="en-US" altLang="es-ES_tradnl" sz="24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𝑡</m:t>
                              </m:r>
                              <m:r>
                                <a:rPr lang="en-US" altLang="es-ES_tradnl" sz="24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)</m:t>
                              </m:r>
                            </m:num>
                            <m:den>
                              <m:r>
                                <a:rPr lang="en-US" altLang="es-ES_tradnl" sz="24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𝑑𝑡</m:t>
                              </m:r>
                            </m:den>
                          </m:f>
                        </m:e>
                      </m:d>
                    </m:oMath>
                  </a14:m>
                  <a:r>
                    <a:rPr lang="es-ES_tradnl" altLang="en-US" sz="2400"/>
                    <a:t> </a:t>
                  </a:r>
                  <a:r>
                    <a:rPr lang="es-ES_tradnl" altLang="en-US" sz="2400"/>
                    <a:t> </a:t>
                  </a:r>
                  <a:endParaRPr lang="es-ES_tradnl" altLang="en-US" sz="2400"/>
                </a:p>
              </p:txBody>
            </p:sp>
          </mc:Choice>
          <mc:Fallback>
            <p:sp>
              <p:nvSpPr>
                <p:cNvPr id="29" name="Text Box 2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57" y="1140"/>
                  <a:ext cx="4620" cy="1007"/>
                </a:xfrm>
                <a:prstGeom prst="rect">
                  <a:avLst/>
                </a:prstGeom>
                <a:blipFill rotWithShape="1">
                  <a:blip r:embed="rId6"/>
                </a:blipFill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0" name="Text Box 29"/>
            <p:cNvSpPr txBox="1"/>
            <p:nvPr/>
          </p:nvSpPr>
          <p:spPr>
            <a:xfrm>
              <a:off x="1267" y="2040"/>
              <a:ext cx="840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endParaRPr lang="en-US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4928870" y="1480185"/>
            <a:ext cx="4447540" cy="939800"/>
            <a:chOff x="1057" y="1140"/>
            <a:chExt cx="4620" cy="1480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2" name="Text Box 31"/>
                <p:cNvSpPr txBox="1"/>
                <p:nvPr/>
              </p:nvSpPr>
              <p:spPr>
                <a:xfrm>
                  <a:off x="1057" y="1140"/>
                  <a:ext cx="4620" cy="86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14:m>
                    <m:oMath xmlns:m="http://schemas.openxmlformats.org/officeDocument/2006/math">
                      <m:r>
                        <a:rPr lang="en-US" altLang="es-ES_tradnl" sz="24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𝜆</m:t>
                      </m:r>
                      <m:acc>
                        <m:accPr>
                          <m:chr m:val="̃"/>
                          <m:ctrlP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</m:ctrlPr>
                        </m:accPr>
                        <m:e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𝑁</m:t>
                          </m:r>
                        </m:e>
                      </m:acc>
                      <m:r>
                        <a:rPr lang="en-US" altLang="es-ES_tradnl" sz="24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(</m:t>
                      </m:r>
                      <m:r>
                        <a:rPr lang="en-US" altLang="es-ES_tradnl" sz="24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𝑠</m:t>
                      </m:r>
                      <m:r>
                        <a:rPr lang="en-US" altLang="es-ES_tradnl" sz="24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)=</m:t>
                      </m:r>
                      <m:r>
                        <a:rPr lang="en-US" altLang="es-ES_tradnl" sz="24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−</m:t>
                      </m:r>
                      <m:r>
                        <a:rPr lang="en-US" altLang="es-ES_tradnl" sz="24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𝑠</m:t>
                      </m:r>
                      <m:acc>
                        <m:accPr>
                          <m:chr m:val="̃"/>
                          <m:ctrlP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</m:ctrlPr>
                        </m:accPr>
                        <m:e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𝑁</m:t>
                          </m:r>
                        </m:e>
                      </m:acc>
                      <m:r>
                        <a:rPr lang="en-US" altLang="es-ES_tradnl" sz="24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(</m:t>
                      </m:r>
                      <m:r>
                        <a:rPr lang="en-US" altLang="es-ES_tradnl" sz="24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𝑠</m:t>
                      </m:r>
                      <m:r>
                        <a:rPr lang="en-US" altLang="es-ES_tradnl" sz="24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)+</m:t>
                      </m:r>
                      <m:sSub>
                        <m:sSubPr>
                          <m:ctrlP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</m:ctrlPr>
                        </m:sSubPr>
                        <m:e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𝑁</m:t>
                          </m:r>
                        </m:e>
                        <m:sub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0</m:t>
                          </m:r>
                        </m:sub>
                      </m:sSub>
                    </m:oMath>
                  </a14:m>
                  <a:r>
                    <a:rPr lang="es-ES_tradnl" altLang="en-US" sz="2400"/>
                    <a:t> </a:t>
                  </a:r>
                  <a:r>
                    <a:rPr lang="es-ES_tradnl" altLang="en-US" sz="2400"/>
                    <a:t> </a:t>
                  </a:r>
                  <a:endParaRPr lang="es-ES_tradnl" altLang="en-US" sz="2400"/>
                </a:p>
              </p:txBody>
            </p:sp>
          </mc:Choice>
          <mc:Fallback>
            <p:sp>
              <p:nvSpPr>
                <p:cNvPr id="32" name="Text Box 3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57" y="1140"/>
                  <a:ext cx="4620" cy="868"/>
                </a:xfrm>
                <a:prstGeom prst="rect">
                  <a:avLst/>
                </a:prstGeom>
                <a:blipFill rotWithShape="1">
                  <a:blip r:embed="rId7"/>
                </a:blipFill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3" name="Text Box 32"/>
            <p:cNvSpPr txBox="1"/>
            <p:nvPr/>
          </p:nvSpPr>
          <p:spPr>
            <a:xfrm>
              <a:off x="1267" y="2040"/>
              <a:ext cx="840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endParaRPr lang="en-US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5143046" y="806450"/>
            <a:ext cx="4447540" cy="1283335"/>
            <a:chOff x="1106" y="2040"/>
            <a:chExt cx="4620" cy="2021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5" name="Text Box 34"/>
                <p:cNvSpPr txBox="1"/>
                <p:nvPr/>
              </p:nvSpPr>
              <p:spPr>
                <a:xfrm>
                  <a:off x="1106" y="3055"/>
                  <a:ext cx="4620" cy="100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14:m>
                    <m:oMath xmlns:m="http://schemas.openxmlformats.org/officeDocument/2006/math">
                      <m:acc>
                        <m:accPr>
                          <m:chr m:val="̃"/>
                          <m:ctrlP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</m:ctrlPr>
                        </m:accPr>
                        <m:e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𝑁</m:t>
                          </m:r>
                        </m:e>
                      </m:acc>
                      <m:r>
                        <a:rPr lang="en-US" altLang="es-ES_tradnl" sz="24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(</m:t>
                      </m:r>
                      <m:r>
                        <a:rPr lang="en-US" altLang="es-ES_tradnl" sz="24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𝑠</m:t>
                      </m:r>
                      <m:r>
                        <a:rPr lang="en-US" altLang="es-ES_tradnl" sz="24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)=</m:t>
                      </m:r>
                      <m:f>
                        <m:fPr>
                          <m:ctrlP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es-ES_tradnl" sz="24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</m:ctrlPr>
                            </m:sSubPr>
                            <m:e>
                              <m:r>
                                <a:rPr lang="en-US" altLang="es-ES_tradnl" sz="24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altLang="es-ES_tradnl" sz="24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𝑠</m:t>
                          </m:r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+</m:t>
                          </m:r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𝜆</m:t>
                          </m:r>
                        </m:den>
                      </m:f>
                    </m:oMath>
                  </a14:m>
                  <a:r>
                    <a:rPr lang="es-ES_tradnl" altLang="en-US" sz="2400"/>
                    <a:t> </a:t>
                  </a:r>
                  <a:r>
                    <a:rPr lang="es-ES_tradnl" altLang="en-US" sz="2400"/>
                    <a:t> </a:t>
                  </a:r>
                  <a:endParaRPr lang="es-ES_tradnl" altLang="en-US" sz="2400"/>
                </a:p>
              </p:txBody>
            </p:sp>
          </mc:Choice>
          <mc:Fallback>
            <p:sp>
              <p:nvSpPr>
                <p:cNvPr id="35" name="Text Box 3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06" y="3055"/>
                  <a:ext cx="4620" cy="1006"/>
                </a:xfrm>
                <a:prstGeom prst="rect">
                  <a:avLst/>
                </a:prstGeom>
                <a:blipFill rotWithShape="1">
                  <a:blip r:embed="rId8"/>
                </a:blipFill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6" name="Text Box 35"/>
            <p:cNvSpPr txBox="1"/>
            <p:nvPr/>
          </p:nvSpPr>
          <p:spPr>
            <a:xfrm>
              <a:off x="1267" y="2040"/>
              <a:ext cx="840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endParaRPr lang="en-US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3952875" y="4141470"/>
            <a:ext cx="3752492" cy="939800"/>
            <a:chOff x="1057" y="1140"/>
            <a:chExt cx="3898" cy="1480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8" name="Text Box 37"/>
                <p:cNvSpPr txBox="1"/>
                <p:nvPr/>
              </p:nvSpPr>
              <p:spPr>
                <a:xfrm>
                  <a:off x="1057" y="1140"/>
                  <a:ext cx="3898" cy="802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p>
                  <a:pPr algn="ctr"/>
                  <a14:m>
                    <m:oMath xmlns:m="http://schemas.openxmlformats.org/officeDocument/2006/math">
                      <m:r>
                        <a:rPr lang="en-US" altLang="es-ES_tradnl" sz="24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𝑁</m:t>
                      </m:r>
                      <m:r>
                        <a:rPr lang="en-US" altLang="es-ES_tradnl" sz="24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(</m:t>
                      </m:r>
                      <m:r>
                        <a:rPr lang="en-US" altLang="es-ES_tradnl" sz="24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𝑡</m:t>
                      </m:r>
                      <m:r>
                        <a:rPr lang="en-US" altLang="es-ES_tradnl" sz="24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)=</m:t>
                      </m:r>
                      <m:sSub>
                        <m:sSubPr>
                          <m:ctrlP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</m:ctrlPr>
                        </m:sSubPr>
                        <m:e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𝑁</m:t>
                          </m:r>
                        </m:e>
                        <m:sub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0</m:t>
                          </m:r>
                        </m:sub>
                      </m:sSub>
                      <m:sSup>
                        <m:sSupPr>
                          <m:ctrlP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</m:ctrlPr>
                        </m:sSupPr>
                        <m:e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𝑒</m:t>
                          </m:r>
                        </m:e>
                        <m:sup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−</m:t>
                          </m:r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𝜆</m:t>
                          </m:r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𝑡</m:t>
                          </m:r>
                        </m:sup>
                      </m:sSup>
                    </m:oMath>
                  </a14:m>
                  <a:r>
                    <a:rPr lang="es-ES_tradnl" altLang="en-US" sz="2400"/>
                    <a:t> </a:t>
                  </a:r>
                  <a:r>
                    <a:rPr lang="es-ES_tradnl" altLang="en-US" sz="2400"/>
                    <a:t> </a:t>
                  </a:r>
                  <a:endParaRPr lang="es-ES_tradnl" altLang="en-US" sz="2400"/>
                </a:p>
              </p:txBody>
            </p:sp>
          </mc:Choice>
          <mc:Fallback>
            <p:sp>
              <p:nvSpPr>
                <p:cNvPr id="38" name="Text Box 3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57" y="1140"/>
                  <a:ext cx="3898" cy="802"/>
                </a:xfrm>
                <a:prstGeom prst="rect">
                  <a:avLst/>
                </a:prstGeom>
                <a:blipFill rotWithShape="1">
                  <a:blip r:embed="rId9"/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9" name="Text Box 38"/>
            <p:cNvSpPr txBox="1"/>
            <p:nvPr/>
          </p:nvSpPr>
          <p:spPr>
            <a:xfrm>
              <a:off x="1267" y="2040"/>
              <a:ext cx="840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r>
              <a:rPr lang="es-ES_tradnl" dirty="0"/>
              <a:t>2023</a:t>
            </a:r>
            <a:endParaRPr lang="es-ES_tradnl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r>
              <a:rPr lang="es-ES_tradnl" sz="800" dirty="0">
                <a:cs typeface="+mn-lt"/>
                <a:sym typeface="+mn-ea"/>
              </a:rPr>
              <a:t>OBJECT-ORIENTED MONTE CARLO ALPHA ANALYSIS</a:t>
            </a:r>
            <a:endParaRPr lang="es-ES_tradnl" sz="800" dirty="0">
              <a:cs typeface="+mn-lt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A49DFD55-3C28-40EF-9E31-A92D2E4017FF}" type="slidenum">
              <a:rPr lang="en-US" smtClean="0"/>
            </a:fld>
            <a:endParaRPr lang="en-US" dirty="0"/>
          </a:p>
        </p:txBody>
      </p:sp>
      <p:grpSp>
        <p:nvGrpSpPr>
          <p:cNvPr id="37" name="Group 36"/>
          <p:cNvGrpSpPr/>
          <p:nvPr/>
        </p:nvGrpSpPr>
        <p:grpSpPr>
          <a:xfrm>
            <a:off x="4220210" y="2207895"/>
            <a:ext cx="3752492" cy="939800"/>
            <a:chOff x="1057" y="1140"/>
            <a:chExt cx="3898" cy="1480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8" name="Text Box 37"/>
                <p:cNvSpPr txBox="1"/>
                <p:nvPr/>
              </p:nvSpPr>
              <p:spPr>
                <a:xfrm>
                  <a:off x="1057" y="1140"/>
                  <a:ext cx="3898" cy="802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p>
                  <a:pPr algn="ctr"/>
                  <a14:m>
                    <m:oMath xmlns:m="http://schemas.openxmlformats.org/officeDocument/2006/math">
                      <m:r>
                        <a:rPr lang="en-US" altLang="es-ES_tradnl" sz="24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𝑁</m:t>
                      </m:r>
                      <m:r>
                        <a:rPr lang="en-US" altLang="es-ES_tradnl" sz="24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(</m:t>
                      </m:r>
                      <m:r>
                        <a:rPr lang="en-US" altLang="es-ES_tradnl" sz="24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𝑡</m:t>
                      </m:r>
                      <m:r>
                        <a:rPr lang="en-US" altLang="es-ES_tradnl" sz="24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)=</m:t>
                      </m:r>
                      <m:sSub>
                        <m:sSubPr>
                          <m:ctrlP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</m:ctrlPr>
                        </m:sSubPr>
                        <m:e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𝑁</m:t>
                          </m:r>
                        </m:e>
                        <m:sub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0</m:t>
                          </m:r>
                        </m:sub>
                      </m:sSub>
                      <m:sSup>
                        <m:sSupPr>
                          <m:ctrlP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</m:ctrlPr>
                        </m:sSupPr>
                        <m:e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𝑒</m:t>
                          </m:r>
                        </m:e>
                        <m:sup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−</m:t>
                          </m:r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𝜆</m:t>
                          </m:r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𝑡</m:t>
                          </m:r>
                        </m:sup>
                      </m:sSup>
                    </m:oMath>
                  </a14:m>
                  <a:r>
                    <a:rPr lang="es-ES_tradnl" altLang="en-US" sz="2400"/>
                    <a:t> </a:t>
                  </a:r>
                  <a:r>
                    <a:rPr lang="es-ES_tradnl" altLang="en-US" sz="2400"/>
                    <a:t> </a:t>
                  </a:r>
                  <a:endParaRPr lang="es-ES_tradnl" altLang="en-US" sz="2400"/>
                </a:p>
              </p:txBody>
            </p:sp>
          </mc:Choice>
          <mc:Fallback>
            <p:sp>
              <p:nvSpPr>
                <p:cNvPr id="38" name="Text Box 3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57" y="1140"/>
                  <a:ext cx="3898" cy="802"/>
                </a:xfrm>
                <a:prstGeom prst="rect">
                  <a:avLst/>
                </a:prstGeom>
                <a:blipFill rotWithShape="1">
                  <a:blip r:embed="rId1"/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9" name="Text Box 38"/>
            <p:cNvSpPr txBox="1"/>
            <p:nvPr/>
          </p:nvSpPr>
          <p:spPr>
            <a:xfrm>
              <a:off x="1267" y="2040"/>
              <a:ext cx="840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endParaRPr lang="en-US"/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4220210" y="3600450"/>
            <a:ext cx="3752492" cy="939800"/>
            <a:chOff x="1057" y="1140"/>
            <a:chExt cx="3898" cy="1480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" name="Text Box 2"/>
                <p:cNvSpPr txBox="1"/>
                <p:nvPr/>
              </p:nvSpPr>
              <p:spPr>
                <a:xfrm>
                  <a:off x="1057" y="1140"/>
                  <a:ext cx="3898" cy="893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p>
                  <a:pPr algn="ctr"/>
                  <a14:m>
                    <m:oMath xmlns:m="http://schemas.openxmlformats.org/officeDocument/2006/math">
                      <m:box>
                        <m:boxPr>
                          <m:noBreak m:val="on"/>
                          <m:ctrlP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altLang="es-ES_tradnl" sz="24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</m:ctrlPr>
                            </m:fPr>
                            <m:num>
                              <m:r>
                                <a:rPr lang="en-US" altLang="es-ES_tradnl" sz="24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altLang="es-ES_tradnl" sz="24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2</m:t>
                              </m:r>
                            </m:den>
                          </m:f>
                        </m:e>
                      </m:box>
                      <m:sSub>
                        <m:sSubPr>
                          <m:ctrlP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</m:ctrlPr>
                        </m:sSubPr>
                        <m:e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𝑁</m:t>
                          </m:r>
                        </m:e>
                        <m:sub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0</m:t>
                          </m:r>
                        </m:sub>
                      </m:sSub>
                      <m:r>
                        <a:rPr lang="en-US" altLang="es-ES_tradnl" sz="24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=</m:t>
                      </m:r>
                      <m:sSub>
                        <m:sSubPr>
                          <m:ctrlP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</m:ctrlPr>
                        </m:sSubPr>
                        <m:e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𝑁</m:t>
                          </m:r>
                        </m:e>
                        <m:sub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0</m:t>
                          </m:r>
                        </m:sub>
                      </m:sSub>
                      <m:sSup>
                        <m:sSupPr>
                          <m:ctrlP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</m:ctrlPr>
                        </m:sSupPr>
                        <m:e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𝑒</m:t>
                          </m:r>
                        </m:e>
                        <m:sup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−</m:t>
                          </m:r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𝜆</m:t>
                          </m:r>
                          <m:sSub>
                            <m:sSubPr>
                              <m:ctrlPr>
                                <a:rPr lang="en-US" altLang="es-ES_tradnl" sz="24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</m:ctrlPr>
                            </m:sSubPr>
                            <m:e>
                              <m:r>
                                <a:rPr lang="en-US" altLang="es-ES_tradnl" sz="24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𝑇</m:t>
                              </m:r>
                            </m:e>
                            <m:sub>
                              <m:f>
                                <m:fPr>
                                  <m:type m:val="lin"/>
                                  <m:ctrlPr>
                                    <a:rPr lang="en-US" altLang="es-ES_tradnl" sz="2400" i="1">
                                      <a:latin typeface="DejaVu Math TeX Gyre" panose="02000503000000000000" charset="0"/>
                                      <a:cs typeface="DejaVu Math TeX Gyre" panose="02000503000000000000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es-ES_tradnl" sz="2400" i="1">
                                      <a:latin typeface="DejaVu Math TeX Gyre" panose="02000503000000000000" charset="0"/>
                                      <a:cs typeface="DejaVu Math TeX Gyre" panose="02000503000000000000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es-ES_tradnl" sz="2400" i="1">
                                      <a:latin typeface="DejaVu Math TeX Gyre" panose="02000503000000000000" charset="0"/>
                                      <a:cs typeface="DejaVu Math TeX Gyre" panose="02000503000000000000" charset="0"/>
                                    </a:rPr>
                                    <m:t>2</m:t>
                                  </m:r>
                                </m:den>
                              </m:f>
                            </m:sub>
                          </m:sSub>
                        </m:sup>
                      </m:sSup>
                    </m:oMath>
                  </a14:m>
                  <a:r>
                    <a:rPr lang="es-ES_tradnl" altLang="en-US" sz="2400"/>
                    <a:t> </a:t>
                  </a:r>
                  <a:r>
                    <a:rPr lang="es-ES_tradnl" altLang="en-US" sz="2400"/>
                    <a:t> </a:t>
                  </a:r>
                  <a:endParaRPr lang="es-ES_tradnl" altLang="en-US" sz="2400"/>
                </a:p>
              </p:txBody>
            </p:sp>
          </mc:Choice>
          <mc:Fallback>
            <p:sp>
              <p:nvSpPr>
                <p:cNvPr id="3" name="Text Box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57" y="1140"/>
                  <a:ext cx="3898" cy="893"/>
                </a:xfrm>
                <a:prstGeom prst="rect">
                  <a:avLst/>
                </a:prstGeom>
                <a:blipFill rotWithShape="1">
                  <a:blip r:embed="rId2"/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" name="Text Box 4"/>
            <p:cNvSpPr txBox="1"/>
            <p:nvPr/>
          </p:nvSpPr>
          <p:spPr>
            <a:xfrm>
              <a:off x="1267" y="2040"/>
              <a:ext cx="840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endParaRPr lang="en-US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220210" y="3600450"/>
            <a:ext cx="3752492" cy="939800"/>
            <a:chOff x="1057" y="1140"/>
            <a:chExt cx="3898" cy="1480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8" name="Text Box 7"/>
                <p:cNvSpPr txBox="1"/>
                <p:nvPr/>
              </p:nvSpPr>
              <p:spPr>
                <a:xfrm>
                  <a:off x="1057" y="1140"/>
                  <a:ext cx="3898" cy="893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p>
                  <a:pPr algn="ctr"/>
                  <a14:m>
                    <m:oMath xmlns:m="http://schemas.openxmlformats.org/officeDocument/2006/math">
                      <m:box>
                        <m:boxPr>
                          <m:noBreak m:val="on"/>
                          <m:ctrlP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altLang="es-ES_tradnl" sz="24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</m:ctrlPr>
                            </m:fPr>
                            <m:num>
                              <m:r>
                                <a:rPr lang="en-US" altLang="es-ES_tradnl" sz="24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altLang="es-ES_tradnl" sz="24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2</m:t>
                              </m:r>
                            </m:den>
                          </m:f>
                        </m:e>
                      </m:box>
                      <m:r>
                        <a:rPr lang="en-US" altLang="es-ES_tradnl" sz="24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=</m:t>
                      </m:r>
                      <m:sSup>
                        <m:sSupPr>
                          <m:ctrlP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</m:ctrlPr>
                        </m:sSupPr>
                        <m:e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𝑒</m:t>
                          </m:r>
                        </m:e>
                        <m:sup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−</m:t>
                          </m:r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𝜆</m:t>
                          </m:r>
                          <m:sSub>
                            <m:sSubPr>
                              <m:ctrlPr>
                                <a:rPr lang="en-US" altLang="es-ES_tradnl" sz="24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</m:ctrlPr>
                            </m:sSubPr>
                            <m:e>
                              <m:r>
                                <a:rPr lang="en-US" altLang="es-ES_tradnl" sz="24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𝑇</m:t>
                              </m:r>
                            </m:e>
                            <m:sub>
                              <m:f>
                                <m:fPr>
                                  <m:type m:val="lin"/>
                                  <m:ctrlPr>
                                    <a:rPr lang="en-US" altLang="es-ES_tradnl" sz="2400" i="1">
                                      <a:latin typeface="DejaVu Math TeX Gyre" panose="02000503000000000000" charset="0"/>
                                      <a:cs typeface="DejaVu Math TeX Gyre" panose="02000503000000000000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es-ES_tradnl" sz="2400" i="1">
                                      <a:latin typeface="DejaVu Math TeX Gyre" panose="02000503000000000000" charset="0"/>
                                      <a:cs typeface="DejaVu Math TeX Gyre" panose="02000503000000000000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es-ES_tradnl" sz="2400" i="1">
                                      <a:latin typeface="DejaVu Math TeX Gyre" panose="02000503000000000000" charset="0"/>
                                      <a:cs typeface="DejaVu Math TeX Gyre" panose="02000503000000000000" charset="0"/>
                                    </a:rPr>
                                    <m:t>2</m:t>
                                  </m:r>
                                </m:den>
                              </m:f>
                            </m:sub>
                          </m:sSub>
                        </m:sup>
                      </m:sSup>
                    </m:oMath>
                  </a14:m>
                  <a:r>
                    <a:rPr lang="es-ES_tradnl" altLang="en-US" sz="2400"/>
                    <a:t> </a:t>
                  </a:r>
                  <a:r>
                    <a:rPr lang="es-ES_tradnl" altLang="en-US" sz="2400"/>
                    <a:t> </a:t>
                  </a:r>
                  <a:endParaRPr lang="es-ES_tradnl" altLang="en-US" sz="2400"/>
                </a:p>
              </p:txBody>
            </p:sp>
          </mc:Choice>
          <mc:Fallback>
            <p:sp>
              <p:nvSpPr>
                <p:cNvPr id="8" name="Text Box 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57" y="1140"/>
                  <a:ext cx="3898" cy="893"/>
                </a:xfrm>
                <a:prstGeom prst="rect">
                  <a:avLst/>
                </a:prstGeom>
                <a:blipFill rotWithShape="1">
                  <a:blip r:embed="rId3"/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" name="Text Box 9"/>
            <p:cNvSpPr txBox="1"/>
            <p:nvPr/>
          </p:nvSpPr>
          <p:spPr>
            <a:xfrm>
              <a:off x="1267" y="2040"/>
              <a:ext cx="840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endParaRPr lang="en-US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220210" y="3610610"/>
            <a:ext cx="3752492" cy="939800"/>
            <a:chOff x="1057" y="1140"/>
            <a:chExt cx="3898" cy="1480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5" name="Text Box 14"/>
                <p:cNvSpPr txBox="1"/>
                <p:nvPr/>
              </p:nvSpPr>
              <p:spPr>
                <a:xfrm>
                  <a:off x="1057" y="1140"/>
                  <a:ext cx="3898" cy="85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p>
                  <a:pPr algn="ctr"/>
                  <a14:m>
                    <m:oMath xmlns:m="http://schemas.openxmlformats.org/officeDocument/2006/math">
                      <m:box>
                        <m:boxPr>
                          <m:noBreak m:val="on"/>
                          <m:ctrlP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unc>
                            <m:funcPr>
                              <m:ctrlPr>
                                <a:rPr lang="en-US" altLang="es-ES_tradnl" sz="2400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altLang="es-ES_tradnl" sz="2400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ln</m:t>
                              </m:r>
                            </m:fName>
                            <m:e>
                              <m:f>
                                <m:fPr>
                                  <m:ctrlPr>
                                    <a:rPr lang="en-US" altLang="es-ES_tradnl" sz="2400" i="1">
                                      <a:latin typeface="DejaVu Math TeX Gyre" panose="02000503000000000000" charset="0"/>
                                      <a:cs typeface="DejaVu Math TeX Gyre" panose="02000503000000000000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es-ES_tradnl" sz="2400" i="1">
                                      <a:latin typeface="DejaVu Math TeX Gyre" panose="02000503000000000000" charset="0"/>
                                      <a:cs typeface="DejaVu Math TeX Gyre" panose="02000503000000000000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es-ES_tradnl" sz="2400" i="1">
                                      <a:latin typeface="DejaVu Math TeX Gyre" panose="02000503000000000000" charset="0"/>
                                      <a:cs typeface="DejaVu Math TeX Gyre" panose="02000503000000000000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func>
                        </m:e>
                      </m:box>
                      <m:r>
                        <a:rPr lang="en-US" altLang="es-ES_tradnl" sz="24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=</m:t>
                      </m:r>
                      <m:r>
                        <a:rPr lang="en-US" altLang="es-ES_tradnl" sz="24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−</m:t>
                      </m:r>
                      <m:r>
                        <a:rPr lang="en-US" altLang="es-ES_tradnl" sz="24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𝜆</m:t>
                      </m:r>
                      <m:sSub>
                        <m:sSubPr>
                          <m:ctrlP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</m:ctrlPr>
                        </m:sSubPr>
                        <m:e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𝑇</m:t>
                          </m:r>
                        </m:e>
                        <m:sub>
                          <m:f>
                            <m:fPr>
                              <m:type m:val="lin"/>
                              <m:ctrlPr>
                                <a:rPr lang="en-US" altLang="es-ES_tradnl" sz="24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</m:ctrlPr>
                            </m:fPr>
                            <m:num>
                              <m:r>
                                <a:rPr lang="en-US" altLang="es-ES_tradnl" sz="24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altLang="es-ES_tradnl" sz="24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2</m:t>
                              </m:r>
                            </m:den>
                          </m:f>
                        </m:sub>
                      </m:sSub>
                    </m:oMath>
                  </a14:m>
                  <a:r>
                    <a:rPr lang="es-ES_tradnl" altLang="en-US" sz="2400"/>
                    <a:t> </a:t>
                  </a:r>
                  <a:r>
                    <a:rPr lang="es-ES_tradnl" altLang="en-US" sz="2400"/>
                    <a:t> </a:t>
                  </a:r>
                  <a:endParaRPr lang="es-ES_tradnl" altLang="en-US" sz="2400"/>
                </a:p>
              </p:txBody>
            </p:sp>
          </mc:Choice>
          <mc:Fallback>
            <p:sp>
              <p:nvSpPr>
                <p:cNvPr id="15" name="Text Box 1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57" y="1140"/>
                  <a:ext cx="3898" cy="855"/>
                </a:xfrm>
                <a:prstGeom prst="rect">
                  <a:avLst/>
                </a:prstGeom>
                <a:blipFill rotWithShape="1">
                  <a:blip r:embed="rId4"/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0" name="Text Box 39"/>
            <p:cNvSpPr txBox="1"/>
            <p:nvPr/>
          </p:nvSpPr>
          <p:spPr>
            <a:xfrm>
              <a:off x="1267" y="2040"/>
              <a:ext cx="840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endParaRPr lang="en-US"/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4220210" y="3600450"/>
            <a:ext cx="3752492" cy="939800"/>
            <a:chOff x="1057" y="1140"/>
            <a:chExt cx="3898" cy="1480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2" name="Text Box 41"/>
                <p:cNvSpPr txBox="1"/>
                <p:nvPr/>
              </p:nvSpPr>
              <p:spPr>
                <a:xfrm>
                  <a:off x="1057" y="1140"/>
                  <a:ext cx="3898" cy="1003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p>
                  <a:pPr algn="ctr"/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</m:ctrlPr>
                        </m:sSubPr>
                        <m:e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𝑇</m:t>
                          </m:r>
                        </m:e>
                        <m:sub>
                          <m:f>
                            <m:fPr>
                              <m:type m:val="lin"/>
                              <m:ctrlPr>
                                <a:rPr lang="en-US" altLang="es-ES_tradnl" sz="24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</m:ctrlPr>
                            </m:fPr>
                            <m:num>
                              <m:r>
                                <a:rPr lang="en-US" altLang="es-ES_tradnl" sz="24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altLang="es-ES_tradnl" sz="24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2</m:t>
                              </m:r>
                            </m:den>
                          </m:f>
                        </m:sub>
                      </m:sSub>
                      <m:r>
                        <a:rPr lang="en-US" altLang="es-ES_tradnl" sz="24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=</m:t>
                      </m:r>
                      <m:f>
                        <m:fPr>
                          <m:ctrlP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n-US" altLang="es-ES_tradnl" sz="2400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altLang="es-ES_tradnl" sz="2400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ln</m:t>
                              </m:r>
                            </m:fName>
                            <m:e>
                              <m:r>
                                <a:rPr lang="en-US" altLang="es-ES_tradnl" sz="24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2</m:t>
                              </m:r>
                            </m:e>
                          </m:func>
                        </m:num>
                        <m:den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𝜆</m:t>
                          </m:r>
                        </m:den>
                      </m:f>
                    </m:oMath>
                  </a14:m>
                  <a:r>
                    <a:rPr lang="es-ES_tradnl" altLang="en-US" sz="2400"/>
                    <a:t> </a:t>
                  </a:r>
                  <a:r>
                    <a:rPr lang="es-ES_tradnl" altLang="en-US" sz="2400"/>
                    <a:t> </a:t>
                  </a:r>
                  <a:endParaRPr lang="es-ES_tradnl" altLang="en-US" sz="2400"/>
                </a:p>
              </p:txBody>
            </p:sp>
          </mc:Choice>
          <mc:Fallback>
            <p:sp>
              <p:nvSpPr>
                <p:cNvPr id="42" name="Text Box 4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57" y="1140"/>
                  <a:ext cx="3898" cy="1003"/>
                </a:xfrm>
                <a:prstGeom prst="rect">
                  <a:avLst/>
                </a:prstGeom>
                <a:blipFill rotWithShape="1">
                  <a:blip r:embed="rId5"/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3" name="Text Box 42"/>
            <p:cNvSpPr txBox="1"/>
            <p:nvPr/>
          </p:nvSpPr>
          <p:spPr>
            <a:xfrm>
              <a:off x="1267" y="2040"/>
              <a:ext cx="840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endParaRPr lang="en-US"/>
            </a:p>
          </p:txBody>
        </p:sp>
      </p:grp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r>
              <a:rPr lang="es-ES_tradnl" dirty="0"/>
              <a:t>2023</a:t>
            </a:r>
            <a:endParaRPr lang="es-ES_tradnl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z="800" dirty="0">
                <a:cs typeface="+mn-lt"/>
                <a:sym typeface="+mn-ea"/>
              </a:rPr>
              <a:t>OBJECT-ORIENTED MONTE CARLO ALPHA ANALYSIS</a:t>
            </a:r>
            <a:endParaRPr lang="es-ES_tradnl" sz="800" dirty="0">
              <a:cs typeface="+mn-lt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A49DFD55-3C28-40EF-9E31-A92D2E4017FF}" type="slidenum">
              <a:rPr lang="en-US" smtClean="0"/>
            </a:fld>
            <a:endParaRPr lang="en-US" dirty="0"/>
          </a:p>
        </p:txBody>
      </p:sp>
      <p:grpSp>
        <p:nvGrpSpPr>
          <p:cNvPr id="37" name="Group 36"/>
          <p:cNvGrpSpPr/>
          <p:nvPr/>
        </p:nvGrpSpPr>
        <p:grpSpPr>
          <a:xfrm>
            <a:off x="333375" y="1150620"/>
            <a:ext cx="2629535" cy="939800"/>
            <a:chOff x="1057" y="1140"/>
            <a:chExt cx="3898" cy="1480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8" name="Text Box 37"/>
                <p:cNvSpPr txBox="1"/>
                <p:nvPr/>
              </p:nvSpPr>
              <p:spPr>
                <a:xfrm>
                  <a:off x="1057" y="1140"/>
                  <a:ext cx="3898" cy="802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p>
                  <a:pPr algn="ctr"/>
                  <a14:m>
                    <m:oMath xmlns:m="http://schemas.openxmlformats.org/officeDocument/2006/math">
                      <m:r>
                        <a:rPr lang="en-US" altLang="es-ES_tradnl" sz="24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𝑁</m:t>
                      </m:r>
                      <m:r>
                        <a:rPr lang="en-US" altLang="es-ES_tradnl" sz="24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(</m:t>
                      </m:r>
                      <m:r>
                        <a:rPr lang="en-US" altLang="es-ES_tradnl" sz="24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𝑡</m:t>
                      </m:r>
                      <m:r>
                        <a:rPr lang="en-US" altLang="es-ES_tradnl" sz="24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)=</m:t>
                      </m:r>
                      <m:sSub>
                        <m:sSubPr>
                          <m:ctrlP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</m:ctrlPr>
                        </m:sSubPr>
                        <m:e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𝑁</m:t>
                          </m:r>
                        </m:e>
                        <m:sub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0</m:t>
                          </m:r>
                        </m:sub>
                      </m:sSub>
                      <m:sSup>
                        <m:sSupPr>
                          <m:ctrlP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</m:ctrlPr>
                        </m:sSupPr>
                        <m:e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𝑒</m:t>
                          </m:r>
                        </m:e>
                        <m:sup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−</m:t>
                          </m:r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𝜆</m:t>
                          </m:r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𝑡</m:t>
                          </m:r>
                        </m:sup>
                      </m:sSup>
                    </m:oMath>
                  </a14:m>
                  <a:r>
                    <a:rPr lang="es-ES_tradnl" altLang="en-US" sz="2400"/>
                    <a:t> </a:t>
                  </a:r>
                  <a:r>
                    <a:rPr lang="es-ES_tradnl" altLang="en-US" sz="2400"/>
                    <a:t> </a:t>
                  </a:r>
                  <a:endParaRPr lang="es-ES_tradnl" altLang="en-US" sz="2400"/>
                </a:p>
              </p:txBody>
            </p:sp>
          </mc:Choice>
          <mc:Fallback>
            <p:sp>
              <p:nvSpPr>
                <p:cNvPr id="38" name="Text Box 3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57" y="1140"/>
                  <a:ext cx="3898" cy="802"/>
                </a:xfrm>
                <a:prstGeom prst="rect">
                  <a:avLst/>
                </a:prstGeom>
                <a:blipFill rotWithShape="1">
                  <a:blip r:embed="rId1"/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9" name="Text Box 38"/>
            <p:cNvSpPr txBox="1"/>
            <p:nvPr/>
          </p:nvSpPr>
          <p:spPr>
            <a:xfrm>
              <a:off x="1267" y="2040"/>
              <a:ext cx="840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endParaRPr lang="en-US"/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333375" y="1805305"/>
            <a:ext cx="1801495" cy="939800"/>
            <a:chOff x="1057" y="1140"/>
            <a:chExt cx="3898" cy="1480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2" name="Text Box 41"/>
                <p:cNvSpPr txBox="1"/>
                <p:nvPr/>
              </p:nvSpPr>
              <p:spPr>
                <a:xfrm>
                  <a:off x="1057" y="1140"/>
                  <a:ext cx="3898" cy="1003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p>
                  <a:pPr algn="ctr"/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</m:ctrlPr>
                        </m:sSubPr>
                        <m:e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𝑇</m:t>
                          </m:r>
                        </m:e>
                        <m:sub>
                          <m:f>
                            <m:fPr>
                              <m:type m:val="lin"/>
                              <m:ctrlPr>
                                <a:rPr lang="en-US" altLang="es-ES_tradnl" sz="24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</m:ctrlPr>
                            </m:fPr>
                            <m:num>
                              <m:r>
                                <a:rPr lang="en-US" altLang="es-ES_tradnl" sz="24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altLang="es-ES_tradnl" sz="24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2</m:t>
                              </m:r>
                            </m:den>
                          </m:f>
                        </m:sub>
                      </m:sSub>
                      <m:r>
                        <a:rPr lang="en-US" altLang="es-ES_tradnl" sz="24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=</m:t>
                      </m:r>
                      <m:f>
                        <m:fPr>
                          <m:ctrlP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n-US" altLang="es-ES_tradnl" sz="2400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altLang="es-ES_tradnl" sz="2400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ln</m:t>
                              </m:r>
                            </m:fName>
                            <m:e>
                              <m:r>
                                <a:rPr lang="en-US" altLang="es-ES_tradnl" sz="24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2</m:t>
                              </m:r>
                            </m:e>
                          </m:func>
                        </m:num>
                        <m:den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𝜆</m:t>
                          </m:r>
                        </m:den>
                      </m:f>
                    </m:oMath>
                  </a14:m>
                  <a:r>
                    <a:rPr lang="es-ES_tradnl" altLang="en-US" sz="2400"/>
                    <a:t> </a:t>
                  </a:r>
                  <a:r>
                    <a:rPr lang="es-ES_tradnl" altLang="en-US" sz="2400"/>
                    <a:t> </a:t>
                  </a:r>
                  <a:endParaRPr lang="es-ES_tradnl" altLang="en-US" sz="2400"/>
                </a:p>
              </p:txBody>
            </p:sp>
          </mc:Choice>
          <mc:Fallback>
            <p:sp>
              <p:nvSpPr>
                <p:cNvPr id="42" name="Text Box 4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57" y="1140"/>
                  <a:ext cx="3898" cy="1003"/>
                </a:xfrm>
                <a:prstGeom prst="rect">
                  <a:avLst/>
                </a:prstGeom>
                <a:blipFill rotWithShape="1">
                  <a:blip r:embed="rId2"/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3" name="Text Box 42"/>
            <p:cNvSpPr txBox="1"/>
            <p:nvPr/>
          </p:nvSpPr>
          <p:spPr>
            <a:xfrm>
              <a:off x="1267" y="2040"/>
              <a:ext cx="840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endParaRPr lang="en-US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1247036" y="3021965"/>
            <a:ext cx="3752492" cy="1048385"/>
            <a:chOff x="797" y="969"/>
            <a:chExt cx="3898" cy="1651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0" name="Text Box 9"/>
                <p:cNvSpPr txBox="1"/>
                <p:nvPr/>
              </p:nvSpPr>
              <p:spPr>
                <a:xfrm>
                  <a:off x="797" y="969"/>
                  <a:ext cx="3898" cy="80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es-ES_tradnl" altLang="en-US" sz="2400"/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</m:ctrlPr>
                        </m:sSubPr>
                        <m:e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𝑃</m:t>
                          </m:r>
                        </m:e>
                        <m:sub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𝑎𝑙𝑖𝑣𝑒</m:t>
                          </m:r>
                        </m:sub>
                      </m:sSub>
                      <m:r>
                        <a:rPr lang="en-US" altLang="es-ES_tradnl" sz="24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(</m:t>
                      </m:r>
                      <m:r>
                        <a:rPr lang="en-US" altLang="es-ES_tradnl" sz="24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𝑡</m:t>
                      </m:r>
                      <m:r>
                        <a:rPr lang="en-US" altLang="es-ES_tradnl" sz="24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)</m:t>
                      </m:r>
                      <m:r>
                        <a:rPr lang="en-US" altLang="es-ES_tradnl" sz="24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=</m:t>
                      </m:r>
                      <m:sSup>
                        <m:sSupPr>
                          <m:ctrlP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</m:ctrlPr>
                        </m:sSupPr>
                        <m:e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𝑒</m:t>
                          </m:r>
                        </m:e>
                        <m:sup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−</m:t>
                          </m:r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𝜆</m:t>
                          </m:r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(</m:t>
                          </m:r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𝑡</m:t>
                          </m:r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altLang="es-ES_tradnl" sz="24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</m:ctrlPr>
                            </m:sSubPr>
                            <m:e>
                              <m:r>
                                <a:rPr lang="en-US" altLang="es-ES_tradnl" sz="24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altLang="es-ES_tradnl" sz="24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)</m:t>
                          </m:r>
                        </m:sup>
                      </m:sSup>
                    </m:oMath>
                  </a14:m>
                  <a:r>
                    <a:rPr lang="es-ES_tradnl" altLang="en-US" sz="2400"/>
                    <a:t> </a:t>
                  </a:r>
                  <a:endParaRPr lang="es-ES_tradnl" altLang="en-US" sz="2400"/>
                </a:p>
              </p:txBody>
            </p:sp>
          </mc:Choice>
          <mc:Fallback>
            <p:sp>
              <p:nvSpPr>
                <p:cNvPr id="10" name="Text Box 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97" y="969"/>
                  <a:ext cx="3898" cy="802"/>
                </a:xfrm>
                <a:prstGeom prst="rect">
                  <a:avLst/>
                </a:prstGeom>
                <a:blipFill rotWithShape="1">
                  <a:blip r:embed="rId3"/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" name="Text Box 10"/>
            <p:cNvSpPr txBox="1"/>
            <p:nvPr/>
          </p:nvSpPr>
          <p:spPr>
            <a:xfrm>
              <a:off x="1267" y="2040"/>
              <a:ext cx="840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endParaRPr lang="en-US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127377" y="2965450"/>
            <a:ext cx="4590016" cy="1082675"/>
            <a:chOff x="1114" y="915"/>
            <a:chExt cx="4768" cy="1705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3" name="Text Box 12"/>
                <p:cNvSpPr txBox="1"/>
                <p:nvPr/>
              </p:nvSpPr>
              <p:spPr>
                <a:xfrm>
                  <a:off x="1114" y="915"/>
                  <a:ext cx="4768" cy="89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es-ES_tradnl" altLang="en-US" sz="2400"/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</m:ctrlPr>
                        </m:sSubPr>
                        <m:e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𝑃</m:t>
                          </m:r>
                        </m:e>
                        <m:sub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𝑑𝑒𝑐𝑎𝑦𝑒𝑑</m:t>
                          </m:r>
                        </m:sub>
                      </m:sSub>
                      <m:r>
                        <a:rPr lang="en-US" altLang="es-ES_tradnl" sz="24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(</m:t>
                      </m:r>
                      <m:r>
                        <a:rPr lang="en-US" altLang="es-ES_tradnl" sz="24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𝑡</m:t>
                      </m:r>
                      <m:r>
                        <a:rPr lang="en-US" altLang="es-ES_tradnl" sz="24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)</m:t>
                      </m:r>
                      <m:r>
                        <a:rPr lang="en-US" altLang="es-ES_tradnl" sz="24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=</m:t>
                      </m:r>
                      <m:r>
                        <a:rPr lang="en-US" altLang="es-ES_tradnl" sz="24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1</m:t>
                      </m:r>
                      <m:r>
                        <a:rPr lang="en-US" altLang="es-ES_tradnl" sz="24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−</m:t>
                      </m:r>
                      <m:sSup>
                        <m:sSupPr>
                          <m:ctrlP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</m:ctrlPr>
                        </m:sSupPr>
                        <m:e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𝑒</m:t>
                          </m:r>
                        </m:e>
                        <m:sup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−</m:t>
                          </m:r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𝜆</m:t>
                          </m:r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(</m:t>
                          </m:r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𝑡</m:t>
                          </m:r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altLang="es-ES_tradnl" sz="24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</m:ctrlPr>
                            </m:sSubPr>
                            <m:e>
                              <m:r>
                                <a:rPr lang="en-US" altLang="es-ES_tradnl" sz="24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altLang="es-ES_tradnl" sz="24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)</m:t>
                          </m:r>
                        </m:sup>
                      </m:sSup>
                    </m:oMath>
                  </a14:m>
                  <a:r>
                    <a:rPr lang="es-ES_tradnl" altLang="en-US" sz="2400"/>
                    <a:t> </a:t>
                  </a:r>
                  <a:endParaRPr lang="es-ES_tradnl" altLang="en-US" sz="2400"/>
                </a:p>
              </p:txBody>
            </p:sp>
          </mc:Choice>
          <mc:Fallback>
            <p:sp>
              <p:nvSpPr>
                <p:cNvPr id="13" name="Text Box 1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14" y="915"/>
                  <a:ext cx="4768" cy="891"/>
                </a:xfrm>
                <a:prstGeom prst="rect">
                  <a:avLst/>
                </a:prstGeom>
                <a:blipFill rotWithShape="1">
                  <a:blip r:embed="rId4"/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4" name="Text Box 13"/>
            <p:cNvSpPr txBox="1"/>
            <p:nvPr/>
          </p:nvSpPr>
          <p:spPr>
            <a:xfrm>
              <a:off x="1267" y="2040"/>
              <a:ext cx="840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endParaRPr lang="en-US"/>
            </a:p>
          </p:txBody>
        </p:sp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8515" y="3738245"/>
            <a:ext cx="4295775" cy="235267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74435" y="3702050"/>
            <a:ext cx="4295775" cy="2352675"/>
          </a:xfrm>
          <a:prstGeom prst="rect">
            <a:avLst/>
          </a:prstGeom>
        </p:spPr>
      </p:pic>
      <p:sp>
        <p:nvSpPr>
          <p:cNvPr id="19" name="Text Box 18"/>
          <p:cNvSpPr txBox="1"/>
          <p:nvPr/>
        </p:nvSpPr>
        <p:spPr>
          <a:xfrm>
            <a:off x="3075940" y="362585"/>
            <a:ext cx="60401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s-ES_tradnl" altLang="en-US" sz="2400"/>
              <a:t>Small Systems</a:t>
            </a:r>
            <a:endParaRPr lang="es-ES_tradnl" altLang="en-US" sz="240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r>
              <a:rPr lang="es-ES_tradnl" dirty="0"/>
              <a:t>2023</a:t>
            </a:r>
            <a:endParaRPr lang="es-ES_tradnl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z="800" dirty="0">
                <a:cs typeface="+mn-lt"/>
                <a:sym typeface="+mn-ea"/>
              </a:rPr>
              <a:t>OBJECT-ORIENTED MONTE CARLO ALPHA ANALYSIS</a:t>
            </a:r>
            <a:endParaRPr lang="es-ES_tradnl" sz="800" dirty="0">
              <a:cs typeface="+mn-lt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A49DFD55-3C28-40EF-9E31-A92D2E4017FF}" type="slidenum">
              <a:rPr lang="en-US" smtClean="0"/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35355" y="3173730"/>
            <a:ext cx="4543425" cy="2476500"/>
          </a:xfrm>
          <a:prstGeom prst="rect">
            <a:avLst/>
          </a:prstGeom>
        </p:spPr>
      </p:pic>
      <p:sp>
        <p:nvSpPr>
          <p:cNvPr id="19" name="Text Box 18"/>
          <p:cNvSpPr txBox="1"/>
          <p:nvPr/>
        </p:nvSpPr>
        <p:spPr>
          <a:xfrm>
            <a:off x="3075940" y="362585"/>
            <a:ext cx="60401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s-ES_tradnl" altLang="en-US" sz="2400"/>
              <a:t>Monte Carlo</a:t>
            </a:r>
            <a:endParaRPr lang="es-ES_tradnl" altLang="en-US" sz="2400"/>
          </a:p>
        </p:txBody>
      </p:sp>
      <p:grpSp>
        <p:nvGrpSpPr>
          <p:cNvPr id="37" name="Group 36"/>
          <p:cNvGrpSpPr/>
          <p:nvPr/>
        </p:nvGrpSpPr>
        <p:grpSpPr>
          <a:xfrm>
            <a:off x="333375" y="1150620"/>
            <a:ext cx="2629535" cy="939800"/>
            <a:chOff x="1057" y="1140"/>
            <a:chExt cx="3898" cy="1480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8" name="Text Box 37"/>
                <p:cNvSpPr txBox="1"/>
                <p:nvPr/>
              </p:nvSpPr>
              <p:spPr>
                <a:xfrm>
                  <a:off x="1057" y="1140"/>
                  <a:ext cx="3898" cy="802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p>
                  <a:pPr algn="ctr"/>
                  <a14:m>
                    <m:oMath xmlns:m="http://schemas.openxmlformats.org/officeDocument/2006/math">
                      <m:r>
                        <a:rPr lang="en-US" altLang="es-ES_tradnl" sz="24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𝑁</m:t>
                      </m:r>
                      <m:r>
                        <a:rPr lang="en-US" altLang="es-ES_tradnl" sz="24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(</m:t>
                      </m:r>
                      <m:r>
                        <a:rPr lang="en-US" altLang="es-ES_tradnl" sz="24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𝑡</m:t>
                      </m:r>
                      <m:r>
                        <a:rPr lang="en-US" altLang="es-ES_tradnl" sz="24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)=</m:t>
                      </m:r>
                      <m:sSub>
                        <m:sSubPr>
                          <m:ctrlP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</m:ctrlPr>
                        </m:sSubPr>
                        <m:e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𝑁</m:t>
                          </m:r>
                        </m:e>
                        <m:sub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0</m:t>
                          </m:r>
                        </m:sub>
                      </m:sSub>
                      <m:sSup>
                        <m:sSupPr>
                          <m:ctrlP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</m:ctrlPr>
                        </m:sSupPr>
                        <m:e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𝑒</m:t>
                          </m:r>
                        </m:e>
                        <m:sup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−</m:t>
                          </m:r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𝜆</m:t>
                          </m:r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𝑡</m:t>
                          </m:r>
                        </m:sup>
                      </m:sSup>
                    </m:oMath>
                  </a14:m>
                  <a:r>
                    <a:rPr lang="es-ES_tradnl" altLang="en-US" sz="2400"/>
                    <a:t> </a:t>
                  </a:r>
                  <a:r>
                    <a:rPr lang="es-ES_tradnl" altLang="en-US" sz="2400"/>
                    <a:t> </a:t>
                  </a:r>
                  <a:endParaRPr lang="es-ES_tradnl" altLang="en-US" sz="2400"/>
                </a:p>
              </p:txBody>
            </p:sp>
          </mc:Choice>
          <mc:Fallback>
            <p:sp>
              <p:nvSpPr>
                <p:cNvPr id="38" name="Text Box 3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57" y="1140"/>
                  <a:ext cx="3898" cy="802"/>
                </a:xfrm>
                <a:prstGeom prst="rect">
                  <a:avLst/>
                </a:prstGeom>
                <a:blipFill rotWithShape="1">
                  <a:blip r:embed="rId2"/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9" name="Text Box 38"/>
            <p:cNvSpPr txBox="1"/>
            <p:nvPr/>
          </p:nvSpPr>
          <p:spPr>
            <a:xfrm>
              <a:off x="1267" y="2040"/>
              <a:ext cx="840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endParaRPr lang="en-US"/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333375" y="1805305"/>
            <a:ext cx="1801495" cy="939800"/>
            <a:chOff x="1057" y="1140"/>
            <a:chExt cx="3898" cy="1480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2" name="Text Box 41"/>
                <p:cNvSpPr txBox="1"/>
                <p:nvPr/>
              </p:nvSpPr>
              <p:spPr>
                <a:xfrm>
                  <a:off x="1057" y="1140"/>
                  <a:ext cx="3898" cy="1003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p>
                  <a:pPr algn="ctr"/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</m:ctrlPr>
                        </m:sSubPr>
                        <m:e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𝑇</m:t>
                          </m:r>
                        </m:e>
                        <m:sub>
                          <m:f>
                            <m:fPr>
                              <m:type m:val="lin"/>
                              <m:ctrlPr>
                                <a:rPr lang="en-US" altLang="es-ES_tradnl" sz="24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</m:ctrlPr>
                            </m:fPr>
                            <m:num>
                              <m:r>
                                <a:rPr lang="en-US" altLang="es-ES_tradnl" sz="24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altLang="es-ES_tradnl" sz="24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2</m:t>
                              </m:r>
                            </m:den>
                          </m:f>
                        </m:sub>
                      </m:sSub>
                      <m:r>
                        <a:rPr lang="en-US" altLang="es-ES_tradnl" sz="24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=</m:t>
                      </m:r>
                      <m:f>
                        <m:fPr>
                          <m:ctrlP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n-US" altLang="es-ES_tradnl" sz="2400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altLang="es-ES_tradnl" sz="2400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ln</m:t>
                              </m:r>
                            </m:fName>
                            <m:e>
                              <m:r>
                                <a:rPr lang="en-US" altLang="es-ES_tradnl" sz="24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2</m:t>
                              </m:r>
                            </m:e>
                          </m:func>
                        </m:num>
                        <m:den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𝜆</m:t>
                          </m:r>
                        </m:den>
                      </m:f>
                    </m:oMath>
                  </a14:m>
                  <a:r>
                    <a:rPr lang="es-ES_tradnl" altLang="en-US" sz="2400"/>
                    <a:t> </a:t>
                  </a:r>
                  <a:r>
                    <a:rPr lang="es-ES_tradnl" altLang="en-US" sz="2400"/>
                    <a:t> </a:t>
                  </a:r>
                  <a:endParaRPr lang="es-ES_tradnl" altLang="en-US" sz="2400"/>
                </a:p>
              </p:txBody>
            </p:sp>
          </mc:Choice>
          <mc:Fallback>
            <p:sp>
              <p:nvSpPr>
                <p:cNvPr id="42" name="Text Box 4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57" y="1140"/>
                  <a:ext cx="3898" cy="1003"/>
                </a:xfrm>
                <a:prstGeom prst="rect">
                  <a:avLst/>
                </a:prstGeom>
                <a:blipFill rotWithShape="1">
                  <a:blip r:embed="rId3"/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3" name="Text Box 42"/>
            <p:cNvSpPr txBox="1"/>
            <p:nvPr/>
          </p:nvSpPr>
          <p:spPr>
            <a:xfrm>
              <a:off x="1267" y="2040"/>
              <a:ext cx="840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endParaRPr lang="en-US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6683058" y="3968115"/>
            <a:ext cx="4447540" cy="527050"/>
            <a:chOff x="10651" y="2712"/>
            <a:chExt cx="7004" cy="830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5" name="Text Box 34"/>
                <p:cNvSpPr txBox="1"/>
                <p:nvPr/>
              </p:nvSpPr>
              <p:spPr>
                <a:xfrm>
                  <a:off x="10651" y="2712"/>
                  <a:ext cx="7004" cy="83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14:m>
                    <m:oMath xmlns:m="http://schemas.openxmlformats.org/officeDocument/2006/math">
                      <m:r>
                        <a:rPr lang="en-US" altLang="es-ES_tradnl" sz="24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𝑅</m:t>
                      </m:r>
                      <m:r>
                        <a:rPr lang="en-US" altLang="es-ES_tradnl" sz="24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=</m:t>
                      </m:r>
                      <m:r>
                        <a:rPr lang="en-US" altLang="es-ES_tradnl" sz="24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1</m:t>
                      </m:r>
                      <m:r>
                        <a:rPr lang="en-US" altLang="es-ES_tradnl" sz="24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−</m:t>
                      </m:r>
                      <m:sSup>
                        <m:sSupPr>
                          <m:ctrlP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</m:ctrlPr>
                        </m:sSupPr>
                        <m:e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𝑒</m:t>
                          </m:r>
                        </m:e>
                        <m:sup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−</m:t>
                          </m:r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𝜆</m:t>
                          </m:r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altLang="es-ES_tradnl" sz="24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</m:ctrlPr>
                            </m:sSubPr>
                            <m:e>
                              <m:r>
                                <a:rPr lang="en-US" altLang="es-ES_tradnl" sz="24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altLang="es-ES_tradnl" sz="2400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decay</m:t>
                              </m:r>
                            </m:sub>
                          </m:sSub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altLang="es-ES_tradnl" sz="24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</m:ctrlPr>
                            </m:sSubPr>
                            <m:e>
                              <m:r>
                                <a:rPr lang="en-US" altLang="es-ES_tradnl" sz="24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altLang="es-ES_tradnl" sz="24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)</m:t>
                          </m:r>
                        </m:sup>
                      </m:sSup>
                    </m:oMath>
                  </a14:m>
                  <a:r>
                    <a:rPr lang="es-ES_tradnl" altLang="en-US" sz="2400"/>
                    <a:t> </a:t>
                  </a:r>
                  <a:r>
                    <a:rPr lang="es-ES_tradnl" altLang="en-US" sz="2400"/>
                    <a:t> </a:t>
                  </a:r>
                  <a:endParaRPr lang="es-ES_tradnl" altLang="en-US" sz="2400"/>
                </a:p>
              </p:txBody>
            </p:sp>
          </mc:Choice>
          <mc:Fallback>
            <p:sp>
              <p:nvSpPr>
                <p:cNvPr id="35" name="Text Box 3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651" y="2712"/>
                  <a:ext cx="7004" cy="830"/>
                </a:xfrm>
                <a:prstGeom prst="rect">
                  <a:avLst/>
                </a:prstGeom>
                <a:blipFill rotWithShape="1">
                  <a:blip r:embed="rId4"/>
                </a:blipFill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4" name="Text Box 13"/>
            <p:cNvSpPr txBox="1"/>
            <p:nvPr/>
          </p:nvSpPr>
          <p:spPr>
            <a:xfrm>
              <a:off x="16322" y="2891"/>
              <a:ext cx="339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endParaRPr lang="en-US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683058" y="3968115"/>
            <a:ext cx="4447540" cy="527050"/>
            <a:chOff x="11028" y="5371"/>
            <a:chExt cx="7004" cy="830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0" name="Text Box 9"/>
                <p:cNvSpPr txBox="1"/>
                <p:nvPr/>
              </p:nvSpPr>
              <p:spPr>
                <a:xfrm>
                  <a:off x="11028" y="5371"/>
                  <a:ext cx="7004" cy="83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14:m>
                    <m:oMath xmlns:m="http://schemas.openxmlformats.org/officeDocument/2006/math">
                      <m:sSup>
                        <m:sSupPr>
                          <m:ctrlP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</m:ctrlPr>
                        </m:sSupPr>
                        <m:e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𝑒</m:t>
                          </m:r>
                        </m:e>
                        <m:sup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−</m:t>
                          </m:r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𝜆</m:t>
                          </m:r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altLang="es-ES_tradnl" sz="24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</m:ctrlPr>
                            </m:sSubPr>
                            <m:e>
                              <m:r>
                                <a:rPr lang="en-US" altLang="es-ES_tradnl" sz="24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altLang="es-ES_tradnl" sz="2400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decay</m:t>
                              </m:r>
                            </m:sub>
                          </m:sSub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altLang="es-ES_tradnl" sz="24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</m:ctrlPr>
                            </m:sSubPr>
                            <m:e>
                              <m:r>
                                <a:rPr lang="en-US" altLang="es-ES_tradnl" sz="24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altLang="es-ES_tradnl" sz="24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)</m:t>
                          </m:r>
                        </m:sup>
                      </m:sSup>
                      <m:r>
                        <a:rPr lang="en-US" altLang="es-ES_tradnl" sz="24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=</m:t>
                      </m:r>
                      <m:r>
                        <a:rPr lang="en-US" altLang="es-ES_tradnl" sz="24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1</m:t>
                      </m:r>
                      <m:r>
                        <a:rPr lang="en-US" altLang="es-ES_tradnl" sz="24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−</m:t>
                      </m:r>
                      <m:r>
                        <a:rPr lang="en-US" altLang="es-ES_tradnl" sz="24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𝑅</m:t>
                      </m:r>
                    </m:oMath>
                  </a14:m>
                  <a:r>
                    <a:rPr lang="es-ES_tradnl" altLang="en-US" sz="2400"/>
                    <a:t> </a:t>
                  </a:r>
                  <a:r>
                    <a:rPr lang="es-ES_tradnl" altLang="en-US" sz="2400"/>
                    <a:t> </a:t>
                  </a:r>
                  <a:endParaRPr lang="es-ES_tradnl" altLang="en-US" sz="2400"/>
                </a:p>
              </p:txBody>
            </p:sp>
          </mc:Choice>
          <mc:Fallback>
            <p:sp>
              <p:nvSpPr>
                <p:cNvPr id="10" name="Text Box 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028" y="5371"/>
                  <a:ext cx="7004" cy="830"/>
                </a:xfrm>
                <a:prstGeom prst="rect">
                  <a:avLst/>
                </a:prstGeom>
                <a:blipFill rotWithShape="1">
                  <a:blip r:embed="rId5"/>
                </a:blipFill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6" name="Text Box 15"/>
            <p:cNvSpPr txBox="1"/>
            <p:nvPr/>
          </p:nvSpPr>
          <p:spPr>
            <a:xfrm>
              <a:off x="16677" y="5617"/>
              <a:ext cx="355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endParaRPr lang="en-US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6683058" y="3808095"/>
            <a:ext cx="4447540" cy="847090"/>
            <a:chOff x="10206" y="5740"/>
            <a:chExt cx="7004" cy="1334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1" name="Text Box 10"/>
                <p:cNvSpPr txBox="1"/>
                <p:nvPr/>
              </p:nvSpPr>
              <p:spPr>
                <a:xfrm>
                  <a:off x="10206" y="5740"/>
                  <a:ext cx="7004" cy="133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14:m>
                    <m:oMath xmlns:m="http://schemas.openxmlformats.org/officeDocument/2006/math">
                      <m:r>
                        <a:rPr lang="en-US" altLang="es-ES_tradnl" sz="24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−</m:t>
                      </m:r>
                      <m:r>
                        <a:rPr lang="en-US" altLang="es-ES_tradnl" sz="24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𝜆</m:t>
                      </m:r>
                      <m:r>
                        <a:rPr lang="en-US" altLang="es-ES_tradnl" sz="24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(</m:t>
                      </m:r>
                      <m:sSub>
                        <m:sSubPr>
                          <m:ctrlP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</m:ctrlPr>
                        </m:sSubPr>
                        <m:e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𝑡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es-ES_tradnl" sz="2400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decay</m:t>
                          </m:r>
                        </m:sub>
                      </m:sSub>
                      <m:r>
                        <a:rPr lang="en-US" altLang="es-ES_tradnl" sz="24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−</m:t>
                      </m:r>
                      <m:sSub>
                        <m:sSubPr>
                          <m:ctrlP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</m:ctrlPr>
                        </m:sSubPr>
                        <m:e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𝑡</m:t>
                          </m:r>
                        </m:e>
                        <m:sub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0</m:t>
                          </m:r>
                        </m:sub>
                      </m:sSub>
                      <m:r>
                        <a:rPr lang="en-US" altLang="es-ES_tradnl" sz="24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)=</m:t>
                      </m:r>
                      <m:func>
                        <m:funcPr>
                          <m:ctrlPr>
                            <a:rPr lang="en-US" altLang="es-ES_tradnl" sz="2400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altLang="es-ES_tradnl" sz="2400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ln</m:t>
                          </m:r>
                        </m:fName>
                        <m:e>
                          <m:d>
                            <m:dPr>
                              <m:ctrlPr>
                                <a:rPr lang="en-US" altLang="es-ES_tradnl" sz="24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</m:ctrlPr>
                            </m:dPr>
                            <m:e>
                              <m:r>
                                <a:rPr lang="en-US" altLang="es-ES_tradnl" sz="24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1</m:t>
                              </m:r>
                              <m:r>
                                <a:rPr lang="en-US" altLang="es-ES_tradnl" sz="24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−</m:t>
                              </m:r>
                              <m:r>
                                <a:rPr lang="en-US" altLang="es-ES_tradnl" sz="24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𝑅</m:t>
                              </m:r>
                            </m:e>
                          </m:d>
                        </m:e>
                      </m:func>
                    </m:oMath>
                  </a14:m>
                  <a:r>
                    <a:rPr lang="es-ES_tradnl" altLang="en-US" sz="2400"/>
                    <a:t> </a:t>
                  </a:r>
                  <a:r>
                    <a:rPr lang="es-ES_tradnl" altLang="en-US" sz="2400"/>
                    <a:t> </a:t>
                  </a:r>
                  <a:endParaRPr lang="es-ES_tradnl" altLang="en-US" sz="2400"/>
                </a:p>
              </p:txBody>
            </p:sp>
          </mc:Choice>
          <mc:Fallback>
            <p:sp>
              <p:nvSpPr>
                <p:cNvPr id="11" name="Text Box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206" y="5740"/>
                  <a:ext cx="7004" cy="1334"/>
                </a:xfrm>
                <a:prstGeom prst="rect">
                  <a:avLst/>
                </a:prstGeom>
                <a:blipFill rotWithShape="1">
                  <a:blip r:embed="rId6"/>
                </a:blipFill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8" name="Text Box 17"/>
            <p:cNvSpPr txBox="1"/>
            <p:nvPr/>
          </p:nvSpPr>
          <p:spPr>
            <a:xfrm>
              <a:off x="12193" y="6053"/>
              <a:ext cx="661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endParaRPr lang="en-US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6683058" y="3913505"/>
            <a:ext cx="4447540" cy="636270"/>
            <a:chOff x="10525" y="7662"/>
            <a:chExt cx="7004" cy="1002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3" name="Text Box 12"/>
                <p:cNvSpPr txBox="1"/>
                <p:nvPr/>
              </p:nvSpPr>
              <p:spPr>
                <a:xfrm>
                  <a:off x="10525" y="7662"/>
                  <a:ext cx="7004" cy="100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</m:ctrlPr>
                        </m:sSubPr>
                        <m:e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𝑡</m:t>
                          </m:r>
                        </m:e>
                        <m:sub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𝑑𝑒𝑐𝑎𝑦</m:t>
                          </m:r>
                        </m:sub>
                      </m:sSub>
                      <m:r>
                        <a:rPr lang="en-US" altLang="es-ES_tradnl" sz="24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=</m:t>
                      </m:r>
                      <m:r>
                        <a:rPr lang="en-US" altLang="es-ES_tradnl" sz="24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−</m:t>
                      </m:r>
                      <m:f>
                        <m:fPr>
                          <m:ctrlP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n-US" altLang="es-ES_tradnl" sz="2400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altLang="es-ES_tradnl" sz="2400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ln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altLang="es-ES_tradnl" sz="2400" i="1">
                                      <a:latin typeface="DejaVu Math TeX Gyre" panose="02000503000000000000" charset="0"/>
                                      <a:cs typeface="DejaVu Math TeX Gyre" panose="02000503000000000000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es-ES_tradnl" sz="2400" i="1">
                                      <a:latin typeface="DejaVu Math TeX Gyre" panose="02000503000000000000" charset="0"/>
                                      <a:cs typeface="DejaVu Math TeX Gyre" panose="02000503000000000000" charset="0"/>
                                    </a:rPr>
                                    <m:t>1</m:t>
                                  </m:r>
                                  <m:r>
                                    <a:rPr lang="en-US" altLang="es-ES_tradnl" sz="2400" i="1">
                                      <a:latin typeface="DejaVu Math TeX Gyre" panose="02000503000000000000" charset="0"/>
                                      <a:cs typeface="DejaVu Math TeX Gyre" panose="02000503000000000000" charset="0"/>
                                    </a:rPr>
                                    <m:t>−</m:t>
                                  </m:r>
                                  <m:r>
                                    <a:rPr lang="en-US" altLang="es-ES_tradnl" sz="2400" i="1">
                                      <a:latin typeface="DejaVu Math TeX Gyre" panose="02000503000000000000" charset="0"/>
                                      <a:cs typeface="DejaVu Math TeX Gyre" panose="02000503000000000000" charset="0"/>
                                    </a:rPr>
                                    <m:t>𝑅</m:t>
                                  </m:r>
                                </m:e>
                              </m:d>
                            </m:e>
                          </m:func>
                        </m:num>
                        <m:den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𝜆</m:t>
                          </m:r>
                        </m:den>
                      </m:f>
                      <m:r>
                        <a:rPr lang="en-US" altLang="es-ES_tradnl" sz="24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+</m:t>
                      </m:r>
                      <m:sSub>
                        <m:sSubPr>
                          <m:ctrlP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</m:ctrlPr>
                        </m:sSubPr>
                        <m:e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𝑡</m:t>
                          </m:r>
                        </m:e>
                        <m:sub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0</m:t>
                          </m:r>
                        </m:sub>
                      </m:sSub>
                    </m:oMath>
                  </a14:m>
                  <a:r>
                    <a:rPr lang="es-ES_tradnl" altLang="en-US" sz="2400"/>
                    <a:t> </a:t>
                  </a:r>
                  <a:r>
                    <a:rPr lang="es-ES_tradnl" altLang="en-US" sz="2400"/>
                    <a:t> </a:t>
                  </a:r>
                  <a:endParaRPr lang="es-ES_tradnl" altLang="en-US" sz="2400"/>
                </a:p>
              </p:txBody>
            </p:sp>
          </mc:Choice>
          <mc:Fallback>
            <p:sp>
              <p:nvSpPr>
                <p:cNvPr id="13" name="Text Box 1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525" y="7662"/>
                  <a:ext cx="7004" cy="1003"/>
                </a:xfrm>
                <a:prstGeom prst="rect">
                  <a:avLst/>
                </a:prstGeom>
                <a:blipFill rotWithShape="1">
                  <a:blip r:embed="rId7"/>
                </a:blipFill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1" name="Text Box 20"/>
            <p:cNvSpPr txBox="1"/>
            <p:nvPr/>
          </p:nvSpPr>
          <p:spPr>
            <a:xfrm>
              <a:off x="15870" y="7907"/>
              <a:ext cx="726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endParaRPr lang="en-US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6109335" y="3966845"/>
            <a:ext cx="5594985" cy="529590"/>
            <a:chOff x="6419" y="9266"/>
            <a:chExt cx="8811" cy="834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2" name="Text Box 11"/>
                <p:cNvSpPr txBox="1"/>
                <p:nvPr/>
              </p:nvSpPr>
              <p:spPr>
                <a:xfrm>
                  <a:off x="6419" y="9266"/>
                  <a:ext cx="8811" cy="79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</m:ctrlPr>
                        </m:sSubPr>
                        <m:e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𝑡</m:t>
                          </m:r>
                        </m:e>
                        <m:sub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𝑑𝑒𝑐𝑎𝑦</m:t>
                          </m:r>
                        </m:sub>
                      </m:sSub>
                      <m:r>
                        <a:rPr lang="en-US" altLang="es-ES_tradnl" sz="24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=</m:t>
                      </m:r>
                      <m:r>
                        <a:rPr lang="en-US" altLang="es-ES_tradnl" sz="24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−</m:t>
                      </m:r>
                      <m:sSub>
                        <m:sSubPr>
                          <m:ctrlP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</m:ctrlPr>
                        </m:sSubPr>
                        <m:e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𝑇</m:t>
                          </m:r>
                        </m:e>
                        <m:sub>
                          <m:f>
                            <m:fPr>
                              <m:type m:val="lin"/>
                              <m:ctrlPr>
                                <a:rPr lang="en-US" altLang="es-ES_tradnl" sz="24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</m:ctrlPr>
                            </m:fPr>
                            <m:num>
                              <m:r>
                                <a:rPr lang="en-US" altLang="es-ES_tradnl" sz="24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altLang="es-ES_tradnl" sz="24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2</m:t>
                              </m:r>
                            </m:den>
                          </m:f>
                        </m:sub>
                      </m:sSub>
                      <m:func>
                        <m:funcPr>
                          <m:ctrlP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altLang="es-ES_tradnl" sz="2400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altLang="es-ES_tradnl" sz="2400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en-US" altLang="es-ES_tradnl" sz="24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2</m:t>
                              </m:r>
                            </m:sub>
                          </m:sSub>
                        </m:fName>
                        <m:e>
                          <m:d>
                            <m:dPr>
                              <m:ctrlPr>
                                <a:rPr lang="en-US" altLang="es-ES_tradnl" sz="24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</m:ctrlPr>
                            </m:dPr>
                            <m:e>
                              <m:r>
                                <a:rPr lang="en-US" altLang="es-ES_tradnl" sz="24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1</m:t>
                              </m:r>
                              <m:r>
                                <a:rPr lang="en-US" altLang="es-ES_tradnl" sz="24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−</m:t>
                              </m:r>
                              <m:r>
                                <a:rPr lang="en-US" altLang="es-ES_tradnl" sz="2400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𝑅</m:t>
                              </m:r>
                            </m:e>
                          </m:d>
                        </m:e>
                      </m:func>
                      <m:r>
                        <a:rPr lang="en-US" altLang="es-ES_tradnl" sz="2400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+</m:t>
                      </m:r>
                      <m:sSub>
                        <m:sSubPr>
                          <m:ctrlP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</m:ctrlPr>
                        </m:sSubPr>
                        <m:e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𝑡</m:t>
                          </m:r>
                        </m:e>
                        <m:sub>
                          <m:r>
                            <a:rPr lang="en-US" altLang="es-ES_tradnl" sz="2400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0</m:t>
                          </m:r>
                        </m:sub>
                      </m:sSub>
                    </m:oMath>
                  </a14:m>
                  <a:r>
                    <a:rPr lang="es-ES_tradnl" altLang="en-US" sz="2400"/>
                    <a:t> </a:t>
                  </a:r>
                  <a:r>
                    <a:rPr lang="es-ES_tradnl" altLang="en-US" sz="2400"/>
                    <a:t> </a:t>
                  </a:r>
                  <a:endParaRPr lang="es-ES_tradnl" altLang="en-US" sz="2400"/>
                </a:p>
              </p:txBody>
            </p:sp>
          </mc:Choice>
          <mc:Fallback>
            <p:sp>
              <p:nvSpPr>
                <p:cNvPr id="12" name="Text Box 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19" y="9266"/>
                  <a:ext cx="8811" cy="796"/>
                </a:xfrm>
                <a:prstGeom prst="rect">
                  <a:avLst/>
                </a:prstGeom>
                <a:blipFill rotWithShape="1">
                  <a:blip r:embed="rId8"/>
                </a:blipFill>
              </p:spPr>
              <p:txBody>
                <a:bodyPr/>
                <a:lstStyle/>
                <a:p>
                  <a:r>
                    <a:rPr lang="en-US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3" name="Text Box 22"/>
            <p:cNvSpPr txBox="1"/>
            <p:nvPr/>
          </p:nvSpPr>
          <p:spPr>
            <a:xfrm>
              <a:off x="14145" y="9520"/>
              <a:ext cx="774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r>
              <a:rPr lang="es-ES_tradnl" dirty="0"/>
              <a:t>2023</a:t>
            </a:r>
            <a:endParaRPr lang="es-ES_tradnl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z="800" dirty="0">
                <a:cs typeface="+mn-lt"/>
                <a:sym typeface="+mn-ea"/>
              </a:rPr>
              <a:t>OBJECT-ORIENTED MONTE CARLO ALPHA ANALYSIS</a:t>
            </a:r>
            <a:endParaRPr lang="es-ES_tradnl" sz="800" dirty="0">
              <a:cs typeface="+mn-lt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4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9E6DF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56">
      <a:majorFont>
        <a:latin typeface="Tenorite"/>
        <a:ea typeface=""/>
        <a:cs typeface=""/>
      </a:majorFont>
      <a:minorFont>
        <a:latin typeface="Tenorit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Minimalist presentation</Template>
  <TotalTime>0</TotalTime>
  <Words>5215</Words>
  <Application>WPS Presentation</Application>
  <PresentationFormat>Widescreen</PresentationFormat>
  <Paragraphs>584</Paragraphs>
  <Slides>31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31</vt:i4>
      </vt:variant>
    </vt:vector>
  </HeadingPairs>
  <TitlesOfParts>
    <vt:vector size="46" baseType="lpstr">
      <vt:lpstr>Arial</vt:lpstr>
      <vt:lpstr>SimSun</vt:lpstr>
      <vt:lpstr>Wingdings</vt:lpstr>
      <vt:lpstr>DejaVu Math TeX Gyre</vt:lpstr>
      <vt:lpstr>MS Mincho</vt:lpstr>
      <vt:lpstr>Tenorite</vt:lpstr>
      <vt:lpstr>C059</vt:lpstr>
      <vt:lpstr>Microsoft YaHei</vt:lpstr>
      <vt:lpstr>Droid Sans Fallback</vt:lpstr>
      <vt:lpstr>Arial Unicode MS</vt:lpstr>
      <vt:lpstr>Calibri</vt:lpstr>
      <vt:lpstr>Trebuchet MS</vt:lpstr>
      <vt:lpstr>OpenSymbol</vt:lpstr>
      <vt:lpstr>SimSun</vt:lpstr>
      <vt:lpstr>Office Theme</vt:lpstr>
      <vt:lpstr>Object-oriented monte Carlo alpha analysis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Validation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Results</vt:lpstr>
      <vt:lpstr>PowerPoint 演示文稿</vt:lpstr>
      <vt:lpstr>PowerPoint 演示文稿</vt:lpstr>
      <vt:lpstr>Results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/>
  <cp:lastModifiedBy>volinm</cp:lastModifiedBy>
  <cp:revision>115</cp:revision>
  <dcterms:created xsi:type="dcterms:W3CDTF">2023-08-11T21:05:07Z</dcterms:created>
  <dcterms:modified xsi:type="dcterms:W3CDTF">2023-08-11T21:05:07Z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  <property fmtid="{D5CDD505-2E9C-101B-9397-08002B2CF9AE}" pid="3" name="MediaServiceImageTags">
    <vt:lpwstr/>
  </property>
  <property fmtid="{D5CDD505-2E9C-101B-9397-08002B2CF9AE}" pid="4" name="ICV">
    <vt:lpwstr/>
  </property>
  <property fmtid="{D5CDD505-2E9C-101B-9397-08002B2CF9AE}" pid="5" name="KSOProductBuildVer">
    <vt:lpwstr>1033-11.1.0.11698</vt:lpwstr>
  </property>
</Properties>
</file>