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17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63" r:id="rId14"/>
    <p:sldId id="265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FF"/>
    <a:srgbClr val="3F6CD7"/>
    <a:srgbClr val="FF2600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4683"/>
  </p:normalViewPr>
  <p:slideViewPr>
    <p:cSldViewPr snapToGrid="0" snapToObjects="1" showGuides="1">
      <p:cViewPr>
        <p:scale>
          <a:sx n="75" d="100"/>
          <a:sy n="75" d="100"/>
        </p:scale>
        <p:origin x="946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4A6CD-836C-FD48-900D-891F1141E467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6636-5615-AC45-93A3-671C08CFB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1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3EFED-6FFD-2B42-9955-4FA033A9E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131931"/>
            <a:ext cx="5873578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D3CD0F-91ED-694B-8842-04412C1BF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3611606"/>
            <a:ext cx="5873578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B1B25-CD3F-8848-964E-DCD88AFC18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0357016-687B-B945-BED3-B8A08427B978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1EA55-C0C7-614C-BDB0-6336E75D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3FFB4-5F71-B843-B7E8-0B1102748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6EB0CB-4720-9C4A-80B6-2BF30A434F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5212" y="1131931"/>
            <a:ext cx="2851643" cy="39170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40A767C-8183-4740-9A5F-2B9571E517EF}"/>
              </a:ext>
            </a:extLst>
          </p:cNvPr>
          <p:cNvSpPr/>
          <p:nvPr userDrawn="1"/>
        </p:nvSpPr>
        <p:spPr>
          <a:xfrm>
            <a:off x="0" y="0"/>
            <a:ext cx="3581400" cy="4917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9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46B88-595D-0048-BB60-3C9D7F48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0D35F9-8AD1-594D-AE94-539652266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68FD8-ECB2-B04B-8012-05F6AA32A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80A3-5CE2-DC4E-8423-209AC7DD57A2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23268-1559-1B45-BDEA-D4F97433E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81ABD-E459-724A-9BF7-C99B06DC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7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82A541-8E21-A046-A9B8-931AC04EF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6E4BB6-2467-6A4D-A14F-DE9C5BB86E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0897C-15AB-2B4B-A9B7-26CE1FB71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6A1D-3F62-B847-82D9-6A7E7FF8043F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08671-B8C6-634E-98A8-5E38E532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DC491-5507-814F-8B16-B69C1A77D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19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2AC9-D70F-BB4E-95C5-C972265EE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0BB9C7-6BD9-8F4F-8D5C-23613541F7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DD2BA-0F16-F943-A3C6-D302F0B8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2F1A1-16D8-C244-B6F2-EBB42DE4E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ECAA4-9C35-9041-8828-35C200676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21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40B90-3C45-7C4F-BFEE-B0EBC91FA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28619-7C4A-6A45-B1E0-50850A251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52892-C72B-5C41-A56F-73A11968F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CE921-3A0A-E748-B1EF-36512A6CE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A9210-9F25-2C4E-B282-EF8ADEC32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36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8DFF2-8DEA-C740-920F-BB338124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E0366-3A3E-E446-8231-B6A774265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ED309-EF98-AC49-A7C5-9EB1AE02D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72A9B-0137-5240-96C8-56957E89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803BB-041A-384D-A67B-DDA5A8D5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3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79750-E959-F64F-BDA8-ED84E11D3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F8083-CEAD-2F40-981F-4AC165124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537064-1DDF-1846-B6C1-8C5172E3A0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142DD-774A-1342-A894-C77C2A58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F0633-00E2-3A4D-806E-4979756A8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CC233-9396-074D-9B2B-2680521B3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01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21416-127B-CD49-B746-9671CBA73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D403D-EEBA-F447-A4B0-58940015C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5332C6-BBCB-6B4C-A1A1-54BA9A1CA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559C76-FFEB-9147-9BD0-F53712D6B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EC14F9-C712-D641-99FB-815EE9868E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C18A1-9505-484D-AC39-51BC91CC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55D614-17CC-014A-AE2A-9D2580859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40221A-1F9C-364E-BA0F-1FC03C9BA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7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C3580-692A-9549-BFB2-1661E76C5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4E53D-5DC9-1A45-9DF8-07C58FA9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D23F7-A850-1046-B5DF-24D7CEA0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C02635-2BC3-4F44-AD78-EF16616DF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44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B637F7-C21C-D94D-9597-251CBE367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3C0F0E-11F3-824A-931F-2D79D40B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8E88F-9EDB-2B42-8862-81AFA5CD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23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2386A-F095-4242-8253-4033FF473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D6974-3B50-CB45-A20C-DB530C5AD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C742B-7F89-894A-8EFD-1F334531E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0A858-944A-3B49-83A8-899F1FF56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E10C0-BA80-2E4F-9423-321299721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DF75B-12DE-1E40-8FE4-D25D20CC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1BC1-8921-FF46-9732-17E8E5465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54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57BE2-5C75-B049-B57B-EB556E701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8049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CFE94-2F91-5B4C-964E-30DAF66C3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DBC5-7FE4-2141-882E-8467AF4E1131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B2EC0-8983-0449-94F8-59A4FDDF7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49682-C3DA-8B42-B2A2-4D198C410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08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4D63C-DFE5-D44C-9CC5-F8C6F3342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E5B220-978A-5046-8DEE-786F5B6F1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9B65B9-8422-B249-8B32-0787694E9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595716-43B4-1E45-8F17-7D451362D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2BF55-B46A-F346-A9DF-92DB4A9E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50C12-FA28-354B-886F-3F846CE8D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756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E416-D1D9-5C48-83AF-6C08FC06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D520D7-1296-F943-84BE-F9CE6A697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21F9C-6041-714C-A091-4696B0EBA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52CA4-9627-8742-9421-72C7363B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1130A-FC53-5846-B50B-9BCEFF4B1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88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6DC85-4047-BE4A-A5E5-DB698A684C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9C5E57-BF9A-9848-8B8A-ECF07CA83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0C1A8-84B4-3442-9D14-F8BEFE8F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C7A3D-2615-584F-82C1-51991E04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D7A25-4336-974B-913D-2B2DEB563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CCD21-8C3A-9144-A064-5AE242802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301D1-7B81-9B44-9B96-40FF0B945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07D54-33DE-4041-ADAA-C522EDA5C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4A35-F5EF-8E4E-A953-2CEAE10329AE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740E4-3278-7F4F-B7C5-3E57B4F73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427CD-329D-4C48-B710-C0C007418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3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A657-F7B0-474B-9E2C-66646271D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459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5C622-9AAF-514A-8B93-C5A23924E7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5098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32919D-8206-8244-8650-335639D1F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15098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6184-4CE1-0D48-A541-35C4BB584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FDEE-3638-8B4C-9FC2-616E75FF68F3}" type="datetime1">
              <a:rPr lang="en-CA" smtClean="0"/>
              <a:t>2023-08-15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DD845-6D02-E94D-9E1E-135572E9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2FD4A-3A00-0247-AC22-0C059510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3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DE66A-998F-434A-AD1E-36C49336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5459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309C2-1AB6-5B4D-8FDB-9B8052BFD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7063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4D5EA0-BAC0-164A-8C5B-D18ED232E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94547"/>
            <a:ext cx="5157787" cy="3450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10B031-0C3B-7C41-BEEF-8200C1EBCD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7063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7EA549-9246-304D-8CEC-7B35881BD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94547"/>
            <a:ext cx="5183188" cy="3450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ED0977-4C1F-C949-B2DA-A3CCD6044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98124-B973-D84B-9A85-CF4AF629D0A6}" type="datetime1">
              <a:rPr lang="en-CA" smtClean="0"/>
              <a:t>2023-08-15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48D7C8-7258-CD48-9563-CDA7BB2A3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4A3C73-23D2-0A4D-BDD2-49EA7677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1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BD0F3-E2AF-0B43-A3FC-939DA3ECC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54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84F291-10F3-F24B-9F57-8D8A85DFF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9FD9-B5B6-3746-A050-EED38D337C9E}" type="datetime1">
              <a:rPr lang="en-CA" smtClean="0"/>
              <a:t>2023-08-15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B884F-4F46-5F4D-89C9-E9DF4E2B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314DA-E6B0-A448-8B33-ABDE3642C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0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DFDF89-173A-804C-A0A1-EB021B100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5973-5583-374C-9D58-6BB5D22AB943}" type="datetime1">
              <a:rPr lang="en-CA" smtClean="0"/>
              <a:t>2023-08-15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E2284A-8251-C747-A84F-473A11E31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20E49-C86C-7947-BB61-5C01C3590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0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62E8B-2452-E94F-8B47-C9CC03EFD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2FDEA-F36F-F64D-B781-79BCF12A4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6748A-DF80-834D-B428-C9ACF2CC28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B9939-A180-D544-96E2-C341A38A5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9F18D-FCB0-D044-B100-49DB74C23480}" type="datetime1">
              <a:rPr lang="en-CA" smtClean="0"/>
              <a:t>2023-08-15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1E76C-B397-1248-AC0C-CBD4A814B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8E039-B3A3-4342-B326-AD299F8D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30321-4436-1544-B26D-1A871564C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A9694-92C8-EF45-AB12-CE8654808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60004-E43F-4C40-AF8C-6C13826D7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29542-5900-CD41-9779-CC972881E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B7F1-C136-4943-AB1A-EB6FAF056823}" type="datetime1">
              <a:rPr lang="en-CA" smtClean="0"/>
              <a:t>2023-08-15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EB9D7-3918-734E-AD95-13E9FC3A8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93D2E-8AE1-3A40-A936-D34B1E054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1CB00E-6711-434A-943D-AFA23AEF2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459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B9EB-13C3-CC4E-8114-6A63BCF04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1509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1C45E-C46A-354C-AB4E-0F4BF1AB74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7C9C8-3598-FD4A-97AF-5520E582F1A1}" type="datetime1">
              <a:rPr lang="en-CA" smtClean="0"/>
              <a:t>2023-08-15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FDD59-12BB-3141-9AA9-093182B14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10035-CDE8-EE46-A628-A8759346A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1769-ED77-D94C-A000-DECE1C8E6B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2F1A71-53D7-0A41-9CFC-2A7564CCA9FD}"/>
              </a:ext>
            </a:extLst>
          </p:cNvPr>
          <p:cNvSpPr/>
          <p:nvPr userDrawn="1"/>
        </p:nvSpPr>
        <p:spPr>
          <a:xfrm>
            <a:off x="0" y="0"/>
            <a:ext cx="12192000" cy="494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6900A-079C-844D-A172-8B4F1BF16829}"/>
              </a:ext>
            </a:extLst>
          </p:cNvPr>
          <p:cNvSpPr/>
          <p:nvPr userDrawn="1"/>
        </p:nvSpPr>
        <p:spPr>
          <a:xfrm>
            <a:off x="0" y="0"/>
            <a:ext cx="3581400" cy="4942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507EF5-E294-D045-82A2-C554FD755B4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664" y="-39377"/>
            <a:ext cx="1647567" cy="55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37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243655-AF44-414A-99FD-C62208DF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DAADD-15EB-9744-A2A1-36A647580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E3659-2B2B-C941-8137-15F096C1C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7127B-7B2F-3349-8B95-FBC893DC7941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EA209-48FF-E042-B0A4-04967F908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FDDE4-2366-7F48-93FF-8206ED30C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1457D-D120-5442-A690-BDFA80BC4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thomashepworth12@gmail.com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s://www.linkedin.com/in/thomas-hepwort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8167DE-6B01-047A-FCC1-E75F0909C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9128"/>
            <a:ext cx="12192000" cy="1608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CA6CC8-BD1E-5147-9951-6204EDB38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7267" y="2048933"/>
            <a:ext cx="9838266" cy="1470598"/>
          </a:xfrm>
        </p:spPr>
        <p:txBody>
          <a:bodyPr>
            <a:normAutofit/>
          </a:bodyPr>
          <a:lstStyle/>
          <a:p>
            <a:r>
              <a:rPr lang="en-US" sz="3200" dirty="0"/>
              <a:t>Simulating Magnetic Fields in a Magnetically Shielded room for a Neutron </a:t>
            </a:r>
            <a:br>
              <a:rPr lang="en-US" sz="3200" dirty="0"/>
            </a:br>
            <a:r>
              <a:rPr lang="en-US" sz="3200" dirty="0"/>
              <a:t>Electric Dipole Moment Experiment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E290CE-E8AB-7343-96F1-2E5516EAF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1933" y="3687114"/>
            <a:ext cx="6720245" cy="1655762"/>
          </a:xfrm>
        </p:spPr>
        <p:txBody>
          <a:bodyPr>
            <a:normAutofit/>
          </a:bodyPr>
          <a:lstStyle/>
          <a:p>
            <a:r>
              <a:rPr lang="en-US" sz="1800" dirty="0"/>
              <a:t>Thomas Hepworth, The University of Winnipeg</a:t>
            </a:r>
          </a:p>
          <a:p>
            <a:r>
              <a:rPr lang="en-US" sz="1800" dirty="0"/>
              <a:t>Supervisor: Dr. Russell Mammei, The University of Winnipeg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E4B530-36CE-F040-1C46-E710E31E9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651"/>
            <a:ext cx="12192000" cy="97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96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A8CED-C91C-3814-0246-53A8C01A7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101C4-884C-1861-6B02-02B3062B5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Repeat simulations for more complicated magnetic situations.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Multiple dipoles of small and large magnitude which are randomly oriented will be included.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Introduce position and field measurement errors based on the magnetometers we employ and the level of positional control the mapping device has </a:t>
            </a:r>
          </a:p>
        </p:txBody>
      </p:sp>
    </p:spTree>
    <p:extLst>
      <p:ext uri="{BB962C8B-B14F-4D97-AF65-F5344CB8AC3E}">
        <p14:creationId xmlns:p14="http://schemas.microsoft.com/office/powerpoint/2010/main" val="377398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8167DE-6B01-047A-FCC1-E75F0909C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9128"/>
            <a:ext cx="12192000" cy="1608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CA6CC8-BD1E-5147-9951-6204EDB38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7267" y="2048933"/>
            <a:ext cx="9838266" cy="1470598"/>
          </a:xfrm>
        </p:spPr>
        <p:txBody>
          <a:bodyPr>
            <a:normAutofit/>
          </a:bodyPr>
          <a:lstStyle/>
          <a:p>
            <a:r>
              <a:rPr lang="en-US" sz="4000" dirty="0"/>
              <a:t>Thank you!</a:t>
            </a:r>
            <a:endParaRPr lang="en-US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E290CE-E8AB-7343-96F1-2E5516EAF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1933" y="3687114"/>
            <a:ext cx="6720245" cy="1655762"/>
          </a:xfrm>
        </p:spPr>
        <p:txBody>
          <a:bodyPr>
            <a:normAutofit/>
          </a:bodyPr>
          <a:lstStyle/>
          <a:p>
            <a:r>
              <a:rPr lang="en-US" sz="1800" dirty="0"/>
              <a:t>Thomas Hepworth, </a:t>
            </a:r>
            <a:r>
              <a:rPr lang="en-US" sz="1800" dirty="0">
                <a:hlinkClick r:id="rId3"/>
              </a:rPr>
              <a:t>thomashepworth12@gmail.com</a:t>
            </a:r>
            <a:endParaRPr lang="en-US" sz="1800" dirty="0"/>
          </a:p>
          <a:p>
            <a:r>
              <a:rPr lang="en-US" sz="1800" dirty="0">
                <a:hlinkClick r:id="rId4"/>
              </a:rPr>
              <a:t>https://www.linkedin.com/in/thomas-hepworth/</a:t>
            </a:r>
            <a:r>
              <a:rPr lang="en-US" sz="18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E4B530-36CE-F040-1C46-E710E31E9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651"/>
            <a:ext cx="12192000" cy="97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2AB5428-FDD2-E678-15BA-7B86BBA94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815" y="1548882"/>
            <a:ext cx="10477463" cy="521609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A21C7D-7C3C-7B15-C4C7-573479290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270" y="621997"/>
            <a:ext cx="3589634" cy="262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2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088859-8513-DCCE-D32A-3EE834032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82" y="630263"/>
            <a:ext cx="8052318" cy="60381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1279C4-6E83-DF23-2C24-3F23CB7F1B97}"/>
              </a:ext>
            </a:extLst>
          </p:cNvPr>
          <p:cNvSpPr txBox="1"/>
          <p:nvPr/>
        </p:nvSpPr>
        <p:spPr>
          <a:xfrm>
            <a:off x="8341565" y="858416"/>
            <a:ext cx="313508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Myself, pictured inside the MSR in the Meson Hall at TRIUMF, Canada’s particle accelerator centre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9F6D7A-EF39-246A-E2BA-915A7F911C3C}"/>
              </a:ext>
            </a:extLst>
          </p:cNvPr>
          <p:cNvSpPr txBox="1"/>
          <p:nvPr/>
        </p:nvSpPr>
        <p:spPr>
          <a:xfrm>
            <a:off x="8341565" y="5367358"/>
            <a:ext cx="313508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MSR as of July 2023. Showing a fully completed door and layers 4 (copper) + 5 (inner most mu metal) </a:t>
            </a:r>
          </a:p>
        </p:txBody>
      </p:sp>
    </p:spTree>
    <p:extLst>
      <p:ext uri="{BB962C8B-B14F-4D97-AF65-F5344CB8AC3E}">
        <p14:creationId xmlns:p14="http://schemas.microsoft.com/office/powerpoint/2010/main" val="377633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DAF-8AFA-BCC9-A722-ACCA04632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Characterizing the MSR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124C7-FE6E-AAAB-3470-E6353A35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Involves the following major measurements </a:t>
            </a:r>
          </a:p>
          <a:p>
            <a:r>
              <a:rPr lang="en-CA" dirty="0"/>
              <a:t>Shielding factor of the MSR at the displayed frequencies</a:t>
            </a:r>
          </a:p>
          <a:p>
            <a:pPr lvl="1"/>
            <a:r>
              <a:rPr lang="en-CA" dirty="0"/>
              <a:t>This is to be done at a few </a:t>
            </a:r>
            <a:r>
              <a:rPr lang="en-CA" dirty="0">
                <a:latin typeface="HGMinchoE" panose="02020809000000000000" pitchFamily="49" charset="-128"/>
                <a:ea typeface="HGMinchoE" panose="02020809000000000000" pitchFamily="49" charset="-128"/>
              </a:rPr>
              <a:t>µ</a:t>
            </a:r>
            <a:r>
              <a:rPr lang="en-CA" dirty="0"/>
              <a:t>T excitation (Field perturbed by wooden coil show in previous slide</a:t>
            </a:r>
          </a:p>
          <a:p>
            <a:r>
              <a:rPr lang="en-CA" dirty="0"/>
              <a:t>Residual field measurement </a:t>
            </a:r>
          </a:p>
          <a:p>
            <a:pPr lvl="1"/>
            <a:r>
              <a:rPr lang="en-CA" dirty="0"/>
              <a:t>Field expected to be &lt; 1 </a:t>
            </a:r>
            <a:r>
              <a:rPr lang="en-CA" dirty="0" err="1"/>
              <a:t>nT</a:t>
            </a:r>
            <a:endParaRPr lang="en-CA" dirty="0"/>
          </a:p>
          <a:p>
            <a:r>
              <a:rPr lang="en-CA" dirty="0"/>
              <a:t>Full inner field mapping </a:t>
            </a:r>
          </a:p>
          <a:p>
            <a:pPr lvl="1"/>
            <a:r>
              <a:rPr lang="en-CA" dirty="0"/>
              <a:t>To evaluate field homogeneity and to search for any anomalies, a complete field map must be done when the MSR is finished</a:t>
            </a:r>
          </a:p>
          <a:p>
            <a:pPr marL="457200" lvl="1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3EC5BC-BE6B-97A2-C734-EEA998895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653" y="579474"/>
            <a:ext cx="2621039" cy="18668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EE2256-1B0B-B673-4556-B8255BE4DECB}"/>
              </a:ext>
            </a:extLst>
          </p:cNvPr>
          <p:cNvSpPr txBox="1"/>
          <p:nvPr/>
        </p:nvSpPr>
        <p:spPr>
          <a:xfrm>
            <a:off x="7586458" y="720226"/>
            <a:ext cx="195519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Shielding factor requirements of the fully assembled MSR</a:t>
            </a:r>
          </a:p>
        </p:txBody>
      </p:sp>
    </p:spTree>
    <p:extLst>
      <p:ext uri="{BB962C8B-B14F-4D97-AF65-F5344CB8AC3E}">
        <p14:creationId xmlns:p14="http://schemas.microsoft.com/office/powerpoint/2010/main" val="217990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89BF5-1169-0B12-CD71-7314987E5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Field Mapping Problem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C953F2-C412-4F8B-4733-DF805089F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02238" y="1532059"/>
            <a:ext cx="4179054" cy="31337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1C2BF4-C5D4-B866-CBF1-F013E6141BF4}"/>
              </a:ext>
            </a:extLst>
          </p:cNvPr>
          <p:cNvSpPr txBox="1"/>
          <p:nvPr/>
        </p:nvSpPr>
        <p:spPr>
          <a:xfrm>
            <a:off x="838200" y="1913112"/>
            <a:ext cx="66059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Mapping the magnetic field requires an external mapping device to enter the MSR through holes indicated by the arrow</a:t>
            </a:r>
          </a:p>
          <a:p>
            <a:endParaRPr lang="en-CA" sz="2800" dirty="0"/>
          </a:p>
          <a:p>
            <a:r>
              <a:rPr lang="en-CA" sz="2800" dirty="0"/>
              <a:t>This restricts the measurement positions to be along the axis of these holes</a:t>
            </a:r>
          </a:p>
          <a:p>
            <a:endParaRPr lang="en-CA" sz="2800" dirty="0"/>
          </a:p>
          <a:p>
            <a:r>
              <a:rPr lang="en-CA" sz="2800" dirty="0"/>
              <a:t>Measurement coarseness will determine the precision of the field we reproduce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1598FC-CC87-8B0D-4DF0-F342D720B08A}"/>
              </a:ext>
            </a:extLst>
          </p:cNvPr>
          <p:cNvSpPr txBox="1"/>
          <p:nvPr/>
        </p:nvSpPr>
        <p:spPr>
          <a:xfrm>
            <a:off x="8487508" y="4947138"/>
            <a:ext cx="339378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MSR mapping holes. They will not extrude past the outermost layer when the MSR is complete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88F1643F-9D93-02A6-643C-99617B43A41C}"/>
              </a:ext>
            </a:extLst>
          </p:cNvPr>
          <p:cNvCxnSpPr/>
          <p:nvPr/>
        </p:nvCxnSpPr>
        <p:spPr>
          <a:xfrm rot="5400000" flipH="1" flipV="1">
            <a:off x="7974623" y="3941885"/>
            <a:ext cx="1670538" cy="644769"/>
          </a:xfrm>
          <a:prstGeom prst="curvedConnector3">
            <a:avLst/>
          </a:prstGeom>
          <a:ln>
            <a:solidFill>
              <a:srgbClr val="0096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652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80B7B-2042-3CB8-1BC3-F79D3E147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Fitting our fields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6B7E7-B675-F3AB-52C8-A059BD154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We employ a harmonic polynomial expansion of the magnetic field to calculate the MSR field from our collected data </a:t>
            </a:r>
          </a:p>
          <a:p>
            <a:pPr marL="0" indent="0">
              <a:buNone/>
            </a:pPr>
            <a:r>
              <a:rPr lang="en-CA" dirty="0"/>
              <a:t>			</a:t>
            </a:r>
            <a:endParaRPr lang="en-CA" sz="2000" dirty="0"/>
          </a:p>
          <a:p>
            <a:pPr marL="0" indent="0">
              <a:buNone/>
            </a:pPr>
            <a:r>
              <a:rPr lang="en-CA" sz="2000" dirty="0"/>
              <a:t>			where 				and </a:t>
            </a:r>
          </a:p>
          <a:p>
            <a:endParaRPr lang="en-CA" dirty="0"/>
          </a:p>
          <a:p>
            <a:endParaRPr lang="en-CA" dirty="0"/>
          </a:p>
          <a:p>
            <a:pPr marL="0" indent="0">
              <a:buNone/>
            </a:pPr>
            <a:r>
              <a:rPr lang="en-CA" dirty="0"/>
              <a:t>We fit for the </a:t>
            </a:r>
            <a:r>
              <a:rPr lang="en-CA" dirty="0" err="1"/>
              <a:t>G</a:t>
            </a:r>
            <a:r>
              <a:rPr lang="en-CA" baseline="-25000" dirty="0" err="1"/>
              <a:t>l,m</a:t>
            </a:r>
            <a:r>
              <a:rPr lang="en-CA" baseline="-25000" dirty="0"/>
              <a:t> </a:t>
            </a:r>
            <a:r>
              <a:rPr lang="en-CA" dirty="0"/>
              <a:t>coefficients in our software, which describe the field based on the general polynomials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BEF63-4BDB-B8D3-C81C-DFBB8AA04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58455"/>
            <a:ext cx="2806527" cy="11703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555E53-AC32-8E6B-F58B-5F1B0D9DC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130" y="3429000"/>
            <a:ext cx="2685277" cy="435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AE8DBB-856B-3AB2-BC97-C024219F3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2140" y="3524875"/>
            <a:ext cx="4275476" cy="2187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864C3B-2F3A-530F-21FE-C0BA3703E191}"/>
              </a:ext>
            </a:extLst>
          </p:cNvPr>
          <p:cNvSpPr txBox="1"/>
          <p:nvPr/>
        </p:nvSpPr>
        <p:spPr>
          <a:xfrm>
            <a:off x="4364736" y="5980837"/>
            <a:ext cx="79248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[1] @article{Abel:2018arc, author = "Abel, C. and others", title = "{Magnetic field uniformity in neutron electric dipole moment experiments}", </a:t>
            </a:r>
            <a:r>
              <a:rPr lang="en-CA" sz="1100" dirty="0" err="1"/>
              <a:t>eprint</a:t>
            </a:r>
            <a:r>
              <a:rPr lang="en-CA" sz="1100" dirty="0"/>
              <a:t> = "1811.06085", </a:t>
            </a:r>
            <a:r>
              <a:rPr lang="en-CA" sz="1100" dirty="0" err="1"/>
              <a:t>archivePrefix</a:t>
            </a:r>
            <a:r>
              <a:rPr lang="en-CA" sz="1100" dirty="0"/>
              <a:t> = "</a:t>
            </a:r>
            <a:r>
              <a:rPr lang="en-CA" sz="1100" dirty="0" err="1"/>
              <a:t>arXiv</a:t>
            </a:r>
            <a:r>
              <a:rPr lang="en-CA" sz="1100" dirty="0"/>
              <a:t>", </a:t>
            </a:r>
            <a:r>
              <a:rPr lang="en-CA" sz="1100" dirty="0" err="1"/>
              <a:t>primaryClass</a:t>
            </a:r>
            <a:r>
              <a:rPr lang="en-CA" sz="1100" dirty="0"/>
              <a:t> = "</a:t>
            </a:r>
            <a:r>
              <a:rPr lang="en-CA" sz="1100" dirty="0" err="1"/>
              <a:t>physics.ins</a:t>
            </a:r>
            <a:r>
              <a:rPr lang="en-CA" sz="1100" dirty="0"/>
              <a:t>-det", </a:t>
            </a:r>
            <a:r>
              <a:rPr lang="en-CA" sz="1100" dirty="0" err="1"/>
              <a:t>doi</a:t>
            </a:r>
            <a:r>
              <a:rPr lang="en-CA" sz="1100" dirty="0"/>
              <a:t> = "10.1103/PhysRevA.99.042112", journal = "Phys. Rev. A", volume = "99", number = "4", pages = "042112", year = "2019" }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661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7E232-82CF-1393-675C-88553D7A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Simulations of Magnetic Field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6C8B3-4C29-280F-94BB-484548262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Want to determine the required measurement coarseness to reach our desired magnetic field precision </a:t>
            </a:r>
          </a:p>
          <a:p>
            <a:endParaRPr lang="en-CA" dirty="0"/>
          </a:p>
          <a:p>
            <a:pPr marL="0" indent="0">
              <a:buNone/>
            </a:pPr>
            <a:r>
              <a:rPr lang="en-CA" dirty="0"/>
              <a:t>Simulation uses a dipole magnetic field on the wall of the MSR</a:t>
            </a:r>
          </a:p>
          <a:p>
            <a:pPr lvl="1"/>
            <a:r>
              <a:rPr lang="en-CA" dirty="0"/>
              <a:t>Dipoles can be induced by any stress in the material which is why we need to investigate how well we can fit them</a:t>
            </a:r>
          </a:p>
        </p:txBody>
      </p:sp>
    </p:spTree>
    <p:extLst>
      <p:ext uri="{BB962C8B-B14F-4D97-AF65-F5344CB8AC3E}">
        <p14:creationId xmlns:p14="http://schemas.microsoft.com/office/powerpoint/2010/main" val="2801242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11244-E907-2DFA-635D-781AEC68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</a:t>
            </a:r>
          </a:p>
        </p:txBody>
      </p:sp>
      <p:pic>
        <p:nvPicPr>
          <p:cNvPr id="4" name="Content Placeholder 3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BB41D7D6-1057-15CD-D478-63E9E57C3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37" y="1695666"/>
            <a:ext cx="5003174" cy="3466667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436FADBE-7922-4DB1-C59B-88B3ED6ACDE5}"/>
              </a:ext>
            </a:extLst>
          </p:cNvPr>
          <p:cNvSpPr/>
          <p:nvPr/>
        </p:nvSpPr>
        <p:spPr>
          <a:xfrm>
            <a:off x="5486400" y="2974848"/>
            <a:ext cx="865632" cy="4541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64FB53-3C3A-44D4-ABFF-E9560BE28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348" y="1765508"/>
            <a:ext cx="4926984" cy="332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15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37B6-1998-C142-80ED-1503F545D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 Conclusion</a:t>
            </a:r>
          </a:p>
        </p:txBody>
      </p:sp>
      <p:pic>
        <p:nvPicPr>
          <p:cNvPr id="5" name="Content Placeholder 4" descr="A green line graph with a point&#10;&#10;Description automatically generated">
            <a:extLst>
              <a:ext uri="{FF2B5EF4-FFF2-40B4-BE49-F238E27FC236}">
                <a16:creationId xmlns:a16="http://schemas.microsoft.com/office/drawing/2014/main" id="{436E5759-01AA-0834-893D-6F2613A943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920" y="1913112"/>
            <a:ext cx="4901587" cy="346666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7CB5CF-D30A-B869-6A95-7C4FF3D2F3F9}"/>
              </a:ext>
            </a:extLst>
          </p:cNvPr>
          <p:cNvSpPr txBox="1"/>
          <p:nvPr/>
        </p:nvSpPr>
        <p:spPr>
          <a:xfrm>
            <a:off x="6845643" y="2001795"/>
            <a:ext cx="4901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standard deviation of the residual field is stable before increasing exponentially as the distance between measurements increases </a:t>
            </a:r>
          </a:p>
          <a:p>
            <a:endParaRPr lang="en-CA" dirty="0"/>
          </a:p>
          <a:p>
            <a:r>
              <a:rPr lang="en-CA" dirty="0"/>
              <a:t>A measurement increment of 5 cm is optimal for the level of precision and time saving it provides compared to 1 or 3 cm</a:t>
            </a:r>
          </a:p>
        </p:txBody>
      </p:sp>
    </p:spTree>
    <p:extLst>
      <p:ext uri="{BB962C8B-B14F-4D97-AF65-F5344CB8AC3E}">
        <p14:creationId xmlns:p14="http://schemas.microsoft.com/office/powerpoint/2010/main" val="4198871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CAN-Deck-Template" id="{B5CD724D-2806-1B4F-8C06-D7A7FD6F528B}" vid="{C5A3A945-A8C4-6A48-8E7D-30810AF65B1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CAN-Deck-Template" id="{B5CD724D-2806-1B4F-8C06-D7A7FD6F528B}" vid="{8F27C8A7-C416-8947-998F-F6EE469C2E4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47FC9C320BC43BEAF7BEE52B2F890" ma:contentTypeVersion="13" ma:contentTypeDescription="Create a new document." ma:contentTypeScope="" ma:versionID="03d031a9bc3538097c24f31aa4e47559">
  <xsd:schema xmlns:xsd="http://www.w3.org/2001/XMLSchema" xmlns:xs="http://www.w3.org/2001/XMLSchema" xmlns:p="http://schemas.microsoft.com/office/2006/metadata/properties" xmlns:ns2="a600bac5-9559-4b49-8c16-1a53d17d26b3" xmlns:ns3="e555d7e5-5c8e-4178-9973-e90f433e4b0c" targetNamespace="http://schemas.microsoft.com/office/2006/metadata/properties" ma:root="true" ma:fieldsID="8342369140fe8e4f09ae54c18c898545" ns2:_="" ns3:_="">
    <xsd:import namespace="a600bac5-9559-4b49-8c16-1a53d17d26b3"/>
    <xsd:import namespace="e555d7e5-5c8e-4178-9973-e90f433e4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00bac5-9559-4b49-8c16-1a53d17d26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5d7e5-5c8e-4178-9973-e90f433e4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A8FA3E-3D85-45DE-8CD5-D618AF2FCEF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FCAE79-5FB2-4D2E-A766-A14C99623A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00bac5-9559-4b49-8c16-1a53d17d26b3"/>
    <ds:schemaRef ds:uri="e555d7e5-5c8e-4178-9973-e90f433e4b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C10DF4-1A24-4275-991C-413110821F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TUCAN-Deck-Template</Template>
  <TotalTime>4754</TotalTime>
  <Words>536</Words>
  <Application>Microsoft Office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HGMinchoE</vt:lpstr>
      <vt:lpstr>Arial</vt:lpstr>
      <vt:lpstr>Calibri</vt:lpstr>
      <vt:lpstr>Calibri Light</vt:lpstr>
      <vt:lpstr>Office Theme</vt:lpstr>
      <vt:lpstr>Custom Design</vt:lpstr>
      <vt:lpstr>Simulating Magnetic Fields in a Magnetically Shielded room for a Neutron  Electric Dipole Moment Experiment</vt:lpstr>
      <vt:lpstr>PowerPoint Presentation</vt:lpstr>
      <vt:lpstr>PowerPoint Presentation</vt:lpstr>
      <vt:lpstr>Characterizing the MSR</vt:lpstr>
      <vt:lpstr>The Field Mapping Problem</vt:lpstr>
      <vt:lpstr>Fitting our fields  </vt:lpstr>
      <vt:lpstr>Simulations of Magnetic Field  </vt:lpstr>
      <vt:lpstr>Results </vt:lpstr>
      <vt:lpstr> Conclusion</vt:lpstr>
      <vt:lpstr>Next Steps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Magnetic Fields in a Magnetically Shielded room for a Neutron  Electric Dipole Moment Experiment</dc:title>
  <dc:creator>thomashepworth12@gmail.com</dc:creator>
  <cp:lastModifiedBy>thomashepworth12@gmail.com</cp:lastModifiedBy>
  <cp:revision>7</cp:revision>
  <dcterms:created xsi:type="dcterms:W3CDTF">2023-08-04T20:08:19Z</dcterms:created>
  <dcterms:modified xsi:type="dcterms:W3CDTF">2023-08-18T15:37:34Z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0x01010098E47FC9C320BC43BEAF7BEE52B2F890</vt:lpwstr>
  </property>
</Properties>
</file>