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26"/>
  </p:notesMasterIdLst>
  <p:sldIdLst>
    <p:sldId id="267" r:id="rId5"/>
    <p:sldId id="260" r:id="rId6"/>
    <p:sldId id="284" r:id="rId7"/>
    <p:sldId id="283" r:id="rId8"/>
    <p:sldId id="258" r:id="rId9"/>
    <p:sldId id="268" r:id="rId10"/>
    <p:sldId id="278" r:id="rId11"/>
    <p:sldId id="282" r:id="rId12"/>
    <p:sldId id="269" r:id="rId13"/>
    <p:sldId id="263" r:id="rId14"/>
    <p:sldId id="279" r:id="rId15"/>
    <p:sldId id="272" r:id="rId16"/>
    <p:sldId id="271" r:id="rId17"/>
    <p:sldId id="270" r:id="rId18"/>
    <p:sldId id="264" r:id="rId19"/>
    <p:sldId id="281" r:id="rId20"/>
    <p:sldId id="273" r:id="rId21"/>
    <p:sldId id="275" r:id="rId22"/>
    <p:sldId id="276" r:id="rId23"/>
    <p:sldId id="277" r:id="rId24"/>
    <p:sldId id="285" r:id="rId2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1pPr>
    <a:lvl2pPr marL="0" marR="0" indent="2286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2pPr>
    <a:lvl3pPr marL="0" marR="0" indent="4572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3pPr>
    <a:lvl4pPr marL="0" marR="0" indent="6858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4pPr>
    <a:lvl5pPr marL="0" marR="0" indent="9144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5pPr>
    <a:lvl6pPr marL="0" marR="0" indent="11430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6pPr>
    <a:lvl7pPr marL="0" marR="0" indent="13716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7pPr>
    <a:lvl8pPr marL="0" marR="0" indent="16002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8pPr>
    <a:lvl9pPr marL="0" marR="0" indent="182880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8201"/>
    <a:srgbClr val="FFFFFF"/>
    <a:srgbClr val="6967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
          <a:latin typeface="Helvetica Neue Medium"/>
          <a:ea typeface="Helvetica Neue Medium"/>
          <a:cs typeface="Helvetica Neue Medium"/>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
          <a:latin typeface="Helvetica Neue Medium"/>
          <a:ea typeface="Helvetica Neue Medium"/>
          <a:cs typeface="Helvetica Neue Medium"/>
        </a:font>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84"/>
  </p:normalViewPr>
  <p:slideViewPr>
    <p:cSldViewPr snapToGrid="0" snapToObjects="1">
      <p:cViewPr>
        <p:scale>
          <a:sx n="53" d="100"/>
          <a:sy n="53" d="100"/>
        </p:scale>
        <p:origin x="79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16T16:35:32.316"/>
    </inkml:context>
    <inkml:brush xml:id="br0">
      <inkml:brushProperty name="width" value="0.035" units="cm"/>
      <inkml:brushProperty name="height" value="0.035" units="cm"/>
      <inkml:brushProperty name="color" value="#004F8B"/>
    </inkml:brush>
  </inkml:definitions>
  <inkml:trace contextRef="#ctx0" brushRef="#br0">1 0 24575,'0'0'0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8-16T16:54:35.458"/>
    </inkml:context>
    <inkml:brush xml:id="br0">
      <inkml:brushProperty name="width" value="0.2" units="cm"/>
      <inkml:brushProperty name="height" value="0.2" units="cm"/>
      <inkml:brushProperty name="color" value="#AB008B"/>
    </inkml:brush>
  </inkml:definitions>
  <inkml:trace contextRef="#ctx0" brushRef="#br0">0 0 24575,'89'0'0,"10"3"0,-36 3 0,0 3 0,31 5 0,-29 4 0,0 4 0,-14-2 0,0 0 0,17 7 0,3 1 0,4 2 0,0 1 0,1 1 0,0 1 0,-2 0 0,-1 2 0,-1 1 0,-1 0 0,-1 1 0,-1 0 0,1 0 0,0 1 0,3 2 0,1 0 0,2 1 0,2 1 0,3 4 0,1 1 0,2 3 0,1 1 0,1 0 0,-1 1 0,-29-17 0,1 1 0,-1 0 0,28 14 0,-1 0 0,-5-2 0,0-2 0,-1-1 0,-1-2 0,-2-4 0,-1-1 0,2-2 0,0-1 0,4 0 0,0 1 0,2 0 0,-1 0 0,3 1 0,-1 0 0,1 1 0,-2-1 0,-3-2 0,-2-2 0,-1-1 0,-1-1 0,-3-2 0,0-1 0,0 0 0,1-2 0,-1 0 0,-1-1 0,-1-1 0,-1-1 0,0-2 0,-1 0 0,-1 2 0,0 1 0,3 2 0,-1 2 0,0 2 0,1 2 0,-1 1 0,0 3 0,2 2 0,-1 3 0,0 4 0,1 2 0,3 5 0,1 3 0,3 6 0,0 2-249,-22-18 1,1 2-1,1 0 249,4 2 0,0 1 0,2 1 0,2 1 0,2 0 0,2 0 0,3 0 0,1 1 0,2-2 0,1 1 0,2-2 0,0 0-391,1-1 1,1-1 0,0 0 390,2 0 0,1 0 0,1-1 0,1 0 0,1-1 0,1 0 0,-1 0 0,0 0 0,1 0 0,1 0 0,1 0 0,-1-1 0,-1-1 0,-1-1 0,0 1 0,-2-1 0,0 0 0,-1-1 0,-1-1 0,0-1 0,-1 0 0,-3-1 0,0 0 0,0-1 0,0-1 0,0-1 0,0-2 0,-2-1 0,0-3 0,0 0-226,1-1 1,0-2 0,0 0 225,-1-2 0,-1-2 0,1 0 0,-1-1 0,1 0 0,0-1 0,2-1 0,0 0 0,1-1 0,-1 1 0,1-1 0,-1 1 0,3-1 0,1 1 0,-1-1 0,0 2 0,0-1 0,0 0 0,0 1 0,0-1 0,0-1 0,-1 0 0,1-1 0,0-1 0,2 0 0,0 0 0,0-1 0,1 1 0,1-1 0,-1 0 0,3 1 0,1 0 0,-1-1 0,3 0 0,1 0 0,-1-1-338,1-1 0,0 0 0,1-2 338,1 0 0,1-1 0,-1-1 0,-2 0 0,0-2 0,0 0 0,-1 0 0,1 0 0,-2 0 0,-1-1 0,-1 1 0,0 1 0,-2 0 0,-2 0 0,2 1 0,1 1 0,0-1 0,0 1 0,-2 0 0,0 0 0,0 0 0,2 0 0,1-1 0,-1 0 0,3 0 0,0-1 0,0 0 0,0-2 0,0 0 0,0 0 0,0 0 0,1-1 0,-1 0 0,0 0 0,0-2 0,0 0 0,0-1 0,0 0 0,0-1 0,1 0 0,0 0 0,0-1 0,0-1 0,0 0 0,0 0 0,-1 0 0,0 0 0,0 0 0,-2 0 0,-1 0 0,0 0 0,-4 0 0,1 0 0,-2 0 102,-5 1 0,-1 0 0,-1 1-102,-5 0 0,0 0 0,-3 0 0,24 3 0,-4 0 542,-6 2 0,-3 1-542,-4-1 0,-3 1 345,-4 2 0,-1 0-345,2 0 0,0-1 569,-2 1 1,1-1-570,-1-1 0,1 0 194,-1-1 0,-1 0-194,-2-2 0,0 0 0,-1 0 0,0 1 0,-3-1 0,0 1 0,-2-1 0,0 2 0,-3 0 0,-1 2 0,0 0 0,0 0 0,2 1 0,0 1 0,2-1 0,0 1 0,0 2 0,1 0 0,1 0 0,0 0 0,0 2 0,-1 0 0,0 0 0,0-1 0,1-2 0,1 0 0,-3 0 0,1-2 0,0 0 0,0-1 0,1-2 0,1 0 0,3 0 0,0 0 0,3-2 0,1 0 0,0-2 0,0 0 0,2-1 0,-1 0 0,-1-2 0,-1 0 0,-1 0 0,-1 0 0,-1 0 0,-1 0 0,-5 0 0,0 0 0,-2 0 0,-1 0 0,-1 0 0,-1 0 0,48 0 0,0 0 0,-4 0 0,2 0 0,1 0 0,1 0 0,-49 0 0,0 0 0,43 0 0,-1 0 0,0 0 0,-2 0 0,2 0 0,2 0 0,3 0 0,-46 0 0,0 0 0,0 0 0,1 0 0,1 2 0,-1 0 0,1 1 0,0 1 0,0 0 0,1 2 0,0 0 0,0 1 0,0 1 0,0 1 0,2 2 0,1 0 0,1 1 0,1 0 0,1 0 0,1 0 0,1-3 0,0-1 0,0 0 0,0 0 0,-3-2 0,0-1 0,-3 1 0,0-1 0,-5-1 0,0 1 0,41 4 0,-11 1 0,-17 0 0,-14-2 0,-14-4 0,-18-4 0,-8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4" name="Shape 124"/>
          <p:cNvSpPr>
            <a:spLocks noGrp="1" noRot="1" noChangeAspect="1"/>
          </p:cNvSpPr>
          <p:nvPr>
            <p:ph type="sldImg"/>
          </p:nvPr>
        </p:nvSpPr>
        <p:spPr>
          <a:xfrm>
            <a:off x="1143000" y="685800"/>
            <a:ext cx="4572000" cy="3429000"/>
          </a:xfrm>
          <a:prstGeom prst="rect">
            <a:avLst/>
          </a:prstGeom>
        </p:spPr>
        <p:txBody>
          <a:bodyPr/>
          <a:lstStyle/>
          <a:p>
            <a:endParaRPr/>
          </a:p>
        </p:txBody>
      </p:sp>
      <p:sp>
        <p:nvSpPr>
          <p:cNvPr id="125" name="Shape 12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5666372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peaker">
    <p:spTree>
      <p:nvGrpSpPr>
        <p:cNvPr id="1" name=""/>
        <p:cNvGrpSpPr/>
        <p:nvPr/>
      </p:nvGrpSpPr>
      <p:grpSpPr>
        <a:xfrm>
          <a:off x="0" y="0"/>
          <a:ext cx="0" cy="0"/>
          <a:chOff x="0" y="0"/>
          <a:chExt cx="0" cy="0"/>
        </a:xfrm>
      </p:grpSpPr>
      <p:pic>
        <p:nvPicPr>
          <p:cNvPr id="12" name="SNO_Presentation_16x9_Title.jpg" descr="SNO_Presentation_16x9_Title.jpg"/>
          <p:cNvPicPr>
            <a:picLocks noChangeAspect="1"/>
          </p:cNvPicPr>
          <p:nvPr/>
        </p:nvPicPr>
        <p:blipFill>
          <a:blip r:embed="rId2"/>
          <a:stretch>
            <a:fillRect/>
          </a:stretch>
        </p:blipFill>
        <p:spPr>
          <a:xfrm>
            <a:off x="0" y="0"/>
            <a:ext cx="24384000" cy="13716000"/>
          </a:xfrm>
          <a:prstGeom prst="rect">
            <a:avLst/>
          </a:prstGeom>
          <a:ln w="12700">
            <a:miter lim="400000"/>
          </a:ln>
        </p:spPr>
      </p:pic>
      <p:sp>
        <p:nvSpPr>
          <p:cNvPr id="13" name="2018/01/01"/>
          <p:cNvSpPr txBox="1">
            <a:spLocks noGrp="1"/>
          </p:cNvSpPr>
          <p:nvPr>
            <p:ph type="body" sz="quarter" idx="13"/>
          </p:nvPr>
        </p:nvSpPr>
        <p:spPr>
          <a:xfrm>
            <a:off x="2656129" y="2098079"/>
            <a:ext cx="6998062" cy="696517"/>
          </a:xfrm>
          <a:prstGeom prst="rect">
            <a:avLst/>
          </a:prstGeom>
        </p:spPr>
        <p:txBody>
          <a:bodyPr>
            <a:noAutofit/>
          </a:bodyPr>
          <a:lstStyle>
            <a:lvl1pPr marL="0" indent="0">
              <a:lnSpc>
                <a:spcPct val="100000"/>
              </a:lnSpc>
              <a:buSzTx/>
              <a:buNone/>
              <a:defRPr sz="3200">
                <a:solidFill>
                  <a:srgbClr val="0076BD"/>
                </a:solidFill>
                <a:latin typeface="+mn-lt"/>
                <a:ea typeface="+mn-ea"/>
                <a:cs typeface="+mn-cs"/>
                <a:sym typeface="Lota Grotesque Bold"/>
              </a:defRPr>
            </a:lvl1pPr>
          </a:lstStyle>
          <a:p>
            <a:r>
              <a:t>2018/01/01</a:t>
            </a:r>
          </a:p>
        </p:txBody>
      </p:sp>
      <p:sp>
        <p:nvSpPr>
          <p:cNvPr id="14" name="Line"/>
          <p:cNvSpPr/>
          <p:nvPr/>
        </p:nvSpPr>
        <p:spPr>
          <a:xfrm flipV="1">
            <a:off x="2745522" y="8348211"/>
            <a:ext cx="2451751" cy="1"/>
          </a:xfrm>
          <a:prstGeom prst="line">
            <a:avLst/>
          </a:prstGeom>
          <a:ln w="101600">
            <a:solidFill>
              <a:srgbClr val="0076BD"/>
            </a:solidFill>
            <a:miter lim="400000"/>
          </a:ln>
        </p:spPr>
        <p:txBody>
          <a:bodyPr lIns="71437" tIns="71437" rIns="71437" bIns="71437" anchor="ctr"/>
          <a:lstStyle/>
          <a:p>
            <a:pPr algn="ctr">
              <a:lnSpc>
                <a:spcPct val="100000"/>
              </a:lnSpc>
              <a:defRPr sz="3000">
                <a:solidFill>
                  <a:srgbClr val="FFFFFF"/>
                </a:solidFill>
                <a:latin typeface="Helvetica Neue Medium"/>
                <a:ea typeface="Helvetica Neue Medium"/>
                <a:cs typeface="Helvetica Neue Medium"/>
                <a:sym typeface="Helvetica Neue Medium"/>
              </a:defRPr>
            </a:pPr>
            <a:endParaRPr/>
          </a:p>
        </p:txBody>
      </p:sp>
      <p:sp>
        <p:nvSpPr>
          <p:cNvPr id="15" name="Jane Doe…"/>
          <p:cNvSpPr txBox="1">
            <a:spLocks noGrp="1"/>
          </p:cNvSpPr>
          <p:nvPr>
            <p:ph type="body" sz="quarter" idx="14"/>
          </p:nvPr>
        </p:nvSpPr>
        <p:spPr>
          <a:xfrm>
            <a:off x="2651978" y="8786812"/>
            <a:ext cx="14466769" cy="1500188"/>
          </a:xfrm>
          <a:prstGeom prst="rect">
            <a:avLst/>
          </a:prstGeom>
        </p:spPr>
        <p:txBody>
          <a:bodyPr>
            <a:noAutofit/>
          </a:bodyPr>
          <a:lstStyle/>
          <a:p>
            <a:pPr marL="0" indent="0">
              <a:lnSpc>
                <a:spcPct val="100000"/>
              </a:lnSpc>
              <a:buSzTx/>
              <a:buNone/>
              <a:defRPr sz="4500">
                <a:solidFill>
                  <a:schemeClr val="accent1">
                    <a:hueOff val="48339"/>
                    <a:lumOff val="-12879"/>
                  </a:schemeClr>
                </a:solidFill>
                <a:latin typeface="Muli Bold"/>
                <a:ea typeface="Muli Bold"/>
                <a:cs typeface="Muli Bold"/>
                <a:sym typeface="Muli Bold"/>
              </a:defRPr>
            </a:pPr>
            <a:r>
              <a:t>Jane Doe</a:t>
            </a:r>
          </a:p>
          <a:p>
            <a:pPr marL="0" indent="0">
              <a:buSzTx/>
              <a:buNone/>
              <a:defRPr sz="4500">
                <a:solidFill>
                  <a:srgbClr val="5A676F"/>
                </a:solidFill>
              </a:defRPr>
            </a:pPr>
            <a:r>
              <a:t>Senior Position</a:t>
            </a:r>
          </a:p>
        </p:txBody>
      </p:sp>
      <p:sp>
        <p:nvSpPr>
          <p:cNvPr id="16" name="Title Text"/>
          <p:cNvSpPr txBox="1">
            <a:spLocks noGrp="1"/>
          </p:cNvSpPr>
          <p:nvPr>
            <p:ph type="title"/>
          </p:nvPr>
        </p:nvSpPr>
        <p:spPr>
          <a:xfrm>
            <a:off x="2532888" y="3409711"/>
            <a:ext cx="18962936" cy="4407501"/>
          </a:xfrm>
          <a:prstGeom prst="rect">
            <a:avLst/>
          </a:prstGeom>
        </p:spPr>
        <p:txBody>
          <a:bodyPr/>
          <a:lstStyle>
            <a:lvl1pPr>
              <a:defRPr sz="16000">
                <a:solidFill>
                  <a:srgbClr val="0076BD"/>
                </a:solidFill>
              </a:defRPr>
            </a:lvl1pPr>
          </a:lstStyle>
          <a:p>
            <a:r>
              <a:t>Title Text</a:t>
            </a:r>
          </a:p>
        </p:txBody>
      </p:sp>
      <p:sp>
        <p:nvSpPr>
          <p:cNvPr id="17" name="Slide Number"/>
          <p:cNvSpPr txBox="1">
            <a:spLocks noGrp="1"/>
          </p:cNvSpPr>
          <p:nvPr>
            <p:ph type="sldNum" sz="quarter" idx="2"/>
          </p:nvPr>
        </p:nvSpPr>
        <p:spPr>
          <a:xfrm>
            <a:off x="11438521" y="13073062"/>
            <a:ext cx="748717" cy="775104"/>
          </a:xfrm>
          <a:prstGeom prst="rect">
            <a:avLst/>
          </a:prstGeom>
        </p:spPr>
        <p:txBody>
          <a:bodyPr wrap="none"/>
          <a:lstStyle>
            <a:lvl1pPr>
              <a:defRPr b="1">
                <a:solidFill>
                  <a:srgbClr val="FFFFFF"/>
                </a:solidFill>
                <a:latin typeface="Helvetica Neue"/>
                <a:ea typeface="Helvetica Neue"/>
                <a:cs typeface="Helvetica Neue"/>
                <a:sym typeface="Helvetica Neue"/>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18" name="Slide Number"/>
          <p:cNvSpPr txBox="1">
            <a:spLocks noGrp="1"/>
          </p:cNvSpPr>
          <p:nvPr>
            <p:ph type="sldNum" sz="quarter" idx="2"/>
          </p:nvPr>
        </p:nvSpPr>
        <p:spPr>
          <a:xfrm>
            <a:off x="22427188" y="12158662"/>
            <a:ext cx="777455" cy="790600"/>
          </a:xfrm>
          <a:prstGeom prst="rect">
            <a:avLst/>
          </a:prstGeom>
        </p:spPr>
        <p:txBody>
          <a:bodyPr wrap="none"/>
          <a:lstStyle>
            <a:lvl1pPr>
              <a:defRPr>
                <a:solidFill>
                  <a:schemeClr val="accent1"/>
                </a:solidFill>
              </a:defRPr>
            </a:lvl1pPr>
          </a:lstStyle>
          <a:p>
            <a:fld id="{86CB4B4D-7CA3-9044-876B-883B54F8677D}" type="slidenum">
              <a:rPr lang="en-SG" smtClean="0"/>
              <a:pPr/>
              <a:t>‹#›</a:t>
            </a:fld>
            <a:endParaRPr lang="en-SG"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ection title">
    <p:bg>
      <p:bgPr>
        <a:solidFill>
          <a:schemeClr val="accent1">
            <a:hueOff val="48339"/>
            <a:lumOff val="-12879"/>
          </a:schemeClr>
        </a:solidFill>
        <a:effectLst/>
      </p:bgPr>
    </p:bg>
    <p:spTree>
      <p:nvGrpSpPr>
        <p:cNvPr id="1" name=""/>
        <p:cNvGrpSpPr/>
        <p:nvPr/>
      </p:nvGrpSpPr>
      <p:grpSpPr>
        <a:xfrm>
          <a:off x="0" y="0"/>
          <a:ext cx="0" cy="0"/>
          <a:chOff x="0" y="0"/>
          <a:chExt cx="0" cy="0"/>
        </a:xfrm>
      </p:grpSpPr>
      <p:pic>
        <p:nvPicPr>
          <p:cNvPr id="24" name="shell2_wbfixed_Edited.jpg" descr="shell2_wbfixed_Edited.jpg"/>
          <p:cNvPicPr>
            <a:picLocks noChangeAspect="1"/>
          </p:cNvPicPr>
          <p:nvPr/>
        </p:nvPicPr>
        <p:blipFill>
          <a:blip r:embed="rId2">
            <a:alphaModFix amt="14772"/>
          </a:blip>
          <a:srcRect l="1749" t="23385" r="1749" b="23385"/>
          <a:stretch>
            <a:fillRect/>
          </a:stretch>
        </p:blipFill>
        <p:spPr>
          <a:xfrm>
            <a:off x="-66461" y="-175421"/>
            <a:ext cx="24516923" cy="14066842"/>
          </a:xfrm>
          <a:prstGeom prst="rect">
            <a:avLst/>
          </a:prstGeom>
          <a:ln w="12700">
            <a:miter lim="400000"/>
          </a:ln>
        </p:spPr>
      </p:pic>
      <p:pic>
        <p:nvPicPr>
          <p:cNvPr id="25" name="SNO_ID_White.png" descr="SNO_ID_White.png"/>
          <p:cNvPicPr>
            <a:picLocks noChangeAspect="1"/>
          </p:cNvPicPr>
          <p:nvPr/>
        </p:nvPicPr>
        <p:blipFill>
          <a:blip r:embed="rId3"/>
          <a:stretch>
            <a:fillRect/>
          </a:stretch>
        </p:blipFill>
        <p:spPr>
          <a:xfrm>
            <a:off x="21270582" y="918088"/>
            <a:ext cx="2205299" cy="1102650"/>
          </a:xfrm>
          <a:prstGeom prst="rect">
            <a:avLst/>
          </a:prstGeom>
          <a:ln w="12700">
            <a:miter lim="400000"/>
          </a:ln>
        </p:spPr>
      </p:pic>
      <p:sp>
        <p:nvSpPr>
          <p:cNvPr id="26" name="Slide Number"/>
          <p:cNvSpPr txBox="1">
            <a:spLocks noGrp="1"/>
          </p:cNvSpPr>
          <p:nvPr>
            <p:ph type="sldNum" sz="quarter" idx="2"/>
          </p:nvPr>
        </p:nvSpPr>
        <p:spPr>
          <a:xfrm>
            <a:off x="22488810" y="12212019"/>
            <a:ext cx="976822" cy="841376"/>
          </a:xfrm>
          <a:prstGeom prst="rect">
            <a:avLst/>
          </a:prstGeom>
        </p:spPr>
        <p:txBody>
          <a:bodyPr/>
          <a:lstStyle>
            <a:lvl1pPr>
              <a:defRPr>
                <a:solidFill>
                  <a:srgbClr val="FFFFFF"/>
                </a:solidFill>
              </a:defRPr>
            </a:lvl1pPr>
          </a:lstStyle>
          <a:p>
            <a:fld id="{86CB4B4D-7CA3-9044-876B-883B54F8677D}" type="slidenum">
              <a:t>‹#›</a:t>
            </a:fld>
            <a:endParaRPr/>
          </a:p>
        </p:txBody>
      </p:sp>
      <p:sp>
        <p:nvSpPr>
          <p:cNvPr id="27" name="Title Text"/>
          <p:cNvSpPr txBox="1">
            <a:spLocks noGrp="1"/>
          </p:cNvSpPr>
          <p:nvPr>
            <p:ph type="title"/>
          </p:nvPr>
        </p:nvSpPr>
        <p:spPr>
          <a:xfrm>
            <a:off x="2532888" y="4882895"/>
            <a:ext cx="20015664" cy="3950209"/>
          </a:xfrm>
          <a:prstGeom prst="rect">
            <a:avLst/>
          </a:prstGeom>
        </p:spPr>
        <p:txBody>
          <a:bodyPr/>
          <a:lstStyle>
            <a:lvl1pPr>
              <a:lnSpc>
                <a:spcPct val="100000"/>
              </a:lnSpc>
              <a:defRPr sz="16000">
                <a:solidFill>
                  <a:srgbClr val="FFFFFF"/>
                </a:solidFill>
              </a:defRPr>
            </a:lvl1pPr>
          </a:lstStyle>
          <a:p>
            <a:r>
              <a:t>Title Text</a:t>
            </a: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ext Slide">
    <p:spTree>
      <p:nvGrpSpPr>
        <p:cNvPr id="1" name=""/>
        <p:cNvGrpSpPr/>
        <p:nvPr/>
      </p:nvGrpSpPr>
      <p:grpSpPr>
        <a:xfrm>
          <a:off x="0" y="0"/>
          <a:ext cx="0" cy="0"/>
          <a:chOff x="0" y="0"/>
          <a:chExt cx="0" cy="0"/>
        </a:xfrm>
      </p:grpSpPr>
      <p:sp>
        <p:nvSpPr>
          <p:cNvPr id="34" name="Text"/>
          <p:cNvSpPr txBox="1">
            <a:spLocks noGrp="1"/>
          </p:cNvSpPr>
          <p:nvPr>
            <p:ph type="body" sz="quarter" idx="13"/>
          </p:nvPr>
        </p:nvSpPr>
        <p:spPr>
          <a:xfrm>
            <a:off x="2687034" y="5219194"/>
            <a:ext cx="13112403" cy="587376"/>
          </a:xfrm>
          <a:prstGeom prst="rect">
            <a:avLst/>
          </a:prstGeom>
        </p:spPr>
        <p:txBody>
          <a:bodyPr anchor="t">
            <a:spAutoFit/>
          </a:bodyPr>
          <a:lstStyle>
            <a:lvl1pPr marL="0" indent="0">
              <a:buSzTx/>
              <a:buNone/>
            </a:lvl1pPr>
          </a:lstStyle>
          <a:p>
            <a:r>
              <a:t>Text</a:t>
            </a:r>
          </a:p>
        </p:txBody>
      </p:sp>
      <p:pic>
        <p:nvPicPr>
          <p:cNvPr id="35" name="SNO_Presentation_DesignDots_Colour.png" descr="SNO_Presentation_DesignDots_Colour.png"/>
          <p:cNvPicPr>
            <a:picLocks noChangeAspect="1"/>
          </p:cNvPicPr>
          <p:nvPr/>
        </p:nvPicPr>
        <p:blipFill>
          <a:blip r:embed="rId2"/>
          <a:stretch>
            <a:fillRect/>
          </a:stretch>
        </p:blipFill>
        <p:spPr>
          <a:xfrm>
            <a:off x="-77312" y="12489020"/>
            <a:ext cx="15279625" cy="1317669"/>
          </a:xfrm>
          <a:prstGeom prst="rect">
            <a:avLst/>
          </a:prstGeom>
          <a:ln w="12700">
            <a:miter lim="400000"/>
          </a:ln>
        </p:spPr>
      </p:pic>
      <p:sp>
        <p:nvSpPr>
          <p:cNvPr id="36" name="Title Text"/>
          <p:cNvSpPr txBox="1">
            <a:spLocks noGrp="1"/>
          </p:cNvSpPr>
          <p:nvPr>
            <p:ph type="title"/>
          </p:nvPr>
        </p:nvSpPr>
        <p:spPr>
          <a:xfrm>
            <a:off x="2670175" y="1715823"/>
            <a:ext cx="13112403" cy="2838566"/>
          </a:xfrm>
          <a:prstGeom prst="rect">
            <a:avLst/>
          </a:prstGeom>
        </p:spPr>
        <p:txBody>
          <a:bodyPr/>
          <a:lstStyle/>
          <a:p>
            <a:r>
              <a:t>Title Text</a:t>
            </a:r>
          </a:p>
        </p:txBody>
      </p:sp>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8" name="Line"/>
          <p:cNvSpPr/>
          <p:nvPr/>
        </p:nvSpPr>
        <p:spPr>
          <a:xfrm flipV="1">
            <a:off x="2732822" y="4718194"/>
            <a:ext cx="2451751" cy="1"/>
          </a:xfrm>
          <a:prstGeom prst="line">
            <a:avLst/>
          </a:prstGeom>
          <a:ln w="101600">
            <a:solidFill>
              <a:schemeClr val="accent1">
                <a:hueOff val="48339"/>
                <a:lumOff val="-12879"/>
              </a:schemeClr>
            </a:solidFill>
            <a:miter lim="400000"/>
          </a:ln>
        </p:spPr>
        <p:txBody>
          <a:bodyPr lIns="71437" tIns="71437" rIns="71437" bIns="71437" anchor="ctr"/>
          <a:lstStyle/>
          <a:p>
            <a:pPr algn="ctr">
              <a:lnSpc>
                <a:spcPct val="100000"/>
              </a:lnSpc>
              <a:defRPr sz="3000">
                <a:solidFill>
                  <a:srgbClr val="FFFFFF"/>
                </a:solidFill>
                <a:latin typeface="Helvetica Neue Medium"/>
                <a:ea typeface="Helvetica Neue Medium"/>
                <a:cs typeface="Helvetica Neue Medium"/>
                <a:sym typeface="Helvetica Neue Medium"/>
              </a:defRPr>
            </a:pPr>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ext on Coloured Slide">
    <p:bg>
      <p:bgPr>
        <a:solidFill>
          <a:schemeClr val="accent1">
            <a:hueOff val="48339"/>
            <a:lumOff val="-12879"/>
          </a:schemeClr>
        </a:solidFill>
        <a:effectLst/>
      </p:bgPr>
    </p:bg>
    <p:spTree>
      <p:nvGrpSpPr>
        <p:cNvPr id="1" name=""/>
        <p:cNvGrpSpPr/>
        <p:nvPr/>
      </p:nvGrpSpPr>
      <p:grpSpPr>
        <a:xfrm>
          <a:off x="0" y="0"/>
          <a:ext cx="0" cy="0"/>
          <a:chOff x="0" y="0"/>
          <a:chExt cx="0" cy="0"/>
        </a:xfrm>
      </p:grpSpPr>
      <p:sp>
        <p:nvSpPr>
          <p:cNvPr id="45"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pic>
        <p:nvPicPr>
          <p:cNvPr id="46" name="SNO_ID_White.png" descr="SNO_ID_White.png"/>
          <p:cNvPicPr>
            <a:picLocks noChangeAspect="1"/>
          </p:cNvPicPr>
          <p:nvPr/>
        </p:nvPicPr>
        <p:blipFill>
          <a:blip r:embed="rId2"/>
          <a:stretch>
            <a:fillRect/>
          </a:stretch>
        </p:blipFill>
        <p:spPr>
          <a:xfrm>
            <a:off x="21360384" y="914400"/>
            <a:ext cx="2121695" cy="1060847"/>
          </a:xfrm>
          <a:prstGeom prst="rect">
            <a:avLst/>
          </a:prstGeom>
          <a:ln w="12700">
            <a:miter lim="400000"/>
          </a:ln>
        </p:spPr>
      </p:pic>
      <p:pic>
        <p:nvPicPr>
          <p:cNvPr id="47" name="SNO_Presentation_DesignDots_White.png" descr="SNO_Presentation_DesignDots_White.png"/>
          <p:cNvPicPr>
            <a:picLocks noChangeAspect="1"/>
          </p:cNvPicPr>
          <p:nvPr/>
        </p:nvPicPr>
        <p:blipFill>
          <a:blip r:embed="rId3"/>
          <a:stretch>
            <a:fillRect/>
          </a:stretch>
        </p:blipFill>
        <p:spPr>
          <a:xfrm>
            <a:off x="-98553" y="12491217"/>
            <a:ext cx="16013638" cy="1316737"/>
          </a:xfrm>
          <a:prstGeom prst="rect">
            <a:avLst/>
          </a:prstGeom>
          <a:ln w="12700">
            <a:miter lim="400000"/>
          </a:ln>
        </p:spPr>
      </p:pic>
      <p:sp>
        <p:nvSpPr>
          <p:cNvPr id="48" name="Text"/>
          <p:cNvSpPr txBox="1">
            <a:spLocks noGrp="1"/>
          </p:cNvSpPr>
          <p:nvPr>
            <p:ph type="body" sz="quarter" idx="13"/>
          </p:nvPr>
        </p:nvSpPr>
        <p:spPr>
          <a:xfrm>
            <a:off x="2687034" y="5219194"/>
            <a:ext cx="13112403" cy="587376"/>
          </a:xfrm>
          <a:prstGeom prst="rect">
            <a:avLst/>
          </a:prstGeom>
        </p:spPr>
        <p:txBody>
          <a:bodyPr anchor="t">
            <a:spAutoFit/>
          </a:bodyPr>
          <a:lstStyle>
            <a:lvl1pPr marL="0" indent="0">
              <a:buSzTx/>
              <a:buNone/>
              <a:defRPr>
                <a:solidFill>
                  <a:srgbClr val="FFFFFF"/>
                </a:solidFill>
              </a:defRPr>
            </a:lvl1pPr>
          </a:lstStyle>
          <a:p>
            <a:r>
              <a:t>Text</a:t>
            </a:r>
          </a:p>
        </p:txBody>
      </p:sp>
      <p:sp>
        <p:nvSpPr>
          <p:cNvPr id="49" name="Line"/>
          <p:cNvSpPr/>
          <p:nvPr/>
        </p:nvSpPr>
        <p:spPr>
          <a:xfrm flipV="1">
            <a:off x="2732822" y="4718194"/>
            <a:ext cx="2451751" cy="1"/>
          </a:xfrm>
          <a:prstGeom prst="line">
            <a:avLst/>
          </a:prstGeom>
          <a:ln w="101600">
            <a:solidFill>
              <a:srgbClr val="FFFFFF"/>
            </a:solidFill>
            <a:miter lim="400000"/>
          </a:ln>
        </p:spPr>
        <p:txBody>
          <a:bodyPr lIns="71437" tIns="71437" rIns="71437" bIns="71437" anchor="ctr"/>
          <a:lstStyle/>
          <a:p>
            <a:pPr algn="ctr">
              <a:lnSpc>
                <a:spcPct val="100000"/>
              </a:lnSpc>
              <a:defRPr sz="3000">
                <a:solidFill>
                  <a:srgbClr val="FFFFFF"/>
                </a:solidFill>
                <a:latin typeface="Helvetica Neue Medium"/>
                <a:ea typeface="Helvetica Neue Medium"/>
                <a:cs typeface="Helvetica Neue Medium"/>
                <a:sym typeface="Helvetica Neue Medium"/>
              </a:defRPr>
            </a:pPr>
            <a:endParaRPr/>
          </a:p>
        </p:txBody>
      </p:sp>
      <p:sp>
        <p:nvSpPr>
          <p:cNvPr id="50" name="Title Text"/>
          <p:cNvSpPr txBox="1">
            <a:spLocks noGrp="1"/>
          </p:cNvSpPr>
          <p:nvPr>
            <p:ph type="title"/>
          </p:nvPr>
        </p:nvSpPr>
        <p:spPr>
          <a:xfrm>
            <a:off x="2665941" y="1722569"/>
            <a:ext cx="11849069" cy="2545425"/>
          </a:xfrm>
          <a:prstGeom prst="rect">
            <a:avLst/>
          </a:prstGeom>
        </p:spPr>
        <p:txBody>
          <a:bodyPr/>
          <a:lstStyle>
            <a:lvl1pPr>
              <a:lnSpc>
                <a:spcPct val="90000"/>
              </a:lnSpc>
              <a:defRPr>
                <a:solidFill>
                  <a:srgbClr val="FFFFFF"/>
                </a:solidFill>
              </a:defRPr>
            </a:lvl1pPr>
          </a:lstStyle>
          <a:p>
            <a:r>
              <a:t>Title Text</a:t>
            </a: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Image + Text">
    <p:spTree>
      <p:nvGrpSpPr>
        <p:cNvPr id="1" name=""/>
        <p:cNvGrpSpPr/>
        <p:nvPr/>
      </p:nvGrpSpPr>
      <p:grpSpPr>
        <a:xfrm>
          <a:off x="0" y="0"/>
          <a:ext cx="0" cy="0"/>
          <a:chOff x="0" y="0"/>
          <a:chExt cx="0" cy="0"/>
        </a:xfrm>
      </p:grpSpPr>
      <p:sp>
        <p:nvSpPr>
          <p:cNvPr id="57" name="Title Text"/>
          <p:cNvSpPr txBox="1">
            <a:spLocks noGrp="1"/>
          </p:cNvSpPr>
          <p:nvPr>
            <p:ph type="title"/>
          </p:nvPr>
        </p:nvSpPr>
        <p:spPr>
          <a:prstGeom prst="rect">
            <a:avLst/>
          </a:prstGeom>
        </p:spPr>
        <p:txBody>
          <a:bodyPr/>
          <a:lstStyle/>
          <a:p>
            <a:r>
              <a:t>Title Text</a:t>
            </a:r>
          </a:p>
        </p:txBody>
      </p:sp>
      <p:sp>
        <p:nvSpPr>
          <p:cNvPr id="58" name="Text"/>
          <p:cNvSpPr txBox="1">
            <a:spLocks noGrp="1"/>
          </p:cNvSpPr>
          <p:nvPr>
            <p:ph type="body" sz="quarter" idx="13"/>
          </p:nvPr>
        </p:nvSpPr>
        <p:spPr>
          <a:xfrm>
            <a:off x="14064250" y="5219194"/>
            <a:ext cx="7671817" cy="587376"/>
          </a:xfrm>
          <a:prstGeom prst="rect">
            <a:avLst/>
          </a:prstGeom>
        </p:spPr>
        <p:txBody>
          <a:bodyPr anchor="t">
            <a:spAutoFit/>
          </a:bodyPr>
          <a:lstStyle/>
          <a:p>
            <a:pPr marL="0" indent="0">
              <a:buSzTx/>
              <a:buNone/>
            </a:pPr>
            <a:endParaRPr/>
          </a:p>
        </p:txBody>
      </p:sp>
      <p:sp>
        <p:nvSpPr>
          <p:cNvPr id="59" name="Line"/>
          <p:cNvSpPr>
            <a:spLocks noGrp="1"/>
          </p:cNvSpPr>
          <p:nvPr>
            <p:ph type="body" sz="quarter" idx="14"/>
          </p:nvPr>
        </p:nvSpPr>
        <p:spPr>
          <a:xfrm flipV="1">
            <a:off x="14127897" y="4338781"/>
            <a:ext cx="2451751" cy="1"/>
          </a:xfrm>
          <a:prstGeom prst="line">
            <a:avLst/>
          </a:prstGeom>
          <a:ln w="101600">
            <a:solidFill>
              <a:schemeClr val="accent1">
                <a:hueOff val="48339"/>
                <a:lumOff val="-12879"/>
              </a:schemeClr>
            </a:solidFill>
          </a:ln>
        </p:spPr>
        <p:txBody>
          <a:bodyPr>
            <a:noAutofit/>
          </a:bodyPr>
          <a:lstStyle/>
          <a:p>
            <a:pPr marL="0" indent="0" algn="ctr">
              <a:lnSpc>
                <a:spcPct val="100000"/>
              </a:lnSpc>
              <a:buSzTx/>
              <a:buNone/>
              <a:defRPr sz="3000">
                <a:solidFill>
                  <a:srgbClr val="FFFFFF"/>
                </a:solidFill>
                <a:latin typeface="Helvetica Neue Medium"/>
                <a:ea typeface="Helvetica Neue Medium"/>
                <a:cs typeface="Helvetica Neue Medium"/>
                <a:sym typeface="Helvetica Neue Medium"/>
              </a:defRPr>
            </a:pPr>
            <a:endParaRPr/>
          </a:p>
        </p:txBody>
      </p:sp>
      <p:sp>
        <p:nvSpPr>
          <p:cNvPr id="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1" name="DSC_1234_Edited_CLR.jpg"/>
          <p:cNvSpPr>
            <a:spLocks noGrp="1"/>
          </p:cNvSpPr>
          <p:nvPr>
            <p:ph type="pic" idx="15"/>
          </p:nvPr>
        </p:nvSpPr>
        <p:spPr>
          <a:xfrm>
            <a:off x="0" y="0"/>
            <a:ext cx="11960353" cy="13716000"/>
          </a:xfrm>
          <a:prstGeom prst="rect">
            <a:avLst/>
          </a:prstGeom>
        </p:spPr>
        <p:txBody>
          <a:bodyPr lIns="91439" tIns="45719" rIns="91439" bIns="45719" anchor="t">
            <a:noAutofit/>
          </a:bodyPr>
          <a:lstStyle/>
          <a:p>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amp; Bullets">
    <p:bg>
      <p:bgPr>
        <a:solidFill>
          <a:schemeClr val="accent1">
            <a:hueOff val="48339"/>
            <a:lumOff val="-12879"/>
          </a:schemeClr>
        </a:solidFill>
        <a:effectLst/>
      </p:bgPr>
    </p:bg>
    <p:spTree>
      <p:nvGrpSpPr>
        <p:cNvPr id="1" name=""/>
        <p:cNvGrpSpPr/>
        <p:nvPr/>
      </p:nvGrpSpPr>
      <p:grpSpPr>
        <a:xfrm>
          <a:off x="0" y="0"/>
          <a:ext cx="0" cy="0"/>
          <a:chOff x="0" y="0"/>
          <a:chExt cx="0" cy="0"/>
        </a:xfrm>
      </p:grpSpPr>
      <p:sp>
        <p:nvSpPr>
          <p:cNvPr id="68" name="“Nequi con nobis et reribus qui dunti ium 78% qui.”"/>
          <p:cNvSpPr txBox="1">
            <a:spLocks noGrp="1"/>
          </p:cNvSpPr>
          <p:nvPr>
            <p:ph type="body" sz="quarter" idx="13"/>
          </p:nvPr>
        </p:nvSpPr>
        <p:spPr>
          <a:xfrm>
            <a:off x="14047375" y="4535580"/>
            <a:ext cx="7671817" cy="5689614"/>
          </a:xfrm>
          <a:prstGeom prst="rect">
            <a:avLst/>
          </a:prstGeom>
        </p:spPr>
        <p:txBody>
          <a:bodyPr/>
          <a:lstStyle>
            <a:lvl1pPr marL="0" indent="0" defTabSz="411479">
              <a:buSzTx/>
              <a:buNone/>
              <a:defRPr sz="7168" i="1">
                <a:solidFill>
                  <a:srgbClr val="FFFFFF"/>
                </a:solidFill>
                <a:latin typeface="+mn-lt"/>
                <a:ea typeface="+mn-ea"/>
                <a:cs typeface="+mn-cs"/>
                <a:sym typeface="Lota Grotesque Bold"/>
              </a:defRPr>
            </a:lvl1pPr>
          </a:lstStyle>
          <a:p>
            <a:r>
              <a:t>“Nequi con nobis et reribus qui dunti ium 78% qui.”</a:t>
            </a:r>
          </a:p>
        </p:txBody>
      </p:sp>
      <p:sp>
        <p:nvSpPr>
          <p:cNvPr id="69" name="Rectangle"/>
          <p:cNvSpPr>
            <a:spLocks noGrp="1"/>
          </p:cNvSpPr>
          <p:nvPr>
            <p:ph type="body" sz="half" idx="14"/>
          </p:nvPr>
        </p:nvSpPr>
        <p:spPr>
          <a:xfrm>
            <a:off x="3048000" y="0"/>
            <a:ext cx="7976165" cy="13716000"/>
          </a:xfrm>
          <a:prstGeom prst="rect">
            <a:avLst/>
          </a:prstGeom>
          <a:solidFill>
            <a:srgbClr val="D6D5D5"/>
          </a:solidFill>
        </p:spPr>
        <p:txBody>
          <a:bodyPr>
            <a:noAutofit/>
          </a:bodyPr>
          <a:lstStyle/>
          <a:p>
            <a:pPr marL="0" indent="0" algn="ctr">
              <a:lnSpc>
                <a:spcPct val="100000"/>
              </a:lnSpc>
              <a:buSzTx/>
              <a:buNone/>
              <a:defRPr sz="3000">
                <a:solidFill>
                  <a:srgbClr val="FFFFFF"/>
                </a:solidFill>
                <a:latin typeface="Helvetica Neue Medium"/>
                <a:ea typeface="Helvetica Neue Medium"/>
                <a:cs typeface="Helvetica Neue Medium"/>
                <a:sym typeface="Helvetica Neue Medium"/>
              </a:defRPr>
            </a:pPr>
            <a:endParaRPr/>
          </a:p>
        </p:txBody>
      </p:sp>
      <p:pic>
        <p:nvPicPr>
          <p:cNvPr id="70" name="SNO_ID_White.png" descr="SNO_ID_White.png"/>
          <p:cNvPicPr>
            <a:picLocks noChangeAspect="1"/>
          </p:cNvPicPr>
          <p:nvPr/>
        </p:nvPicPr>
        <p:blipFill>
          <a:blip r:embed="rId2"/>
          <a:stretch>
            <a:fillRect/>
          </a:stretch>
        </p:blipFill>
        <p:spPr>
          <a:xfrm>
            <a:off x="21268943" y="956188"/>
            <a:ext cx="2205299" cy="1102650"/>
          </a:xfrm>
          <a:prstGeom prst="rect">
            <a:avLst/>
          </a:prstGeom>
          <a:ln w="12700">
            <a:miter lim="400000"/>
          </a:ln>
        </p:spPr>
      </p:pic>
      <p:sp>
        <p:nvSpPr>
          <p:cNvPr id="71" name="- Jane Doe"/>
          <p:cNvSpPr txBox="1">
            <a:spLocks noGrp="1"/>
          </p:cNvSpPr>
          <p:nvPr>
            <p:ph type="body" sz="quarter" idx="15"/>
          </p:nvPr>
        </p:nvSpPr>
        <p:spPr>
          <a:xfrm>
            <a:off x="14047375" y="9145124"/>
            <a:ext cx="7976165" cy="650876"/>
          </a:xfrm>
          <a:prstGeom prst="rect">
            <a:avLst/>
          </a:prstGeom>
        </p:spPr>
        <p:txBody>
          <a:bodyPr anchor="t">
            <a:spAutoFit/>
          </a:bodyPr>
          <a:lstStyle>
            <a:lvl1pPr marL="0" indent="0">
              <a:buSzTx/>
              <a:buNone/>
              <a:defRPr sz="3200">
                <a:solidFill>
                  <a:srgbClr val="FFFFFF"/>
                </a:solidFill>
              </a:defRPr>
            </a:lvl1pPr>
          </a:lstStyle>
          <a:p>
            <a:r>
              <a:t>- Jane Doe</a:t>
            </a:r>
          </a:p>
        </p:txBody>
      </p:sp>
      <p:sp>
        <p:nvSpPr>
          <p:cNvPr id="72" name="DSC_1234_Edited_CLR.jpg"/>
          <p:cNvSpPr>
            <a:spLocks noGrp="1"/>
          </p:cNvSpPr>
          <p:nvPr>
            <p:ph type="pic" idx="16"/>
          </p:nvPr>
        </p:nvSpPr>
        <p:spPr>
          <a:xfrm>
            <a:off x="0" y="-11"/>
            <a:ext cx="11960353" cy="13716022"/>
          </a:xfrm>
          <a:prstGeom prst="rect">
            <a:avLst/>
          </a:prstGeom>
        </p:spPr>
        <p:txBody>
          <a:bodyPr lIns="91439" tIns="45719" rIns="91439" bIns="45719" anchor="t">
            <a:noAutofit/>
          </a:bodyPr>
          <a:lstStyle/>
          <a:p>
            <a:endParaRPr/>
          </a:p>
        </p:txBody>
      </p:sp>
      <p:sp>
        <p:nvSpPr>
          <p:cNvPr id="73" name="Triangle"/>
          <p:cNvSpPr/>
          <p:nvPr/>
        </p:nvSpPr>
        <p:spPr>
          <a:xfrm rot="2700000">
            <a:off x="11723320" y="6328731"/>
            <a:ext cx="1058538" cy="10585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close/>
              </a:path>
            </a:pathLst>
          </a:custGeom>
          <a:solidFill>
            <a:schemeClr val="accent1">
              <a:hueOff val="48339"/>
              <a:lumOff val="-12879"/>
            </a:schemeClr>
          </a:solidFill>
          <a:ln w="12700">
            <a:miter lim="400000"/>
          </a:ln>
        </p:spPr>
        <p:txBody>
          <a:bodyPr lIns="71437" tIns="71437" rIns="71437" bIns="71437" anchor="ctr"/>
          <a:lstStyle/>
          <a:p>
            <a:pPr algn="ctr">
              <a:lnSpc>
                <a:spcPct val="100000"/>
              </a:lnSpc>
              <a:defRPr sz="3000">
                <a:solidFill>
                  <a:srgbClr val="FFFFFF"/>
                </a:solidFill>
                <a:latin typeface="Helvetica Neue Medium"/>
                <a:ea typeface="Helvetica Neue Medium"/>
                <a:cs typeface="Helvetica Neue Medium"/>
                <a:sym typeface="Helvetica Neue Medium"/>
              </a:defRPr>
            </a:pPr>
            <a:endParaRPr/>
          </a:p>
        </p:txBody>
      </p:sp>
      <p:sp>
        <p:nvSpPr>
          <p:cNvPr id="74"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Notes">
    <p:spTree>
      <p:nvGrpSpPr>
        <p:cNvPr id="1" name=""/>
        <p:cNvGrpSpPr/>
        <p:nvPr/>
      </p:nvGrpSpPr>
      <p:grpSpPr>
        <a:xfrm>
          <a:off x="0" y="0"/>
          <a:ext cx="0" cy="0"/>
          <a:chOff x="0" y="0"/>
          <a:chExt cx="0" cy="0"/>
        </a:xfrm>
      </p:grpSpPr>
      <p:sp>
        <p:nvSpPr>
          <p:cNvPr id="90" name="Line"/>
          <p:cNvSpPr>
            <a:spLocks noGrp="1"/>
          </p:cNvSpPr>
          <p:nvPr>
            <p:ph type="body" sz="quarter" idx="13"/>
          </p:nvPr>
        </p:nvSpPr>
        <p:spPr>
          <a:xfrm flipV="1">
            <a:off x="2732822" y="4718194"/>
            <a:ext cx="2451751" cy="1"/>
          </a:xfrm>
          <a:prstGeom prst="line">
            <a:avLst/>
          </a:prstGeom>
          <a:ln w="101600">
            <a:solidFill>
              <a:schemeClr val="accent1">
                <a:hueOff val="48339"/>
                <a:lumOff val="-12879"/>
              </a:schemeClr>
            </a:solidFill>
          </a:ln>
        </p:spPr>
        <p:txBody>
          <a:bodyPr>
            <a:noAutofit/>
          </a:bodyPr>
          <a:lstStyle/>
          <a:p>
            <a:pPr marL="0" indent="0" algn="ctr">
              <a:lnSpc>
                <a:spcPct val="100000"/>
              </a:lnSpc>
              <a:buSzTx/>
              <a:buNone/>
              <a:defRPr sz="3000">
                <a:solidFill>
                  <a:srgbClr val="FFFFFF"/>
                </a:solidFill>
                <a:latin typeface="Helvetica Neue Medium"/>
                <a:ea typeface="Helvetica Neue Medium"/>
                <a:cs typeface="Helvetica Neue Medium"/>
                <a:sym typeface="Helvetica Neue Medium"/>
              </a:defRPr>
            </a:pPr>
            <a:endParaRP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92" name="Title Text"/>
          <p:cNvSpPr txBox="1">
            <a:spLocks noGrp="1"/>
          </p:cNvSpPr>
          <p:nvPr>
            <p:ph type="title"/>
          </p:nvPr>
        </p:nvSpPr>
        <p:spPr>
          <a:xfrm>
            <a:off x="2670175" y="1715823"/>
            <a:ext cx="12404592" cy="1453029"/>
          </a:xfrm>
          <a:prstGeom prst="rect">
            <a:avLst/>
          </a:prstGeom>
        </p:spPr>
        <p:txBody>
          <a:bodyPr/>
          <a:lstStyle/>
          <a:p>
            <a:r>
              <a:t>Title Text</a:t>
            </a:r>
          </a:p>
        </p:txBody>
      </p:sp>
      <p:sp>
        <p:nvSpPr>
          <p:cNvPr id="93" name="Text"/>
          <p:cNvSpPr txBox="1">
            <a:spLocks noGrp="1"/>
          </p:cNvSpPr>
          <p:nvPr>
            <p:ph type="body" sz="quarter" idx="14"/>
          </p:nvPr>
        </p:nvSpPr>
        <p:spPr>
          <a:xfrm>
            <a:off x="2670175" y="5219194"/>
            <a:ext cx="9363457" cy="498476"/>
          </a:xfrm>
          <a:prstGeom prst="rect">
            <a:avLst/>
          </a:prstGeom>
        </p:spPr>
        <p:txBody>
          <a:bodyPr anchor="t">
            <a:spAutoFit/>
          </a:bodyPr>
          <a:lstStyle/>
          <a:p>
            <a:pPr marL="0" indent="0">
              <a:lnSpc>
                <a:spcPct val="150000"/>
              </a:lnSpc>
              <a:buSzTx/>
              <a:buNone/>
              <a:defRPr sz="2200"/>
            </a:pPr>
            <a:endParaRPr/>
          </a:p>
        </p:txBody>
      </p:sp>
      <p:sp>
        <p:nvSpPr>
          <p:cNvPr id="94" name="Text"/>
          <p:cNvSpPr txBox="1">
            <a:spLocks noGrp="1"/>
          </p:cNvSpPr>
          <p:nvPr>
            <p:ph type="body" sz="quarter" idx="15"/>
          </p:nvPr>
        </p:nvSpPr>
        <p:spPr>
          <a:xfrm>
            <a:off x="13160375" y="5219194"/>
            <a:ext cx="9363457" cy="498476"/>
          </a:xfrm>
          <a:prstGeom prst="rect">
            <a:avLst/>
          </a:prstGeom>
        </p:spPr>
        <p:txBody>
          <a:bodyPr anchor="t">
            <a:spAutoFit/>
          </a:bodyPr>
          <a:lstStyle/>
          <a:p>
            <a:pPr marL="0" indent="0">
              <a:lnSpc>
                <a:spcPct val="150000"/>
              </a:lnSpc>
              <a:buSzTx/>
              <a:buNone/>
              <a:defRPr sz="2200"/>
            </a:pPr>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lank w Dots">
    <p:spTree>
      <p:nvGrpSpPr>
        <p:cNvPr id="1" name=""/>
        <p:cNvGrpSpPr/>
        <p:nvPr/>
      </p:nvGrpSpPr>
      <p:grpSpPr>
        <a:xfrm>
          <a:off x="0" y="0"/>
          <a:ext cx="0" cy="0"/>
          <a:chOff x="0" y="0"/>
          <a:chExt cx="0" cy="0"/>
        </a:xfrm>
      </p:grpSpPr>
      <p:pic>
        <p:nvPicPr>
          <p:cNvPr id="101" name="SNO_Presentation_DesignDots_Colour.png" descr="SNO_Presentation_DesignDots_Colour.png"/>
          <p:cNvPicPr>
            <a:picLocks noChangeAspect="1"/>
          </p:cNvPicPr>
          <p:nvPr/>
        </p:nvPicPr>
        <p:blipFill>
          <a:blip r:embed="rId2"/>
          <a:stretch>
            <a:fillRect/>
          </a:stretch>
        </p:blipFill>
        <p:spPr>
          <a:xfrm>
            <a:off x="-77312" y="12489020"/>
            <a:ext cx="15279625" cy="1317669"/>
          </a:xfrm>
          <a:prstGeom prst="rect">
            <a:avLst/>
          </a:prstGeom>
          <a:ln w="12700">
            <a:miter lim="400000"/>
          </a:ln>
        </p:spPr>
      </p:pic>
      <p:sp>
        <p:nvSpPr>
          <p:cNvPr id="10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Coloured w Dots ">
    <p:bg>
      <p:bgPr>
        <a:solidFill>
          <a:schemeClr val="accent1">
            <a:hueOff val="48339"/>
            <a:lumOff val="-12879"/>
          </a:schemeClr>
        </a:solidFill>
        <a:effectLst/>
      </p:bgPr>
    </p:bg>
    <p:spTree>
      <p:nvGrpSpPr>
        <p:cNvPr id="1" name=""/>
        <p:cNvGrpSpPr/>
        <p:nvPr/>
      </p:nvGrpSpPr>
      <p:grpSpPr>
        <a:xfrm>
          <a:off x="0" y="0"/>
          <a:ext cx="0" cy="0"/>
          <a:chOff x="0" y="0"/>
          <a:chExt cx="0" cy="0"/>
        </a:xfrm>
      </p:grpSpPr>
      <p:sp>
        <p:nvSpPr>
          <p:cNvPr id="109"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pic>
        <p:nvPicPr>
          <p:cNvPr id="110" name="SNO_ID_White.png" descr="SNO_ID_White.png"/>
          <p:cNvPicPr>
            <a:picLocks noChangeAspect="1"/>
          </p:cNvPicPr>
          <p:nvPr/>
        </p:nvPicPr>
        <p:blipFill>
          <a:blip r:embed="rId2"/>
          <a:stretch>
            <a:fillRect/>
          </a:stretch>
        </p:blipFill>
        <p:spPr>
          <a:xfrm>
            <a:off x="21360384" y="914400"/>
            <a:ext cx="2121695" cy="1060847"/>
          </a:xfrm>
          <a:prstGeom prst="rect">
            <a:avLst/>
          </a:prstGeom>
          <a:ln w="12700">
            <a:miter lim="400000"/>
          </a:ln>
        </p:spPr>
      </p:pic>
      <p:pic>
        <p:nvPicPr>
          <p:cNvPr id="111" name="SNO_Presentation_DesignDots_White.png" descr="SNO_Presentation_DesignDots_White.png"/>
          <p:cNvPicPr>
            <a:picLocks noChangeAspect="1"/>
          </p:cNvPicPr>
          <p:nvPr/>
        </p:nvPicPr>
        <p:blipFill>
          <a:blip r:embed="rId3"/>
          <a:stretch>
            <a:fillRect/>
          </a:stretch>
        </p:blipFill>
        <p:spPr>
          <a:xfrm>
            <a:off x="-98553" y="12491217"/>
            <a:ext cx="16013638" cy="1316737"/>
          </a:xfrm>
          <a:prstGeom prst="rect">
            <a:avLst/>
          </a:prstGeom>
          <a:ln w="12700">
            <a:miter lim="400000"/>
          </a:ln>
        </p:spPr>
      </p:pic>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14071319" y="1715823"/>
            <a:ext cx="7671817" cy="3872556"/>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ormAutofit/>
          </a:bodyPr>
          <a:lstStyle/>
          <a:p>
            <a:r>
              <a:t>Title Text</a:t>
            </a:r>
          </a:p>
        </p:txBody>
      </p:sp>
      <p:pic>
        <p:nvPicPr>
          <p:cNvPr id="3" name="SNO_ID_Colour.png" descr="SNO_ID_Colour.png"/>
          <p:cNvPicPr>
            <a:picLocks noChangeAspect="1"/>
          </p:cNvPicPr>
          <p:nvPr/>
        </p:nvPicPr>
        <p:blipFill>
          <a:blip r:embed="rId12"/>
          <a:stretch>
            <a:fillRect/>
          </a:stretch>
        </p:blipFill>
        <p:spPr>
          <a:xfrm>
            <a:off x="21268943" y="914400"/>
            <a:ext cx="2121695" cy="1072133"/>
          </a:xfrm>
          <a:prstGeom prst="rect">
            <a:avLst/>
          </a:prstGeom>
          <a:ln w="12700">
            <a:miter lim="400000"/>
          </a:ln>
        </p:spPr>
      </p:pic>
      <p:sp>
        <p:nvSpPr>
          <p:cNvPr id="4" name="Slide Number"/>
          <p:cNvSpPr txBox="1">
            <a:spLocks noGrp="1"/>
          </p:cNvSpPr>
          <p:nvPr>
            <p:ph type="sldNum" sz="quarter" idx="2"/>
          </p:nvPr>
        </p:nvSpPr>
        <p:spPr>
          <a:xfrm>
            <a:off x="22485095" y="12216383"/>
            <a:ext cx="977266" cy="841376"/>
          </a:xfrm>
          <a:prstGeom prst="rect">
            <a:avLst/>
          </a:prstGeom>
          <a:ln w="12700">
            <a:miter lim="400000"/>
          </a:ln>
        </p:spPr>
        <p:txBody>
          <a:bodyPr lIns="71437" tIns="71437" rIns="71437" bIns="71437">
            <a:spAutoFit/>
          </a:bodyPr>
          <a:lstStyle>
            <a:lvl1pPr algn="r">
              <a:lnSpc>
                <a:spcPct val="100000"/>
              </a:lnSpc>
              <a:defRPr sz="4200">
                <a:solidFill>
                  <a:schemeClr val="accent1">
                    <a:hueOff val="48339"/>
                    <a:lumOff val="-12879"/>
                  </a:schemeClr>
                </a:solidFill>
                <a:latin typeface="+mn-lt"/>
                <a:ea typeface="+mn-ea"/>
                <a:cs typeface="+mn-cs"/>
                <a:sym typeface="Lota Grotesque Bold"/>
              </a:defRPr>
            </a:lvl1pPr>
          </a:lstStyle>
          <a:p>
            <a:fld id="{86CB4B4D-7CA3-9044-876B-883B54F8677D}" type="slidenum">
              <a:t>‹#›</a:t>
            </a:fld>
            <a:endParaRPr/>
          </a:p>
        </p:txBody>
      </p:sp>
      <p:sp>
        <p:nvSpPr>
          <p:cNvPr id="5" name="Body Level One…"/>
          <p:cNvSpPr txBox="1">
            <a:spLocks noGrp="1"/>
          </p:cNvSpPr>
          <p:nvPr>
            <p:ph type="body" idx="1"/>
          </p:nvPr>
        </p:nvSpPr>
        <p:spPr>
          <a:xfrm>
            <a:off x="4387453" y="3643312"/>
            <a:ext cx="15609094" cy="8840392"/>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chor="ctr">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6" r:id="rId7"/>
    <p:sldLayoutId id="2147483657" r:id="rId8"/>
    <p:sldLayoutId id="2147483658" r:id="rId9"/>
    <p:sldLayoutId id="2147483659" r:id="rId10"/>
  </p:sldLayoutIdLst>
  <p:transition spd="med"/>
  <p:hf hdr="0" dt="0"/>
  <p:txStyles>
    <p:title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p:titleStyle>
    <p:bodyStyle>
      <a:lvl1pPr marL="388937" marR="0" indent="-388937" algn="l" defTabSz="821531" rtl="0" latinLnBrk="0">
        <a:lnSpc>
          <a:spcPct val="120000"/>
        </a:lnSpc>
        <a:spcBef>
          <a:spcPts val="0"/>
        </a:spcBef>
        <a:spcAft>
          <a:spcPts val="0"/>
        </a:spcAft>
        <a:buClrTx/>
        <a:buSzPct val="8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1pPr>
      <a:lvl2pPr marL="833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2pPr>
      <a:lvl3pPr marL="1277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3pPr>
      <a:lvl4pPr marL="1722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4pPr>
      <a:lvl5pPr marL="2166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5pPr>
      <a:lvl6pPr marL="2611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6pPr>
      <a:lvl7pPr marL="3055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7pPr>
      <a:lvl8pPr marL="3500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8pPr>
      <a:lvl9pPr marL="3944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9pPr>
    </p:bodyStyle>
    <p:otherStyle>
      <a:lvl1pPr marL="0" marR="0" indent="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1pPr>
      <a:lvl2pPr marL="0" marR="0" indent="2286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2pPr>
      <a:lvl3pPr marL="0" marR="0" indent="4572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3pPr>
      <a:lvl4pPr marL="0" marR="0" indent="6858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4pPr>
      <a:lvl5pPr marL="0" marR="0" indent="9144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5pPr>
      <a:lvl6pPr marL="0" marR="0" indent="11430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6pPr>
      <a:lvl7pPr marL="0" marR="0" indent="13716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7pPr>
      <a:lvl8pPr marL="0" marR="0" indent="16002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8pPr>
      <a:lvl9pPr marL="0" marR="0" indent="1828800" algn="r" defTabSz="821531" latinLnBrk="0">
        <a:lnSpc>
          <a:spcPct val="100000"/>
        </a:lnSpc>
        <a:spcBef>
          <a:spcPts val="0"/>
        </a:spcBef>
        <a:spcAft>
          <a:spcPts val="0"/>
        </a:spcAft>
        <a:buClrTx/>
        <a:buSzTx/>
        <a:buFontTx/>
        <a:buNone/>
        <a:tabLst/>
        <a:defRPr sz="4200" b="0" i="0" u="none" strike="noStrike" cap="none" spc="0" baseline="0">
          <a:ln>
            <a:noFill/>
          </a:ln>
          <a:solidFill>
            <a:schemeClr val="tx1"/>
          </a:solidFill>
          <a:uFillTx/>
          <a:latin typeface="+mn-lt"/>
          <a:ea typeface="+mn-ea"/>
          <a:cs typeface="+mn-cs"/>
          <a:sym typeface="Lota Grotesque Bold"/>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10.xml"/><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32.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35.emf"/><Relationship Id="rId5" Type="http://schemas.openxmlformats.org/officeDocument/2006/relationships/image" Target="../media/image34.emf"/><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customXml" Target="../ink/ink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ction…">
            <a:extLst>
              <a:ext uri="{FF2B5EF4-FFF2-40B4-BE49-F238E27FC236}">
                <a16:creationId xmlns:a16="http://schemas.microsoft.com/office/drawing/2014/main" id="{68207466-BC33-5376-B13F-9C535D86E3D8}"/>
              </a:ext>
            </a:extLst>
          </p:cNvPr>
          <p:cNvSpPr txBox="1">
            <a:spLocks/>
          </p:cNvSpPr>
          <p:nvPr/>
        </p:nvSpPr>
        <p:spPr>
          <a:xfrm>
            <a:off x="1155623" y="2304423"/>
            <a:ext cx="20988974" cy="4924934"/>
          </a:xfrm>
          <a:prstGeom prst="rect">
            <a:avLst/>
          </a:prstGeom>
        </p:spPr>
        <p:txBody>
          <a:bodyPr lIns="91440" tIns="45720" rIns="91440" bIns="45720" anchor="t"/>
          <a:lst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GB" sz="8800" b="1" dirty="0">
                <a:solidFill>
                  <a:schemeClr val="bg1"/>
                </a:solidFill>
                <a:latin typeface="Muli"/>
              </a:rPr>
              <a:t>Preliminary Steps Towards Calculating Minimum Detectable Activities of Coincidence Events in the CTBT Detector</a:t>
            </a:r>
            <a:endParaRPr lang="en-GB" sz="8800" dirty="0">
              <a:solidFill>
                <a:schemeClr val="bg1"/>
              </a:solidFill>
            </a:endParaRPr>
          </a:p>
        </p:txBody>
      </p:sp>
      <p:sp>
        <p:nvSpPr>
          <p:cNvPr id="6" name="TextBox 5">
            <a:extLst>
              <a:ext uri="{FF2B5EF4-FFF2-40B4-BE49-F238E27FC236}">
                <a16:creationId xmlns:a16="http://schemas.microsoft.com/office/drawing/2014/main" id="{60A9E953-B63B-A98A-2CB1-A7783B73D0CB}"/>
              </a:ext>
            </a:extLst>
          </p:cNvPr>
          <p:cNvSpPr txBox="1"/>
          <p:nvPr/>
        </p:nvSpPr>
        <p:spPr>
          <a:xfrm>
            <a:off x="1159995" y="7024179"/>
            <a:ext cx="11905895" cy="280345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fromWordArt="0" anchor="ctr" anchorCtr="0" forceAA="0" compatLnSpc="1">
            <a:prstTxWarp prst="textNoShape">
              <a:avLst/>
            </a:prstTxWarp>
            <a:spAutoFit/>
          </a:bodyPr>
          <a:lstStyle/>
          <a:p>
            <a:r>
              <a:rPr lang="en-GB" sz="4800" dirty="0">
                <a:solidFill>
                  <a:schemeClr val="bg1"/>
                </a:solidFill>
                <a:latin typeface="Muli"/>
              </a:rPr>
              <a:t>Maxwell Bridgewater</a:t>
            </a:r>
          </a:p>
          <a:p>
            <a:r>
              <a:rPr lang="en-GB" sz="4800" dirty="0">
                <a:solidFill>
                  <a:schemeClr val="bg1"/>
                </a:solidFill>
                <a:latin typeface="Muli"/>
              </a:rPr>
              <a:t>Student Researcher</a:t>
            </a:r>
          </a:p>
          <a:p>
            <a:r>
              <a:rPr lang="en-GB" sz="4800" dirty="0">
                <a:solidFill>
                  <a:schemeClr val="bg1"/>
                </a:solidFill>
                <a:latin typeface="Muli"/>
              </a:rPr>
              <a:t>Low Background Counting Group</a:t>
            </a:r>
          </a:p>
        </p:txBody>
      </p:sp>
      <p:sp>
        <p:nvSpPr>
          <p:cNvPr id="3" name="Slide Number Placeholder 2">
            <a:extLst>
              <a:ext uri="{FF2B5EF4-FFF2-40B4-BE49-F238E27FC236}">
                <a16:creationId xmlns:a16="http://schemas.microsoft.com/office/drawing/2014/main" id="{23F2945B-A4FF-DA4A-4BDE-AB6F1B6F90B0}"/>
              </a:ext>
            </a:extLst>
          </p:cNvPr>
          <p:cNvSpPr>
            <a:spLocks noGrp="1"/>
          </p:cNvSpPr>
          <p:nvPr>
            <p:ph type="sldNum" sz="quarter" idx="2"/>
          </p:nvPr>
        </p:nvSpPr>
        <p:spPr/>
        <p:txBody>
          <a:bodyPr/>
          <a:lstStyle/>
          <a:p>
            <a:fld id="{86CB4B4D-7CA3-9044-876B-883B54F8677D}" type="slidenum">
              <a:rPr lang="en-SG" smtClean="0"/>
              <a:t>1</a:t>
            </a:fld>
            <a:endParaRPr lang="en-SG"/>
          </a:p>
        </p:txBody>
      </p:sp>
    </p:spTree>
    <p:extLst>
      <p:ext uri="{BB962C8B-B14F-4D97-AF65-F5344CB8AC3E}">
        <p14:creationId xmlns:p14="http://schemas.microsoft.com/office/powerpoint/2010/main" val="675021309"/>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Line"/>
          <p:cNvSpPr>
            <a:spLocks noGrp="1"/>
          </p:cNvSpPr>
          <p:nvPr>
            <p:ph type="body" idx="13"/>
          </p:nvPr>
        </p:nvSpPr>
        <p:spPr>
          <a:xfrm flipV="1">
            <a:off x="2681833" y="2334433"/>
            <a:ext cx="2451751" cy="1"/>
          </a:xfrm>
          <a:prstGeom prst="line">
            <a:avLst/>
          </a:prstGeom>
        </p:spPr>
        <p:txBody>
          <a:bodyPr/>
          <a:lstStyle/>
          <a:p>
            <a:pPr marL="0" indent="0" algn="ctr">
              <a:lnSpc>
                <a:spcPct val="100000"/>
              </a:lnSpc>
              <a:buSzTx/>
              <a:buNone/>
              <a:defRPr sz="3000">
                <a:solidFill>
                  <a:srgbClr val="FFFFFF"/>
                </a:solidFill>
                <a:latin typeface="Helvetica Neue Medium"/>
                <a:ea typeface="Helvetica Neue Medium"/>
                <a:cs typeface="Helvetica Neue Medium"/>
                <a:sym typeface="Helvetica Neue Medium"/>
              </a:defRPr>
            </a:pPr>
            <a:endParaRPr dirty="0"/>
          </a:p>
        </p:txBody>
      </p:sp>
      <p:sp>
        <p:nvSpPr>
          <p:cNvPr id="162" name="Additional Notes"/>
          <p:cNvSpPr txBox="1">
            <a:spLocks noGrp="1"/>
          </p:cNvSpPr>
          <p:nvPr>
            <p:ph type="title"/>
          </p:nvPr>
        </p:nvSpPr>
        <p:spPr>
          <a:xfrm>
            <a:off x="2326147" y="1231429"/>
            <a:ext cx="16618005" cy="1453029"/>
          </a:xfrm>
          <a:prstGeom prst="rect">
            <a:avLst/>
          </a:prstGeom>
        </p:spPr>
        <p:txBody>
          <a:bodyPr lIns="71437" tIns="71437" rIns="71437" bIns="71437" anchor="t">
            <a:noAutofit/>
          </a:bodyPr>
          <a:lstStyle>
            <a:lvl1pPr defTabSz="813315">
              <a:defRPr sz="7919"/>
            </a:lvl1pPr>
          </a:lstStyle>
          <a:p>
            <a:r>
              <a:rPr lang="en-US" sz="6600" b="1" dirty="0">
                <a:latin typeface="Muli"/>
              </a:rPr>
              <a:t>Simulation and Analysis of Coincidences</a:t>
            </a:r>
            <a:endParaRPr lang="en-US" sz="6600" dirty="0"/>
          </a:p>
        </p:txBody>
      </p:sp>
      <p:sp>
        <p:nvSpPr>
          <p:cNvPr id="163" name="On prehent aped everio. Et audam voloreh enietusam fuga. Nequi con nobis doloressus et reribus qui dunti ium hiciatinias eictior emporiam, quis quis autecus, consed assinctur?…"/>
          <p:cNvSpPr txBox="1">
            <a:spLocks noGrp="1"/>
          </p:cNvSpPr>
          <p:nvPr>
            <p:ph type="body" idx="14"/>
          </p:nvPr>
        </p:nvSpPr>
        <p:spPr>
          <a:xfrm>
            <a:off x="2326148" y="2557860"/>
            <a:ext cx="10195893" cy="1647886"/>
          </a:xfrm>
          <a:prstGeom prst="rect">
            <a:avLst/>
          </a:prstGeom>
          <a:extLst>
            <a:ext uri="{C572A759-6A51-4108-AA02-DFA0A04FC94B}">
              <ma14:wrappingTextBoxFlag xmlns:ma14="http://schemas.microsoft.com/office/mac/drawingml/2011/main" xmlns="" val="1"/>
            </a:ext>
          </a:extLst>
        </p:spPr>
        <p:txBody>
          <a:bodyPr/>
          <a:lstStyle/>
          <a:p>
            <a:pPr marL="305435" indent="-305435">
              <a:lnSpc>
                <a:spcPct val="150000"/>
              </a:lnSpc>
              <a:spcBef>
                <a:spcPts val="800"/>
              </a:spcBef>
              <a:buClr>
                <a:schemeClr val="accent1">
                  <a:hueOff val="48339"/>
                  <a:lumOff val="-12879"/>
                </a:schemeClr>
              </a:buClr>
              <a:defRPr sz="2200"/>
            </a:pPr>
            <a:r>
              <a:rPr lang="en-US" sz="3200" dirty="0"/>
              <a:t>GEANT4 ion decay of coincidence producing isotopes</a:t>
            </a:r>
          </a:p>
          <a:p>
            <a:pPr marL="305435" indent="-305435">
              <a:lnSpc>
                <a:spcPct val="150000"/>
              </a:lnSpc>
              <a:spcBef>
                <a:spcPts val="800"/>
              </a:spcBef>
              <a:buClr>
                <a:srgbClr val="0078BD"/>
              </a:buClr>
              <a:defRPr sz="2200"/>
            </a:pPr>
            <a:r>
              <a:rPr lang="en-US" sz="3200" dirty="0"/>
              <a:t>Coincidence events come from the same decay event</a:t>
            </a:r>
          </a:p>
        </p:txBody>
      </p:sp>
      <p:sp>
        <p:nvSpPr>
          <p:cNvPr id="5" name="On prehent aped everio. Et audam voloreh enietusam fuga. Nequi con nobis doloressus et reribus qui dunti ium hiciatinias eictior emporiam, quis quis autecus, consed assinctur?…">
            <a:extLst>
              <a:ext uri="{FF2B5EF4-FFF2-40B4-BE49-F238E27FC236}">
                <a16:creationId xmlns:a16="http://schemas.microsoft.com/office/drawing/2014/main" id="{07910570-771E-97E2-8EF7-41FDDAE3FD2F}"/>
              </a:ext>
            </a:extLst>
          </p:cNvPr>
          <p:cNvSpPr txBox="1">
            <a:spLocks/>
          </p:cNvSpPr>
          <p:nvPr/>
        </p:nvSpPr>
        <p:spPr>
          <a:xfrm>
            <a:off x="12880273" y="2531799"/>
            <a:ext cx="10195893" cy="3227806"/>
          </a:xfrm>
          <a:prstGeom prst="rect">
            <a:avLst/>
          </a:prstGeom>
          <a:ln w="12700">
            <a:miter lim="400000"/>
          </a:ln>
          <a:extLst>
            <a:ext uri="{C572A759-6A51-4108-AA02-DFA0A04FC94B}">
              <ma14:wrappingTextBoxFlag xmlns="" xmlns:ma14="http://schemas.microsoft.com/office/mac/drawingml/2011/main" val="1"/>
            </a:ext>
          </a:extLst>
        </p:spPr>
        <p:txBody>
          <a:bodyPr lIns="71437" tIns="71437" rIns="71437" bIns="71437" anchor="t">
            <a:spAutoFit/>
          </a:bodyPr>
          <a:lstStyle>
            <a:lvl1pPr marL="388937" marR="0" indent="-388937" algn="l" defTabSz="821531" rtl="0" latinLnBrk="0">
              <a:lnSpc>
                <a:spcPct val="120000"/>
              </a:lnSpc>
              <a:spcBef>
                <a:spcPts val="0"/>
              </a:spcBef>
              <a:spcAft>
                <a:spcPts val="0"/>
              </a:spcAft>
              <a:buClrTx/>
              <a:buSzPct val="8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1pPr>
            <a:lvl2pPr marL="833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2pPr>
            <a:lvl3pPr marL="1277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3pPr>
            <a:lvl4pPr marL="1722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4pPr>
            <a:lvl5pPr marL="2166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5pPr>
            <a:lvl6pPr marL="2611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6pPr>
            <a:lvl7pPr marL="3055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7pPr>
            <a:lvl8pPr marL="35004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8pPr>
            <a:lvl9pPr marL="3944937" marR="0" indent="-388937" algn="l" defTabSz="821531" rtl="0" latinLnBrk="0">
              <a:lnSpc>
                <a:spcPct val="120000"/>
              </a:lnSpc>
              <a:spcBef>
                <a:spcPts val="0"/>
              </a:spcBef>
              <a:spcAft>
                <a:spcPts val="0"/>
              </a:spcAft>
              <a:buClrTx/>
              <a:buSzPct val="145000"/>
              <a:buFontTx/>
              <a:buChar char="•"/>
              <a:tabLst/>
              <a:defRPr sz="2800" b="0" i="0" u="none" strike="noStrike" cap="none" spc="0" baseline="0">
                <a:ln>
                  <a:noFill/>
                </a:ln>
                <a:solidFill>
                  <a:srgbClr val="000000"/>
                </a:solidFill>
                <a:uFillTx/>
                <a:latin typeface="Muli Regular"/>
                <a:ea typeface="Muli Regular"/>
                <a:cs typeface="Muli Regular"/>
                <a:sym typeface="Muli Regular"/>
              </a:defRPr>
            </a:lvl9pPr>
          </a:lstStyle>
          <a:p>
            <a:pPr marL="457200" indent="-457200" hangingPunct="1">
              <a:lnSpc>
                <a:spcPct val="150000"/>
              </a:lnSpc>
              <a:spcBef>
                <a:spcPts val="800"/>
              </a:spcBef>
              <a:buClr>
                <a:srgbClr val="00A2FF">
                  <a:hueOff val="48339"/>
                  <a:lumOff val="-12879"/>
                </a:srgbClr>
              </a:buClr>
              <a:buFont typeface="Arial"/>
              <a:buChar char="•"/>
              <a:defRPr sz="2200"/>
            </a:pPr>
            <a:r>
              <a:rPr lang="en-US" sz="3200" dirty="0"/>
              <a:t>Allows for easy data analysis</a:t>
            </a:r>
            <a:endParaRPr lang="en-US" dirty="0"/>
          </a:p>
          <a:p>
            <a:pPr marL="457200" indent="-457200">
              <a:lnSpc>
                <a:spcPct val="150000"/>
              </a:lnSpc>
              <a:spcBef>
                <a:spcPts val="800"/>
              </a:spcBef>
              <a:buClr>
                <a:srgbClr val="0078BD"/>
              </a:buClr>
              <a:buFont typeface="Arial"/>
              <a:defRPr sz="2200"/>
            </a:pPr>
            <a:r>
              <a:rPr lang="en-US" sz="3200" dirty="0"/>
              <a:t>Real events are tagged as a coincidence if they occur between 9 </a:t>
            </a:r>
            <a:r>
              <a:rPr lang="en-US" sz="3200" dirty="0" err="1"/>
              <a:t>μS</a:t>
            </a:r>
            <a:r>
              <a:rPr lang="en-US" sz="3200" dirty="0"/>
              <a:t> of each other.</a:t>
            </a:r>
            <a:endParaRPr lang="en-US" sz="1100" b="1" dirty="0">
              <a:solidFill>
                <a:srgbClr val="202122"/>
              </a:solidFill>
            </a:endParaRPr>
          </a:p>
          <a:p>
            <a:pPr marL="305435" indent="-305435" hangingPunct="1">
              <a:lnSpc>
                <a:spcPct val="150000"/>
              </a:lnSpc>
              <a:spcBef>
                <a:spcPts val="800"/>
              </a:spcBef>
              <a:buClr>
                <a:srgbClr val="0078BD"/>
              </a:buClr>
              <a:defRPr sz="2200"/>
            </a:pPr>
            <a:endParaRPr lang="en-US" sz="3200" dirty="0"/>
          </a:p>
        </p:txBody>
      </p:sp>
      <p:pic>
        <p:nvPicPr>
          <p:cNvPr id="3" name="Picture 2" descr="A graph with numbers and graphs&#10;&#10;Description automatically generated">
            <a:extLst>
              <a:ext uri="{FF2B5EF4-FFF2-40B4-BE49-F238E27FC236}">
                <a16:creationId xmlns:a16="http://schemas.microsoft.com/office/drawing/2014/main" id="{6A06A4B1-4DA6-1DCA-6116-D7A38F51B37A}"/>
              </a:ext>
            </a:extLst>
          </p:cNvPr>
          <p:cNvPicPr>
            <a:picLocks noChangeAspect="1"/>
          </p:cNvPicPr>
          <p:nvPr/>
        </p:nvPicPr>
        <p:blipFill>
          <a:blip r:embed="rId2"/>
          <a:stretch>
            <a:fillRect/>
          </a:stretch>
        </p:blipFill>
        <p:spPr>
          <a:xfrm>
            <a:off x="12337268" y="4903262"/>
            <a:ext cx="11132165" cy="8154497"/>
          </a:xfrm>
          <a:prstGeom prst="rect">
            <a:avLst/>
          </a:prstGeom>
        </p:spPr>
      </p:pic>
      <p:pic>
        <p:nvPicPr>
          <p:cNvPr id="6" name="Picture 5">
            <a:extLst>
              <a:ext uri="{FF2B5EF4-FFF2-40B4-BE49-F238E27FC236}">
                <a16:creationId xmlns:a16="http://schemas.microsoft.com/office/drawing/2014/main" id="{A5E10FE1-EBB5-B68F-3B11-B666478FA2EF}"/>
              </a:ext>
            </a:extLst>
          </p:cNvPr>
          <p:cNvPicPr>
            <a:picLocks noChangeAspect="1"/>
          </p:cNvPicPr>
          <p:nvPr/>
        </p:nvPicPr>
        <p:blipFill>
          <a:blip r:embed="rId3"/>
          <a:stretch>
            <a:fillRect/>
          </a:stretch>
        </p:blipFill>
        <p:spPr>
          <a:xfrm>
            <a:off x="914566" y="4902232"/>
            <a:ext cx="11438665" cy="8128120"/>
          </a:xfrm>
          <a:prstGeom prst="rect">
            <a:avLst/>
          </a:prstGeom>
        </p:spPr>
      </p:pic>
      <p:sp>
        <p:nvSpPr>
          <p:cNvPr id="2" name="Rectangle 1">
            <a:extLst>
              <a:ext uri="{FF2B5EF4-FFF2-40B4-BE49-F238E27FC236}">
                <a16:creationId xmlns:a16="http://schemas.microsoft.com/office/drawing/2014/main" id="{84477BB4-D89C-D686-1C06-7E2EC0EC0BB6}"/>
              </a:ext>
            </a:extLst>
          </p:cNvPr>
          <p:cNvSpPr/>
          <p:nvPr/>
        </p:nvSpPr>
        <p:spPr>
          <a:xfrm>
            <a:off x="5897638" y="9011560"/>
            <a:ext cx="212651" cy="303969"/>
          </a:xfrm>
          <a:prstGeom prst="rect">
            <a:avLst/>
          </a:prstGeom>
          <a:noFill/>
          <a:ln w="38100" cap="flat">
            <a:solidFill>
              <a:schemeClr val="accent5">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4" name="Rectangle 3">
            <a:extLst>
              <a:ext uri="{FF2B5EF4-FFF2-40B4-BE49-F238E27FC236}">
                <a16:creationId xmlns:a16="http://schemas.microsoft.com/office/drawing/2014/main" id="{4319749A-B88D-3CC3-88BF-0F13F8096601}"/>
              </a:ext>
            </a:extLst>
          </p:cNvPr>
          <p:cNvSpPr/>
          <p:nvPr/>
        </p:nvSpPr>
        <p:spPr>
          <a:xfrm>
            <a:off x="17623317" y="8410012"/>
            <a:ext cx="607997" cy="463607"/>
          </a:xfrm>
          <a:prstGeom prst="rect">
            <a:avLst/>
          </a:prstGeom>
          <a:noFill/>
          <a:ln w="38100" cap="flat">
            <a:solidFill>
              <a:schemeClr val="accent5">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cxnSp>
        <p:nvCxnSpPr>
          <p:cNvPr id="7" name="Straight Arrow Connector 6">
            <a:extLst>
              <a:ext uri="{FF2B5EF4-FFF2-40B4-BE49-F238E27FC236}">
                <a16:creationId xmlns:a16="http://schemas.microsoft.com/office/drawing/2014/main" id="{0E9AE812-06DF-C8DA-7C76-A3AE4F974D96}"/>
              </a:ext>
            </a:extLst>
          </p:cNvPr>
          <p:cNvCxnSpPr>
            <a:cxnSpLocks/>
          </p:cNvCxnSpPr>
          <p:nvPr/>
        </p:nvCxnSpPr>
        <p:spPr>
          <a:xfrm>
            <a:off x="5713929" y="7485321"/>
            <a:ext cx="0" cy="1413352"/>
          </a:xfrm>
          <a:prstGeom prst="straightConnector1">
            <a:avLst/>
          </a:prstGeom>
          <a:noFill/>
          <a:ln w="38100" cap="flat">
            <a:solidFill>
              <a:srgbClr val="FF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2" name="TextBox 11">
            <a:extLst>
              <a:ext uri="{FF2B5EF4-FFF2-40B4-BE49-F238E27FC236}">
                <a16:creationId xmlns:a16="http://schemas.microsoft.com/office/drawing/2014/main" id="{4C85F675-AD93-7F8E-78C9-A91E457FEF1F}"/>
              </a:ext>
            </a:extLst>
          </p:cNvPr>
          <p:cNvSpPr txBox="1"/>
          <p:nvPr/>
        </p:nvSpPr>
        <p:spPr>
          <a:xfrm>
            <a:off x="4329208" y="6816035"/>
            <a:ext cx="3147233"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Coincidence region</a:t>
            </a:r>
          </a:p>
        </p:txBody>
      </p:sp>
      <p:sp>
        <p:nvSpPr>
          <p:cNvPr id="14" name="Slide Number Placeholder 13">
            <a:extLst>
              <a:ext uri="{FF2B5EF4-FFF2-40B4-BE49-F238E27FC236}">
                <a16:creationId xmlns:a16="http://schemas.microsoft.com/office/drawing/2014/main" id="{B8E13C1B-78E0-8C34-A266-4BE24A298975}"/>
              </a:ext>
            </a:extLst>
          </p:cNvPr>
          <p:cNvSpPr>
            <a:spLocks noGrp="1"/>
          </p:cNvSpPr>
          <p:nvPr>
            <p:ph type="sldNum" sz="quarter" idx="2"/>
          </p:nvPr>
        </p:nvSpPr>
        <p:spPr>
          <a:xfrm>
            <a:off x="23076166" y="12609664"/>
            <a:ext cx="977266" cy="841376"/>
          </a:xfrm>
        </p:spPr>
        <p:txBody>
          <a:bodyPr/>
          <a:lstStyle/>
          <a:p>
            <a:fld id="{86CB4B4D-7CA3-9044-876B-883B54F8677D}" type="slidenum">
              <a:rPr lang="en-SG" smtClean="0"/>
              <a:t>10</a:t>
            </a:fld>
            <a:endParaRPr lang="en-SG" dirty="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EC2C78A-C2DF-6021-3A75-815AE5E10040}"/>
              </a:ext>
            </a:extLst>
          </p:cNvPr>
          <p:cNvPicPr>
            <a:picLocks noChangeAspect="1"/>
          </p:cNvPicPr>
          <p:nvPr/>
        </p:nvPicPr>
        <p:blipFill>
          <a:blip r:embed="rId2"/>
          <a:stretch>
            <a:fillRect/>
          </a:stretch>
        </p:blipFill>
        <p:spPr>
          <a:xfrm>
            <a:off x="2566988" y="423063"/>
            <a:ext cx="19240500" cy="13292937"/>
          </a:xfrm>
          <a:prstGeom prst="rect">
            <a:avLst/>
          </a:prstGeom>
        </p:spPr>
      </p:pic>
      <p:sp>
        <p:nvSpPr>
          <p:cNvPr id="5" name="Slide Number Placeholder 4">
            <a:extLst>
              <a:ext uri="{FF2B5EF4-FFF2-40B4-BE49-F238E27FC236}">
                <a16:creationId xmlns:a16="http://schemas.microsoft.com/office/drawing/2014/main" id="{4AB596FC-E847-0242-E0A7-AA4A83D2F445}"/>
              </a:ext>
            </a:extLst>
          </p:cNvPr>
          <p:cNvSpPr>
            <a:spLocks noGrp="1"/>
          </p:cNvSpPr>
          <p:nvPr>
            <p:ph type="sldNum" sz="quarter" idx="2"/>
          </p:nvPr>
        </p:nvSpPr>
        <p:spPr/>
        <p:txBody>
          <a:bodyPr/>
          <a:lstStyle/>
          <a:p>
            <a:fld id="{86CB4B4D-7CA3-9044-876B-883B54F8677D}" type="slidenum">
              <a:rPr lang="en-SG" smtClean="0"/>
              <a:t>11</a:t>
            </a:fld>
            <a:endParaRPr lang="en-SG"/>
          </a:p>
        </p:txBody>
      </p:sp>
    </p:spTree>
    <p:extLst>
      <p:ext uri="{BB962C8B-B14F-4D97-AF65-F5344CB8AC3E}">
        <p14:creationId xmlns:p14="http://schemas.microsoft.com/office/powerpoint/2010/main" val="201329073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dditional Notes">
            <a:extLst>
              <a:ext uri="{FF2B5EF4-FFF2-40B4-BE49-F238E27FC236}">
                <a16:creationId xmlns:a16="http://schemas.microsoft.com/office/drawing/2014/main" id="{337F1DEF-B58E-B9B2-C451-FE0611620305}"/>
              </a:ext>
            </a:extLst>
          </p:cNvPr>
          <p:cNvSpPr txBox="1">
            <a:spLocks/>
          </p:cNvSpPr>
          <p:nvPr/>
        </p:nvSpPr>
        <p:spPr>
          <a:xfrm>
            <a:off x="1634767" y="990772"/>
            <a:ext cx="18289528" cy="1453029"/>
          </a:xfrm>
          <a:prstGeom prst="rect">
            <a:avLst/>
          </a:prstGeom>
        </p:spPr>
        <p:txBody>
          <a:bodyPr lIns="71437" tIns="71437" rIns="71437" bIns="71437" anchor="t">
            <a:noAutofit/>
          </a:bodyPr>
          <a:lstStyle>
            <a:lvl1pPr marL="0" marR="0" indent="0" algn="l" defTabSz="813315" rtl="0" latinLnBrk="0">
              <a:lnSpc>
                <a:spcPct val="80000"/>
              </a:lnSpc>
              <a:spcBef>
                <a:spcPts val="0"/>
              </a:spcBef>
              <a:spcAft>
                <a:spcPts val="0"/>
              </a:spcAft>
              <a:buClrTx/>
              <a:buSzTx/>
              <a:buFontTx/>
              <a:buNone/>
              <a:tabLst/>
              <a:defRPr sz="7919"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US" sz="6600" b="1" dirty="0">
                <a:latin typeface="Muli"/>
              </a:rPr>
              <a:t>CNL Dissolved Pacific Salmon Sample 1D Spectra</a:t>
            </a:r>
            <a:endParaRPr lang="en-US" sz="6600" dirty="0"/>
          </a:p>
        </p:txBody>
      </p:sp>
      <p:pic>
        <p:nvPicPr>
          <p:cNvPr id="3" name="Picture 2">
            <a:extLst>
              <a:ext uri="{FF2B5EF4-FFF2-40B4-BE49-F238E27FC236}">
                <a16:creationId xmlns:a16="http://schemas.microsoft.com/office/drawing/2014/main" id="{B29DCCD8-E4FE-E9B4-91F5-71538343CE06}"/>
              </a:ext>
            </a:extLst>
          </p:cNvPr>
          <p:cNvPicPr>
            <a:picLocks noChangeAspect="1"/>
          </p:cNvPicPr>
          <p:nvPr/>
        </p:nvPicPr>
        <p:blipFill>
          <a:blip r:embed="rId2"/>
          <a:stretch>
            <a:fillRect/>
          </a:stretch>
        </p:blipFill>
        <p:spPr>
          <a:xfrm>
            <a:off x="589155" y="3138955"/>
            <a:ext cx="10539761" cy="7062097"/>
          </a:xfrm>
          <a:prstGeom prst="rect">
            <a:avLst/>
          </a:prstGeom>
        </p:spPr>
      </p:pic>
      <p:pic>
        <p:nvPicPr>
          <p:cNvPr id="4" name="Picture 3">
            <a:extLst>
              <a:ext uri="{FF2B5EF4-FFF2-40B4-BE49-F238E27FC236}">
                <a16:creationId xmlns:a16="http://schemas.microsoft.com/office/drawing/2014/main" id="{797B53F6-A64A-6AD1-8D79-12731A944A39}"/>
              </a:ext>
            </a:extLst>
          </p:cNvPr>
          <p:cNvPicPr>
            <a:picLocks noChangeAspect="1"/>
          </p:cNvPicPr>
          <p:nvPr/>
        </p:nvPicPr>
        <p:blipFill>
          <a:blip r:embed="rId3"/>
          <a:stretch>
            <a:fillRect/>
          </a:stretch>
        </p:blipFill>
        <p:spPr>
          <a:xfrm>
            <a:off x="12627812" y="3243979"/>
            <a:ext cx="10655934" cy="7228042"/>
          </a:xfrm>
          <a:prstGeom prst="rect">
            <a:avLst/>
          </a:prstGeom>
        </p:spPr>
      </p:pic>
      <p:sp>
        <p:nvSpPr>
          <p:cNvPr id="5" name="Slide Number Placeholder 4">
            <a:extLst>
              <a:ext uri="{FF2B5EF4-FFF2-40B4-BE49-F238E27FC236}">
                <a16:creationId xmlns:a16="http://schemas.microsoft.com/office/drawing/2014/main" id="{EBCA634F-42DF-C6ED-5808-699BF7AC9740}"/>
              </a:ext>
            </a:extLst>
          </p:cNvPr>
          <p:cNvSpPr>
            <a:spLocks noGrp="1"/>
          </p:cNvSpPr>
          <p:nvPr>
            <p:ph type="sldNum" sz="quarter" idx="2"/>
          </p:nvPr>
        </p:nvSpPr>
        <p:spPr/>
        <p:txBody>
          <a:bodyPr/>
          <a:lstStyle/>
          <a:p>
            <a:fld id="{86CB4B4D-7CA3-9044-876B-883B54F8677D}" type="slidenum">
              <a:rPr lang="en-SG" smtClean="0"/>
              <a:t>12</a:t>
            </a:fld>
            <a:endParaRPr lang="en-SG"/>
          </a:p>
        </p:txBody>
      </p:sp>
      <p:cxnSp>
        <p:nvCxnSpPr>
          <p:cNvPr id="6" name="Straight Arrow Connector 5">
            <a:extLst>
              <a:ext uri="{FF2B5EF4-FFF2-40B4-BE49-F238E27FC236}">
                <a16:creationId xmlns:a16="http://schemas.microsoft.com/office/drawing/2014/main" id="{999CD03A-8353-C71C-8829-13C2B02F4C6D}"/>
              </a:ext>
            </a:extLst>
          </p:cNvPr>
          <p:cNvCxnSpPr>
            <a:cxnSpLocks/>
          </p:cNvCxnSpPr>
          <p:nvPr/>
        </p:nvCxnSpPr>
        <p:spPr>
          <a:xfrm flipH="1">
            <a:off x="6289288" y="6097402"/>
            <a:ext cx="312650" cy="1396218"/>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9" name="Straight Arrow Connector 8">
            <a:extLst>
              <a:ext uri="{FF2B5EF4-FFF2-40B4-BE49-F238E27FC236}">
                <a16:creationId xmlns:a16="http://schemas.microsoft.com/office/drawing/2014/main" id="{81BFB73B-BBA5-2205-BDCA-27AB56F08C24}"/>
              </a:ext>
            </a:extLst>
          </p:cNvPr>
          <p:cNvCxnSpPr>
            <a:cxnSpLocks/>
            <a:stCxn id="12" idx="3"/>
          </p:cNvCxnSpPr>
          <p:nvPr/>
        </p:nvCxnSpPr>
        <p:spPr>
          <a:xfrm>
            <a:off x="11889445" y="6097403"/>
            <a:ext cx="5907901" cy="1083982"/>
          </a:xfrm>
          <a:prstGeom prst="straightConnector1">
            <a:avLst/>
          </a:prstGeom>
          <a:noFill/>
          <a:ln w="254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2" name="TextBox 11">
            <a:extLst>
              <a:ext uri="{FF2B5EF4-FFF2-40B4-BE49-F238E27FC236}">
                <a16:creationId xmlns:a16="http://schemas.microsoft.com/office/drawing/2014/main" id="{9C6DFB50-B7CB-6AE2-5840-425F60969DA5}"/>
              </a:ext>
            </a:extLst>
          </p:cNvPr>
          <p:cNvSpPr txBox="1"/>
          <p:nvPr/>
        </p:nvSpPr>
        <p:spPr>
          <a:xfrm>
            <a:off x="6601938" y="5249671"/>
            <a:ext cx="5287507" cy="16954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Large K40 peak that will contribute to the Compton scattering continuum background.</a:t>
            </a:r>
          </a:p>
        </p:txBody>
      </p:sp>
      <p:cxnSp>
        <p:nvCxnSpPr>
          <p:cNvPr id="16" name="Straight Arrow Connector 15">
            <a:extLst>
              <a:ext uri="{FF2B5EF4-FFF2-40B4-BE49-F238E27FC236}">
                <a16:creationId xmlns:a16="http://schemas.microsoft.com/office/drawing/2014/main" id="{BD09E6EC-C67B-2491-A314-4CFB34670186}"/>
              </a:ext>
            </a:extLst>
          </p:cNvPr>
          <p:cNvCxnSpPr>
            <a:cxnSpLocks/>
          </p:cNvCxnSpPr>
          <p:nvPr/>
        </p:nvCxnSpPr>
        <p:spPr>
          <a:xfrm>
            <a:off x="3457005" y="5743852"/>
            <a:ext cx="0" cy="3879933"/>
          </a:xfrm>
          <a:prstGeom prst="straightConnector1">
            <a:avLst/>
          </a:prstGeom>
          <a:noFill/>
          <a:ln w="3175" cap="flat">
            <a:solidFill>
              <a:srgbClr val="FF0000"/>
            </a:solidFill>
            <a:prstDash val="solid"/>
            <a:miter lim="400000"/>
          </a:ln>
          <a:effectLst/>
          <a:sp3d/>
        </p:spPr>
        <p:style>
          <a:lnRef idx="0">
            <a:scrgbClr r="0" g="0" b="0"/>
          </a:lnRef>
          <a:fillRef idx="0">
            <a:scrgbClr r="0" g="0" b="0"/>
          </a:fillRef>
          <a:effectRef idx="0">
            <a:scrgbClr r="0" g="0" b="0"/>
          </a:effectRef>
          <a:fontRef idx="none"/>
        </p:style>
      </p:cxnSp>
      <p:cxnSp>
        <p:nvCxnSpPr>
          <p:cNvPr id="19" name="Straight Arrow Connector 18">
            <a:extLst>
              <a:ext uri="{FF2B5EF4-FFF2-40B4-BE49-F238E27FC236}">
                <a16:creationId xmlns:a16="http://schemas.microsoft.com/office/drawing/2014/main" id="{43F29C8C-9387-CCB0-D486-2DE218B74349}"/>
              </a:ext>
            </a:extLst>
          </p:cNvPr>
          <p:cNvCxnSpPr>
            <a:cxnSpLocks/>
          </p:cNvCxnSpPr>
          <p:nvPr/>
        </p:nvCxnSpPr>
        <p:spPr>
          <a:xfrm>
            <a:off x="3990405" y="5743852"/>
            <a:ext cx="0" cy="3879933"/>
          </a:xfrm>
          <a:prstGeom prst="straightConnector1">
            <a:avLst/>
          </a:prstGeom>
          <a:noFill/>
          <a:ln w="3175" cap="flat">
            <a:solidFill>
              <a:srgbClr val="FF0000"/>
            </a:solidFill>
            <a:prstDash val="solid"/>
            <a:miter lim="400000"/>
          </a:ln>
          <a:effectLst/>
          <a:sp3d/>
        </p:spPr>
        <p:style>
          <a:lnRef idx="0">
            <a:scrgbClr r="0" g="0" b="0"/>
          </a:lnRef>
          <a:fillRef idx="0">
            <a:scrgbClr r="0" g="0" b="0"/>
          </a:fillRef>
          <a:effectRef idx="0">
            <a:scrgbClr r="0" g="0" b="0"/>
          </a:effectRef>
          <a:fontRef idx="none"/>
        </p:style>
      </p:cxnSp>
      <p:cxnSp>
        <p:nvCxnSpPr>
          <p:cNvPr id="20" name="Straight Arrow Connector 19">
            <a:extLst>
              <a:ext uri="{FF2B5EF4-FFF2-40B4-BE49-F238E27FC236}">
                <a16:creationId xmlns:a16="http://schemas.microsoft.com/office/drawing/2014/main" id="{0D81FEA1-829F-8B2E-39CE-E3A7DBF4B307}"/>
              </a:ext>
            </a:extLst>
          </p:cNvPr>
          <p:cNvCxnSpPr>
            <a:cxnSpLocks/>
          </p:cNvCxnSpPr>
          <p:nvPr/>
        </p:nvCxnSpPr>
        <p:spPr>
          <a:xfrm>
            <a:off x="5743005" y="7103533"/>
            <a:ext cx="0" cy="2520251"/>
          </a:xfrm>
          <a:prstGeom prst="straightConnector1">
            <a:avLst/>
          </a:prstGeom>
          <a:noFill/>
          <a:ln w="3175" cap="flat">
            <a:solidFill>
              <a:srgbClr val="FF0000"/>
            </a:solidFill>
            <a:prstDash val="solid"/>
            <a:miter lim="400000"/>
          </a:ln>
          <a:effectLst/>
          <a:sp3d/>
        </p:spPr>
        <p:style>
          <a:lnRef idx="0">
            <a:scrgbClr r="0" g="0" b="0"/>
          </a:lnRef>
          <a:fillRef idx="0">
            <a:scrgbClr r="0" g="0" b="0"/>
          </a:fillRef>
          <a:effectRef idx="0">
            <a:scrgbClr r="0" g="0" b="0"/>
          </a:effectRef>
          <a:fontRef idx="none"/>
        </p:style>
      </p:cxnSp>
      <p:cxnSp>
        <p:nvCxnSpPr>
          <p:cNvPr id="22" name="Straight Arrow Connector 21">
            <a:extLst>
              <a:ext uri="{FF2B5EF4-FFF2-40B4-BE49-F238E27FC236}">
                <a16:creationId xmlns:a16="http://schemas.microsoft.com/office/drawing/2014/main" id="{EDDF2912-9CF2-5659-0E98-F6FEDA768B87}"/>
              </a:ext>
            </a:extLst>
          </p:cNvPr>
          <p:cNvCxnSpPr>
            <a:cxnSpLocks/>
          </p:cNvCxnSpPr>
          <p:nvPr/>
        </p:nvCxnSpPr>
        <p:spPr>
          <a:xfrm>
            <a:off x="5167271" y="7683818"/>
            <a:ext cx="0" cy="1939965"/>
          </a:xfrm>
          <a:prstGeom prst="straightConnector1">
            <a:avLst/>
          </a:prstGeom>
          <a:noFill/>
          <a:ln w="3175" cap="flat">
            <a:solidFill>
              <a:srgbClr val="FF0000"/>
            </a:solidFill>
            <a:prstDash val="solid"/>
            <a:miter lim="400000"/>
          </a:ln>
          <a:effectLst/>
          <a:sp3d/>
        </p:spPr>
        <p:style>
          <a:lnRef idx="0">
            <a:scrgbClr r="0" g="0" b="0"/>
          </a:lnRef>
          <a:fillRef idx="0">
            <a:scrgbClr r="0" g="0" b="0"/>
          </a:fillRef>
          <a:effectRef idx="0">
            <a:scrgbClr r="0" g="0" b="0"/>
          </a:effectRef>
          <a:fontRef idx="none"/>
        </p:style>
      </p:cxnSp>
      <p:cxnSp>
        <p:nvCxnSpPr>
          <p:cNvPr id="24" name="Straight Arrow Connector 23">
            <a:extLst>
              <a:ext uri="{FF2B5EF4-FFF2-40B4-BE49-F238E27FC236}">
                <a16:creationId xmlns:a16="http://schemas.microsoft.com/office/drawing/2014/main" id="{AF58910D-62EF-67B5-3AF2-ED078307FFE2}"/>
              </a:ext>
            </a:extLst>
          </p:cNvPr>
          <p:cNvCxnSpPr>
            <a:cxnSpLocks/>
          </p:cNvCxnSpPr>
          <p:nvPr/>
        </p:nvCxnSpPr>
        <p:spPr>
          <a:xfrm>
            <a:off x="15511277" y="5909994"/>
            <a:ext cx="0" cy="3879933"/>
          </a:xfrm>
          <a:prstGeom prst="straightConnector1">
            <a:avLst/>
          </a:prstGeom>
          <a:noFill/>
          <a:ln w="3175" cap="flat">
            <a:solidFill>
              <a:srgbClr val="FF0000"/>
            </a:solidFill>
            <a:prstDash val="solid"/>
            <a:miter lim="400000"/>
          </a:ln>
          <a:effectLst/>
          <a:sp3d/>
        </p:spPr>
        <p:style>
          <a:lnRef idx="0">
            <a:scrgbClr r="0" g="0" b="0"/>
          </a:lnRef>
          <a:fillRef idx="0">
            <a:scrgbClr r="0" g="0" b="0"/>
          </a:fillRef>
          <a:effectRef idx="0">
            <a:scrgbClr r="0" g="0" b="0"/>
          </a:effectRef>
          <a:fontRef idx="none"/>
        </p:style>
      </p:cxnSp>
      <p:cxnSp>
        <p:nvCxnSpPr>
          <p:cNvPr id="25" name="Straight Arrow Connector 24">
            <a:extLst>
              <a:ext uri="{FF2B5EF4-FFF2-40B4-BE49-F238E27FC236}">
                <a16:creationId xmlns:a16="http://schemas.microsoft.com/office/drawing/2014/main" id="{A7A0172B-1DE1-4DA3-0752-0B514D2DDEBC}"/>
              </a:ext>
            </a:extLst>
          </p:cNvPr>
          <p:cNvCxnSpPr>
            <a:cxnSpLocks/>
          </p:cNvCxnSpPr>
          <p:nvPr/>
        </p:nvCxnSpPr>
        <p:spPr>
          <a:xfrm>
            <a:off x="16044677" y="5909994"/>
            <a:ext cx="0" cy="3879933"/>
          </a:xfrm>
          <a:prstGeom prst="straightConnector1">
            <a:avLst/>
          </a:prstGeom>
          <a:noFill/>
          <a:ln w="3175" cap="flat">
            <a:solidFill>
              <a:srgbClr val="FF0000"/>
            </a:solidFill>
            <a:prstDash val="solid"/>
            <a:miter lim="400000"/>
          </a:ln>
          <a:effectLst/>
          <a:sp3d/>
        </p:spPr>
        <p:style>
          <a:lnRef idx="0">
            <a:scrgbClr r="0" g="0" b="0"/>
          </a:lnRef>
          <a:fillRef idx="0">
            <a:scrgbClr r="0" g="0" b="0"/>
          </a:fillRef>
          <a:effectRef idx="0">
            <a:scrgbClr r="0" g="0" b="0"/>
          </a:effectRef>
          <a:fontRef idx="none"/>
        </p:style>
      </p:cxnSp>
      <p:cxnSp>
        <p:nvCxnSpPr>
          <p:cNvPr id="26" name="Straight Arrow Connector 25">
            <a:extLst>
              <a:ext uri="{FF2B5EF4-FFF2-40B4-BE49-F238E27FC236}">
                <a16:creationId xmlns:a16="http://schemas.microsoft.com/office/drawing/2014/main" id="{97D85B0A-CF42-403A-FE0D-3858628573D1}"/>
              </a:ext>
            </a:extLst>
          </p:cNvPr>
          <p:cNvCxnSpPr>
            <a:cxnSpLocks/>
          </p:cNvCxnSpPr>
          <p:nvPr/>
        </p:nvCxnSpPr>
        <p:spPr>
          <a:xfrm>
            <a:off x="17797277" y="7269675"/>
            <a:ext cx="0" cy="2520251"/>
          </a:xfrm>
          <a:prstGeom prst="straightConnector1">
            <a:avLst/>
          </a:prstGeom>
          <a:noFill/>
          <a:ln w="3175" cap="flat">
            <a:solidFill>
              <a:srgbClr val="FF0000"/>
            </a:solidFill>
            <a:prstDash val="solid"/>
            <a:miter lim="400000"/>
          </a:ln>
          <a:effectLst/>
          <a:sp3d/>
        </p:spPr>
        <p:style>
          <a:lnRef idx="0">
            <a:scrgbClr r="0" g="0" b="0"/>
          </a:lnRef>
          <a:fillRef idx="0">
            <a:scrgbClr r="0" g="0" b="0"/>
          </a:fillRef>
          <a:effectRef idx="0">
            <a:scrgbClr r="0" g="0" b="0"/>
          </a:effectRef>
          <a:fontRef idx="none"/>
        </p:style>
      </p:cxnSp>
      <p:cxnSp>
        <p:nvCxnSpPr>
          <p:cNvPr id="27" name="Straight Arrow Connector 26">
            <a:extLst>
              <a:ext uri="{FF2B5EF4-FFF2-40B4-BE49-F238E27FC236}">
                <a16:creationId xmlns:a16="http://schemas.microsoft.com/office/drawing/2014/main" id="{DB3FD7F0-0A82-30A8-2417-D32E349E0F6D}"/>
              </a:ext>
            </a:extLst>
          </p:cNvPr>
          <p:cNvCxnSpPr>
            <a:cxnSpLocks/>
          </p:cNvCxnSpPr>
          <p:nvPr/>
        </p:nvCxnSpPr>
        <p:spPr>
          <a:xfrm>
            <a:off x="17221543" y="7849960"/>
            <a:ext cx="0" cy="1939965"/>
          </a:xfrm>
          <a:prstGeom prst="straightConnector1">
            <a:avLst/>
          </a:prstGeom>
          <a:noFill/>
          <a:ln w="3175" cap="flat">
            <a:solidFill>
              <a:srgbClr val="FF0000"/>
            </a:solidFill>
            <a:prstDash val="solid"/>
            <a:miter lim="400000"/>
          </a:ln>
          <a:effectLst/>
          <a:sp3d/>
        </p:spPr>
        <p:style>
          <a:lnRef idx="0">
            <a:scrgbClr r="0" g="0" b="0"/>
          </a:lnRef>
          <a:fillRef idx="0">
            <a:scrgbClr r="0" g="0" b="0"/>
          </a:fillRef>
          <a:effectRef idx="0">
            <a:scrgbClr r="0" g="0" b="0"/>
          </a:effectRef>
          <a:fontRef idx="none"/>
        </p:style>
      </p:cxnSp>
      <p:sp>
        <p:nvSpPr>
          <p:cNvPr id="28" name="TextBox 27">
            <a:extLst>
              <a:ext uri="{FF2B5EF4-FFF2-40B4-BE49-F238E27FC236}">
                <a16:creationId xmlns:a16="http://schemas.microsoft.com/office/drawing/2014/main" id="{B8A81DDC-31A2-D2CD-4D42-28FD89137410}"/>
              </a:ext>
            </a:extLst>
          </p:cNvPr>
          <p:cNvSpPr txBox="1"/>
          <p:nvPr/>
        </p:nvSpPr>
        <p:spPr>
          <a:xfrm>
            <a:off x="2828952" y="4919004"/>
            <a:ext cx="3030083"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FF0000"/>
                </a:solidFill>
                <a:effectLst/>
                <a:uFillTx/>
                <a:latin typeface="Muli Regular"/>
                <a:ea typeface="Muli Regular"/>
                <a:cs typeface="Muli Regular"/>
                <a:sym typeface="Muli Regular"/>
              </a:rPr>
              <a:t>Cs 134 Lines</a:t>
            </a:r>
          </a:p>
        </p:txBody>
      </p:sp>
      <p:sp>
        <p:nvSpPr>
          <p:cNvPr id="29" name="TextBox 28">
            <a:extLst>
              <a:ext uri="{FF2B5EF4-FFF2-40B4-BE49-F238E27FC236}">
                <a16:creationId xmlns:a16="http://schemas.microsoft.com/office/drawing/2014/main" id="{6FC31C84-3D0C-CEED-E825-8E675374C9FC}"/>
              </a:ext>
            </a:extLst>
          </p:cNvPr>
          <p:cNvSpPr txBox="1"/>
          <p:nvPr/>
        </p:nvSpPr>
        <p:spPr>
          <a:xfrm>
            <a:off x="2011291" y="10833850"/>
            <a:ext cx="15210252" cy="221252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Why do we care about Cs 134?</a:t>
            </a:r>
          </a:p>
          <a:p>
            <a:pPr marL="457200" marR="0" indent="-457200" algn="l" defTabSz="821531" rtl="0" fontAlgn="auto" latinLnBrk="0" hangingPunct="0">
              <a:lnSpc>
                <a:spcPct val="120000"/>
              </a:lnSpc>
              <a:spcBef>
                <a:spcPts val="0"/>
              </a:spcBef>
              <a:spcAft>
                <a:spcPts val="0"/>
              </a:spcAft>
              <a:buClrTx/>
              <a:buSzTx/>
              <a:buFont typeface="Arial" panose="020B0604020202020204" pitchFamily="34" charset="0"/>
              <a:buChar char="•"/>
              <a:tabLst/>
            </a:pPr>
            <a:r>
              <a:rPr lang="en-US" dirty="0"/>
              <a:t>Cs 134 produced by nuclear reactors</a:t>
            </a:r>
          </a:p>
          <a:p>
            <a:pPr marL="457200" lvl="3" indent="-457200">
              <a:buFont typeface="Arial" panose="020B0604020202020204" pitchFamily="34" charset="0"/>
              <a:buChar char="•"/>
            </a:pPr>
            <a:r>
              <a:rPr lang="en-US" dirty="0"/>
              <a:t>Ratio of Cs 134 and Cs 137 after a reactor accident yields information about the nuclear fuel burnup. </a:t>
            </a:r>
            <a:endParaRPr kumimoji="0" lang="en-US" b="0" i="0" u="none" strike="noStrike" cap="none" spc="0" normalizeH="0" baseline="0" dirty="0">
              <a:ln>
                <a:noFill/>
              </a:ln>
              <a:solidFill>
                <a:srgbClr val="000000"/>
              </a:solidFill>
              <a:effectLst/>
              <a:uFillTx/>
              <a:latin typeface="Muli Regular"/>
              <a:ea typeface="Muli Regular"/>
              <a:cs typeface="Muli Regular"/>
              <a:sym typeface="Muli Regular"/>
            </a:endParaRPr>
          </a:p>
          <a:p>
            <a:pPr marL="457200" lvl="3" indent="-457200">
              <a:buFont typeface="Arial" panose="020B0604020202020204" pitchFamily="34" charset="0"/>
              <a:buChar char="•"/>
            </a:pPr>
            <a:endParaRPr kumimoji="0" lang="en-US" b="0" i="0" u="none" strike="noStrike" cap="none" spc="0" normalizeH="0" baseline="0" dirty="0">
              <a:ln>
                <a:noFill/>
              </a:ln>
              <a:solidFill>
                <a:srgbClr val="000000"/>
              </a:solidFill>
              <a:effectLst/>
              <a:uFillTx/>
              <a:latin typeface="Muli Regular"/>
              <a:ea typeface="Muli Regular"/>
              <a:cs typeface="Muli Regular"/>
              <a:sym typeface="Muli Regular"/>
            </a:endParaRPr>
          </a:p>
        </p:txBody>
      </p:sp>
    </p:spTree>
    <p:extLst>
      <p:ext uri="{BB962C8B-B14F-4D97-AF65-F5344CB8AC3E}">
        <p14:creationId xmlns:p14="http://schemas.microsoft.com/office/powerpoint/2010/main" val="165156260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dditional Notes">
            <a:extLst>
              <a:ext uri="{FF2B5EF4-FFF2-40B4-BE49-F238E27FC236}">
                <a16:creationId xmlns:a16="http://schemas.microsoft.com/office/drawing/2014/main" id="{FEDB939D-FADC-D250-F67C-8B6CD8E1AC08}"/>
              </a:ext>
            </a:extLst>
          </p:cNvPr>
          <p:cNvSpPr txBox="1">
            <a:spLocks/>
          </p:cNvSpPr>
          <p:nvPr/>
        </p:nvSpPr>
        <p:spPr>
          <a:xfrm>
            <a:off x="1426965" y="664567"/>
            <a:ext cx="16618005" cy="1453029"/>
          </a:xfrm>
          <a:prstGeom prst="rect">
            <a:avLst/>
          </a:prstGeom>
        </p:spPr>
        <p:txBody>
          <a:bodyPr lIns="71437" tIns="71437" rIns="71437" bIns="71437" anchor="t">
            <a:noAutofit/>
          </a:bodyPr>
          <a:lstStyle>
            <a:lvl1pPr marL="0" marR="0" indent="0" algn="l" defTabSz="813315" rtl="0" latinLnBrk="0">
              <a:lnSpc>
                <a:spcPct val="80000"/>
              </a:lnSpc>
              <a:spcBef>
                <a:spcPts val="0"/>
              </a:spcBef>
              <a:spcAft>
                <a:spcPts val="0"/>
              </a:spcAft>
              <a:buClrTx/>
              <a:buSzTx/>
              <a:buFontTx/>
              <a:buNone/>
              <a:tabLst/>
              <a:defRPr sz="7919"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US" sz="6600" b="1" dirty="0">
                <a:latin typeface="Muli"/>
              </a:rPr>
              <a:t>CNL/Cs134 Example</a:t>
            </a:r>
            <a:endParaRPr lang="en-US" sz="6600" dirty="0"/>
          </a:p>
        </p:txBody>
      </p:sp>
      <p:pic>
        <p:nvPicPr>
          <p:cNvPr id="4" name="Picture 3">
            <a:extLst>
              <a:ext uri="{FF2B5EF4-FFF2-40B4-BE49-F238E27FC236}">
                <a16:creationId xmlns:a16="http://schemas.microsoft.com/office/drawing/2014/main" id="{751E8FBE-5627-1343-13DA-932F5BA3D439}"/>
              </a:ext>
            </a:extLst>
          </p:cNvPr>
          <p:cNvPicPr>
            <a:picLocks noChangeAspect="1"/>
          </p:cNvPicPr>
          <p:nvPr/>
        </p:nvPicPr>
        <p:blipFill>
          <a:blip r:embed="rId3"/>
          <a:stretch>
            <a:fillRect/>
          </a:stretch>
        </p:blipFill>
        <p:spPr>
          <a:xfrm>
            <a:off x="15009540" y="664567"/>
            <a:ext cx="9072397" cy="6702609"/>
          </a:xfrm>
          <a:prstGeom prst="rect">
            <a:avLst/>
          </a:prstGeom>
        </p:spPr>
      </p:pic>
      <p:sp>
        <p:nvSpPr>
          <p:cNvPr id="5" name="Rectangle 4">
            <a:extLst>
              <a:ext uri="{FF2B5EF4-FFF2-40B4-BE49-F238E27FC236}">
                <a16:creationId xmlns:a16="http://schemas.microsoft.com/office/drawing/2014/main" id="{CEC4DB24-121D-9CD8-4FA4-DF02D1747CFD}"/>
              </a:ext>
            </a:extLst>
          </p:cNvPr>
          <p:cNvSpPr/>
          <p:nvPr/>
        </p:nvSpPr>
        <p:spPr>
          <a:xfrm>
            <a:off x="15951818" y="4851243"/>
            <a:ext cx="6618249" cy="110080"/>
          </a:xfrm>
          <a:prstGeom prst="rect">
            <a:avLst/>
          </a:prstGeom>
          <a:noFill/>
          <a:ln w="38100" cap="flat">
            <a:solidFill>
              <a:schemeClr val="accent5">
                <a:lumMod val="75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pic>
        <p:nvPicPr>
          <p:cNvPr id="6" name="Picture 5">
            <a:extLst>
              <a:ext uri="{FF2B5EF4-FFF2-40B4-BE49-F238E27FC236}">
                <a16:creationId xmlns:a16="http://schemas.microsoft.com/office/drawing/2014/main" id="{4ED37F77-F71D-A91F-5FA1-1B54A900A987}"/>
              </a:ext>
            </a:extLst>
          </p:cNvPr>
          <p:cNvPicPr>
            <a:picLocks noChangeAspect="1"/>
          </p:cNvPicPr>
          <p:nvPr/>
        </p:nvPicPr>
        <p:blipFill>
          <a:blip r:embed="rId4"/>
          <a:stretch>
            <a:fillRect/>
          </a:stretch>
        </p:blipFill>
        <p:spPr>
          <a:xfrm>
            <a:off x="565818" y="2821125"/>
            <a:ext cx="13511690" cy="9092101"/>
          </a:xfrm>
          <a:prstGeom prst="rect">
            <a:avLst/>
          </a:prstGeom>
        </p:spPr>
      </p:pic>
      <p:pic>
        <p:nvPicPr>
          <p:cNvPr id="9" name="Picture 8">
            <a:extLst>
              <a:ext uri="{FF2B5EF4-FFF2-40B4-BE49-F238E27FC236}">
                <a16:creationId xmlns:a16="http://schemas.microsoft.com/office/drawing/2014/main" id="{806C8A64-3868-DA2B-3E1F-88A6F78E1C21}"/>
              </a:ext>
            </a:extLst>
          </p:cNvPr>
          <p:cNvPicPr>
            <a:picLocks noChangeAspect="1"/>
          </p:cNvPicPr>
          <p:nvPr/>
        </p:nvPicPr>
        <p:blipFill>
          <a:blip r:embed="rId5"/>
          <a:stretch>
            <a:fillRect/>
          </a:stretch>
        </p:blipFill>
        <p:spPr>
          <a:xfrm>
            <a:off x="14724206" y="7367175"/>
            <a:ext cx="9357731" cy="5724896"/>
          </a:xfrm>
          <a:prstGeom prst="rect">
            <a:avLst/>
          </a:prstGeom>
        </p:spPr>
      </p:pic>
      <p:sp>
        <p:nvSpPr>
          <p:cNvPr id="10" name="Slide Number Placeholder 9">
            <a:extLst>
              <a:ext uri="{FF2B5EF4-FFF2-40B4-BE49-F238E27FC236}">
                <a16:creationId xmlns:a16="http://schemas.microsoft.com/office/drawing/2014/main" id="{8CC1695E-D762-E9C7-34F7-502502CBAB70}"/>
              </a:ext>
            </a:extLst>
          </p:cNvPr>
          <p:cNvSpPr>
            <a:spLocks noGrp="1"/>
          </p:cNvSpPr>
          <p:nvPr>
            <p:ph type="sldNum" sz="quarter" idx="2"/>
          </p:nvPr>
        </p:nvSpPr>
        <p:spPr>
          <a:xfrm>
            <a:off x="23304482" y="12301472"/>
            <a:ext cx="777455" cy="790600"/>
          </a:xfrm>
        </p:spPr>
        <p:txBody>
          <a:bodyPr/>
          <a:lstStyle/>
          <a:p>
            <a:fld id="{86CB4B4D-7CA3-9044-876B-883B54F8677D}" type="slidenum">
              <a:rPr lang="en-SG" smtClean="0"/>
              <a:t>13</a:t>
            </a:fld>
            <a:endParaRPr lang="en-SG" dirty="0"/>
          </a:p>
        </p:txBody>
      </p:sp>
      <p:sp>
        <p:nvSpPr>
          <p:cNvPr id="13" name="Rectangle 12">
            <a:extLst>
              <a:ext uri="{FF2B5EF4-FFF2-40B4-BE49-F238E27FC236}">
                <a16:creationId xmlns:a16="http://schemas.microsoft.com/office/drawing/2014/main" id="{B75EF61A-875F-F160-BC5D-2491F92E4570}"/>
              </a:ext>
            </a:extLst>
          </p:cNvPr>
          <p:cNvSpPr/>
          <p:nvPr/>
        </p:nvSpPr>
        <p:spPr>
          <a:xfrm>
            <a:off x="2976422" y="2570019"/>
            <a:ext cx="914400" cy="9144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12" name="TextBox 11">
            <a:extLst>
              <a:ext uri="{FF2B5EF4-FFF2-40B4-BE49-F238E27FC236}">
                <a16:creationId xmlns:a16="http://schemas.microsoft.com/office/drawing/2014/main" id="{CEC3D8FD-98B0-1031-69BA-80907152D0A7}"/>
              </a:ext>
            </a:extLst>
          </p:cNvPr>
          <p:cNvSpPr txBox="1"/>
          <p:nvPr/>
        </p:nvSpPr>
        <p:spPr>
          <a:xfrm>
            <a:off x="3548930" y="2612282"/>
            <a:ext cx="423746" cy="84600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3800" b="0" i="0" u="none" strike="noStrike" cap="none" spc="0" normalizeH="0" baseline="0" dirty="0">
                <a:ln>
                  <a:noFill/>
                </a:ln>
                <a:solidFill>
                  <a:srgbClr val="000000"/>
                </a:solidFill>
                <a:effectLst/>
                <a:uFillTx/>
                <a:latin typeface="Muli Regular"/>
                <a:ea typeface="Muli Regular"/>
                <a:cs typeface="Muli Regular"/>
                <a:sym typeface="Muli Regular"/>
              </a:rPr>
              <a:t>C</a:t>
            </a:r>
          </a:p>
        </p:txBody>
      </p:sp>
    </p:spTree>
    <p:extLst>
      <p:ext uri="{BB962C8B-B14F-4D97-AF65-F5344CB8AC3E}">
        <p14:creationId xmlns:p14="http://schemas.microsoft.com/office/powerpoint/2010/main" val="55121811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CC00A2F-D4F1-58DA-F888-E717F61B4D23}"/>
              </a:ext>
            </a:extLst>
          </p:cNvPr>
          <p:cNvSpPr>
            <a:spLocks noGrp="1"/>
          </p:cNvSpPr>
          <p:nvPr>
            <p:ph type="title"/>
          </p:nvPr>
        </p:nvSpPr>
        <p:spPr>
          <a:xfrm>
            <a:off x="2405599" y="876673"/>
            <a:ext cx="12404592" cy="1453029"/>
          </a:xfrm>
        </p:spPr>
        <p:txBody>
          <a:bodyPr lIns="71437" tIns="71437" rIns="71437" bIns="71437" anchor="t">
            <a:normAutofit/>
          </a:bodyPr>
          <a:lstStyle/>
          <a:p>
            <a:r>
              <a:rPr lang="en-GB" dirty="0">
                <a:latin typeface="Muli"/>
              </a:rPr>
              <a:t>Minimum Detectable Activity</a:t>
            </a:r>
          </a:p>
        </p:txBody>
      </p:sp>
      <p:sp>
        <p:nvSpPr>
          <p:cNvPr id="4" name="Text Placeholder 3 1">
            <a:extLst>
              <a:ext uri="{FF2B5EF4-FFF2-40B4-BE49-F238E27FC236}">
                <a16:creationId xmlns:a16="http://schemas.microsoft.com/office/drawing/2014/main" id="{5D15FD6A-C36C-C0C0-12A7-949EAFE5A9B7}"/>
              </a:ext>
            </a:extLst>
          </p:cNvPr>
          <p:cNvSpPr>
            <a:spLocks noGrp="1"/>
          </p:cNvSpPr>
          <p:nvPr>
            <p:ph type="body" sz="quarter" idx="14"/>
          </p:nvPr>
        </p:nvSpPr>
        <p:spPr>
          <a:xfrm>
            <a:off x="2379835" y="2281964"/>
            <a:ext cx="19572802" cy="764760"/>
          </a:xfrm>
        </p:spPr>
        <p:txBody>
          <a:bodyPr/>
          <a:lstStyle/>
          <a:p>
            <a:pPr marL="0" indent="0">
              <a:buNone/>
            </a:pPr>
            <a:r>
              <a:rPr lang="en-GB" sz="3600" dirty="0"/>
              <a:t>MDA: Smallest sample activity a given detector can see after a given sample time. Derivation follows:</a:t>
            </a:r>
          </a:p>
        </p:txBody>
      </p:sp>
      <p:pic>
        <p:nvPicPr>
          <p:cNvPr id="64" name="Picture 63" descr="\documentclass{article}&#10;\usepackage{amsmath}&#10;\pagestyle{empty}&#10;\begin{document}&#10;\setlength{\textwidth}{20cm}&#10;&#10;\noindent \textbf{Critical Limit}&#10;&#10;\[L_C = k_{\alpha} \sigma_0\]&#10;&#10;\noindent Where $k_{\alpha}$ is the false positive confidence level, and $\sigma_0 = \sqrt{\mu_B + \sigma_B ^2} = \sqrt{2\mu_B}$ is the standard deviation in the background counts.&#10;&#10;\noindent \textbf{Detection Limit}&#10;&#10;\[L_D = L_C + k_{\beta} \sqrt{L_D + {\sigma_0}^2}\]&#10;&#10;\noindent $k_{\beta}$ is the false negative confidence level. Taking $k_{\alpha} = k_{\beta} = k = 1.645$ for a $95\%$ confidence level, the detection limit simplifies to:&#10;&#10;\[L_D = k^2 + 2k\sigma_0\]&#10;&#10;\noindent Finally, the 2D and 1D MDAs are given by:&#10;&#10;\[ a_{2D} = \frac{L_D}{\epsilon_{\text{double}}\gamma_{BR1}\gamma_{BR2} \Delta t}\,\,\, , a_{1D} = \frac{L_D}{\epsilon_{\gamma}\gamma_{BR} \Delta t} \]&#10;Here, $\epsilon_{\text{double}}$ can be twice the product of $\epsilon_{\gamma_1}, \epsilon_{\gamma_2}$ which are the efficiencies at those specific lines. $\gamma_{BR1}, \gamma_{BR2}$ are the branching ratios for those particular lines, and $\Delta t$ is the sample time. (Currie, 1968), (Goetz et al, 2023)&#10;\end{document}" title="IguanaTex Bitmap Display">
            <a:extLst>
              <a:ext uri="{FF2B5EF4-FFF2-40B4-BE49-F238E27FC236}">
                <a16:creationId xmlns:a16="http://schemas.microsoft.com/office/drawing/2014/main" id="{DBCAF869-B027-2A17-6075-ED1F5B45D195}"/>
              </a:ext>
            </a:extLst>
          </p:cNvPr>
          <p:cNvPicPr>
            <a:picLocks noChangeAspect="1"/>
          </p:cNvPicPr>
          <p:nvPr>
            <p:custDataLst>
              <p:tags r:id="rId1"/>
            </p:custDataLst>
          </p:nvPr>
        </p:nvPicPr>
        <p:blipFill>
          <a:blip r:embed="rId3">
            <a:extLst>
              <a:ext uri="{28A0092B-C50C-407E-A947-70E740481C1C}">
                <a14:useLocalDpi xmlns:a14="http://schemas.microsoft.com/office/drawing/2010/main" val="0"/>
              </a:ext>
            </a:extLst>
          </a:blip>
          <a:stretch>
            <a:fillRect/>
          </a:stretch>
        </p:blipFill>
        <p:spPr>
          <a:xfrm>
            <a:off x="2379835" y="3356610"/>
            <a:ext cx="14045500" cy="10032500"/>
          </a:xfrm>
          <a:prstGeom prst="rect">
            <a:avLst/>
          </a:prstGeom>
        </p:spPr>
      </p:pic>
      <p:sp>
        <p:nvSpPr>
          <p:cNvPr id="50" name="Slide Number Placeholder 49">
            <a:extLst>
              <a:ext uri="{FF2B5EF4-FFF2-40B4-BE49-F238E27FC236}">
                <a16:creationId xmlns:a16="http://schemas.microsoft.com/office/drawing/2014/main" id="{D262D779-B000-AEFD-0535-0772BEBB8AB9}"/>
              </a:ext>
            </a:extLst>
          </p:cNvPr>
          <p:cNvSpPr>
            <a:spLocks noGrp="1"/>
          </p:cNvSpPr>
          <p:nvPr>
            <p:ph type="sldNum" sz="quarter" idx="2"/>
          </p:nvPr>
        </p:nvSpPr>
        <p:spPr/>
        <p:txBody>
          <a:bodyPr/>
          <a:lstStyle/>
          <a:p>
            <a:fld id="{86CB4B4D-7CA3-9044-876B-883B54F8677D}" type="slidenum">
              <a:rPr lang="en-SG" smtClean="0"/>
              <a:t>14</a:t>
            </a:fld>
            <a:endParaRPr lang="en-SG" dirty="0"/>
          </a:p>
        </p:txBody>
      </p:sp>
      <p:sp>
        <p:nvSpPr>
          <p:cNvPr id="51" name="TextBox 50">
            <a:extLst>
              <a:ext uri="{FF2B5EF4-FFF2-40B4-BE49-F238E27FC236}">
                <a16:creationId xmlns:a16="http://schemas.microsoft.com/office/drawing/2014/main" id="{DF9121FF-5FF4-4B23-C00A-3A73F68739ED}"/>
              </a:ext>
            </a:extLst>
          </p:cNvPr>
          <p:cNvSpPr txBox="1"/>
          <p:nvPr/>
        </p:nvSpPr>
        <p:spPr>
          <a:xfrm>
            <a:off x="16693375" y="4121348"/>
            <a:ext cx="5259261"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chemeClr val="accent3">
                    <a:lumMod val="75000"/>
                  </a:schemeClr>
                </a:solidFill>
                <a:effectLst/>
                <a:uFillTx/>
                <a:latin typeface="Muli Regular"/>
                <a:ea typeface="Muli Regular"/>
                <a:cs typeface="Muli Regular"/>
                <a:sym typeface="Muli Regular"/>
              </a:rPr>
              <a:t>Is the isotope present?</a:t>
            </a:r>
          </a:p>
        </p:txBody>
      </p:sp>
      <p:sp>
        <p:nvSpPr>
          <p:cNvPr id="52" name="TextBox 51">
            <a:extLst>
              <a:ext uri="{FF2B5EF4-FFF2-40B4-BE49-F238E27FC236}">
                <a16:creationId xmlns:a16="http://schemas.microsoft.com/office/drawing/2014/main" id="{AC12D66C-1E6E-63F2-1EE5-8792ECB180AB}"/>
              </a:ext>
            </a:extLst>
          </p:cNvPr>
          <p:cNvSpPr txBox="1"/>
          <p:nvPr/>
        </p:nvSpPr>
        <p:spPr>
          <a:xfrm>
            <a:off x="16693374" y="6858000"/>
            <a:ext cx="5259261"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chemeClr val="accent5">
                    <a:lumMod val="75000"/>
                  </a:schemeClr>
                </a:solidFill>
                <a:effectLst/>
                <a:uFillTx/>
                <a:latin typeface="Muli Regular"/>
                <a:ea typeface="Muli Regular"/>
                <a:cs typeface="Muli Regular"/>
                <a:sym typeface="Muli Regular"/>
              </a:rPr>
              <a:t>Did we detect the isotope?</a:t>
            </a:r>
          </a:p>
        </p:txBody>
      </p:sp>
      <p:sp>
        <p:nvSpPr>
          <p:cNvPr id="53" name="TextBox 52">
            <a:extLst>
              <a:ext uri="{FF2B5EF4-FFF2-40B4-BE49-F238E27FC236}">
                <a16:creationId xmlns:a16="http://schemas.microsoft.com/office/drawing/2014/main" id="{352C7685-A761-F65F-D0B3-49724FADEAFF}"/>
              </a:ext>
            </a:extLst>
          </p:cNvPr>
          <p:cNvSpPr txBox="1"/>
          <p:nvPr/>
        </p:nvSpPr>
        <p:spPr>
          <a:xfrm>
            <a:off x="16693373" y="10772702"/>
            <a:ext cx="5259261"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chemeClr val="accent6">
                    <a:lumMod val="75000"/>
                  </a:schemeClr>
                </a:solidFill>
                <a:effectLst/>
                <a:uFillTx/>
                <a:latin typeface="Muli Regular"/>
                <a:ea typeface="Muli Regular"/>
                <a:cs typeface="Muli Regular"/>
                <a:sym typeface="Muli Regular"/>
              </a:rPr>
              <a:t>Meaningful Physical Constants </a:t>
            </a:r>
          </a:p>
        </p:txBody>
      </p:sp>
      <p:cxnSp>
        <p:nvCxnSpPr>
          <p:cNvPr id="54" name="Straight Arrow Connector 53">
            <a:extLst>
              <a:ext uri="{FF2B5EF4-FFF2-40B4-BE49-F238E27FC236}">
                <a16:creationId xmlns:a16="http://schemas.microsoft.com/office/drawing/2014/main" id="{BEBAFBAF-0875-2A3C-5849-51972AE1D515}"/>
              </a:ext>
            </a:extLst>
          </p:cNvPr>
          <p:cNvCxnSpPr>
            <a:cxnSpLocks/>
          </p:cNvCxnSpPr>
          <p:nvPr/>
        </p:nvCxnSpPr>
        <p:spPr>
          <a:xfrm flipH="1">
            <a:off x="12645483" y="4495162"/>
            <a:ext cx="3367668" cy="0"/>
          </a:xfrm>
          <a:prstGeom prst="straightConnector1">
            <a:avLst/>
          </a:prstGeom>
          <a:noFill/>
          <a:ln w="38100" cap="flat">
            <a:solidFill>
              <a:schemeClr val="accent3">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58" name="Straight Arrow Connector 57">
            <a:extLst>
              <a:ext uri="{FF2B5EF4-FFF2-40B4-BE49-F238E27FC236}">
                <a16:creationId xmlns:a16="http://schemas.microsoft.com/office/drawing/2014/main" id="{2A2E6F6A-56AA-60DD-2680-4A57A3A16DCA}"/>
              </a:ext>
            </a:extLst>
          </p:cNvPr>
          <p:cNvCxnSpPr>
            <a:cxnSpLocks/>
          </p:cNvCxnSpPr>
          <p:nvPr/>
        </p:nvCxnSpPr>
        <p:spPr>
          <a:xfrm flipH="1">
            <a:off x="12598533" y="7188667"/>
            <a:ext cx="3367668" cy="0"/>
          </a:xfrm>
          <a:prstGeom prst="straightConnector1">
            <a:avLst/>
          </a:prstGeom>
          <a:noFill/>
          <a:ln w="38100" cap="flat">
            <a:solidFill>
              <a:schemeClr val="accent5">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59" name="Straight Arrow Connector 58">
            <a:extLst>
              <a:ext uri="{FF2B5EF4-FFF2-40B4-BE49-F238E27FC236}">
                <a16:creationId xmlns:a16="http://schemas.microsoft.com/office/drawing/2014/main" id="{AD594E47-8C6B-8FE2-05D3-E9E5CC3DA6F3}"/>
              </a:ext>
            </a:extLst>
          </p:cNvPr>
          <p:cNvCxnSpPr>
            <a:cxnSpLocks/>
          </p:cNvCxnSpPr>
          <p:nvPr/>
        </p:nvCxnSpPr>
        <p:spPr>
          <a:xfrm flipH="1">
            <a:off x="13760605" y="11103369"/>
            <a:ext cx="2733420" cy="330667"/>
          </a:xfrm>
          <a:prstGeom prst="straightConnector1">
            <a:avLst/>
          </a:prstGeom>
          <a:noFill/>
          <a:ln w="38100" cap="flat">
            <a:solidFill>
              <a:schemeClr val="accent6">
                <a:lumMod val="75000"/>
              </a:schemeClr>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324799377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8EE1828-3C1C-7794-36E1-ECD275EDFA05}"/>
              </a:ext>
            </a:extLst>
          </p:cNvPr>
          <p:cNvSpPr txBox="1">
            <a:spLocks/>
          </p:cNvSpPr>
          <p:nvPr/>
        </p:nvSpPr>
        <p:spPr>
          <a:xfrm>
            <a:off x="938304" y="805108"/>
            <a:ext cx="15052543" cy="1453029"/>
          </a:xfrm>
          <a:prstGeom prst="rect">
            <a:avLst/>
          </a:prstGeom>
        </p:spPr>
        <p:txBody>
          <a:bodyPr lIns="71437" tIns="71437" rIns="71437" bIns="71437" anchor="t">
            <a:normAutofit fontScale="92500"/>
          </a:bodyPr>
          <a:lst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GB" dirty="0">
                <a:latin typeface="Muli"/>
              </a:rPr>
              <a:t>Detector and Continuum Backgrounds</a:t>
            </a:r>
          </a:p>
        </p:txBody>
      </p:sp>
      <p:sp>
        <p:nvSpPr>
          <p:cNvPr id="4" name="TextBox 3">
            <a:extLst>
              <a:ext uri="{FF2B5EF4-FFF2-40B4-BE49-F238E27FC236}">
                <a16:creationId xmlns:a16="http://schemas.microsoft.com/office/drawing/2014/main" id="{1F2964EB-7923-88DD-A8AF-AF3C9260AA71}"/>
              </a:ext>
            </a:extLst>
          </p:cNvPr>
          <p:cNvSpPr txBox="1"/>
          <p:nvPr/>
        </p:nvSpPr>
        <p:spPr>
          <a:xfrm>
            <a:off x="1076529" y="2518860"/>
            <a:ext cx="2658139"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1D Backgrounds</a:t>
            </a:r>
          </a:p>
        </p:txBody>
      </p:sp>
      <p:pic>
        <p:nvPicPr>
          <p:cNvPr id="5" name="Picture 4">
            <a:extLst>
              <a:ext uri="{FF2B5EF4-FFF2-40B4-BE49-F238E27FC236}">
                <a16:creationId xmlns:a16="http://schemas.microsoft.com/office/drawing/2014/main" id="{18E89535-924F-6E88-3CA4-98DD1528CB06}"/>
              </a:ext>
            </a:extLst>
          </p:cNvPr>
          <p:cNvPicPr>
            <a:picLocks noChangeAspect="1"/>
          </p:cNvPicPr>
          <p:nvPr/>
        </p:nvPicPr>
        <p:blipFill>
          <a:blip r:embed="rId4"/>
          <a:stretch>
            <a:fillRect/>
          </a:stretch>
        </p:blipFill>
        <p:spPr>
          <a:xfrm>
            <a:off x="493096" y="4140747"/>
            <a:ext cx="11698904" cy="3582319"/>
          </a:xfrm>
          <a:prstGeom prst="rect">
            <a:avLst/>
          </a:prstGeom>
        </p:spPr>
      </p:pic>
      <p:pic>
        <p:nvPicPr>
          <p:cNvPr id="35" name="Picture 34" descr="\documentclass{article}&#10;\usepackage{amsmath}&#10;\pagestyle{empty}&#10;\begin{document}&#10;&#10;\[\sigma_0 = \sqrt{2\mu_B} = \sqrt{2\mu_\text{detector} + 2\mu_\text{continuum}}\]&#10;&#10;Where $\mu_\text{detector} = \frac{\Delta t_\text{sample}}{\Delta t_\text{background} }N_\text{Background Counts}$, and $\mu_\text{continuum} = 0.5N_\text{B1 Counts} + 0.5N_\text{B2 Counts} - 0.5 N_{\text{B1 Background run}} - 0.5 N_{\text{B2 Background run}}$.&#10;&#10;\end{document}" title="IguanaTex Bitmap Display">
            <a:extLst>
              <a:ext uri="{FF2B5EF4-FFF2-40B4-BE49-F238E27FC236}">
                <a16:creationId xmlns:a16="http://schemas.microsoft.com/office/drawing/2014/main" id="{3CD42512-0526-C780-5C49-67A4D6ADAA97}"/>
              </a:ext>
            </a:extLst>
          </p:cNvPr>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a:xfrm>
            <a:off x="625439" y="10059280"/>
            <a:ext cx="10943724" cy="1360407"/>
          </a:xfrm>
          <a:prstGeom prst="rect">
            <a:avLst/>
          </a:prstGeom>
        </p:spPr>
      </p:pic>
      <p:sp>
        <p:nvSpPr>
          <p:cNvPr id="12" name="TextBox 11">
            <a:extLst>
              <a:ext uri="{FF2B5EF4-FFF2-40B4-BE49-F238E27FC236}">
                <a16:creationId xmlns:a16="http://schemas.microsoft.com/office/drawing/2014/main" id="{C6EAEF4D-8EA8-DE15-B732-F0AE029CDE9B}"/>
              </a:ext>
            </a:extLst>
          </p:cNvPr>
          <p:cNvSpPr txBox="1"/>
          <p:nvPr/>
        </p:nvSpPr>
        <p:spPr>
          <a:xfrm>
            <a:off x="13780978" y="2553833"/>
            <a:ext cx="2658139"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US" dirty="0"/>
              <a:t>2</a:t>
            </a: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D Backgrounds</a:t>
            </a:r>
          </a:p>
        </p:txBody>
      </p:sp>
      <p:cxnSp>
        <p:nvCxnSpPr>
          <p:cNvPr id="13" name="Straight Arrow Connector 12">
            <a:extLst>
              <a:ext uri="{FF2B5EF4-FFF2-40B4-BE49-F238E27FC236}">
                <a16:creationId xmlns:a16="http://schemas.microsoft.com/office/drawing/2014/main" id="{FF4A6D32-513B-C513-47AC-0731C6231546}"/>
              </a:ext>
            </a:extLst>
          </p:cNvPr>
          <p:cNvCxnSpPr>
            <a:cxnSpLocks/>
          </p:cNvCxnSpPr>
          <p:nvPr/>
        </p:nvCxnSpPr>
        <p:spPr>
          <a:xfrm>
            <a:off x="12192000" y="2341179"/>
            <a:ext cx="0" cy="10231821"/>
          </a:xfrm>
          <a:prstGeom prst="straightConnector1">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pic>
        <p:nvPicPr>
          <p:cNvPr id="28" name="Picture 27" descr="\documentclass{article}&#10;\usepackage{amsmath}&#10;\pagestyle{empty}&#10;\begin{document}&#10;&#10;\[\sigma_0 = \sqrt{2\mu_B} = \sqrt{2\mu_\text{detector} + 2\mu_\text{continuum}}\]&#10;&#10;Where $\mu_\text{detector} = \frac{\Delta t_\text{sample}}{\Delta t_\text{background} }N_\text{A}$, and $\mu_\text{continuum} = \frac{NP_{B-A}}{S_{B-A}} S_A- \frac{\Delta t_\text{sample}}{\Delta t_\text{background} } NB_\text{B-A}$.&#10;&#10;\end{document}" title="IguanaTex Bitmap Display">
            <a:extLst>
              <a:ext uri="{FF2B5EF4-FFF2-40B4-BE49-F238E27FC236}">
                <a16:creationId xmlns:a16="http://schemas.microsoft.com/office/drawing/2014/main" id="{9814DB89-F546-332D-1789-AB53ADEAC2C5}"/>
              </a:ext>
            </a:extLst>
          </p:cNvPr>
          <p:cNvPicPr>
            <a:picLocks noChangeAspect="1"/>
          </p:cNvPicPr>
          <p:nvPr>
            <p:custDataLst>
              <p:tags r:id="rId2"/>
            </p:custDataLst>
          </p:nvPr>
        </p:nvPicPr>
        <p:blipFill>
          <a:blip r:embed="rId6">
            <a:extLst>
              <a:ext uri="{28A0092B-C50C-407E-A947-70E740481C1C}">
                <a14:useLocalDpi xmlns:a14="http://schemas.microsoft.com/office/drawing/2010/main" val="0"/>
              </a:ext>
            </a:extLst>
          </a:blip>
          <a:stretch>
            <a:fillRect/>
          </a:stretch>
        </p:blipFill>
        <p:spPr>
          <a:xfrm>
            <a:off x="13437675" y="10059280"/>
            <a:ext cx="9826660" cy="979866"/>
          </a:xfrm>
          <a:prstGeom prst="rect">
            <a:avLst/>
          </a:prstGeom>
        </p:spPr>
      </p:pic>
      <p:pic>
        <p:nvPicPr>
          <p:cNvPr id="26" name="Picture 25">
            <a:extLst>
              <a:ext uri="{FF2B5EF4-FFF2-40B4-BE49-F238E27FC236}">
                <a16:creationId xmlns:a16="http://schemas.microsoft.com/office/drawing/2014/main" id="{1762C1CB-0BF8-A6BE-5D7D-F40E92CEDE7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266640" y="3059262"/>
            <a:ext cx="12168730" cy="6129544"/>
          </a:xfrm>
          <a:prstGeom prst="rect">
            <a:avLst/>
          </a:prstGeom>
        </p:spPr>
      </p:pic>
      <p:sp>
        <p:nvSpPr>
          <p:cNvPr id="29" name="TextBox 28">
            <a:extLst>
              <a:ext uri="{FF2B5EF4-FFF2-40B4-BE49-F238E27FC236}">
                <a16:creationId xmlns:a16="http://schemas.microsoft.com/office/drawing/2014/main" id="{8C93C1A3-1F00-1457-3899-84C2A9022F96}"/>
              </a:ext>
            </a:extLst>
          </p:cNvPr>
          <p:cNvSpPr txBox="1"/>
          <p:nvPr/>
        </p:nvSpPr>
        <p:spPr>
          <a:xfrm>
            <a:off x="15801278" y="6527333"/>
            <a:ext cx="914400"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NP</a:t>
            </a:r>
          </a:p>
        </p:txBody>
      </p:sp>
      <p:sp>
        <p:nvSpPr>
          <p:cNvPr id="30" name="TextBox 29">
            <a:extLst>
              <a:ext uri="{FF2B5EF4-FFF2-40B4-BE49-F238E27FC236}">
                <a16:creationId xmlns:a16="http://schemas.microsoft.com/office/drawing/2014/main" id="{93652D16-7F8F-6231-4618-E877151D13EE}"/>
              </a:ext>
            </a:extLst>
          </p:cNvPr>
          <p:cNvSpPr txBox="1"/>
          <p:nvPr/>
        </p:nvSpPr>
        <p:spPr>
          <a:xfrm>
            <a:off x="20458771" y="6527333"/>
            <a:ext cx="914400"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NB</a:t>
            </a:r>
          </a:p>
        </p:txBody>
      </p:sp>
      <p:sp>
        <p:nvSpPr>
          <p:cNvPr id="36" name="Slide Number Placeholder 35">
            <a:extLst>
              <a:ext uri="{FF2B5EF4-FFF2-40B4-BE49-F238E27FC236}">
                <a16:creationId xmlns:a16="http://schemas.microsoft.com/office/drawing/2014/main" id="{B9085264-D250-FA91-C338-C4A3949613A0}"/>
              </a:ext>
            </a:extLst>
          </p:cNvPr>
          <p:cNvSpPr>
            <a:spLocks noGrp="1"/>
          </p:cNvSpPr>
          <p:nvPr>
            <p:ph type="sldNum" sz="quarter" idx="2"/>
          </p:nvPr>
        </p:nvSpPr>
        <p:spPr/>
        <p:txBody>
          <a:bodyPr/>
          <a:lstStyle/>
          <a:p>
            <a:fld id="{86CB4B4D-7CA3-9044-876B-883B54F8677D}" type="slidenum">
              <a:rPr lang="en-SG" smtClean="0"/>
              <a:t>15</a:t>
            </a:fld>
            <a:endParaRPr lang="en-SG"/>
          </a:p>
        </p:txBody>
      </p:sp>
      <p:sp>
        <p:nvSpPr>
          <p:cNvPr id="38" name="TextBox 37">
            <a:extLst>
              <a:ext uri="{FF2B5EF4-FFF2-40B4-BE49-F238E27FC236}">
                <a16:creationId xmlns:a16="http://schemas.microsoft.com/office/drawing/2014/main" id="{7DDFDAD4-62CD-8A9C-DE8A-08F5ECAD5841}"/>
              </a:ext>
            </a:extLst>
          </p:cNvPr>
          <p:cNvSpPr txBox="1"/>
          <p:nvPr/>
        </p:nvSpPr>
        <p:spPr>
          <a:xfrm>
            <a:off x="7361857" y="7899172"/>
            <a:ext cx="3749755"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Continuum Background</a:t>
            </a:r>
          </a:p>
        </p:txBody>
      </p:sp>
      <p:sp>
        <p:nvSpPr>
          <p:cNvPr id="39" name="TextBox 38">
            <a:extLst>
              <a:ext uri="{FF2B5EF4-FFF2-40B4-BE49-F238E27FC236}">
                <a16:creationId xmlns:a16="http://schemas.microsoft.com/office/drawing/2014/main" id="{85F46459-EBB2-C5DF-C6B9-E39C07D21CBA}"/>
              </a:ext>
            </a:extLst>
          </p:cNvPr>
          <p:cNvSpPr txBox="1"/>
          <p:nvPr/>
        </p:nvSpPr>
        <p:spPr>
          <a:xfrm>
            <a:off x="1778978" y="7899172"/>
            <a:ext cx="3360741"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Detector Background </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B8EE1828-3C1C-7794-36E1-ECD275EDFA05}"/>
              </a:ext>
            </a:extLst>
          </p:cNvPr>
          <p:cNvSpPr txBox="1">
            <a:spLocks/>
          </p:cNvSpPr>
          <p:nvPr/>
        </p:nvSpPr>
        <p:spPr>
          <a:xfrm>
            <a:off x="938305" y="805108"/>
            <a:ext cx="12404592" cy="1453029"/>
          </a:xfrm>
          <a:prstGeom prst="rect">
            <a:avLst/>
          </a:prstGeom>
        </p:spPr>
        <p:txBody>
          <a:bodyPr lIns="71437" tIns="71437" rIns="71437" bIns="71437" anchor="t">
            <a:normAutofit/>
          </a:bodyPr>
          <a:lst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GB" dirty="0">
                <a:latin typeface="Muli"/>
              </a:rPr>
              <a:t>Efficiencies</a:t>
            </a:r>
          </a:p>
        </p:txBody>
      </p:sp>
      <p:sp>
        <p:nvSpPr>
          <p:cNvPr id="4" name="TextBox 3">
            <a:extLst>
              <a:ext uri="{FF2B5EF4-FFF2-40B4-BE49-F238E27FC236}">
                <a16:creationId xmlns:a16="http://schemas.microsoft.com/office/drawing/2014/main" id="{1F2964EB-7923-88DD-A8AF-AF3C9260AA71}"/>
              </a:ext>
            </a:extLst>
          </p:cNvPr>
          <p:cNvSpPr txBox="1"/>
          <p:nvPr/>
        </p:nvSpPr>
        <p:spPr>
          <a:xfrm>
            <a:off x="1076529" y="2518860"/>
            <a:ext cx="2658139"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1D Efficiencies</a:t>
            </a:r>
          </a:p>
        </p:txBody>
      </p:sp>
      <p:sp>
        <p:nvSpPr>
          <p:cNvPr id="12" name="TextBox 11">
            <a:extLst>
              <a:ext uri="{FF2B5EF4-FFF2-40B4-BE49-F238E27FC236}">
                <a16:creationId xmlns:a16="http://schemas.microsoft.com/office/drawing/2014/main" id="{C6EAEF4D-8EA8-DE15-B732-F0AE029CDE9B}"/>
              </a:ext>
            </a:extLst>
          </p:cNvPr>
          <p:cNvSpPr txBox="1"/>
          <p:nvPr/>
        </p:nvSpPr>
        <p:spPr>
          <a:xfrm>
            <a:off x="13780978" y="2553833"/>
            <a:ext cx="2658139"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US" dirty="0"/>
              <a:t>2</a:t>
            </a: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D Efficiencies</a:t>
            </a:r>
          </a:p>
        </p:txBody>
      </p:sp>
      <p:cxnSp>
        <p:nvCxnSpPr>
          <p:cNvPr id="13" name="Straight Arrow Connector 12">
            <a:extLst>
              <a:ext uri="{FF2B5EF4-FFF2-40B4-BE49-F238E27FC236}">
                <a16:creationId xmlns:a16="http://schemas.microsoft.com/office/drawing/2014/main" id="{FF4A6D32-513B-C513-47AC-0731C6231546}"/>
              </a:ext>
            </a:extLst>
          </p:cNvPr>
          <p:cNvCxnSpPr>
            <a:cxnSpLocks/>
          </p:cNvCxnSpPr>
          <p:nvPr/>
        </p:nvCxnSpPr>
        <p:spPr>
          <a:xfrm>
            <a:off x="12192000" y="2341179"/>
            <a:ext cx="0" cy="10231821"/>
          </a:xfrm>
          <a:prstGeom prst="straightConnector1">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pic>
        <p:nvPicPr>
          <p:cNvPr id="3" name="Picture 2">
            <a:extLst>
              <a:ext uri="{FF2B5EF4-FFF2-40B4-BE49-F238E27FC236}">
                <a16:creationId xmlns:a16="http://schemas.microsoft.com/office/drawing/2014/main" id="{FF4852E2-91EE-06DD-2D0E-1C2BEC5D0CD1}"/>
              </a:ext>
            </a:extLst>
          </p:cNvPr>
          <p:cNvPicPr>
            <a:picLocks noChangeAspect="1"/>
          </p:cNvPicPr>
          <p:nvPr/>
        </p:nvPicPr>
        <p:blipFill>
          <a:blip r:embed="rId4"/>
          <a:stretch>
            <a:fillRect/>
          </a:stretch>
        </p:blipFill>
        <p:spPr>
          <a:xfrm>
            <a:off x="1300813" y="3992901"/>
            <a:ext cx="10379347" cy="6596569"/>
          </a:xfrm>
          <a:prstGeom prst="rect">
            <a:avLst/>
          </a:prstGeom>
        </p:spPr>
      </p:pic>
      <p:sp>
        <p:nvSpPr>
          <p:cNvPr id="6" name="TextBox 5">
            <a:extLst>
              <a:ext uri="{FF2B5EF4-FFF2-40B4-BE49-F238E27FC236}">
                <a16:creationId xmlns:a16="http://schemas.microsoft.com/office/drawing/2014/main" id="{118985F3-2C82-39BE-CB95-D3F0CDFB07BA}"/>
              </a:ext>
            </a:extLst>
          </p:cNvPr>
          <p:cNvSpPr txBox="1"/>
          <p:nvPr/>
        </p:nvSpPr>
        <p:spPr>
          <a:xfrm>
            <a:off x="4515039" y="3331567"/>
            <a:ext cx="3950897"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Example Efficiency Curve</a:t>
            </a:r>
          </a:p>
        </p:txBody>
      </p:sp>
      <p:pic>
        <p:nvPicPr>
          <p:cNvPr id="47" name="Picture 46" descr="\documentclass{article}&#10;\usepackage{amsmath}&#10;\pagestyle{empty}&#10;\begin{document}&#10;&#10;\noindent If there is a strong enough coincidence peak it is possible to calculate the coincidence efficiencies $\epsilon_{\gamma_1}\, , \epsilon_{\gamma_2}$:&#10;&#10;\[\epsilon_{\gamma_{1}} = \frac{N_\text{coinc} (\gamma_1, \gamma_2)}{N_1(\gamma_1)}\]&#10;&#10;\[\epsilon_{\gamma_{2}} = \frac{N_\text{coinc} (\gamma_2, \gamma_1)}{N_1 (\gamma_2)}\]&#10;&#10;\noindent Here $N_\text{coinc}$ are the total counts in the coincidence region, and $N_1(\gamma_n)$ refers to the counts of the line $\gamma_n$ seen in detector 1. Therefore the coincidence efficiency is given by:&#10;&#10;\[&#10;&#9;\epsilon_\text{double} = \epsilon_{\gamma_1} \text{ or } \epsilon_{\gamma_2} \]&#10;&#10;&#10;\noindent If there are not strong enough coincidences, we fall back to using the sample efficiency curve as in the 1D case. In the future, it would be useful to use simulated efficiency values here instead. (Goetz et al, 2023)&#10;&#10;\end{document}" title="IguanaTex Bitmap Display">
            <a:extLst>
              <a:ext uri="{FF2B5EF4-FFF2-40B4-BE49-F238E27FC236}">
                <a16:creationId xmlns:a16="http://schemas.microsoft.com/office/drawing/2014/main" id="{134CC61F-07D8-4D04-8095-D8BDFC6B5C9B}"/>
              </a:ext>
            </a:extLst>
          </p:cNvPr>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a:xfrm>
            <a:off x="12379070" y="3662234"/>
            <a:ext cx="11750120" cy="6714355"/>
          </a:xfrm>
          <a:prstGeom prst="rect">
            <a:avLst/>
          </a:prstGeom>
        </p:spPr>
      </p:pic>
      <p:pic>
        <p:nvPicPr>
          <p:cNvPr id="38" name="Picture 37" descr="\documentclass{article}&#10;\usepackage{amsmath}&#10;\pagestyle{empty}&#10;\begin{document}&#10;&#10;\[&#10;&#9;\epsilon_\gamma = \frac{N_\text{signal}}{A b_\gamma \Delta t }&#10;\]&#10;&#10;&#10;\end{document}" title="IguanaTex Bitmap Display">
            <a:extLst>
              <a:ext uri="{FF2B5EF4-FFF2-40B4-BE49-F238E27FC236}">
                <a16:creationId xmlns:a16="http://schemas.microsoft.com/office/drawing/2014/main" id="{F068FC19-5881-F37E-A5A3-956D9B3F92A4}"/>
              </a:ext>
            </a:extLst>
          </p:cNvPr>
          <p:cNvPicPr>
            <a:picLocks noChangeAspect="1"/>
          </p:cNvPicPr>
          <p:nvPr>
            <p:custDataLst>
              <p:tags r:id="rId2"/>
            </p:custDataLst>
          </p:nvPr>
        </p:nvPicPr>
        <p:blipFill>
          <a:blip r:embed="rId6">
            <a:extLst>
              <a:ext uri="{28A0092B-C50C-407E-A947-70E740481C1C}">
                <a14:useLocalDpi xmlns:a14="http://schemas.microsoft.com/office/drawing/2010/main" val="0"/>
              </a:ext>
            </a:extLst>
          </a:blip>
          <a:stretch>
            <a:fillRect/>
          </a:stretch>
        </p:blipFill>
        <p:spPr>
          <a:xfrm>
            <a:off x="5269467" y="11002048"/>
            <a:ext cx="2442037" cy="1127094"/>
          </a:xfrm>
          <a:prstGeom prst="rect">
            <a:avLst/>
          </a:prstGeom>
        </p:spPr>
      </p:pic>
      <p:sp>
        <p:nvSpPr>
          <p:cNvPr id="41" name="Slide Number Placeholder 40">
            <a:extLst>
              <a:ext uri="{FF2B5EF4-FFF2-40B4-BE49-F238E27FC236}">
                <a16:creationId xmlns:a16="http://schemas.microsoft.com/office/drawing/2014/main" id="{A8EF84A5-42E6-F7A8-426D-2236BF7C6E1D}"/>
              </a:ext>
            </a:extLst>
          </p:cNvPr>
          <p:cNvSpPr>
            <a:spLocks noGrp="1"/>
          </p:cNvSpPr>
          <p:nvPr>
            <p:ph type="sldNum" sz="quarter" idx="2"/>
          </p:nvPr>
        </p:nvSpPr>
        <p:spPr/>
        <p:txBody>
          <a:bodyPr/>
          <a:lstStyle/>
          <a:p>
            <a:fld id="{86CB4B4D-7CA3-9044-876B-883B54F8677D}" type="slidenum">
              <a:rPr lang="en-SG" smtClean="0"/>
              <a:t>16</a:t>
            </a:fld>
            <a:endParaRPr lang="en-SG"/>
          </a:p>
        </p:txBody>
      </p:sp>
    </p:spTree>
    <p:extLst>
      <p:ext uri="{BB962C8B-B14F-4D97-AF65-F5344CB8AC3E}">
        <p14:creationId xmlns:p14="http://schemas.microsoft.com/office/powerpoint/2010/main" val="1828181942"/>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A3DE5A-7059-B8BE-A59B-4B60579E8A12}"/>
              </a:ext>
            </a:extLst>
          </p:cNvPr>
          <p:cNvSpPr txBox="1">
            <a:spLocks/>
          </p:cNvSpPr>
          <p:nvPr/>
        </p:nvSpPr>
        <p:spPr>
          <a:xfrm>
            <a:off x="970059" y="588421"/>
            <a:ext cx="12404592" cy="1453029"/>
          </a:xfrm>
          <a:prstGeom prst="rect">
            <a:avLst/>
          </a:prstGeom>
        </p:spPr>
        <p:txBody>
          <a:bodyPr lIns="71437" tIns="71437" rIns="71437" bIns="71437" anchor="t">
            <a:normAutofit/>
          </a:bodyPr>
          <a:lst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GB" dirty="0">
                <a:latin typeface="Muli"/>
              </a:rPr>
              <a:t>MDA Results Co 60</a:t>
            </a:r>
          </a:p>
        </p:txBody>
      </p:sp>
      <p:sp>
        <p:nvSpPr>
          <p:cNvPr id="7" name="TextBox 6">
            <a:extLst>
              <a:ext uri="{FF2B5EF4-FFF2-40B4-BE49-F238E27FC236}">
                <a16:creationId xmlns:a16="http://schemas.microsoft.com/office/drawing/2014/main" id="{0CF35D42-98D6-AD78-CB2D-4C06834E54D5}"/>
              </a:ext>
            </a:extLst>
          </p:cNvPr>
          <p:cNvSpPr txBox="1"/>
          <p:nvPr/>
        </p:nvSpPr>
        <p:spPr>
          <a:xfrm>
            <a:off x="5016983" y="12099665"/>
            <a:ext cx="2155372"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Coincidences</a:t>
            </a:r>
          </a:p>
        </p:txBody>
      </p:sp>
      <p:sp>
        <p:nvSpPr>
          <p:cNvPr id="8" name="TextBox 7">
            <a:extLst>
              <a:ext uri="{FF2B5EF4-FFF2-40B4-BE49-F238E27FC236}">
                <a16:creationId xmlns:a16="http://schemas.microsoft.com/office/drawing/2014/main" id="{8670F705-6BF3-D3E5-3BB7-756C39839E84}"/>
              </a:ext>
            </a:extLst>
          </p:cNvPr>
          <p:cNvSpPr txBox="1"/>
          <p:nvPr/>
        </p:nvSpPr>
        <p:spPr>
          <a:xfrm>
            <a:off x="16884510" y="12035403"/>
            <a:ext cx="2683649"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Single Detectors</a:t>
            </a:r>
          </a:p>
        </p:txBody>
      </p:sp>
      <p:pic>
        <p:nvPicPr>
          <p:cNvPr id="14" name="Picture 13">
            <a:extLst>
              <a:ext uri="{FF2B5EF4-FFF2-40B4-BE49-F238E27FC236}">
                <a16:creationId xmlns:a16="http://schemas.microsoft.com/office/drawing/2014/main" id="{57EF2B5E-70DA-7BBE-DF2D-3B3477F154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270" y="1593811"/>
            <a:ext cx="10725330" cy="10528371"/>
          </a:xfrm>
          <a:prstGeom prst="rect">
            <a:avLst/>
          </a:prstGeom>
        </p:spPr>
      </p:pic>
      <p:pic>
        <p:nvPicPr>
          <p:cNvPr id="16" name="Picture 15">
            <a:extLst>
              <a:ext uri="{FF2B5EF4-FFF2-40B4-BE49-F238E27FC236}">
                <a16:creationId xmlns:a16="http://schemas.microsoft.com/office/drawing/2014/main" id="{E1B9E3C5-7D40-23CF-4762-E549999BA2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70460" y="1630291"/>
            <a:ext cx="10651007" cy="10455413"/>
          </a:xfrm>
          <a:prstGeom prst="rect">
            <a:avLst/>
          </a:prstGeom>
        </p:spPr>
      </p:pic>
      <p:sp>
        <p:nvSpPr>
          <p:cNvPr id="17" name="Slide Number Placeholder 16">
            <a:extLst>
              <a:ext uri="{FF2B5EF4-FFF2-40B4-BE49-F238E27FC236}">
                <a16:creationId xmlns:a16="http://schemas.microsoft.com/office/drawing/2014/main" id="{EF27AC31-D242-3C95-B933-BD175AF69638}"/>
              </a:ext>
            </a:extLst>
          </p:cNvPr>
          <p:cNvSpPr>
            <a:spLocks noGrp="1"/>
          </p:cNvSpPr>
          <p:nvPr>
            <p:ph type="sldNum" sz="quarter" idx="2"/>
          </p:nvPr>
        </p:nvSpPr>
        <p:spPr/>
        <p:txBody>
          <a:bodyPr/>
          <a:lstStyle/>
          <a:p>
            <a:fld id="{86CB4B4D-7CA3-9044-876B-883B54F8677D}" type="slidenum">
              <a:rPr lang="en-SG" smtClean="0"/>
              <a:t>17</a:t>
            </a:fld>
            <a:endParaRPr lang="en-SG"/>
          </a:p>
        </p:txBody>
      </p:sp>
      <p:sp>
        <p:nvSpPr>
          <p:cNvPr id="18" name="TextBox 17">
            <a:extLst>
              <a:ext uri="{FF2B5EF4-FFF2-40B4-BE49-F238E27FC236}">
                <a16:creationId xmlns:a16="http://schemas.microsoft.com/office/drawing/2014/main" id="{6D550389-D0AD-3132-10D6-790C995759E8}"/>
              </a:ext>
            </a:extLst>
          </p:cNvPr>
          <p:cNvSpPr txBox="1"/>
          <p:nvPr/>
        </p:nvSpPr>
        <p:spPr>
          <a:xfrm rot="16200000">
            <a:off x="12185626" y="2528803"/>
            <a:ext cx="1636041" cy="661334"/>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MDA (</a:t>
            </a:r>
            <a:r>
              <a:rPr kumimoji="0" lang="en-US" sz="2800" b="0" i="0" u="none" strike="noStrike" cap="none" spc="0" normalizeH="0" baseline="0" dirty="0" err="1">
                <a:ln>
                  <a:noFill/>
                </a:ln>
                <a:solidFill>
                  <a:srgbClr val="000000"/>
                </a:solidFill>
                <a:effectLst/>
                <a:uFillTx/>
                <a:latin typeface="Muli Regular"/>
                <a:ea typeface="Muli Regular"/>
                <a:cs typeface="Muli Regular"/>
                <a:sym typeface="Muli Regular"/>
              </a:rPr>
              <a:t>Bq</a:t>
            </a: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a:t>
            </a:r>
          </a:p>
        </p:txBody>
      </p:sp>
      <p:sp>
        <p:nvSpPr>
          <p:cNvPr id="19" name="TextBox 18">
            <a:extLst>
              <a:ext uri="{FF2B5EF4-FFF2-40B4-BE49-F238E27FC236}">
                <a16:creationId xmlns:a16="http://schemas.microsoft.com/office/drawing/2014/main" id="{93F203E6-6D23-1177-90A9-31B2E305ACC8}"/>
              </a:ext>
            </a:extLst>
          </p:cNvPr>
          <p:cNvSpPr txBox="1"/>
          <p:nvPr/>
        </p:nvSpPr>
        <p:spPr>
          <a:xfrm rot="16200000">
            <a:off x="12083106" y="7345349"/>
            <a:ext cx="1636041" cy="661334"/>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MDA (</a:t>
            </a:r>
            <a:r>
              <a:rPr kumimoji="0" lang="en-US" sz="2800" b="0" i="0" u="none" strike="noStrike" cap="none" spc="0" normalizeH="0" baseline="0" dirty="0" err="1">
                <a:ln>
                  <a:noFill/>
                </a:ln>
                <a:solidFill>
                  <a:srgbClr val="000000"/>
                </a:solidFill>
                <a:effectLst/>
                <a:uFillTx/>
                <a:latin typeface="Muli Regular"/>
                <a:ea typeface="Muli Regular"/>
                <a:cs typeface="Muli Regular"/>
                <a:sym typeface="Muli Regular"/>
              </a:rPr>
              <a:t>Bq</a:t>
            </a: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a:t>
            </a:r>
          </a:p>
        </p:txBody>
      </p:sp>
      <p:sp>
        <p:nvSpPr>
          <p:cNvPr id="20" name="TextBox 19">
            <a:extLst>
              <a:ext uri="{FF2B5EF4-FFF2-40B4-BE49-F238E27FC236}">
                <a16:creationId xmlns:a16="http://schemas.microsoft.com/office/drawing/2014/main" id="{38561935-046D-F2E9-8761-F9876E69CA1C}"/>
              </a:ext>
            </a:extLst>
          </p:cNvPr>
          <p:cNvSpPr txBox="1"/>
          <p:nvPr/>
        </p:nvSpPr>
        <p:spPr>
          <a:xfrm rot="16200000">
            <a:off x="416990" y="2308529"/>
            <a:ext cx="1636041" cy="661334"/>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MDA (</a:t>
            </a:r>
            <a:r>
              <a:rPr kumimoji="0" lang="en-US" sz="2800" b="0" i="0" u="none" strike="noStrike" cap="none" spc="0" normalizeH="0" baseline="0" dirty="0" err="1">
                <a:ln>
                  <a:noFill/>
                </a:ln>
                <a:solidFill>
                  <a:srgbClr val="000000"/>
                </a:solidFill>
                <a:effectLst/>
                <a:uFillTx/>
                <a:latin typeface="Muli Regular"/>
                <a:ea typeface="Muli Regular"/>
                <a:cs typeface="Muli Regular"/>
                <a:sym typeface="Muli Regular"/>
              </a:rPr>
              <a:t>Bq</a:t>
            </a: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a:t>
            </a:r>
          </a:p>
        </p:txBody>
      </p:sp>
      <p:sp>
        <p:nvSpPr>
          <p:cNvPr id="21" name="TextBox 20">
            <a:extLst>
              <a:ext uri="{FF2B5EF4-FFF2-40B4-BE49-F238E27FC236}">
                <a16:creationId xmlns:a16="http://schemas.microsoft.com/office/drawing/2014/main" id="{7F9968CC-B6CD-4714-9F53-23C50E0CF4B2}"/>
              </a:ext>
            </a:extLst>
          </p:cNvPr>
          <p:cNvSpPr txBox="1"/>
          <p:nvPr/>
        </p:nvSpPr>
        <p:spPr>
          <a:xfrm rot="16200000">
            <a:off x="344512" y="7703489"/>
            <a:ext cx="1636041" cy="661334"/>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MDA (</a:t>
            </a:r>
            <a:r>
              <a:rPr kumimoji="0" lang="en-US" sz="2800" b="0" i="0" u="none" strike="noStrike" cap="none" spc="0" normalizeH="0" baseline="0" dirty="0" err="1">
                <a:ln>
                  <a:noFill/>
                </a:ln>
                <a:solidFill>
                  <a:srgbClr val="000000"/>
                </a:solidFill>
                <a:effectLst/>
                <a:uFillTx/>
                <a:latin typeface="Muli Regular"/>
                <a:ea typeface="Muli Regular"/>
                <a:cs typeface="Muli Regular"/>
                <a:sym typeface="Muli Regular"/>
              </a:rPr>
              <a:t>Bq</a:t>
            </a: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a:t>
            </a:r>
          </a:p>
        </p:txBody>
      </p:sp>
    </p:spTree>
    <p:extLst>
      <p:ext uri="{BB962C8B-B14F-4D97-AF65-F5344CB8AC3E}">
        <p14:creationId xmlns:p14="http://schemas.microsoft.com/office/powerpoint/2010/main" val="4285513087"/>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072FA6-4BB7-B2E7-720D-08AE4A417A6B}"/>
              </a:ext>
            </a:extLst>
          </p:cNvPr>
          <p:cNvSpPr>
            <a:spLocks noGrp="1"/>
          </p:cNvSpPr>
          <p:nvPr>
            <p:ph type="title"/>
          </p:nvPr>
        </p:nvSpPr>
        <p:spPr>
          <a:xfrm>
            <a:off x="2493211" y="674423"/>
            <a:ext cx="12404592" cy="1453029"/>
          </a:xfrm>
        </p:spPr>
        <p:txBody>
          <a:bodyPr>
            <a:normAutofit/>
          </a:bodyPr>
          <a:lstStyle/>
          <a:p>
            <a:r>
              <a:rPr lang="en-US" dirty="0"/>
              <a:t>2 Week MDA Highlights</a:t>
            </a:r>
          </a:p>
        </p:txBody>
      </p:sp>
      <p:graphicFrame>
        <p:nvGraphicFramePr>
          <p:cNvPr id="6" name="Table 6">
            <a:extLst>
              <a:ext uri="{FF2B5EF4-FFF2-40B4-BE49-F238E27FC236}">
                <a16:creationId xmlns:a16="http://schemas.microsoft.com/office/drawing/2014/main" id="{8EADAC94-AFF2-6BC9-99B1-37F842CCA2EF}"/>
              </a:ext>
            </a:extLst>
          </p:cNvPr>
          <p:cNvGraphicFramePr>
            <a:graphicFrameLocks noGrp="1"/>
          </p:cNvGraphicFramePr>
          <p:nvPr>
            <p:extLst>
              <p:ext uri="{D42A27DB-BD31-4B8C-83A1-F6EECF244321}">
                <p14:modId xmlns:p14="http://schemas.microsoft.com/office/powerpoint/2010/main" val="4097498347"/>
              </p:ext>
            </p:extLst>
          </p:nvPr>
        </p:nvGraphicFramePr>
        <p:xfrm>
          <a:off x="2493211" y="2991052"/>
          <a:ext cx="19760324" cy="8528640"/>
        </p:xfrm>
        <a:graphic>
          <a:graphicData uri="http://schemas.openxmlformats.org/drawingml/2006/table">
            <a:tbl>
              <a:tblPr firstRow="1" bandRow="1">
                <a:tableStyleId>{5940675A-B579-460E-94D1-54222C63F5DA}</a:tableStyleId>
              </a:tblPr>
              <a:tblGrid>
                <a:gridCol w="3879516">
                  <a:extLst>
                    <a:ext uri="{9D8B030D-6E8A-4147-A177-3AD203B41FA5}">
                      <a16:colId xmlns:a16="http://schemas.microsoft.com/office/drawing/2014/main" val="137812183"/>
                    </a:ext>
                  </a:extLst>
                </a:gridCol>
                <a:gridCol w="3879516">
                  <a:extLst>
                    <a:ext uri="{9D8B030D-6E8A-4147-A177-3AD203B41FA5}">
                      <a16:colId xmlns:a16="http://schemas.microsoft.com/office/drawing/2014/main" val="500526519"/>
                    </a:ext>
                  </a:extLst>
                </a:gridCol>
                <a:gridCol w="4714122">
                  <a:extLst>
                    <a:ext uri="{9D8B030D-6E8A-4147-A177-3AD203B41FA5}">
                      <a16:colId xmlns:a16="http://schemas.microsoft.com/office/drawing/2014/main" val="767500187"/>
                    </a:ext>
                  </a:extLst>
                </a:gridCol>
                <a:gridCol w="4285290">
                  <a:extLst>
                    <a:ext uri="{9D8B030D-6E8A-4147-A177-3AD203B41FA5}">
                      <a16:colId xmlns:a16="http://schemas.microsoft.com/office/drawing/2014/main" val="2372066174"/>
                    </a:ext>
                  </a:extLst>
                </a:gridCol>
                <a:gridCol w="3001880">
                  <a:extLst>
                    <a:ext uri="{9D8B030D-6E8A-4147-A177-3AD203B41FA5}">
                      <a16:colId xmlns:a16="http://schemas.microsoft.com/office/drawing/2014/main" val="2021601563"/>
                    </a:ext>
                  </a:extLst>
                </a:gridCol>
              </a:tblGrid>
              <a:tr h="0">
                <a:tc gridSpan="5">
                  <a:txBody>
                    <a:bodyPr/>
                    <a:lstStyle/>
                    <a:p>
                      <a:pPr algn="ctr"/>
                      <a:r>
                        <a:rPr lang="en-US" sz="3200" b="1" dirty="0"/>
                        <a:t>Co 60 Results</a:t>
                      </a:r>
                    </a:p>
                  </a:txBody>
                  <a:tcPr>
                    <a:solidFill>
                      <a:schemeClr val="accent1">
                        <a:lumMod val="40000"/>
                        <a:lumOff val="60000"/>
                      </a:schemeClr>
                    </a:solidFill>
                  </a:tcPr>
                </a:tc>
                <a:tc hMerge="1">
                  <a:txBody>
                    <a:bodyPr/>
                    <a:lstStyle/>
                    <a:p>
                      <a:endParaRPr lang="en-US"/>
                    </a:p>
                  </a:txBody>
                  <a:tcPr/>
                </a:tc>
                <a:tc hMerge="1">
                  <a:txBody>
                    <a:bodyPr/>
                    <a:lstStyle/>
                    <a:p>
                      <a:pPr algn="ctr"/>
                      <a:endParaRPr lang="en-US" sz="2800" dirty="0"/>
                    </a:p>
                  </a:txBody>
                  <a:tcPr/>
                </a:tc>
                <a:tc hMerge="1">
                  <a:txBody>
                    <a:bodyPr/>
                    <a:lstStyle/>
                    <a:p>
                      <a:pPr algn="ctr"/>
                      <a:endParaRPr lang="en-US" sz="2800" dirty="0"/>
                    </a:p>
                  </a:txBody>
                  <a:tcPr/>
                </a:tc>
                <a:tc hMerge="1">
                  <a:txBody>
                    <a:bodyPr/>
                    <a:lstStyle/>
                    <a:p>
                      <a:pPr algn="ctr"/>
                      <a:endParaRPr lang="en-US" sz="3200" b="1" dirty="0"/>
                    </a:p>
                  </a:txBody>
                  <a:tcPr/>
                </a:tc>
                <a:extLst>
                  <a:ext uri="{0D108BD9-81ED-4DB2-BD59-A6C34878D82A}">
                    <a16:rowId xmlns:a16="http://schemas.microsoft.com/office/drawing/2014/main" val="670829838"/>
                  </a:ext>
                </a:extLst>
              </a:tr>
              <a:tr h="0">
                <a:tc>
                  <a:txBody>
                    <a:bodyPr/>
                    <a:lstStyle/>
                    <a:p>
                      <a:pPr algn="ctr"/>
                      <a:r>
                        <a:rPr lang="en-US" sz="2800" dirty="0"/>
                        <a:t>Coincidence ROI (keV)</a:t>
                      </a:r>
                    </a:p>
                  </a:txBody>
                  <a:tcPr>
                    <a:solidFill>
                      <a:schemeClr val="bg2"/>
                    </a:solidFill>
                  </a:tcPr>
                </a:tc>
                <a:tc>
                  <a:txBody>
                    <a:bodyPr/>
                    <a:lstStyle/>
                    <a:p>
                      <a:pPr algn="ctr"/>
                      <a:r>
                        <a:rPr lang="en-US" sz="2800" dirty="0"/>
                        <a:t>Coincidence MDA (</a:t>
                      </a:r>
                      <a:r>
                        <a:rPr lang="en-US" sz="2800" dirty="0" err="1"/>
                        <a:t>Bq</a:t>
                      </a:r>
                      <a:r>
                        <a:rPr lang="en-US" sz="2800" dirty="0"/>
                        <a:t>)</a:t>
                      </a:r>
                    </a:p>
                  </a:txBody>
                  <a:tcPr>
                    <a:solidFill>
                      <a:schemeClr val="bg2"/>
                    </a:solidFill>
                  </a:tcPr>
                </a:tc>
                <a:tc>
                  <a:txBody>
                    <a:bodyPr/>
                    <a:lstStyle/>
                    <a:p>
                      <a:pPr algn="ctr"/>
                      <a:r>
                        <a:rPr lang="en-US" sz="2800" dirty="0"/>
                        <a:t>Detector 2 ROI (keV)</a:t>
                      </a:r>
                    </a:p>
                  </a:txBody>
                  <a:tcPr>
                    <a:solidFill>
                      <a:schemeClr val="bg2"/>
                    </a:solidFill>
                  </a:tcPr>
                </a:tc>
                <a:tc>
                  <a:txBody>
                    <a:bodyPr/>
                    <a:lstStyle/>
                    <a:p>
                      <a:pPr marL="0" marR="0" lvl="0" indent="0" algn="ctr" defTabSz="821531" eaLnBrk="1" fontAlgn="auto" latinLnBrk="0" hangingPunct="1">
                        <a:lnSpc>
                          <a:spcPct val="100000"/>
                        </a:lnSpc>
                        <a:spcBef>
                          <a:spcPts val="0"/>
                        </a:spcBef>
                        <a:spcAft>
                          <a:spcPts val="0"/>
                        </a:spcAft>
                        <a:buClrTx/>
                        <a:buSzTx/>
                        <a:buFontTx/>
                        <a:buNone/>
                        <a:tabLst/>
                        <a:defRPr/>
                      </a:pPr>
                      <a:r>
                        <a:rPr lang="en-US" sz="2800" dirty="0"/>
                        <a:t>Single Detector 2 MDA (</a:t>
                      </a:r>
                      <a:r>
                        <a:rPr lang="en-US" sz="2800" dirty="0" err="1"/>
                        <a:t>Bq</a:t>
                      </a:r>
                      <a:r>
                        <a:rPr lang="en-US" sz="2800" dirty="0"/>
                        <a:t>)</a:t>
                      </a:r>
                    </a:p>
                    <a:p>
                      <a:pPr algn="ctr"/>
                      <a:endParaRPr lang="en-US" sz="2800" dirty="0"/>
                    </a:p>
                  </a:txBody>
                  <a:tcPr>
                    <a:solidFill>
                      <a:schemeClr val="bg2"/>
                    </a:solidFill>
                  </a:tcPr>
                </a:tc>
                <a:tc>
                  <a:txBody>
                    <a:bodyPr/>
                    <a:lstStyle/>
                    <a:p>
                      <a:pPr algn="ctr"/>
                      <a:r>
                        <a:rPr lang="en-US" sz="2800" dirty="0"/>
                        <a:t>Ratio Single : Coincidence</a:t>
                      </a:r>
                    </a:p>
                  </a:txBody>
                  <a:tcPr>
                    <a:solidFill>
                      <a:schemeClr val="bg2"/>
                    </a:solidFill>
                  </a:tcPr>
                </a:tc>
                <a:extLst>
                  <a:ext uri="{0D108BD9-81ED-4DB2-BD59-A6C34878D82A}">
                    <a16:rowId xmlns:a16="http://schemas.microsoft.com/office/drawing/2014/main" val="1422864325"/>
                  </a:ext>
                </a:extLst>
              </a:tr>
              <a:tr h="730800">
                <a:tc>
                  <a:txBody>
                    <a:bodyPr/>
                    <a:lstStyle/>
                    <a:p>
                      <a:pPr algn="ctr"/>
                      <a:r>
                        <a:rPr lang="en-US" sz="2800" dirty="0"/>
                        <a:t>(1173, 1332)</a:t>
                      </a:r>
                    </a:p>
                  </a:txBody>
                  <a:tcPr/>
                </a:tc>
                <a:tc>
                  <a:txBody>
                    <a:bodyPr/>
                    <a:lstStyle/>
                    <a:p>
                      <a:pPr algn="ctr"/>
                      <a:r>
                        <a:rPr lang="en-US" sz="2800" dirty="0"/>
                        <a:t>1.9e-05</a:t>
                      </a:r>
                    </a:p>
                  </a:txBody>
                  <a:tcPr/>
                </a:tc>
                <a:tc>
                  <a:txBody>
                    <a:bodyPr/>
                    <a:lstStyle/>
                    <a:p>
                      <a:pPr algn="ctr"/>
                      <a:r>
                        <a:rPr lang="en-US" sz="2800" dirty="0"/>
                        <a:t>1173</a:t>
                      </a:r>
                    </a:p>
                  </a:txBody>
                  <a:tcPr/>
                </a:tc>
                <a:tc>
                  <a:txBody>
                    <a:bodyPr/>
                    <a:lstStyle/>
                    <a:p>
                      <a:pPr algn="ctr"/>
                      <a:r>
                        <a:rPr lang="en-US" sz="2800" dirty="0"/>
                        <a:t>5.7e-03</a:t>
                      </a:r>
                    </a:p>
                  </a:txBody>
                  <a:tcPr/>
                </a:tc>
                <a:tc>
                  <a:txBody>
                    <a:bodyPr/>
                    <a:lstStyle/>
                    <a:p>
                      <a:pPr algn="ctr"/>
                      <a:r>
                        <a:rPr lang="en-US" sz="2800" dirty="0"/>
                        <a:t>300</a:t>
                      </a:r>
                    </a:p>
                  </a:txBody>
                  <a:tcPr>
                    <a:solidFill>
                      <a:schemeClr val="accent3"/>
                    </a:solidFill>
                  </a:tcPr>
                </a:tc>
                <a:extLst>
                  <a:ext uri="{0D108BD9-81ED-4DB2-BD59-A6C34878D82A}">
                    <a16:rowId xmlns:a16="http://schemas.microsoft.com/office/drawing/2014/main" val="2412746272"/>
                  </a:ext>
                </a:extLst>
              </a:tr>
              <a:tr h="730800">
                <a:tc>
                  <a:txBody>
                    <a:bodyPr/>
                    <a:lstStyle/>
                    <a:p>
                      <a:pPr algn="ctr"/>
                      <a:r>
                        <a:rPr lang="en-US" sz="2800" dirty="0"/>
                        <a:t>(1332, 1173)</a:t>
                      </a:r>
                    </a:p>
                  </a:txBody>
                  <a:tcPr/>
                </a:tc>
                <a:tc>
                  <a:txBody>
                    <a:bodyPr/>
                    <a:lstStyle/>
                    <a:p>
                      <a:pPr algn="ctr"/>
                      <a:r>
                        <a:rPr lang="en-US" sz="2800" dirty="0"/>
                        <a:t>2.8e-05</a:t>
                      </a:r>
                    </a:p>
                  </a:txBody>
                  <a:tcPr/>
                </a:tc>
                <a:tc>
                  <a:txBody>
                    <a:bodyPr/>
                    <a:lstStyle/>
                    <a:p>
                      <a:pPr algn="ctr"/>
                      <a:r>
                        <a:rPr lang="en-US" sz="2800" dirty="0"/>
                        <a:t>1332</a:t>
                      </a:r>
                    </a:p>
                  </a:txBody>
                  <a:tcPr/>
                </a:tc>
                <a:tc>
                  <a:txBody>
                    <a:bodyPr/>
                    <a:lstStyle/>
                    <a:p>
                      <a:pPr algn="ctr"/>
                      <a:r>
                        <a:rPr lang="en-US" sz="2800" dirty="0"/>
                        <a:t>4.0e-03</a:t>
                      </a:r>
                    </a:p>
                  </a:txBody>
                  <a:tcPr/>
                </a:tc>
                <a:tc>
                  <a:txBody>
                    <a:bodyPr/>
                    <a:lstStyle/>
                    <a:p>
                      <a:pPr algn="ctr"/>
                      <a:r>
                        <a:rPr lang="en-US" sz="2800" dirty="0"/>
                        <a:t>143</a:t>
                      </a:r>
                    </a:p>
                  </a:txBody>
                  <a:tcPr>
                    <a:solidFill>
                      <a:schemeClr val="accent3"/>
                    </a:solidFill>
                  </a:tcPr>
                </a:tc>
                <a:extLst>
                  <a:ext uri="{0D108BD9-81ED-4DB2-BD59-A6C34878D82A}">
                    <a16:rowId xmlns:a16="http://schemas.microsoft.com/office/drawing/2014/main" val="3395343757"/>
                  </a:ext>
                </a:extLst>
              </a:tr>
              <a:tr h="0">
                <a:tc gridSpan="5">
                  <a:txBody>
                    <a:bodyPr/>
                    <a:lstStyle/>
                    <a:p>
                      <a:pPr marL="0" marR="0" lvl="0" indent="0" algn="ctr" defTabSz="821531" eaLnBrk="1" fontAlgn="auto" latinLnBrk="0" hangingPunct="1">
                        <a:lnSpc>
                          <a:spcPct val="100000"/>
                        </a:lnSpc>
                        <a:spcBef>
                          <a:spcPts val="0"/>
                        </a:spcBef>
                        <a:spcAft>
                          <a:spcPts val="0"/>
                        </a:spcAft>
                        <a:buClrTx/>
                        <a:buSzTx/>
                        <a:buFontTx/>
                        <a:buNone/>
                        <a:tabLst/>
                        <a:defRPr/>
                      </a:pPr>
                      <a:r>
                        <a:rPr lang="en-US" sz="3200" b="1" dirty="0"/>
                        <a:t>CNL Fish Sample Results</a:t>
                      </a:r>
                    </a:p>
                  </a:txBody>
                  <a:tcPr>
                    <a:solidFill>
                      <a:schemeClr val="accent1">
                        <a:lumMod val="40000"/>
                        <a:lumOff val="60000"/>
                      </a:schemeClr>
                    </a:solidFill>
                  </a:tcPr>
                </a:tc>
                <a:tc hMerge="1">
                  <a:txBody>
                    <a:bodyPr/>
                    <a:lstStyle/>
                    <a:p>
                      <a:endParaRPr lang="en-US"/>
                    </a:p>
                  </a:txBody>
                  <a:tcPr/>
                </a:tc>
                <a:tc hMerge="1">
                  <a:txBody>
                    <a:bodyPr/>
                    <a:lstStyle/>
                    <a:p>
                      <a:pPr algn="ctr"/>
                      <a:endParaRPr lang="en-US" sz="2800" dirty="0"/>
                    </a:p>
                  </a:txBody>
                  <a:tcPr/>
                </a:tc>
                <a:tc hMerge="1">
                  <a:txBody>
                    <a:bodyPr/>
                    <a:lstStyle/>
                    <a:p>
                      <a:pPr algn="ctr"/>
                      <a:endParaRPr lang="en-US" sz="2800" dirty="0"/>
                    </a:p>
                  </a:txBody>
                  <a:tcPr/>
                </a:tc>
                <a:tc hMerge="1">
                  <a:txBody>
                    <a:bodyPr/>
                    <a:lstStyle/>
                    <a:p>
                      <a:pPr algn="ctr"/>
                      <a:endParaRPr lang="en-US" sz="2800" dirty="0"/>
                    </a:p>
                  </a:txBody>
                  <a:tcPr/>
                </a:tc>
                <a:extLst>
                  <a:ext uri="{0D108BD9-81ED-4DB2-BD59-A6C34878D82A}">
                    <a16:rowId xmlns:a16="http://schemas.microsoft.com/office/drawing/2014/main" val="671918221"/>
                  </a:ext>
                </a:extLst>
              </a:tr>
              <a:tr h="730800">
                <a:tc>
                  <a:txBody>
                    <a:bodyPr/>
                    <a:lstStyle/>
                    <a:p>
                      <a:pPr algn="ctr"/>
                      <a:r>
                        <a:rPr lang="en-US" sz="2800" dirty="0"/>
                        <a:t>(604, 795)</a:t>
                      </a:r>
                    </a:p>
                  </a:txBody>
                  <a:tcPr/>
                </a:tc>
                <a:tc>
                  <a:txBody>
                    <a:bodyPr/>
                    <a:lstStyle/>
                    <a:p>
                      <a:pPr algn="ctr"/>
                      <a:r>
                        <a:rPr lang="en-US" sz="2800" dirty="0"/>
                        <a:t>3.7e-03</a:t>
                      </a:r>
                    </a:p>
                  </a:txBody>
                  <a:tcPr/>
                </a:tc>
                <a:tc>
                  <a:txBody>
                    <a:bodyPr/>
                    <a:lstStyle/>
                    <a:p>
                      <a:pPr algn="ctr"/>
                      <a:r>
                        <a:rPr lang="en-US" sz="2800" dirty="0"/>
                        <a:t>795</a:t>
                      </a:r>
                    </a:p>
                  </a:txBody>
                  <a:tcPr/>
                </a:tc>
                <a:tc>
                  <a:txBody>
                    <a:bodyPr/>
                    <a:lstStyle/>
                    <a:p>
                      <a:pPr algn="ctr"/>
                      <a:r>
                        <a:rPr lang="en-US" sz="2800" dirty="0"/>
                        <a:t>3.8e-03</a:t>
                      </a:r>
                    </a:p>
                  </a:txBody>
                  <a:tcPr/>
                </a:tc>
                <a:tc>
                  <a:txBody>
                    <a:bodyPr/>
                    <a:lstStyle/>
                    <a:p>
                      <a:pPr algn="ctr"/>
                      <a:r>
                        <a:rPr lang="en-US" sz="2800"/>
                        <a:t>1.03</a:t>
                      </a:r>
                      <a:endParaRPr lang="en-US" sz="2800" dirty="0"/>
                    </a:p>
                  </a:txBody>
                  <a:tcPr>
                    <a:solidFill>
                      <a:schemeClr val="accent4"/>
                    </a:solidFill>
                  </a:tcPr>
                </a:tc>
                <a:extLst>
                  <a:ext uri="{0D108BD9-81ED-4DB2-BD59-A6C34878D82A}">
                    <a16:rowId xmlns:a16="http://schemas.microsoft.com/office/drawing/2014/main" val="2409931438"/>
                  </a:ext>
                </a:extLst>
              </a:tr>
              <a:tr h="730800">
                <a:tc>
                  <a:txBody>
                    <a:bodyPr/>
                    <a:lstStyle/>
                    <a:p>
                      <a:pPr algn="ctr"/>
                      <a:r>
                        <a:rPr lang="en-US" sz="2800" dirty="0"/>
                        <a:t>(232, 563)</a:t>
                      </a:r>
                    </a:p>
                  </a:txBody>
                  <a:tcPr/>
                </a:tc>
                <a:tc>
                  <a:txBody>
                    <a:bodyPr/>
                    <a:lstStyle/>
                    <a:p>
                      <a:pPr algn="ctr"/>
                      <a:r>
                        <a:rPr lang="en-US" sz="2800" dirty="0"/>
                        <a:t>9.4e-02</a:t>
                      </a:r>
                    </a:p>
                  </a:txBody>
                  <a:tcPr/>
                </a:tc>
                <a:tc>
                  <a:txBody>
                    <a:bodyPr/>
                    <a:lstStyle/>
                    <a:p>
                      <a:pPr algn="ctr"/>
                      <a:r>
                        <a:rPr lang="en-US" sz="2800" dirty="0"/>
                        <a:t>232</a:t>
                      </a:r>
                    </a:p>
                  </a:txBody>
                  <a:tcPr/>
                </a:tc>
                <a:tc>
                  <a:txBody>
                    <a:bodyPr/>
                    <a:lstStyle/>
                    <a:p>
                      <a:pPr algn="ctr"/>
                      <a:r>
                        <a:rPr lang="en-US" sz="2800" dirty="0"/>
                        <a:t>1.6e-01</a:t>
                      </a:r>
                    </a:p>
                  </a:txBody>
                  <a:tcPr/>
                </a:tc>
                <a:tc>
                  <a:txBody>
                    <a:bodyPr/>
                    <a:lstStyle/>
                    <a:p>
                      <a:pPr algn="ctr"/>
                      <a:r>
                        <a:rPr lang="en-US" sz="2800" dirty="0"/>
                        <a:t>1.7</a:t>
                      </a:r>
                    </a:p>
                  </a:txBody>
                  <a:tcPr>
                    <a:solidFill>
                      <a:schemeClr val="accent3"/>
                    </a:solidFill>
                  </a:tcPr>
                </a:tc>
                <a:extLst>
                  <a:ext uri="{0D108BD9-81ED-4DB2-BD59-A6C34878D82A}">
                    <a16:rowId xmlns:a16="http://schemas.microsoft.com/office/drawing/2014/main" val="4143225381"/>
                  </a:ext>
                </a:extLst>
              </a:tr>
              <a:tr h="730800">
                <a:tc>
                  <a:txBody>
                    <a:bodyPr/>
                    <a:lstStyle/>
                    <a:p>
                      <a:pPr algn="ctr"/>
                      <a:r>
                        <a:rPr lang="en-US" sz="2800" dirty="0"/>
                        <a:t>(563, 569)</a:t>
                      </a:r>
                    </a:p>
                  </a:txBody>
                  <a:tcPr/>
                </a:tc>
                <a:tc>
                  <a:txBody>
                    <a:bodyPr/>
                    <a:lstStyle/>
                    <a:p>
                      <a:pPr algn="ctr"/>
                      <a:r>
                        <a:rPr lang="en-US" sz="2800" dirty="0"/>
                        <a:t>3.1e-02</a:t>
                      </a:r>
                    </a:p>
                  </a:txBody>
                  <a:tcPr/>
                </a:tc>
                <a:tc>
                  <a:txBody>
                    <a:bodyPr/>
                    <a:lstStyle/>
                    <a:p>
                      <a:pPr algn="ctr"/>
                      <a:r>
                        <a:rPr lang="en-US" sz="2800" dirty="0"/>
                        <a:t>569</a:t>
                      </a:r>
                    </a:p>
                  </a:txBody>
                  <a:tcPr/>
                </a:tc>
                <a:tc>
                  <a:txBody>
                    <a:bodyPr/>
                    <a:lstStyle/>
                    <a:p>
                      <a:pPr algn="ctr"/>
                      <a:r>
                        <a:rPr lang="en-US" sz="2800" dirty="0"/>
                        <a:t>1.8e-02</a:t>
                      </a:r>
                    </a:p>
                  </a:txBody>
                  <a:tcPr/>
                </a:tc>
                <a:tc>
                  <a:txBody>
                    <a:bodyPr/>
                    <a:lstStyle/>
                    <a:p>
                      <a:pPr algn="ctr"/>
                      <a:r>
                        <a:rPr lang="en-US" sz="2800" dirty="0"/>
                        <a:t>0.58</a:t>
                      </a:r>
                    </a:p>
                  </a:txBody>
                  <a:tcPr>
                    <a:solidFill>
                      <a:schemeClr val="accent5"/>
                    </a:solidFill>
                  </a:tcPr>
                </a:tc>
                <a:extLst>
                  <a:ext uri="{0D108BD9-81ED-4DB2-BD59-A6C34878D82A}">
                    <a16:rowId xmlns:a16="http://schemas.microsoft.com/office/drawing/2014/main" val="763329258"/>
                  </a:ext>
                </a:extLst>
              </a:tr>
              <a:tr h="0">
                <a:tc gridSpan="5">
                  <a:txBody>
                    <a:bodyPr/>
                    <a:lstStyle/>
                    <a:p>
                      <a:pPr algn="ctr"/>
                      <a:r>
                        <a:rPr lang="en-US" sz="3200" b="1" dirty="0"/>
                        <a:t>Cs 134 Simulation Results (w/ no K40)</a:t>
                      </a:r>
                    </a:p>
                  </a:txBody>
                  <a:tcPr>
                    <a:solidFill>
                      <a:schemeClr val="accent1">
                        <a:lumMod val="40000"/>
                        <a:lumOff val="60000"/>
                      </a:schemeClr>
                    </a:solidFill>
                  </a:tcPr>
                </a:tc>
                <a:tc hMerge="1">
                  <a:txBody>
                    <a:bodyPr/>
                    <a:lstStyle/>
                    <a:p>
                      <a:pPr algn="ctr"/>
                      <a:endParaRPr lang="en-US" sz="2800" dirty="0"/>
                    </a:p>
                  </a:txBody>
                  <a:tcPr/>
                </a:tc>
                <a:tc hMerge="1">
                  <a:txBody>
                    <a:bodyPr/>
                    <a:lstStyle/>
                    <a:p>
                      <a:pPr algn="ctr"/>
                      <a:endParaRPr lang="en-US" sz="2800" dirty="0"/>
                    </a:p>
                  </a:txBody>
                  <a:tcPr/>
                </a:tc>
                <a:tc hMerge="1">
                  <a:txBody>
                    <a:bodyPr/>
                    <a:lstStyle/>
                    <a:p>
                      <a:pPr algn="ctr"/>
                      <a:endParaRPr lang="en-US" sz="2800" dirty="0"/>
                    </a:p>
                  </a:txBody>
                  <a:tcPr/>
                </a:tc>
                <a:tc hMerge="1">
                  <a:txBody>
                    <a:bodyPr/>
                    <a:lstStyle/>
                    <a:p>
                      <a:endParaRPr lang="en-US"/>
                    </a:p>
                  </a:txBody>
                  <a:tcPr/>
                </a:tc>
                <a:extLst>
                  <a:ext uri="{0D108BD9-81ED-4DB2-BD59-A6C34878D82A}">
                    <a16:rowId xmlns:a16="http://schemas.microsoft.com/office/drawing/2014/main" val="3418409800"/>
                  </a:ext>
                </a:extLst>
              </a:tr>
              <a:tr h="730800">
                <a:tc>
                  <a:txBody>
                    <a:bodyPr/>
                    <a:lstStyle/>
                    <a:p>
                      <a:pPr algn="ctr"/>
                      <a:r>
                        <a:rPr lang="en-US" sz="2800" dirty="0"/>
                        <a:t>(604, 795)</a:t>
                      </a:r>
                    </a:p>
                  </a:txBody>
                  <a:tcPr/>
                </a:tc>
                <a:tc>
                  <a:txBody>
                    <a:bodyPr/>
                    <a:lstStyle/>
                    <a:p>
                      <a:pPr algn="ctr"/>
                      <a:r>
                        <a:rPr lang="en-US" sz="2800" dirty="0"/>
                        <a:t>8.3e-04</a:t>
                      </a:r>
                    </a:p>
                  </a:txBody>
                  <a:tcPr/>
                </a:tc>
                <a:tc>
                  <a:txBody>
                    <a:bodyPr/>
                    <a:lstStyle/>
                    <a:p>
                      <a:pPr algn="ctr"/>
                      <a:r>
                        <a:rPr lang="en-US" sz="2800" dirty="0"/>
                        <a:t>795</a:t>
                      </a:r>
                    </a:p>
                  </a:txBody>
                  <a:tcPr/>
                </a:tc>
                <a:tc>
                  <a:txBody>
                    <a:bodyPr/>
                    <a:lstStyle/>
                    <a:p>
                      <a:pPr algn="ctr"/>
                      <a:r>
                        <a:rPr lang="en-US" sz="2800" dirty="0"/>
                        <a:t>2.8e-02</a:t>
                      </a:r>
                    </a:p>
                  </a:txBody>
                  <a:tcPr/>
                </a:tc>
                <a:tc>
                  <a:txBody>
                    <a:bodyPr/>
                    <a:lstStyle/>
                    <a:p>
                      <a:pPr algn="ctr"/>
                      <a:r>
                        <a:rPr lang="en-US" sz="2800" dirty="0"/>
                        <a:t>33.7</a:t>
                      </a:r>
                    </a:p>
                  </a:txBody>
                  <a:tcPr>
                    <a:solidFill>
                      <a:schemeClr val="accent3"/>
                    </a:solidFill>
                  </a:tcPr>
                </a:tc>
                <a:extLst>
                  <a:ext uri="{0D108BD9-81ED-4DB2-BD59-A6C34878D82A}">
                    <a16:rowId xmlns:a16="http://schemas.microsoft.com/office/drawing/2014/main" val="1478895639"/>
                  </a:ext>
                </a:extLst>
              </a:tr>
              <a:tr h="730800">
                <a:tc>
                  <a:txBody>
                    <a:bodyPr/>
                    <a:lstStyle/>
                    <a:p>
                      <a:pPr algn="ctr"/>
                      <a:r>
                        <a:rPr lang="en-US" sz="2800" dirty="0"/>
                        <a:t>(232, 563)</a:t>
                      </a:r>
                    </a:p>
                  </a:txBody>
                  <a:tcPr/>
                </a:tc>
                <a:tc>
                  <a:txBody>
                    <a:bodyPr/>
                    <a:lstStyle/>
                    <a:p>
                      <a:pPr algn="ctr"/>
                      <a:r>
                        <a:rPr lang="en-US" sz="2800" dirty="0"/>
                        <a:t>1.4e-01</a:t>
                      </a:r>
                    </a:p>
                  </a:txBody>
                  <a:tcPr/>
                </a:tc>
                <a:tc>
                  <a:txBody>
                    <a:bodyPr/>
                    <a:lstStyle/>
                    <a:p>
                      <a:pPr algn="ctr"/>
                      <a:r>
                        <a:rPr lang="en-US" sz="2800" dirty="0"/>
                        <a:t>232</a:t>
                      </a:r>
                    </a:p>
                  </a:txBody>
                  <a:tcPr/>
                </a:tc>
                <a:tc>
                  <a:txBody>
                    <a:bodyPr/>
                    <a:lstStyle/>
                    <a:p>
                      <a:pPr algn="ctr"/>
                      <a:r>
                        <a:rPr lang="en-US" sz="2800" dirty="0"/>
                        <a:t>4.1e+01</a:t>
                      </a:r>
                    </a:p>
                  </a:txBody>
                  <a:tcPr/>
                </a:tc>
                <a:tc>
                  <a:txBody>
                    <a:bodyPr/>
                    <a:lstStyle/>
                    <a:p>
                      <a:pPr algn="ctr"/>
                      <a:r>
                        <a:rPr lang="en-US" sz="2800" dirty="0"/>
                        <a:t>294</a:t>
                      </a:r>
                    </a:p>
                  </a:txBody>
                  <a:tcPr>
                    <a:solidFill>
                      <a:schemeClr val="accent3"/>
                    </a:solidFill>
                  </a:tcPr>
                </a:tc>
                <a:extLst>
                  <a:ext uri="{0D108BD9-81ED-4DB2-BD59-A6C34878D82A}">
                    <a16:rowId xmlns:a16="http://schemas.microsoft.com/office/drawing/2014/main" val="1194855816"/>
                  </a:ext>
                </a:extLst>
              </a:tr>
              <a:tr h="730800">
                <a:tc>
                  <a:txBody>
                    <a:bodyPr/>
                    <a:lstStyle/>
                    <a:p>
                      <a:pPr algn="ctr"/>
                      <a:r>
                        <a:rPr lang="en-US" sz="2800" dirty="0"/>
                        <a:t>(563, 569)</a:t>
                      </a:r>
                    </a:p>
                  </a:txBody>
                  <a:tcPr/>
                </a:tc>
                <a:tc>
                  <a:txBody>
                    <a:bodyPr/>
                    <a:lstStyle/>
                    <a:p>
                      <a:pPr algn="ctr"/>
                      <a:r>
                        <a:rPr lang="en-US" sz="2800" dirty="0"/>
                        <a:t>4.4e-02</a:t>
                      </a:r>
                    </a:p>
                  </a:txBody>
                  <a:tcPr/>
                </a:tc>
                <a:tc>
                  <a:txBody>
                    <a:bodyPr/>
                    <a:lstStyle/>
                    <a:p>
                      <a:pPr algn="ctr"/>
                      <a:r>
                        <a:rPr lang="en-US" sz="2800" dirty="0"/>
                        <a:t>569</a:t>
                      </a:r>
                    </a:p>
                  </a:txBody>
                  <a:tcPr/>
                </a:tc>
                <a:tc>
                  <a:txBody>
                    <a:bodyPr/>
                    <a:lstStyle/>
                    <a:p>
                      <a:pPr algn="ctr"/>
                      <a:r>
                        <a:rPr lang="en-US" sz="2800" dirty="0"/>
                        <a:t>8.4e-01</a:t>
                      </a:r>
                    </a:p>
                  </a:txBody>
                  <a:tcPr/>
                </a:tc>
                <a:tc>
                  <a:txBody>
                    <a:bodyPr/>
                    <a:lstStyle/>
                    <a:p>
                      <a:pPr algn="ctr"/>
                      <a:r>
                        <a:rPr lang="en-US" sz="2800" dirty="0"/>
                        <a:t>19.1</a:t>
                      </a:r>
                    </a:p>
                  </a:txBody>
                  <a:tcPr>
                    <a:solidFill>
                      <a:schemeClr val="accent3"/>
                    </a:solidFill>
                  </a:tcPr>
                </a:tc>
                <a:extLst>
                  <a:ext uri="{0D108BD9-81ED-4DB2-BD59-A6C34878D82A}">
                    <a16:rowId xmlns:a16="http://schemas.microsoft.com/office/drawing/2014/main" val="2441857753"/>
                  </a:ext>
                </a:extLst>
              </a:tr>
            </a:tbl>
          </a:graphicData>
        </a:graphic>
      </p:graphicFrame>
      <p:sp>
        <p:nvSpPr>
          <p:cNvPr id="8" name="Slide Number Placeholder 7">
            <a:extLst>
              <a:ext uri="{FF2B5EF4-FFF2-40B4-BE49-F238E27FC236}">
                <a16:creationId xmlns:a16="http://schemas.microsoft.com/office/drawing/2014/main" id="{FF5BC851-FE6F-849E-CE17-EC5EE06FD1B6}"/>
              </a:ext>
            </a:extLst>
          </p:cNvPr>
          <p:cNvSpPr>
            <a:spLocks noGrp="1"/>
          </p:cNvSpPr>
          <p:nvPr>
            <p:ph type="sldNum" sz="quarter" idx="2"/>
          </p:nvPr>
        </p:nvSpPr>
        <p:spPr/>
        <p:txBody>
          <a:bodyPr/>
          <a:lstStyle/>
          <a:p>
            <a:fld id="{86CB4B4D-7CA3-9044-876B-883B54F8677D}" type="slidenum">
              <a:rPr lang="en-SG" smtClean="0"/>
              <a:t>18</a:t>
            </a:fld>
            <a:endParaRPr lang="en-SG"/>
          </a:p>
        </p:txBody>
      </p:sp>
    </p:spTree>
    <p:extLst>
      <p:ext uri="{BB962C8B-B14F-4D97-AF65-F5344CB8AC3E}">
        <p14:creationId xmlns:p14="http://schemas.microsoft.com/office/powerpoint/2010/main" val="27808488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5F8CB0C-F980-83C5-1E0A-F6E32812B5A0}"/>
              </a:ext>
            </a:extLst>
          </p:cNvPr>
          <p:cNvSpPr>
            <a:spLocks noGrp="1"/>
          </p:cNvSpPr>
          <p:nvPr>
            <p:ph type="title"/>
          </p:nvPr>
        </p:nvSpPr>
        <p:spPr/>
        <p:txBody>
          <a:bodyPr/>
          <a:lstStyle/>
          <a:p>
            <a:r>
              <a:rPr lang="en-US" dirty="0"/>
              <a:t>Conclusion</a:t>
            </a:r>
          </a:p>
        </p:txBody>
      </p:sp>
      <p:sp>
        <p:nvSpPr>
          <p:cNvPr id="4" name="Text Placeholder 3">
            <a:extLst>
              <a:ext uri="{FF2B5EF4-FFF2-40B4-BE49-F238E27FC236}">
                <a16:creationId xmlns:a16="http://schemas.microsoft.com/office/drawing/2014/main" id="{7B5C86DC-BC36-F858-47A9-33A228D68974}"/>
              </a:ext>
            </a:extLst>
          </p:cNvPr>
          <p:cNvSpPr>
            <a:spLocks noGrp="1"/>
          </p:cNvSpPr>
          <p:nvPr>
            <p:ph type="body" sz="quarter" idx="14"/>
          </p:nvPr>
        </p:nvSpPr>
        <p:spPr>
          <a:xfrm>
            <a:off x="2670175" y="5219194"/>
            <a:ext cx="9363457" cy="3729225"/>
          </a:xfrm>
        </p:spPr>
        <p:txBody>
          <a:bodyPr/>
          <a:lstStyle/>
          <a:p>
            <a:r>
              <a:rPr lang="en-US" dirty="0"/>
              <a:t>When implemented well, coincidence analysis has the potential to dramatically reduce MDAs.</a:t>
            </a:r>
          </a:p>
          <a:p>
            <a:r>
              <a:rPr lang="en-US" dirty="0"/>
              <a:t>At current sample count times we can see isotopes that were otherwise indistinguishable from the background.</a:t>
            </a:r>
          </a:p>
          <a:p>
            <a:r>
              <a:rPr lang="en-US" dirty="0"/>
              <a:t>Simulation results show good potential if coincidence efficiencies can be better known on a per sample basis.</a:t>
            </a:r>
          </a:p>
          <a:p>
            <a:endParaRPr lang="en-US" dirty="0"/>
          </a:p>
        </p:txBody>
      </p:sp>
      <p:sp>
        <p:nvSpPr>
          <p:cNvPr id="5" name="Text Placeholder 4">
            <a:extLst>
              <a:ext uri="{FF2B5EF4-FFF2-40B4-BE49-F238E27FC236}">
                <a16:creationId xmlns:a16="http://schemas.microsoft.com/office/drawing/2014/main" id="{39EA034F-7F8D-D16B-E8B5-03B006090E5A}"/>
              </a:ext>
            </a:extLst>
          </p:cNvPr>
          <p:cNvSpPr>
            <a:spLocks noGrp="1"/>
          </p:cNvSpPr>
          <p:nvPr>
            <p:ph type="body" sz="quarter" idx="15"/>
          </p:nvPr>
        </p:nvSpPr>
        <p:spPr>
          <a:xfrm>
            <a:off x="13160375" y="5219194"/>
            <a:ext cx="9363457" cy="3729225"/>
          </a:xfrm>
        </p:spPr>
        <p:txBody>
          <a:bodyPr/>
          <a:lstStyle/>
          <a:p>
            <a:r>
              <a:rPr lang="en-US" dirty="0"/>
              <a:t>Introduce simulation techniques to determine sample coincidence efficiencies that can be verified against known good coincidence sources i.e. Co 60. </a:t>
            </a:r>
          </a:p>
          <a:p>
            <a:r>
              <a:rPr lang="en-US" dirty="0"/>
              <a:t>Wider literature review of different MDA analysis techniques/calculations. </a:t>
            </a:r>
          </a:p>
          <a:p>
            <a:r>
              <a:rPr lang="en-US" dirty="0"/>
              <a:t>Investigate shrinking the CTBT coincidence time window to improve coincidence plots further.</a:t>
            </a:r>
          </a:p>
        </p:txBody>
      </p:sp>
      <p:sp>
        <p:nvSpPr>
          <p:cNvPr id="6" name="Rectangle 5">
            <a:extLst>
              <a:ext uri="{FF2B5EF4-FFF2-40B4-BE49-F238E27FC236}">
                <a16:creationId xmlns:a16="http://schemas.microsoft.com/office/drawing/2014/main" id="{9F1A95DB-F889-EC54-37FE-CE795104A5D1}"/>
              </a:ext>
            </a:extLst>
          </p:cNvPr>
          <p:cNvSpPr/>
          <p:nvPr/>
        </p:nvSpPr>
        <p:spPr>
          <a:xfrm>
            <a:off x="2670175" y="3168852"/>
            <a:ext cx="2689123" cy="108000"/>
          </a:xfrm>
          <a:prstGeom prst="rect">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7" name="Title 2">
            <a:extLst>
              <a:ext uri="{FF2B5EF4-FFF2-40B4-BE49-F238E27FC236}">
                <a16:creationId xmlns:a16="http://schemas.microsoft.com/office/drawing/2014/main" id="{EF3695A3-A0DA-E221-235F-9611AE1B6A0E}"/>
              </a:ext>
            </a:extLst>
          </p:cNvPr>
          <p:cNvSpPr txBox="1">
            <a:spLocks/>
          </p:cNvSpPr>
          <p:nvPr/>
        </p:nvSpPr>
        <p:spPr>
          <a:xfrm>
            <a:off x="2670175" y="4182753"/>
            <a:ext cx="3222625" cy="878255"/>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ormAutofit/>
          </a:bodyPr>
          <a:lst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US" sz="4400" dirty="0"/>
              <a:t>Summary</a:t>
            </a:r>
          </a:p>
        </p:txBody>
      </p:sp>
      <p:sp>
        <p:nvSpPr>
          <p:cNvPr id="8" name="Title 2">
            <a:extLst>
              <a:ext uri="{FF2B5EF4-FFF2-40B4-BE49-F238E27FC236}">
                <a16:creationId xmlns:a16="http://schemas.microsoft.com/office/drawing/2014/main" id="{94BF6268-BAEF-FE6C-3FD2-3B90DE119260}"/>
              </a:ext>
            </a:extLst>
          </p:cNvPr>
          <p:cNvSpPr txBox="1">
            <a:spLocks/>
          </p:cNvSpPr>
          <p:nvPr/>
        </p:nvSpPr>
        <p:spPr>
          <a:xfrm>
            <a:off x="13033273" y="4182753"/>
            <a:ext cx="3222625" cy="878255"/>
          </a:xfrm>
          <a:prstGeom prst="rect">
            <a:avLst/>
          </a:prstGeom>
          <a:ln w="12700">
            <a:miter lim="400000"/>
          </a:ln>
          <a:extLst>
            <a:ext uri="{C572A759-6A51-4108-AA02-DFA0A04FC94B}">
              <ma14:wrappingTextBoxFlag xmlns:ma14="http://schemas.microsoft.com/office/mac/drawingml/2011/main" xmlns="" val="1"/>
            </a:ext>
          </a:extLst>
        </p:spPr>
        <p:txBody>
          <a:bodyPr lIns="71437" tIns="71437" rIns="71437" bIns="71437">
            <a:normAutofit/>
          </a:bodyPr>
          <a:lstStyle>
            <a:lvl1pPr marL="0" marR="0" indent="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1pPr>
            <a:lvl2pPr marL="0" marR="0" indent="228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2pPr>
            <a:lvl3pPr marL="0" marR="0" indent="457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3pPr>
            <a:lvl4pPr marL="0" marR="0" indent="685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4pPr>
            <a:lvl5pPr marL="0" marR="0" indent="9144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5pPr>
            <a:lvl6pPr marL="0" marR="0" indent="11430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6pPr>
            <a:lvl7pPr marL="0" marR="0" indent="13716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7pPr>
            <a:lvl8pPr marL="0" marR="0" indent="16002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8pPr>
            <a:lvl9pPr marL="0" marR="0" indent="1828800" algn="l" defTabSz="821531" rtl="0" latinLnBrk="0">
              <a:lnSpc>
                <a:spcPct val="80000"/>
              </a:lnSpc>
              <a:spcBef>
                <a:spcPts val="0"/>
              </a:spcBef>
              <a:spcAft>
                <a:spcPts val="0"/>
              </a:spcAft>
              <a:buClrTx/>
              <a:buSzTx/>
              <a:buFontTx/>
              <a:buNone/>
              <a:tabLst/>
              <a:defRPr sz="8000" b="0" i="0" u="none" strike="noStrike" cap="none" spc="0" baseline="0">
                <a:ln>
                  <a:noFill/>
                </a:ln>
                <a:solidFill>
                  <a:schemeClr val="accent1">
                    <a:hueOff val="48339"/>
                    <a:lumOff val="-12879"/>
                  </a:schemeClr>
                </a:solidFill>
                <a:uFillTx/>
                <a:latin typeface="+mn-lt"/>
                <a:ea typeface="+mn-ea"/>
                <a:cs typeface="+mn-cs"/>
                <a:sym typeface="Lota Grotesque Bold"/>
              </a:defRPr>
            </a:lvl9pPr>
          </a:lstStyle>
          <a:p>
            <a:pPr hangingPunct="1"/>
            <a:r>
              <a:rPr lang="en-US" sz="4400" dirty="0"/>
              <a:t>Next Steps</a:t>
            </a:r>
          </a:p>
        </p:txBody>
      </p:sp>
      <p:sp>
        <p:nvSpPr>
          <p:cNvPr id="9" name="Slide Number Placeholder 8">
            <a:extLst>
              <a:ext uri="{FF2B5EF4-FFF2-40B4-BE49-F238E27FC236}">
                <a16:creationId xmlns:a16="http://schemas.microsoft.com/office/drawing/2014/main" id="{74A8D613-6241-61E6-553D-9B696F3735B8}"/>
              </a:ext>
            </a:extLst>
          </p:cNvPr>
          <p:cNvSpPr>
            <a:spLocks noGrp="1"/>
          </p:cNvSpPr>
          <p:nvPr>
            <p:ph type="sldNum" sz="quarter" idx="2"/>
          </p:nvPr>
        </p:nvSpPr>
        <p:spPr/>
        <p:txBody>
          <a:bodyPr/>
          <a:lstStyle/>
          <a:p>
            <a:fld id="{86CB4B4D-7CA3-9044-876B-883B54F8677D}" type="slidenum">
              <a:rPr lang="en-SG" smtClean="0"/>
              <a:t>19</a:t>
            </a:fld>
            <a:endParaRPr lang="en-SG"/>
          </a:p>
        </p:txBody>
      </p:sp>
    </p:spTree>
    <p:extLst>
      <p:ext uri="{BB962C8B-B14F-4D97-AF65-F5344CB8AC3E}">
        <p14:creationId xmlns:p14="http://schemas.microsoft.com/office/powerpoint/2010/main" val="272108544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Example  title here"/>
          <p:cNvSpPr txBox="1">
            <a:spLocks noGrp="1"/>
          </p:cNvSpPr>
          <p:nvPr>
            <p:ph type="title"/>
          </p:nvPr>
        </p:nvSpPr>
        <p:spPr>
          <a:xfrm>
            <a:off x="14071319" y="1715823"/>
            <a:ext cx="7953564" cy="3872556"/>
          </a:xfrm>
          <a:prstGeom prst="rect">
            <a:avLst/>
          </a:prstGeom>
        </p:spPr>
        <p:txBody>
          <a:bodyPr lIns="71437" tIns="71437" rIns="71437" bIns="71437" anchor="t">
            <a:normAutofit/>
          </a:bodyPr>
          <a:lstStyle/>
          <a:p>
            <a:r>
              <a:rPr lang="en-US" sz="8800" b="1" dirty="0">
                <a:latin typeface="Muli"/>
              </a:rPr>
              <a:t>Motivation</a:t>
            </a:r>
            <a:endParaRPr lang="en-US" sz="8800"/>
          </a:p>
        </p:txBody>
      </p:sp>
      <p:sp>
        <p:nvSpPr>
          <p:cNvPr id="143" name="On prehent aped everio. Et audam voloreh enietusam fuga. Nequi con nobis doloressus et reribus qui dunti ium 78%…"/>
          <p:cNvSpPr txBox="1">
            <a:spLocks noGrp="1"/>
          </p:cNvSpPr>
          <p:nvPr>
            <p:ph type="body" idx="13"/>
          </p:nvPr>
        </p:nvSpPr>
        <p:spPr>
          <a:xfrm>
            <a:off x="13860547" y="4893269"/>
            <a:ext cx="9848959" cy="8958990"/>
          </a:xfrm>
          <a:prstGeom prst="rect">
            <a:avLst/>
          </a:prstGeom>
          <a:extLst>
            <a:ext uri="{C572A759-6A51-4108-AA02-DFA0A04FC94B}">
              <ma14:wrappingTextBoxFlag xmlns="" xmlns:ma14="http://schemas.microsoft.com/office/mac/drawingml/2011/main" val="1"/>
            </a:ext>
          </a:extLst>
        </p:spPr>
        <p:txBody>
          <a:bodyPr/>
          <a:lstStyle/>
          <a:p>
            <a:pPr marL="388620" indent="-388620">
              <a:buSzTx/>
              <a:buFont typeface="Arial"/>
              <a:buChar char="•"/>
            </a:pPr>
            <a:r>
              <a:rPr lang="en-US" sz="4000" dirty="0"/>
              <a:t>Dark matter and Neutrino experiments depend on low background materials.</a:t>
            </a:r>
          </a:p>
          <a:p>
            <a:pPr marL="388620" indent="-388620">
              <a:buSzTx/>
              <a:buFont typeface="Arial"/>
              <a:buChar char="•"/>
            </a:pPr>
            <a:r>
              <a:rPr lang="en-US" sz="4000" dirty="0"/>
              <a:t>The Comprehensive Nuclear Test Ban Treaty (CTBT) is interested in counting short lived isotopes produced by nuclear tests or reactor leaks.</a:t>
            </a:r>
          </a:p>
          <a:p>
            <a:pPr marL="388620" indent="-388620">
              <a:buSzTx/>
              <a:buFont typeface="Arial"/>
              <a:buChar char="•"/>
            </a:pPr>
            <a:r>
              <a:rPr lang="en-US" sz="4000" dirty="0"/>
              <a:t>Why do we care about MDAs?</a:t>
            </a:r>
          </a:p>
          <a:p>
            <a:pPr marL="833120" lvl="1" indent="-388620">
              <a:buSzTx/>
              <a:buFont typeface="Arial"/>
              <a:buChar char="•"/>
            </a:pPr>
            <a:r>
              <a:rPr lang="en-US" sz="4000" dirty="0"/>
              <a:t>Lower MDAs can increase the LBL’s sensitivity to smaller concentrations of radioactive isotopes.</a:t>
            </a:r>
          </a:p>
          <a:p>
            <a:pPr marL="388620" indent="-388620">
              <a:buSzTx/>
              <a:buFont typeface="Arial"/>
              <a:buChar char="•"/>
            </a:pPr>
            <a:endParaRPr lang="en-US" sz="4000" dirty="0"/>
          </a:p>
          <a:p>
            <a:pPr marL="388620" indent="-388620">
              <a:buSzTx/>
              <a:buFont typeface="Arial"/>
              <a:buChar char="•"/>
            </a:pPr>
            <a:endParaRPr lang="en-US" sz="4000" dirty="0"/>
          </a:p>
        </p:txBody>
      </p:sp>
      <p:sp>
        <p:nvSpPr>
          <p:cNvPr id="144" name="Line"/>
          <p:cNvSpPr>
            <a:spLocks noGrp="1"/>
          </p:cNvSpPr>
          <p:nvPr>
            <p:ph type="body" idx="14"/>
          </p:nvPr>
        </p:nvSpPr>
        <p:spPr>
          <a:xfrm flipV="1">
            <a:off x="14144831" y="3483915"/>
            <a:ext cx="2451751" cy="1"/>
          </a:xfrm>
          <a:prstGeom prst="line">
            <a:avLst/>
          </a:prstGeom>
        </p:spPr>
        <p:txBody>
          <a:bodyPr/>
          <a:lstStyle/>
          <a:p>
            <a:pPr marL="0" indent="0" algn="ctr">
              <a:lnSpc>
                <a:spcPct val="100000"/>
              </a:lnSpc>
              <a:buSzTx/>
              <a:buNone/>
              <a:defRPr sz="3000">
                <a:solidFill>
                  <a:srgbClr val="FFFFFF"/>
                </a:solidFill>
                <a:latin typeface="Helvetica Neue Medium"/>
                <a:ea typeface="Helvetica Neue Medium"/>
                <a:cs typeface="Helvetica Neue Medium"/>
                <a:sym typeface="Helvetica Neue Medium"/>
              </a:defRPr>
            </a:pPr>
            <a:endParaRPr dirty="0"/>
          </a:p>
        </p:txBody>
      </p:sp>
      <p:pic>
        <p:nvPicPr>
          <p:cNvPr id="4" name="Picture Placeholder 3" descr="A container with yellow substance inside of metal pipes&#10;&#10;Description automatically generated">
            <a:extLst>
              <a:ext uri="{FF2B5EF4-FFF2-40B4-BE49-F238E27FC236}">
                <a16:creationId xmlns:a16="http://schemas.microsoft.com/office/drawing/2014/main" id="{634C9444-A9C7-D610-FDF7-D2E4B9230897}"/>
              </a:ext>
            </a:extLst>
          </p:cNvPr>
          <p:cNvPicPr>
            <a:picLocks noGrp="1" noChangeAspect="1"/>
          </p:cNvPicPr>
          <p:nvPr>
            <p:ph type="pic" idx="15"/>
          </p:nvPr>
        </p:nvPicPr>
        <p:blipFill>
          <a:blip r:embed="rId2"/>
          <a:srcRect l="17300" r="17300"/>
          <a:stretch/>
        </p:blipFill>
        <p:spPr>
          <a:xfrm>
            <a:off x="-108642" y="0"/>
            <a:ext cx="11660996" cy="13716000"/>
          </a:xfrm>
        </p:spPr>
      </p:pic>
      <p:sp>
        <p:nvSpPr>
          <p:cNvPr id="2" name="Slide Number Placeholder 1">
            <a:extLst>
              <a:ext uri="{FF2B5EF4-FFF2-40B4-BE49-F238E27FC236}">
                <a16:creationId xmlns:a16="http://schemas.microsoft.com/office/drawing/2014/main" id="{894CDD65-AA21-0083-F94F-592397D4185B}"/>
              </a:ext>
            </a:extLst>
          </p:cNvPr>
          <p:cNvSpPr>
            <a:spLocks noGrp="1"/>
          </p:cNvSpPr>
          <p:nvPr>
            <p:ph type="sldNum" sz="quarter" idx="2"/>
          </p:nvPr>
        </p:nvSpPr>
        <p:spPr/>
        <p:txBody>
          <a:bodyPr/>
          <a:lstStyle/>
          <a:p>
            <a:fld id="{86CB4B4D-7CA3-9044-876B-883B54F8677D}" type="slidenum">
              <a:rPr lang="en-SG" smtClean="0"/>
              <a:t>2</a:t>
            </a:fld>
            <a:endParaRPr lang="en-SG"/>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75648A-AAA5-D1FF-D2EE-1DD0C7C0A62D}"/>
              </a:ext>
            </a:extLst>
          </p:cNvPr>
          <p:cNvSpPr>
            <a:spLocks noGrp="1"/>
          </p:cNvSpPr>
          <p:nvPr>
            <p:ph type="title"/>
          </p:nvPr>
        </p:nvSpPr>
        <p:spPr>
          <a:xfrm>
            <a:off x="2072462" y="1727124"/>
            <a:ext cx="12404592" cy="1453029"/>
          </a:xfrm>
        </p:spPr>
        <p:txBody>
          <a:bodyPr/>
          <a:lstStyle/>
          <a:p>
            <a:r>
              <a:rPr lang="en-US" dirty="0"/>
              <a:t>Works Cited</a:t>
            </a:r>
          </a:p>
        </p:txBody>
      </p:sp>
      <p:sp>
        <p:nvSpPr>
          <p:cNvPr id="6" name="Rectangle 5">
            <a:extLst>
              <a:ext uri="{FF2B5EF4-FFF2-40B4-BE49-F238E27FC236}">
                <a16:creationId xmlns:a16="http://schemas.microsoft.com/office/drawing/2014/main" id="{2956CCDC-EAF2-8E8A-4F56-3376E98BCB54}"/>
              </a:ext>
            </a:extLst>
          </p:cNvPr>
          <p:cNvSpPr/>
          <p:nvPr/>
        </p:nvSpPr>
        <p:spPr>
          <a:xfrm>
            <a:off x="2072462" y="3180153"/>
            <a:ext cx="2689123" cy="108000"/>
          </a:xfrm>
          <a:prstGeom prst="rect">
            <a:avLst/>
          </a:prstGeom>
          <a:solidFill>
            <a:srgbClr val="0070C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7" name="Slide Number Placeholder 6">
            <a:extLst>
              <a:ext uri="{FF2B5EF4-FFF2-40B4-BE49-F238E27FC236}">
                <a16:creationId xmlns:a16="http://schemas.microsoft.com/office/drawing/2014/main" id="{0095FAB0-613F-C906-F381-DC3DB59E225D}"/>
              </a:ext>
            </a:extLst>
          </p:cNvPr>
          <p:cNvSpPr>
            <a:spLocks noGrp="1"/>
          </p:cNvSpPr>
          <p:nvPr>
            <p:ph type="sldNum" sz="quarter" idx="2"/>
          </p:nvPr>
        </p:nvSpPr>
        <p:spPr/>
        <p:txBody>
          <a:bodyPr/>
          <a:lstStyle/>
          <a:p>
            <a:fld id="{86CB4B4D-7CA3-9044-876B-883B54F8677D}" type="slidenum">
              <a:rPr lang="en-SG" smtClean="0"/>
              <a:t>20</a:t>
            </a:fld>
            <a:endParaRPr lang="en-SG"/>
          </a:p>
        </p:txBody>
      </p:sp>
      <p:sp>
        <p:nvSpPr>
          <p:cNvPr id="8" name="TextBox 7">
            <a:extLst>
              <a:ext uri="{FF2B5EF4-FFF2-40B4-BE49-F238E27FC236}">
                <a16:creationId xmlns:a16="http://schemas.microsoft.com/office/drawing/2014/main" id="{0EBABCDC-EA4D-DAB9-FFAF-5AF35E756B41}"/>
              </a:ext>
            </a:extLst>
          </p:cNvPr>
          <p:cNvSpPr txBox="1"/>
          <p:nvPr/>
        </p:nvSpPr>
        <p:spPr>
          <a:xfrm>
            <a:off x="2072462" y="4316144"/>
            <a:ext cx="21389899" cy="79002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r>
              <a:rPr lang="en-SG" dirty="0">
                <a:effectLst/>
              </a:rPr>
              <a:t>Currie, Lloyd A. “Limits for Qualitative Detection and Quantitative Determination.  Application to Radiochemistry.” </a:t>
            </a:r>
            <a:r>
              <a:rPr lang="en-SG" i="1" dirty="0">
                <a:effectLst/>
              </a:rPr>
              <a:t>Analytical Chemistry</a:t>
            </a:r>
            <a:r>
              <a:rPr lang="en-SG" dirty="0">
                <a:effectLst/>
              </a:rPr>
              <a:t>, vol. 40, no. 3, 1968, pp. 586–593, https://</a:t>
            </a:r>
            <a:r>
              <a:rPr lang="en-SG" dirty="0" err="1">
                <a:effectLst/>
              </a:rPr>
              <a:t>doi.org</a:t>
            </a:r>
            <a:r>
              <a:rPr lang="en-SG" dirty="0">
                <a:effectLst/>
              </a:rPr>
              <a:t>/10.1021/ac60259a007. </a:t>
            </a:r>
          </a:p>
          <a:p>
            <a:endParaRPr lang="en-SG" dirty="0">
              <a:effectLst/>
            </a:endParaRPr>
          </a:p>
          <a:p>
            <a:r>
              <a:rPr lang="en-SG" dirty="0">
                <a:effectLst/>
              </a:rPr>
              <a:t>Done, L., and M-R. </a:t>
            </a:r>
            <a:r>
              <a:rPr lang="en-SG" dirty="0" err="1">
                <a:effectLst/>
              </a:rPr>
              <a:t>Ioan</a:t>
            </a:r>
            <a:r>
              <a:rPr lang="en-SG" dirty="0">
                <a:effectLst/>
              </a:rPr>
              <a:t>. “Minimum Detectable Activity in Gamma Spectrometry and Its Use in Low Level Activity Measurements.” </a:t>
            </a:r>
            <a:r>
              <a:rPr lang="en-SG" i="1" dirty="0">
                <a:effectLst/>
              </a:rPr>
              <a:t>Applied Radiation and Isotopes</a:t>
            </a:r>
            <a:r>
              <a:rPr lang="en-SG" dirty="0">
                <a:effectLst/>
              </a:rPr>
              <a:t>, vol. 114, 2016, pp. 28–32, https://</a:t>
            </a:r>
            <a:r>
              <a:rPr lang="en-SG" dirty="0" err="1">
                <a:effectLst/>
              </a:rPr>
              <a:t>doi.org</a:t>
            </a:r>
            <a:r>
              <a:rPr lang="en-SG" dirty="0">
                <a:effectLst/>
              </a:rPr>
              <a:t>/10.1016/j.apradiso.2016.05.004. </a:t>
            </a:r>
          </a:p>
          <a:p>
            <a:endParaRPr lang="en-SG" dirty="0">
              <a:effectLst/>
            </a:endParaRPr>
          </a:p>
          <a:p>
            <a:r>
              <a:rPr lang="en-SG" dirty="0">
                <a:effectLst/>
              </a:rPr>
              <a:t>Goetz, K Callie, et al. Oak Ridge, 2023, </a:t>
            </a:r>
            <a:r>
              <a:rPr lang="en-SG" i="1" dirty="0"/>
              <a:t>Investigation of Coincidence Counting for Improving Minimal Detectable Activity of 110mAg in Single Particle Gamma Analysis</a:t>
            </a:r>
            <a:r>
              <a:rPr lang="en-SG" dirty="0">
                <a:effectLst/>
              </a:rPr>
              <a:t>. </a:t>
            </a:r>
          </a:p>
          <a:p>
            <a:endParaRPr lang="en-SG" dirty="0"/>
          </a:p>
          <a:p>
            <a:r>
              <a:rPr lang="en-SG" dirty="0">
                <a:effectLst/>
              </a:rPr>
              <a:t>McIntyre, J I, et al. PNNL, 2006, </a:t>
            </a:r>
            <a:r>
              <a:rPr lang="en-SG" i="1" dirty="0">
                <a:effectLst/>
              </a:rPr>
              <a:t>Calculation of Minimum Detectable Concentration Levels of Radioxenon Isotopes Using the PNNL ARSA System</a:t>
            </a:r>
            <a:r>
              <a:rPr lang="en-SG" dirty="0">
                <a:effectLst/>
              </a:rPr>
              <a:t>. </a:t>
            </a:r>
          </a:p>
          <a:p>
            <a:endParaRPr lang="en-SG" dirty="0">
              <a:effectLst/>
            </a:endParaRPr>
          </a:p>
          <a:p>
            <a:r>
              <a:rPr lang="en-SG" dirty="0">
                <a:effectLst/>
              </a:rPr>
              <a:t>Cleveland, Lawson. SNOLAB, 2014, </a:t>
            </a:r>
            <a:r>
              <a:rPr lang="en-SG" i="1" dirty="0">
                <a:effectLst/>
              </a:rPr>
              <a:t>Acquisition and Processing of Ge Detector Data at SNOLAB.</a:t>
            </a:r>
            <a:endParaRPr lang="en-SG" dirty="0">
              <a:effectLst/>
            </a:endParaRPr>
          </a:p>
          <a:p>
            <a:endParaRPr lang="en-SG" dirty="0"/>
          </a:p>
          <a:p>
            <a:endParaRPr lang="en-SG" dirty="0">
              <a:effectLst/>
            </a:endParaRPr>
          </a:p>
          <a:p>
            <a:pPr marL="0" marR="0" indent="0" algn="l" defTabSz="821531" rtl="0" fontAlgn="auto" latinLnBrk="0" hangingPunct="0">
              <a:lnSpc>
                <a:spcPct val="120000"/>
              </a:lnSpc>
              <a:spcBef>
                <a:spcPts val="0"/>
              </a:spcBef>
              <a:spcAft>
                <a:spcPts val="0"/>
              </a:spcAft>
              <a:buClrTx/>
              <a:buSzTx/>
              <a:buFontTx/>
              <a:buNone/>
              <a:tabLst/>
            </a:pPr>
            <a:endPar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spTree>
    <p:extLst>
      <p:ext uri="{BB962C8B-B14F-4D97-AF65-F5344CB8AC3E}">
        <p14:creationId xmlns:p14="http://schemas.microsoft.com/office/powerpoint/2010/main" val="2287371789"/>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E06BC29-EA4D-531A-A2E2-3EE0652943C6}"/>
              </a:ext>
            </a:extLst>
          </p:cNvPr>
          <p:cNvSpPr>
            <a:spLocks noGrp="1"/>
          </p:cNvSpPr>
          <p:nvPr>
            <p:ph type="sldNum" sz="quarter" idx="2"/>
          </p:nvPr>
        </p:nvSpPr>
        <p:spPr/>
        <p:txBody>
          <a:bodyPr/>
          <a:lstStyle/>
          <a:p>
            <a:fld id="{86CB4B4D-7CA3-9044-876B-883B54F8677D}" type="slidenum">
              <a:rPr lang="en-SG" smtClean="0"/>
              <a:t>21</a:t>
            </a:fld>
            <a:endParaRPr lang="en-SG"/>
          </a:p>
        </p:txBody>
      </p:sp>
      <p:sp>
        <p:nvSpPr>
          <p:cNvPr id="3" name="Title 2">
            <a:extLst>
              <a:ext uri="{FF2B5EF4-FFF2-40B4-BE49-F238E27FC236}">
                <a16:creationId xmlns:a16="http://schemas.microsoft.com/office/drawing/2014/main" id="{3AA37314-D25D-9C54-B10B-CBCF74712A85}"/>
              </a:ext>
            </a:extLst>
          </p:cNvPr>
          <p:cNvSpPr>
            <a:spLocks noGrp="1"/>
          </p:cNvSpPr>
          <p:nvPr>
            <p:ph type="title"/>
          </p:nvPr>
        </p:nvSpPr>
        <p:spPr>
          <a:xfrm>
            <a:off x="1693513" y="4882895"/>
            <a:ext cx="20015664" cy="3950209"/>
          </a:xfrm>
        </p:spPr>
        <p:txBody>
          <a:bodyPr/>
          <a:lstStyle/>
          <a:p>
            <a:pPr algn="ctr"/>
            <a:r>
              <a:rPr lang="en-US" dirty="0"/>
              <a:t>Thank you!</a:t>
            </a:r>
          </a:p>
        </p:txBody>
      </p:sp>
      <p:sp>
        <p:nvSpPr>
          <p:cNvPr id="4" name="TextBox 3">
            <a:extLst>
              <a:ext uri="{FF2B5EF4-FFF2-40B4-BE49-F238E27FC236}">
                <a16:creationId xmlns:a16="http://schemas.microsoft.com/office/drawing/2014/main" id="{6B01140A-89B4-616C-DF56-4CA52C2BB2D0}"/>
              </a:ext>
            </a:extLst>
          </p:cNvPr>
          <p:cNvSpPr txBox="1"/>
          <p:nvPr/>
        </p:nvSpPr>
        <p:spPr>
          <a:xfrm>
            <a:off x="4202149" y="9393238"/>
            <a:ext cx="14998391" cy="16215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20000"/>
              </a:lnSpc>
              <a:spcBef>
                <a:spcPts val="0"/>
              </a:spcBef>
              <a:spcAft>
                <a:spcPts val="0"/>
              </a:spcAft>
              <a:buClrTx/>
              <a:buSzTx/>
              <a:buFontTx/>
              <a:buNone/>
              <a:tabLst/>
            </a:pPr>
            <a:r>
              <a:rPr kumimoji="0" lang="en-US" sz="4000" b="1" i="0" u="none" strike="noStrike" cap="none" spc="0" normalizeH="0" baseline="0" dirty="0">
                <a:ln>
                  <a:noFill/>
                </a:ln>
                <a:solidFill>
                  <a:schemeClr val="bg1"/>
                </a:solidFill>
                <a:effectLst/>
                <a:uFillTx/>
                <a:latin typeface="Muli Regular"/>
                <a:ea typeface="Muli Regular"/>
                <a:cs typeface="Muli Regular"/>
                <a:sym typeface="Muli Regular"/>
              </a:rPr>
              <a:t>Special thanks to the LBC group and my supervisors: Ian Lawson, </a:t>
            </a:r>
            <a:r>
              <a:rPr kumimoji="0" lang="en-US" sz="4000" b="1" i="0" u="none" strike="noStrike" cap="none" spc="0" normalizeH="0" baseline="0" dirty="0" err="1">
                <a:ln>
                  <a:noFill/>
                </a:ln>
                <a:solidFill>
                  <a:schemeClr val="bg1"/>
                </a:solidFill>
                <a:effectLst/>
                <a:uFillTx/>
                <a:latin typeface="Muli Regular"/>
                <a:ea typeface="Muli Regular"/>
                <a:cs typeface="Muli Regular"/>
                <a:sym typeface="Muli Regular"/>
              </a:rPr>
              <a:t>Steffon</a:t>
            </a:r>
            <a:r>
              <a:rPr kumimoji="0" lang="en-US" sz="4000" b="1" i="0" u="none" strike="noStrike" cap="none" spc="0" normalizeH="0" baseline="0" dirty="0">
                <a:ln>
                  <a:noFill/>
                </a:ln>
                <a:solidFill>
                  <a:schemeClr val="bg1"/>
                </a:solidFill>
                <a:effectLst/>
                <a:uFillTx/>
                <a:latin typeface="Muli Regular"/>
                <a:ea typeface="Muli Regular"/>
                <a:cs typeface="Muli Regular"/>
                <a:sym typeface="Muli Regular"/>
              </a:rPr>
              <a:t> </a:t>
            </a:r>
            <a:r>
              <a:rPr kumimoji="0" lang="en-US" sz="4000" b="1" i="0" u="none" strike="noStrike" cap="none" spc="0" normalizeH="0" baseline="0" dirty="0" err="1">
                <a:ln>
                  <a:noFill/>
                </a:ln>
                <a:solidFill>
                  <a:schemeClr val="bg1"/>
                </a:solidFill>
                <a:effectLst/>
                <a:uFillTx/>
                <a:latin typeface="Muli Regular"/>
                <a:ea typeface="Muli Regular"/>
                <a:cs typeface="Muli Regular"/>
                <a:sym typeface="Muli Regular"/>
              </a:rPr>
              <a:t>Luoma</a:t>
            </a:r>
            <a:r>
              <a:rPr kumimoji="0" lang="en-US" sz="4000" b="1" i="0" u="none" strike="noStrike" cap="none" spc="0" normalizeH="0" baseline="0" dirty="0">
                <a:ln>
                  <a:noFill/>
                </a:ln>
                <a:solidFill>
                  <a:schemeClr val="bg1"/>
                </a:solidFill>
                <a:effectLst/>
                <a:uFillTx/>
                <a:latin typeface="Muli Regular"/>
                <a:ea typeface="Muli Regular"/>
                <a:cs typeface="Muli Regular"/>
                <a:sym typeface="Muli Regular"/>
              </a:rPr>
              <a:t>, </a:t>
            </a:r>
            <a:r>
              <a:rPr kumimoji="0" lang="en-US" sz="4000" b="1" i="0" u="none" strike="noStrike" cap="none" spc="0" normalizeH="0" baseline="0" dirty="0" err="1">
                <a:ln>
                  <a:noFill/>
                </a:ln>
                <a:solidFill>
                  <a:schemeClr val="bg1"/>
                </a:solidFill>
                <a:effectLst/>
                <a:uFillTx/>
                <a:latin typeface="Muli Regular"/>
                <a:ea typeface="Muli Regular"/>
                <a:cs typeface="Muli Regular"/>
                <a:sym typeface="Muli Regular"/>
              </a:rPr>
              <a:t>Dimpal</a:t>
            </a:r>
            <a:r>
              <a:rPr kumimoji="0" lang="en-US" sz="4000" b="1" i="0" u="none" strike="noStrike" cap="none" spc="0" normalizeH="0" baseline="0" dirty="0">
                <a:ln>
                  <a:noFill/>
                </a:ln>
                <a:solidFill>
                  <a:schemeClr val="bg1"/>
                </a:solidFill>
                <a:effectLst/>
                <a:uFillTx/>
                <a:latin typeface="Muli Regular"/>
                <a:ea typeface="Muli Regular"/>
                <a:cs typeface="Muli Regular"/>
                <a:sym typeface="Muli Regular"/>
              </a:rPr>
              <a:t> Chauhan, and Thomas </a:t>
            </a:r>
            <a:r>
              <a:rPr kumimoji="0" lang="en-US" sz="4000" b="1" i="0" u="none" strike="noStrike" cap="none" spc="0" normalizeH="0" baseline="0" dirty="0" err="1">
                <a:ln>
                  <a:noFill/>
                </a:ln>
                <a:solidFill>
                  <a:schemeClr val="bg1"/>
                </a:solidFill>
                <a:effectLst/>
                <a:uFillTx/>
                <a:latin typeface="Muli Regular"/>
                <a:ea typeface="Muli Regular"/>
                <a:cs typeface="Muli Regular"/>
                <a:sym typeface="Muli Regular"/>
              </a:rPr>
              <a:t>Sonley</a:t>
            </a:r>
            <a:r>
              <a:rPr kumimoji="0" lang="en-US" sz="4000" b="1" i="0" u="none" strike="noStrike" cap="none" spc="0" normalizeH="0" baseline="0" dirty="0">
                <a:ln>
                  <a:noFill/>
                </a:ln>
                <a:solidFill>
                  <a:schemeClr val="bg1"/>
                </a:solidFill>
                <a:effectLst/>
                <a:uFillTx/>
                <a:latin typeface="Muli Regular"/>
                <a:ea typeface="Muli Regular"/>
                <a:cs typeface="Muli Regular"/>
                <a:sym typeface="Muli Regular"/>
              </a:rPr>
              <a:t> </a:t>
            </a:r>
          </a:p>
        </p:txBody>
      </p:sp>
    </p:spTree>
    <p:extLst>
      <p:ext uri="{BB962C8B-B14F-4D97-AF65-F5344CB8AC3E}">
        <p14:creationId xmlns:p14="http://schemas.microsoft.com/office/powerpoint/2010/main" val="1841168751"/>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59FEF-5D56-C785-568E-7E97FA6CD69F}"/>
              </a:ext>
            </a:extLst>
          </p:cNvPr>
          <p:cNvSpPr>
            <a:spLocks noGrp="1"/>
          </p:cNvSpPr>
          <p:nvPr>
            <p:ph type="title"/>
          </p:nvPr>
        </p:nvSpPr>
        <p:spPr/>
        <p:txBody>
          <a:bodyPr/>
          <a:lstStyle/>
          <a:p>
            <a:r>
              <a:rPr lang="en-US" dirty="0"/>
              <a:t>What is Gamma Counting?</a:t>
            </a:r>
          </a:p>
        </p:txBody>
      </p:sp>
      <p:sp>
        <p:nvSpPr>
          <p:cNvPr id="3" name="Text Placeholder 2">
            <a:extLst>
              <a:ext uri="{FF2B5EF4-FFF2-40B4-BE49-F238E27FC236}">
                <a16:creationId xmlns:a16="http://schemas.microsoft.com/office/drawing/2014/main" id="{0D391521-6BD5-01FC-A949-65C236957B36}"/>
              </a:ext>
            </a:extLst>
          </p:cNvPr>
          <p:cNvSpPr>
            <a:spLocks noGrp="1"/>
          </p:cNvSpPr>
          <p:nvPr>
            <p:ph type="body" sz="quarter" idx="13"/>
          </p:nvPr>
        </p:nvSpPr>
        <p:spPr>
          <a:xfrm>
            <a:off x="14064250" y="5219194"/>
            <a:ext cx="7671817" cy="6605141"/>
          </a:xfrm>
        </p:spPr>
        <p:txBody>
          <a:bodyPr/>
          <a:lstStyle/>
          <a:p>
            <a:r>
              <a:rPr lang="en-US" sz="3200" dirty="0"/>
              <a:t>Radioactive isotopes emit gamma particles.</a:t>
            </a:r>
          </a:p>
          <a:p>
            <a:r>
              <a:rPr lang="en-US" sz="3200" dirty="0"/>
              <a:t>Gamma particles are high energy photons.</a:t>
            </a:r>
          </a:p>
          <a:p>
            <a:r>
              <a:rPr lang="en-US" sz="3200" dirty="0"/>
              <a:t>These photons interact with a </a:t>
            </a:r>
            <a:r>
              <a:rPr lang="en-US" sz="3200" dirty="0" err="1"/>
              <a:t>HPGe</a:t>
            </a:r>
            <a:r>
              <a:rPr lang="en-US" sz="3200" dirty="0"/>
              <a:t> crystal (via photoelectric effect, Compton scattering, pair production) sensitive to the incident gamma photon’s energy.</a:t>
            </a:r>
          </a:p>
          <a:p>
            <a:r>
              <a:rPr lang="en-US" sz="3200" dirty="0"/>
              <a:t>By counting the number of gammas at specific energies we can determine the activity levels of radioactive isotopes in a sample.</a:t>
            </a:r>
          </a:p>
        </p:txBody>
      </p:sp>
      <p:sp>
        <p:nvSpPr>
          <p:cNvPr id="4" name="Text Placeholder 3">
            <a:extLst>
              <a:ext uri="{FF2B5EF4-FFF2-40B4-BE49-F238E27FC236}">
                <a16:creationId xmlns:a16="http://schemas.microsoft.com/office/drawing/2014/main" id="{CD1A66BE-8728-1229-3D2D-58EC7B00F82E}"/>
              </a:ext>
            </a:extLst>
          </p:cNvPr>
          <p:cNvSpPr>
            <a:spLocks noGrp="1"/>
          </p:cNvSpPr>
          <p:nvPr>
            <p:ph type="body" sz="quarter" idx="14"/>
          </p:nvPr>
        </p:nvSpPr>
        <p:spPr/>
        <p:txBody>
          <a:bodyPr/>
          <a:lstStyle/>
          <a:p>
            <a:endParaRPr lang="en-US"/>
          </a:p>
        </p:txBody>
      </p:sp>
      <p:sp>
        <p:nvSpPr>
          <p:cNvPr id="5" name="Slide Number Placeholder 4">
            <a:extLst>
              <a:ext uri="{FF2B5EF4-FFF2-40B4-BE49-F238E27FC236}">
                <a16:creationId xmlns:a16="http://schemas.microsoft.com/office/drawing/2014/main" id="{7B3E92E8-2EF5-9E2E-C56C-F1115FC0318F}"/>
              </a:ext>
            </a:extLst>
          </p:cNvPr>
          <p:cNvSpPr>
            <a:spLocks noGrp="1"/>
          </p:cNvSpPr>
          <p:nvPr>
            <p:ph type="sldNum" sz="quarter" idx="2"/>
          </p:nvPr>
        </p:nvSpPr>
        <p:spPr/>
        <p:txBody>
          <a:bodyPr/>
          <a:lstStyle/>
          <a:p>
            <a:fld id="{86CB4B4D-7CA3-9044-876B-883B54F8677D}" type="slidenum">
              <a:rPr lang="en-SG" smtClean="0"/>
              <a:t>3</a:t>
            </a:fld>
            <a:endParaRPr lang="en-SG"/>
          </a:p>
        </p:txBody>
      </p:sp>
      <p:pic>
        <p:nvPicPr>
          <p:cNvPr id="8" name="Picture 7">
            <a:extLst>
              <a:ext uri="{FF2B5EF4-FFF2-40B4-BE49-F238E27FC236}">
                <a16:creationId xmlns:a16="http://schemas.microsoft.com/office/drawing/2014/main" id="{232B2040-99C6-7A26-8F71-6B973FD94413}"/>
              </a:ext>
            </a:extLst>
          </p:cNvPr>
          <p:cNvPicPr>
            <a:picLocks noChangeAspect="1"/>
          </p:cNvPicPr>
          <p:nvPr/>
        </p:nvPicPr>
        <p:blipFill>
          <a:blip r:embed="rId2"/>
          <a:stretch>
            <a:fillRect/>
          </a:stretch>
        </p:blipFill>
        <p:spPr>
          <a:xfrm>
            <a:off x="388434" y="2786340"/>
            <a:ext cx="13194378" cy="6558382"/>
          </a:xfrm>
          <a:prstGeom prst="rect">
            <a:avLst/>
          </a:prstGeom>
        </p:spPr>
      </p:pic>
      <p:sp>
        <p:nvSpPr>
          <p:cNvPr id="12" name="TextBox 11">
            <a:extLst>
              <a:ext uri="{FF2B5EF4-FFF2-40B4-BE49-F238E27FC236}">
                <a16:creationId xmlns:a16="http://schemas.microsoft.com/office/drawing/2014/main" id="{9019EC0A-9E69-D572-AD7A-CD7954BB0344}"/>
              </a:ext>
            </a:extLst>
          </p:cNvPr>
          <p:cNvSpPr txBox="1"/>
          <p:nvPr/>
        </p:nvSpPr>
        <p:spPr>
          <a:xfrm>
            <a:off x="4438452" y="9660826"/>
            <a:ext cx="5094342"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lang="en-US" dirty="0"/>
              <a:t>U238 Decay Chain (Lawson, 2013)</a:t>
            </a:r>
            <a:endPar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endParaRPr>
          </a:p>
        </p:txBody>
      </p:sp>
    </p:spTree>
    <p:extLst>
      <p:ext uri="{BB962C8B-B14F-4D97-AF65-F5344CB8AC3E}">
        <p14:creationId xmlns:p14="http://schemas.microsoft.com/office/powerpoint/2010/main" val="1399423331"/>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66B39B-BCA8-1678-D6A6-60DDF1613F8D}"/>
              </a:ext>
            </a:extLst>
          </p:cNvPr>
          <p:cNvSpPr>
            <a:spLocks noGrp="1"/>
          </p:cNvSpPr>
          <p:nvPr>
            <p:ph type="body" sz="quarter" idx="13"/>
          </p:nvPr>
        </p:nvSpPr>
        <p:spPr>
          <a:xfrm flipV="1">
            <a:off x="2844334" y="3168851"/>
            <a:ext cx="2451751" cy="1"/>
          </a:xfrm>
        </p:spPr>
        <p:txBody>
          <a:bodyPr/>
          <a:lstStyle/>
          <a:p>
            <a:endParaRPr lang="en-US"/>
          </a:p>
        </p:txBody>
      </p:sp>
      <p:sp>
        <p:nvSpPr>
          <p:cNvPr id="3" name="Slide Number Placeholder 2">
            <a:extLst>
              <a:ext uri="{FF2B5EF4-FFF2-40B4-BE49-F238E27FC236}">
                <a16:creationId xmlns:a16="http://schemas.microsoft.com/office/drawing/2014/main" id="{AA7C7CED-C1A2-1757-9077-4C8AFEF66B63}"/>
              </a:ext>
            </a:extLst>
          </p:cNvPr>
          <p:cNvSpPr>
            <a:spLocks noGrp="1"/>
          </p:cNvSpPr>
          <p:nvPr>
            <p:ph type="sldNum" sz="quarter" idx="2"/>
          </p:nvPr>
        </p:nvSpPr>
        <p:spPr/>
        <p:txBody>
          <a:bodyPr/>
          <a:lstStyle/>
          <a:p>
            <a:fld id="{86CB4B4D-7CA3-9044-876B-883B54F8677D}" type="slidenum">
              <a:rPr lang="en-SG" smtClean="0"/>
              <a:t>4</a:t>
            </a:fld>
            <a:endParaRPr lang="en-SG"/>
          </a:p>
        </p:txBody>
      </p:sp>
      <p:sp>
        <p:nvSpPr>
          <p:cNvPr id="4" name="Title 3">
            <a:extLst>
              <a:ext uri="{FF2B5EF4-FFF2-40B4-BE49-F238E27FC236}">
                <a16:creationId xmlns:a16="http://schemas.microsoft.com/office/drawing/2014/main" id="{FE1E68D5-CF3E-DB7F-16CF-ABF56E43BB4B}"/>
              </a:ext>
            </a:extLst>
          </p:cNvPr>
          <p:cNvSpPr>
            <a:spLocks noGrp="1"/>
          </p:cNvSpPr>
          <p:nvPr>
            <p:ph type="title"/>
          </p:nvPr>
        </p:nvSpPr>
        <p:spPr>
          <a:xfrm>
            <a:off x="2670175" y="1715823"/>
            <a:ext cx="13744420" cy="1453029"/>
          </a:xfrm>
        </p:spPr>
        <p:txBody>
          <a:bodyPr>
            <a:normAutofit/>
          </a:bodyPr>
          <a:lstStyle/>
          <a:p>
            <a:r>
              <a:rPr lang="en-US" dirty="0"/>
              <a:t>Single vs Dual Detector HPGEs</a:t>
            </a:r>
          </a:p>
        </p:txBody>
      </p:sp>
      <p:pic>
        <p:nvPicPr>
          <p:cNvPr id="10" name="Picture 9">
            <a:extLst>
              <a:ext uri="{FF2B5EF4-FFF2-40B4-BE49-F238E27FC236}">
                <a16:creationId xmlns:a16="http://schemas.microsoft.com/office/drawing/2014/main" id="{BB2D57A3-48B0-2788-B0C9-95F1683B3A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38771" y="4059043"/>
            <a:ext cx="9842810" cy="7382108"/>
          </a:xfrm>
          <a:prstGeom prst="rect">
            <a:avLst/>
          </a:prstGeom>
        </p:spPr>
      </p:pic>
      <p:pic>
        <p:nvPicPr>
          <p:cNvPr id="12" name="Picture 11">
            <a:extLst>
              <a:ext uri="{FF2B5EF4-FFF2-40B4-BE49-F238E27FC236}">
                <a16:creationId xmlns:a16="http://schemas.microsoft.com/office/drawing/2014/main" id="{8CECE5B1-6E29-0C28-6918-C50CE81219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6898" y="4059043"/>
            <a:ext cx="9840000" cy="7380000"/>
          </a:xfrm>
          <a:prstGeom prst="rect">
            <a:avLst/>
          </a:prstGeom>
        </p:spPr>
      </p:pic>
      <p:sp>
        <p:nvSpPr>
          <p:cNvPr id="13" name="TextBox 12">
            <a:extLst>
              <a:ext uri="{FF2B5EF4-FFF2-40B4-BE49-F238E27FC236}">
                <a16:creationId xmlns:a16="http://schemas.microsoft.com/office/drawing/2014/main" id="{5337E5D0-890B-F61D-3802-8570388D3ACE}"/>
              </a:ext>
            </a:extLst>
          </p:cNvPr>
          <p:cNvSpPr txBox="1"/>
          <p:nvPr/>
        </p:nvSpPr>
        <p:spPr>
          <a:xfrm>
            <a:off x="1594623" y="11590672"/>
            <a:ext cx="8842917" cy="11783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Great for looking at the broad gamma spectrum between 0– 3000 keV.</a:t>
            </a:r>
          </a:p>
        </p:txBody>
      </p:sp>
      <p:sp>
        <p:nvSpPr>
          <p:cNvPr id="14" name="TextBox 13">
            <a:extLst>
              <a:ext uri="{FF2B5EF4-FFF2-40B4-BE49-F238E27FC236}">
                <a16:creationId xmlns:a16="http://schemas.microsoft.com/office/drawing/2014/main" id="{887B04B2-AF4F-A0A4-32D4-1176BC8A8B44}"/>
              </a:ext>
            </a:extLst>
          </p:cNvPr>
          <p:cNvSpPr txBox="1"/>
          <p:nvPr/>
        </p:nvSpPr>
        <p:spPr>
          <a:xfrm>
            <a:off x="12838771" y="11590671"/>
            <a:ext cx="8842917" cy="11783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Has the ability to distinguish decay events that release two gammas via coincidence analysis! </a:t>
            </a:r>
          </a:p>
        </p:txBody>
      </p:sp>
    </p:spTree>
    <p:extLst>
      <p:ext uri="{BB962C8B-B14F-4D97-AF65-F5344CB8AC3E}">
        <p14:creationId xmlns:p14="http://schemas.microsoft.com/office/powerpoint/2010/main" val="1000574344"/>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On prehent aped everio. Et audam voloreh enietusam fuga. Nequi con nobis doloressus et reribus qui dunti ium hiciatinias eictior emporiam, quis quis autecus, consed ut assedi con peliquasse perat sitatiur assinctur?…"/>
          <p:cNvSpPr txBox="1">
            <a:spLocks noGrp="1"/>
          </p:cNvSpPr>
          <p:nvPr>
            <p:ph type="body" idx="13"/>
          </p:nvPr>
        </p:nvSpPr>
        <p:spPr>
          <a:xfrm>
            <a:off x="2670175" y="5307394"/>
            <a:ext cx="9041467" cy="4152739"/>
          </a:xfrm>
          <a:prstGeom prst="rect">
            <a:avLst/>
          </a:prstGeom>
        </p:spPr>
        <p:txBody>
          <a:bodyPr/>
          <a:lstStyle/>
          <a:p>
            <a:pPr marL="514350" indent="-514350">
              <a:buAutoNum type="arabicParenR"/>
            </a:pPr>
            <a:r>
              <a:rPr lang="en-US" sz="4400" dirty="0"/>
              <a:t>Count sample for 1-2 weeks</a:t>
            </a:r>
          </a:p>
          <a:p>
            <a:pPr marL="514350" indent="-514350">
              <a:buAutoNum type="arabicParenR"/>
            </a:pPr>
            <a:r>
              <a:rPr lang="en-US" sz="4400" dirty="0"/>
              <a:t>Simulate sample geometry </a:t>
            </a:r>
          </a:p>
          <a:p>
            <a:pPr marL="514350" indent="-514350">
              <a:buAutoNum type="arabicParenR"/>
            </a:pPr>
            <a:r>
              <a:rPr lang="en-US" sz="4400" dirty="0"/>
              <a:t>Determine sample efficiency</a:t>
            </a:r>
          </a:p>
          <a:p>
            <a:pPr marL="514350" indent="-514350">
              <a:buAutoNum type="arabicParenR"/>
            </a:pPr>
            <a:r>
              <a:rPr lang="en-US" sz="4400" dirty="0"/>
              <a:t>Analyse data to calculate sample activity and composition</a:t>
            </a:r>
          </a:p>
        </p:txBody>
      </p:sp>
      <p:sp>
        <p:nvSpPr>
          <p:cNvPr id="135" name="Example  title here"/>
          <p:cNvSpPr txBox="1">
            <a:spLocks noGrp="1"/>
          </p:cNvSpPr>
          <p:nvPr>
            <p:ph type="title"/>
          </p:nvPr>
        </p:nvSpPr>
        <p:spPr>
          <a:xfrm>
            <a:off x="2670175" y="2732460"/>
            <a:ext cx="10376752" cy="1341781"/>
          </a:xfrm>
          <a:prstGeom prst="rect">
            <a:avLst/>
          </a:prstGeom>
        </p:spPr>
        <p:txBody>
          <a:bodyPr lIns="71437" tIns="71437" rIns="71437" bIns="71437" anchor="t">
            <a:normAutofit fontScale="90000"/>
          </a:bodyPr>
          <a:lstStyle/>
          <a:p>
            <a:r>
              <a:rPr lang="en-US" b="1" dirty="0">
                <a:latin typeface="Muli"/>
              </a:rPr>
              <a:t>How do we count samples?</a:t>
            </a:r>
            <a:endParaRPr lang="en-US" b="1" dirty="0">
              <a:latin typeface="Muli" pitchFamily="2" charset="77"/>
            </a:endParaRPr>
          </a:p>
        </p:txBody>
      </p:sp>
      <p:pic>
        <p:nvPicPr>
          <p:cNvPr id="2" name="Picture 1" descr="A metal object in a square copper box&#10;&#10;Description automatically generated">
            <a:extLst>
              <a:ext uri="{FF2B5EF4-FFF2-40B4-BE49-F238E27FC236}">
                <a16:creationId xmlns:a16="http://schemas.microsoft.com/office/drawing/2014/main" id="{35FD15D2-4881-5988-FB94-D521C3648DF0}"/>
              </a:ext>
            </a:extLst>
          </p:cNvPr>
          <p:cNvPicPr>
            <a:picLocks noChangeAspect="1"/>
          </p:cNvPicPr>
          <p:nvPr/>
        </p:nvPicPr>
        <p:blipFill>
          <a:blip r:embed="rId2"/>
          <a:stretch>
            <a:fillRect/>
          </a:stretch>
        </p:blipFill>
        <p:spPr>
          <a:xfrm>
            <a:off x="12606806" y="3811280"/>
            <a:ext cx="11343472" cy="8503904"/>
          </a:xfrm>
          <a:prstGeom prst="rect">
            <a:avLst/>
          </a:prstGeom>
        </p:spPr>
      </p:pic>
      <p:sp>
        <p:nvSpPr>
          <p:cNvPr id="3" name="Slide Number Placeholder 2">
            <a:extLst>
              <a:ext uri="{FF2B5EF4-FFF2-40B4-BE49-F238E27FC236}">
                <a16:creationId xmlns:a16="http://schemas.microsoft.com/office/drawing/2014/main" id="{FC1DB07C-DF71-4ECF-1578-779F24BFB879}"/>
              </a:ext>
            </a:extLst>
          </p:cNvPr>
          <p:cNvSpPr>
            <a:spLocks noGrp="1"/>
          </p:cNvSpPr>
          <p:nvPr>
            <p:ph type="sldNum" sz="quarter" idx="2"/>
          </p:nvPr>
        </p:nvSpPr>
        <p:spPr/>
        <p:txBody>
          <a:bodyPr/>
          <a:lstStyle/>
          <a:p>
            <a:fld id="{86CB4B4D-7CA3-9044-876B-883B54F8677D}" type="slidenum">
              <a:rPr lang="en-SG" smtClean="0"/>
              <a:t>5</a:t>
            </a:fld>
            <a:endParaRPr lang="en-SG"/>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Example  title here"/>
          <p:cNvSpPr txBox="1">
            <a:spLocks noGrp="1"/>
          </p:cNvSpPr>
          <p:nvPr>
            <p:ph type="title"/>
          </p:nvPr>
        </p:nvSpPr>
        <p:spPr>
          <a:xfrm>
            <a:off x="14071319" y="1945274"/>
            <a:ext cx="7953564" cy="3872556"/>
          </a:xfrm>
          <a:prstGeom prst="rect">
            <a:avLst/>
          </a:prstGeom>
        </p:spPr>
        <p:txBody>
          <a:bodyPr lIns="71437" tIns="71437" rIns="71437" bIns="71437" anchor="t">
            <a:normAutofit/>
          </a:bodyPr>
          <a:lstStyle/>
          <a:p>
            <a:r>
              <a:rPr lang="en-US" sz="8800" b="1" dirty="0">
                <a:latin typeface="Muli"/>
              </a:rPr>
              <a:t>Simulating a sample</a:t>
            </a:r>
            <a:endParaRPr lang="en-US" sz="8800" dirty="0"/>
          </a:p>
        </p:txBody>
      </p:sp>
      <p:sp>
        <p:nvSpPr>
          <p:cNvPr id="143" name="On prehent aped everio. Et audam voloreh enietusam fuga. Nequi con nobis doloressus et reribus qui dunti ium 78%…"/>
          <p:cNvSpPr txBox="1">
            <a:spLocks noGrp="1"/>
          </p:cNvSpPr>
          <p:nvPr>
            <p:ph type="body" idx="13"/>
          </p:nvPr>
        </p:nvSpPr>
        <p:spPr>
          <a:xfrm>
            <a:off x="13860547" y="4893269"/>
            <a:ext cx="9848959" cy="8958990"/>
          </a:xfrm>
          <a:prstGeom prst="rect">
            <a:avLst/>
          </a:prstGeom>
          <a:extLst>
            <a:ext uri="{C572A759-6A51-4108-AA02-DFA0A04FC94B}">
              <ma14:wrappingTextBoxFlag xmlns:ma14="http://schemas.microsoft.com/office/mac/drawingml/2011/main" xmlns="" val="1"/>
            </a:ext>
          </a:extLst>
        </p:spPr>
        <p:txBody>
          <a:bodyPr/>
          <a:lstStyle/>
          <a:p>
            <a:pPr marL="388620" indent="-388620">
              <a:buSzTx/>
              <a:buFont typeface="Arial"/>
              <a:buChar char="•"/>
            </a:pPr>
            <a:r>
              <a:rPr lang="en-US" sz="4000" dirty="0"/>
              <a:t>Model sample geometry in GEANT4</a:t>
            </a:r>
            <a:endParaRPr lang="en-US" dirty="0"/>
          </a:p>
          <a:p>
            <a:pPr marL="388620" indent="-388620">
              <a:buSzTx/>
              <a:buFont typeface="Arial"/>
              <a:buChar char="•"/>
            </a:pPr>
            <a:r>
              <a:rPr lang="en-US" sz="4000" dirty="0"/>
              <a:t>Placing it in the simulation</a:t>
            </a:r>
          </a:p>
          <a:p>
            <a:pPr marL="388620" indent="-388620">
              <a:buSzTx/>
              <a:buFont typeface="Arial"/>
              <a:buChar char="•"/>
            </a:pPr>
            <a:r>
              <a:rPr lang="en-US" sz="4000" dirty="0"/>
              <a:t>Why?</a:t>
            </a:r>
          </a:p>
          <a:p>
            <a:pPr marL="833120" lvl="1" indent="-388620">
              <a:buSzTx/>
              <a:buFont typeface="Arial"/>
              <a:buChar char="•"/>
            </a:pPr>
            <a:r>
              <a:rPr lang="en-US" sz="4000" dirty="0"/>
              <a:t>Real U238/Th232 calibration source geometry is fixed.</a:t>
            </a:r>
          </a:p>
          <a:p>
            <a:pPr marL="833120" lvl="1" indent="-388620">
              <a:buSzTx/>
              <a:buFont typeface="Arial"/>
              <a:buChar char="•"/>
            </a:pPr>
            <a:r>
              <a:rPr lang="en-US" sz="4000" dirty="0"/>
              <a:t>Calibration data can not cover all possible gammas/isotopes</a:t>
            </a:r>
          </a:p>
          <a:p>
            <a:pPr marL="388620" indent="-388620">
              <a:buSzTx/>
              <a:buFont typeface="Arial"/>
              <a:buChar char="•"/>
            </a:pPr>
            <a:r>
              <a:rPr lang="en-US" sz="4000" dirty="0"/>
              <a:t>Simulation Upgrades (Summer 2023)</a:t>
            </a:r>
          </a:p>
          <a:p>
            <a:pPr marL="833120" lvl="1" indent="-388620">
              <a:buSzTx/>
              <a:buFont typeface="Arial"/>
              <a:buChar char="•"/>
            </a:pPr>
            <a:r>
              <a:rPr lang="en-US" sz="4000" dirty="0"/>
              <a:t>Added the CTBT simulation to SNOLAB's simulation toolkit</a:t>
            </a:r>
          </a:p>
          <a:p>
            <a:pPr marL="833120" lvl="1" indent="-388620">
              <a:buSzTx/>
              <a:buFont typeface="Arial"/>
              <a:buChar char="•"/>
            </a:pPr>
            <a:r>
              <a:rPr lang="en-US" sz="4000" dirty="0"/>
              <a:t>Multi-Crystal Detectors</a:t>
            </a:r>
          </a:p>
          <a:p>
            <a:pPr marL="388620" indent="-388620">
              <a:buSzTx/>
              <a:buFont typeface="Arial"/>
              <a:buChar char="•"/>
            </a:pPr>
            <a:endParaRPr lang="en-US" sz="4000" dirty="0"/>
          </a:p>
        </p:txBody>
      </p:sp>
      <p:sp>
        <p:nvSpPr>
          <p:cNvPr id="144" name="Line"/>
          <p:cNvSpPr>
            <a:spLocks noGrp="1"/>
          </p:cNvSpPr>
          <p:nvPr>
            <p:ph type="body" idx="14"/>
          </p:nvPr>
        </p:nvSpPr>
        <p:spPr>
          <a:xfrm flipV="1">
            <a:off x="14144831" y="4427209"/>
            <a:ext cx="2451751" cy="1"/>
          </a:xfrm>
          <a:prstGeom prst="line">
            <a:avLst/>
          </a:prstGeom>
        </p:spPr>
        <p:txBody>
          <a:bodyPr/>
          <a:lstStyle/>
          <a:p>
            <a:pPr marL="0" indent="0" algn="ctr">
              <a:lnSpc>
                <a:spcPct val="100000"/>
              </a:lnSpc>
              <a:buSzTx/>
              <a:buNone/>
              <a:defRPr sz="3000">
                <a:solidFill>
                  <a:srgbClr val="FFFFFF"/>
                </a:solidFill>
                <a:latin typeface="Helvetica Neue Medium"/>
                <a:ea typeface="Helvetica Neue Medium"/>
                <a:cs typeface="Helvetica Neue Medium"/>
                <a:sym typeface="Helvetica Neue Medium"/>
              </a:defRPr>
            </a:pPr>
            <a:endParaRPr dirty="0"/>
          </a:p>
        </p:txBody>
      </p:sp>
      <p:pic>
        <p:nvPicPr>
          <p:cNvPr id="5" name="Picture Placeholder 4">
            <a:extLst>
              <a:ext uri="{FF2B5EF4-FFF2-40B4-BE49-F238E27FC236}">
                <a16:creationId xmlns:a16="http://schemas.microsoft.com/office/drawing/2014/main" id="{C6D8E1AB-6628-64BF-D374-2BD4983A3D30}"/>
              </a:ext>
            </a:extLst>
          </p:cNvPr>
          <p:cNvPicPr>
            <a:picLocks noGrp="1" noChangeAspect="1"/>
          </p:cNvPicPr>
          <p:nvPr>
            <p:ph type="pic" idx="15"/>
          </p:nvPr>
        </p:nvPicPr>
        <p:blipFill>
          <a:blip r:embed="rId2"/>
          <a:srcRect t="12088" b="12088"/>
          <a:stretch/>
        </p:blipFill>
        <p:spPr>
          <a:xfrm>
            <a:off x="674494" y="223024"/>
            <a:ext cx="11960353" cy="13716000"/>
          </a:xfrm>
        </p:spPr>
      </p:pic>
      <p:sp>
        <p:nvSpPr>
          <p:cNvPr id="2" name="Slide Number Placeholder 1">
            <a:extLst>
              <a:ext uri="{FF2B5EF4-FFF2-40B4-BE49-F238E27FC236}">
                <a16:creationId xmlns:a16="http://schemas.microsoft.com/office/drawing/2014/main" id="{22FCF3A2-B958-BE3D-8D1F-65CDE80C517E}"/>
              </a:ext>
            </a:extLst>
          </p:cNvPr>
          <p:cNvSpPr>
            <a:spLocks noGrp="1"/>
          </p:cNvSpPr>
          <p:nvPr>
            <p:ph type="sldNum" sz="quarter" idx="2"/>
          </p:nvPr>
        </p:nvSpPr>
        <p:spPr/>
        <p:txBody>
          <a:bodyPr/>
          <a:lstStyle/>
          <a:p>
            <a:fld id="{86CB4B4D-7CA3-9044-876B-883B54F8677D}" type="slidenum">
              <a:rPr lang="en-SG" smtClean="0"/>
              <a:t>6</a:t>
            </a:fld>
            <a:endParaRPr lang="en-SG"/>
          </a:p>
        </p:txBody>
      </p:sp>
    </p:spTree>
    <p:extLst>
      <p:ext uri="{BB962C8B-B14F-4D97-AF65-F5344CB8AC3E}">
        <p14:creationId xmlns:p14="http://schemas.microsoft.com/office/powerpoint/2010/main" val="248770065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3C3DD42-EBBD-37BA-EB69-7EDF2360C3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72659"/>
            <a:ext cx="12165744" cy="18374816"/>
          </a:xfrm>
          <a:prstGeom prst="rect">
            <a:avLst/>
          </a:prstGeom>
        </p:spPr>
      </p:pic>
      <p:pic>
        <p:nvPicPr>
          <p:cNvPr id="7" name="Picture 6">
            <a:extLst>
              <a:ext uri="{FF2B5EF4-FFF2-40B4-BE49-F238E27FC236}">
                <a16:creationId xmlns:a16="http://schemas.microsoft.com/office/drawing/2014/main" id="{BB9EE809-2A30-1AA8-78BC-0AA18CDFC6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49601" y="491137"/>
            <a:ext cx="8224207" cy="12421623"/>
          </a:xfrm>
          <a:prstGeom prst="rect">
            <a:avLst/>
          </a:prstGeom>
        </p:spPr>
      </p:pic>
      <p:cxnSp>
        <p:nvCxnSpPr>
          <p:cNvPr id="8" name="Straight Arrow Connector 7">
            <a:extLst>
              <a:ext uri="{FF2B5EF4-FFF2-40B4-BE49-F238E27FC236}">
                <a16:creationId xmlns:a16="http://schemas.microsoft.com/office/drawing/2014/main" id="{9078E2EB-C9D6-8102-5346-B5E7EEF6A7F8}"/>
              </a:ext>
            </a:extLst>
          </p:cNvPr>
          <p:cNvCxnSpPr>
            <a:cxnSpLocks/>
          </p:cNvCxnSpPr>
          <p:nvPr/>
        </p:nvCxnSpPr>
        <p:spPr>
          <a:xfrm>
            <a:off x="11734800" y="7051040"/>
            <a:ext cx="1010999" cy="0"/>
          </a:xfrm>
          <a:prstGeom prst="straightConnector1">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0" name="Straight Arrow Connector 9">
            <a:extLst>
              <a:ext uri="{FF2B5EF4-FFF2-40B4-BE49-F238E27FC236}">
                <a16:creationId xmlns:a16="http://schemas.microsoft.com/office/drawing/2014/main" id="{268D5DFC-89BB-AE7E-39AC-2A68ACCF64FB}"/>
              </a:ext>
            </a:extLst>
          </p:cNvPr>
          <p:cNvCxnSpPr>
            <a:cxnSpLocks/>
          </p:cNvCxnSpPr>
          <p:nvPr/>
        </p:nvCxnSpPr>
        <p:spPr>
          <a:xfrm>
            <a:off x="11734800" y="7731760"/>
            <a:ext cx="1010999" cy="0"/>
          </a:xfrm>
          <a:prstGeom prst="straightConnector1">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1" name="Straight Arrow Connector 10">
            <a:extLst>
              <a:ext uri="{FF2B5EF4-FFF2-40B4-BE49-F238E27FC236}">
                <a16:creationId xmlns:a16="http://schemas.microsoft.com/office/drawing/2014/main" id="{E06C4E27-3CEB-C3C8-E627-472BE08ED655}"/>
              </a:ext>
            </a:extLst>
          </p:cNvPr>
          <p:cNvCxnSpPr>
            <a:cxnSpLocks/>
          </p:cNvCxnSpPr>
          <p:nvPr/>
        </p:nvCxnSpPr>
        <p:spPr>
          <a:xfrm flipV="1">
            <a:off x="11723778" y="6701949"/>
            <a:ext cx="936444" cy="1371600"/>
          </a:xfrm>
          <a:prstGeom prst="straightConnector1">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13" name="Slide Number Placeholder 12">
            <a:extLst>
              <a:ext uri="{FF2B5EF4-FFF2-40B4-BE49-F238E27FC236}">
                <a16:creationId xmlns:a16="http://schemas.microsoft.com/office/drawing/2014/main" id="{60FC46FF-C725-A595-59BE-29AF0673BA34}"/>
              </a:ext>
            </a:extLst>
          </p:cNvPr>
          <p:cNvSpPr>
            <a:spLocks noGrp="1"/>
          </p:cNvSpPr>
          <p:nvPr>
            <p:ph type="sldNum" sz="quarter" idx="2"/>
          </p:nvPr>
        </p:nvSpPr>
        <p:spPr/>
        <p:txBody>
          <a:bodyPr/>
          <a:lstStyle/>
          <a:p>
            <a:fld id="{86CB4B4D-7CA3-9044-876B-883B54F8677D}" type="slidenum">
              <a:rPr lang="en-SG" smtClean="0"/>
              <a:t>7</a:t>
            </a:fld>
            <a:endParaRPr lang="en-SG"/>
          </a:p>
        </p:txBody>
      </p:sp>
    </p:spTree>
    <p:extLst>
      <p:ext uri="{BB962C8B-B14F-4D97-AF65-F5344CB8AC3E}">
        <p14:creationId xmlns:p14="http://schemas.microsoft.com/office/powerpoint/2010/main" val="3002205944"/>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Line"/>
          <p:cNvSpPr>
            <a:spLocks noGrp="1"/>
          </p:cNvSpPr>
          <p:nvPr>
            <p:ph type="body" idx="13"/>
          </p:nvPr>
        </p:nvSpPr>
        <p:spPr>
          <a:xfrm flipV="1">
            <a:off x="2681833" y="2334433"/>
            <a:ext cx="2451751" cy="1"/>
          </a:xfrm>
          <a:prstGeom prst="line">
            <a:avLst/>
          </a:prstGeom>
        </p:spPr>
        <p:txBody>
          <a:bodyPr/>
          <a:lstStyle/>
          <a:p>
            <a:pPr marL="0" indent="0" algn="ctr">
              <a:lnSpc>
                <a:spcPct val="100000"/>
              </a:lnSpc>
              <a:buSzTx/>
              <a:buNone/>
              <a:defRPr sz="3000">
                <a:solidFill>
                  <a:srgbClr val="FFFFFF"/>
                </a:solidFill>
                <a:latin typeface="Helvetica Neue Medium"/>
                <a:ea typeface="Helvetica Neue Medium"/>
                <a:cs typeface="Helvetica Neue Medium"/>
                <a:sym typeface="Helvetica Neue Medium"/>
              </a:defRPr>
            </a:pPr>
            <a:endParaRPr dirty="0"/>
          </a:p>
        </p:txBody>
      </p:sp>
      <p:sp>
        <p:nvSpPr>
          <p:cNvPr id="162" name="Additional Notes"/>
          <p:cNvSpPr txBox="1">
            <a:spLocks noGrp="1"/>
          </p:cNvSpPr>
          <p:nvPr>
            <p:ph type="title"/>
          </p:nvPr>
        </p:nvSpPr>
        <p:spPr>
          <a:xfrm>
            <a:off x="742673" y="821180"/>
            <a:ext cx="16618005" cy="1453029"/>
          </a:xfrm>
          <a:prstGeom prst="rect">
            <a:avLst/>
          </a:prstGeom>
        </p:spPr>
        <p:txBody>
          <a:bodyPr lIns="71437" tIns="71437" rIns="71437" bIns="71437" anchor="t">
            <a:noAutofit/>
          </a:bodyPr>
          <a:lstStyle>
            <a:lvl1pPr defTabSz="813315">
              <a:defRPr sz="7919"/>
            </a:lvl1pPr>
          </a:lstStyle>
          <a:p>
            <a:r>
              <a:rPr lang="en-US" sz="6600" b="1" dirty="0">
                <a:latin typeface="Muli"/>
              </a:rPr>
              <a:t>Gamma Spectroscopy Physics</a:t>
            </a:r>
            <a:endParaRPr lang="en-US" sz="6600" dirty="0"/>
          </a:p>
        </p:txBody>
      </p:sp>
      <p:sp>
        <p:nvSpPr>
          <p:cNvPr id="14" name="Slide Number Placeholder 13">
            <a:extLst>
              <a:ext uri="{FF2B5EF4-FFF2-40B4-BE49-F238E27FC236}">
                <a16:creationId xmlns:a16="http://schemas.microsoft.com/office/drawing/2014/main" id="{B8E13C1B-78E0-8C34-A266-4BE24A298975}"/>
              </a:ext>
            </a:extLst>
          </p:cNvPr>
          <p:cNvSpPr>
            <a:spLocks noGrp="1"/>
          </p:cNvSpPr>
          <p:nvPr>
            <p:ph type="sldNum" sz="quarter" idx="2"/>
          </p:nvPr>
        </p:nvSpPr>
        <p:spPr>
          <a:xfrm>
            <a:off x="22485095" y="12327893"/>
            <a:ext cx="977266" cy="841376"/>
          </a:xfrm>
        </p:spPr>
        <p:txBody>
          <a:bodyPr/>
          <a:lstStyle/>
          <a:p>
            <a:fld id="{86CB4B4D-7CA3-9044-876B-883B54F8677D}" type="slidenum">
              <a:rPr lang="en-SG" smtClean="0"/>
              <a:t>8</a:t>
            </a:fld>
            <a:endParaRPr lang="en-SG" dirty="0"/>
          </a:p>
        </p:txBody>
      </p:sp>
      <p:sp>
        <p:nvSpPr>
          <p:cNvPr id="9" name="Text Placeholder 8">
            <a:extLst>
              <a:ext uri="{FF2B5EF4-FFF2-40B4-BE49-F238E27FC236}">
                <a16:creationId xmlns:a16="http://schemas.microsoft.com/office/drawing/2014/main" id="{DD061E2B-648A-439E-5A14-252F69235A42}"/>
              </a:ext>
            </a:extLst>
          </p:cNvPr>
          <p:cNvSpPr>
            <a:spLocks noGrp="1"/>
          </p:cNvSpPr>
          <p:nvPr>
            <p:ph type="body" sz="quarter" idx="14"/>
          </p:nvPr>
        </p:nvSpPr>
        <p:spPr/>
        <p:txBody>
          <a:bodyPr/>
          <a:lstStyle/>
          <a:p>
            <a:endParaRPr lang="en-US"/>
          </a:p>
        </p:txBody>
      </p:sp>
      <p:pic>
        <p:nvPicPr>
          <p:cNvPr id="10" name="Picture 9">
            <a:extLst>
              <a:ext uri="{FF2B5EF4-FFF2-40B4-BE49-F238E27FC236}">
                <a16:creationId xmlns:a16="http://schemas.microsoft.com/office/drawing/2014/main" id="{3BB55F40-8009-3D26-154A-6889EA799044}"/>
              </a:ext>
            </a:extLst>
          </p:cNvPr>
          <p:cNvPicPr>
            <a:picLocks noChangeAspect="1"/>
          </p:cNvPicPr>
          <p:nvPr/>
        </p:nvPicPr>
        <p:blipFill>
          <a:blip r:embed="rId2"/>
          <a:stretch>
            <a:fillRect/>
          </a:stretch>
        </p:blipFill>
        <p:spPr>
          <a:xfrm>
            <a:off x="147248" y="1985125"/>
            <a:ext cx="23772767" cy="10499446"/>
          </a:xfrm>
          <a:prstGeom prst="rect">
            <a:avLst/>
          </a:prstGeom>
        </p:spPr>
      </p:pic>
      <mc:AlternateContent xmlns:mc="http://schemas.openxmlformats.org/markup-compatibility/2006">
        <mc:Choice xmlns:p14="http://schemas.microsoft.com/office/powerpoint/2010/main" Requires="p14">
          <p:contentPart p14:bwMode="auto" r:id="rId3">
            <p14:nvContentPartPr>
              <p14:cNvPr id="11" name="Ink 10">
                <a:extLst>
                  <a:ext uri="{FF2B5EF4-FFF2-40B4-BE49-F238E27FC236}">
                    <a16:creationId xmlns:a16="http://schemas.microsoft.com/office/drawing/2014/main" id="{33DF7FB1-023C-A3AD-65DF-350263492B1A}"/>
                  </a:ext>
                </a:extLst>
              </p14:cNvPr>
              <p14:cNvContentPartPr/>
              <p14:nvPr/>
            </p14:nvContentPartPr>
            <p14:xfrm>
              <a:off x="2166093" y="6950577"/>
              <a:ext cx="360" cy="360"/>
            </p14:xfrm>
          </p:contentPart>
        </mc:Choice>
        <mc:Fallback>
          <p:pic>
            <p:nvPicPr>
              <p:cNvPr id="11" name="Ink 10">
                <a:extLst>
                  <a:ext uri="{FF2B5EF4-FFF2-40B4-BE49-F238E27FC236}">
                    <a16:creationId xmlns:a16="http://schemas.microsoft.com/office/drawing/2014/main" id="{33DF7FB1-023C-A3AD-65DF-350263492B1A}"/>
                  </a:ext>
                </a:extLst>
              </p:cNvPr>
              <p:cNvPicPr/>
              <p:nvPr/>
            </p:nvPicPr>
            <p:blipFill>
              <a:blip r:embed="rId4"/>
              <a:stretch>
                <a:fillRect/>
              </a:stretch>
            </p:blipFill>
            <p:spPr>
              <a:xfrm>
                <a:off x="2159973" y="6944457"/>
                <a:ext cx="12600" cy="12600"/>
              </a:xfrm>
              <a:prstGeom prst="rect">
                <a:avLst/>
              </a:prstGeom>
            </p:spPr>
          </p:pic>
        </mc:Fallback>
      </mc:AlternateContent>
      <p:cxnSp>
        <p:nvCxnSpPr>
          <p:cNvPr id="13" name="Straight Arrow Connector 12">
            <a:extLst>
              <a:ext uri="{FF2B5EF4-FFF2-40B4-BE49-F238E27FC236}">
                <a16:creationId xmlns:a16="http://schemas.microsoft.com/office/drawing/2014/main" id="{C522FEF6-6B4C-A00B-5A93-82EAEFC0E99C}"/>
              </a:ext>
            </a:extLst>
          </p:cNvPr>
          <p:cNvCxnSpPr>
            <a:cxnSpLocks/>
          </p:cNvCxnSpPr>
          <p:nvPr/>
        </p:nvCxnSpPr>
        <p:spPr>
          <a:xfrm>
            <a:off x="8490333" y="7834897"/>
            <a:ext cx="4953000" cy="0"/>
          </a:xfrm>
          <a:prstGeom prst="straightConnector1">
            <a:avLst/>
          </a:prstGeom>
          <a:noFill/>
          <a:ln w="76200" cap="flat">
            <a:solidFill>
              <a:schemeClr val="accent1"/>
            </a:solidFill>
            <a:prstDash val="solid"/>
            <a:miter lim="400000"/>
          </a:ln>
          <a:effectLst/>
          <a:sp3d/>
        </p:spPr>
        <p:style>
          <a:lnRef idx="0">
            <a:scrgbClr r="0" g="0" b="0"/>
          </a:lnRef>
          <a:fillRef idx="0">
            <a:scrgbClr r="0" g="0" b="0"/>
          </a:fillRef>
          <a:effectRef idx="0">
            <a:scrgbClr r="0" g="0" b="0"/>
          </a:effectRef>
          <a:fontRef idx="none"/>
        </p:style>
      </p:cxnSp>
      <p:sp>
        <p:nvSpPr>
          <p:cNvPr id="15" name="TextBox 14">
            <a:extLst>
              <a:ext uri="{FF2B5EF4-FFF2-40B4-BE49-F238E27FC236}">
                <a16:creationId xmlns:a16="http://schemas.microsoft.com/office/drawing/2014/main" id="{8946984A-CE8B-8C7D-719F-F27AFC5A6787}"/>
              </a:ext>
            </a:extLst>
          </p:cNvPr>
          <p:cNvSpPr txBox="1"/>
          <p:nvPr/>
        </p:nvSpPr>
        <p:spPr>
          <a:xfrm>
            <a:off x="10242933" y="8240831"/>
            <a:ext cx="3581400"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chemeClr val="accent1"/>
                </a:solidFill>
                <a:effectLst/>
                <a:uFillTx/>
                <a:latin typeface="Muli Regular"/>
                <a:ea typeface="Muli Regular"/>
                <a:cs typeface="Muli Regular"/>
                <a:sym typeface="Muli Regular"/>
              </a:rPr>
              <a:t>Continuum Background</a:t>
            </a:r>
          </a:p>
        </p:txBody>
      </p:sp>
      <p:sp>
        <p:nvSpPr>
          <p:cNvPr id="16" name="TextBox 15">
            <a:extLst>
              <a:ext uri="{FF2B5EF4-FFF2-40B4-BE49-F238E27FC236}">
                <a16:creationId xmlns:a16="http://schemas.microsoft.com/office/drawing/2014/main" id="{09AA2C20-D9EA-7FE4-1E1A-8FE612ADDA6D}"/>
              </a:ext>
            </a:extLst>
          </p:cNvPr>
          <p:cNvSpPr txBox="1"/>
          <p:nvPr/>
        </p:nvSpPr>
        <p:spPr>
          <a:xfrm>
            <a:off x="12033631" y="2353791"/>
            <a:ext cx="2260600"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FF0000"/>
                </a:solidFill>
                <a:effectLst/>
                <a:uFillTx/>
                <a:latin typeface="Muli Regular"/>
                <a:ea typeface="Muli Regular"/>
                <a:cs typeface="Muli Regular"/>
                <a:sym typeface="Muli Regular"/>
              </a:rPr>
              <a:t>Co 60 Lines</a:t>
            </a:r>
          </a:p>
        </p:txBody>
      </p:sp>
      <p:sp>
        <p:nvSpPr>
          <p:cNvPr id="17" name="TextBox 16">
            <a:extLst>
              <a:ext uri="{FF2B5EF4-FFF2-40B4-BE49-F238E27FC236}">
                <a16:creationId xmlns:a16="http://schemas.microsoft.com/office/drawing/2014/main" id="{E0A3E244-87FF-B8C6-BD24-DF1CB1D8FB41}"/>
              </a:ext>
            </a:extLst>
          </p:cNvPr>
          <p:cNvSpPr txBox="1"/>
          <p:nvPr/>
        </p:nvSpPr>
        <p:spPr>
          <a:xfrm>
            <a:off x="9226332" y="12788905"/>
            <a:ext cx="5614601"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000000"/>
                </a:solidFill>
                <a:effectLst/>
                <a:uFillTx/>
                <a:latin typeface="Muli Regular"/>
                <a:ea typeface="Muli Regular"/>
                <a:cs typeface="Muli Regular"/>
                <a:sym typeface="Muli Regular"/>
              </a:rPr>
              <a:t>Real U238 Gamma Spectrum Example</a:t>
            </a:r>
          </a:p>
        </p:txBody>
      </p:sp>
      <p:sp>
        <p:nvSpPr>
          <p:cNvPr id="19" name="Rectangle 18">
            <a:extLst>
              <a:ext uri="{FF2B5EF4-FFF2-40B4-BE49-F238E27FC236}">
                <a16:creationId xmlns:a16="http://schemas.microsoft.com/office/drawing/2014/main" id="{CB2D9A50-4F72-8444-EF0A-752982240CAC}"/>
              </a:ext>
            </a:extLst>
          </p:cNvPr>
          <p:cNvSpPr/>
          <p:nvPr/>
        </p:nvSpPr>
        <p:spPr>
          <a:xfrm>
            <a:off x="18242941" y="9891131"/>
            <a:ext cx="5219420" cy="2020918"/>
          </a:xfrm>
          <a:prstGeom prst="rect">
            <a:avLst/>
          </a:prstGeom>
          <a:noFill/>
          <a:ln w="76200" cap="flat">
            <a:solidFill>
              <a:schemeClr val="accent3"/>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mc:AlternateContent xmlns:mc="http://schemas.openxmlformats.org/markup-compatibility/2006">
        <mc:Choice xmlns:p14="http://schemas.microsoft.com/office/powerpoint/2010/main" Requires="p14">
          <p:contentPart p14:bwMode="auto" r:id="rId5">
            <p14:nvContentPartPr>
              <p14:cNvPr id="22" name="Ink 21">
                <a:extLst>
                  <a:ext uri="{FF2B5EF4-FFF2-40B4-BE49-F238E27FC236}">
                    <a16:creationId xmlns:a16="http://schemas.microsoft.com/office/drawing/2014/main" id="{A04F39B2-1F0F-B19B-5A58-B821C5175CDC}"/>
                  </a:ext>
                </a:extLst>
              </p14:cNvPr>
              <p14:cNvContentPartPr/>
              <p14:nvPr/>
            </p14:nvContentPartPr>
            <p14:xfrm>
              <a:off x="991036" y="5133626"/>
              <a:ext cx="9378360" cy="2476440"/>
            </p14:xfrm>
          </p:contentPart>
        </mc:Choice>
        <mc:Fallback>
          <p:pic>
            <p:nvPicPr>
              <p:cNvPr id="22" name="Ink 21">
                <a:extLst>
                  <a:ext uri="{FF2B5EF4-FFF2-40B4-BE49-F238E27FC236}">
                    <a16:creationId xmlns:a16="http://schemas.microsoft.com/office/drawing/2014/main" id="{A04F39B2-1F0F-B19B-5A58-B821C5175CDC}"/>
                  </a:ext>
                </a:extLst>
              </p:cNvPr>
              <p:cNvPicPr/>
              <p:nvPr/>
            </p:nvPicPr>
            <p:blipFill>
              <a:blip r:embed="rId6"/>
              <a:stretch>
                <a:fillRect/>
              </a:stretch>
            </p:blipFill>
            <p:spPr>
              <a:xfrm>
                <a:off x="955036" y="5097626"/>
                <a:ext cx="9450000" cy="2548080"/>
              </a:xfrm>
              <a:prstGeom prst="rect">
                <a:avLst/>
              </a:prstGeom>
            </p:spPr>
          </p:pic>
        </mc:Fallback>
      </mc:AlternateContent>
      <p:sp>
        <p:nvSpPr>
          <p:cNvPr id="23" name="TextBox 22">
            <a:extLst>
              <a:ext uri="{FF2B5EF4-FFF2-40B4-BE49-F238E27FC236}">
                <a16:creationId xmlns:a16="http://schemas.microsoft.com/office/drawing/2014/main" id="{563C93EB-4FFA-70C9-92D9-F2C5E6DB7899}"/>
              </a:ext>
            </a:extLst>
          </p:cNvPr>
          <p:cNvSpPr txBox="1"/>
          <p:nvPr/>
        </p:nvSpPr>
        <p:spPr>
          <a:xfrm>
            <a:off x="19787419" y="8240831"/>
            <a:ext cx="4248615" cy="66133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chemeClr val="accent3"/>
                </a:solidFill>
                <a:effectLst/>
                <a:uFillTx/>
                <a:latin typeface="Muli Regular"/>
                <a:ea typeface="Muli Regular"/>
                <a:cs typeface="Muli Regular"/>
                <a:sym typeface="Muli Regular"/>
              </a:rPr>
              <a:t>Detector Backgrounds</a:t>
            </a:r>
          </a:p>
        </p:txBody>
      </p:sp>
      <p:sp>
        <p:nvSpPr>
          <p:cNvPr id="24" name="TextBox 23">
            <a:extLst>
              <a:ext uri="{FF2B5EF4-FFF2-40B4-BE49-F238E27FC236}">
                <a16:creationId xmlns:a16="http://schemas.microsoft.com/office/drawing/2014/main" id="{C842CB29-319A-5127-2CD5-807578B7F4FB}"/>
              </a:ext>
            </a:extLst>
          </p:cNvPr>
          <p:cNvSpPr txBox="1"/>
          <p:nvPr/>
        </p:nvSpPr>
        <p:spPr>
          <a:xfrm>
            <a:off x="1567272" y="7304267"/>
            <a:ext cx="4788202" cy="11783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7030A0"/>
                </a:solidFill>
                <a:effectLst/>
                <a:uFillTx/>
                <a:latin typeface="Muli Regular"/>
                <a:ea typeface="Muli Regular"/>
                <a:cs typeface="Muli Regular"/>
                <a:sym typeface="Muli Regular"/>
              </a:rPr>
              <a:t>Compton Scattering Rise in Continuum Background</a:t>
            </a:r>
          </a:p>
        </p:txBody>
      </p:sp>
      <p:sp>
        <p:nvSpPr>
          <p:cNvPr id="25" name="Rectangle 24">
            <a:extLst>
              <a:ext uri="{FF2B5EF4-FFF2-40B4-BE49-F238E27FC236}">
                <a16:creationId xmlns:a16="http://schemas.microsoft.com/office/drawing/2014/main" id="{0E0E5D3E-7688-5E98-3752-193E4167A412}"/>
              </a:ext>
            </a:extLst>
          </p:cNvPr>
          <p:cNvSpPr/>
          <p:nvPr/>
        </p:nvSpPr>
        <p:spPr>
          <a:xfrm>
            <a:off x="5387456" y="2158061"/>
            <a:ext cx="909000" cy="4564234"/>
          </a:xfrm>
          <a:prstGeom prst="rect">
            <a:avLst/>
          </a:prstGeom>
          <a:noFill/>
          <a:ln w="76200" cap="flat">
            <a:solidFill>
              <a:srgbClr val="FFC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ctr" defTabSz="821531"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6" name="TextBox 25">
            <a:extLst>
              <a:ext uri="{FF2B5EF4-FFF2-40B4-BE49-F238E27FC236}">
                <a16:creationId xmlns:a16="http://schemas.microsoft.com/office/drawing/2014/main" id="{11C66A14-0F03-9B75-5ED8-9B2094EB3334}"/>
              </a:ext>
            </a:extLst>
          </p:cNvPr>
          <p:cNvSpPr txBox="1"/>
          <p:nvPr/>
        </p:nvSpPr>
        <p:spPr>
          <a:xfrm>
            <a:off x="6407980" y="2134541"/>
            <a:ext cx="3419290" cy="11783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821531" rtl="0" fontAlgn="auto" latinLnBrk="0" hangingPunct="0">
              <a:lnSpc>
                <a:spcPct val="120000"/>
              </a:lnSpc>
              <a:spcBef>
                <a:spcPts val="0"/>
              </a:spcBef>
              <a:spcAft>
                <a:spcPts val="0"/>
              </a:spcAft>
              <a:buClrTx/>
              <a:buSzTx/>
              <a:buFontTx/>
              <a:buNone/>
              <a:tabLst/>
            </a:pPr>
            <a:r>
              <a:rPr kumimoji="0" lang="en-US" sz="2800" b="0" i="0" u="none" strike="noStrike" cap="none" spc="0" normalizeH="0" baseline="0" dirty="0">
                <a:ln>
                  <a:noFill/>
                </a:ln>
                <a:solidFill>
                  <a:srgbClr val="AD8201"/>
                </a:solidFill>
                <a:effectLst/>
                <a:uFillTx/>
                <a:latin typeface="Muli Regular"/>
                <a:ea typeface="Muli Regular"/>
                <a:cs typeface="Muli Regular"/>
                <a:sym typeface="Muli Regular"/>
              </a:rPr>
              <a:t>Photoelectric Effect Peak Absorption</a:t>
            </a:r>
          </a:p>
        </p:txBody>
      </p:sp>
    </p:spTree>
    <p:extLst>
      <p:ext uri="{BB962C8B-B14F-4D97-AF65-F5344CB8AC3E}">
        <p14:creationId xmlns:p14="http://schemas.microsoft.com/office/powerpoint/2010/main" val="38126718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Example  title here"/>
          <p:cNvSpPr txBox="1">
            <a:spLocks noGrp="1"/>
          </p:cNvSpPr>
          <p:nvPr>
            <p:ph type="title"/>
          </p:nvPr>
        </p:nvSpPr>
        <p:spPr>
          <a:xfrm>
            <a:off x="14071319" y="1715823"/>
            <a:ext cx="7953564" cy="3872556"/>
          </a:xfrm>
          <a:prstGeom prst="rect">
            <a:avLst/>
          </a:prstGeom>
        </p:spPr>
        <p:txBody>
          <a:bodyPr lIns="71437" tIns="71437" rIns="71437" bIns="71437" anchor="t">
            <a:normAutofit/>
          </a:bodyPr>
          <a:lstStyle/>
          <a:p>
            <a:r>
              <a:rPr lang="en-US" sz="7000" b="1" dirty="0">
                <a:latin typeface="Muli"/>
              </a:rPr>
              <a:t>Coincidence Event Physics</a:t>
            </a:r>
            <a:endParaRPr lang="en-US" sz="7000" dirty="0"/>
          </a:p>
        </p:txBody>
      </p:sp>
      <p:sp>
        <p:nvSpPr>
          <p:cNvPr id="143" name="On prehent aped everio. Et audam voloreh enietusam fuga. Nequi con nobis doloressus et reribus qui dunti ium 78%…"/>
          <p:cNvSpPr txBox="1">
            <a:spLocks noGrp="1"/>
          </p:cNvSpPr>
          <p:nvPr>
            <p:ph type="body" idx="13"/>
          </p:nvPr>
        </p:nvSpPr>
        <p:spPr>
          <a:xfrm>
            <a:off x="13860547" y="4408875"/>
            <a:ext cx="9848959" cy="10436318"/>
          </a:xfrm>
          <a:prstGeom prst="rect">
            <a:avLst/>
          </a:prstGeom>
          <a:extLst>
            <a:ext uri="{C572A759-6A51-4108-AA02-DFA0A04FC94B}">
              <ma14:wrappingTextBoxFlag xmlns:ma14="http://schemas.microsoft.com/office/mac/drawingml/2011/main" xmlns="" val="1"/>
            </a:ext>
          </a:extLst>
        </p:spPr>
        <p:txBody>
          <a:bodyPr/>
          <a:lstStyle/>
          <a:p>
            <a:pPr marL="388620" indent="-388620">
              <a:buSzTx/>
              <a:buFont typeface="Arial"/>
              <a:buChar char="•"/>
            </a:pPr>
            <a:r>
              <a:rPr lang="en-US" sz="4000" dirty="0"/>
              <a:t>SNOLAB's HPGE detectors are often limited by their continuum backgrounds</a:t>
            </a:r>
            <a:endParaRPr lang="en-US" dirty="0"/>
          </a:p>
          <a:p>
            <a:pPr marL="388620" indent="-388620">
              <a:buSzTx/>
              <a:buFont typeface="Arial"/>
              <a:buChar char="•"/>
            </a:pPr>
            <a:r>
              <a:rPr lang="en-US" sz="4000" dirty="0"/>
              <a:t>Advantages</a:t>
            </a:r>
            <a:endParaRPr lang="en-US" dirty="0"/>
          </a:p>
          <a:p>
            <a:pPr marL="833120" lvl="1" indent="-388620">
              <a:buSzTx/>
              <a:buFont typeface="Arial"/>
              <a:buChar char="•"/>
            </a:pPr>
            <a:r>
              <a:rPr lang="en-US" sz="4000" dirty="0"/>
              <a:t>Coincidence event analysis greatly reduces continuum backgrounds</a:t>
            </a:r>
            <a:endParaRPr lang="en-US"/>
          </a:p>
          <a:p>
            <a:pPr marL="833120" lvl="1" indent="-388620">
              <a:buSzTx/>
              <a:buFont typeface="Arial"/>
              <a:buChar char="•"/>
            </a:pPr>
            <a:r>
              <a:rPr lang="en-US" sz="4000" dirty="0"/>
              <a:t>Easier to detect low activity isotopes</a:t>
            </a:r>
          </a:p>
          <a:p>
            <a:pPr marL="388620" indent="-388620">
              <a:buSzTx/>
              <a:buFont typeface="Arial"/>
              <a:buChar char="•"/>
            </a:pPr>
            <a:r>
              <a:rPr lang="en-US" sz="4000" dirty="0"/>
              <a:t>Limitations</a:t>
            </a:r>
          </a:p>
          <a:p>
            <a:pPr marL="833120" lvl="1" indent="-388620">
              <a:buSzTx/>
              <a:buFont typeface="Arial"/>
              <a:buChar char="•"/>
            </a:pPr>
            <a:r>
              <a:rPr lang="en-US" sz="4000" dirty="0"/>
              <a:t>Coincidence event analysis also reduces the total signal</a:t>
            </a:r>
          </a:p>
          <a:p>
            <a:pPr marL="833120" lvl="1" indent="-388620">
              <a:buSzTx/>
              <a:buFont typeface="Arial"/>
              <a:buChar char="•"/>
            </a:pPr>
            <a:r>
              <a:rPr lang="en-US" sz="4000" dirty="0"/>
              <a:t>Isotope of interest needs to produce coincidence events with decent statistics.</a:t>
            </a:r>
          </a:p>
          <a:p>
            <a:pPr marL="388620" indent="-388620">
              <a:buSzTx/>
              <a:buFont typeface="Arial"/>
              <a:buChar char="•"/>
            </a:pPr>
            <a:endParaRPr lang="en-US" sz="4000" dirty="0"/>
          </a:p>
          <a:p>
            <a:pPr marL="388620" indent="-388620">
              <a:buSzTx/>
              <a:buFont typeface="Arial"/>
              <a:buChar char="•"/>
            </a:pPr>
            <a:endParaRPr lang="en-US" sz="4000" dirty="0"/>
          </a:p>
          <a:p>
            <a:pPr marL="388620" indent="-388620">
              <a:buSzTx/>
              <a:buFont typeface="Arial"/>
              <a:buChar char="•"/>
            </a:pPr>
            <a:endParaRPr lang="en-US" sz="4000" dirty="0"/>
          </a:p>
        </p:txBody>
      </p:sp>
      <p:sp>
        <p:nvSpPr>
          <p:cNvPr id="144" name="Line"/>
          <p:cNvSpPr>
            <a:spLocks noGrp="1"/>
          </p:cNvSpPr>
          <p:nvPr>
            <p:ph type="body" idx="14"/>
          </p:nvPr>
        </p:nvSpPr>
        <p:spPr>
          <a:xfrm flipV="1">
            <a:off x="14144831" y="4019298"/>
            <a:ext cx="2451751" cy="1"/>
          </a:xfrm>
          <a:prstGeom prst="line">
            <a:avLst/>
          </a:prstGeom>
        </p:spPr>
        <p:txBody>
          <a:bodyPr/>
          <a:lstStyle/>
          <a:p>
            <a:pPr marL="0" indent="0" algn="ctr">
              <a:lnSpc>
                <a:spcPct val="100000"/>
              </a:lnSpc>
              <a:buSzTx/>
              <a:buNone/>
              <a:defRPr sz="3000">
                <a:solidFill>
                  <a:srgbClr val="FFFFFF"/>
                </a:solidFill>
                <a:latin typeface="Helvetica Neue Medium"/>
                <a:ea typeface="Helvetica Neue Medium"/>
                <a:cs typeface="Helvetica Neue Medium"/>
                <a:sym typeface="Helvetica Neue Medium"/>
              </a:defRPr>
            </a:pPr>
            <a:endParaRPr dirty="0"/>
          </a:p>
        </p:txBody>
      </p:sp>
      <p:pic>
        <p:nvPicPr>
          <p:cNvPr id="8" name="Picture 7" descr="A diagram of a detector&#10;&#10;Description automatically generated">
            <a:extLst>
              <a:ext uri="{FF2B5EF4-FFF2-40B4-BE49-F238E27FC236}">
                <a16:creationId xmlns:a16="http://schemas.microsoft.com/office/drawing/2014/main" id="{1B0C5485-57CC-E5EE-B38F-8AF394D983B0}"/>
              </a:ext>
            </a:extLst>
          </p:cNvPr>
          <p:cNvPicPr>
            <a:picLocks noChangeAspect="1"/>
          </p:cNvPicPr>
          <p:nvPr/>
        </p:nvPicPr>
        <p:blipFill>
          <a:blip r:embed="rId2"/>
          <a:stretch>
            <a:fillRect/>
          </a:stretch>
        </p:blipFill>
        <p:spPr>
          <a:xfrm>
            <a:off x="674494" y="1353721"/>
            <a:ext cx="12386696" cy="11008557"/>
          </a:xfrm>
          <a:prstGeom prst="rect">
            <a:avLst/>
          </a:prstGeom>
        </p:spPr>
      </p:pic>
      <p:sp>
        <p:nvSpPr>
          <p:cNvPr id="3" name="Slide Number Placeholder 2">
            <a:extLst>
              <a:ext uri="{FF2B5EF4-FFF2-40B4-BE49-F238E27FC236}">
                <a16:creationId xmlns:a16="http://schemas.microsoft.com/office/drawing/2014/main" id="{B3DDD697-9238-5E39-2E59-666E5332A177}"/>
              </a:ext>
            </a:extLst>
          </p:cNvPr>
          <p:cNvSpPr>
            <a:spLocks noGrp="1"/>
          </p:cNvSpPr>
          <p:nvPr>
            <p:ph type="sldNum" sz="quarter" idx="2"/>
          </p:nvPr>
        </p:nvSpPr>
        <p:spPr/>
        <p:txBody>
          <a:bodyPr/>
          <a:lstStyle/>
          <a:p>
            <a:fld id="{86CB4B4D-7CA3-9044-876B-883B54F8677D}" type="slidenum">
              <a:rPr lang="en-SG" smtClean="0"/>
              <a:t>9</a:t>
            </a:fld>
            <a:endParaRPr lang="en-SG"/>
          </a:p>
        </p:txBody>
      </p:sp>
      <p:pic>
        <p:nvPicPr>
          <p:cNvPr id="4" name="Picture 3">
            <a:extLst>
              <a:ext uri="{FF2B5EF4-FFF2-40B4-BE49-F238E27FC236}">
                <a16:creationId xmlns:a16="http://schemas.microsoft.com/office/drawing/2014/main" id="{4332E784-387F-9260-4094-4B2A9CD06C74}"/>
              </a:ext>
            </a:extLst>
          </p:cNvPr>
          <p:cNvPicPr>
            <a:picLocks noChangeAspect="1"/>
          </p:cNvPicPr>
          <p:nvPr/>
        </p:nvPicPr>
        <p:blipFill>
          <a:blip r:embed="rId3"/>
          <a:stretch>
            <a:fillRect/>
          </a:stretch>
        </p:blipFill>
        <p:spPr>
          <a:xfrm>
            <a:off x="1623848" y="5084956"/>
            <a:ext cx="8886811" cy="2386361"/>
          </a:xfrm>
          <a:prstGeom prst="rect">
            <a:avLst/>
          </a:prstGeom>
        </p:spPr>
      </p:pic>
    </p:spTree>
    <p:extLst>
      <p:ext uri="{BB962C8B-B14F-4D97-AF65-F5344CB8AC3E}">
        <p14:creationId xmlns:p14="http://schemas.microsoft.com/office/powerpoint/2010/main" val="1904631777"/>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245"/>
  <p:tag name="ORIGINALWIDTH" val="343"/>
  <p:tag name="OUTPUTTYPE" val="PDF"/>
  <p:tag name="IGUANATEXVERSION" val="160"/>
  <p:tag name="LATEXADDIN" val="\documentclass{article}&#10;\usepackage{amsmath}&#10;\pagestyle{empty}&#10;\begin{document}&#10;\setlength{\textwidth}{20cm}&#10;&#10;\noindent \textbf{Critical Limit}&#10;&#10;\[L_C = k_{\alpha} \sigma_0\]&#10;&#10;\noindent Where $k_{\alpha}$ is the false positive confidence level, and $\sigma_0 = \sqrt{\mu_B + \sigma_B ^2} = \sqrt{2\mu_B}$ is the standard deviation in the background counts.&#10;&#10;\noindent \textbf{Detection Limit}&#10;&#10;\[L_D = L_C + k_{\beta} \sqrt{L_D + {\sigma_0}^2}\]&#10;&#10;\noindent $k_{\beta}$ is the false negative confidence level. Taking $k_{\alpha} = k_{\beta} = k = 1.645$ for a $95\%$ confidence level, the detection limit simplifies to:&#10;&#10;\[L_D = k^2 + 2k\sigma_0\]&#10;&#10;\noindent Finally, the 2D and 1D MDAs are given by:&#10;&#10;\[ a_{2D} = \frac{L_D}{\epsilon_{\text{double}}\gamma_{BR1}\gamma_{BR2} \Delta t}\,\,\, , a_{1D} = \frac{L_D}{\epsilon_{\gamma}\gamma_{BR} \Delta t} \]&#10;Here, $\epsilon_{\text{double}}$ can be twice the product of $\epsilon_{\gamma_1}, \epsilon_{\gamma_2}$ which are the efficiencies at those specific lines. $\gamma_{BR1}, \gamma_{BR2}$ are the branching ratios for those particular lines, and $\Delta t$ is the sample time. (Currie, 1968), (Goetz et al, 2023)&#10;\end{document}"/>
  <p:tag name="IGUANATEXSIZE" val="30"/>
  <p:tag name="IGUANATEXCURSOR" val="1161"/>
  <p:tag name="TRANSPARENCY" val="True"/>
  <p:tag name="LATEXENGINEID" val="0"/>
  <p:tag name="TEMPFOLDER" val="/private/var/folders/fr/0t7kdymx7nx25g40l0c0x1tw0000gn/T/com.microsoft.Powerpoint/TemporaryItems/"/>
  <p:tag name="LATEXFORMHEIGHT" val="488"/>
  <p:tag name="LATEXFORMWIDTH" val="838"/>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45"/>
  <p:tag name="ORIGINALWIDTH" val="362"/>
  <p:tag name="OUTPUTTYPE" val="PDF"/>
  <p:tag name="IGUANATEXVERSION" val="160"/>
  <p:tag name="LATEXADDIN" val="\documentclass{article}&#10;\usepackage{amsmath}&#10;\pagestyle{empty}&#10;\begin{document}&#10;&#10;\[\sigma_0 = \sqrt{2\mu_B} = \sqrt{2\mu_\text{detector} + 2\mu_\text{continuum}}\]&#10;&#10;Where $\mu_\text{detector} = \frac{\Delta t_\text{sample}}{\Delta t_\text{background} }N_\text{Background Counts}$, and $\mu_\text{continuum} = 0.5N_\text{B1 Counts} + 0.5N_\text{B2 Counts} - 0.5 N_{\text{B1 Background run}} - 0.5 N_{\text{B2 Background run}}$.&#10;&#10;\end{document}"/>
  <p:tag name="IGUANATEXSIZE" val="20"/>
  <p:tag name="IGUANATEXCURSOR" val="360"/>
  <p:tag name="TRANSPARENCY" val="True"/>
  <p:tag name="LATEXENGINEID" val="0"/>
  <p:tag name="TEMPFOLDER" val="/private/var/folders/fr/0t7kdymx7nx25g40l0c0x1tw0000gn/T/com.microsoft.Powerpoint/TemporaryItems/"/>
  <p:tag name="LATEXFORMHEIGHT" val="426.65"/>
  <p:tag name="LATEXFORMWIDTH" val="513.35"/>
  <p:tag name="LATEXFORMWRAP" val="True"/>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35"/>
  <p:tag name="ORIGINALWIDTH" val="351"/>
  <p:tag name="OUTPUTTYPE" val="PDF"/>
  <p:tag name="IGUANATEXVERSION" val="160"/>
  <p:tag name="LATEXADDIN" val="\documentclass{article}&#10;\usepackage{amsmath}&#10;\pagestyle{empty}&#10;\begin{document}&#10;&#10;\[\sigma_0 = \sqrt{2\mu_B} = \sqrt{2\mu_\text{detector} + 2\mu_\text{continuum}}\]&#10;&#10;Where $\mu_\text{detector} = \frac{\Delta t_\text{sample}}{\Delta t_\text{background} }N_\text{A}$, and $\mu_\text{continuum} = \frac{NP_{B-A}}{S_{B-A}} S_A- \frac{\Delta t_\text{sample}}{\Delta t_\text{background} } NB_\text{B-A}$.&#10;&#10;\end{document}"/>
  <p:tag name="IGUANATEXSIZE" val="20"/>
  <p:tag name="IGUANATEXCURSOR" val="384"/>
  <p:tag name="TRANSPARENCY" val="True"/>
  <p:tag name="LATEXENGINEID" val="0"/>
  <p:tag name="TEMPFOLDER" val="/private/var/folders/fr/0t7kdymx7nx25g40l0c0x1tw0000gn/T/com.microsoft.Powerpoint/TemporaryItems/"/>
  <p:tag name="LATEXFORMHEIGHT" val="426.65"/>
  <p:tag name="LATEXFORMWIDTH" val="513.35"/>
  <p:tag name="LATEXFORMWRAP" val="True"/>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196"/>
  <p:tag name="ORIGINALWIDTH" val="343"/>
  <p:tag name="OUTPUTTYPE" val="PDF"/>
  <p:tag name="IGUANATEXVERSION" val="160"/>
  <p:tag name="LATEXADDIN" val="\documentclass{article}&#10;\usepackage{amsmath}&#10;\pagestyle{empty}&#10;\begin{document}&#10;&#10;\noindent If there is a strong enough coincidence peak it is possible to calculate the coincidence efficiencies $\epsilon_{\gamma_1}\, , \epsilon_{\gamma_2}$:&#10;&#10;\[\epsilon_{\gamma_{1}} = \frac{N_\text{coinc} (\gamma_1, \gamma_2)}{N_1(\gamma_1)}\]&#10;&#10;\[\epsilon_{\gamma_{2}} = \frac{N_\text{coinc} (\gamma_2, \gamma_1)}{N_1 (\gamma_2)}\]&#10;&#10;\noindent Here $N_\text{coinc}$ are the total counts in the coincidence region, and $N_1(\gamma_n)$ refers to the counts of the line $\gamma_n$ seen in detector 1. Therefore the coincidence efficiency is given by:&#10;&#10;\[&#10;&#9;\epsilon_\text{double} = \epsilon_{\gamma_1} \text{ or } \epsilon_{\gamma_2} \]&#10;&#10;&#10;\noindent If there are not strong enough coincidences, we fall back to using the sample efficiency curve as in the 1D case. In the future, it would be useful to use simulated efficiency values here instead. (Goetz et al, 2023)&#10;&#10;\end{document}"/>
  <p:tag name="IGUANATEXSIZE" val="20"/>
  <p:tag name="IGUANATEXCURSOR" val="267"/>
  <p:tag name="TRANSPARENCY" val="True"/>
  <p:tag name="LATEXENGINEID" val="0"/>
  <p:tag name="TEMPFOLDER" val="/private/var/folders/fr/0t7kdymx7nx25g40l0c0x1tw0000gn/T/com.microsoft.Powerpoint/TemporaryItems/"/>
  <p:tag name="LATEXFORMHEIGHT" val="426.65"/>
  <p:tag name="LATEXFORMWIDTH" val="513.35"/>
  <p:tag name="LATEXFORMWRAP" val="True"/>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24"/>
  <p:tag name="ORIGINALWIDTH" val="52"/>
  <p:tag name="OUTPUTTYPE" val="PDF"/>
  <p:tag name="IGUANATEXVERSION" val="160"/>
  <p:tag name="LATEXADDIN" val="\documentclass{article}&#10;\usepackage{amsmath}&#10;\pagestyle{empty}&#10;\begin{document}&#10;&#10;\[&#10;&#9;\epsilon_\gamma = \frac{N_\text{signal}}{A b_\gamma \Delta t }&#10;\]&#10;&#10;&#10;\end{document}"/>
  <p:tag name="IGUANATEXSIZE" val="20"/>
  <p:tag name="IGUANATEXCURSOR" val="129"/>
  <p:tag name="TRANSPARENCY" val="True"/>
  <p:tag name="LATEXENGINEID" val="0"/>
  <p:tag name="TEMPFOLDER" val="/private/var/folders/fr/0t7kdymx7nx25g40l0c0x1tw0000gn/T/com.microsoft.Powerpoint/TemporaryItems/"/>
  <p:tag name="LATEXFORMHEIGHT" val="426.65"/>
  <p:tag name="LATEXFORMWIDTH" val="513.35"/>
  <p:tag name="LATEXFORMWRAP" val="True"/>
  <p:tag name="BITMAPVECTOR" val="0"/>
</p:tagLst>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Lota Grotesque Bold"/>
        <a:ea typeface="Lota Grotesque Bold"/>
        <a:cs typeface="Lota Grotesque Bold"/>
      </a:majorFont>
      <a:minorFont>
        <a:latin typeface="Lota Grotesque Bold"/>
        <a:ea typeface="Lota Grotesque Bold"/>
        <a:cs typeface="Lota Grotesque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Lota Grotesque Bold"/>
        <a:ea typeface="Lota Grotesque Bold"/>
        <a:cs typeface="Lota Grotesque Bold"/>
      </a:majorFont>
      <a:minorFont>
        <a:latin typeface="Lota Grotesque Bold"/>
        <a:ea typeface="Lota Grotesque Bold"/>
        <a:cs typeface="Lota Grotesque Bold"/>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ctr" defTabSz="821531" rtl="0" fontAlgn="auto" latinLnBrk="0" hangingPunct="0">
          <a:lnSpc>
            <a:spcPct val="100000"/>
          </a:lnSpc>
          <a:spcBef>
            <a:spcPts val="0"/>
          </a:spcBef>
          <a:spcAft>
            <a:spcPts val="0"/>
          </a:spcAft>
          <a:buClrTx/>
          <a:buSzTx/>
          <a:buFontTx/>
          <a:buNone/>
          <a:tabLst/>
          <a:defRPr kumimoji="0" sz="30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821531" rtl="0" fontAlgn="auto" latinLnBrk="0" hangingPunct="0">
          <a:lnSpc>
            <a:spcPct val="120000"/>
          </a:lnSpc>
          <a:spcBef>
            <a:spcPts val="0"/>
          </a:spcBef>
          <a:spcAft>
            <a:spcPts val="0"/>
          </a:spcAft>
          <a:buClrTx/>
          <a:buSzTx/>
          <a:buFontTx/>
          <a:buNone/>
          <a:tabLst/>
          <a:defRPr kumimoji="0" sz="2800" b="0" i="0" u="none" strike="noStrike" cap="none" spc="0" normalizeH="0" baseline="0">
            <a:ln>
              <a:noFill/>
            </a:ln>
            <a:solidFill>
              <a:srgbClr val="000000"/>
            </a:solidFill>
            <a:effectLst/>
            <a:uFillTx/>
            <a:latin typeface="Muli Regular"/>
            <a:ea typeface="Muli Regular"/>
            <a:cs typeface="Muli Regular"/>
            <a:sym typeface="Muli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62A3B48A5675945AA9039CED7CB9253" ma:contentTypeVersion="17" ma:contentTypeDescription="Create a new document." ma:contentTypeScope="" ma:versionID="592072f360b20c5e6645fb7961884594">
  <xsd:schema xmlns:xsd="http://www.w3.org/2001/XMLSchema" xmlns:xs="http://www.w3.org/2001/XMLSchema" xmlns:p="http://schemas.microsoft.com/office/2006/metadata/properties" xmlns:ns2="78148df7-b00b-4605-903b-dd50f5837541" xmlns:ns3="6df477cf-5e75-4db4-b741-5a629a3f23f0" targetNamespace="http://schemas.microsoft.com/office/2006/metadata/properties" ma:root="true" ma:fieldsID="9d8aad7eacbd39ad95e05148b41c8991" ns2:_="" ns3:_="">
    <xsd:import namespace="78148df7-b00b-4605-903b-dd50f5837541"/>
    <xsd:import namespace="6df477cf-5e75-4db4-b741-5a629a3f23f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Location" minOccurs="0"/>
                <xsd:element ref="ns2:MediaServiceOCR"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8148df7-b00b-4605-903b-dd50f583754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3ec6080f-a001-4a05-8d2e-760ded6f73a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f477cf-5e75-4db4-b741-5a629a3f23f0"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2ed595b1-2dda-4970-8f5b-ccc399afef27}" ma:internalName="TaxCatchAll" ma:showField="CatchAllData" ma:web="6df477cf-5e75-4db4-b741-5a629a3f23f0">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6df477cf-5e75-4db4-b741-5a629a3f23f0">
      <UserInfo>
        <DisplayName/>
        <AccountId xsi:nil="true"/>
        <AccountType/>
      </UserInfo>
    </SharedWithUsers>
    <lcf76f155ced4ddcb4097134ff3c332f xmlns="78148df7-b00b-4605-903b-dd50f5837541">
      <Terms xmlns="http://schemas.microsoft.com/office/infopath/2007/PartnerControls"/>
    </lcf76f155ced4ddcb4097134ff3c332f>
    <TaxCatchAll xmlns="6df477cf-5e75-4db4-b741-5a629a3f23f0" xsi:nil="true"/>
  </documentManagement>
</p:properties>
</file>

<file path=customXml/itemProps1.xml><?xml version="1.0" encoding="utf-8"?>
<ds:datastoreItem xmlns:ds="http://schemas.openxmlformats.org/officeDocument/2006/customXml" ds:itemID="{2E5A626A-71CD-4256-BBB3-7AE2A4F208E2}">
  <ds:schemaRefs>
    <ds:schemaRef ds:uri="http://schemas.microsoft.com/sharepoint/v3/contenttype/forms"/>
  </ds:schemaRefs>
</ds:datastoreItem>
</file>

<file path=customXml/itemProps2.xml><?xml version="1.0" encoding="utf-8"?>
<ds:datastoreItem xmlns:ds="http://schemas.openxmlformats.org/officeDocument/2006/customXml" ds:itemID="{6186DC2E-A4B3-420D-BC0E-48C08393AC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8148df7-b00b-4605-903b-dd50f5837541"/>
    <ds:schemaRef ds:uri="6df477cf-5e75-4db4-b741-5a629a3f23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00F0DDC-99A3-406F-8E54-FA0F17D282E6}">
  <ds:schemaRefs>
    <ds:schemaRef ds:uri="http://purl.org/dc/terms/"/>
    <ds:schemaRef ds:uri="http://purl.org/dc/dcmitype/"/>
    <ds:schemaRef ds:uri="78148df7-b00b-4605-903b-dd50f5837541"/>
    <ds:schemaRef ds:uri="http://schemas.microsoft.com/office/2006/metadata/properties"/>
    <ds:schemaRef ds:uri="http://schemas.microsoft.com/office/2006/documentManagement/types"/>
    <ds:schemaRef ds:uri="6df477cf-5e75-4db4-b741-5a629a3f23f0"/>
    <ds:schemaRef ds:uri="http://www.w3.org/XML/1998/namespace"/>
    <ds:schemaRef ds:uri="http://purl.org/dc/elements/1.1/"/>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7610</TotalTime>
  <Words>967</Words>
  <Application>Microsoft Macintosh PowerPoint</Application>
  <PresentationFormat>Custom</PresentationFormat>
  <Paragraphs>177</Paragraphs>
  <Slides>21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Lota Grotesque Bold</vt:lpstr>
      <vt:lpstr>Muli</vt:lpstr>
      <vt:lpstr>Muli Bold</vt:lpstr>
      <vt:lpstr>Muli Regular</vt:lpstr>
      <vt:lpstr>Arial</vt:lpstr>
      <vt:lpstr>Helvetica Neue</vt:lpstr>
      <vt:lpstr>Helvetica Neue Medium</vt:lpstr>
      <vt:lpstr>White</vt:lpstr>
      <vt:lpstr>PowerPoint Presentation</vt:lpstr>
      <vt:lpstr>Motivation</vt:lpstr>
      <vt:lpstr>What is Gamma Counting?</vt:lpstr>
      <vt:lpstr>Single vs Dual Detector HPGEs</vt:lpstr>
      <vt:lpstr>How do we count samples?</vt:lpstr>
      <vt:lpstr>Simulating a sample</vt:lpstr>
      <vt:lpstr>PowerPoint Presentation</vt:lpstr>
      <vt:lpstr>Gamma Spectroscopy Physics</vt:lpstr>
      <vt:lpstr>Coincidence Event Physics</vt:lpstr>
      <vt:lpstr>Simulation and Analysis of Coincidences</vt:lpstr>
      <vt:lpstr>PowerPoint Presentation</vt:lpstr>
      <vt:lpstr>PowerPoint Presentation</vt:lpstr>
      <vt:lpstr>PowerPoint Presentation</vt:lpstr>
      <vt:lpstr>Minimum Detectable Activity</vt:lpstr>
      <vt:lpstr>PowerPoint Presentation</vt:lpstr>
      <vt:lpstr>PowerPoint Presentation</vt:lpstr>
      <vt:lpstr>PowerPoint Presentation</vt:lpstr>
      <vt:lpstr>2 Week MDA Highlights</vt:lpstr>
      <vt:lpstr>Conclusion</vt:lpstr>
      <vt:lpstr>Works Cited</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here</dc:title>
  <cp:lastModifiedBy>Maxwell Bridgewater</cp:lastModifiedBy>
  <cp:revision>374</cp:revision>
  <dcterms:modified xsi:type="dcterms:W3CDTF">2023-08-18T02:22:15Z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0x010100303AC4A44A439042B1B597C32A2C0237</vt:lpwstr>
  </property>
  <property fmtid="{D5CDD505-2E9C-101B-9397-08002B2CF9AE}" pid="3" name="Order">
    <vt:r8>897000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TriggerFlowInfo">
    <vt:lpwstr/>
  </property>
  <property fmtid="{D5CDD505-2E9C-101B-9397-08002B2CF9AE}" pid="9" name="_SharedFileIndex">
    <vt:lpwstr/>
  </property>
  <property fmtid="{D5CDD505-2E9C-101B-9397-08002B2CF9AE}" pid="10" name="_ExtendedDescription">
    <vt:lpwstr/>
  </property>
  <property fmtid="{D5CDD505-2E9C-101B-9397-08002B2CF9AE}" pid="11" name="MediaServiceImageTags">
    <vt:lpwstr/>
  </property>
  <property fmtid="{D5CDD505-2E9C-101B-9397-08002B2CF9AE}" pid="12" name="_SourceUrl">
    <vt:lpwstr/>
  </property>
</Properties>
</file>