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71" r:id="rId4"/>
    <p:sldId id="268" r:id="rId5"/>
    <p:sldId id="272" r:id="rId6"/>
    <p:sldId id="269" r:id="rId7"/>
    <p:sldId id="273" r:id="rId8"/>
    <p:sldId id="257" r:id="rId9"/>
    <p:sldId id="274" r:id="rId10"/>
    <p:sldId id="275" r:id="rId11"/>
    <p:sldId id="286" r:id="rId12"/>
    <p:sldId id="277" r:id="rId13"/>
    <p:sldId id="278" r:id="rId14"/>
    <p:sldId id="279" r:id="rId15"/>
    <p:sldId id="280" r:id="rId16"/>
    <p:sldId id="281" r:id="rId17"/>
    <p:sldId id="282" r:id="rId18"/>
    <p:sldId id="265" r:id="rId1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1pPr>
    <a:lvl2pPr marL="0" marR="0" indent="2286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2pPr>
    <a:lvl3pPr marL="0" marR="0" indent="4572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3pPr>
    <a:lvl4pPr marL="0" marR="0" indent="6858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4pPr>
    <a:lvl5pPr marL="0" marR="0" indent="9144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5pPr>
    <a:lvl6pPr marL="0" marR="0" indent="11430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6pPr>
    <a:lvl7pPr marL="0" marR="0" indent="13716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7pPr>
    <a:lvl8pPr marL="0" marR="0" indent="16002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8pPr>
    <a:lvl9pPr marL="0" marR="0" indent="1828800" algn="l" defTabSz="821531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Muli Regular"/>
        <a:ea typeface="Muli Regular"/>
        <a:cs typeface="Muli Regular"/>
        <a:sym typeface="Muli Regular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48" d="100"/>
          <a:sy n="48" d="100"/>
        </p:scale>
        <p:origin x="68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5" name="Shape 1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387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p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NO_Presentation_16x9_Title.jpg" descr="SNO_Presentation_16x9_Tit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2018/01/01"/>
          <p:cNvSpPr txBox="1">
            <a:spLocks noGrp="1"/>
          </p:cNvSpPr>
          <p:nvPr>
            <p:ph type="body" sz="quarter" idx="13"/>
          </p:nvPr>
        </p:nvSpPr>
        <p:spPr>
          <a:xfrm>
            <a:off x="2656129" y="2098079"/>
            <a:ext cx="6998062" cy="6965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SzTx/>
              <a:buNone/>
              <a:defRPr sz="3200">
                <a:solidFill>
                  <a:srgbClr val="0076BD"/>
                </a:solidFill>
                <a:latin typeface="+mn-lt"/>
                <a:ea typeface="+mn-ea"/>
                <a:cs typeface="+mn-cs"/>
                <a:sym typeface="Lota Grotesque Bold"/>
              </a:defRPr>
            </a:lvl1pPr>
          </a:lstStyle>
          <a:p>
            <a:r>
              <a:t>2018/01/01</a:t>
            </a:r>
          </a:p>
        </p:txBody>
      </p:sp>
      <p:sp>
        <p:nvSpPr>
          <p:cNvPr id="14" name="Line"/>
          <p:cNvSpPr/>
          <p:nvPr/>
        </p:nvSpPr>
        <p:spPr>
          <a:xfrm flipV="1">
            <a:off x="2745522" y="8348211"/>
            <a:ext cx="2451751" cy="1"/>
          </a:xfrm>
          <a:prstGeom prst="line">
            <a:avLst/>
          </a:prstGeom>
          <a:ln w="101600">
            <a:solidFill>
              <a:srgbClr val="0076BD"/>
            </a:solidFill>
            <a:miter lim="400000"/>
          </a:ln>
        </p:spPr>
        <p:txBody>
          <a:bodyPr lIns="71437" tIns="71437" rIns="71437" bIns="71437" anchor="ctr"/>
          <a:lstStyle/>
          <a:p>
            <a:pPr algn="ctr">
              <a:lnSpc>
                <a:spcPct val="100000"/>
              </a:lnSpc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5" name="Jane Doe…"/>
          <p:cNvSpPr txBox="1">
            <a:spLocks noGrp="1"/>
          </p:cNvSpPr>
          <p:nvPr>
            <p:ph type="body" sz="quarter" idx="14"/>
          </p:nvPr>
        </p:nvSpPr>
        <p:spPr>
          <a:xfrm>
            <a:off x="2651978" y="8786812"/>
            <a:ext cx="14466769" cy="15001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SzTx/>
              <a:buNone/>
              <a:defRPr sz="4500">
                <a:solidFill>
                  <a:schemeClr val="accent1">
                    <a:hueOff val="48339"/>
                    <a:lumOff val="-12879"/>
                  </a:schemeClr>
                </a:solidFill>
                <a:latin typeface="Muli Bold"/>
                <a:ea typeface="Muli Bold"/>
                <a:cs typeface="Muli Bold"/>
                <a:sym typeface="Muli Bold"/>
              </a:defRPr>
            </a:pPr>
            <a:r>
              <a:t>Jane Doe</a:t>
            </a:r>
          </a:p>
          <a:p>
            <a:pPr marL="0" indent="0">
              <a:buSzTx/>
              <a:buNone/>
              <a:defRPr sz="4500">
                <a:solidFill>
                  <a:srgbClr val="5A676F"/>
                </a:solidFill>
              </a:defRPr>
            </a:pPr>
            <a:r>
              <a:t>Senior Position</a:t>
            </a:r>
          </a:p>
        </p:txBody>
      </p:sp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xfrm>
            <a:off x="2532888" y="3409711"/>
            <a:ext cx="18962936" cy="4407501"/>
          </a:xfrm>
          <a:prstGeom prst="rect">
            <a:avLst/>
          </a:prstGeom>
        </p:spPr>
        <p:txBody>
          <a:bodyPr/>
          <a:lstStyle>
            <a:lvl1pPr>
              <a:defRPr sz="16000">
                <a:solidFill>
                  <a:srgbClr val="0076BD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38521" y="13073062"/>
            <a:ext cx="748717" cy="775104"/>
          </a:xfrm>
          <a:prstGeom prst="rect">
            <a:avLst/>
          </a:prstGeom>
        </p:spPr>
        <p:txBody>
          <a:bodyPr wrap="none"/>
          <a:lstStyle>
            <a:lvl1pPr>
              <a:defRPr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title">
    <p:bg>
      <p:bgPr>
        <a:solidFill>
          <a:schemeClr val="accent1">
            <a:hueOff val="48339"/>
            <a:lumOff val="-1287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ell2_wbfixed_Edited.jpg" descr="shell2_wbfixed_Edited.jpg"/>
          <p:cNvPicPr>
            <a:picLocks noChangeAspect="1"/>
          </p:cNvPicPr>
          <p:nvPr/>
        </p:nvPicPr>
        <p:blipFill>
          <a:blip r:embed="rId2">
            <a:alphaModFix amt="14772"/>
          </a:blip>
          <a:srcRect l="1749" t="23385" r="1749" b="23385"/>
          <a:stretch>
            <a:fillRect/>
          </a:stretch>
        </p:blipFill>
        <p:spPr>
          <a:xfrm>
            <a:off x="-66461" y="-175421"/>
            <a:ext cx="24516923" cy="1406684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SNO_ID_White.png" descr="SNO_ID_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0582" y="918088"/>
            <a:ext cx="2205299" cy="1102650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7" name="Title Text"/>
          <p:cNvSpPr txBox="1">
            <a:spLocks noGrp="1"/>
          </p:cNvSpPr>
          <p:nvPr>
            <p:ph type="title"/>
          </p:nvPr>
        </p:nvSpPr>
        <p:spPr>
          <a:xfrm>
            <a:off x="2532888" y="4882895"/>
            <a:ext cx="20015664" cy="39502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160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"/>
          <p:cNvSpPr txBox="1">
            <a:spLocks noGrp="1"/>
          </p:cNvSpPr>
          <p:nvPr>
            <p:ph type="body" sz="quarter" idx="13"/>
          </p:nvPr>
        </p:nvSpPr>
        <p:spPr>
          <a:xfrm>
            <a:off x="2687034" y="5219194"/>
            <a:ext cx="13112403" cy="58737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>
              <a:buSzTx/>
              <a:buNone/>
            </a:lvl1pPr>
          </a:lstStyle>
          <a:p>
            <a:r>
              <a:t>Text</a:t>
            </a:r>
          </a:p>
        </p:txBody>
      </p:sp>
      <p:pic>
        <p:nvPicPr>
          <p:cNvPr id="35" name="SNO_Presentation_DesignDots_Colour.png" descr="SNO_Presentation_DesignDots_Colou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7312" y="12489020"/>
            <a:ext cx="15279625" cy="1317669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2670175" y="1715823"/>
            <a:ext cx="13112403" cy="283856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8" name="Line"/>
          <p:cNvSpPr/>
          <p:nvPr/>
        </p:nvSpPr>
        <p:spPr>
          <a:xfrm flipV="1">
            <a:off x="2732822" y="4718194"/>
            <a:ext cx="2451751" cy="1"/>
          </a:xfrm>
          <a:prstGeom prst="line">
            <a:avLst/>
          </a:prstGeom>
          <a:ln w="101600">
            <a:solidFill>
              <a:schemeClr val="accent1">
                <a:hueOff val="48339"/>
                <a:lumOff val="-12879"/>
              </a:schemeClr>
            </a:solidFill>
            <a:miter lim="400000"/>
          </a:ln>
        </p:spPr>
        <p:txBody>
          <a:bodyPr lIns="71437" tIns="71437" rIns="71437" bIns="71437" anchor="ctr"/>
          <a:lstStyle/>
          <a:p>
            <a:pPr algn="ctr">
              <a:lnSpc>
                <a:spcPct val="100000"/>
              </a:lnSpc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Text"/>
          <p:cNvSpPr txBox="1">
            <a:spLocks noGrp="1"/>
          </p:cNvSpPr>
          <p:nvPr>
            <p:ph type="body" sz="quarter" idx="13"/>
          </p:nvPr>
        </p:nvSpPr>
        <p:spPr>
          <a:xfrm>
            <a:off x="14064250" y="5219194"/>
            <a:ext cx="7671817" cy="587376"/>
          </a:xfrm>
          <a:prstGeom prst="rect">
            <a:avLst/>
          </a:prstGeom>
        </p:spPr>
        <p:txBody>
          <a:bodyPr anchor="t">
            <a:spAutoFit/>
          </a:bodyPr>
          <a:lstStyle/>
          <a:p>
            <a:pPr marL="0" indent="0">
              <a:buSzTx/>
              <a:buNone/>
            </a:pPr>
            <a:endParaRPr/>
          </a:p>
        </p:txBody>
      </p:sp>
      <p:sp>
        <p:nvSpPr>
          <p:cNvPr id="59" name="Line"/>
          <p:cNvSpPr>
            <a:spLocks noGrp="1"/>
          </p:cNvSpPr>
          <p:nvPr>
            <p:ph type="body" sz="quarter" idx="14"/>
          </p:nvPr>
        </p:nvSpPr>
        <p:spPr>
          <a:xfrm flipV="1">
            <a:off x="14127897" y="4338781"/>
            <a:ext cx="2451751" cy="1"/>
          </a:xfrm>
          <a:prstGeom prst="line">
            <a:avLst/>
          </a:prstGeom>
          <a:ln w="101600">
            <a:solidFill>
              <a:schemeClr val="accent1">
                <a:hueOff val="48339"/>
                <a:lumOff val="-12879"/>
              </a:schemeClr>
            </a:solidFill>
          </a:ln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SzTx/>
              <a:buNone/>
              <a:defRPr sz="30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1" name="DSC_1234_Edited_CLR.jpg"/>
          <p:cNvSpPr>
            <a:spLocks noGrp="1"/>
          </p:cNvSpPr>
          <p:nvPr>
            <p:ph type="pic" idx="15"/>
          </p:nvPr>
        </p:nvSpPr>
        <p:spPr>
          <a:xfrm>
            <a:off x="0" y="0"/>
            <a:ext cx="11960353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loured w Dots ">
    <p:bg>
      <p:bgPr>
        <a:solidFill>
          <a:schemeClr val="accent1">
            <a:hueOff val="48339"/>
            <a:lumOff val="-1287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10" name="SNO_ID_White.png" descr="SNO_ID_Whi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0384" y="914400"/>
            <a:ext cx="2121695" cy="10608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SNO_Presentation_DesignDots_White.png" descr="SNO_Presentation_DesignDots_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8553" y="12491217"/>
            <a:ext cx="16013638" cy="13167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4071319" y="1715823"/>
            <a:ext cx="7671817" cy="3872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Title Text</a:t>
            </a:r>
          </a:p>
        </p:txBody>
      </p:sp>
      <p:pic>
        <p:nvPicPr>
          <p:cNvPr id="3" name="SNO_ID_Colour.png" descr="SNO_ID_Colour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68943" y="914400"/>
            <a:ext cx="2121695" cy="107213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85095" y="12216383"/>
            <a:ext cx="977266" cy="841376"/>
          </a:xfrm>
          <a:prstGeom prst="rect">
            <a:avLst/>
          </a:prstGeom>
          <a:ln w="12700">
            <a:miter lim="400000"/>
          </a:ln>
        </p:spPr>
        <p:txBody>
          <a:bodyPr lIns="71437" tIns="71437" rIns="71437" bIns="71437">
            <a:spAutoFit/>
          </a:bodyPr>
          <a:lstStyle>
            <a:lvl1pPr algn="r">
              <a:lnSpc>
                <a:spcPct val="100000"/>
              </a:lnSpc>
              <a:defRPr sz="4200">
                <a:solidFill>
                  <a:schemeClr val="accent1">
                    <a:hueOff val="48339"/>
                    <a:lumOff val="-12879"/>
                  </a:schemeClr>
                </a:solidFill>
                <a:latin typeface="+mn-lt"/>
                <a:ea typeface="+mn-ea"/>
                <a:cs typeface="+mn-cs"/>
                <a:sym typeface="Lota Grotesque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387453" y="3643312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8" r:id="rId5"/>
  </p:sldLayoutIdLst>
  <p:transition spd="med"/>
  <p:txStyles>
    <p:titleStyle>
      <a:lvl1pPr marL="0" marR="0" indent="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1pPr>
      <a:lvl2pPr marL="0" marR="0" indent="2286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2pPr>
      <a:lvl3pPr marL="0" marR="0" indent="4572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3pPr>
      <a:lvl4pPr marL="0" marR="0" indent="6858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4pPr>
      <a:lvl5pPr marL="0" marR="0" indent="9144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5pPr>
      <a:lvl6pPr marL="0" marR="0" indent="11430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6pPr>
      <a:lvl7pPr marL="0" marR="0" indent="13716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7pPr>
      <a:lvl8pPr marL="0" marR="0" indent="16002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8pPr>
      <a:lvl9pPr marL="0" marR="0" indent="1828800" algn="l" defTabSz="821531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chemeClr val="accent1">
              <a:hueOff val="48339"/>
              <a:lumOff val="-12879"/>
            </a:schemeClr>
          </a:solidFill>
          <a:uFillTx/>
          <a:latin typeface="+mn-lt"/>
          <a:ea typeface="+mn-ea"/>
          <a:cs typeface="+mn-cs"/>
          <a:sym typeface="Lota Grotesque Bold"/>
        </a:defRPr>
      </a:lvl9pPr>
    </p:titleStyle>
    <p:bodyStyle>
      <a:lvl1pPr marL="3889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8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1pPr>
      <a:lvl2pPr marL="8334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2pPr>
      <a:lvl3pPr marL="12779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3pPr>
      <a:lvl4pPr marL="17224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4pPr>
      <a:lvl5pPr marL="21669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5pPr>
      <a:lvl6pPr marL="26114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6pPr>
      <a:lvl7pPr marL="30559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7pPr>
      <a:lvl8pPr marL="35004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8pPr>
      <a:lvl9pPr marL="3944937" marR="0" indent="-388937" algn="l" defTabSz="821531" rtl="0" latinLnBrk="0">
        <a:lnSpc>
          <a:spcPct val="12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Muli Regular"/>
          <a:ea typeface="Muli Regular"/>
          <a:cs typeface="Muli Regular"/>
          <a:sym typeface="Muli Regular"/>
        </a:defRPr>
      </a:lvl9pPr>
    </p:bodyStyle>
    <p:otherStyle>
      <a:lvl1pPr marL="0" marR="0" indent="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1pPr>
      <a:lvl2pPr marL="0" marR="0" indent="2286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2pPr>
      <a:lvl3pPr marL="0" marR="0" indent="4572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3pPr>
      <a:lvl4pPr marL="0" marR="0" indent="6858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4pPr>
      <a:lvl5pPr marL="0" marR="0" indent="9144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5pPr>
      <a:lvl6pPr marL="0" marR="0" indent="11430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6pPr>
      <a:lvl7pPr marL="0" marR="0" indent="13716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7pPr>
      <a:lvl8pPr marL="0" marR="0" indent="16002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8pPr>
      <a:lvl9pPr marL="0" marR="0" indent="1828800" algn="r" defTabSz="82153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ota Grotesque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2018/01/01"/>
          <p:cNvSpPr txBox="1"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20</a:t>
            </a:r>
            <a:r>
              <a:rPr lang="en-US" dirty="0"/>
              <a:t>23</a:t>
            </a:r>
            <a:r>
              <a:rPr dirty="0"/>
              <a:t>/0</a:t>
            </a:r>
            <a:r>
              <a:rPr lang="en-US" dirty="0"/>
              <a:t>8</a:t>
            </a:r>
            <a:r>
              <a:rPr dirty="0"/>
              <a:t>/</a:t>
            </a:r>
            <a:r>
              <a:rPr lang="en-US" dirty="0"/>
              <a:t>18</a:t>
            </a:r>
            <a:endParaRPr dirty="0"/>
          </a:p>
        </p:txBody>
      </p:sp>
      <p:sp>
        <p:nvSpPr>
          <p:cNvPr id="128" name="Jane Doe…"/>
          <p:cNvSpPr txBox="1">
            <a:spLocks noGrp="1"/>
          </p:cNvSpPr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buSzTx/>
              <a:buNone/>
              <a:defRPr sz="4500">
                <a:solidFill>
                  <a:schemeClr val="accent1">
                    <a:hueOff val="48339"/>
                    <a:lumOff val="-12879"/>
                  </a:schemeClr>
                </a:solidFill>
                <a:latin typeface="Muli Bold"/>
                <a:ea typeface="Muli Bold"/>
                <a:cs typeface="Muli Bold"/>
                <a:sym typeface="Muli Bold"/>
              </a:defRPr>
            </a:pPr>
            <a:r>
              <a:rPr dirty="0"/>
              <a:t>Ja</a:t>
            </a:r>
            <a:r>
              <a:rPr lang="en-US" dirty="0"/>
              <a:t>mes Smith</a:t>
            </a:r>
          </a:p>
          <a:p>
            <a:pPr marL="0" indent="0">
              <a:lnSpc>
                <a:spcPct val="100000"/>
              </a:lnSpc>
              <a:buSzTx/>
              <a:buNone/>
              <a:defRPr sz="4200">
                <a:solidFill>
                  <a:srgbClr val="5A676F"/>
                </a:solidFill>
              </a:defRPr>
            </a:pPr>
            <a:r>
              <a:rPr lang="en-US" sz="3200" dirty="0"/>
              <a:t>Co-op Summer ‘23</a:t>
            </a:r>
          </a:p>
        </p:txBody>
      </p:sp>
      <p:sp>
        <p:nvSpPr>
          <p:cNvPr id="129" name="Presentation…"/>
          <p:cNvSpPr txBox="1">
            <a:spLocks noGrp="1"/>
          </p:cNvSpPr>
          <p:nvPr>
            <p:ph type="ctrTitle"/>
          </p:nvPr>
        </p:nvSpPr>
        <p:spPr>
          <a:xfrm>
            <a:off x="2535237" y="3409711"/>
            <a:ext cx="18962937" cy="44075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731162">
              <a:defRPr sz="14239"/>
            </a:pPr>
            <a:r>
              <a:rPr lang="en-US" dirty="0"/>
              <a:t>Sample Analysis Methodology for Telluric Purification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32" name="Section…"/>
          <p:cNvSpPr txBox="1">
            <a:spLocks noGrp="1"/>
          </p:cNvSpPr>
          <p:nvPr>
            <p:ph type="title"/>
          </p:nvPr>
        </p:nvSpPr>
        <p:spPr>
          <a:xfrm>
            <a:off x="2532888" y="4395533"/>
            <a:ext cx="20015664" cy="49249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First </a:t>
            </a:r>
            <a:r>
              <a:rPr lang="en-US" dirty="0" err="1"/>
              <a:t>TeA</a:t>
            </a:r>
            <a:r>
              <a:rPr lang="en-US" dirty="0"/>
              <a:t> “Test” Batch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517243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C44C28-81F5-3C18-DDBC-588C2EC3CD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3112403" cy="70532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Planned to take place during the fall of 2023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Will provide insight into the physical and chemical processes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Verify the procedures and plant operations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 Samples will be taken at different steps along the way in order to: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sz="4000" dirty="0"/>
              <a:t>Analyze the chemical processes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sz="4000" dirty="0"/>
              <a:t>Precisely determine the levels of radioactive isotopes</a:t>
            </a:r>
          </a:p>
          <a:p>
            <a:pPr marL="1735137" lvl="2" indent="-457200">
              <a:buFont typeface="Arial" panose="020B0604020202020204" pitchFamily="34" charset="0"/>
              <a:buChar char="•"/>
            </a:pPr>
            <a:r>
              <a:rPr lang="en-US" sz="4000" dirty="0"/>
              <a:t>Uranium and Thorium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FBF02-3C36-00D5-6299-184AA897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</a:t>
            </a:r>
            <a:r>
              <a:rPr lang="en-US" dirty="0" err="1"/>
              <a:t>TeA</a:t>
            </a:r>
            <a:r>
              <a:rPr lang="en-US" dirty="0"/>
              <a:t> “Test” Batch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6EECD02C-C5EB-DC9B-9662-234A2516A9F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4961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C44C28-81F5-3C18-DDBC-588C2EC3CD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3112403" cy="262122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X-Ray Fluorescence Spectroscopy (XRF) will be used to determine the concentration of Telluric Acid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Will be performed in the U/G chem lab by a trained operator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FBF02-3C36-00D5-6299-184AA897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Analysis: XRF for </a:t>
            </a:r>
            <a:r>
              <a:rPr lang="en-US" dirty="0" err="1"/>
              <a:t>TeA</a:t>
            </a:r>
            <a:r>
              <a:rPr lang="en-US" dirty="0"/>
              <a:t> Concentration</a:t>
            </a:r>
          </a:p>
        </p:txBody>
      </p:sp>
      <p:pic>
        <p:nvPicPr>
          <p:cNvPr id="4" name="Picture 3" descr="A close-up of a machine&#10;&#10;Description automatically generated">
            <a:extLst>
              <a:ext uri="{FF2B5EF4-FFF2-40B4-BE49-F238E27FC236}">
                <a16:creationId xmlns:a16="http://schemas.microsoft.com/office/drawing/2014/main" id="{56B8CC27-A254-05BF-D5FA-97D7B92F4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7211" y="8062030"/>
            <a:ext cx="4946910" cy="4569958"/>
          </a:xfrm>
          <a:prstGeom prst="rect">
            <a:avLst/>
          </a:prstGeom>
        </p:spPr>
      </p:pic>
      <p:sp>
        <p:nvSpPr>
          <p:cNvPr id="5" name="Slide Number">
            <a:extLst>
              <a:ext uri="{FF2B5EF4-FFF2-40B4-BE49-F238E27FC236}">
                <a16:creationId xmlns:a16="http://schemas.microsoft.com/office/drawing/2014/main" id="{8F6AB343-3DCD-B967-8836-3029F64BC55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07473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86E2211-C0F2-579F-4A4C-FFD6D0C7DF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3112403" cy="475354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An x-ray beam is directed at a sample causing core electrons to be excited from the ground state for a brief moment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When the electrons relax, they emit a photon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The energies from these photons can be used to determine the elemental makeup of the 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The amount of tellurium present in the sample will reveal the concentration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B12866-A3BF-1BA9-6471-97539987C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X-Ray Fluorescence Spectroscopy</a:t>
            </a:r>
          </a:p>
        </p:txBody>
      </p:sp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684485A1-CBC9-757F-09D2-8DBA0B773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2765" y="9096159"/>
            <a:ext cx="7699513" cy="28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">
            <a:extLst>
              <a:ext uri="{FF2B5EF4-FFF2-40B4-BE49-F238E27FC236}">
                <a16:creationId xmlns:a16="http://schemas.microsoft.com/office/drawing/2014/main" id="{FC1E5400-DC0C-4449-AB32-B26B3627BC88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30272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C44C28-81F5-3C18-DDBC-588C2EC3CD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5" y="5219194"/>
            <a:ext cx="11506044" cy="387695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Ultraviolet-visible Spectroscopy (UV/Vis) will be used to determine the concentration of Nitric Acid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400" dirty="0"/>
              <a:t>Will be performed in the U/G chem lab by a trained operator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FBF02-3C36-00D5-6299-184AA897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Analysis: UV/Vis for Nitric Acid Concentration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8DD2AA31-25F6-F489-ED97-48F99537507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82323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95B6D2-1CA3-2B0F-9624-69BEDF8F5A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6157557" cy="30496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Uses lower energy UV/Visible light to analyze a 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Relies on the absorption of light rather than </a:t>
            </a:r>
            <a:r>
              <a:rPr lang="en-US" sz="4000" dirty="0" err="1"/>
              <a:t>emmision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Can determine the concentration of a sample using the Beer-Lambert law: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38C0FD-E264-4026-F83D-C8B07F693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Ultraviolet-Visible Spectroscopy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CEB89C-6FBB-25A4-E250-4B7ED9D39674}"/>
                  </a:ext>
                </a:extLst>
              </p:cNvPr>
              <p:cNvSpPr txBox="1"/>
              <p:nvPr/>
            </p:nvSpPr>
            <p:spPr>
              <a:xfrm>
                <a:off x="10530359" y="9018187"/>
                <a:ext cx="3323282" cy="11617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821531" rtl="0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Muli Regular"/>
                          <a:cs typeface="Muli Regular"/>
                          <a:sym typeface="Muli Regular"/>
                        </a:rPr>
                        <m:t>𝐴</m:t>
                      </m:r>
                      <m:r>
                        <a:rPr kumimoji="0" lang="en-US" sz="2800" b="0" i="1" u="none" strike="noStrike" cap="none" spc="0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FillTx/>
                          <a:latin typeface="Cambria Math" panose="02040503050406030204" pitchFamily="18" charset="0"/>
                          <a:ea typeface="Muli Regular"/>
                          <a:cs typeface="Muli Regular"/>
                          <a:sym typeface="Muli Regular"/>
                        </a:rPr>
                        <m:t>=</m:t>
                      </m:r>
                      <m:func>
                        <m:funcPr>
                          <m:ctrlPr>
                            <a:rPr kumimoji="0" lang="en-US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Muli Regular"/>
                              <a:cs typeface="Muli Regular"/>
                              <a:sym typeface="Muli Regular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kumimoji="0" lang="en-US" sz="28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Muli Regular"/>
                                  <a:cs typeface="Muli Regular"/>
                                  <a:sym typeface="Muli Regular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sz="2800" b="0" i="0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Muli Regular"/>
                                  <a:cs typeface="Muli Regular"/>
                                  <a:sym typeface="Muli Regular"/>
                                </a:rPr>
                                <m:t>log</m:t>
                              </m:r>
                            </m:e>
                            <m:sub>
                              <m:r>
                                <a:rPr kumimoji="0" lang="en-US" sz="28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Muli Regular"/>
                                  <a:cs typeface="Muli Regular"/>
                                  <a:sym typeface="Muli Regular"/>
                                </a:rPr>
                                <m:t>10</m:t>
                              </m:r>
                            </m:sub>
                          </m:sSub>
                        </m:fName>
                        <m:e>
                          <m:d>
                            <m:dPr>
                              <m:ctrlPr>
                                <a:rPr kumimoji="0" lang="en-US" sz="2800" b="0" i="1" u="none" strike="noStrike" cap="none" spc="0" normalizeH="0" baseline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FillTx/>
                                  <a:latin typeface="Cambria Math" panose="02040503050406030204" pitchFamily="18" charset="0"/>
                                  <a:ea typeface="Muli Regular"/>
                                  <a:cs typeface="Muli Regular"/>
                                  <a:sym typeface="Muli Regular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0" lang="en-US" sz="2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Muli Regular"/>
                                      <a:cs typeface="Muli Regular"/>
                                      <a:sym typeface="Muli Regular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en-US" sz="2800" b="0" i="1" u="none" strike="noStrike" cap="none" spc="0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Tx/>
                                          <a:latin typeface="Cambria Math" panose="02040503050406030204" pitchFamily="18" charset="0"/>
                                          <a:ea typeface="Muli Regular"/>
                                          <a:cs typeface="Muli Regular"/>
                                          <a:sym typeface="Muli Regular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en-US" sz="2800" b="0" i="1" u="none" strike="noStrike" cap="none" spc="0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Tx/>
                                          <a:latin typeface="Cambria Math" panose="02040503050406030204" pitchFamily="18" charset="0"/>
                                          <a:ea typeface="Muli Regular"/>
                                          <a:cs typeface="Muli Regular"/>
                                          <a:sym typeface="Muli Regular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kumimoji="0" lang="en-US" sz="2800" b="0" i="1" u="none" strike="noStrike" cap="none" spc="0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00"/>
                                          </a:solidFill>
                                          <a:effectLst/>
                                          <a:uFillTx/>
                                          <a:latin typeface="Cambria Math" panose="02040503050406030204" pitchFamily="18" charset="0"/>
                                          <a:ea typeface="Muli Regular"/>
                                          <a:cs typeface="Muli Regular"/>
                                          <a:sym typeface="Muli Regular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kumimoji="0" lang="en-US" sz="2800" b="0" i="1" u="none" strike="noStrike" cap="none" spc="0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FillTx/>
                                      <a:latin typeface="Cambria Math" panose="02040503050406030204" pitchFamily="18" charset="0"/>
                                      <a:ea typeface="Muli Regular"/>
                                      <a:cs typeface="Muli Regular"/>
                                      <a:sym typeface="Muli Regular"/>
                                    </a:rPr>
                                    <m:t>𝐼</m:t>
                                  </m:r>
                                </m:den>
                              </m:f>
                            </m:e>
                          </m:d>
                          <m:r>
                            <a:rPr kumimoji="0" lang="en-US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Muli Regular"/>
                              <a:cs typeface="Muli Regular"/>
                              <a:sym typeface="Muli Regular"/>
                            </a:rPr>
                            <m:t>=</m:t>
                          </m:r>
                          <m:r>
                            <a:rPr kumimoji="0" lang="en-US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Muli Regular"/>
                              <a:cs typeface="Muli Regular"/>
                              <a:sym typeface="Muli Regular"/>
                            </a:rPr>
                            <m:t>𝜖</m:t>
                          </m:r>
                          <m:r>
                            <a:rPr kumimoji="0" lang="en-US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Muli Regular"/>
                              <a:cs typeface="Muli Regular"/>
                              <a:sym typeface="Muli Regular"/>
                            </a:rPr>
                            <m:t>𝑐𝐿</m:t>
                          </m:r>
                        </m:e>
                      </m:func>
                    </m:oMath>
                  </m:oMathPara>
                </a14:m>
                <a:endParaRPr kumimoji="0" lang="en-US" sz="2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Muli Regular"/>
                  <a:ea typeface="Muli Regular"/>
                  <a:cs typeface="Muli Regular"/>
                  <a:sym typeface="Muli Regular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DCEB89C-6FBB-25A4-E250-4B7ED9D39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0359" y="9018187"/>
                <a:ext cx="3323282" cy="116179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">
            <a:extLst>
              <a:ext uri="{FF2B5EF4-FFF2-40B4-BE49-F238E27FC236}">
                <a16:creationId xmlns:a16="http://schemas.microsoft.com/office/drawing/2014/main" id="{A3618E10-65DC-29B6-AF81-C81AA49884FC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935867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C44C28-81F5-3C18-DDBC-588C2EC3CD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5428688" cy="6083139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Inductively Coupled Plasma Mass Spectrometry (ICP-MS) will be used to determine the concentration of Uranium and Thorium in the </a:t>
            </a:r>
            <a:r>
              <a:rPr lang="en-US" sz="4000" dirty="0" err="1"/>
              <a:t>TeA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ICP-MS will be done on the </a:t>
            </a:r>
            <a:r>
              <a:rPr lang="en-US" sz="4000" dirty="0" err="1"/>
              <a:t>TeA</a:t>
            </a:r>
            <a:r>
              <a:rPr lang="en-US" sz="4000" dirty="0"/>
              <a:t> prior to purification and after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sz="4000" dirty="0"/>
              <a:t>To determine the effectiveness of the plant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sz="4000" dirty="0"/>
              <a:t>Ensure the product meets the strict backgrounds budget</a:t>
            </a:r>
          </a:p>
          <a:p>
            <a:pPr marL="1735137" lvl="2" indent="-457200">
              <a:buFont typeface="Arial" panose="020B0604020202020204" pitchFamily="34" charset="0"/>
              <a:buChar char="•"/>
            </a:pPr>
            <a:r>
              <a:rPr lang="en-US" sz="4000" dirty="0"/>
              <a:t>10</a:t>
            </a:r>
            <a:r>
              <a:rPr lang="en-US" sz="4000" baseline="30000" dirty="0"/>
              <a:t>-15</a:t>
            </a:r>
            <a:r>
              <a:rPr lang="en-US" sz="4000" dirty="0"/>
              <a:t> g of </a:t>
            </a:r>
            <a:r>
              <a:rPr lang="en-US" sz="4000" baseline="30000" dirty="0"/>
              <a:t>238</a:t>
            </a:r>
            <a:r>
              <a:rPr lang="en-US" sz="4000" dirty="0"/>
              <a:t>U/g of </a:t>
            </a:r>
            <a:r>
              <a:rPr lang="en-US" sz="4000" dirty="0" err="1"/>
              <a:t>TeLS</a:t>
            </a:r>
            <a:endParaRPr lang="en-US" sz="4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4000" dirty="0"/>
              <a:t>While SNOLAB does have an ICP-MS, this analysis will be conducted off site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7FBF02-3C36-00D5-6299-184AA8975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Contamination Analysis: ICP-MS for </a:t>
            </a:r>
            <a:r>
              <a:rPr lang="en-US" dirty="0" err="1"/>
              <a:t>TeA</a:t>
            </a:r>
            <a:endParaRPr lang="en-US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1BFB690C-EE3F-30BA-E7D4-28D0C4514FB5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85109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16BD72-2CAC-C542-AA3B-D77B32CC39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9160409" cy="541834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 high energy plasma is used to ionize a sample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Lenses and vacuum systems focus the ions into a beam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Mass spectrometer filters the ions by their mass to charge ratio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/>
              <a:t>Allows for extremely precise measurements of the concentrations of elements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115F1A1-C5FC-BA9D-6209-8B7B85EE4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Inductively Coupled Plasma Mass Spectrometry</a:t>
            </a:r>
          </a:p>
        </p:txBody>
      </p:sp>
      <p:pic>
        <p:nvPicPr>
          <p:cNvPr id="4" name="Picture 2" descr="Schematic of ICP-MS major components: sample introduction system, plasma torch, and mass spectrometer.  ">
            <a:extLst>
              <a:ext uri="{FF2B5EF4-FFF2-40B4-BE49-F238E27FC236}">
                <a16:creationId xmlns:a16="http://schemas.microsoft.com/office/drawing/2014/main" id="{B0754290-84C0-5D47-FABC-012EE8407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035" y="7859927"/>
            <a:ext cx="10307521" cy="443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">
            <a:extLst>
              <a:ext uri="{FF2B5EF4-FFF2-40B4-BE49-F238E27FC236}">
                <a16:creationId xmlns:a16="http://schemas.microsoft.com/office/drawing/2014/main" id="{E6B88179-E9AE-B808-1CB1-EB929597464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15556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sp>
        <p:nvSpPr>
          <p:cNvPr id="3" name="Section…">
            <a:extLst>
              <a:ext uri="{FF2B5EF4-FFF2-40B4-BE49-F238E27FC236}">
                <a16:creationId xmlns:a16="http://schemas.microsoft.com/office/drawing/2014/main" id="{A20949CE-1882-F427-C635-46CAE9C6735E}"/>
              </a:ext>
            </a:extLst>
          </p:cNvPr>
          <p:cNvSpPr txBox="1">
            <a:spLocks/>
          </p:cNvSpPr>
          <p:nvPr/>
        </p:nvSpPr>
        <p:spPr>
          <a:xfrm>
            <a:off x="7276305" y="5793638"/>
            <a:ext cx="9831390" cy="1064362"/>
          </a:xfrm>
          <a:prstGeom prst="rect">
            <a:avLst/>
          </a:prstGeom>
        </p:spPr>
        <p:txBody>
          <a:bodyPr/>
          <a:lstStyle>
            <a:lvl1pPr marL="0" marR="0" indent="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0" i="0" u="none" strike="noStrike" cap="none" spc="0" baseline="0">
                <a:ln>
                  <a:noFill/>
                </a:ln>
                <a:solidFill>
                  <a:schemeClr val="accent1">
                    <a:hueOff val="48339"/>
                    <a:lumOff val="-12879"/>
                  </a:schemeClr>
                </a:solidFill>
                <a:uFillTx/>
                <a:latin typeface="+mn-lt"/>
                <a:ea typeface="+mn-ea"/>
                <a:cs typeface="+mn-cs"/>
                <a:sym typeface="Lota Grotesque Bold"/>
              </a:defRPr>
            </a:lvl9pPr>
          </a:lstStyle>
          <a:p>
            <a:pPr hangingPunct="1"/>
            <a:r>
              <a:rPr lang="en-US" dirty="0">
                <a:solidFill>
                  <a:schemeClr val="bg1"/>
                </a:solidFill>
              </a:rPr>
              <a:t>Thank you for Listening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 dirty="0"/>
          </a:p>
        </p:txBody>
      </p:sp>
      <p:sp>
        <p:nvSpPr>
          <p:cNvPr id="132" name="Section…"/>
          <p:cNvSpPr txBox="1">
            <a:spLocks noGrp="1"/>
          </p:cNvSpPr>
          <p:nvPr>
            <p:ph type="title"/>
          </p:nvPr>
        </p:nvSpPr>
        <p:spPr>
          <a:xfrm>
            <a:off x="2532888" y="4395533"/>
            <a:ext cx="20015664" cy="49249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The SNO+ Detector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279923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6DB22-8FA1-4388-1399-7845157D4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SNO+ Detector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768F8-5BF7-CBDD-9606-CF7AB005CD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396871" y="5219194"/>
            <a:ext cx="10346266" cy="4965269"/>
          </a:xfrm>
        </p:spPr>
        <p:txBody>
          <a:bodyPr/>
          <a:lstStyle/>
          <a:p>
            <a:r>
              <a:rPr lang="en-US" sz="4400" dirty="0"/>
              <a:t>Located at SNOLAB</a:t>
            </a:r>
          </a:p>
          <a:p>
            <a:r>
              <a:rPr lang="en-US" sz="4400" dirty="0"/>
              <a:t>780 </a:t>
            </a:r>
            <a:r>
              <a:rPr lang="en-US" sz="4400" dirty="0" err="1"/>
              <a:t>tonnes</a:t>
            </a:r>
            <a:r>
              <a:rPr lang="en-US" sz="4400" dirty="0"/>
              <a:t> of liquid scintillator</a:t>
            </a:r>
          </a:p>
          <a:p>
            <a:r>
              <a:rPr lang="en-US" sz="4400" dirty="0"/>
              <a:t>Scintillation light is detected by ~10,000 PMTs</a:t>
            </a:r>
          </a:p>
          <a:p>
            <a:r>
              <a:rPr lang="en-US" sz="4400" dirty="0"/>
              <a:t>Extremely sensitive to low-energy particle interactions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8AAD9-83F9-D99D-BCD0-371406A5D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About SNO+">
            <a:extLst>
              <a:ext uri="{FF2B5EF4-FFF2-40B4-BE49-F238E27FC236}">
                <a16:creationId xmlns:a16="http://schemas.microsoft.com/office/drawing/2014/main" id="{E3C0603F-13A4-FB35-A9AB-3FA3632C80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00" y="602159"/>
            <a:ext cx="8850955" cy="1239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DB2CDA-94A0-D801-4EF4-0FBC64B24002}"/>
              </a:ext>
            </a:extLst>
          </p:cNvPr>
          <p:cNvSpPr txBox="1"/>
          <p:nvPr/>
        </p:nvSpPr>
        <p:spPr>
          <a:xfrm>
            <a:off x="6255026" y="7371161"/>
            <a:ext cx="556242" cy="6613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AV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BECA3D-B7A6-8C17-964C-A27A474B73B8}"/>
              </a:ext>
            </a:extLst>
          </p:cNvPr>
          <p:cNvSpPr txBox="1"/>
          <p:nvPr/>
        </p:nvSpPr>
        <p:spPr>
          <a:xfrm>
            <a:off x="6917635" y="9747611"/>
            <a:ext cx="953786" cy="66133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algn="l" defTabSz="821531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uli Regular"/>
                <a:ea typeface="Muli Regular"/>
                <a:cs typeface="Muli Regular"/>
                <a:sym typeface="Muli Regular"/>
              </a:rPr>
              <a:t>PMTs</a:t>
            </a: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0EC13BC9-0CE8-7F79-2507-AE6BECB1AB4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4406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132" name="Section…"/>
          <p:cNvSpPr txBox="1">
            <a:spLocks noGrp="1"/>
          </p:cNvSpPr>
          <p:nvPr>
            <p:ph type="title"/>
          </p:nvPr>
        </p:nvSpPr>
        <p:spPr>
          <a:xfrm>
            <a:off x="2532888" y="4395533"/>
            <a:ext cx="20015664" cy="49249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err="1"/>
              <a:t>Neutrinoless</a:t>
            </a:r>
            <a:r>
              <a:rPr lang="en-US" dirty="0"/>
              <a:t> Double Beta Decay (</a:t>
            </a:r>
            <a:r>
              <a:rPr lang="el-GR" dirty="0"/>
              <a:t>0νββ</a:t>
            </a:r>
            <a:r>
              <a:rPr lang="en-US" dirty="0"/>
              <a:t>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8474557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DFD90-5349-A2B4-6A93-61C3F2D7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err="1"/>
              <a:t>Neutrinoless</a:t>
            </a:r>
            <a:r>
              <a:rPr lang="en-US" sz="6600" dirty="0"/>
              <a:t> Double Beta Decay (0</a:t>
            </a:r>
            <a:r>
              <a:rPr lang="el-GR" sz="6600" dirty="0"/>
              <a:t>νββ)</a:t>
            </a:r>
            <a:endParaRPr lang="en-US" sz="6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F37AEB-BECB-5215-E720-82618728D2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595652" y="5219194"/>
            <a:ext cx="10140415" cy="4753544"/>
          </a:xfrm>
        </p:spPr>
        <p:txBody>
          <a:bodyPr/>
          <a:lstStyle/>
          <a:p>
            <a:r>
              <a:rPr lang="en-US" sz="3600" dirty="0"/>
              <a:t>Conventional double beta decay has been observed</a:t>
            </a:r>
          </a:p>
          <a:p>
            <a:r>
              <a:rPr lang="en-US" sz="3600" dirty="0"/>
              <a:t>For </a:t>
            </a:r>
            <a:r>
              <a:rPr lang="el-GR" sz="3600" dirty="0"/>
              <a:t>0νββ</a:t>
            </a:r>
            <a:r>
              <a:rPr lang="en-US" sz="3600" dirty="0"/>
              <a:t> to occur, neutrinos must be “</a:t>
            </a:r>
            <a:r>
              <a:rPr lang="en-US" sz="3600" dirty="0" err="1"/>
              <a:t>majorana</a:t>
            </a:r>
            <a:r>
              <a:rPr lang="en-US" sz="3600" dirty="0"/>
              <a:t>” in nature</a:t>
            </a:r>
          </a:p>
          <a:p>
            <a:r>
              <a:rPr lang="en-US" sz="3600" dirty="0"/>
              <a:t>Observation of 0</a:t>
            </a:r>
            <a:r>
              <a:rPr lang="el-GR" sz="3600" dirty="0"/>
              <a:t>νββ</a:t>
            </a:r>
            <a:r>
              <a:rPr lang="en-US" sz="3600" dirty="0"/>
              <a:t> would be a groundbreaking discovery in particle physics</a:t>
            </a:r>
          </a:p>
          <a:p>
            <a:pPr lvl="1"/>
            <a:r>
              <a:rPr lang="en-US" sz="3600" dirty="0"/>
              <a:t>Matter/Antimatter asymmetry </a:t>
            </a:r>
          </a:p>
          <a:p>
            <a:r>
              <a:rPr lang="en-US" sz="3600" dirty="0"/>
              <a:t>Theorized to occur in many different isotopes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B1F9F-013A-36AB-7BB9-FACBAE3690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FDFAEB2-1444-91D5-1EB7-2C842726F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67" y="4094922"/>
            <a:ext cx="7170622" cy="552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">
            <a:extLst>
              <a:ext uri="{FF2B5EF4-FFF2-40B4-BE49-F238E27FC236}">
                <a16:creationId xmlns:a16="http://schemas.microsoft.com/office/drawing/2014/main" id="{64520585-A5C2-B846-EF70-93655B8C33A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3266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132" name="Section…"/>
          <p:cNvSpPr txBox="1">
            <a:spLocks noGrp="1"/>
          </p:cNvSpPr>
          <p:nvPr>
            <p:ph type="title"/>
          </p:nvPr>
        </p:nvSpPr>
        <p:spPr>
          <a:xfrm>
            <a:off x="2532888" y="4395533"/>
            <a:ext cx="20015664" cy="49249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Backgrounds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8086199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B284DDF-0C37-D049-DF5E-7B4962CC884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87034" y="5219194"/>
            <a:ext cx="13112403" cy="631454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Since SNO+ is very sensitive to low-energy interactions, it must be isolated from high-energy particles such as: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Muons from cosmogenic sources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Alpha and beta decays from radioactive isotopes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Contamination from radioactive isotopes can exist in: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Materials used to construct the detector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Cavity water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Cover gas system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r>
              <a:rPr lang="en-US" dirty="0"/>
              <a:t>Liquid scintillator cocktail</a:t>
            </a:r>
          </a:p>
          <a:p>
            <a:pPr marL="1290637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290637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1290637" lvl="1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419DAE-5817-0A20-D312-392F9692F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7034" y="1464032"/>
            <a:ext cx="13112403" cy="2838566"/>
          </a:xfrm>
        </p:spPr>
        <p:txBody>
          <a:bodyPr/>
          <a:lstStyle/>
          <a:p>
            <a:r>
              <a:rPr lang="en-US" dirty="0"/>
              <a:t>Backgrounds in SNO+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F93246-CF05-AAAF-963F-87AABF516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4114" y="6855959"/>
            <a:ext cx="7182852" cy="5144218"/>
          </a:xfrm>
          <a:prstGeom prst="rect">
            <a:avLst/>
          </a:prstGeom>
        </p:spPr>
      </p:pic>
      <p:sp>
        <p:nvSpPr>
          <p:cNvPr id="4" name="Slide Number">
            <a:extLst>
              <a:ext uri="{FF2B5EF4-FFF2-40B4-BE49-F238E27FC236}">
                <a16:creationId xmlns:a16="http://schemas.microsoft.com/office/drawing/2014/main" id="{C1A0A3D6-BAB5-3DC7-D6AF-E5EC3C10DA7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15271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132" name="Section…"/>
          <p:cNvSpPr txBox="1">
            <a:spLocks noGrp="1"/>
          </p:cNvSpPr>
          <p:nvPr>
            <p:ph type="title"/>
          </p:nvPr>
        </p:nvSpPr>
        <p:spPr>
          <a:xfrm>
            <a:off x="2532888" y="4395533"/>
            <a:ext cx="20015664" cy="492493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Overview of the </a:t>
            </a:r>
            <a:r>
              <a:rPr lang="en-US" dirty="0" err="1"/>
              <a:t>TeA</a:t>
            </a:r>
            <a:r>
              <a:rPr lang="en-US" dirty="0"/>
              <a:t> Plant</a:t>
            </a: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6DB22-8FA1-4388-1399-7845157D4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9509" y="1715823"/>
            <a:ext cx="7671817" cy="3872556"/>
          </a:xfrm>
        </p:spPr>
        <p:txBody>
          <a:bodyPr/>
          <a:lstStyle/>
          <a:p>
            <a:r>
              <a:rPr lang="en-US" dirty="0"/>
              <a:t>Telluric Acid Purification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768F8-5BF7-CBDD-9606-CF7AB005CD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189508" y="5205942"/>
            <a:ext cx="10272927" cy="7274811"/>
          </a:xfrm>
        </p:spPr>
        <p:txBody>
          <a:bodyPr/>
          <a:lstStyle/>
          <a:p>
            <a:r>
              <a:rPr lang="en-US" sz="3600" dirty="0"/>
              <a:t>Telluric acid crystals are dissolved in water</a:t>
            </a:r>
          </a:p>
          <a:p>
            <a:r>
              <a:rPr lang="en-US" sz="3600" dirty="0"/>
              <a:t>Particulates are filtered out</a:t>
            </a:r>
          </a:p>
          <a:p>
            <a:r>
              <a:rPr lang="en-US" sz="3600" dirty="0" err="1"/>
              <a:t>TeA</a:t>
            </a:r>
            <a:r>
              <a:rPr lang="en-US" sz="3600" dirty="0"/>
              <a:t> is recrystallized and rinsed with nitric acid</a:t>
            </a:r>
          </a:p>
          <a:p>
            <a:r>
              <a:rPr lang="en-US" sz="3600" dirty="0" err="1"/>
              <a:t>TeA</a:t>
            </a:r>
            <a:r>
              <a:rPr lang="en-US" sz="3600" dirty="0"/>
              <a:t> is thermally recrystallized and rinsed with UPW</a:t>
            </a:r>
          </a:p>
          <a:p>
            <a:r>
              <a:rPr lang="en-US" sz="3600" dirty="0"/>
              <a:t>Final product is dried with filtered air</a:t>
            </a:r>
          </a:p>
          <a:p>
            <a:r>
              <a:rPr lang="en-US" sz="3600" dirty="0"/>
              <a:t>Synthesized with butanediol before being added to the scintillator cocktail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88AAD9-83F9-D99D-BCD0-371406A5D4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flipV="1">
            <a:off x="12246087" y="4338781"/>
            <a:ext cx="2451751" cy="1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 descr="image">
            <a:extLst>
              <a:ext uri="{FF2B5EF4-FFF2-40B4-BE49-F238E27FC236}">
                <a16:creationId xmlns:a16="http://schemas.microsoft.com/office/drawing/2014/main" id="{99EA1A40-9089-B339-C3F1-456191DE4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404" y="3190420"/>
            <a:ext cx="10008944" cy="733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">
            <a:extLst>
              <a:ext uri="{FF2B5EF4-FFF2-40B4-BE49-F238E27FC236}">
                <a16:creationId xmlns:a16="http://schemas.microsoft.com/office/drawing/2014/main" id="{674CCF1F-39C2-4D42-C265-AFD8F20AEC8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2488810" y="12212019"/>
            <a:ext cx="976822" cy="8413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9680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Lota Grotesque Bold"/>
        <a:ea typeface="Lota Grotesque Bold"/>
        <a:cs typeface="Lota Grotesque Bold"/>
      </a:majorFont>
      <a:minorFont>
        <a:latin typeface="Lota Grotesque Bold"/>
        <a:ea typeface="Lota Grotesque Bold"/>
        <a:cs typeface="Lota Grotesque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uli Regular"/>
            <a:ea typeface="Muli Regular"/>
            <a:cs typeface="Muli Regular"/>
            <a:sym typeface="Muli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Lota Grotesque Bold"/>
        <a:ea typeface="Lota Grotesque Bold"/>
        <a:cs typeface="Lota Grotesque Bold"/>
      </a:majorFont>
      <a:minorFont>
        <a:latin typeface="Lota Grotesque Bold"/>
        <a:ea typeface="Lota Grotesque Bold"/>
        <a:cs typeface="Lota Grotesque Bol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Muli Regular"/>
            <a:ea typeface="Muli Regular"/>
            <a:cs typeface="Muli Regular"/>
            <a:sym typeface="Muli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12101</TotalTime>
  <Words>604</Words>
  <Application>Microsoft Office PowerPoint</Application>
  <PresentationFormat>Custom</PresentationFormat>
  <Paragraphs>93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Cambria Math</vt:lpstr>
      <vt:lpstr>Helvetica Neue</vt:lpstr>
      <vt:lpstr>Helvetica Neue Medium</vt:lpstr>
      <vt:lpstr>Lota Grotesque Bold</vt:lpstr>
      <vt:lpstr>Muli Bold</vt:lpstr>
      <vt:lpstr>Muli Regular</vt:lpstr>
      <vt:lpstr>White</vt:lpstr>
      <vt:lpstr>Sample Analysis Methodology for Telluric Purification</vt:lpstr>
      <vt:lpstr>The SNO+ Detector</vt:lpstr>
      <vt:lpstr>SNO+ Detector</vt:lpstr>
      <vt:lpstr>Neutrinoless Double Beta Decay (0νββ)</vt:lpstr>
      <vt:lpstr>Neutrinoless Double Beta Decay (0νββ)</vt:lpstr>
      <vt:lpstr>Backgrounds</vt:lpstr>
      <vt:lpstr>Backgrounds in SNO+</vt:lpstr>
      <vt:lpstr>Overview of the TeA Plant</vt:lpstr>
      <vt:lpstr>Telluric Acid Purification</vt:lpstr>
      <vt:lpstr>First TeA “Test” Batch</vt:lpstr>
      <vt:lpstr>First TeA “Test” Batch</vt:lpstr>
      <vt:lpstr>Process Analysis: XRF for TeA Concentration</vt:lpstr>
      <vt:lpstr>X-Ray Fluorescence Spectroscopy</vt:lpstr>
      <vt:lpstr>Process Analysis: UV/Vis for Nitric Acid Concentration</vt:lpstr>
      <vt:lpstr>Ultraviolet-Visible Spectroscopy</vt:lpstr>
      <vt:lpstr>Contamination Analysis: ICP-MS for TeA</vt:lpstr>
      <vt:lpstr>Inductively Coupled Plasma Mass Spectrometry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title here</dc:title>
  <cp:lastModifiedBy>James</cp:lastModifiedBy>
  <cp:revision>8</cp:revision>
  <dcterms:modified xsi:type="dcterms:W3CDTF">2023-08-17T01:35:14Z</dcterms:modified>
</cp:coreProperties>
</file>