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94" r:id="rId3"/>
    <p:sldId id="299" r:id="rId4"/>
    <p:sldId id="301" r:id="rId5"/>
    <p:sldId id="303" r:id="rId6"/>
    <p:sldId id="271" r:id="rId7"/>
    <p:sldId id="273" r:id="rId8"/>
    <p:sldId id="304" r:id="rId9"/>
    <p:sldId id="275" r:id="rId10"/>
    <p:sldId id="277" r:id="rId11"/>
    <p:sldId id="280" r:id="rId12"/>
    <p:sldId id="297" r:id="rId13"/>
    <p:sldId id="281" r:id="rId14"/>
    <p:sldId id="282" r:id="rId15"/>
    <p:sldId id="283" r:id="rId16"/>
    <p:sldId id="278" r:id="rId17"/>
    <p:sldId id="305" r:id="rId18"/>
    <p:sldId id="306" r:id="rId19"/>
    <p:sldId id="307" r:id="rId20"/>
    <p:sldId id="285" r:id="rId21"/>
    <p:sldId id="289" r:id="rId22"/>
    <p:sldId id="286" r:id="rId23"/>
    <p:sldId id="290" r:id="rId24"/>
    <p:sldId id="298" r:id="rId25"/>
    <p:sldId id="291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8" autoAdjust="0"/>
    <p:restoredTop sz="92857" autoAdjust="0"/>
  </p:normalViewPr>
  <p:slideViewPr>
    <p:cSldViewPr snapToGrid="0">
      <p:cViewPr varScale="1">
        <p:scale>
          <a:sx n="58" d="100"/>
          <a:sy n="58" d="100"/>
        </p:scale>
        <p:origin x="8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292D8-F764-474C-80DF-24E19D2B657E}" type="datetimeFigureOut">
              <a:rPr lang="it-IT" smtClean="0"/>
              <a:t>05/09/2024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DE693-6DBA-4F02-A1BA-CC02EF94CAF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02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FDE693-6DBA-4F02-A1BA-CC02EF94CAFE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4778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FDE693-6DBA-4F02-A1BA-CC02EF94CAFE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665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419AF4-9D59-2155-2406-EF8A739B5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0C6FD0E-9F37-B721-C63F-ADEF3A4A3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4EA9B7-5989-57E3-CDE6-18EE2F11A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2E6A-114A-44A4-9994-DCCE62353E52}" type="datetime1">
              <a:rPr lang="it-IT" smtClean="0"/>
              <a:t>05/09/2024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4DC049-33F9-6720-C07E-DA12CCF70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A25376-40BF-6B23-8A3D-BB3FD2C48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17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5357C2-4251-BA3C-B573-2549C23BD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7F3449-D724-1713-AA15-67A54FDE5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77D4C2-F75B-A933-0E40-6FB229D52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ACA96-BA49-4439-8112-151A39147928}" type="datetime1">
              <a:rPr lang="it-IT" smtClean="0"/>
              <a:t>05/09/2024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EC72FF-764C-30CA-7433-F2BD2A4E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594EB1-E9ED-F35F-107B-4593DB0D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4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4293F5C-44C7-7385-997E-3537529160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CFC3F4-76E2-3DD7-4D09-8D48EB0CDE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7FC123-EB0B-2825-52EC-FE3286EA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2B4E-5F16-41FA-B177-D6321513A176}" type="datetime1">
              <a:rPr lang="it-IT" smtClean="0"/>
              <a:t>05/09/2024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9F96BB-61B7-7ECA-20C0-29455A66A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52C26D-B0BB-B171-C247-D6344840A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366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86DA39-7B34-EAED-FB6C-38F32A358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D2BB63-2615-6925-113C-D4636F6F1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A99F7E-A5BE-8891-2F87-122D68D45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B6B65-9CA9-4F85-8C35-90FF6D6C3A1F}" type="datetime1">
              <a:rPr lang="it-IT" smtClean="0"/>
              <a:t>05/09/2024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3A37D9-E3F9-39A3-B192-6FDA8DFC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8C7173-041B-EF94-DDCC-A1496AE5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77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2150AB-962D-7D22-C279-904C94C80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E7A9CA3-B6D2-A1C6-F6EB-2538B684B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332601-9C0C-674E-5024-C76E48D2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0276-A66C-4EF1-8DEA-EBB3E16AAFED}" type="datetime1">
              <a:rPr lang="it-IT" smtClean="0"/>
              <a:t>05/09/2024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CE71CF-B3BF-2B41-3201-2405C2E5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930305-E826-E683-89C2-769586A1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5255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2CD895-4340-B4B4-2CF4-275B5E660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73F7FE-35DC-6DC2-79CA-AED22D7521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E0039CE-493A-6F26-BBF1-B72E4B8BE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BF50913-69BA-1B66-899C-1781292A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C8E-9DDD-435A-BE2B-CD6EE17307B8}" type="datetime1">
              <a:rPr lang="it-IT" smtClean="0"/>
              <a:t>05/09/2024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26BFA57-ECD8-757D-F2A7-3A51803C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D73FF1-B0CC-BA8B-041F-FFA5CACF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23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DF69D-EC32-9831-42EB-48D06295F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DC39612-D3E4-3980-BD3B-52B78AEA1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34700D4-50C7-6E99-F3F9-304B57DBA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152FE9B-04B0-A081-6A62-A69D6687F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F818787-BE84-04C0-3904-AB5064A48F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FFCC265-A111-E8B8-F1E5-FC1A63E5C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5BDD-8AA0-4EC9-9C37-A200CBBC2336}" type="datetime1">
              <a:rPr lang="it-IT" smtClean="0"/>
              <a:t>05/09/2024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FB81997-BB87-CCD8-BDCB-68512E3B1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3676081-224E-7EBF-BE6E-5EC591C09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45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EF1E81-52F9-45A1-B860-642C47C25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A933EBC-BBF8-1C77-3145-A6BFD5376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A525-6732-4169-A0F6-DE7873759892}" type="datetime1">
              <a:rPr lang="it-IT" smtClean="0"/>
              <a:t>05/09/2024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D777B33-F79E-FFB2-B042-E625215A2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D55BBB1-108B-416D-E34B-9601091E7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7664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CC17F19-8981-BE03-84C8-4F53A797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CC98-81B7-4E99-8D16-293F4A41AB00}" type="datetime1">
              <a:rPr lang="it-IT" smtClean="0"/>
              <a:t>05/09/2024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EA976BF-9839-F298-66D0-015C3BEC3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EEE5E5-7B10-1E3F-B248-BFBF27423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014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7E47E3-21E8-DFFB-0D48-4C2F6341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0BD6BF-23E8-CE36-F147-95F5E0333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F109C1E-C537-9696-C771-4A7BB52E4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6691AD7-1AFE-DBDF-2A3A-DE1E50E88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4D3D-93DF-44D3-A59F-FEAF7DA86405}" type="datetime1">
              <a:rPr lang="it-IT" smtClean="0"/>
              <a:t>05/09/2024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110109C-98DC-CB06-1602-2E1A62964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E9A234E-F994-9E78-5813-9DAFDC5A2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541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A5F374-31F8-7FD4-1A98-AE7D9E061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3AA1DE8-3849-ADB0-99C9-2C0087BDBD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811CD1-73D8-E604-E4DE-285706968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8310E89-3261-AB49-3D57-E73507E06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AC4C-0186-47A3-AB53-8A00A5FC01D7}" type="datetime1">
              <a:rPr lang="it-IT" smtClean="0"/>
              <a:t>05/09/2024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326FED-F291-0196-7959-1B62162EF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447649B-82E2-16DC-DB2D-3AEA619B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0287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3739709-8CF9-F8AC-71AE-51F89D18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423D9C-6AC4-4C44-1D84-6EEC6CB26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3C70DB-99D8-18BC-D552-E552A2CFD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295F87-1C8D-4221-90F8-814191D4D5A9}" type="datetime1">
              <a:rPr lang="it-IT" smtClean="0"/>
              <a:t>05/09/2024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F422E5-0F2E-35A3-0AC2-C492C8CBE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44EB9C-69B1-C69C-E80F-70D38197B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3D2590-4CDC-4AA5-A5E6-216B3594A7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45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tags" Target="../tags/tag11.xml"/><Relationship Id="rId7" Type="http://schemas.openxmlformats.org/officeDocument/2006/relationships/image" Target="../media/image19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10" Type="http://schemas.openxmlformats.org/officeDocument/2006/relationships/image" Target="../media/image36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8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41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7.xml"/><Relationship Id="rId7" Type="http://schemas.openxmlformats.org/officeDocument/2006/relationships/image" Target="../media/image4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4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tags" Target="../tags/tag22.xml"/><Relationship Id="rId12" Type="http://schemas.openxmlformats.org/officeDocument/2006/relationships/image" Target="../media/image32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9.png"/><Relationship Id="rId11" Type="http://schemas.openxmlformats.org/officeDocument/2006/relationships/image" Target="../media/image31.png"/><Relationship Id="rId5" Type="http://schemas.openxmlformats.org/officeDocument/2006/relationships/image" Target="../media/image2.png"/><Relationship Id="rId10" Type="http://schemas.openxmlformats.org/officeDocument/2006/relationships/image" Target="../media/image22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25.xml"/><Relationship Id="rId7" Type="http://schemas.openxmlformats.org/officeDocument/2006/relationships/image" Target="../media/image240.png"/><Relationship Id="rId12" Type="http://schemas.openxmlformats.org/officeDocument/2006/relationships/image" Target="../media/image40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2.png"/><Relationship Id="rId11" Type="http://schemas.openxmlformats.org/officeDocument/2006/relationships/image" Target="../media/image39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37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6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45.png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50.png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image" Target="../media/image49.png"/><Relationship Id="rId2" Type="http://schemas.openxmlformats.org/officeDocument/2006/relationships/tags" Target="../tags/tag29.xml"/><Relationship Id="rId16" Type="http://schemas.openxmlformats.org/officeDocument/2006/relationships/image" Target="../media/image53.png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../media/image48.png"/><Relationship Id="rId5" Type="http://schemas.openxmlformats.org/officeDocument/2006/relationships/tags" Target="../tags/tag32.xml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tags" Target="../tags/tag31.xml"/><Relationship Id="rId9" Type="http://schemas.openxmlformats.org/officeDocument/2006/relationships/image" Target="../media/image2.png"/><Relationship Id="rId1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40.xml"/><Relationship Id="rId7" Type="http://schemas.openxmlformats.org/officeDocument/2006/relationships/image" Target="../media/image58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57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0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F755165B-DA83-643B-63E8-59CBB5F50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1078" y="3760676"/>
            <a:ext cx="9349839" cy="2264372"/>
          </a:xfrm>
        </p:spPr>
        <p:txBody>
          <a:bodyPr/>
          <a:lstStyle/>
          <a:p>
            <a:endParaRPr lang="it-IT" dirty="0"/>
          </a:p>
          <a:p>
            <a:r>
              <a:rPr lang="it-IT" dirty="0">
                <a:solidFill>
                  <a:srgbClr val="002060"/>
                </a:solidFill>
              </a:rPr>
              <a:t>Raffaele Marotta</a:t>
            </a:r>
          </a:p>
          <a:p>
            <a:r>
              <a:rPr lang="it-IT" dirty="0">
                <a:solidFill>
                  <a:srgbClr val="002060"/>
                </a:solidFill>
              </a:rPr>
              <a:t>INFN </a:t>
            </a:r>
            <a:r>
              <a:rPr lang="it-IT" dirty="0" err="1">
                <a:solidFill>
                  <a:srgbClr val="002060"/>
                </a:solidFill>
              </a:rPr>
              <a:t>Naples</a:t>
            </a:r>
            <a:endParaRPr lang="it-IT" dirty="0">
              <a:solidFill>
                <a:srgbClr val="002060"/>
              </a:solidFill>
            </a:endParaRP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5A46F1-B36D-BC1E-DBB8-FEB481B93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2590-4CDC-4AA5-A5E6-216B3594A70B}" type="slidenum">
              <a:rPr lang="it-IT" smtClean="0"/>
              <a:t>1</a:t>
            </a:fld>
            <a:endParaRPr lang="it-IT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7C795730-F5FA-4029-C137-A600299CD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2833" y="1794996"/>
            <a:ext cx="10446327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Spinning Massive Amplitudes</a:t>
            </a:r>
            <a:br>
              <a:rPr lang="en-GB" dirty="0"/>
            </a:br>
            <a:r>
              <a:rPr lang="en-GB" dirty="0"/>
              <a:t>from</a:t>
            </a:r>
            <a:br>
              <a:rPr lang="en-GB" dirty="0"/>
            </a:br>
            <a:r>
              <a:rPr lang="en-GB" dirty="0"/>
              <a:t>The Flat limit of CFT correlators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04E6BEB-74D8-6A62-8AEC-4F3683EC6B94}"/>
              </a:ext>
            </a:extLst>
          </p:cNvPr>
          <p:cNvSpPr txBox="1"/>
          <p:nvPr/>
        </p:nvSpPr>
        <p:spPr>
          <a:xfrm>
            <a:off x="0" y="5031142"/>
            <a:ext cx="12192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70C0"/>
                </a:solidFill>
              </a:rPr>
              <a:t>Based on: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rgbClr val="0070C0"/>
                </a:solidFill>
              </a:rPr>
              <a:t>Kostas </a:t>
            </a:r>
            <a:r>
              <a:rPr lang="en-GB" sz="2200" dirty="0" err="1">
                <a:solidFill>
                  <a:srgbClr val="0070C0"/>
                </a:solidFill>
              </a:rPr>
              <a:t>Skenderis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GB" sz="2200" dirty="0" err="1">
                <a:solidFill>
                  <a:srgbClr val="0070C0"/>
                </a:solidFill>
              </a:rPr>
              <a:t>Mritunjay</a:t>
            </a:r>
            <a:r>
              <a:rPr lang="en-GB" sz="2200" dirty="0">
                <a:solidFill>
                  <a:srgbClr val="0070C0"/>
                </a:solidFill>
              </a:rPr>
              <a:t> Verma and </a:t>
            </a:r>
            <a:r>
              <a:rPr lang="en-GB" sz="2200" b="1" dirty="0">
                <a:solidFill>
                  <a:srgbClr val="0070C0"/>
                </a:solidFill>
              </a:rPr>
              <a:t>R. M.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US" sz="2200" dirty="0">
                <a:solidFill>
                  <a:srgbClr val="0070C0"/>
                </a:solidFill>
              </a:rPr>
              <a:t>Momentum space CFT correlators of non-conserved spinning operators, JHEP 03 (2023) 196.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rgbClr val="0070C0"/>
                </a:solidFill>
              </a:rPr>
              <a:t> Kostas </a:t>
            </a:r>
            <a:r>
              <a:rPr lang="en-GB" sz="2200" dirty="0" err="1">
                <a:solidFill>
                  <a:srgbClr val="0070C0"/>
                </a:solidFill>
              </a:rPr>
              <a:t>Skenderis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GB" sz="2200" dirty="0" err="1">
                <a:solidFill>
                  <a:srgbClr val="0070C0"/>
                </a:solidFill>
              </a:rPr>
              <a:t>Mritunjay</a:t>
            </a:r>
            <a:r>
              <a:rPr lang="en-GB" sz="2200" dirty="0">
                <a:solidFill>
                  <a:srgbClr val="0070C0"/>
                </a:solidFill>
              </a:rPr>
              <a:t> Verma and </a:t>
            </a:r>
            <a:r>
              <a:rPr lang="en-GB" sz="2200" b="1" dirty="0">
                <a:solidFill>
                  <a:srgbClr val="0070C0"/>
                </a:solidFill>
              </a:rPr>
              <a:t>R. M</a:t>
            </a:r>
            <a:r>
              <a:rPr lang="en-GB" sz="2200" dirty="0">
                <a:solidFill>
                  <a:srgbClr val="0070C0"/>
                </a:solidFill>
              </a:rPr>
              <a:t>., </a:t>
            </a:r>
            <a:r>
              <a:rPr lang="en-US" sz="2200" dirty="0">
                <a:solidFill>
                  <a:srgbClr val="0070C0"/>
                </a:solidFill>
              </a:rPr>
              <a:t>Flat space spinning massive amplitudes from momentum space CFT, </a:t>
            </a:r>
            <a:r>
              <a:rPr lang="it-IT" sz="2200" i="1" dirty="0">
                <a:solidFill>
                  <a:srgbClr val="0070C0"/>
                </a:solidFill>
              </a:rPr>
              <a:t>JHEP</a:t>
            </a:r>
            <a:r>
              <a:rPr lang="it-IT" sz="2200" dirty="0">
                <a:solidFill>
                  <a:srgbClr val="0070C0"/>
                </a:solidFill>
              </a:rPr>
              <a:t> 08 (2024) 226.</a:t>
            </a:r>
          </a:p>
          <a:p>
            <a:r>
              <a:rPr lang="en-US" sz="2200" dirty="0">
                <a:solidFill>
                  <a:srgbClr val="0070C0"/>
                </a:solidFill>
              </a:rPr>
              <a:t>.</a:t>
            </a:r>
            <a:endParaRPr lang="en-US" sz="2200" dirty="0"/>
          </a:p>
        </p:txBody>
      </p:sp>
      <p:pic>
        <p:nvPicPr>
          <p:cNvPr id="9" name="Immagine 8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C4DACC68-1D03-3A2C-EAE8-444B6E4CE8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921" y="136525"/>
            <a:ext cx="4910935" cy="1411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 descr="Immagine che contiene Elementi grafici, Carattere, grafica, logo&#10;&#10;Descrizione generata automaticamente">
            <a:extLst>
              <a:ext uri="{FF2B5EF4-FFF2-40B4-BE49-F238E27FC236}">
                <a16:creationId xmlns:a16="http://schemas.microsoft.com/office/drawing/2014/main" id="{FFA41F79-396E-5EEC-64AC-F10AD94F10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4" y="136525"/>
            <a:ext cx="2790902" cy="1411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527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Momentum Space non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Conserved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Spinning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Operators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10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" name="Immagine 9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 &amp;a_1= (d-2)\Delta a_5-(\Delta-1)a_4 +b_2 \quad;\quad&#10;     a_2 =2(d-2)\Delta a_5  -(2\Delta+d-4)a_4   +\frac{(2\Delta-d)}{(\Delta-1)}b_2&amp;\nonumber\\[.3cm]&#10;   &amp; b_1=\frac{(2\Delta-d)}{2(\Delta-1)}b_2\, &amp;.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9905BF97-E483-58F4-B31E-8C5086F9738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4" y="1978823"/>
            <a:ext cx="9829309" cy="1092011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46A53D5-D704-6DB6-7D87-23AD19FC76EE}"/>
              </a:ext>
            </a:extLst>
          </p:cNvPr>
          <p:cNvSpPr txBox="1"/>
          <p:nvPr/>
        </p:nvSpPr>
        <p:spPr>
          <a:xfrm>
            <a:off x="0" y="1019375"/>
            <a:ext cx="54997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Only </a:t>
            </a:r>
            <a:r>
              <a:rPr lang="it-IT" sz="2200" dirty="0" err="1"/>
              <a:t>three</a:t>
            </a:r>
            <a:r>
              <a:rPr lang="it-IT" sz="2200" dirty="0"/>
              <a:t> </a:t>
            </a:r>
            <a:r>
              <a:rPr lang="it-IT" sz="2200" dirty="0" err="1"/>
              <a:t>parameters</a:t>
            </a:r>
            <a:r>
              <a:rPr lang="it-IT" sz="2200" dirty="0"/>
              <a:t> are </a:t>
            </a:r>
            <a:r>
              <a:rPr lang="it-IT" sz="2200" dirty="0" err="1"/>
              <a:t>independents</a:t>
            </a:r>
            <a:r>
              <a:rPr lang="it-IT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176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BULK Theory 3-Point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Function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11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6" name="Immagine 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S&amp;=&amp;\!\!\!\!\!\int d^{d+1}x\sqrt{G} \Bigl[-\frac{1}{16\pi G_N}(R-2\Lambda)+\frac{1}{4} F^{MN}F_{MN}+\frac{1}{2}W^{*}_{MN} W^{MN} +m^2 W^{*}_M W^M  \nonumber\\&#10;&amp;&amp;-ig\,\alpha F^{MN}W^*_MW_N+\,ig\beta F^{MN}\,\Big(  \nabla_{M} W^*_P\nabla^PW_{N} -\nabla_{M} W_P\nabla^PW_{N}^*\Big)&#10;%\beta^*  F^{M_1M_2} \nabla_{M_1} W_P\nabla^PW^*_{M_2} &#10;\Bigl]\, ,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7F52BFA6-51C4-F6FD-B4E5-535C5181CFA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20" y="1998522"/>
            <a:ext cx="9287764" cy="1123471"/>
          </a:xfrm>
          <a:prstGeom prst="rect">
            <a:avLst/>
          </a:prstGeom>
        </p:spPr>
      </p:pic>
      <p:pic>
        <p:nvPicPr>
          <p:cNvPr id="20" name="Immagine 19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 W_{MN}= (\nabla_M +i gA_M) W_N-(\nabla_N+ig A_N)W_M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4CD534A6-1639-51C2-050E-4D6D10C6BA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760" y="3751327"/>
            <a:ext cx="5229317" cy="25568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8EAF594C-C88F-0246-5BCD-E356439DCAE1}"/>
                  </a:ext>
                </a:extLst>
              </p:cNvPr>
              <p:cNvSpPr txBox="1"/>
              <p:nvPr/>
            </p:nvSpPr>
            <p:spPr>
              <a:xfrm>
                <a:off x="76555" y="833701"/>
                <a:ext cx="1173175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it-IT" sz="2200" dirty="0"/>
                  <a:t>The </a:t>
                </a:r>
                <a:r>
                  <a:rPr lang="it-IT" sz="2200" dirty="0" err="1"/>
                  <a:t>most</a:t>
                </a:r>
                <a:r>
                  <a:rPr lang="it-IT" sz="2200" dirty="0"/>
                  <a:t> general </a:t>
                </a:r>
                <a:r>
                  <a:rPr lang="it-IT" sz="2200" dirty="0" err="1"/>
                  <a:t>Euclidean</a:t>
                </a:r>
                <a:r>
                  <a:rPr lang="it-IT" sz="2200" dirty="0"/>
                  <a:t>  bulk action linear in the gauge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it-IT" sz="2200" dirty="0"/>
                  <a:t>, (M=1,…d+1) and </a:t>
                </a:r>
                <a:r>
                  <a:rPr lang="it-IT" sz="2200" dirty="0" err="1"/>
                  <a:t>quadratic</a:t>
                </a:r>
                <a:r>
                  <a:rPr lang="it-IT" sz="2200" dirty="0"/>
                  <a:t> in the </a:t>
                </a:r>
                <a:r>
                  <a:rPr lang="it-IT" sz="2200" dirty="0" err="1"/>
                  <a:t>Proca</a:t>
                </a:r>
                <a:r>
                  <a:rPr lang="it-IT" sz="2200" dirty="0"/>
                  <a:t> fields, in d+1 </a:t>
                </a:r>
                <a:r>
                  <a:rPr lang="it-IT" sz="2200" dirty="0" err="1"/>
                  <a:t>AdS-spacetime</a:t>
                </a:r>
                <a:r>
                  <a:rPr lang="it-IT" sz="2200" dirty="0"/>
                  <a:t> and up to 3 derivative </a:t>
                </a:r>
                <a:r>
                  <a:rPr lang="it-IT" sz="2200" dirty="0" err="1"/>
                  <a:t>terms</a:t>
                </a:r>
                <a:r>
                  <a:rPr lang="it-IT" sz="2200" dirty="0"/>
                  <a:t> </a:t>
                </a:r>
                <a:r>
                  <a:rPr lang="it-IT" sz="2200" dirty="0" err="1"/>
                  <a:t>is</a:t>
                </a:r>
                <a:r>
                  <a:rPr lang="it-IT" sz="2200" dirty="0"/>
                  <a:t>:</a:t>
                </a: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8EAF594C-C88F-0246-5BCD-E356439DC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5" y="833701"/>
                <a:ext cx="11731752" cy="769441"/>
              </a:xfrm>
              <a:prstGeom prst="rect">
                <a:avLst/>
              </a:prstGeom>
              <a:blipFill>
                <a:blip r:embed="rId8"/>
                <a:stretch>
                  <a:fillRect l="-572" t="-4762" b="-150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32A71F3-8E89-3F85-631D-0C25E7F232F3}"/>
              </a:ext>
            </a:extLst>
          </p:cNvPr>
          <p:cNvSpPr txBox="1"/>
          <p:nvPr/>
        </p:nvSpPr>
        <p:spPr>
          <a:xfrm>
            <a:off x="3807498" y="3751327"/>
            <a:ext cx="2282997" cy="338554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Cosmological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endParaRPr lang="it-IT" sz="1600" dirty="0"/>
          </a:p>
        </p:txBody>
      </p:sp>
      <p:pic>
        <p:nvPicPr>
          <p:cNvPr id="32" name="Immagine 31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F_{MN}= \partial_MA_N-\partial_NA_M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7FE84716-BE3C-2DD6-91B8-0D77743B55B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64" y="3751327"/>
            <a:ext cx="2662095" cy="219429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04254A87-10E2-83C3-884B-6698CAD89817}"/>
                  </a:ext>
                </a:extLst>
              </p:cNvPr>
              <p:cNvSpPr txBox="1"/>
              <p:nvPr/>
            </p:nvSpPr>
            <p:spPr>
              <a:xfrm>
                <a:off x="76555" y="4568692"/>
                <a:ext cx="12086186" cy="861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200" dirty="0"/>
                  <a:t>We Fourier transform the boundary coordinates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</m:t>
                    </m:r>
                    <m:groupChr>
                      <m:groupChrPr>
                        <m:chr m:val="→"/>
                        <m:pos m:val="top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GB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2200" dirty="0"/>
                  <a:t>, (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=1,…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2200" dirty="0"/>
                  <a:t>and choose the axial gauge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200" dirty="0"/>
                  <a:t>=0.</a:t>
                </a:r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04254A87-10E2-83C3-884B-6698CAD89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5" y="4568692"/>
                <a:ext cx="12086186" cy="861454"/>
              </a:xfrm>
              <a:prstGeom prst="rect">
                <a:avLst/>
              </a:prstGeom>
              <a:blipFill>
                <a:blip r:embed="rId10"/>
                <a:stretch>
                  <a:fillRect l="-555" t="-13380" b="-14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2690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BULK Theory 3-Point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Function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12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22" name="Immagine 21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_\mu(z,\,k)=\mathbb{K}_{\mu}^{\;\;\nu}(z,k) A_{(0)\nu}(k) +\,\int dw \sqrt{G} \;{\cal G}_{\mu\nu}(z,\,w;\,k)\,J^\nu(w,\,k)\, ,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71C1F3F8-091F-7B38-762E-ACC66C40DEE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895" y="2229809"/>
            <a:ext cx="7113143" cy="562286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04254A87-10E2-83C3-884B-6698CAD89817}"/>
              </a:ext>
            </a:extLst>
          </p:cNvPr>
          <p:cNvSpPr txBox="1"/>
          <p:nvPr/>
        </p:nvSpPr>
        <p:spPr>
          <a:xfrm>
            <a:off x="0" y="935656"/>
            <a:ext cx="12086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For the three-points we need the perturbative solution of the gauge field up to the first order in the gauge coupling.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9B32412-C972-E550-EF74-58397E7B82DA}"/>
              </a:ext>
            </a:extLst>
          </p:cNvPr>
          <p:cNvSpPr txBox="1"/>
          <p:nvPr/>
        </p:nvSpPr>
        <p:spPr>
          <a:xfrm>
            <a:off x="319492" y="3203905"/>
            <a:ext cx="3034805" cy="369332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/>
              <a:t>Bulk-to </a:t>
            </a:r>
            <a:r>
              <a:rPr lang="it-IT" dirty="0" err="1"/>
              <a:t>boundary</a:t>
            </a:r>
            <a:r>
              <a:rPr lang="it-IT" dirty="0"/>
              <a:t> propagator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4DA36225-47BF-D0C3-DCBF-7830A1AE55A1}"/>
              </a:ext>
            </a:extLst>
          </p:cNvPr>
          <p:cNvSpPr txBox="1"/>
          <p:nvPr/>
        </p:nvSpPr>
        <p:spPr>
          <a:xfrm>
            <a:off x="7852865" y="3203905"/>
            <a:ext cx="2487027" cy="369332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/>
              <a:t>Bulk to bulk propagator</a:t>
            </a: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0A6F279-EF5F-6B38-367E-6224C77469C8}"/>
              </a:ext>
            </a:extLst>
          </p:cNvPr>
          <p:cNvCxnSpPr>
            <a:cxnSpLocks/>
          </p:cNvCxnSpPr>
          <p:nvPr/>
        </p:nvCxnSpPr>
        <p:spPr>
          <a:xfrm flipH="1">
            <a:off x="2933205" y="2772906"/>
            <a:ext cx="302339" cy="2524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049E2186-C016-D9E1-3099-7108666B977E}"/>
              </a:ext>
            </a:extLst>
          </p:cNvPr>
          <p:cNvCxnSpPr/>
          <p:nvPr/>
        </p:nvCxnSpPr>
        <p:spPr>
          <a:xfrm>
            <a:off x="7686912" y="2824945"/>
            <a:ext cx="331907" cy="2250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48E4B6F7-3E42-17F2-06DB-310F9929BFEC}"/>
              </a:ext>
            </a:extLst>
          </p:cNvPr>
          <p:cNvSpPr txBox="1"/>
          <p:nvPr/>
        </p:nvSpPr>
        <p:spPr>
          <a:xfrm>
            <a:off x="4128251" y="3203905"/>
            <a:ext cx="309027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/>
              <a:t>Boundary</a:t>
            </a:r>
            <a:r>
              <a:rPr lang="it-IT" dirty="0"/>
              <a:t> </a:t>
            </a:r>
            <a:r>
              <a:rPr lang="it-IT" dirty="0" err="1"/>
              <a:t>value</a:t>
            </a:r>
            <a:r>
              <a:rPr lang="it-IT" dirty="0"/>
              <a:t> of gauge field</a:t>
            </a:r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3F9D3D6D-68F8-85C4-A9AA-6FF093998FB1}"/>
              </a:ext>
            </a:extLst>
          </p:cNvPr>
          <p:cNvCxnSpPr/>
          <p:nvPr/>
        </p:nvCxnSpPr>
        <p:spPr>
          <a:xfrm>
            <a:off x="4804873" y="2912846"/>
            <a:ext cx="331907" cy="2250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0B885900-BD79-81F0-90A2-1CE71C19CE6F}"/>
                  </a:ext>
                </a:extLst>
              </p:cNvPr>
              <p:cNvSpPr txBox="1"/>
              <p:nvPr/>
            </p:nvSpPr>
            <p:spPr>
              <a:xfrm>
                <a:off x="-69440" y="3899879"/>
                <a:ext cx="11941948" cy="796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it-IT" sz="2200" dirty="0"/>
                  <a:t>For the 3-point </a:t>
                </a:r>
                <a:r>
                  <a:rPr lang="it-IT" sz="2200" dirty="0" err="1"/>
                  <a:t>function</a:t>
                </a:r>
                <a:r>
                  <a:rPr lang="it-IT" sz="2200" dirty="0"/>
                  <a:t> </a:t>
                </a:r>
                <a:r>
                  <a:rPr lang="it-IT" sz="2200" dirty="0" err="1"/>
                  <a:t>we</a:t>
                </a:r>
                <a:r>
                  <a:rPr lang="it-IT" sz="2200" dirty="0"/>
                  <a:t> </a:t>
                </a:r>
                <a:r>
                  <a:rPr lang="it-IT" sz="2200" dirty="0" err="1"/>
                  <a:t>only</a:t>
                </a:r>
                <a:r>
                  <a:rPr lang="it-IT" sz="2200" dirty="0"/>
                  <a:t> </a:t>
                </a:r>
                <a:r>
                  <a:rPr lang="it-IT" sz="2200" dirty="0" err="1"/>
                  <a:t>need</a:t>
                </a:r>
                <a:r>
                  <a:rPr lang="it-IT" sz="2200" dirty="0"/>
                  <a:t> the free </a:t>
                </a:r>
                <a:r>
                  <a:rPr lang="it-IT" sz="2200" dirty="0" err="1"/>
                  <a:t>classical</a:t>
                </a:r>
                <a:r>
                  <a:rPr lang="it-IT" sz="2200" dirty="0"/>
                  <a:t> </a:t>
                </a:r>
                <a:r>
                  <a:rPr lang="it-IT" sz="2200" dirty="0" err="1"/>
                  <a:t>solution</a:t>
                </a:r>
                <a:r>
                  <a:rPr lang="it-IT" sz="2200" dirty="0"/>
                  <a:t> for the massive fields </a:t>
                </a:r>
                <a:r>
                  <a:rPr lang="it-IT" sz="2200" dirty="0" err="1"/>
                  <a:t>since</a:t>
                </a:r>
                <a:r>
                  <a:rPr lang="it-IT" sz="2200" dirty="0"/>
                  <a:t> </a:t>
                </a:r>
                <a:r>
                  <a:rPr lang="it-IT" sz="2200" dirty="0" err="1"/>
                  <a:t>it</a:t>
                </a:r>
                <a:r>
                  <a:rPr lang="it-IT" sz="2200" dirty="0"/>
                  <a:t> </a:t>
                </a:r>
                <a:r>
                  <a:rPr lang="it-IT" sz="2200" dirty="0" err="1"/>
                  <a:t>is</a:t>
                </a:r>
                <a:r>
                  <a:rPr lang="it-IT" sz="2200" dirty="0"/>
                  <a:t> </a:t>
                </a:r>
                <a:r>
                  <a:rPr lang="it-IT" sz="2200" dirty="0" err="1"/>
                  <a:t>determined</a:t>
                </a:r>
                <a:r>
                  <a:rPr lang="it-IT" sz="2200" dirty="0"/>
                  <a:t> </a:t>
                </a:r>
                <a:r>
                  <a:rPr lang="it-IT" sz="2200" dirty="0" err="1"/>
                  <a:t>through</a:t>
                </a:r>
                <a:r>
                  <a:rPr lang="it-IT" sz="2200" dirty="0"/>
                  <a:t> the back reaction of the massive fields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it-IT" sz="2200" dirty="0"/>
                  <a:t>.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0B885900-BD79-81F0-90A2-1CE71C19CE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9440" y="3899879"/>
                <a:ext cx="11941948" cy="796628"/>
              </a:xfrm>
              <a:prstGeom prst="rect">
                <a:avLst/>
              </a:prstGeom>
              <a:blipFill>
                <a:blip r:embed="rId6"/>
                <a:stretch>
                  <a:fillRect l="-562" t="-5385" r="-510" b="-1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W_M(z,\,k)=\mathcal{K}_{M}^{\;\;\mu}(z,\,k)\, w_\mu(k)\quad;\quad W^*_M(z,\,k)=\bar{\mathcal{K}}_{M}^{\;\;\mu}(z,\,k)\, w^*_\mu(k)\label{mass56t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34983FBE-21D6-E001-D9A8-F05A4918247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886" y="4972205"/>
            <a:ext cx="6945524" cy="31390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4F820F2-FFBB-75A6-2F77-44AA704076F3}"/>
              </a:ext>
            </a:extLst>
          </p:cNvPr>
          <p:cNvSpPr txBox="1"/>
          <p:nvPr/>
        </p:nvSpPr>
        <p:spPr>
          <a:xfrm flipH="1">
            <a:off x="4678878" y="5737678"/>
            <a:ext cx="347814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Bulk to </a:t>
            </a:r>
            <a:r>
              <a:rPr lang="it-IT" dirty="0" err="1"/>
              <a:t>boundary</a:t>
            </a:r>
            <a:r>
              <a:rPr lang="it-IT" dirty="0"/>
              <a:t> propagator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AA22B289-1457-9464-3046-F4CD99D24391}"/>
              </a:ext>
            </a:extLst>
          </p:cNvPr>
          <p:cNvCxnSpPr/>
          <p:nvPr/>
        </p:nvCxnSpPr>
        <p:spPr>
          <a:xfrm>
            <a:off x="4672285" y="5404903"/>
            <a:ext cx="265176" cy="174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C95018E-FD21-0535-F852-780EADA7D1CE}"/>
              </a:ext>
            </a:extLst>
          </p:cNvPr>
          <p:cNvCxnSpPr>
            <a:cxnSpLocks/>
          </p:cNvCxnSpPr>
          <p:nvPr/>
        </p:nvCxnSpPr>
        <p:spPr>
          <a:xfrm flipH="1">
            <a:off x="7852865" y="5372674"/>
            <a:ext cx="258967" cy="1679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643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BULK Theory 3-Point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Function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13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5" name="Immagine 4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L^2\,m^2=(\Delta-1)(\Delta +1-d)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2ADD3536-7FAE-62BF-CED6-8404F0A36FB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398858"/>
            <a:ext cx="3093333" cy="2864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722D4543-39C4-87EF-DBF6-B43A637CA04F}"/>
                  </a:ext>
                </a:extLst>
              </p:cNvPr>
              <p:cNvSpPr txBox="1"/>
              <p:nvPr/>
            </p:nvSpPr>
            <p:spPr>
              <a:xfrm>
                <a:off x="16431" y="999166"/>
                <a:ext cx="1214812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it-IT" sz="2200" dirty="0"/>
                  <a:t>The </a:t>
                </a:r>
                <a:r>
                  <a:rPr lang="it-IT" sz="2200" dirty="0" err="1"/>
                  <a:t>Proca</a:t>
                </a:r>
                <a:r>
                  <a:rPr lang="it-IT" sz="2200" dirty="0"/>
                  <a:t> fields are dual to the </a:t>
                </a:r>
                <a:r>
                  <a:rPr lang="it-IT" sz="2200" dirty="0" err="1"/>
                  <a:t>boundary</a:t>
                </a:r>
                <a:r>
                  <a:rPr lang="it-IT" sz="2200" dirty="0"/>
                  <a:t> </a:t>
                </a:r>
                <a:r>
                  <a:rPr lang="it-IT" sz="2200" dirty="0" err="1"/>
                  <a:t>operators</a:t>
                </a:r>
                <a:r>
                  <a:rPr lang="it-IT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𝒪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</m:oMath>
                </a14:m>
                <a:r>
                  <a:rPr lang="it-IT" sz="2200" dirty="0"/>
                  <a:t>, </a:t>
                </a:r>
                <a:r>
                  <a:rPr lang="it-IT" sz="2200" dirty="0" err="1"/>
                  <a:t>their</a:t>
                </a:r>
                <a:r>
                  <a:rPr lang="it-IT" sz="2200" dirty="0"/>
                  <a:t> mass </a:t>
                </a:r>
                <a:r>
                  <a:rPr lang="it-IT" sz="2200" dirty="0" err="1"/>
                  <a:t>is</a:t>
                </a:r>
                <a:r>
                  <a:rPr lang="it-IT" sz="2200" dirty="0"/>
                  <a:t> </a:t>
                </a:r>
                <a:r>
                  <a:rPr lang="it-IT" sz="2200" dirty="0" err="1"/>
                  <a:t>related</a:t>
                </a:r>
                <a:r>
                  <a:rPr lang="it-IT" sz="2200" dirty="0"/>
                  <a:t> to the </a:t>
                </a:r>
                <a:r>
                  <a:rPr lang="it-IT" sz="2200" dirty="0" err="1"/>
                  <a:t>conformal</a:t>
                </a:r>
                <a:r>
                  <a:rPr lang="it-IT" sz="2200" dirty="0"/>
                  <a:t> </a:t>
                </a:r>
                <a:r>
                  <a:rPr lang="it-IT" sz="2200" dirty="0" err="1"/>
                  <a:t>dimension</a:t>
                </a:r>
                <a:r>
                  <a:rPr lang="it-IT" sz="2200" dirty="0"/>
                  <a:t> </a:t>
                </a:r>
                <a:r>
                  <a:rPr lang="el-GR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/>
                  <a:t>by :</a:t>
                </a: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722D4543-39C4-87EF-DBF6-B43A637CA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1" y="999166"/>
                <a:ext cx="12148128" cy="769441"/>
              </a:xfrm>
              <a:prstGeom prst="rect">
                <a:avLst/>
              </a:prstGeom>
              <a:blipFill>
                <a:blip r:embed="rId6"/>
                <a:stretch>
                  <a:fillRect l="-552" t="-4762" b="-15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B15B37F3-A534-A02B-30F2-5E949912DF39}"/>
                  </a:ext>
                </a:extLst>
              </p:cNvPr>
              <p:cNvSpPr txBox="1"/>
              <p:nvPr/>
            </p:nvSpPr>
            <p:spPr>
              <a:xfrm>
                <a:off x="165502" y="3315585"/>
                <a:ext cx="12073794" cy="2769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200" dirty="0"/>
                  <a:t>The flat limit that we shall consider consists in taking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groupChr>
                      <m:groupChrPr>
                        <m:chr m:val="→"/>
                        <m:pos m:val="top"/>
                        <m:ctrlPr>
                          <a:rPr lang="el-GR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l-GR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200" dirty="0"/>
                  <a:t> </a:t>
                </a:r>
                <a:r>
                  <a:rPr lang="en-GB" sz="2200" dirty="0" err="1"/>
                  <a:t>kepping</a:t>
                </a:r>
                <a:r>
                  <a:rPr lang="en-GB" sz="2200" dirty="0"/>
                  <a:t> finite the mass of the particle</a:t>
                </a:r>
                <a:r>
                  <a:rPr lang="en-GB" dirty="0"/>
                  <a:t>. 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endParaRPr lang="en-GB" dirty="0"/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200" dirty="0"/>
                  <a:t>According to  the </a:t>
                </a:r>
                <a:r>
                  <a:rPr lang="en-GB" sz="2200" dirty="0" err="1"/>
                  <a:t>AdS</a:t>
                </a:r>
                <a:r>
                  <a:rPr lang="en-GB" sz="2200" dirty="0"/>
                  <a:t>/CFT correspondence the on-shell bulk partition function is the generating functional of the dual CFT-correlation functions.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endParaRPr lang="en-GB" sz="2200" dirty="0"/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200" dirty="0"/>
                  <a:t>The generator of the connected QFT correlators is the classical on-shell action. 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endParaRPr lang="en-GB" dirty="0"/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B15B37F3-A534-A02B-30F2-5E949912D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02" y="3315585"/>
                <a:ext cx="12073794" cy="2769669"/>
              </a:xfrm>
              <a:prstGeom prst="rect">
                <a:avLst/>
              </a:prstGeom>
              <a:blipFill>
                <a:blip r:embed="rId7"/>
                <a:stretch>
                  <a:fillRect l="-555" t="-4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956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BULK Theory 3-Point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Function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14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2" name="Immagine 11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angle \mathcal{J}^\mu(k)\rangle &amp;=&amp;\lim_{\epsilon\rightarrow 0}\; \frac{1}{\epsilon^{\frac{d}{2}}\sqrt{\gamma}}\;\frac{\delta S_{\rm ren}}{\delta {A}_{\mu}(k,\epsilon)}= &#10;\,\delta^{\mu\tau}\int d^{d} y\,dw \sqrt{G}\,{\mathbb K}_{\tau}^{\;\;\nu}(w;x,y)J_\nu(y,w) 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D48D1A4E-90D4-8F47-2633-753FD87BF30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234" y="3279064"/>
            <a:ext cx="8360362" cy="6541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344B880-F9E5-19EC-A32E-39BA567906B8}"/>
                  </a:ext>
                </a:extLst>
              </p:cNvPr>
              <p:cNvSpPr txBox="1"/>
              <p:nvPr/>
            </p:nvSpPr>
            <p:spPr>
              <a:xfrm>
                <a:off x="1" y="821403"/>
                <a:ext cx="12180990" cy="1234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Holographic Renormalization: To regularize the on-shell action we restrict the radial coordinate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ϱ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GB" sz="2200" dirty="0"/>
                  <a:t> and add counter terms to cancel infinities. The full renormalized action is: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344B880-F9E5-19EC-A32E-39BA567906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21403"/>
                <a:ext cx="12180990" cy="1234184"/>
              </a:xfrm>
              <a:prstGeom prst="rect">
                <a:avLst/>
              </a:prstGeom>
              <a:blipFill>
                <a:blip r:embed="rId7"/>
                <a:stretch>
                  <a:fillRect l="-551" t="-3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S_{\rm ren}&amp;=&amp;\lim_{\epsilon\rightarrow 0}\;\Bigl( S_{\rm reg}+S_{\rm ct}\Bigl)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11078BA2-4068-FE5E-841D-B6ADF1EC939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21" y="1997792"/>
            <a:ext cx="3233371" cy="501181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7E093D2-E43E-5049-B0EB-2A9E6E7AE67B}"/>
              </a:ext>
            </a:extLst>
          </p:cNvPr>
          <p:cNvSpPr txBox="1"/>
          <p:nvPr/>
        </p:nvSpPr>
        <p:spPr>
          <a:xfrm>
            <a:off x="1" y="2592241"/>
            <a:ext cx="109087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200" dirty="0"/>
              <a:t>From the </a:t>
            </a:r>
            <a:r>
              <a:rPr lang="it-IT" sz="2200" dirty="0" err="1"/>
              <a:t>renormalized</a:t>
            </a:r>
            <a:r>
              <a:rPr lang="it-IT" sz="2200" dirty="0"/>
              <a:t>  action one </a:t>
            </a:r>
            <a:r>
              <a:rPr lang="it-IT" sz="2200" dirty="0" err="1"/>
              <a:t>gets</a:t>
            </a:r>
            <a:r>
              <a:rPr lang="it-IT" sz="2200" dirty="0"/>
              <a:t> the </a:t>
            </a:r>
            <a:r>
              <a:rPr lang="it-IT" sz="2200" dirty="0" err="1"/>
              <a:t>exact</a:t>
            </a:r>
            <a:r>
              <a:rPr lang="it-IT" sz="2200" dirty="0"/>
              <a:t> </a:t>
            </a:r>
            <a:r>
              <a:rPr lang="it-IT" sz="2200" dirty="0" err="1"/>
              <a:t>renormalized</a:t>
            </a:r>
            <a:r>
              <a:rPr lang="it-IT" sz="2200" dirty="0"/>
              <a:t> 1-point </a:t>
            </a:r>
            <a:r>
              <a:rPr lang="it-IT" sz="2200" dirty="0" err="1"/>
              <a:t>function</a:t>
            </a:r>
            <a:endParaRPr lang="it-IT" sz="22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32B589F-6C5B-61A6-5BBA-D17410EF6341}"/>
              </a:ext>
            </a:extLst>
          </p:cNvPr>
          <p:cNvSpPr txBox="1"/>
          <p:nvPr/>
        </p:nvSpPr>
        <p:spPr>
          <a:xfrm>
            <a:off x="0" y="4404383"/>
            <a:ext cx="12097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200" dirty="0"/>
              <a:t>The CFT 3-point function of a conserved current and two spin-1 operators is obtained by differentiating with respect to the sources</a:t>
            </a:r>
          </a:p>
        </p:txBody>
      </p:sp>
      <p:pic>
        <p:nvPicPr>
          <p:cNvPr id="21" name="Immagine 20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angle {\cal O}^{*\nu}(x_1)\,{\cal J}^\mu(x_2)\, {\cal O}^\sigma(x_3)\rangle&amp;=&amp; \,\frac{\delta^2 \langle \mathcal{J}^\mu(x_2)\rangle}{\delta \mathcal{W}^{(0)}_\nu(x_1)\,\delta \mathcal{W}^{*(0)}_\sigma(x_3)}=\;\delta^{\mu\tau}&#10;\int d^{d}y\,dw\sqrt{G}  \, \,{\mathbb K}_\tau^{~\lambda}(w;x_2,y)\, \frac{\delta^2 J_\lambda(y)}{\delta { \mathcal{W}^{(0)}_\nu(x_1)\,\delta \mathcal{W}^{*(0)}_\sigma(x_3)}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93D07CAF-B261-19E9-96D9-5BC4E11EC63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" y="5400429"/>
            <a:ext cx="11969496" cy="66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28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BULK Theory 3-Point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Function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15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20" name="Immagine 19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g=-\frac{(\Delta-1)\left(-a_4+(d-2) a_5\right)+b_2}{2 C_0}~~;~~&#10;    \alpha=-\frac{(\Delta-1)(-a_4 + d a_5) + 2 a_5 -b_2}{(\Delta-1)\left(-a_4+(d-2) a_5\right)+b_2} &#10;   ~~;~~ \beta= -\frac{a_5 L^2}{(\Delta-1)\left(-a_4+(d-2) a_5\right)+b_2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55BB8D7B-7ACD-9629-E16B-66D8C6D652F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8" y="1905440"/>
            <a:ext cx="11942064" cy="549829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E406ABE-8254-8C05-6061-611B7CD70D5D}"/>
              </a:ext>
            </a:extLst>
          </p:cNvPr>
          <p:cNvSpPr txBox="1"/>
          <p:nvPr/>
        </p:nvSpPr>
        <p:spPr>
          <a:xfrm>
            <a:off x="0" y="879760"/>
            <a:ext cx="1218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The CF </a:t>
            </a:r>
            <a:r>
              <a:rPr lang="en-US" dirty="0"/>
              <a:t>The CFT 3-point function obtained from the bulk dual theory exactly matches the boundary CFT result after identifying the bulk parameters with the three independent CFT coefficients:</a:t>
            </a:r>
            <a:endParaRPr lang="it-IT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F3239DA-7455-9B8D-C64E-899EB9BAD7E2}"/>
              </a:ext>
            </a:extLst>
          </p:cNvPr>
          <p:cNvSpPr txBox="1"/>
          <p:nvPr/>
        </p:nvSpPr>
        <p:spPr>
          <a:xfrm>
            <a:off x="11010" y="3963231"/>
            <a:ext cx="11942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200" dirty="0"/>
              <a:t>The </a:t>
            </a:r>
            <a:r>
              <a:rPr lang="it-IT" sz="2200" dirty="0" err="1"/>
              <a:t>number</a:t>
            </a:r>
            <a:r>
              <a:rPr lang="it-IT" sz="2200" dirty="0"/>
              <a:t> of the bulk </a:t>
            </a:r>
            <a:r>
              <a:rPr lang="it-IT" sz="2200" dirty="0" err="1"/>
              <a:t>parameter</a:t>
            </a:r>
            <a:r>
              <a:rPr lang="it-IT" sz="2200" dirty="0"/>
              <a:t> </a:t>
            </a:r>
            <a:r>
              <a:rPr lang="it-IT" sz="2200" dirty="0" err="1"/>
              <a:t>coincides</a:t>
            </a:r>
            <a:r>
              <a:rPr lang="it-IT" sz="2200" dirty="0"/>
              <a:t> with </a:t>
            </a:r>
            <a:r>
              <a:rPr lang="it-IT" sz="2200" dirty="0" err="1"/>
              <a:t>those</a:t>
            </a:r>
            <a:r>
              <a:rPr lang="it-IT" sz="2200" dirty="0"/>
              <a:t> of the  CFT and </a:t>
            </a:r>
            <a:r>
              <a:rPr lang="it-IT" sz="2200" dirty="0" err="1"/>
              <a:t>we</a:t>
            </a:r>
            <a:r>
              <a:rPr lang="it-IT" sz="2200" dirty="0"/>
              <a:t> </a:t>
            </a:r>
            <a:r>
              <a:rPr lang="it-IT" sz="2200" dirty="0" err="1"/>
              <a:t>spann</a:t>
            </a:r>
            <a:r>
              <a:rPr lang="it-IT" sz="2200" dirty="0"/>
              <a:t> the full 3-dimensional CFT </a:t>
            </a:r>
            <a:r>
              <a:rPr lang="it-IT" sz="2200" dirty="0" err="1"/>
              <a:t>space</a:t>
            </a:r>
            <a:r>
              <a:rPr lang="it-IT" sz="2200" dirty="0"/>
              <a:t>.</a:t>
            </a:r>
          </a:p>
          <a:p>
            <a:endParaRPr lang="it-IT" sz="2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Each coupling in the bulk, whether minimal, gyromagnetic, or quadrupole, is consistent with the CFT 3-point function on its own, because the bulk action remains </a:t>
            </a:r>
            <a:r>
              <a:rPr lang="en-US" sz="2400" dirty="0" err="1"/>
              <a:t>AdS</a:t>
            </a:r>
            <a:r>
              <a:rPr lang="en-US" sz="2400" dirty="0"/>
              <a:t>-invariant for any value of the coupling</a:t>
            </a:r>
          </a:p>
        </p:txBody>
      </p:sp>
      <p:pic>
        <p:nvPicPr>
          <p:cNvPr id="26" name="Immagine 2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C_0= -\frac{2^{2-\frac{d}{2}}}{\Gamma\left(\frac{d}{2}-1\right)}\,\left[\frac{2^{\frac{d}{2}+1-\Delta}}{\Gamma\left(\Delta -\frac{d}{2}\right)}\right]^2\,L^{2\Delta-d-1}\label{4.42}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C240D753-448F-FB2B-BEED-8CC53B15D75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624" y="2894769"/>
            <a:ext cx="3742836" cy="6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97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9153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Space Limit of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AdS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Metric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and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Isometries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16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E17F11-B98C-F37D-C510-BBF70BC1BB7A}"/>
              </a:ext>
            </a:extLst>
          </p:cNvPr>
          <p:cNvSpPr txBox="1"/>
          <p:nvPr/>
        </p:nvSpPr>
        <p:spPr>
          <a:xfrm>
            <a:off x="102844" y="1305245"/>
            <a:ext cx="53914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/>
              <a:t>AdS</a:t>
            </a:r>
            <a:r>
              <a:rPr lang="it-IT" sz="2200" dirty="0"/>
              <a:t>- </a:t>
            </a:r>
            <a:r>
              <a:rPr lang="it-IT" sz="2200" dirty="0" err="1"/>
              <a:t>metric</a:t>
            </a:r>
            <a:r>
              <a:rPr lang="it-IT" sz="2200" dirty="0"/>
              <a:t> in the Poincaré </a:t>
            </a:r>
            <a:r>
              <a:rPr lang="it-IT" sz="2200" dirty="0" err="1"/>
              <a:t>coordinates</a:t>
            </a:r>
            <a:r>
              <a:rPr lang="it-IT" sz="2200" dirty="0"/>
              <a:t> </a:t>
            </a:r>
          </a:p>
        </p:txBody>
      </p:sp>
      <p:pic>
        <p:nvPicPr>
          <p:cNvPr id="76" name="Immagine 7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ds^2 =\frac{L^2}{z^2}\Big(dz^2+\delta_{\mu\nu}dx^\mu dx^\nu\Bigl) \qquad;\qquad x^a =(z, x^\mu)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3C7E8EC3-C2F9-E24E-8E90-B8DAC762BD6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502" y="1963727"/>
            <a:ext cx="5620640" cy="5586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EBDAC4A4-A13A-AEE2-D90D-54582B6CD356}"/>
                  </a:ext>
                </a:extLst>
              </p:cNvPr>
              <p:cNvSpPr txBox="1"/>
              <p:nvPr/>
            </p:nvSpPr>
            <p:spPr>
              <a:xfrm>
                <a:off x="209356" y="3096131"/>
                <a:ext cx="11832919" cy="8614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200" dirty="0"/>
                  <a:t>In the limit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𝐿</m:t>
                    </m:r>
                    <m:groupChr>
                      <m:groupChrPr>
                        <m:chr m:val="→"/>
                        <m:pos m:val="top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 </m:t>
                    </m:r>
                  </m:oMath>
                </a14:m>
                <a:r>
                  <a:rPr lang="en-GB" sz="2200" dirty="0"/>
                  <a:t>the Riemann, Ricci and scalar </a:t>
                </a:r>
                <a:r>
                  <a:rPr lang="en-GB" sz="2200" dirty="0" err="1"/>
                  <a:t>curvatutes</a:t>
                </a:r>
                <a:r>
                  <a:rPr lang="en-GB" sz="2200" dirty="0"/>
                  <a:t> vanishes getting the flat geometry.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GB" sz="2200" dirty="0"/>
                  <a:t>To analyse the flat limit,  it is convenient to parametrize the radial coordinate as: </a:t>
                </a:r>
              </a:p>
            </p:txBody>
          </p:sp>
        </mc:Choice>
        <mc:Fallback xmlns="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EBDAC4A4-A13A-AEE2-D90D-54582B6CD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6" y="3096131"/>
                <a:ext cx="11832919" cy="861454"/>
              </a:xfrm>
              <a:prstGeom prst="rect">
                <a:avLst/>
              </a:prstGeom>
              <a:blipFill>
                <a:blip r:embed="rId8"/>
                <a:stretch>
                  <a:fillRect l="-567" t="-13475" b="-134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" name="Immagine 80" descr="IguanaTex Bitmap Display&#10;&#10;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frac{z}{L}=e^{\frac{\uptau}{L}}\qquad;\qquad \uptau\in \; (-\infty,\,\infty)&#10;\noindent&#10;\end{eqnarray*}&#10;\end{document}">
            <a:extLst>
              <a:ext uri="{FF2B5EF4-FFF2-40B4-BE49-F238E27FC236}">
                <a16:creationId xmlns:a16="http://schemas.microsoft.com/office/drawing/2014/main" id="{8D7E806D-19CD-B6B0-210B-CAC029DBD51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92" y="4151955"/>
            <a:ext cx="3865295" cy="501181"/>
          </a:xfrm>
          <a:prstGeom prst="rect">
            <a:avLst/>
          </a:prstGeom>
        </p:spPr>
      </p:pic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7D45ED89-015D-B1F8-E13A-0C21672C3882}"/>
              </a:ext>
            </a:extLst>
          </p:cNvPr>
          <p:cNvSpPr txBox="1"/>
          <p:nvPr/>
        </p:nvSpPr>
        <p:spPr>
          <a:xfrm>
            <a:off x="8018819" y="4242816"/>
            <a:ext cx="3747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2060"/>
                </a:solidFill>
              </a:rPr>
              <a:t>Gubser,Klebanov</a:t>
            </a:r>
            <a:r>
              <a:rPr lang="it-IT" dirty="0">
                <a:solidFill>
                  <a:srgbClr val="002060"/>
                </a:solidFill>
              </a:rPr>
              <a:t> Polyakov/9802109</a:t>
            </a:r>
          </a:p>
          <a:p>
            <a:r>
              <a:rPr lang="it-IT" dirty="0" err="1">
                <a:solidFill>
                  <a:srgbClr val="002060"/>
                </a:solidFill>
              </a:rPr>
              <a:t>Yue</a:t>
            </a:r>
            <a:r>
              <a:rPr lang="it-IT" dirty="0">
                <a:solidFill>
                  <a:srgbClr val="002060"/>
                </a:solidFill>
              </a:rPr>
              <a:t>-Zhou Li/2106.04606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asellaDiTesto 82">
                <a:extLst>
                  <a:ext uri="{FF2B5EF4-FFF2-40B4-BE49-F238E27FC236}">
                    <a16:creationId xmlns:a16="http://schemas.microsoft.com/office/drawing/2014/main" id="{E867CD4C-7A2E-0866-77E7-3D3469D1AD9E}"/>
                  </a:ext>
                </a:extLst>
              </p:cNvPr>
              <p:cNvSpPr txBox="1"/>
              <p:nvPr/>
            </p:nvSpPr>
            <p:spPr>
              <a:xfrm>
                <a:off x="268709" y="4952221"/>
                <a:ext cx="11970587" cy="775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it-IT" sz="2200" dirty="0"/>
                  <a:t>In the large L </a:t>
                </a:r>
                <a:r>
                  <a:rPr lang="it-IT" sz="2200" dirty="0" err="1"/>
                  <a:t>limit</a:t>
                </a:r>
                <a:r>
                  <a:rPr lang="it-IT" sz="2200" dirty="0"/>
                  <a:t>, </a:t>
                </a:r>
                <a:r>
                  <a:rPr lang="el-GR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becomes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+1)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it-IT" sz="2200" dirty="0"/>
                  <a:t> </a:t>
                </a:r>
                <a:r>
                  <a:rPr lang="it-IT" sz="2200" dirty="0" err="1"/>
                  <a:t>flat</a:t>
                </a:r>
                <a:r>
                  <a:rPr lang="it-IT" sz="2200" dirty="0"/>
                  <a:t> (</a:t>
                </a:r>
                <a:r>
                  <a:rPr lang="it-IT" sz="2200" dirty="0" err="1"/>
                  <a:t>euclidean</a:t>
                </a:r>
                <a:r>
                  <a:rPr lang="it-IT" sz="2200" dirty="0"/>
                  <a:t>)  time </a:t>
                </a:r>
                <a:r>
                  <a:rPr lang="it-IT" sz="2200" dirty="0" err="1"/>
                  <a:t>direction</a:t>
                </a:r>
                <a:r>
                  <a:rPr lang="it-IT" dirty="0"/>
                  <a:t> </a:t>
                </a:r>
                <a:r>
                  <a:rPr lang="it-IT" sz="2200" dirty="0"/>
                  <a:t>and the </a:t>
                </a:r>
                <a:r>
                  <a:rPr lang="it-IT" sz="2200" dirty="0" err="1"/>
                  <a:t>AdS-metric</a:t>
                </a:r>
                <a:r>
                  <a:rPr lang="it-IT" sz="2200" dirty="0"/>
                  <a:t> </a:t>
                </a:r>
                <a:r>
                  <a:rPr lang="it-IT" sz="2200" dirty="0" err="1"/>
                  <a:t>reduces</a:t>
                </a:r>
                <a:r>
                  <a:rPr lang="it-IT" sz="2200" dirty="0"/>
                  <a:t> to </a:t>
                </a:r>
                <a:r>
                  <a:rPr lang="it-IT" sz="2200" dirty="0" err="1"/>
                  <a:t>Minkowsky</a:t>
                </a:r>
                <a:r>
                  <a:rPr lang="it-IT" sz="2200" dirty="0"/>
                  <a:t> one:</a:t>
                </a:r>
              </a:p>
            </p:txBody>
          </p:sp>
        </mc:Choice>
        <mc:Fallback xmlns="">
          <p:sp>
            <p:nvSpPr>
              <p:cNvPr id="83" name="CasellaDiTesto 82">
                <a:extLst>
                  <a:ext uri="{FF2B5EF4-FFF2-40B4-BE49-F238E27FC236}">
                    <a16:creationId xmlns:a16="http://schemas.microsoft.com/office/drawing/2014/main" id="{E867CD4C-7A2E-0866-77E7-3D3469D1A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09" y="4952221"/>
                <a:ext cx="11970587" cy="775533"/>
              </a:xfrm>
              <a:prstGeom prst="rect">
                <a:avLst/>
              </a:prstGeom>
              <a:blipFill>
                <a:blip r:embed="rId10"/>
                <a:stretch>
                  <a:fillRect l="-560" t="-4688" b="-1484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8" name="Immagine 87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ds^2\;=\;  (d\uptau)^2+   e^{-2\frac{\uptau}{L}}\delta_{\mu\nu} dx^\mu dx^\nu\;=\; \delta_{ab}dx^adx^b+{\cal O}\left(\frac{1}{L}\right)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34B67ED4-BFDF-7A77-32DC-E0DB0CD1256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771" y="5651829"/>
            <a:ext cx="6151898" cy="608432"/>
          </a:xfrm>
          <a:prstGeom prst="rect">
            <a:avLst/>
          </a:prstGeom>
        </p:spPr>
      </p:pic>
      <p:sp>
        <p:nvSpPr>
          <p:cNvPr id="86" name="Freccia circolare a destra 85">
            <a:extLst>
              <a:ext uri="{FF2B5EF4-FFF2-40B4-BE49-F238E27FC236}">
                <a16:creationId xmlns:a16="http://schemas.microsoft.com/office/drawing/2014/main" id="{036155D9-92CD-B0CA-BE80-317E9FD57C87}"/>
              </a:ext>
            </a:extLst>
          </p:cNvPr>
          <p:cNvSpPr/>
          <p:nvPr/>
        </p:nvSpPr>
        <p:spPr>
          <a:xfrm>
            <a:off x="4050792" y="5722485"/>
            <a:ext cx="566928" cy="418215"/>
          </a:xfrm>
          <a:prstGeom prst="curved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5" name="Immagine 4" descr="Immagine che contiene diagramma, schizzo, linea, disegno&#10;&#10;Descrizione generata automaticamente">
            <a:extLst>
              <a:ext uri="{FF2B5EF4-FFF2-40B4-BE49-F238E27FC236}">
                <a16:creationId xmlns:a16="http://schemas.microsoft.com/office/drawing/2014/main" id="{A79B1808-E807-233A-59C4-5EF1846E3C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569" y="676737"/>
            <a:ext cx="2254366" cy="248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57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Space Limit of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AdS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Metric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and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Isometries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17</a:t>
            </a:fld>
            <a:endParaRPr lang="it-IT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818DACF-2EF8-DCD6-36E6-EF755AD7EC8A}"/>
                  </a:ext>
                </a:extLst>
              </p:cNvPr>
              <p:cNvSpPr txBox="1"/>
              <p:nvPr/>
            </p:nvSpPr>
            <p:spPr>
              <a:xfrm>
                <a:off x="0" y="960249"/>
                <a:ext cx="854049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200" dirty="0"/>
                  <a:t>The </a:t>
                </a:r>
                <a:r>
                  <a:rPr lang="it-IT" sz="2200" dirty="0" err="1"/>
                  <a:t>isometry</a:t>
                </a:r>
                <a:r>
                  <a:rPr lang="it-IT" sz="2200" dirty="0"/>
                  <a:t> algebra of </a:t>
                </a:r>
                <a:r>
                  <a:rPr lang="it-IT" sz="2200" dirty="0" err="1"/>
                  <a:t>Euclidead</a:t>
                </a:r>
                <a:r>
                  <a:rPr lang="it-IT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𝐴𝑑𝑆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it-IT" sz="2200" dirty="0"/>
                  <a:t> </a:t>
                </a:r>
                <a:r>
                  <a:rPr lang="it-IT" sz="2200" dirty="0" err="1"/>
                  <a:t>is</a:t>
                </a:r>
                <a:r>
                  <a:rPr lang="it-IT" sz="2200" dirty="0"/>
                  <a:t>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𝔰𝔬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+1,1)</m:t>
                    </m:r>
                  </m:oMath>
                </a14:m>
                <a:r>
                  <a:rPr lang="it-IT" sz="2200" dirty="0"/>
                  <a:t>  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818DACF-2EF8-DCD6-36E6-EF755AD7E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60249"/>
                <a:ext cx="8540495" cy="430887"/>
              </a:xfrm>
              <a:prstGeom prst="rect">
                <a:avLst/>
              </a:prstGeom>
              <a:blipFill>
                <a:blip r:embed="rId7"/>
                <a:stretch>
                  <a:fillRect l="-785" t="-8571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&amp;[M_{AB}, M_{CD}] \;=\; \eta_{BC}M_{AD} -  \eta_{AC}M_{BD}+ \eta_{AD}M_{BC}- \eta_{BD}M_{AC}&amp;\nonumber\\&#10;&amp; &amp;\nonumber\\&#10;&amp; \eta_{AB}=(+,\dots,+,\,-)~~,~~A,B,C,D =1,2,\cdots, d+1,d+2\;\;\equiv\;\; \{a,d+2\}\;\; \equiv\;\; \{\mu, d+1,d+2\}&amp;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957DE7C6-9211-C64C-7A47-641FBE9FC4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93" y="1851090"/>
            <a:ext cx="10621806" cy="10327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B0C3EF69-218E-FD1B-FEB7-912D461418EC}"/>
                  </a:ext>
                </a:extLst>
              </p:cNvPr>
              <p:cNvSpPr txBox="1"/>
              <p:nvPr/>
            </p:nvSpPr>
            <p:spPr>
              <a:xfrm>
                <a:off x="-59786" y="3238274"/>
                <a:ext cx="12180989" cy="790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it-IT" sz="2200" dirty="0"/>
                  <a:t>In</a:t>
                </a:r>
                <a:r>
                  <a:rPr lang="az-Cyrl-AZ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ӧ</a:t>
                </a:r>
                <a:r>
                  <a:rPr lang="it-IT" sz="2200" dirty="0"/>
                  <a:t>n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it-IT" sz="2200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</m:acc>
                  </m:oMath>
                </a14:m>
                <a:r>
                  <a:rPr lang="it-IT" sz="2200" dirty="0"/>
                  <a:t>-</a:t>
                </a:r>
                <a:r>
                  <a:rPr lang="it-IT" sz="2200" dirty="0" err="1"/>
                  <a:t>Wigner</a:t>
                </a:r>
                <a:r>
                  <a:rPr lang="it-IT" sz="2200" dirty="0"/>
                  <a:t> </a:t>
                </a:r>
                <a:r>
                  <a:rPr lang="it-IT" sz="2200" dirty="0" err="1"/>
                  <a:t>contraction</a:t>
                </a:r>
                <a:r>
                  <a:rPr lang="it-IT" sz="2200" dirty="0"/>
                  <a:t>: </a:t>
                </a:r>
                <a:r>
                  <a:rPr lang="it-IT" sz="2200" dirty="0" err="1"/>
                  <a:t>Upon</a:t>
                </a:r>
                <a:r>
                  <a:rPr lang="it-IT" sz="2200" dirty="0"/>
                  <a:t> splitting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+2)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it-IT" sz="2200" dirty="0"/>
                  <a:t> component of the algebra and writing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it-IT" sz="2200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B0C3EF69-218E-FD1B-FEB7-912D46141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9786" y="3238274"/>
                <a:ext cx="12180989" cy="790345"/>
              </a:xfrm>
              <a:prstGeom prst="rect">
                <a:avLst/>
              </a:prstGeom>
              <a:blipFill>
                <a:blip r:embed="rId9"/>
                <a:stretch>
                  <a:fillRect l="-551" t="-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[M_{ab}, M_{c, d+2}] &amp;=&amp; \delta_{bc}M_{a,d+2} -  \delta_{ac}M_{b,d+2}\quad;\qquad &#10;\;[M_{a,d+2}, M_{b,d+2}] \;=\;   M_{ab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335D3B71-B4F4-C7C5-3835-7F456D9F6FB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91" y="4328248"/>
            <a:ext cx="9150324" cy="289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C0A79C5B-6A3C-8FFA-F647-DE1FD74FCF88}"/>
                  </a:ext>
                </a:extLst>
              </p:cNvPr>
              <p:cNvSpPr txBox="1"/>
              <p:nvPr/>
            </p:nvSpPr>
            <p:spPr>
              <a:xfrm>
                <a:off x="535075" y="4767579"/>
                <a:ext cx="842198" cy="7614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it-IT" sz="30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it-IT" sz="3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groupChr>
                            <m:groupChrPr>
                              <m:chr m:val="→"/>
                              <m:pos m:val="top"/>
                              <m:ctrlPr>
                                <a:rPr lang="it-IT" sz="3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/>
                          </m:groupChr>
                          <m:r>
                            <m:rPr>
                              <m:brk m:alnAt="1"/>
                            </m:rPr>
                            <a:rPr lang="it-IT" sz="3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e>
                      </m:groupChr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C0A79C5B-6A3C-8FFA-F647-DE1FD74FC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75" y="4767579"/>
                <a:ext cx="842198" cy="76142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[M_{ab}, \textbf{P}_c]&amp;=&amp; \delta_{bc  }\textbf{P}_{a}-\delta_{ac }\textbf{P}_{b}&#10;\quad;\qquad &#10;\;[\textbf{P}_{a}, \textbf{P}_{b}] \;=\;  0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73BB5AF5-96A5-A145-FC90-482B2271D8E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898" y="4893339"/>
            <a:ext cx="5657454" cy="25495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8F3EEEF-D714-6676-944C-AFFA3498D947}"/>
              </a:ext>
            </a:extLst>
          </p:cNvPr>
          <p:cNvSpPr txBox="1"/>
          <p:nvPr/>
        </p:nvSpPr>
        <p:spPr>
          <a:xfrm>
            <a:off x="7206604" y="5279281"/>
            <a:ext cx="4450321" cy="430887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sz="2200" dirty="0"/>
              <a:t>(d+1)-</a:t>
            </a:r>
            <a:r>
              <a:rPr lang="it-IT" sz="2200" dirty="0" err="1"/>
              <a:t>dimensional</a:t>
            </a:r>
            <a:r>
              <a:rPr lang="it-IT" sz="2200" dirty="0"/>
              <a:t> </a:t>
            </a:r>
            <a:r>
              <a:rPr lang="it-IT" sz="2200" dirty="0" err="1"/>
              <a:t>Euclidean</a:t>
            </a:r>
            <a:r>
              <a:rPr lang="it-IT" sz="2200" dirty="0"/>
              <a:t> group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F48F68-5942-8682-630D-7BE21C935003}"/>
              </a:ext>
            </a:extLst>
          </p:cNvPr>
          <p:cNvSpPr txBox="1"/>
          <p:nvPr/>
        </p:nvSpPr>
        <p:spPr>
          <a:xfrm>
            <a:off x="69316" y="5638574"/>
            <a:ext cx="121699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200" dirty="0"/>
              <a:t>In the </a:t>
            </a:r>
            <a:r>
              <a:rPr lang="it-IT" sz="2200" dirty="0" err="1"/>
              <a:t>flat</a:t>
            </a:r>
            <a:r>
              <a:rPr lang="it-IT" sz="2200" dirty="0"/>
              <a:t> </a:t>
            </a:r>
            <a:r>
              <a:rPr lang="it-IT" sz="2200" dirty="0" err="1"/>
              <a:t>limit</a:t>
            </a:r>
            <a:r>
              <a:rPr lang="it-IT" sz="2200" dirty="0"/>
              <a:t>, the (</a:t>
            </a:r>
            <a:r>
              <a:rPr lang="it-IT" sz="2200" dirty="0" err="1"/>
              <a:t>Euclidean</a:t>
            </a:r>
            <a:r>
              <a:rPr lang="it-IT" sz="2200" dirty="0"/>
              <a:t>) </a:t>
            </a:r>
            <a:r>
              <a:rPr lang="it-IT" sz="2200" dirty="0" err="1"/>
              <a:t>AdS</a:t>
            </a:r>
            <a:r>
              <a:rPr lang="it-IT" sz="2200" dirty="0"/>
              <a:t> </a:t>
            </a:r>
            <a:r>
              <a:rPr lang="it-IT" sz="2200" dirty="0" err="1"/>
              <a:t>isometry</a:t>
            </a:r>
            <a:r>
              <a:rPr lang="it-IT" sz="2200" dirty="0"/>
              <a:t> algebra </a:t>
            </a:r>
            <a:r>
              <a:rPr lang="it-IT" sz="2200" dirty="0" err="1"/>
              <a:t>reduces</a:t>
            </a:r>
            <a:r>
              <a:rPr lang="it-IT" sz="2200" dirty="0"/>
              <a:t> to the algebra of the </a:t>
            </a:r>
            <a:r>
              <a:rPr lang="it-IT" sz="2200" dirty="0" err="1"/>
              <a:t>Euclidean</a:t>
            </a:r>
            <a:r>
              <a:rPr lang="it-IT" sz="2200" dirty="0"/>
              <a:t> group. </a:t>
            </a:r>
            <a:r>
              <a:rPr lang="it-IT" sz="2200" dirty="0" err="1"/>
              <a:t>Upon</a:t>
            </a:r>
            <a:r>
              <a:rPr lang="it-IT" sz="2200" dirty="0"/>
              <a:t> Wick </a:t>
            </a:r>
            <a:r>
              <a:rPr lang="it-IT" sz="2200" dirty="0" err="1"/>
              <a:t>rotation</a:t>
            </a:r>
            <a:r>
              <a:rPr lang="it-IT" sz="2200" dirty="0"/>
              <a:t> </a:t>
            </a:r>
            <a:r>
              <a:rPr lang="it-IT" sz="2200" dirty="0" err="1"/>
              <a:t>this</a:t>
            </a:r>
            <a:r>
              <a:rPr lang="it-IT" sz="2200" dirty="0"/>
              <a:t> </a:t>
            </a:r>
            <a:r>
              <a:rPr lang="it-IT" sz="2200" dirty="0" err="1"/>
              <a:t>becomes</a:t>
            </a:r>
            <a:r>
              <a:rPr lang="it-IT" sz="2200" dirty="0"/>
              <a:t> the Poincaré group. </a:t>
            </a:r>
          </a:p>
        </p:txBody>
      </p:sp>
    </p:spTree>
    <p:extLst>
      <p:ext uri="{BB962C8B-B14F-4D97-AF65-F5344CB8AC3E}">
        <p14:creationId xmlns:p14="http://schemas.microsoft.com/office/powerpoint/2010/main" val="1129258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Limit of the Three-point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18</a:t>
            </a:fld>
            <a:endParaRPr lang="it-IT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0226EEF-4472-92D4-BA3D-9D0824F87C2E}"/>
                  </a:ext>
                </a:extLst>
              </p:cNvPr>
              <p:cNvSpPr txBox="1"/>
              <p:nvPr/>
            </p:nvSpPr>
            <p:spPr>
              <a:xfrm>
                <a:off x="47841" y="764597"/>
                <a:ext cx="12122685" cy="1892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200" dirty="0"/>
                  <a:t>We </a:t>
                </a:r>
                <a:r>
                  <a:rPr lang="it-IT" sz="2200" dirty="0" err="1"/>
                  <a:t>shall</a:t>
                </a:r>
                <a:r>
                  <a:rPr lang="it-IT" sz="2200" dirty="0"/>
                  <a:t> </a:t>
                </a:r>
                <a:r>
                  <a:rPr lang="it-IT" sz="2200" dirty="0" err="1"/>
                  <a:t>consider</a:t>
                </a:r>
                <a:r>
                  <a:rPr lang="it-IT" sz="2200" dirty="0"/>
                  <a:t> the </a:t>
                </a:r>
                <a:r>
                  <a:rPr lang="it-IT" sz="2200" dirty="0" err="1"/>
                  <a:t>flat</a:t>
                </a:r>
                <a:r>
                  <a:rPr lang="it-IT" sz="2200" dirty="0"/>
                  <a:t> </a:t>
                </a:r>
                <a:r>
                  <a:rPr lang="it-IT" sz="2200" dirty="0" err="1"/>
                  <a:t>limit</a:t>
                </a:r>
                <a:r>
                  <a:rPr lang="it-IT" sz="2200" dirty="0"/>
                  <a:t>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groupChr>
                      <m:groupChrPr>
                        <m:chr m:val="→"/>
                        <m:pos m:val="top"/>
                        <m:ctrlPr>
                          <a:rPr lang="el-GR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l-GR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it-IT" sz="2200" dirty="0"/>
                  <a:t> while keeping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it-IT" sz="2200" dirty="0"/>
                  <a:t>  (</a:t>
                </a:r>
                <a14:m>
                  <m:oMath xmlns:m="http://schemas.openxmlformats.org/officeDocument/2006/math"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num>
                          <m:den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sup>
                    </m:sSup>
                  </m:oMath>
                </a14:m>
                <a:r>
                  <a:rPr lang="it-IT" sz="2200" dirty="0"/>
                  <a:t> ) and the bulk </a:t>
                </a:r>
                <a:r>
                  <a:rPr lang="it-IT" sz="2200" dirty="0" err="1"/>
                  <a:t>parameters</a:t>
                </a:r>
                <a:r>
                  <a:rPr lang="it-IT" sz="2200" dirty="0"/>
                  <a:t>,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it-IT" sz="2200" dirty="0"/>
                  <a:t> and </a:t>
                </a:r>
                <a14:m>
                  <m:oMath xmlns:m="http://schemas.openxmlformats.org/officeDocument/2006/math"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it-IT" sz="2200" dirty="0"/>
                  <a:t> finite.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endParaRPr lang="it-IT" sz="2200" dirty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The flat space limit of the bulk-to-boundary propagator determines the external leg factors of the corresponding fields</a:t>
                </a:r>
                <a:r>
                  <a:rPr lang="en-US" dirty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0226EEF-4472-92D4-BA3D-9D0824F87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1" y="764597"/>
                <a:ext cx="12122685" cy="1892762"/>
              </a:xfrm>
              <a:prstGeom prst="rect">
                <a:avLst/>
              </a:prstGeom>
              <a:blipFill>
                <a:blip r:embed="rId5"/>
                <a:stretch>
                  <a:fillRect l="-604" t="-3859" b="-57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1AE97D-8472-9F12-C1F6-FE044D725DD3}"/>
              </a:ext>
            </a:extLst>
          </p:cNvPr>
          <p:cNvSpPr txBox="1"/>
          <p:nvPr/>
        </p:nvSpPr>
        <p:spPr>
          <a:xfrm>
            <a:off x="47841" y="2804251"/>
            <a:ext cx="12122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The flat limit of the bulk to boundary propagator of </a:t>
            </a:r>
            <a:r>
              <a:rPr lang="en-GB" sz="2200" dirty="0" err="1"/>
              <a:t>thre</a:t>
            </a:r>
            <a:r>
              <a:rPr lang="en-GB" sz="2200" dirty="0"/>
              <a:t> </a:t>
            </a:r>
            <a:r>
              <a:rPr lang="en-GB" sz="2200" dirty="0" err="1"/>
              <a:t>Proca</a:t>
            </a:r>
            <a:r>
              <a:rPr lang="en-GB" sz="2200" dirty="0"/>
              <a:t>-field requires uniform expansion of the modified Bessel function:</a:t>
            </a:r>
          </a:p>
        </p:txBody>
      </p:sp>
      <p:pic>
        <p:nvPicPr>
          <p:cNvPr id="4" name="Immagine 3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{K}_{\Delta-\frac{d}{2}+\ell}(z\,k)\;=\;\left(\frac{\pi}{2\,L}\right)^{\frac{1}{2}}(k^2+m^2)^{-\frac{1}{4}} \left(\frac{k}{m+\sqrt{k^2+m^2}}\right)^{-m\,L-\ell}e^{-\sqrt{k^2+m^2}(L+\uptau)}+{\cal O}\Bigl(\frac{1}{L}\Bigl)&#10;\end{eqnarray*}&#10;\end{document}" title="IguanaTex Bitmap Display">
            <a:extLst>
              <a:ext uri="{FF2B5EF4-FFF2-40B4-BE49-F238E27FC236}">
                <a16:creationId xmlns:a16="http://schemas.microsoft.com/office/drawing/2014/main" id="{0F4E034F-4359-B7FB-8B6A-1413A6571D9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549" y="5188214"/>
            <a:ext cx="9834666" cy="670476"/>
          </a:xfrm>
          <a:prstGeom prst="rect">
            <a:avLst/>
          </a:prstGeom>
        </p:spPr>
      </p:pic>
      <p:pic>
        <p:nvPicPr>
          <p:cNvPr id="5" name="Immagine 4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K_\nu (\nu \,z)\Bigg|_{\nu\rightarrow\infty} &amp;\simeq &amp; \left(\frac{\pi}{2\nu}\right)^{\frac{1}{2}} \frac{e^{-\nu \,\xi(z)}}{(1+z^2)^{\frac{1}{4}}} \quad;\qquad \xi(z) = (1+z^2)^{\frac{1}{2}} +\ln \left(\frac{z}{1+(1+z^2)^{\frac{1}{2}}}\right)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4C16C9A9-654C-5A91-9EDF-BA421FE2E49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935" y="3845029"/>
            <a:ext cx="8268342" cy="703543"/>
          </a:xfrm>
          <a:prstGeom prst="rect">
            <a:avLst/>
          </a:prstGeom>
        </p:spPr>
      </p:pic>
      <p:sp>
        <p:nvSpPr>
          <p:cNvPr id="7" name="Freccia circolare a destra 6">
            <a:extLst>
              <a:ext uri="{FF2B5EF4-FFF2-40B4-BE49-F238E27FC236}">
                <a16:creationId xmlns:a16="http://schemas.microsoft.com/office/drawing/2014/main" id="{4B466EF3-AC29-BA35-8B33-1C9A799C0B14}"/>
              </a:ext>
            </a:extLst>
          </p:cNvPr>
          <p:cNvSpPr/>
          <p:nvPr/>
        </p:nvSpPr>
        <p:spPr>
          <a:xfrm>
            <a:off x="462708" y="4671500"/>
            <a:ext cx="407625" cy="969136"/>
          </a:xfrm>
          <a:prstGeom prst="curved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31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Limit of the Three-point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19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6804359-BB99-1EDF-88C4-AA2E1721A34B}"/>
              </a:ext>
            </a:extLst>
          </p:cNvPr>
          <p:cNvSpPr txBox="1"/>
          <p:nvPr/>
        </p:nvSpPr>
        <p:spPr>
          <a:xfrm>
            <a:off x="0" y="773054"/>
            <a:ext cx="57759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In the limit, the </a:t>
            </a:r>
            <a:r>
              <a:rPr lang="en-GB" sz="2200" dirty="0" err="1"/>
              <a:t>Proca</a:t>
            </a:r>
            <a:r>
              <a:rPr lang="en-GB" sz="2200" dirty="0"/>
              <a:t> field   turns out to be: </a:t>
            </a:r>
          </a:p>
        </p:txBody>
      </p:sp>
      <p:pic>
        <p:nvPicPr>
          <p:cNvPr id="19" name="Immagine 18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W_a(k)\simeq&#10;{\cal W}_{a}(k) \,e^{-\sqrt{k^2+m^2}\uptau}+O\Bigl(\frac{1}{L^{\frac{d-5}{2}}}\Bigl), \quad&#10;{\cal W}_a(k)=\frac{1}{\sqrt{Z_W}}\left( i\frac{k_\mu w^\mu}{m},\,\tilde{\pi}_{\mu \nu} w^\nu\right)\, ,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35766323-78E1-66E7-47C8-24A07D19F39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806" y="1483260"/>
            <a:ext cx="7791106" cy="547585"/>
          </a:xfrm>
          <a:prstGeom prst="rect">
            <a:avLst/>
          </a:prstGeom>
        </p:spPr>
      </p:pic>
      <p:pic>
        <p:nvPicPr>
          <p:cNvPr id="24" name="Immagine 23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tilde{\pi}_{\mu\nu}=\delta_{\mu\nu} +\frac{k_\mu\,k_\nu}{m(m+\sqrt{k^2+m^2})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F0B6EF57-5300-BE2F-4FCF-F0C8184631F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3" y="2214720"/>
            <a:ext cx="3485377" cy="6138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6" name="Immagine 2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frac{1}{\sqrt{Z_W}}\equiv  \frac{2^{1-mL}\pi^{\frac{1}{2}}\,L^{\frac{d-3}{2}}\,e^{-L\sqrt{k^2+m^2}}}{\Gamma(mL)}\,\frac{(m+\sqrt{m^2+k^2})^{m\,L}}{\sqrt{ 2\sqrt{k^2+m^2}}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5C1DB785-3FA3-3291-1DEC-977448BB435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525" y="2236589"/>
            <a:ext cx="6231617" cy="7161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D8F03FF-6306-739D-D0E6-8B42DE512F13}"/>
              </a:ext>
            </a:extLst>
          </p:cNvPr>
          <p:cNvSpPr txBox="1"/>
          <p:nvPr/>
        </p:nvSpPr>
        <p:spPr>
          <a:xfrm>
            <a:off x="0" y="3389628"/>
            <a:ext cx="69717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The uplifted (d+1)-dimensional  Euclidean momenta: </a:t>
            </a:r>
          </a:p>
        </p:txBody>
      </p:sp>
      <p:pic>
        <p:nvPicPr>
          <p:cNvPr id="29" name="Immagine 28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q^a=(\pm i\sqrt{k^2+m^2},\,k^\mu)~~,~~q^2= -m^2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DEA66C01-ADB9-505A-F35A-D1B80E872F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50" y="3443547"/>
            <a:ext cx="4166095" cy="32304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6AF8DE-B9BD-8035-8CED-C74B39A442D0}"/>
              </a:ext>
            </a:extLst>
          </p:cNvPr>
          <p:cNvSpPr txBox="1"/>
          <p:nvPr/>
        </p:nvSpPr>
        <p:spPr>
          <a:xfrm>
            <a:off x="0" y="4055986"/>
            <a:ext cx="54086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The gauge field in the flat limit becomes:</a:t>
            </a:r>
          </a:p>
        </p:txBody>
      </p:sp>
      <p:pic>
        <p:nvPicPr>
          <p:cNvPr id="8" name="Immagine 7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_a(\tau, k) =  {\cal A}_a e^{-k\,\tau}, \qquad {\cal A}_a\;\;\equiv \;\;&#10;\,\bigl(0,\,\pi_{\mu\nu} \frac{1}{\sqrt{Z_A}} A_{(0)}^{\mu}(k)\bigl)&#10;\end{eqnarray*}&#10;\end{document}" title="IguanaTex Bitmap Display">
            <a:extLst>
              <a:ext uri="{FF2B5EF4-FFF2-40B4-BE49-F238E27FC236}">
                <a16:creationId xmlns:a16="http://schemas.microsoft.com/office/drawing/2014/main" id="{8C44181C-8151-E887-084A-C02E389FBCE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54" y="3996891"/>
            <a:ext cx="5967654" cy="576339"/>
          </a:xfrm>
          <a:prstGeom prst="rect">
            <a:avLst/>
          </a:prstGeom>
        </p:spPr>
      </p:pic>
      <p:pic>
        <p:nvPicPr>
          <p:cNvPr id="9" name="Immagine 8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frac{1}{\sqrt{Z_A}}=\pi^{\frac{1}{2}}\,k^{\frac{d-3}{2}}\, L^{\frac{d-3}{2}} \,e^{-k\,L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1900035E-B502-70D5-6F6D-FA8AD32B417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052" y="4728932"/>
            <a:ext cx="2995809" cy="576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41E13B3D-7B44-73A1-F6E0-11172C730C49}"/>
              </a:ext>
            </a:extLst>
          </p:cNvPr>
          <p:cNvCxnSpPr>
            <a:cxnSpLocks/>
          </p:cNvCxnSpPr>
          <p:nvPr/>
        </p:nvCxnSpPr>
        <p:spPr>
          <a:xfrm flipH="1">
            <a:off x="10421957" y="4715219"/>
            <a:ext cx="231354" cy="142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10901EE-8E04-8991-AC55-D9B105550DA7}"/>
              </a:ext>
            </a:extLst>
          </p:cNvPr>
          <p:cNvSpPr txBox="1"/>
          <p:nvPr/>
        </p:nvSpPr>
        <p:spPr>
          <a:xfrm>
            <a:off x="0" y="5328516"/>
            <a:ext cx="66901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The (d+1)-dimensional null momenta is defined as:</a:t>
            </a:r>
          </a:p>
        </p:txBody>
      </p:sp>
      <p:pic>
        <p:nvPicPr>
          <p:cNvPr id="18" name="Immagine 17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q^a= (q^0,q^\mu)=(\pm ik,\,k^\mu),\qquad  \qquad q^2\equiv \delta_{ab}\,q^a\,q^b=0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49D4F40B-1440-D451-D8F9-5CDBE204CE11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918" y="5905593"/>
            <a:ext cx="6369943" cy="32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46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83524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+mn-lt"/>
              </a:rPr>
              <a:t>Plan of the Talk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B49C2F-5BB1-6018-B5E7-500971D682F4}"/>
              </a:ext>
            </a:extLst>
          </p:cNvPr>
          <p:cNvSpPr txBox="1"/>
          <p:nvPr/>
        </p:nvSpPr>
        <p:spPr>
          <a:xfrm flipH="1">
            <a:off x="237506" y="1199408"/>
            <a:ext cx="1194348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Motivations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Momentum space CFT correlators  of non-conserved spinning operators</a:t>
            </a:r>
          </a:p>
          <a:p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Bulk 3-point functions.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Flat limit of the three points.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Conclusions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j-ea"/>
                <a:cs typeface="+mj-cs"/>
              </a:rPr>
              <a:t>Momentum Space 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308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Limit of the Three-point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20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" name="Immagine 9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_3^{\mu_1\mu_2\mu_3}\Bigl|_{L\rightarrow\infty}&amp;=&amp;2\pi i\;\delta(q_1^{(0)}+q_2^{(0)}+q_3^{(0)})\, \frac{g}{\sqrt{ Z_{W_1}\,Z_A\,Z_{W_3}}}\,%\frac{&#10; {\cal C}^{\mu_1\mu_2\mu_3}%}{\sqrt{2\,E_1}\,\sqrt{2E_2}\,\sqrt{2E_3}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A7FFD110-9150-F30D-D09E-ED1487FF602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832" y="5081915"/>
            <a:ext cx="7316479" cy="58304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4F94EF-CC4D-0FC7-D5F5-4663A7CCDFDB}"/>
              </a:ext>
            </a:extLst>
          </p:cNvPr>
          <p:cNvSpPr txBox="1"/>
          <p:nvPr/>
        </p:nvSpPr>
        <p:spPr>
          <a:xfrm>
            <a:off x="1" y="767412"/>
            <a:ext cx="12075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The 3-point CFT d-dimensional correlator in momentum space are expressed in terms of triple-K integrals</a:t>
            </a:r>
            <a:r>
              <a:rPr lang="en-GB" dirty="0"/>
              <a:t>. </a:t>
            </a:r>
            <a:r>
              <a:rPr lang="en-GB" sz="2200" dirty="0"/>
              <a:t>Their flat limit  reads:</a:t>
            </a:r>
          </a:p>
        </p:txBody>
      </p:sp>
      <p:pic>
        <p:nvPicPr>
          <p:cNvPr id="5" name="Immagine 4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J_{N\{k_i\}}\simeq (-i)^{\frac{d-5}{2}+k_2} L^{N+\frac{d-5}{2}} \left(\frac{\pi}{2}\right)^{3/2}&#10;\frac{(m-iq_1^0)^{m\,L+k_1}}{\sqrt{q_1^0}}\, (q_2^0)^{\frac{d-3}{2}+k_2} \,\frac{(m-iq_3^0)^{m\,L+k_3}}{\sqrt{q^0_3}}\,(2\pi)\delta(q^0_1+q^0_2 +q^0_3)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13002372-9678-0717-B3AB-C150AB4D098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80" y="2139847"/>
            <a:ext cx="11135639" cy="66950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CB2428A-9295-49D1-037D-DAB2693CB329}"/>
              </a:ext>
            </a:extLst>
          </p:cNvPr>
          <p:cNvSpPr txBox="1"/>
          <p:nvPr/>
        </p:nvSpPr>
        <p:spPr>
          <a:xfrm>
            <a:off x="4158346" y="3084030"/>
            <a:ext cx="5232073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/>
              <a:t>Emerging delta-function over the energies</a:t>
            </a:r>
          </a:p>
        </p:txBody>
      </p:sp>
      <p:sp>
        <p:nvSpPr>
          <p:cNvPr id="8" name="Freccia destra con strisce 7">
            <a:extLst>
              <a:ext uri="{FF2B5EF4-FFF2-40B4-BE49-F238E27FC236}">
                <a16:creationId xmlns:a16="http://schemas.microsoft.com/office/drawing/2014/main" id="{B73DFF16-CB26-55DB-8D74-829586F22760}"/>
              </a:ext>
            </a:extLst>
          </p:cNvPr>
          <p:cNvSpPr/>
          <p:nvPr/>
        </p:nvSpPr>
        <p:spPr>
          <a:xfrm>
            <a:off x="2244437" y="3084030"/>
            <a:ext cx="978408" cy="484632"/>
          </a:xfrm>
          <a:prstGeom prst="striped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FBEA714-1A42-1D9C-E56F-B641D8FBD8FE}"/>
              </a:ext>
            </a:extLst>
          </p:cNvPr>
          <p:cNvSpPr txBox="1"/>
          <p:nvPr/>
        </p:nvSpPr>
        <p:spPr>
          <a:xfrm>
            <a:off x="207546" y="3875253"/>
            <a:ext cx="82147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At the leading order in the </a:t>
            </a:r>
            <a:r>
              <a:rPr lang="en-GB" sz="2200" dirty="0" err="1"/>
              <a:t>AdS</a:t>
            </a:r>
            <a:r>
              <a:rPr lang="en-GB" sz="2200" dirty="0"/>
              <a:t>-radius L the correlator becomes:</a:t>
            </a:r>
          </a:p>
        </p:txBody>
      </p:sp>
    </p:spTree>
    <p:extLst>
      <p:ext uri="{BB962C8B-B14F-4D97-AF65-F5344CB8AC3E}">
        <p14:creationId xmlns:p14="http://schemas.microsoft.com/office/powerpoint/2010/main" val="1850070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Limit of the Three-point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21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" name="Immagine 9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&amp;&amp;{\cal C}^{\mu_1\mu_2\mu_3} = -(1+\alpha) \pi^{\mu_2}_{~\mu}\left[ \left( \eta^{\mu_1\mu} +\frac{p_1^{\mu_1}\,p_1^\mu}{m(E_1+m)}\right)\left(\frac{(p_1+p_2)^{\mu_3}\,p_2}{E_3+m} +p_2^{\mu_3}\right)\right.\nonumber\\[.3cm]&#10; &amp;&amp;\left. +\left( \eta^{\mu\mu_3}+\frac{p_3^{\mu_3}\,p_3^{\mu}}{m(E_3+m)}\right) \left(\frac{p_1^{\mu_1}\,p_2}{E_1+m} -p_2^{\mu_1} \right)\right] -2 p_{1\,\mu}\pi^{\mu\mu_2}\left[ \eta^{\mu_1\mu_3}  -\frac{ p_1^{\mu_1}\,p_2^{\mu_3}}{m(E_1+m)}\right.\nonumber\\[.3cm]&#10;&amp;&amp;\left. +\;\;\frac{2\,  p_1^{\mu_1} \,(p_1+p_2)^{\mu_3} }{(E_1+m)\,(E_3+m)}\;\;-\;\; \frac{2\,E_2\,   p_1^{\mu_1} \,(p_1+p_2)^{\mu_3} }{m(E_1+m)\,(E_3+m)}\;\;+\;\;\frac{ p_2^{\mu_1}\,(p_1+p_2)^{\mu_3}}{m(E_3+m)}\;\right] \nonumber\\[.3cm]&#10; &amp;&amp;+2\beta\, p_{1\,\mu}\pi^{\mu\mu_2} \left[\frac{p_1^{\mu_1}\,E_2}{(E_1+m)}\frac{ (p_1+p_2)^{\mu_3}  \,E_2}{(E_3+m)} -\frac{p_2^{\mu_1}\,(p_2+p_1)^{\mu_3}\,E_2}{(E_3+m)}+\frac{ p_1^{\mu_1}\, p_2^{\mu_3}\,p_2}{E_1+m} -p_2^{\mu_1}\,p_2^{\mu_3}\right]&#10;% &amp;&amp;{\color{red}+ p_{1\,\mu}\pi^{\mu\mu_2}\left[-\frac{1}{m}-\frac{\alpha}{m}+\gamma m\right]\left[2\frac{p_1^{\mu_1}\,(p_1+p_2)^{\mu_3}\,p_2}{(E_1+m)\,(E_3+m)} -\frac{p_2^{\mu_1}\, (p_1+p_2)^{\mu_3}}{(E_3+m)}+\frac{ p_1^{\mu_1}\,p_2^{\mu_3}}{(E_1+m)}\right]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001DF6D3-A147-6CE1-F8ED-5284E5B602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878" y="1951928"/>
            <a:ext cx="9220423" cy="339154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31ED85-76A1-E521-3B5A-B3A1311560D4}"/>
              </a:ext>
            </a:extLst>
          </p:cNvPr>
          <p:cNvSpPr txBox="1"/>
          <p:nvPr/>
        </p:nvSpPr>
        <p:spPr>
          <a:xfrm>
            <a:off x="75956" y="759349"/>
            <a:ext cx="11994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417509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Flat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Limit of the Three-point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22</a:t>
            </a:fld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4" name="Immagine 3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varepsilon^W_a=\left( \frac{(p\cdot \varepsilon)}{m},\, \varepsilon_\mu +\frac{(p\cdot \varepsilon)}{m(E+m)}\,p_\mu \right)~~;~~\varepsilon^A_a=(0, \,\pi_{\mu\nu}\epsilon^\nu)\, ,\label{11.216a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19F7B51A-C34F-C7BF-86BB-629040A197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848" y="1700881"/>
            <a:ext cx="6276571" cy="608000"/>
          </a:xfrm>
          <a:prstGeom prst="rect">
            <a:avLst/>
          </a:prstGeom>
        </p:spPr>
      </p:pic>
      <p:pic>
        <p:nvPicPr>
          <p:cNvPr id="24" name="Immagine 23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{C}&#10;&amp;= &amp; \biggl[   2(\varepsilon_1 \cdot \varepsilon_3)(\varepsilon_2\cdot k_1)+(1+\alpha)(\varepsilon_2\cdot \varepsilon_1)(\varepsilon_3\cdot k_2)-(1+{\alpha} ) (\varepsilon_2\cdot \varepsilon_3)(\varepsilon_1\cdot k_2)+2\beta(\varepsilon_2\cdot k_1)(\varepsilon_3\cdot k_2)(\varepsilon_1\cdot k_2)%+\hat\gamma m^2(\varepsilon_2\cdot \varepsilon_1)(\varepsilon_3\cdot k_2)-\gamma m^2(\varepsilon_2\cdot \varepsilon_3)(\varepsilon_1\cdot k_2)&#10;\biggl].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7BA0A654-86A8-2BA3-746A-379CF1348E1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5" y="3404191"/>
            <a:ext cx="11975923" cy="61888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31ED85-76A1-E521-3B5A-B3A1311560D4}"/>
              </a:ext>
            </a:extLst>
          </p:cNvPr>
          <p:cNvSpPr txBox="1"/>
          <p:nvPr/>
        </p:nvSpPr>
        <p:spPr>
          <a:xfrm>
            <a:off x="75956" y="759349"/>
            <a:ext cx="112851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By using the  polarizations suggested by the flat limit of the </a:t>
            </a:r>
            <a:r>
              <a:rPr lang="en-GB" sz="2200" dirty="0" err="1"/>
              <a:t>Btb</a:t>
            </a:r>
            <a:r>
              <a:rPr lang="en-GB" sz="2200" dirty="0"/>
              <a:t>-propagators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1F10D57-225F-EA54-E668-B63DF61F908D}"/>
              </a:ext>
            </a:extLst>
          </p:cNvPr>
          <p:cNvSpPr txBox="1"/>
          <p:nvPr/>
        </p:nvSpPr>
        <p:spPr>
          <a:xfrm>
            <a:off x="0" y="2503194"/>
            <a:ext cx="120315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In the flat limit, the d-dimensional correlator  dressed by the (d+1)-dimensional polarization vectors:</a:t>
            </a:r>
          </a:p>
        </p:txBody>
      </p:sp>
      <p:pic>
        <p:nvPicPr>
          <p:cNvPr id="6" name="Immagine 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im_{L \to \infty} \frac{i}{2 \pi} \sqrt{Z_{W_1} Z_A Z_{W_3}} \,A_3^{\mu_1\mu_2\mu_3} \;=\;&#10;\delta(q_0^{(1)}+q_0^{(2)}+q_0^{(3)})\, {\cal M}_3^{\mu_1\mu_2\mu_3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512CCB95-9880-E099-4906-790D63E4942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959" y="5639287"/>
            <a:ext cx="6945714" cy="5149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44033FC-7BC8-42E5-26A0-C709CE97B712}"/>
                  </a:ext>
                </a:extLst>
              </p:cNvPr>
              <p:cNvSpPr txBox="1"/>
              <p:nvPr/>
            </p:nvSpPr>
            <p:spPr>
              <a:xfrm>
                <a:off x="341659" y="4441235"/>
                <a:ext cx="11348256" cy="808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/>
                  <a:t>This is exactly the (d+1) dimensional three- point amplitude,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ℳ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sSub>
                          <m:sSub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p>
                    </m:sSubSup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200" dirty="0"/>
                  <a:t>  stripped by the delta over the momenta, of a photon in interaction with two complex </a:t>
                </a:r>
                <a:r>
                  <a:rPr lang="en-GB" sz="2200" dirty="0" err="1"/>
                  <a:t>Proca</a:t>
                </a:r>
                <a:r>
                  <a:rPr lang="en-GB" sz="2200" dirty="0"/>
                  <a:t> fields.</a:t>
                </a: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44033FC-7BC8-42E5-26A0-C709CE97B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59" y="4441235"/>
                <a:ext cx="11348256" cy="808170"/>
              </a:xfrm>
              <a:prstGeom prst="rect">
                <a:avLst/>
              </a:prstGeom>
              <a:blipFill>
                <a:blip r:embed="rId9"/>
                <a:stretch>
                  <a:fillRect l="-698" t="-1515" b="-15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54624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Conclusions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23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763815A-01C7-A4FC-7DB5-A253D4D3170F}"/>
              </a:ext>
            </a:extLst>
          </p:cNvPr>
          <p:cNvSpPr txBox="1"/>
          <p:nvPr/>
        </p:nvSpPr>
        <p:spPr>
          <a:xfrm>
            <a:off x="1258784" y="1805049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                                                                        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655CCF5-609A-139B-9344-BCD5FE54C071}"/>
              </a:ext>
            </a:extLst>
          </p:cNvPr>
          <p:cNvSpPr txBox="1"/>
          <p:nvPr/>
        </p:nvSpPr>
        <p:spPr>
          <a:xfrm>
            <a:off x="29153" y="728471"/>
            <a:ext cx="1218099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We have solved the CFT Ward identities defining the 3-point function involving a conserved current and two  </a:t>
            </a:r>
            <a:r>
              <a:rPr lang="it-IT" sz="2400" dirty="0"/>
              <a:t>non-</a:t>
            </a:r>
            <a:r>
              <a:rPr lang="it-IT" sz="2400" dirty="0" err="1"/>
              <a:t>conserved</a:t>
            </a:r>
            <a:r>
              <a:rPr lang="it-IT" sz="2400" dirty="0"/>
              <a:t> </a:t>
            </a:r>
            <a:r>
              <a:rPr lang="it-IT" sz="2400" dirty="0" err="1"/>
              <a:t>operators</a:t>
            </a:r>
            <a:r>
              <a:rPr lang="it-IT" sz="2400" dirty="0"/>
              <a:t>.</a:t>
            </a:r>
            <a:endParaRPr lang="en-US" sz="2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/>
              <a:t>Using the holographic renormalization approach</a:t>
            </a:r>
            <a:r>
              <a:rPr lang="en-US" sz="2200" b="1" dirty="0"/>
              <a:t>,</a:t>
            </a:r>
            <a:r>
              <a:rPr lang="en-US" sz="2200" dirty="0"/>
              <a:t> we have computed the dual “Witten diagram”.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/>
              <a:t>We have shown that the </a:t>
            </a:r>
            <a:r>
              <a:rPr lang="en-US" sz="2200" dirty="0" err="1"/>
              <a:t>AdS</a:t>
            </a:r>
            <a:r>
              <a:rPr lang="en-US" sz="2200" dirty="0"/>
              <a:t> calculation is in agreement with the CFT result, providing a new test of the </a:t>
            </a:r>
            <a:r>
              <a:rPr lang="en-US" sz="2200" dirty="0" err="1"/>
              <a:t>AdS</a:t>
            </a:r>
            <a:r>
              <a:rPr lang="en-US" sz="2200" dirty="0"/>
              <a:t>/CFT correspondence.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/>
              <a:t>The matching is valid for each bulk coupling separately.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We have computed the flat limit of the d-dimensional CFT correlator, keeping the mass and gauge coupling of the dual theory fixed, reproducing the (d+1)-dimensional flat amplitude with two complex </a:t>
            </a:r>
            <a:r>
              <a:rPr lang="en-US" sz="2200" dirty="0" err="1"/>
              <a:t>Proca</a:t>
            </a:r>
            <a:r>
              <a:rPr lang="en-US" sz="2200" dirty="0"/>
              <a:t> fields interacting with a U(1) gauge field.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/>
              <a:t>In the flat limit</a:t>
            </a:r>
            <a:r>
              <a:rPr lang="en-US" sz="2200" b="1" dirty="0"/>
              <a:t>,</a:t>
            </a:r>
            <a:r>
              <a:rPr lang="en-US" sz="2200" dirty="0"/>
              <a:t> the Euclidean time coordinate and the corresponding delta function on the energies are  emerging  quantities.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/>
              <a:t>From the CFT perspective</a:t>
            </a:r>
            <a:r>
              <a:rPr lang="en-US" sz="2200" b="1" dirty="0"/>
              <a:t>,</a:t>
            </a:r>
            <a:r>
              <a:rPr lang="en-US" sz="2200" dirty="0"/>
              <a:t> one zooms into the IR region while sending the conformal dimension of the operator dual to the massive fields to infinity.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/>
              <a:t>The flat limit transforms the </a:t>
            </a:r>
            <a:r>
              <a:rPr lang="en-US" sz="2200" dirty="0" err="1"/>
              <a:t>AdS</a:t>
            </a:r>
            <a:r>
              <a:rPr lang="en-US" sz="2200" dirty="0"/>
              <a:t> isometries into </a:t>
            </a:r>
            <a:r>
              <a:rPr lang="en-US" sz="2200" dirty="0" err="1"/>
              <a:t>Poincaré</a:t>
            </a:r>
            <a:r>
              <a:rPr lang="en-US" sz="2200" dirty="0"/>
              <a:t> isometries.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823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Conclusions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24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776476-B146-B8C2-39BB-3FD6B779C581}"/>
              </a:ext>
            </a:extLst>
          </p:cNvPr>
          <p:cNvSpPr txBox="1"/>
          <p:nvPr/>
        </p:nvSpPr>
        <p:spPr>
          <a:xfrm>
            <a:off x="29153" y="981481"/>
            <a:ext cx="1218098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We expect that our analysis will extend to higher-point functions.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As we have seen</a:t>
            </a:r>
            <a:r>
              <a:rPr lang="en-US" sz="2200" b="1" dirty="0"/>
              <a:t>,</a:t>
            </a:r>
            <a:r>
              <a:rPr lang="en-US" sz="2200" dirty="0"/>
              <a:t> holography allows for the construction of flat space couplings from CFT correlators, which are completely fixed by the CFT Ward identities. This approach appears promising for constructing massive higher-spin couplings in flat space.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Gain insights into flat space holography through the flat limit of the </a:t>
            </a:r>
            <a:r>
              <a:rPr lang="en-US" sz="2200" dirty="0" err="1"/>
              <a:t>AdS</a:t>
            </a:r>
            <a:r>
              <a:rPr lang="en-US" sz="2200" dirty="0"/>
              <a:t>/CFT duality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algn="ctr"/>
            <a:endParaRPr lang="en-US" sz="4800" dirty="0"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9582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 err="1">
                <a:solidFill>
                  <a:schemeClr val="bg1"/>
                </a:solidFill>
                <a:latin typeface="+mn-lt"/>
              </a:rPr>
              <a:t>Conclusions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25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776476-B146-B8C2-39BB-3FD6B779C581}"/>
              </a:ext>
            </a:extLst>
          </p:cNvPr>
          <p:cNvSpPr txBox="1"/>
          <p:nvPr/>
        </p:nvSpPr>
        <p:spPr>
          <a:xfrm>
            <a:off x="29153" y="981481"/>
            <a:ext cx="1218098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We expect that our analysis will extend to higher-point functions.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As we have seen</a:t>
            </a:r>
            <a:r>
              <a:rPr lang="en-US" sz="2200" b="1" dirty="0"/>
              <a:t>,</a:t>
            </a:r>
            <a:r>
              <a:rPr lang="en-US" sz="2200" dirty="0"/>
              <a:t> holography allows for the construction of flat space couplings from CFT correlators, which are completely fixed by the CFT Ward identities. This approach appears promising for constructing massive higher-spin couplings in flat space.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Gain insights into flat space holography through the flat limit of the </a:t>
            </a:r>
            <a:r>
              <a:rPr lang="en-US" sz="2200" dirty="0" err="1"/>
              <a:t>AdS</a:t>
            </a:r>
            <a:r>
              <a:rPr lang="en-US" sz="2200" dirty="0"/>
              <a:t>/CFT duality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algn="ctr"/>
            <a:r>
              <a:rPr lang="en-US" sz="4800" dirty="0">
                <a:latin typeface="Bradley Hand ITC" panose="03070402050302030203" pitchFamily="66" charset="0"/>
              </a:rPr>
              <a:t>Thank you!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70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80990" cy="705080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dirty="0" err="1">
                <a:solidFill>
                  <a:schemeClr val="bg1"/>
                </a:solidFill>
                <a:latin typeface="+mn-lt"/>
              </a:rPr>
              <a:t>Motivations</a:t>
            </a:r>
            <a:r>
              <a:rPr lang="it-IT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583E3A8-1C1C-C558-43F8-5E7E67348523}"/>
                  </a:ext>
                </a:extLst>
              </p:cNvPr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0" y="856567"/>
                <a:ext cx="12180990" cy="5551449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r>
                  <a:rPr lang="en-US" sz="2400" dirty="0"/>
                  <a:t>Holographic Principle: In quantum gravity, the physics of the interior of a region can be entirely described by the degrees of freedom on the boundary of that region.                                                                                                                                   (</a:t>
                </a:r>
                <a:r>
                  <a:rPr lang="en-US" sz="2000" dirty="0">
                    <a:solidFill>
                      <a:srgbClr val="7030A0"/>
                    </a:solidFill>
                  </a:rPr>
                  <a:t>‘t </a:t>
                </a:r>
                <a:r>
                  <a:rPr lang="en-US" sz="2000" dirty="0" err="1">
                    <a:solidFill>
                      <a:srgbClr val="7030A0"/>
                    </a:solidFill>
                  </a:rPr>
                  <a:t>Hoft</a:t>
                </a:r>
                <a:r>
                  <a:rPr lang="en-US" sz="2000" dirty="0">
                    <a:solidFill>
                      <a:srgbClr val="7030A0"/>
                    </a:solidFill>
                  </a:rPr>
                  <a:t> 9310022, Susskind 9409089. ) </a:t>
                </a:r>
                <a:endParaRPr lang="en-US" sz="2400" dirty="0"/>
              </a:p>
              <a:p>
                <a:r>
                  <a:rPr lang="en-US" sz="2400" dirty="0" err="1"/>
                  <a:t>AdS</a:t>
                </a:r>
                <a:r>
                  <a:rPr lang="en-US" sz="2400" dirty="0"/>
                  <a:t>/CFT duality</a:t>
                </a:r>
                <a:r>
                  <a:rPr lang="en-US" sz="2400" b="1" dirty="0"/>
                  <a:t>: </a:t>
                </a:r>
                <a:r>
                  <a:rPr lang="en-US" sz="2400" dirty="0"/>
                  <a:t> In its most general formulation, is an equivalence between a (d+1)-dimensional gravitational theory on and asymptotically </a:t>
                </a:r>
                <a:r>
                  <a:rPr lang="en-US" sz="2400" dirty="0" err="1"/>
                  <a:t>AdS</a:t>
                </a:r>
                <a:r>
                  <a:rPr lang="en-US" sz="2400" dirty="0"/>
                  <a:t> space time and a d-dimensional conformal field theory (CFT) located on the boundary at spatial infinity.</a:t>
                </a:r>
              </a:p>
              <a:p>
                <a:r>
                  <a:rPr lang="en-US" sz="2400" dirty="0"/>
                  <a:t>Most studied case:</a:t>
                </a:r>
              </a:p>
              <a:p>
                <a:pPr marL="0" indent="0" algn="ctr">
                  <a:buNone/>
                </a:pPr>
                <a:r>
                  <a:rPr lang="en-US" sz="2400" dirty="0"/>
                  <a:t>    String Theory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𝐴𝑑𝑆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≅     (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=4, 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=4)   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𝑆𝑌𝑀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𝑡h𝑒𝑜𝑟𝑦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it-IT" sz="2400" b="0" i="0" dirty="0">
                  <a:latin typeface="+mj-lt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it-IT" sz="2400" b="0" i="0" dirty="0">
                    <a:latin typeface="+mj-lt"/>
                    <a:ea typeface="Cambria Math" panose="02040503050406030204" pitchFamily="18" charset="0"/>
                  </a:rPr>
                  <a:t>                     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𝑌𝑀</m:t>
                        </m:r>
                      </m:sub>
                      <m:sup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it-IT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</m:sub>
                    </m:sSub>
                    <m:r>
                      <a:rPr lang="it-IT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it-IT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it-IT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𝑌𝑀</m:t>
                        </m:r>
                      </m:sub>
                      <m:sup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it-IT" sz="2400" b="0" i="0" dirty="0">
                    <a:latin typeface="+mj-lt"/>
                    <a:ea typeface="Cambria Math" panose="02040503050406030204" pitchFamily="18" charset="0"/>
                  </a:rPr>
                  <a:t> N</a:t>
                </a:r>
              </a:p>
              <a:p>
                <a:pPr marL="0" indent="0">
                  <a:buNone/>
                </a:pPr>
                <a:r>
                  <a:rPr lang="it-IT" sz="2400" b="0" dirty="0">
                    <a:ea typeface="Cambria Math" panose="02040503050406030204" pitchFamily="18" charset="0"/>
                  </a:rPr>
                  <a:t>          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it-IT" sz="2400" dirty="0">
                    <a:ea typeface="Cambria Math" panose="02040503050406030204" pitchFamily="18" charset="0"/>
                  </a:rPr>
                  <a:t>            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it-IT" sz="2400" b="0" dirty="0">
                    <a:ea typeface="Cambria Math" panose="02040503050406030204" pitchFamily="18" charset="0"/>
                  </a:rPr>
                  <a:t>                              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it-IT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it-IT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den>
                    </m:f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𝑌𝑀</m:t>
                        </m:r>
                      </m:sub>
                      <m:sup/>
                    </m:sSubSup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f>
                          <m:f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it-IT" sz="2400" b="0" i="0" dirty="0">
                    <a:latin typeface="+mj-lt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it-IT" sz="2000" b="0" i="0" dirty="0">
                    <a:solidFill>
                      <a:srgbClr val="7030A0"/>
                    </a:solidFill>
                    <a:latin typeface="+mj-lt"/>
                    <a:ea typeface="Cambria Math" panose="02040503050406030204" pitchFamily="18" charset="0"/>
                  </a:rPr>
                  <a:t>(</a:t>
                </a:r>
                <a:r>
                  <a:rPr lang="it-IT" sz="2000" b="0" i="0" dirty="0" err="1">
                    <a:solidFill>
                      <a:srgbClr val="7030A0"/>
                    </a:solidFill>
                    <a:latin typeface="+mj-lt"/>
                    <a:ea typeface="Cambria Math" panose="02040503050406030204" pitchFamily="18" charset="0"/>
                  </a:rPr>
                  <a:t>Maldacena</a:t>
                </a:r>
                <a:r>
                  <a:rPr lang="it-IT" sz="2000" dirty="0">
                    <a:solidFill>
                      <a:srgbClr val="7030A0"/>
                    </a:solidFill>
                    <a:latin typeface="+mj-lt"/>
                    <a:ea typeface="Cambria Math" panose="02040503050406030204" pitchFamily="18" charset="0"/>
                  </a:rPr>
                  <a:t>/9711200; </a:t>
                </a:r>
                <a:r>
                  <a:rPr lang="it-IT" sz="2000" dirty="0" err="1">
                    <a:solidFill>
                      <a:srgbClr val="7030A0"/>
                    </a:solidFill>
                    <a:latin typeface="+mj-lt"/>
                    <a:ea typeface="Cambria Math" panose="02040503050406030204" pitchFamily="18" charset="0"/>
                  </a:rPr>
                  <a:t>Gubser</a:t>
                </a:r>
                <a:r>
                  <a:rPr lang="it-IT" sz="2000" dirty="0">
                    <a:solidFill>
                      <a:srgbClr val="7030A0"/>
                    </a:solidFill>
                    <a:latin typeface="+mj-lt"/>
                    <a:ea typeface="Cambria Math" panose="02040503050406030204" pitchFamily="18" charset="0"/>
                  </a:rPr>
                  <a:t>,  Klebanov and  Polyakov/9802109; Witten/9802150.)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 </a:t>
                </a:r>
                <a:endParaRPr lang="it-IT" sz="5100" dirty="0">
                  <a:latin typeface="+mj-lt"/>
                  <a:ea typeface="Cambria Math" panose="02040503050406030204" pitchFamily="18" charset="0"/>
                </a:endParaRPr>
              </a:p>
              <a:p>
                <a:endParaRPr lang="it-IT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583E3A8-1C1C-C558-43F8-5E7E673485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0" y="856567"/>
                <a:ext cx="12180990" cy="5551449"/>
              </a:xfrm>
              <a:blipFill>
                <a:blip r:embed="rId2"/>
                <a:stretch>
                  <a:fillRect l="-651" t="-1429" r="-10260" b="-219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3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A8BB4A6-743B-9104-A259-75710A347721}"/>
              </a:ext>
            </a:extLst>
          </p:cNvPr>
          <p:cNvSpPr txBox="1"/>
          <p:nvPr/>
        </p:nvSpPr>
        <p:spPr>
          <a:xfrm>
            <a:off x="473334" y="4803369"/>
            <a:ext cx="1792013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String</a:t>
            </a:r>
            <a:r>
              <a:rPr lang="it-IT" dirty="0"/>
              <a:t> </a:t>
            </a:r>
            <a:r>
              <a:rPr lang="it-IT" dirty="0" err="1"/>
              <a:t>Coupling</a:t>
            </a:r>
            <a:r>
              <a:rPr lang="it-IT" dirty="0"/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6FCA8F0-E858-5CE2-675D-F8DE5A054B67}"/>
              </a:ext>
            </a:extLst>
          </p:cNvPr>
          <p:cNvSpPr txBox="1"/>
          <p:nvPr/>
        </p:nvSpPr>
        <p:spPr>
          <a:xfrm>
            <a:off x="3098930" y="4804672"/>
            <a:ext cx="14767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AdS</a:t>
            </a:r>
            <a:r>
              <a:rPr lang="it-IT" dirty="0"/>
              <a:t>-Radius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20568E-0910-1512-58A7-E4F95E999526}"/>
              </a:ext>
            </a:extLst>
          </p:cNvPr>
          <p:cNvSpPr txBox="1"/>
          <p:nvPr/>
        </p:nvSpPr>
        <p:spPr>
          <a:xfrm>
            <a:off x="5687320" y="4803369"/>
            <a:ext cx="247518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Yang-Mills </a:t>
            </a:r>
            <a:r>
              <a:rPr lang="it-IT" dirty="0" err="1"/>
              <a:t>Coupling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38F0D59-9936-F9F2-FDFF-3E9E29815047}"/>
              </a:ext>
            </a:extLst>
          </p:cNvPr>
          <p:cNvSpPr txBox="1"/>
          <p:nvPr/>
        </p:nvSpPr>
        <p:spPr>
          <a:xfrm>
            <a:off x="9007727" y="4803369"/>
            <a:ext cx="232804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‘t </a:t>
            </a:r>
            <a:r>
              <a:rPr lang="it-IT" dirty="0" err="1"/>
              <a:t>Hooft</a:t>
            </a:r>
            <a:r>
              <a:rPr lang="it-IT" dirty="0"/>
              <a:t> </a:t>
            </a:r>
            <a:r>
              <a:rPr lang="it-IT" dirty="0" err="1"/>
              <a:t>Coupling</a:t>
            </a:r>
            <a:endParaRPr lang="it-IT" dirty="0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8D98B3CE-3ACD-F8BE-4124-970FFAAC2CC8}"/>
              </a:ext>
            </a:extLst>
          </p:cNvPr>
          <p:cNvCxnSpPr>
            <a:cxnSpLocks/>
          </p:cNvCxnSpPr>
          <p:nvPr/>
        </p:nvCxnSpPr>
        <p:spPr>
          <a:xfrm flipH="1">
            <a:off x="2065922" y="4448134"/>
            <a:ext cx="199425" cy="2037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B4E18836-2AD7-75B0-90C5-771051DF3072}"/>
              </a:ext>
            </a:extLst>
          </p:cNvPr>
          <p:cNvCxnSpPr>
            <a:cxnSpLocks/>
          </p:cNvCxnSpPr>
          <p:nvPr/>
        </p:nvCxnSpPr>
        <p:spPr>
          <a:xfrm flipH="1">
            <a:off x="6440742" y="4448133"/>
            <a:ext cx="199425" cy="2037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8846524-8EF1-1AEE-8C9E-4D9D80F3B283}"/>
              </a:ext>
            </a:extLst>
          </p:cNvPr>
          <p:cNvCxnSpPr/>
          <p:nvPr/>
        </p:nvCxnSpPr>
        <p:spPr>
          <a:xfrm>
            <a:off x="3131307" y="4448133"/>
            <a:ext cx="178129" cy="2037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F7E862D6-0038-0360-F201-329A2568FD18}"/>
              </a:ext>
            </a:extLst>
          </p:cNvPr>
          <p:cNvCxnSpPr/>
          <p:nvPr/>
        </p:nvCxnSpPr>
        <p:spPr>
          <a:xfrm>
            <a:off x="8704437" y="4448132"/>
            <a:ext cx="178129" cy="2037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37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80990" cy="563019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400" dirty="0" err="1">
                <a:solidFill>
                  <a:schemeClr val="bg1"/>
                </a:solidFill>
                <a:latin typeface="+mn-lt"/>
              </a:rPr>
              <a:t>Motivations</a:t>
            </a:r>
            <a:r>
              <a:rPr lang="it-IT" sz="24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583E3A8-1C1C-C558-43F8-5E7E6734852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584340"/>
            <a:ext cx="12180990" cy="5823676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400" dirty="0"/>
              <a:t>In the very large N limit, the curvature of the dual geometry vanishes, and string theory in flat space should be recovered. </a:t>
            </a:r>
            <a:r>
              <a:rPr lang="it-IT" sz="2400" dirty="0"/>
              <a:t>(</a:t>
            </a:r>
            <a:r>
              <a:rPr lang="it-IT" sz="2400" dirty="0" err="1">
                <a:solidFill>
                  <a:srgbClr val="7030A0"/>
                </a:solidFill>
              </a:rPr>
              <a:t>Polchinski</a:t>
            </a:r>
            <a:r>
              <a:rPr lang="it-IT" sz="2400" dirty="0">
                <a:solidFill>
                  <a:srgbClr val="7030A0"/>
                </a:solidFill>
              </a:rPr>
              <a:t>/991076, </a:t>
            </a:r>
            <a:r>
              <a:rPr lang="it-IT" sz="2400" dirty="0" err="1">
                <a:solidFill>
                  <a:srgbClr val="7030A0"/>
                </a:solidFill>
              </a:rPr>
              <a:t>Susskind</a:t>
            </a:r>
            <a:r>
              <a:rPr lang="it-IT" sz="2400" dirty="0">
                <a:solidFill>
                  <a:srgbClr val="7030A0"/>
                </a:solidFill>
              </a:rPr>
              <a:t>/9901079 ).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As the </a:t>
            </a:r>
            <a:r>
              <a:rPr lang="en-US" sz="2400" dirty="0" err="1"/>
              <a:t>AdS</a:t>
            </a:r>
            <a:r>
              <a:rPr lang="en-US" sz="2400" dirty="0"/>
              <a:t> radius approaches infinity, flat space geometry should be recovered.  In principle, this could provide insights into quantum gravity in flat space by exploring the flat limit of the </a:t>
            </a:r>
            <a:r>
              <a:rPr lang="en-US" sz="2400" dirty="0" err="1"/>
              <a:t>AdS</a:t>
            </a:r>
            <a:r>
              <a:rPr lang="en-US" sz="2400" dirty="0"/>
              <a:t>/CFT correspondence.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flat space limit establishes a connection between the coefficients of the effective action in </a:t>
            </a:r>
            <a:r>
              <a:rPr lang="en-US" sz="2400" dirty="0" err="1"/>
              <a:t>AdS</a:t>
            </a:r>
            <a:r>
              <a:rPr lang="en-US" sz="2400" dirty="0"/>
              <a:t> and those in flat space. This relationship could potentially determine the electromagnetic form factors in </a:t>
            </a:r>
            <a:r>
              <a:rPr lang="en-US" sz="2400" dirty="0" err="1"/>
              <a:t>AdS</a:t>
            </a:r>
            <a:r>
              <a:rPr lang="en-US" sz="2400" dirty="0"/>
              <a:t> based on their established values in flat space.</a:t>
            </a:r>
            <a:endParaRPr lang="it-IT" sz="2400" dirty="0">
              <a:solidFill>
                <a:srgbClr val="7030A0"/>
              </a:solidFill>
            </a:endParaRPr>
          </a:p>
          <a:p>
            <a:pPr marL="285750" indent="-285750"/>
            <a:endParaRPr lang="it-IT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it-IT" sz="2400" dirty="0"/>
          </a:p>
          <a:p>
            <a:endParaRPr lang="it-IT" dirty="0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4</a:t>
            </a:fld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747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5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F4F4392-6BC5-D118-B445-D8E88606AF6C}"/>
              </a:ext>
            </a:extLst>
          </p:cNvPr>
          <p:cNvSpPr txBox="1"/>
          <p:nvPr/>
        </p:nvSpPr>
        <p:spPr>
          <a:xfrm>
            <a:off x="69574" y="584339"/>
            <a:ext cx="12007631" cy="643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flat-space limit also provides a link to flat-space holography: the  duality between (d+1)-dimensional gravity in asymptotically flat spacetime and lower-dimensional (d or d-1) field theory located at infinity.</a:t>
            </a:r>
            <a:r>
              <a:rPr lang="it-IT" sz="2000" dirty="0">
                <a:solidFill>
                  <a:srgbClr val="7030A0"/>
                </a:solidFill>
              </a:rPr>
              <a:t> (</a:t>
            </a:r>
            <a:r>
              <a:rPr lang="it-IT" sz="2000" dirty="0" err="1">
                <a:solidFill>
                  <a:srgbClr val="7030A0"/>
                </a:solidFill>
              </a:rPr>
              <a:t>Alday</a:t>
            </a:r>
            <a:r>
              <a:rPr lang="it-IT" sz="2000" dirty="0">
                <a:solidFill>
                  <a:srgbClr val="7030A0"/>
                </a:solidFill>
              </a:rPr>
              <a:t>, </a:t>
            </a:r>
            <a:r>
              <a:rPr lang="it-IT" sz="2000" dirty="0" err="1">
                <a:solidFill>
                  <a:srgbClr val="7030A0"/>
                </a:solidFill>
              </a:rPr>
              <a:t>Nocchy</a:t>
            </a:r>
            <a:r>
              <a:rPr lang="it-IT" sz="2000" dirty="0">
                <a:solidFill>
                  <a:srgbClr val="7030A0"/>
                </a:solidFill>
              </a:rPr>
              <a:t>, </a:t>
            </a:r>
            <a:r>
              <a:rPr lang="it-IT" sz="2000" dirty="0" err="1">
                <a:solidFill>
                  <a:srgbClr val="7030A0"/>
                </a:solidFill>
              </a:rPr>
              <a:t>Ruzziconi</a:t>
            </a:r>
            <a:r>
              <a:rPr lang="it-IT" sz="2000" dirty="0">
                <a:solidFill>
                  <a:srgbClr val="7030A0"/>
                </a:solidFill>
              </a:rPr>
              <a:t> and </a:t>
            </a:r>
            <a:r>
              <a:rPr lang="it-IT" sz="2000" dirty="0" err="1">
                <a:solidFill>
                  <a:srgbClr val="7030A0"/>
                </a:solidFill>
              </a:rPr>
              <a:t>Srikant</a:t>
            </a:r>
            <a:r>
              <a:rPr lang="it-IT" sz="2000" dirty="0">
                <a:solidFill>
                  <a:srgbClr val="7030A0"/>
                </a:solidFill>
              </a:rPr>
              <a:t>/2406.19343.)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7030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For massive </a:t>
            </a:r>
            <a:r>
              <a:rPr lang="it-IT" sz="2000" dirty="0" err="1"/>
              <a:t>particles</a:t>
            </a:r>
            <a:r>
              <a:rPr lang="it-IT" sz="2000" dirty="0"/>
              <a:t>, </a:t>
            </a:r>
            <a:r>
              <a:rPr lang="it-IT" sz="2000" dirty="0" err="1"/>
              <a:t>there</a:t>
            </a:r>
            <a:r>
              <a:rPr lang="it-IT" sz="2000" dirty="0"/>
              <a:t> are </a:t>
            </a:r>
            <a:r>
              <a:rPr lang="it-IT" sz="2000" dirty="0" err="1"/>
              <a:t>proposal</a:t>
            </a:r>
            <a:r>
              <a:rPr lang="it-IT" sz="2000" dirty="0"/>
              <a:t> </a:t>
            </a:r>
            <a:r>
              <a:rPr lang="it-IT" sz="2000" dirty="0" err="1"/>
              <a:t>suggesting</a:t>
            </a:r>
            <a:r>
              <a:rPr lang="it-IT" sz="2000" dirty="0"/>
              <a:t>  </a:t>
            </a:r>
          </a:p>
          <a:p>
            <a:r>
              <a:rPr lang="it-IT" sz="2000" dirty="0"/>
              <a:t>       </a:t>
            </a:r>
            <a:r>
              <a:rPr lang="it-IT" sz="2000" dirty="0" err="1"/>
              <a:t>that</a:t>
            </a:r>
            <a:r>
              <a:rPr lang="it-IT" sz="2000" dirty="0"/>
              <a:t> the dual theory </a:t>
            </a:r>
            <a:r>
              <a:rPr lang="it-IT" sz="2000" dirty="0" err="1"/>
              <a:t>may</a:t>
            </a:r>
            <a:r>
              <a:rPr lang="it-IT" sz="2000" dirty="0"/>
              <a:t> be </a:t>
            </a:r>
            <a:r>
              <a:rPr lang="it-IT" sz="2000" dirty="0" err="1"/>
              <a:t>located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either</a:t>
            </a:r>
            <a:r>
              <a:rPr lang="it-IT" sz="2000" dirty="0"/>
              <a:t>  </a:t>
            </a:r>
            <a:r>
              <a:rPr lang="it-IT" sz="2000" dirty="0" err="1"/>
              <a:t>timelike</a:t>
            </a:r>
            <a:endParaRPr lang="it-IT" sz="2000" dirty="0"/>
          </a:p>
          <a:p>
            <a:r>
              <a:rPr lang="it-IT" sz="2000" dirty="0"/>
              <a:t>       </a:t>
            </a:r>
            <a:r>
              <a:rPr lang="it-IT" sz="2000" dirty="0" err="1"/>
              <a:t>infinity</a:t>
            </a:r>
            <a:r>
              <a:rPr lang="it-IT" sz="2000" dirty="0"/>
              <a:t> or </a:t>
            </a:r>
            <a:r>
              <a:rPr lang="it-IT" sz="2000" dirty="0" err="1"/>
              <a:t>spacelike</a:t>
            </a:r>
            <a:r>
              <a:rPr lang="it-IT" sz="2000" dirty="0"/>
              <a:t> </a:t>
            </a:r>
            <a:r>
              <a:rPr lang="it-IT" sz="2000" dirty="0" err="1"/>
              <a:t>infinity</a:t>
            </a:r>
            <a:r>
              <a:rPr lang="it-IT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further explore this connection for massive particles, </a:t>
            </a:r>
          </a:p>
          <a:p>
            <a:r>
              <a:rPr lang="en-US" sz="2000" dirty="0"/>
              <a:t>       a detailed understanding of the flat limit of massive </a:t>
            </a:r>
          </a:p>
          <a:p>
            <a:r>
              <a:rPr lang="en-US" sz="2000" dirty="0"/>
              <a:t>       particles is essential.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solidFill>
                <a:srgbClr val="7030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457200" lvl="1" indent="0" algn="ctr">
              <a:buNone/>
            </a:pPr>
            <a:endParaRPr lang="it-IT" sz="2200" dirty="0"/>
          </a:p>
          <a:p>
            <a:pPr marL="457200" lvl="1" indent="0" algn="ctr">
              <a:buNone/>
            </a:pPr>
            <a:r>
              <a:rPr lang="it-IT" sz="2200" dirty="0"/>
              <a:t>      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67D23FAC-7C45-F98D-2A2F-386603D92CB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80990" cy="56301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400" dirty="0" err="1">
                <a:solidFill>
                  <a:schemeClr val="bg1"/>
                </a:solidFill>
                <a:latin typeface="+mn-lt"/>
              </a:rPr>
              <a:t>Motivations</a:t>
            </a:r>
            <a:r>
              <a:rPr lang="it-IT" sz="24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4094BEC-2118-C920-2E8C-54A8C05D28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123" y="2734230"/>
            <a:ext cx="3420222" cy="339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22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9153" y="0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400" dirty="0" err="1">
                <a:solidFill>
                  <a:schemeClr val="bg1"/>
                </a:solidFill>
                <a:latin typeface="+mn-lt"/>
              </a:rPr>
              <a:t>Motivations</a:t>
            </a:r>
            <a:r>
              <a:rPr lang="it-IT" sz="24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6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10191EC-998D-0703-DC21-1E31F816ED6C}"/>
              </a:ext>
            </a:extLst>
          </p:cNvPr>
          <p:cNvSpPr txBox="1"/>
          <p:nvPr/>
        </p:nvSpPr>
        <p:spPr>
          <a:xfrm>
            <a:off x="38758" y="825012"/>
            <a:ext cx="88611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We describe the flat limit as a simple yet physically interesting setup.</a:t>
            </a:r>
            <a:endParaRPr lang="it-IT" sz="22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D87390E-D95D-859B-F07E-AA775D1EE1AB}"/>
              </a:ext>
            </a:extLst>
          </p:cNvPr>
          <p:cNvSpPr txBox="1"/>
          <p:nvPr/>
        </p:nvSpPr>
        <p:spPr>
          <a:xfrm>
            <a:off x="201881" y="1509259"/>
            <a:ext cx="3764477" cy="1446550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/>
              <a:t>3-point CFT correlator involving a conserved current and two spin-1 operators in momentum space.</a:t>
            </a:r>
            <a:endParaRPr lang="it-IT" sz="2200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ADC8E9E-6E75-90C4-441D-62809CC55BDE}"/>
              </a:ext>
            </a:extLst>
          </p:cNvPr>
          <p:cNvSpPr txBox="1"/>
          <p:nvPr/>
        </p:nvSpPr>
        <p:spPr>
          <a:xfrm>
            <a:off x="6194591" y="1601769"/>
            <a:ext cx="4018188" cy="1107996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/>
              <a:t>3-point function of an abelian gauge field with a massive spin-1 complex </a:t>
            </a:r>
            <a:r>
              <a:rPr lang="en-US" sz="2200" dirty="0" err="1"/>
              <a:t>Proca</a:t>
            </a:r>
            <a:r>
              <a:rPr lang="en-US" sz="2200" dirty="0"/>
              <a:t> field.</a:t>
            </a:r>
            <a:endParaRPr lang="it-IT" sz="2200" dirty="0"/>
          </a:p>
        </p:txBody>
      </p:sp>
      <p:sp>
        <p:nvSpPr>
          <p:cNvPr id="24" name="Freccia bidirezionale verticale 23">
            <a:extLst>
              <a:ext uri="{FF2B5EF4-FFF2-40B4-BE49-F238E27FC236}">
                <a16:creationId xmlns:a16="http://schemas.microsoft.com/office/drawing/2014/main" id="{D74BA617-6E2A-4BEE-5CF8-4EB56E7AEA7D}"/>
              </a:ext>
            </a:extLst>
          </p:cNvPr>
          <p:cNvSpPr/>
          <p:nvPr/>
        </p:nvSpPr>
        <p:spPr>
          <a:xfrm rot="5400000">
            <a:off x="4884270" y="1525521"/>
            <a:ext cx="484632" cy="1216152"/>
          </a:xfrm>
          <a:prstGeom prst="upDown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E098E63-629E-FCD4-2AE4-3DD1CC01CF5C}"/>
              </a:ext>
            </a:extLst>
          </p:cNvPr>
          <p:cNvSpPr txBox="1"/>
          <p:nvPr/>
        </p:nvSpPr>
        <p:spPr>
          <a:xfrm>
            <a:off x="0" y="3107273"/>
            <a:ext cx="12114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Our goal is to derive the scattering process of a photon with a massive particle from flat limit CFT correlators.</a:t>
            </a:r>
            <a:endParaRPr lang="it-IT" sz="2200" dirty="0"/>
          </a:p>
        </p:txBody>
      </p:sp>
      <p:pic>
        <p:nvPicPr>
          <p:cNvPr id="27" name="Immagine 26" descr="Immagine che contiene diagramma, cerchio, schizzo, disegno&#10;&#10;Descrizione generata automaticamente">
            <a:extLst>
              <a:ext uri="{FF2B5EF4-FFF2-40B4-BE49-F238E27FC236}">
                <a16:creationId xmlns:a16="http://schemas.microsoft.com/office/drawing/2014/main" id="{ADBB1C4A-F71A-0A72-4D39-04A4E85E3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639" y="3876714"/>
            <a:ext cx="1763340" cy="1755397"/>
          </a:xfrm>
          <a:prstGeom prst="rect">
            <a:avLst/>
          </a:prstGeom>
        </p:spPr>
      </p:pic>
      <p:pic>
        <p:nvPicPr>
          <p:cNvPr id="29" name="Immagine 28" descr="Immagine che contiene diagramma, linea, triangolo&#10;&#10;Descrizione generata automaticamente">
            <a:extLst>
              <a:ext uri="{FF2B5EF4-FFF2-40B4-BE49-F238E27FC236}">
                <a16:creationId xmlns:a16="http://schemas.microsoft.com/office/drawing/2014/main" id="{8D1155FF-E4BA-F551-DC2E-315CF35D9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085" y="3649663"/>
            <a:ext cx="2435938" cy="2228722"/>
          </a:xfrm>
          <a:prstGeom prst="rect">
            <a:avLst/>
          </a:prstGeom>
        </p:spPr>
      </p:pic>
      <p:sp>
        <p:nvSpPr>
          <p:cNvPr id="30" name="Freccia destra con strisce 29">
            <a:extLst>
              <a:ext uri="{FF2B5EF4-FFF2-40B4-BE49-F238E27FC236}">
                <a16:creationId xmlns:a16="http://schemas.microsoft.com/office/drawing/2014/main" id="{D3FE64C9-48B3-9144-356D-B16CD2DEC4FC}"/>
              </a:ext>
            </a:extLst>
          </p:cNvPr>
          <p:cNvSpPr/>
          <p:nvPr/>
        </p:nvSpPr>
        <p:spPr>
          <a:xfrm>
            <a:off x="4469330" y="4533044"/>
            <a:ext cx="971350" cy="230980"/>
          </a:xfrm>
          <a:prstGeom prst="striped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AD7A3DF-FC05-11AA-2F4A-49C9353A1FF0}"/>
              </a:ext>
            </a:extLst>
          </p:cNvPr>
          <p:cNvSpPr txBox="1"/>
          <p:nvPr/>
        </p:nvSpPr>
        <p:spPr>
          <a:xfrm>
            <a:off x="38758" y="5943641"/>
            <a:ext cx="89595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 momentum space, both sides of the duality need to be determined</a:t>
            </a:r>
            <a:r>
              <a:rPr lang="en-US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20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Momentum Space non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Conserved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Spinning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Operators</a:t>
            </a:r>
            <a:endParaRPr lang="it-I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7</a:t>
            </a:fld>
            <a:endParaRPr lang="it-IT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610191EC-998D-0703-DC21-1E31F816ED6C}"/>
                  </a:ext>
                </a:extLst>
              </p:cNvPr>
              <p:cNvSpPr txBox="1"/>
              <p:nvPr/>
            </p:nvSpPr>
            <p:spPr>
              <a:xfrm>
                <a:off x="100584" y="950976"/>
                <a:ext cx="11704320" cy="796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The CFT 3-point involving a conserved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𝒥</m:t>
                        </m:r>
                      </m:e>
                      <m:sub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it-IT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it-IT" sz="2200" dirty="0"/>
                  <a:t> and </a:t>
                </a:r>
                <a:r>
                  <a:rPr lang="it-IT" sz="2200" dirty="0" err="1"/>
                  <a:t>two</a:t>
                </a:r>
                <a:r>
                  <a:rPr lang="it-IT" sz="2200" dirty="0"/>
                  <a:t> non </a:t>
                </a:r>
                <a:r>
                  <a:rPr lang="it-IT" sz="2200" dirty="0" err="1"/>
                  <a:t>conserved</a:t>
                </a:r>
                <a:r>
                  <a:rPr lang="it-IT" sz="2200" dirty="0"/>
                  <a:t> spin-1 fields of </a:t>
                </a:r>
                <a:r>
                  <a:rPr lang="it-IT" sz="2200" dirty="0" err="1"/>
                  <a:t>conformal</a:t>
                </a:r>
                <a:r>
                  <a:rPr lang="it-IT" sz="2200" dirty="0"/>
                  <a:t> </a:t>
                </a:r>
                <a:r>
                  <a:rPr lang="it-IT" sz="2200" dirty="0" err="1"/>
                  <a:t>dimension</a:t>
                </a:r>
                <a:r>
                  <a:rPr lang="it-IT" sz="22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𝒪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</m:oMath>
                </a14:m>
                <a:r>
                  <a:rPr lang="it-IT" sz="2200" dirty="0"/>
                  <a:t>(p) can be </a:t>
                </a:r>
                <a:r>
                  <a:rPr lang="it-IT" sz="2200" dirty="0" err="1"/>
                  <a:t>expressed</a:t>
                </a:r>
                <a:r>
                  <a:rPr lang="it-IT" sz="2200" dirty="0"/>
                  <a:t> </a:t>
                </a:r>
                <a:r>
                  <a:rPr lang="it-IT" sz="2200" dirty="0" err="1"/>
                  <a:t>as</a:t>
                </a:r>
                <a:r>
                  <a:rPr lang="it-IT" sz="2200" dirty="0"/>
                  <a:t>:</a:t>
                </a: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610191EC-998D-0703-DC21-1E31F816ED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" y="950976"/>
                <a:ext cx="11704320" cy="796628"/>
              </a:xfrm>
              <a:prstGeom prst="rect">
                <a:avLst/>
              </a:prstGeom>
              <a:blipFill>
                <a:blip r:embed="rId6"/>
                <a:stretch>
                  <a:fillRect l="-625" t="-3817" b="-145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mathcal{A}_3^{\mu_1\mu_2\mu_3}&amp;=&amp; (2\pi)^d \delta^d({\bf p}_1+{\bf p}_2+{\bf p}_3) \;\langle\langle\mathcal{O}_{\Delta}^{\mu_1}({ \bf p}_1) {\cal J}^{\mu_2}({\bf p}_2) \mathcal{O}_{\Delta}^{\mu_3}({\bf p}_3)   \rangle\rangle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250937BD-7A05-F8C1-75FB-872EAF75477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793" y="2272122"/>
            <a:ext cx="7244469" cy="30733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1447AD3-BFF4-B91B-AE1A-22D791F4D3C9}"/>
              </a:ext>
            </a:extLst>
          </p:cNvPr>
          <p:cNvSpPr txBox="1"/>
          <p:nvPr/>
        </p:nvSpPr>
        <p:spPr>
          <a:xfrm>
            <a:off x="451605" y="2995165"/>
            <a:ext cx="9896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The </a:t>
            </a:r>
            <a:r>
              <a:rPr lang="it-IT" sz="2400" dirty="0" err="1"/>
              <a:t>current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decomposed</a:t>
            </a:r>
            <a:r>
              <a:rPr lang="it-IT" sz="2400" dirty="0"/>
              <a:t> in </a:t>
            </a:r>
            <a:r>
              <a:rPr lang="it-IT" sz="2400" dirty="0" err="1"/>
              <a:t>its</a:t>
            </a:r>
            <a:r>
              <a:rPr lang="it-IT" sz="2400" dirty="0"/>
              <a:t> </a:t>
            </a:r>
            <a:r>
              <a:rPr lang="it-IT" sz="2400" dirty="0" err="1"/>
              <a:t>longitudinal</a:t>
            </a:r>
            <a:r>
              <a:rPr lang="it-IT" sz="2400" dirty="0"/>
              <a:t> and </a:t>
            </a:r>
            <a:r>
              <a:rPr lang="it-IT" sz="2400" dirty="0" err="1"/>
              <a:t>transverce</a:t>
            </a:r>
            <a:r>
              <a:rPr lang="it-IT" sz="2400" dirty="0"/>
              <a:t> </a:t>
            </a:r>
            <a:r>
              <a:rPr lang="it-IT" sz="2400" dirty="0" err="1"/>
              <a:t>components</a:t>
            </a:r>
            <a:endParaRPr lang="it-IT" sz="2400" dirty="0"/>
          </a:p>
        </p:txBody>
      </p:sp>
      <p:pic>
        <p:nvPicPr>
          <p:cNvPr id="11" name="Immagine 10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j^\mu({\bf p}_2) = \pi^{\mu}_{\;\;\nu}({\bf p}_2) {\cal J}^\nu({\bf p}_2), \qquad\quad \pi^{\mu\nu}({\bf p}_2) =\delta^{\mu\nu}-\frac{p_2^\mu p_2^\nu}{p_2^2}, \qquad \qquad p_2^\mu\; \pi_{\mu\nu}({\bf p}_2) =0\,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CBA8E064-DD95-7D44-7359-F0C5391416D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4" y="3671565"/>
            <a:ext cx="8857904" cy="61257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6779E11-8C72-CFF9-1CBB-1CD69ED25A1D}"/>
              </a:ext>
            </a:extLst>
          </p:cNvPr>
          <p:cNvSpPr txBox="1"/>
          <p:nvPr/>
        </p:nvSpPr>
        <p:spPr>
          <a:xfrm>
            <a:off x="0" y="4513873"/>
            <a:ext cx="121559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The </a:t>
            </a:r>
            <a:r>
              <a:rPr lang="it-IT" sz="2200" dirty="0" err="1"/>
              <a:t>form</a:t>
            </a:r>
            <a:r>
              <a:rPr lang="it-IT" sz="2200" dirty="0"/>
              <a:t> </a:t>
            </a:r>
            <a:r>
              <a:rPr lang="it-IT" sz="2200" dirty="0" err="1"/>
              <a:t>factors</a:t>
            </a:r>
            <a:r>
              <a:rPr lang="it-IT" sz="2200" dirty="0"/>
              <a:t> of the CFT- correlator are </a:t>
            </a:r>
            <a:r>
              <a:rPr lang="it-IT" sz="2200" dirty="0" err="1"/>
              <a:t>obtained</a:t>
            </a:r>
            <a:r>
              <a:rPr lang="it-IT" sz="2200" dirty="0"/>
              <a:t> by solving the </a:t>
            </a:r>
            <a:r>
              <a:rPr lang="it-IT" sz="2200" dirty="0" err="1"/>
              <a:t>momentum</a:t>
            </a:r>
            <a:r>
              <a:rPr lang="it-IT" sz="2200" dirty="0"/>
              <a:t> </a:t>
            </a:r>
            <a:r>
              <a:rPr lang="it-IT" sz="2200" dirty="0" err="1"/>
              <a:t>space</a:t>
            </a:r>
            <a:r>
              <a:rPr lang="it-IT" sz="2200" dirty="0"/>
              <a:t> CFT-Ward </a:t>
            </a:r>
            <a:r>
              <a:rPr lang="it-IT" sz="2200" dirty="0" err="1"/>
              <a:t>identities</a:t>
            </a:r>
            <a:r>
              <a:rPr lang="it-IT" sz="2200" dirty="0"/>
              <a:t>.</a:t>
            </a:r>
          </a:p>
        </p:txBody>
      </p:sp>
      <p:pic>
        <p:nvPicPr>
          <p:cNvPr id="17" name="Immagine 16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{\cal D}\mathcal{A}_3^{\mu_1\mu_2\mu_3}={\cal K}_\mu \mathcal{A}_3^{\mu_1\mu_2\mu_3}=0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28B7D518-988A-BF77-4D4D-6666B2476A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024" y="5409936"/>
            <a:ext cx="3385905" cy="303391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BDA9BCE-D9D1-A515-6B18-356542D1D4EE}"/>
              </a:ext>
            </a:extLst>
          </p:cNvPr>
          <p:cNvSpPr txBox="1"/>
          <p:nvPr/>
        </p:nvSpPr>
        <p:spPr>
          <a:xfrm>
            <a:off x="359964" y="5907024"/>
            <a:ext cx="2931572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Generator of the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Dilatations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6FB837A-E946-1ACE-5772-3CF22A928BB2}"/>
              </a:ext>
            </a:extLst>
          </p:cNvPr>
          <p:cNvSpPr txBox="1"/>
          <p:nvPr/>
        </p:nvSpPr>
        <p:spPr>
          <a:xfrm>
            <a:off x="6273377" y="5956130"/>
            <a:ext cx="4951164" cy="369332"/>
          </a:xfrm>
          <a:prstGeom prst="rect">
            <a:avLst/>
          </a:prstGeom>
          <a:noFill/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/>
              <a:t>Generator of special </a:t>
            </a:r>
            <a:r>
              <a:rPr lang="it-IT" dirty="0" err="1"/>
              <a:t>conformal</a:t>
            </a:r>
            <a:r>
              <a:rPr lang="it-IT" dirty="0"/>
              <a:t> </a:t>
            </a:r>
            <a:r>
              <a:rPr lang="it-IT" dirty="0" err="1"/>
              <a:t>transformations</a:t>
            </a:r>
            <a:endParaRPr lang="it-IT" dirty="0"/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85EEB183-FE74-8703-4126-E9DDB737D219}"/>
              </a:ext>
            </a:extLst>
          </p:cNvPr>
          <p:cNvCxnSpPr/>
          <p:nvPr/>
        </p:nvCxnSpPr>
        <p:spPr>
          <a:xfrm flipH="1">
            <a:off x="3445265" y="5810375"/>
            <a:ext cx="374904" cy="1696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733B73AC-6786-C09D-9C72-477F009861F4}"/>
              </a:ext>
            </a:extLst>
          </p:cNvPr>
          <p:cNvCxnSpPr/>
          <p:nvPr/>
        </p:nvCxnSpPr>
        <p:spPr>
          <a:xfrm>
            <a:off x="5733288" y="5776714"/>
            <a:ext cx="386360" cy="215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769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Momentum Space non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Conserved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Spinning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Operators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8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01B570-E8F2-50BC-2084-C01E36C7C9C4}"/>
              </a:ext>
            </a:extLst>
          </p:cNvPr>
          <p:cNvSpPr txBox="1"/>
          <p:nvPr/>
        </p:nvSpPr>
        <p:spPr>
          <a:xfrm>
            <a:off x="356616" y="845016"/>
            <a:ext cx="4358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 err="1"/>
              <a:t>Focusing</a:t>
            </a:r>
            <a:r>
              <a:rPr lang="it-IT" sz="2200" dirty="0"/>
              <a:t> on the </a:t>
            </a:r>
            <a:r>
              <a:rPr lang="it-IT" sz="2200" dirty="0" err="1"/>
              <a:t>transverse</a:t>
            </a:r>
            <a:r>
              <a:rPr lang="it-IT" sz="2200" dirty="0"/>
              <a:t> part:</a:t>
            </a:r>
          </a:p>
        </p:txBody>
      </p:sp>
      <p:pic>
        <p:nvPicPr>
          <p:cNvPr id="16" name="Immagine 1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^{\mu_1\mu_3}&amp;=&amp; A_1\;\delta^{\mu_1\mu_3} +A_2\;p_1^{\mu_1}\,(p_1+p_2)^{\mu_3}+A_3\;p_2^{\mu_1}\,(p_1+p_2)^{\mu_3}+A_4\;p_1^{\mu_1}p_2^{\mu_3}+A_5\;p_2^{\mu_1} p_2^{\mu_3}\, ;\nonumber\\[.3cm]&#10;B^{\mu_3}&amp;=&amp;B_1\;(p_1+p_2)^{\mu_3}+B_2\;p_2^{\mu_3}\, ;\nonumber\\[.3cm]&#10;C^{\mu_1}&amp;=&amp;C_1\;p_1^{\mu_1}+C_2\;p_2^{\mu_1}\, .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FE07F83F-CE20-AA51-C928-AB69EE86756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70" y="3916864"/>
            <a:ext cx="9813333" cy="1458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EFD6A9B-4EA6-84D3-7320-CD724551C46A}"/>
                  </a:ext>
                </a:extLst>
              </p:cNvPr>
              <p:cNvSpPr txBox="1"/>
              <p:nvPr/>
            </p:nvSpPr>
            <p:spPr>
              <a:xfrm>
                <a:off x="117980" y="2419435"/>
                <a:ext cx="119450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GB" sz="2200" dirty="0"/>
                  <a:t>The form factors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=1,..5, </m:t>
                    </m:r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2200" dirty="0"/>
                  <a:t>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=1,2</m:t>
                    </m:r>
                  </m:oMath>
                </a14:m>
                <a:r>
                  <a:rPr lang="en-GB" sz="2200" dirty="0"/>
                  <a:t> depend on the magnitude of the momenta.  </a:t>
                </a: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EFD6A9B-4EA6-84D3-7320-CD724551C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80" y="2419435"/>
                <a:ext cx="11945030" cy="430887"/>
              </a:xfrm>
              <a:prstGeom prst="rect">
                <a:avLst/>
              </a:prstGeom>
              <a:blipFill>
                <a:blip r:embed="rId6"/>
                <a:stretch>
                  <a:fillRect l="-561" t="-8451" b="-28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magine 25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angle\langle \mathcal{O}_{1}^{\mu_1}({\bf p}_1)\, j^{\mu_2}({\bf p}_2) \mathcal{O}_{3}^{\mu_3}({\bf p}_3)   \rangle \rangle=(\pi\cdot p_1)^{\mu_2}A^{\mu_1\mu_3}+ \pi^{\mu_2\mu_1}B^{\mu_3} +\pi^{\mu_2\mu_3}C^{\mu_1}\,&amp;&amp;\nonumber\\&#10;&amp;&amp;\mu=1,\dots d 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131FA766-6479-ED52-358D-B0699246B56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" y="1509317"/>
            <a:ext cx="9508845" cy="6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7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24002-59FE-A9C4-6B0A-73C5B4D11C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239296" cy="576072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sz="2200" dirty="0">
                <a:solidFill>
                  <a:schemeClr val="bg1"/>
                </a:solidFill>
                <a:latin typeface="+mn-lt"/>
              </a:rPr>
              <a:t>Momentum Space non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Conserved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Spinning </a:t>
            </a:r>
            <a:r>
              <a:rPr lang="it-IT" sz="2200" dirty="0" err="1">
                <a:solidFill>
                  <a:schemeClr val="bg1"/>
                </a:solidFill>
                <a:latin typeface="+mn-lt"/>
              </a:rPr>
              <a:t>Operators</a:t>
            </a:r>
            <a:r>
              <a:rPr lang="it-IT" sz="22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04A255C-621A-8D43-D90B-5AEC1B55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39785"/>
            <a:ext cx="12180990" cy="4182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it-IT" altLang="it-IT" sz="1400" b="1" dirty="0">
                <a:solidFill>
                  <a:schemeClr val="bg1"/>
                </a:solidFill>
                <a:latin typeface="Aptos" panose="020B0004020202020204" pitchFamily="34" charset="0"/>
              </a:rPr>
              <a:t>SPINNING MASSIVE AMPLITUDES  FROM THE FLAT LIMIT OF CFT CORRELATORS                 </a:t>
            </a:r>
          </a:p>
        </p:txBody>
      </p:sp>
      <p:pic>
        <p:nvPicPr>
          <p:cNvPr id="14" name="Immagine 13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5D10AF07-886C-DC71-4180-A592FA94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6452912"/>
            <a:ext cx="1373290" cy="394640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691E633B-B584-4FE2-3D06-CB1CC8D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18819" y="6461105"/>
            <a:ext cx="2743200" cy="365125"/>
          </a:xfrm>
        </p:spPr>
        <p:txBody>
          <a:bodyPr/>
          <a:lstStyle/>
          <a:p>
            <a:fld id="{E03D2590-4CDC-4AA5-A5E6-216B3594A70B}" type="slidenum">
              <a:rPr lang="it-IT" smtClean="0">
                <a:solidFill>
                  <a:schemeClr val="bg1"/>
                </a:solidFill>
              </a:rPr>
              <a:t>9</a:t>
            </a:fld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01B570-E8F2-50BC-2084-C01E36C7C9C4}"/>
              </a:ext>
            </a:extLst>
          </p:cNvPr>
          <p:cNvSpPr txBox="1"/>
          <p:nvPr/>
        </p:nvSpPr>
        <p:spPr>
          <a:xfrm>
            <a:off x="235431" y="743162"/>
            <a:ext cx="42786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 err="1"/>
              <a:t>Focusing</a:t>
            </a:r>
            <a:r>
              <a:rPr lang="it-IT" sz="2200" dirty="0"/>
              <a:t> on the </a:t>
            </a:r>
            <a:r>
              <a:rPr lang="it-IT" sz="2200" dirty="0" err="1"/>
              <a:t>transverse</a:t>
            </a:r>
            <a:r>
              <a:rPr lang="it-IT" sz="2200" dirty="0"/>
              <a:t> part</a:t>
            </a:r>
          </a:p>
        </p:txBody>
      </p:sp>
      <p:pic>
        <p:nvPicPr>
          <p:cNvPr id="30" name="Immagine 29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 &amp;A_1 = -a_5 J_{2\{0,1,0\}}+ a_1J_{1\{0,0,0\}}\, ;&#10;  A_2 = -a_5 J_{3\{-1,2,-1\}}+ a_2J_{1\{-1,0,-1\}} &#10;  +2 a_4 J_{2\{-1,1,-1\}} \, ; &amp;  \nonumber\\[.2cm]&#10; &amp; A_3 = a_5 J_{3\{0,1,-1\}}- a_4 J_{2\{0,0,-1\}}\, ;&#10; A_5 = a_5 J_{3\{0,0,0\}}~~;~~B_2= -a_5 J_{2\{0,0,1\}}+ b_2J_{1\{0,0,0\}}\ ;&amp;\nonumber\\[.2cm]&#10;  &amp; B_1 = -a_5 J_{2\{0,1,0\}}+ b_1J_{1\{0,1,-1\}}+(b_1-b_2)J_{1\{1,0,-1\}} +(b_1-b_2 + a_4)J_{1\{0,0,0\}}\, ;&amp; \nonumber\\[.3cm]&#10;     %  B_2&amp;=&amp; -C_2=-a_5 J_{2\{0,0,1\}}+ b_2J_{1\{0,0,0\}}\, ;,\label{2316a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27673CC6-272F-A457-5692-0C50FE75980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028" y="3059500"/>
            <a:ext cx="10401978" cy="1440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94B77B0-53F0-CAE8-9231-4C501E1F67EE}"/>
                  </a:ext>
                </a:extLst>
              </p:cNvPr>
              <p:cNvSpPr txBox="1"/>
              <p:nvPr/>
            </p:nvSpPr>
            <p:spPr>
              <a:xfrm>
                <a:off x="117980" y="1625621"/>
                <a:ext cx="11945030" cy="795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GB" sz="2200" dirty="0"/>
                  <a:t>The form factors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=1,..5, </m:t>
                    </m:r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2200" dirty="0"/>
                  <a:t>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2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=1,2</m:t>
                    </m:r>
                  </m:oMath>
                </a14:m>
                <a:r>
                  <a:rPr lang="en-GB" sz="2200" dirty="0"/>
                  <a:t> depend on the magnitude of the momenta   </a:t>
                </a:r>
              </a:p>
              <a:p>
                <a:r>
                  <a:rPr lang="en-GB" sz="2200" dirty="0"/>
                  <a:t> and are antisymmetric in the exchange of</a:t>
                </a:r>
                <a14:m>
                  <m:oMath xmlns:m="http://schemas.openxmlformats.org/officeDocument/2006/math"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200" dirty="0"/>
                  <a:t> 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20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       </m:t>
                        </m:r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it-IT" sz="22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it-IT" sz="2200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2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200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2200" b="0" i="1" dirty="0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2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200" dirty="0"/>
                  <a:t>.  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94B77B0-53F0-CAE8-9231-4C501E1F6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80" y="1625621"/>
                <a:ext cx="11945030" cy="795528"/>
              </a:xfrm>
              <a:prstGeom prst="rect">
                <a:avLst/>
              </a:prstGeom>
              <a:blipFill>
                <a:blip r:embed="rId6"/>
                <a:stretch>
                  <a:fillRect l="-561" t="-4615" b="-12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6AE43F26-BB27-BEFF-D960-3B59B617F354}"/>
              </a:ext>
            </a:extLst>
          </p:cNvPr>
          <p:cNvSpPr/>
          <p:nvPr/>
        </p:nvSpPr>
        <p:spPr>
          <a:xfrm>
            <a:off x="7708392" y="2096273"/>
            <a:ext cx="411480" cy="227174"/>
          </a:xfrm>
          <a:prstGeom prst="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1" name="Immagine 30" descr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J_{N\{k_1,k_2,k_3\}}(p_1,p_2,p_3)&amp;\equiv&amp;\int_0^\infty dx\,x^{\frac{d}{2}+N-1} \prod_{i=1}^3 p_i^{\Delta_i-\frac{d}{2}+k_i}\,K_{ \Delta_i-\frac{d}{2}+k_i}(x p_i)\, . \label{B.51}&#10;\noindent&#10;\end{eqnarray*}&#10;\end{document}" title="IguanaTex Bitmap Display">
            <a:extLst>
              <a:ext uri="{FF2B5EF4-FFF2-40B4-BE49-F238E27FC236}">
                <a16:creationId xmlns:a16="http://schemas.microsoft.com/office/drawing/2014/main" id="{088AB1C3-0624-36EE-235E-E6799B9A3AF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5131781"/>
            <a:ext cx="8109714" cy="732952"/>
          </a:xfrm>
          <a:prstGeom prst="rect">
            <a:avLst/>
          </a:prstGeom>
        </p:spPr>
      </p:pic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518851B1-39E8-3AB2-4A9A-1397D0DBA52E}"/>
              </a:ext>
            </a:extLst>
          </p:cNvPr>
          <p:cNvCxnSpPr/>
          <p:nvPr/>
        </p:nvCxnSpPr>
        <p:spPr>
          <a:xfrm>
            <a:off x="8146835" y="5713918"/>
            <a:ext cx="338797" cy="292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8AEE4D0E-C09C-27B5-FCD4-2B165A0E9DFE}"/>
              </a:ext>
            </a:extLst>
          </p:cNvPr>
          <p:cNvSpPr txBox="1"/>
          <p:nvPr/>
        </p:nvSpPr>
        <p:spPr>
          <a:xfrm>
            <a:off x="7708392" y="5994826"/>
            <a:ext cx="4158511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/>
              <a:t>Modified</a:t>
            </a:r>
            <a:r>
              <a:rPr lang="it-IT" dirty="0"/>
              <a:t> Bessel </a:t>
            </a:r>
            <a:r>
              <a:rPr lang="it-IT" dirty="0" err="1"/>
              <a:t>function</a:t>
            </a:r>
            <a:r>
              <a:rPr lang="it-IT" dirty="0"/>
              <a:t> of second </a:t>
            </a:r>
            <a:r>
              <a:rPr lang="it-IT" dirty="0" err="1"/>
              <a:t>Kind</a:t>
            </a:r>
            <a:endParaRPr lang="it-IT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527A1198-2B09-5A1C-1750-C15740606200}"/>
              </a:ext>
            </a:extLst>
          </p:cNvPr>
          <p:cNvSpPr txBox="1"/>
          <p:nvPr/>
        </p:nvSpPr>
        <p:spPr>
          <a:xfrm>
            <a:off x="429768" y="4882896"/>
            <a:ext cx="25827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/>
              <a:t>Triple K </a:t>
            </a:r>
            <a:r>
              <a:rPr lang="it-IT" sz="2200" dirty="0" err="1"/>
              <a:t>Integrals</a:t>
            </a:r>
            <a:r>
              <a:rPr lang="it-IT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6989817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2313"/>
  <p:tag name="ORIGINALWIDTH" val="3564,30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mathcal{A}_3^{\mu_1\mu_2\mu_3}&amp;=&amp; (2\pi)^d \delta^d({\bf p}_1+{\bf p}_2+{\bf p}_3) \;\langle\langle\mathcal{O}_{\Delta}^{\mu_1}({ \bf p}_1) {\cal J}^{\mu_2}({\bf p}_2) \mathcal{O}_{\Delta}^{\mu_3}({\bf p}_3)   \rangle\rangle &#10;\noindent&#10;\end{eqnarray*}&#10;\end{document}"/>
  <p:tag name="IGUANATEXSIZE" val="20"/>
  <p:tag name="IGUANATEXCURSOR" val="466"/>
  <p:tag name="TRANSPARENCY" val="Vero"/>
  <p:tag name="LATEXENGINEID" val="0"/>
  <p:tag name="TEMPFOLDER" val="C:\Users\lemar\Documents\temp\"/>
  <p:tag name="LATEXFORMHEIGHT" val="388,5"/>
  <p:tag name="LATEXFORMWIDTH" val="660,75"/>
  <p:tag name="LATEXFORMWRAP" val="Vero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2572,928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 W_{MN}= (\nabla_M +i gA_M) W_N-(\nabla_N+ig A_N)W_M&#10;\noindent&#10;\end{eqnarray*}&#10;\end{document}"/>
  <p:tag name="IGUANATEXSIZE" val="20"/>
  <p:tag name="IGUANATEXCURSOR" val="39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9865"/>
  <p:tag name="ORIGINALWIDTH" val="1310,08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F_{MN}= \partial_MA_N-\partial_NA_M&#10;\noindent&#10;\end{eqnarray*}&#10;\end{document}"/>
  <p:tag name="IGUANATEXSIZE" val="20"/>
  <p:tag name="IGUANATEXCURSOR" val="35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3500,563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_\mu(z,\,k)=\mathbb{K}_{\mu}^{\;\;\nu}(z,k) A_{(0)\nu}(k) +\,\int dw \sqrt{G} \;{\cal G}_{\mu\nu}(z,\,w;\,k)\,J^\nu(w,\,k)\, ,&#10;\noindent&#10;\end{eqnarray*}&#10;\end{document}"/>
  <p:tag name="IGUANATEXSIZE" val="20"/>
  <p:tag name="IGUANATEXCURSOR" val="474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3418,073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W_M(z,\,k)=\mathcal{K}_{M}^{\;\;\mu}(z,\,k)\, w_\mu(k)\quad;\quad W^*_M(z,\,k)=\bar{\mathcal{K}}_{M}^{\;\;\mu}(z,\,k)\, w^*_\mu(k)\label{mass56t}&#10;\noindent&#10;\end{eqnarray*}&#10;\end{document}"/>
  <p:tag name="IGUANATEXSIZE" val="20"/>
  <p:tag name="IGUANATEXCURSOR" val="492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1522,31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L^2\,m^2=(\Delta-1)(\Delta +1-d)&#10;\noindent&#10;\end{eqnarray*}&#10;\end{document}"/>
  <p:tag name="IGUANATEXSIZE" val="20"/>
  <p:tag name="IGUANATEXCURSOR" val="379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0,9598"/>
  <p:tag name="ORIGINALWIDTH" val="4113,23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angle \mathcal{J}^\mu(k)\rangle &amp;=&amp;\lim_{\epsilon\rightarrow 0}\; \frac{1}{\epsilon^{\frac{d}{2}}\sqrt{\gamma}}\;\frac{\delta S_{\rm ren}}{\delta {A}_{\mu}(k,\epsilon)}= &#10;\,\delta^{\mu\tau}\int d^{d} y\,dw \sqrt{G}\,{\mathbb K}_{\tau}^{\;\;\nu}(w;x,y)J_\nu(y,w)  &#10;\noindent&#10;\end{eqnarray*}&#10;\end{document}"/>
  <p:tag name="IGUANATEXSIZE" val="20"/>
  <p:tag name="IGUANATEXCURSOR" val="612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1446,569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S_{\rm ren}&amp;=&amp;\lim_{\epsilon\rightarrow 0}\;\Bigl( S_{\rm reg}+S_{\rm ct}\Bigl)&#10;\noindent&#10;\end{eqnarray*}&#10;\end{document}"/>
  <p:tag name="IGUANATEXSIZE" val="22"/>
  <p:tag name="IGUANATEXCURSOR" val="42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5,2081"/>
  <p:tag name="ORIGINALWIDTH" val="5989,501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angle {\cal O}^{*\nu}(x_1)\,{\cal J}^\mu(x_2)\, {\cal O}^\sigma(x_3)\rangle&amp;=&amp; \,\frac{\delta^2 \langle \mathcal{J}^\mu(x_2)\rangle}{\delta \mathcal{W}^{(0)}_\nu(x_1)\,\delta \mathcal{W}^{*(0)}_\sigma(x_3)}=\;\delta^{\mu\tau}&#10;\int d^{d}y\,dw\sqrt{G}  \, \,{\mathbb K}_\tau^{~\lambda}(w;x_2,y)\, \frac{\delta^2 J_\lambda(y)}{\delta { \mathcal{W}^{(0)}_\nu(x_1)\,\delta \mathcal{W}^{*(0)}_\sigma(x_3)}}&#10;\noindent&#10;\end{eqnarray*}&#10;\end{document}"/>
  <p:tag name="IGUANATEXSIZE" val="22"/>
  <p:tag name="IGUANATEXCURSOR" val="55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4,462"/>
  <p:tag name="ORIGINALWIDTH" val="6515,93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g=-\frac{(\Delta-1)\left(-a_4+(d-2) a_5\right)+b_2}{2 C_0}~~;~~&#10;    \alpha=-\frac{(\Delta-1)(-a_4 + d a_5) + 2 a_5 -b_2}{(\Delta-1)\left(-a_4+(d-2) a_5\right)+b_2} &#10;   ~~;~~ \beta= -\frac{a_5 L^2}{(\Delta-1)\left(-a_4+(d-2) a_5\right)+b_2}&#10;\noindent&#10;\end{eqnarray*}&#10;\end{document}"/>
  <p:tag name="IGUANATEXSIZE" val="20"/>
  <p:tag name="IGUANATEXCURSOR" val="40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00,4499"/>
  <p:tag name="ORIGINALWIDTH" val="2269,21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C_0= -\frac{2^{2-\frac{d}{2}}}{\Gamma\left(\frac{d}{2}-1\right)}\,\left[\frac{2^{\frac{d}{2}+1-\Delta}}{\Gamma\left(\Delta -\frac{d}{2}\right)}\right]^2\,L^{2\Delta-d-1}\label{4.42} &#10;\noindent&#10;\end{eqnarray*}&#10;\end{document}"/>
  <p:tag name="IGUANATEXSIZE" val="20"/>
  <p:tag name="IGUANATEXCURSOR" val="352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1,4623"/>
  <p:tag name="ORIGINALWIDTH" val="4359,205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j^\mu({\bf p}_2) = \pi^{\mu}_{\;\;\nu}({\bf p}_2) {\cal J}^\nu({\bf p}_2), \qquad\quad \pi^{\mu\nu}({\bf p}_2) =\delta^{\mu\nu}-\frac{p_2^\mu p_2^\nu}{p_2^2}, \qquad \qquad p_2^\mu\; \pi_{\mu\nu}({\bf p}_2) =0\, &#10;\noindent&#10;\end{eqnarray*}&#10;\end{document}"/>
  <p:tag name="IGUANATEXSIZE" val="20"/>
  <p:tag name="IGUANATEXCURSOR" val="515"/>
  <p:tag name="TRANSPARENCY" val="Vero"/>
  <p:tag name="LATEXENGINEID" val="0"/>
  <p:tag name="TEMPFOLDER" val="C:\Users\lemar\Documents\temp\"/>
  <p:tag name="LATEXFORMHEIGHT" val="388"/>
  <p:tag name="LATEXFORMWIDTH" val="665,25"/>
  <p:tag name="LATEXFORMWRAP" val="Vero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4,4657"/>
  <p:tag name="ORIGINALWIDTH" val="2765,65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ds^2 =\frac{L^2}{z^2}\Big(dz^2+\delta_{\mu\nu}dx^\mu dx^\nu\Bigl) \qquad;\qquad x^a =(z, x^\mu) &#10;\noindent&#10;\end{eqnarray*}&#10;\end{document}"/>
  <p:tag name="IGUANATEXSIZE" val="20"/>
  <p:tag name="IGUANATEXCURSOR" val="370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1729,28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frac{z}{L}=e^{\frac{\uptau}{L}}\qquad;\qquad \uptau\in \; (-\infty,\,\infty)&#10;\noindent&#10;\end{eqnarray*}&#10;\end{document}"/>
  <p:tag name="IGUANATEXSIZE" val="22"/>
  <p:tag name="IGUANATEXCURSOR" val="424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3027,372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ds^2\;=\;  (d\uptau)^2+   e^{-2\frac{\uptau}{L}}\delta_{\mu\nu} dx^\mu dx^\nu\;=\; \delta_{ab}dx^adx^b+{\cal O}\left(\frac{1}{L}\right) &#10;\noindent&#10;\end{eqnarray*}&#10;\end{document}"/>
  <p:tag name="IGUANATEXSIZE" val="20"/>
  <p:tag name="IGUANATEXCURSOR" val="424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98,6877"/>
  <p:tag name="ORIGINALWIDTH" val="5154,10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&amp;[M_{AB}, M_{CD}] \;=\; \eta_{BC}M_{AD} -  \eta_{AC}M_{BD}+ \eta_{AD}M_{BC}- \eta_{BD}M_{AC}&amp;\nonumber\\&#10;&amp; &amp;\nonumber\\&#10;&amp; \eta_{AB}=(+,\dots,+,\,-)~~,~~A,B,C,D =1,2,\cdots, d+1,d+2\;\;\equiv\;\; \{a,d+2\}\;\; \equiv\;\; \{\mu, d+1,d+2\}&amp;&#10;\noindent&#10;\end{eqnarray*}&#10;\end{document}"/>
  <p:tag name="IGUANATEXSIZE" val="20"/>
  <p:tag name="IGUANATEXCURSOR" val="46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,7338"/>
  <p:tag name="ORIGINALWIDTH" val="4093,738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[M_{ab}, M_{c, d+2}] &amp;=&amp; \delta_{bc}M_{a,d+2} -  \delta_{ac}M_{b,d+2}\quad;\qquad &#10;\;[M_{a,d+2}, M_{b,d+2}] \;=\;   M_{ab}&#10;\noindent&#10;\end{eqnarray*}&#10;\end{document}"/>
  <p:tag name="IGUANATEXSIZE" val="22"/>
  <p:tag name="IGUANATEXCURSOR" val="469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2783,652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[M_{ab}, \textbf{P}_c]&amp;=&amp; \delta_{bc  }\textbf{P}_{a}-\delta_{ac }\textbf{P}_{b}&#10;\quad;\qquad &#10;\;[\textbf{P}_{a}, \textbf{P}_{b}] \;=\;  0&#10;\noindent&#10;\end{eqnarray*}&#10;\end{document}"/>
  <p:tag name="IGUANATEXSIZE" val="20"/>
  <p:tag name="IGUANATEXCURSOR" val="48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9,9587"/>
  <p:tag name="ORIGINALWIDTH" val="4839,895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{K}_{\Delta-\frac{d}{2}+\ell}(z\,k)\;=\;\left(\frac{\pi}{2\,L}\right)^{\frac{1}{2}}(k^2+m^2)^{-\frac{1}{4}} \left(\frac{k}{m+\sqrt{k^2+m^2}}\right)^{-m\,L-\ell}e^{-\sqrt{k^2+m^2}(L+\uptau)}+{\cal O}\Bigl(\frac{1}{L}\Bigl)&#10;\end{eqnarray*}&#10;\end{document}"/>
  <p:tag name="IGUANATEXSIZE" val="20"/>
  <p:tag name="IGUANATEXCURSOR" val="599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4,7019"/>
  <p:tag name="ORIGINALWIDTH" val="4521,185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K_\nu (\nu \,z)\Bigg|_{\nu\rightarrow\infty} &amp;\simeq &amp; \left(\frac{\pi}{2\nu}\right)^{\frac{1}{2}} \frac{e^{-\nu \,\xi(z)}}{(1+z^2)^{\frac{1}{4}}} \quad;\qquad \xi(z) = (1+z^2)^{\frac{1}{2}} +\ln \left(\frac{z}{1+(1+z^2)^{\frac{1}{2}}}\right)&#10;\noindent&#10;\end{eqnarray*}&#10;\end{document}"/>
  <p:tag name="IGUANATEXSIZE" val="18"/>
  <p:tag name="IGUANATEXCURSOR" val="48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4259,468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W_a(k)\simeq&#10;{\cal W}_{a}(k) \,e^{-\sqrt{k^2+m^2}\uptau}+O\Bigl(\frac{1}{L^{\frac{d-5}{2}}}\Bigl), \quad&#10;{\cal W}_a(k)=\frac{1}{\sqrt{Z_W}}\left( i\frac{k_\mu w^\mu}{m},\,\tilde{\pi}_{\mu \nu} w^\nu\right)\, ,&#10;\noindent&#10;\end{eqnarray*}&#10;\end{document}"/>
  <p:tag name="IGUANATEXSIZE" val="18"/>
  <p:tag name="IGUANATEXCURSOR" val="44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1,4623"/>
  <p:tag name="ORIGINALWIDTH" val="1715,03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tilde{\pi}_{\mu\nu}=\delta_{\mu\nu} +\frac{k_\mu\,k_\nu}{m(m+\sqrt{k^2+m^2})}&#10;\noindent&#10;\end{eqnarray*}&#10;\end{document}"/>
  <p:tag name="IGUANATEXSIZE" val="20"/>
  <p:tag name="IGUANATEXCURSOR" val="42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,7331"/>
  <p:tag name="ORIGINALWIDTH" val="1514,811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{\cal D}\mathcal{A}_3^{\mu_1\mu_2\mu_3}={\cal K}_\mu \mathcal{A}_3^{\mu_1\mu_2\mu_3}=0 &#10;\noindent&#10;\end{eqnarray*}&#10;\end{document}"/>
  <p:tag name="IGUANATEXSIZE" val="22"/>
  <p:tag name="IGUANATEXCURSOR" val="434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1,7061"/>
  <p:tag name="ORIGINALWIDTH" val="3066,367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frac{1}{\sqrt{Z_W}}\equiv  \frac{2^{1-mL}\pi^{\frac{1}{2}}\,L^{\frac{d-3}{2}}\,e^{-L\sqrt{k^2+m^2}}}{\Gamma(mL)}\,\frac{(m+\sqrt{m^2+k^2})^{m\,L}}{\sqrt{ 2\sqrt{k^2+m^2}}}&#10;\noindent&#10;\end{eqnarray*}&#10;\end{document}"/>
  <p:tag name="IGUANATEXSIZE" val="20"/>
  <p:tag name="IGUANATEXCURSOR" val="347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8,9802"/>
  <p:tag name="ORIGINALWIDTH" val="2050,24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q^a=(\pm i\sqrt{k^2+m^2},\,k^\mu)~~,~~q^2= -m^2 &#10;\noindent&#10;\end{eqnarray*}&#10;\end{document}"/>
  <p:tag name="IGUANATEXSIZE" val="20"/>
  <p:tag name="IGUANATEXCURSOR" val="35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3,4646"/>
  <p:tag name="ORIGINALWIDTH" val="2936,633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_a(\tau, k) =  {\cal A}_a e^{-k\,\tau}, \qquad {\cal A}_a\;\;\equiv \;\;&#10;\,\bigl(0,\,\pi_{\mu\nu} \frac{1}{\sqrt{Z_A}} A_{(0)}^{\mu}(k)\bigl)&#10;\end{eqnarray*}&#10;\end{document}"/>
  <p:tag name="IGUANATEXSIZE" val="20"/>
  <p:tag name="IGUANATEXCURSOR" val="489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3,4646"/>
  <p:tag name="ORIGINALWIDTH" val="1474,31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frac{1}{\sqrt{Z_A}}=\pi^{\frac{1}{2}}\,k^{\frac{d-3}{2}}\, L^{\frac{d-3}{2}} \,e^{-k\,L}&#10;\noindent&#10;\end{eqnarray*}&#10;\end{document}"/>
  <p:tag name="IGUANATEXSIZE" val="20"/>
  <p:tag name="IGUANATEXCURSOR" val="43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982"/>
  <p:tag name="ORIGINALWIDTH" val="2848,89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q^a= (q^0,q^\mu)=(\pm ik,\,k^\mu),\qquad  \qquad q^2\equiv \delta_{ab}\,q^a\,q^b=0&#10;\noindent&#10;\end{eqnarray*}&#10;\end{document}"/>
  <p:tag name="IGUANATEXSIZE" val="22"/>
  <p:tag name="IGUANATEXCURSOR" val="369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6,4642"/>
  <p:tag name="ORIGINALWIDTH" val="3600,3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_3^{\mu_1\mu_2\mu_3}\Bigl|_{L\rightarrow\infty}&amp;=&amp;2\pi i\;\delta(q_1^{(0)}+q_2^{(0)}+q_3^{(0)})\, \frac{g}{\sqrt{ Z_{W_1}\,Z_A\,Z_{W_3}}}\,%\frac{&#10; {\cal C}^{\mu_1\mu_2\mu_3}%}{\sqrt{2\,E_1}\,\sqrt{2E_2}\,\sqrt{2E_3}}&#10;\noindent&#10;\end{eqnarray*}&#10;\end{document}"/>
  <p:tag name="IGUANATEXSIZE" val="20"/>
  <p:tag name="IGUANATEXCURSOR" val="45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0,7086"/>
  <p:tag name="ORIGINALWIDTH" val="5500,563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J_{N\{k_i\}}\simeq (-i)^{\frac{d-5}{2}+k_2} L^{N+\frac{d-5}{2}} \left(\frac{\pi}{2}\right)^{3/2}&#10;\frac{(m-iq_1^0)^{m\,L+k_1}}{\sqrt{q_1^0}}\, (q_2^0)^{\frac{d-3}{2}+k_2} \,\frac{(m-iq_3^0)^{m\,L+k_3}}{\sqrt{q^0_3}}\,(2\pi)\delta(q^0_1+q^0_2 +q^0_3)&#10;\noindent&#10;\end{eqnarray*}&#10;\end{document}"/>
  <p:tag name="IGUANATEXSIZE" val="22"/>
  <p:tag name="IGUANATEXCURSOR" val="59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67,792"/>
  <p:tag name="ORIGINALWIDTH" val="4536,933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&amp;&amp;{\cal C}^{\mu_1\mu_2\mu_3} = -(1+\alpha) \pi^{\mu_2}_{~\mu}\left[ \left( \eta^{\mu_1\mu} +\frac{p_1^{\mu_1}\,p_1^\mu}{m(E_1+m)}\right)\left(\frac{(p_1+p_2)^{\mu_3}\,p_2}{E_3+m} +p_2^{\mu_3}\right)\right.\nonumber\\[.3cm]&#10; &amp;&amp;\left. +\left( \eta^{\mu\mu_3}+\frac{p_3^{\mu_3}\,p_3^{\mu}}{m(E_3+m)}\right) \left(\frac{p_1^{\mu_1}\,p_2}{E_1+m} -p_2^{\mu_1} \right)\right] -2 p_{1\,\mu}\pi^{\mu\mu_2}\left[ \eta^{\mu_1\mu_3}  -\frac{ p_1^{\mu_1}\,p_2^{\mu_3}}{m(E_1+m)}\right.\nonumber\\[.3cm]&#10;&amp;&amp;\left. +\;\;\frac{2\,  p_1^{\mu_1} \,(p_1+p_2)^{\mu_3} }{(E_1+m)\,(E_3+m)}\;\;-\;\; \frac{2\,E_2\,   p_1^{\mu_1} \,(p_1+p_2)^{\mu_3} }{m(E_1+m)\,(E_3+m)}\;\;+\;\;\frac{ p_2^{\mu_1}\,(p_1+p_2)^{\mu_3}}{m(E_3+m)}\;\right] \nonumber\\[.3cm]&#10; &amp;&amp;+2\beta\, p_{1\,\mu}\pi^{\mu\mu_2} \left[\frac{p_1^{\mu_1}\,E_2}{(E_1+m)}\frac{ (p_1+p_2)^{\mu_3}  \,E_2}{(E_3+m)} -\frac{p_2^{\mu_1}\,(p_2+p_1)^{\mu_3}\,E_2}{(E_3+m)}+\frac{ p_1^{\mu_1}\, p_2^{\mu_3}\,p_2}{E_1+m} -p_2^{\mu_1}\,p_2^{\mu_3}\right]&#10;% &amp;&amp;{\color{red}+ p_{1\,\mu}\pi^{\mu\mu_2}\left[-\frac{1}{m}-\frac{\alpha}{m}+\gamma m\right]\left[2\frac{p_1^{\mu_1}\,(p_1+p_2)^{\mu_3}\,p_2}{(E_1+m)\,(E_3+m)} -\frac{p_2^{\mu_1}\, (p_1+p_2)^{\mu_3}}{(E_3+m)}+\frac{ p_1^{\mu_1}\,p_2^{\mu_3}}{(E_1+m)}\right]}&#10;\noindent&#10;\end{eqnarray*}&#10;\end{document}"/>
  <p:tag name="IGUANATEXSIZE" val="20"/>
  <p:tag name="IGUANATEXCURSOR" val="377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3088,86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varepsilon^W_a=\left( \frac{(p\cdot \varepsilon)}{m},\, \varepsilon_\mu +\frac{(p\cdot \varepsilon)}{m(E+m)}\,p_\mu \right)~~;~~\varepsilon^A_a=(0, \,\pi_{\mu\nu}\epsilon^\nu)\, ,\label{11.216a}&#10;\noindent&#10;\end{eqnarray*}&#10;\end{document}"/>
  <p:tag name="IGUANATEXSIZE" val="20"/>
  <p:tag name="IGUANATEXCURSOR" val="542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5805,024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{C}&#10;&amp;= &amp; \biggl[   2(\varepsilon_1 \cdot \varepsilon_3)(\varepsilon_2\cdot k_1)+(1+\alpha)(\varepsilon_2\cdot \varepsilon_1)(\varepsilon_3\cdot k_2)-(1+{\alpha} ) (\varepsilon_2\cdot \varepsilon_3)(\varepsilon_1\cdot k_2)+2\beta(\varepsilon_2\cdot k_1)(\varepsilon_3\cdot k_2)(\varepsilon_1\cdot k_2)%+\hat\gamma m^2(\varepsilon_2\cdot \varepsilon_1)(\varepsilon_3\cdot k_2)-\gamma m^2(\varepsilon_2\cdot \varepsilon_3)(\varepsilon_1\cdot k_2)&#10;\biggl].&#10;\noindent&#10;\end{eqnarray*}&#10;\end{document}"/>
  <p:tag name="IGUANATEXSIZE" val="20"/>
  <p:tag name="IGUANATEXCURSOR" val="353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17,6603"/>
  <p:tag name="ORIGINALWIDTH" val="4829,39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A^{\mu_1\mu_3}&amp;=&amp; A_1\;\delta^{\mu_1\mu_3} +A_2\;p_1^{\mu_1}\,(p_1+p_2)^{\mu_3}+A_3\;p_2^{\mu_1}\,(p_1+p_2)^{\mu_3}+A_4\;p_1^{\mu_1}p_2^{\mu_3}+A_5\;p_2^{\mu_1} p_2^{\mu_3}\, ;\nonumber\\[.3cm]&#10;B^{\mu_3}&amp;=&amp;B_1\;(p_1+p_2)^{\mu_3}+B_2\;p_2^{\mu_3}\, ;\nonumber\\[.3cm]&#10;C^{\mu_1}&amp;=&amp;C_1\;p_1^{\mu_1}+C_2\;p_2^{\mu_1}\, .&#10;\noindent&#10;\end{eqnarray*}&#10;\end{document}"/>
  <p:tag name="IGUANATEXSIZE" val="20"/>
  <p:tag name="IGUANATEXCURSOR" val="532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3418,073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im_{L \to \infty} \frac{i}{2 \pi} \sqrt{Z_{W_1} Z_A Z_{W_3}} \,A_3^{\mu_1\mu_2\mu_3} \;=\;&#10;\delta(q_0^{(1)}+q_0^{(2)}+q_0^{(3)})\, {\cal M}_3^{\mu_1\mu_2\mu_3}&#10;\noindent&#10;\end{eqnarray*}&#10;\end{document}"/>
  <p:tag name="IGUANATEXSIZE" val="20"/>
  <p:tag name="IGUANATEXCURSOR" val="476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,961"/>
  <p:tag name="ORIGINALWIDTH" val="4678,665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\langle\langle \mathcal{O}_{1}^{\mu_1}({\bf p}_1)\, j^{\mu_2}({\bf p}_2) \mathcal{O}_{3}^{\mu_3}({\bf p}_3)   \rangle \rangle=(\pi\cdot p_1)^{\mu_2}A^{\mu_1\mu_3}+ \pi^{\mu_2\mu_1}B^{\mu_3} +\pi^{\mu_2\mu_3}C^{\mu_1}\,&amp;&amp;\nonumber\\&#10;&amp;&amp;\mu=1,\dots d &#10;\noindent&#10;\end{eqnarray*}&#10;\end{document}"/>
  <p:tag name="IGUANATEXSIZE" val="20"/>
  <p:tag name="IGUANATEXCURSOR" val="594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48,6689"/>
  <p:tag name="ORIGINALWIDTH" val="4710,161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 &amp;A_1 = -a_5 J_{2\{0,1,0\}}+ a_1J_{1\{0,0,0\}}\, ;&#10;  A_2 = -a_5 J_{3\{-1,2,-1\}}+ a_2J_{1\{-1,0,-1\}} &#10;  +2 a_4 J_{2\{-1,1,-1\}} \, ; &amp;  \nonumber\\[.2cm]&#10; &amp; A_3 = a_5 J_{3\{0,1,-1\}}- a_4 J_{2\{0,0,-1\}}\, ;&#10; A_5 = a_5 J_{3\{0,0,0\}}~~;~~B_2= -a_5 J_{2\{0,0,1\}}+ b_2J_{1\{0,0,0\}}\ ;&amp;\nonumber\\[.2cm]&#10;  &amp; B_1 = -a_5 J_{2\{0,1,0\}}+ b_1J_{1\{0,1,-1\}}+(b_1-b_2)J_{1\{1,0,-1\}} +(b_1-b_2 + a_4)J_{1\{0,0,0\}}\, ;&amp; \nonumber\\[.3cm]&#10;     %  B_2&amp;=&amp; -C_2=-a_5 J_{2\{0,0,1\}}+ b_2J_{1\{0,0,0\}}\, ;,\label{2316a}&#10;\noindent&#10;\end{eqnarray*}&#10;\end{document}"/>
  <p:tag name="IGUANATEXSIZE" val="20"/>
  <p:tag name="IGUANATEXCURSOR" val="591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0,7049"/>
  <p:tag name="ORIGINALWIDTH" val="3991,001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J_{N\{k_1,k_2,k_3\}}(p_1,p_2,p_3)&amp;\equiv&amp;\int_0^\infty dx\,x^{\frac{d}{2}+N-1} \prod_{i=1}^3 p_i^{\Delta_i-\frac{d}{2}+k_i}\,K_{ \Delta_i-\frac{d}{2}+k_i}(x p_i)\, . \label{B.51}&#10;\noindent&#10;\end{eqnarray*}&#10;\end{document}"/>
  <p:tag name="IGUANATEXSIZE" val="20"/>
  <p:tag name="IGUANATEXCURSOR" val="52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36,9329"/>
  <p:tag name="ORIGINALWIDTH" val="4836,896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 &amp;a_1= (d-2)\Delta a_5-(\Delta-1)a_4 +b_2 \quad;\quad&#10;     a_2 =2(d-2)\Delta a_5  -(2\Delta+d-4)a_4   +\frac{(2\Delta-d)}{(\Delta-1)}b_2&amp;\nonumber\\[.3cm]&#10;   &amp; b_1=\frac{(2\Delta-d)}{2(\Delta-1)}b_2\, &amp;.&#10;\noindent&#10;\end{eqnarray*}&#10;\end{document}"/>
  <p:tag name="IGUANATEXSIZE" val="20"/>
  <p:tag name="IGUANATEXCURSOR" val="549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0,4312"/>
  <p:tag name="ORIGINALWIDTH" val="4550,431"/>
  <p:tag name="OUTPUTTYPE" val="PNG"/>
  <p:tag name="IGUANATEXVERSION" val="160"/>
  <p:tag name="LATEXADDIN" val="\documentclass{article}&#10;\usepackage{amsmath}&#10;\usepackage{color}&#10;\usepackage{cancel}&#10;\pagestyle{empty}&#10;\usepackage[dvipsnames]{xcolor}&#10;\usepackage{epsfig,amsfonts,amssymb}&#10;\usepackage{eurosym, xspace}&#10;\usepackage{amsmath, amsfonts, amssymb,upgreek}&#10;\usepackage{cancel}&#10;\usepackage{mathtools}&#10;\usepackage{slashed}&#10;\begin{document}&#10;\begin{eqnarray*}&#10;S&amp;=&amp;\!\!\!\!\!\int d^{d+1}x\sqrt{G} \Bigl[-\frac{1}{16\pi G_N}(R-2\Lambda)+\frac{1}{4} F^{MN}F_{MN}+\frac{1}{2}W^{*}_{MN} W^{MN} +m^2 W^{*}_M W^M  \nonumber\\&#10;&amp;&amp;-ig\,\alpha F^{MN}W^*_MW_N+\,ig\beta F^{MN}\,\Big(  \nabla_{M} W^*_P\nabla^PW_{N} -\nabla_{M} W_P\nabla^PW_{N}^*\Big)&#10;%\beta^*  F^{M_1M_2} \nabla_{M_1} W_P\nabla^PW^*_{M_2} &#10;\Bigl]\, ,&#10;\noindent&#10;\end{eqnarray*}&#10;\end{document}"/>
  <p:tag name="IGUANATEXSIZE" val="18"/>
  <p:tag name="IGUANATEXCURSOR" val="395"/>
  <p:tag name="TRANSPARENCY" val="Vero"/>
  <p:tag name="LATEXENGINEID" val="0"/>
  <p:tag name="TEMPFOLDER" val="C:\Users\lemar\Documents\temp\"/>
  <p:tag name="LATEXFORMHEIGHT" val="388"/>
  <p:tag name="LATEXFORMWIDTH" val="661"/>
  <p:tag name="LATEXFORMWRAP" val="Vero"/>
  <p:tag name="BITMAPVECTOR" val="0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14723</TotalTime>
  <Words>2150</Words>
  <Application>Microsoft Office PowerPoint</Application>
  <PresentationFormat>Widescreen</PresentationFormat>
  <Paragraphs>232</Paragraphs>
  <Slides>25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Bradley Hand ITC</vt:lpstr>
      <vt:lpstr>Cambria Math</vt:lpstr>
      <vt:lpstr>Times New Roman</vt:lpstr>
      <vt:lpstr>Wingdings</vt:lpstr>
      <vt:lpstr>Tema di Office</vt:lpstr>
      <vt:lpstr>Spinning Massive Amplitudes from The Flat limit of CFT correlators</vt:lpstr>
      <vt:lpstr>Plan of the Talk </vt:lpstr>
      <vt:lpstr>Motivations </vt:lpstr>
      <vt:lpstr>Motivations </vt:lpstr>
      <vt:lpstr>Presentazione standard di PowerPoint</vt:lpstr>
      <vt:lpstr>Motivations </vt:lpstr>
      <vt:lpstr>Momentum Space non Conserved Spinning Operators</vt:lpstr>
      <vt:lpstr>Momentum Space non Conserved Spinning Operators </vt:lpstr>
      <vt:lpstr>Momentum Space non Conserved Spinning Operators </vt:lpstr>
      <vt:lpstr>Momentum Space non Conserved Spinning Operators </vt:lpstr>
      <vt:lpstr>BULK Theory 3-Point Function</vt:lpstr>
      <vt:lpstr>BULK Theory 3-Point Function </vt:lpstr>
      <vt:lpstr>BULK Theory 3-Point Function</vt:lpstr>
      <vt:lpstr>BULK Theory 3-Point Function </vt:lpstr>
      <vt:lpstr>BULK Theory 3-Point Function </vt:lpstr>
      <vt:lpstr>Flat Space Limit of AdS Metric and Isometries</vt:lpstr>
      <vt:lpstr>Flat Space Limit of AdS Metric and Isometries </vt:lpstr>
      <vt:lpstr>Flat Limit of the Three-point</vt:lpstr>
      <vt:lpstr>Flat Limit of the Three-point</vt:lpstr>
      <vt:lpstr>Flat Limit of the Three-point</vt:lpstr>
      <vt:lpstr>Flat Limit of the Three-point</vt:lpstr>
      <vt:lpstr>Flat Limit of the Three-point</vt:lpstr>
      <vt:lpstr>Conclusions</vt:lpstr>
      <vt:lpstr>Conclusions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Lello Ma</dc:creator>
  <cp:lastModifiedBy>Lello Ma</cp:lastModifiedBy>
  <cp:revision>167</cp:revision>
  <dcterms:created xsi:type="dcterms:W3CDTF">2024-08-15T18:22:56Z</dcterms:created>
  <dcterms:modified xsi:type="dcterms:W3CDTF">2024-09-05T21:28:48Z</dcterms:modified>
</cp:coreProperties>
</file>