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321" r:id="rId3"/>
    <p:sldId id="341" r:id="rId4"/>
    <p:sldId id="342" r:id="rId5"/>
    <p:sldId id="343" r:id="rId6"/>
    <p:sldId id="344" r:id="rId7"/>
    <p:sldId id="346" r:id="rId8"/>
    <p:sldId id="347" r:id="rId9"/>
    <p:sldId id="345" r:id="rId10"/>
    <p:sldId id="357" r:id="rId11"/>
    <p:sldId id="348" r:id="rId12"/>
    <p:sldId id="349" r:id="rId13"/>
    <p:sldId id="355" r:id="rId14"/>
    <p:sldId id="350" r:id="rId15"/>
    <p:sldId id="356" r:id="rId16"/>
    <p:sldId id="320" r:id="rId17"/>
    <p:sldId id="351" r:id="rId18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ldis Bercel" initials="BB" lastIdx="2" clrIdx="0">
    <p:extLst>
      <p:ext uri="{19B8F6BF-5375-455C-9EA6-DF929625EA0E}">
        <p15:presenceInfo xmlns:p15="http://schemas.microsoft.com/office/powerpoint/2012/main" userId="952bf12e9d48b00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FF5757"/>
    <a:srgbClr val="FF75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27" autoAdjust="0"/>
    <p:restoredTop sz="94670" autoAdjust="0"/>
  </p:normalViewPr>
  <p:slideViewPr>
    <p:cSldViewPr snapToGrid="0">
      <p:cViewPr varScale="1">
        <p:scale>
          <a:sx n="121" d="100"/>
          <a:sy n="121" d="100"/>
        </p:scale>
        <p:origin x="1476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219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AF0EF-5A55-48E8-B3DC-1775A64B01F2}" type="datetimeFigureOut">
              <a:rPr lang="hu-HU" smtClean="0"/>
              <a:t>2024. 09. 03.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DCCFCD-8749-4E0D-827B-1F7BA63921C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820147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2E28E3-6F35-4654-B4E7-BE4F0ED2CE79}" type="datetimeFigureOut">
              <a:rPr lang="hu-HU" smtClean="0"/>
              <a:t>2024. 09. 03.</a:t>
            </a:fld>
            <a:endParaRPr lang="hu-H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FA8F1-485B-421C-A431-93832A22E571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33387487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8683-F209-489C-8BD6-DA2ABE67C8DC}" type="datetime1">
              <a:rPr lang="hu-HU" smtClean="0"/>
              <a:t>2024. 09. 03.</a:t>
            </a:fld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606569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6D885-437C-481C-86FC-FF6DD8A1BC44}" type="datetime1">
              <a:rPr lang="hu-HU" smtClean="0"/>
              <a:t>2024. 09. 03.</a:t>
            </a:fld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7844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8892-A6F1-4A78-9CAD-3E5FA92A25EA}" type="datetime1">
              <a:rPr lang="hu-HU" smtClean="0"/>
              <a:t>2024. 09. 03.</a:t>
            </a:fld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19554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250440"/>
            <a:ext cx="9144000" cy="6075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7597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23148"/>
            <a:ext cx="7886700" cy="546778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74" y="857929"/>
            <a:ext cx="8599051" cy="5294084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2024. 09. 03.</a:t>
            </a:fld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‹#›</a:t>
            </a:fld>
            <a:endParaRPr lang="hu-HU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759958"/>
            <a:ext cx="914400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0" y="6250440"/>
            <a:ext cx="914400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https://dtp.physics.bme.hu/sites/dtp.physics.bme.hu/files/users/torok/BMEPHYSICSlogo_mediumRGB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746" y="6373090"/>
            <a:ext cx="1458154" cy="36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099" y="6348868"/>
            <a:ext cx="1795718" cy="396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509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ACA07-042E-49B6-9001-806F6F54A8C1}" type="datetime1">
              <a:rPr lang="hu-HU" smtClean="0"/>
              <a:t>2024. 09. 03.</a:t>
            </a:fld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82040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32FF7-1142-43AC-9767-452986A1564A}" type="datetime1">
              <a:rPr lang="hu-HU" smtClean="0"/>
              <a:t>2024. 09. 03.</a:t>
            </a:fld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19385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C40C-C2D7-424C-9789-D96CFB6F4410}" type="datetime1">
              <a:rPr lang="hu-HU" smtClean="0"/>
              <a:t>2024. 09. 03.</a:t>
            </a:fld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68897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38E35-B3FE-49F2-9350-B6170709CEC4}" type="datetime1">
              <a:rPr lang="hu-HU" smtClean="0"/>
              <a:t>2024. 09. 03.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8632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59F4-FAE1-4FF6-8BF1-5116E55E1388}" type="datetime1">
              <a:rPr lang="hu-HU" smtClean="0"/>
              <a:t>2024. 09. 03.</a:t>
            </a:fld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14794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5859D-9B07-4C59-86B4-FF725BB79698}" type="datetime1">
              <a:rPr lang="hu-HU" smtClean="0"/>
              <a:t>2024. 09. 03.</a:t>
            </a:fld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90420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8F16-8DA1-44D4-BC66-731AB686B0E1}" type="datetime1">
              <a:rPr lang="hu-HU" smtClean="0"/>
              <a:t>2024. 09. 03.</a:t>
            </a:fld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0321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61815"/>
            <a:ext cx="7886700" cy="5158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857250"/>
            <a:ext cx="7886700" cy="5319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ln>
            <a:noFill/>
            <a:round/>
          </a:ln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4B96F5D4-7A8B-43CF-A736-7A3476C88CFA}" type="datetime1">
              <a:rPr lang="hu-HU" smtClean="0"/>
              <a:t>2024. 09. 03.</a:t>
            </a:fld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ln>
            <a:noFill/>
            <a:round/>
          </a:ln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3E711B6F-240D-49D6-9D76-9D18C157E550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391644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0.png"/><Relationship Id="rId7" Type="http://schemas.openxmlformats.org/officeDocument/2006/relationships/image" Target="../media/image160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0.png"/><Relationship Id="rId5" Type="http://schemas.openxmlformats.org/officeDocument/2006/relationships/image" Target="../media/image140.png"/><Relationship Id="rId10" Type="http://schemas.openxmlformats.org/officeDocument/2006/relationships/image" Target="../media/image19.png"/><Relationship Id="rId4" Type="http://schemas.openxmlformats.org/officeDocument/2006/relationships/image" Target="../media/image130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71000">
              <a:schemeClr val="bg1"/>
            </a:gs>
            <a:gs pos="29000">
              <a:schemeClr val="bg1"/>
            </a:gs>
            <a:gs pos="10000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67926" y="5656557"/>
            <a:ext cx="750147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HUN-REN Wigner Research Centre for Physics</a:t>
            </a:r>
          </a:p>
          <a:p>
            <a:pPr algn="ctr"/>
            <a:r>
              <a:rPr lang="hu-HU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Department of Theoretical Physics, Budapest University of Technology and Economics</a:t>
            </a:r>
          </a:p>
          <a:p>
            <a:pPr algn="ctr"/>
            <a:r>
              <a:rPr lang="hu-HU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Université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Paris Saclay</a:t>
            </a:r>
            <a:endParaRPr lang="hu-H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  <a:endParaRPr lang="hu-HU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240" y="1552536"/>
            <a:ext cx="90868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Strong coupling expansion of determinant observables in supersymmetric gauge theories</a:t>
            </a:r>
            <a:endParaRPr lang="hu-HU" sz="3200" b="1" cap="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32128" y="3357056"/>
            <a:ext cx="30737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Zoltan Bajnok</a:t>
            </a:r>
            <a:r>
              <a:rPr lang="hu-H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hu-H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Bercel Boldis</a:t>
            </a:r>
            <a:r>
              <a:rPr lang="hu-HU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1,2</a:t>
            </a:r>
          </a:p>
          <a:p>
            <a:pPr algn="ctr"/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Gregory P. Korchemsky</a:t>
            </a:r>
            <a:r>
              <a:rPr lang="hu-HU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14483" y="856011"/>
            <a:ext cx="6109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Eurostrings 2024</a:t>
            </a:r>
            <a:endParaRPr lang="hu-HU" sz="2400" cap="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2" descr="https://dtp.physics.bme.hu/sites/dtp.physics.bme.hu/files/users/torok/BMEPHYSICSlogo_mediumRG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552" y="4658306"/>
            <a:ext cx="2422685" cy="60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483" y="4656638"/>
            <a:ext cx="2730317" cy="603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59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Non-perturbative corrections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hu-HU" b="1" dirty="0" smtClean="0"/>
                  <a:t>Auxiliary function:</a:t>
                </a:r>
              </a:p>
              <a:p>
                <a:r>
                  <a:rPr lang="hu-HU" dirty="0" smtClean="0"/>
                  <a:t>Define:		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𝑞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〈"/>
                        <m:endChr m:val="|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f>
                      <m:f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sSub>
                          <m:sSubPr>
                            <m:ctrlPr>
                              <a:rPr lang="hu-HU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hu-HU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𝝌</m:t>
                            </m:r>
                          </m:sub>
                        </m:sSub>
                      </m:den>
                    </m:f>
                    <m:d>
                      <m:dPr>
                        <m:begChr m:val="|"/>
                        <m:endChr m:val="〉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endParaRPr lang="hu-HU" dirty="0" smtClean="0"/>
              </a:p>
              <a:p>
                <a:r>
                  <a:rPr lang="hu-HU" dirty="0" smtClean="0"/>
                  <a:t>Such that:		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〈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begChr m:val="|"/>
                        <m:endChr m:val="〉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ℓ</m:t>
                        </m:r>
                      </m:sub>
                    </m:sSub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rad>
                      </m:e>
                    </m:d>
                  </m:oMath>
                </a14:m>
                <a:endParaRPr lang="hu-HU" dirty="0" smtClean="0"/>
              </a:p>
              <a:p>
                <a14:m>
                  <m:oMath xmlns:m="http://schemas.openxmlformats.org/officeDocument/2006/math">
                    <m:r>
                      <a:rPr lang="hu-HU" b="1" i="1" smtClean="0">
                        <a:latin typeface="Cambria Math" panose="02040503050406030204" pitchFamily="18" charset="0"/>
                      </a:rPr>
                      <m:t>𝒒</m:t>
                    </m:r>
                    <m:r>
                      <a:rPr lang="hu-HU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b="1" i="1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hu-HU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hu-HU" b="1" i="1" smtClean="0">
                        <a:latin typeface="Cambria Math" panose="02040503050406030204" pitchFamily="18" charset="0"/>
                      </a:rPr>
                      <m:t>𝒈</m:t>
                    </m:r>
                    <m:r>
                      <a:rPr lang="hu-HU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b="1" dirty="0" smtClean="0"/>
                  <a:t> is an entire function!</a:t>
                </a:r>
              </a:p>
              <a:p>
                <a:endParaRPr lang="hu-HU" b="1" dirty="0" smtClean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hu-HU" b="1" dirty="0"/>
                  <a:t>Integral equation:</a:t>
                </a:r>
              </a:p>
              <a:p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/>
                  <a:t> satisfies:		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hu-HU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hu-HU" i="1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𝑑𝑥</m:t>
                        </m:r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𝜒</m:t>
                            </m:r>
                            <m:d>
                              <m:d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</m:e>
                        </m:d>
                        <m:sSub>
                          <m:sSub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+ℓ−1</m:t>
                            </m:r>
                          </m:sub>
                        </m:sSub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𝑔𝑥</m:t>
                            </m:r>
                          </m:e>
                        </m:d>
                        <m:r>
                          <a:rPr lang="hu-HU" i="1">
                            <a:latin typeface="Cambria Math" panose="02040503050406030204" pitchFamily="18" charset="0"/>
                          </a:rPr>
                          <m:t>𝑞</m:t>
                        </m:r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d>
                        <m:r>
                          <a:rPr lang="hu-HU" i="1">
                            <a:latin typeface="Cambria Math" panose="02040503050406030204" pitchFamily="18" charset="0"/>
                          </a:rPr>
                          <m:t>=0</m:t>
                        </m:r>
                      </m:e>
                    </m:nary>
                  </m:oMath>
                </a14:m>
                <a:endParaRPr lang="hu-HU" dirty="0"/>
              </a:p>
              <a:p>
                <a:r>
                  <a:rPr lang="hu-HU" dirty="0"/>
                  <a:t>Solution:		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𝑞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𝑖𝑔𝑥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Φ</m:t>
                        </m:r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den>
                    </m:f>
                    <m:r>
                      <a:rPr lang="hu-HU" i="1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hu-HU" i="1">
                            <a:latin typeface="Cambria Math" panose="02040503050406030204" pitchFamily="18" charset="0"/>
                          </a:rPr>
                          <m:t>ℓ</m:t>
                        </m:r>
                      </m:sup>
                    </m:sSup>
                    <m:f>
                      <m:f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𝑖𝑔𝑥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Φ</m:t>
                        </m:r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den>
                    </m:f>
                    <m:r>
                      <a:rPr lang="hu-HU" i="1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</m:oMath>
                </a14:m>
                <a:endParaRPr lang="hu-HU" dirty="0"/>
              </a:p>
              <a:p>
                <a:r>
                  <a:rPr lang="hu-HU" dirty="0"/>
                  <a:t>With:			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≥0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−8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  <m:sSub>
                              <m:sSub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nary>
                    <m:nary>
                      <m:naryPr>
                        <m:chr m:val="∑"/>
                        <m:supHide m:val="on"/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≥0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d>
                              <m:d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d>
                          </m:sup>
                        </m:sSubSup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sSup>
                          <m:sSup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p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e>
                    </m:nary>
                  </m:oMath>
                </a14:m>
                <a:endParaRPr lang="hu-HU" dirty="0"/>
              </a:p>
              <a:p>
                <a:r>
                  <a:rPr lang="hu-HU" b="1" dirty="0"/>
                  <a:t>Gives an ansatz for </a:t>
                </a:r>
                <a14:m>
                  <m:oMath xmlns:m="http://schemas.openxmlformats.org/officeDocument/2006/math">
                    <m:r>
                      <a:rPr lang="hu-HU" b="1" i="1">
                        <a:latin typeface="Cambria Math" panose="02040503050406030204" pitchFamily="18" charset="0"/>
                      </a:rPr>
                      <m:t>𝒒</m:t>
                    </m:r>
                    <m:r>
                      <a:rPr lang="hu-HU" b="1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b="1" i="1">
                        <a:latin typeface="Cambria Math" panose="02040503050406030204" pitchFamily="18" charset="0"/>
                      </a:rPr>
                      <m:t>𝒙</m:t>
                    </m:r>
                    <m:r>
                      <a:rPr lang="hu-HU" b="1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hu-HU" b="1" dirty="0"/>
              </a:p>
              <a:p>
                <a:pPr marL="0" indent="0">
                  <a:buNone/>
                </a:pPr>
                <a:endParaRPr lang="hu-HU" b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80" t="-1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2024. 09. 03.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10</a:t>
            </a:fld>
            <a:endParaRPr lang="hu-HU"/>
          </a:p>
        </p:txBody>
      </p:sp>
      <p:sp>
        <p:nvSpPr>
          <p:cNvPr id="13" name="Rectangle 12"/>
          <p:cNvSpPr/>
          <p:nvPr/>
        </p:nvSpPr>
        <p:spPr>
          <a:xfrm>
            <a:off x="3009112" y="1174531"/>
            <a:ext cx="2606040" cy="6629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979420" y="3382767"/>
            <a:ext cx="5219700" cy="11183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5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Non-perturbative corrections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457200" indent="-457200">
                  <a:buFont typeface="+mj-lt"/>
                  <a:buAutoNum type="arabicPeriod" startAt="2"/>
                </a:pPr>
                <a:r>
                  <a:rPr lang="hu-HU" b="1" dirty="0" smtClean="0"/>
                  <a:t>Differential equation:</a:t>
                </a:r>
              </a:p>
              <a:p>
                <a:r>
                  <a:rPr lang="hu-HU" dirty="0" smtClean="0"/>
                  <a:t>Connects the observable </a:t>
                </a:r>
                <a14:m>
                  <m:oMath xmlns:m="http://schemas.openxmlformats.org/officeDocument/2006/math">
                    <m:r>
                      <a:rPr lang="hu-H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ℱ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 smtClean="0"/>
                  <a:t> with the function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hu-HU" dirty="0" smtClean="0"/>
              </a:p>
              <a:p>
                <a:pPr marL="0" indent="0">
                  <a:spcBef>
                    <a:spcPts val="1800"/>
                  </a:spcBef>
                  <a:buNone/>
                </a:pPr>
                <a:r>
                  <a:rPr lang="hu-HU" dirty="0" smtClean="0"/>
                  <a:t> 	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  <m:sSub>
                                  <m:sSubPr>
                                    <m:ctrlP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</m:e>
                                  <m:sub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+4</m:t>
                        </m:r>
                        <m:sSup>
                          <m:sSup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ℓ</m:t>
                            </m:r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+2</m:t>
                        </m:r>
                        <m:sSup>
                          <m:sSup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Sup>
                          <m:sSubSup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ℱ</m:t>
                        </m:r>
                        <m:d>
                          <m:dPr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</m:d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hu-HU" dirty="0" smtClean="0"/>
              </a:p>
              <a:p>
                <a:pPr>
                  <a:spcBef>
                    <a:spcPts val="1800"/>
                  </a:spcBef>
                </a:pPr>
                <a:r>
                  <a:rPr lang="hu-HU" b="1" dirty="0" smtClean="0"/>
                  <a:t>The functions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hu-HU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hu-HU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  <m:sup>
                        <m:r>
                          <a:rPr lang="hu-HU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hu-HU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hu-HU" b="1" dirty="0" smtClean="0"/>
                  <a:t> can be expressed in terms of the coefficients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hu-HU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hu-HU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  <m:sup>
                        <m:r>
                          <a:rPr lang="hu-HU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hu-HU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hu-HU" b="1" dirty="0" smtClean="0"/>
                  <a:t>!</a:t>
                </a:r>
              </a:p>
              <a:p>
                <a:pPr marL="457200" indent="-457200">
                  <a:buFont typeface="+mj-lt"/>
                  <a:buAutoNum type="arabicPeriod" startAt="3"/>
                </a:pPr>
                <a:r>
                  <a:rPr lang="hu-HU" b="1" dirty="0" smtClean="0"/>
                  <a:t>Integral relation:</a:t>
                </a:r>
              </a:p>
              <a:p>
                <a:r>
                  <a:rPr lang="hu-HU" dirty="0" smtClean="0"/>
                  <a:t>Observable 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ℱ</m:t>
                    </m:r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/>
                  <a:t> </a:t>
                </a:r>
                <a:r>
                  <a:rPr lang="hu-HU" dirty="0" smtClean="0"/>
                  <a:t>and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 smtClean="0"/>
                  <a:t> are also related by:</a:t>
                </a:r>
              </a:p>
              <a:p>
                <a:endParaRPr lang="hu-HU" dirty="0"/>
              </a:p>
              <a:p>
                <a:endParaRPr lang="hu-HU" dirty="0" smtClean="0"/>
              </a:p>
              <a:p>
                <a:endParaRPr lang="hu-HU" dirty="0"/>
              </a:p>
              <a:p>
                <a:r>
                  <a:rPr lang="hu-HU" b="1" dirty="0"/>
                  <a:t>The functions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hu-HU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hu-HU" b="1" i="1"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  <m:sup>
                        <m:r>
                          <a:rPr lang="hu-HU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b="1" i="1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hu-HU" b="1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hu-HU" b="1" dirty="0"/>
                  <a:t> can be expressed in terms of the coefficients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hu-HU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hu-HU" b="1" i="1"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  <m:sup>
                        <m:r>
                          <a:rPr lang="hu-HU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b="1" i="1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hu-HU" b="1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hu-HU" b="1" dirty="0"/>
                  <a:t>!</a:t>
                </a:r>
              </a:p>
              <a:p>
                <a:endParaRPr lang="hu-HU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38" t="-1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2024. 09. 03.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11</a:t>
            </a:fld>
            <a:endParaRPr lang="hu-HU"/>
          </a:p>
        </p:txBody>
      </p:sp>
      <p:sp>
        <p:nvSpPr>
          <p:cNvPr id="14" name="Rectangle 13"/>
          <p:cNvSpPr/>
          <p:nvPr/>
        </p:nvSpPr>
        <p:spPr>
          <a:xfrm>
            <a:off x="2087880" y="1664368"/>
            <a:ext cx="5593080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673462" y="4021214"/>
                <a:ext cx="4421916" cy="6916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hu-H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ℱ</m:t>
                      </m:r>
                      <m:d>
                        <m:dPr>
                          <m:ctrlP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hu-H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ctrlP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  <m:sSub>
                            <m:sSubPr>
                              <m:ctrlP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  <m:d>
                            <m:dPr>
                              <m:ctrlP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sSup>
                            <m:sSupPr>
                              <m:ctrlP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sSub>
                            <m:sSubPr>
                              <m:ctrlP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3462" y="4021214"/>
                <a:ext cx="4421916" cy="69166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2686050" y="3965025"/>
            <a:ext cx="4409328" cy="8040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92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Non-perturbative corrections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hu-HU" dirty="0" smtClean="0"/>
                  <a:t>Solution for :</a:t>
                </a:r>
                <a:r>
                  <a:rPr lang="hu-HU" dirty="0"/>
                  <a:t>		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𝑞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𝑖𝑔𝑥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Φ</m:t>
                        </m:r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den>
                    </m:f>
                    <m:r>
                      <a:rPr lang="hu-HU" i="1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hu-HU" i="1">
                            <a:latin typeface="Cambria Math" panose="02040503050406030204" pitchFamily="18" charset="0"/>
                          </a:rPr>
                          <m:t>ℓ</m:t>
                        </m:r>
                      </m:sup>
                    </m:sSup>
                    <m:f>
                      <m:f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𝑖𝑔𝑥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Φ</m:t>
                        </m:r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den>
                    </m:f>
                    <m:r>
                      <a:rPr lang="hu-HU" i="1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</m:oMath>
                </a14:m>
                <a:endParaRPr lang="hu-HU" b="1" dirty="0" smtClean="0"/>
              </a:p>
              <a:p>
                <a:r>
                  <a:rPr lang="hu-HU" dirty="0"/>
                  <a:t>With:			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≥0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−8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  <m:sSub>
                              <m:sSub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nary>
                    <m:nary>
                      <m:naryPr>
                        <m:chr m:val="∑"/>
                        <m:supHide m:val="on"/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≥0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d>
                              <m:d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d>
                          </m:sup>
                        </m:sSubSup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sSup>
                          <m:sSup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p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e>
                    </m:nary>
                  </m:oMath>
                </a14:m>
                <a:endParaRPr lang="hu-HU" b="1" dirty="0" smtClean="0"/>
              </a:p>
              <a:p>
                <a:pPr marL="457200" indent="-457200">
                  <a:buFont typeface="+mj-lt"/>
                  <a:buAutoNum type="arabicPeriod" startAt="4"/>
                </a:pPr>
                <a:r>
                  <a:rPr lang="hu-HU" b="1" dirty="0" smtClean="0"/>
                  <a:t>Quantization condition:</a:t>
                </a:r>
              </a:p>
              <a:p>
                <a14:m>
                  <m:oMath xmlns:m="http://schemas.openxmlformats.org/officeDocument/2006/math">
                    <m:r>
                      <a:rPr lang="hu-HU" b="0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hu-HU" b="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b="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hu-HU" b="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hu-HU" b="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hu-HU" b="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/>
                  <a:t> is an entire </a:t>
                </a:r>
                <a:r>
                  <a:rPr lang="hu-HU" dirty="0" smtClean="0"/>
                  <a:t>function</a:t>
                </a:r>
              </a:p>
              <a:p>
                <a:r>
                  <a:rPr lang="hu-HU" dirty="0" smtClean="0"/>
                  <a:t>Therefore:		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hu-HU" b="0" i="0" smtClean="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→−2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sSub>
                              <m:sSub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lim>
                        </m:limLow>
                      </m:fName>
                      <m:e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𝜒</m:t>
                            </m:r>
                            <m:d>
                              <m:d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</m:e>
                        </m:d>
                        <m:r>
                          <a:rPr lang="hu-HU" i="1">
                            <a:latin typeface="Cambria Math" panose="02040503050406030204" pitchFamily="18" charset="0"/>
                          </a:rPr>
                          <m:t>𝑞</m:t>
                        </m:r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d>
                      </m:e>
                    </m:func>
                    <m:r>
                      <a:rPr lang="hu-HU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hu-HU" dirty="0" smtClean="0"/>
              </a:p>
              <a:p>
                <a:r>
                  <a:rPr lang="hu-HU" b="1" dirty="0" smtClean="0"/>
                  <a:t>Connects the functions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hu-HU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hu-HU" b="1" i="1"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  <m:sup>
                        <m:r>
                          <a:rPr lang="hu-HU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b="1" i="1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hu-HU" b="1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hu-HU" b="1" dirty="0" smtClean="0"/>
                  <a:t> with different </a:t>
                </a:r>
                <a14:m>
                  <m:oMath xmlns:m="http://schemas.openxmlformats.org/officeDocument/2006/math">
                    <m:r>
                      <a:rPr lang="hu-HU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hu-HU" b="1" dirty="0" smtClean="0"/>
                  <a:t>’s!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r>
                          <a:rPr lang="hu-HU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hu-HU" dirty="0" smtClean="0"/>
                  <a:t> can be expressed in terms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bSup>
                      <m:sSubSup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(0)</m:t>
                        </m:r>
                      </m:sup>
                    </m:sSubSup>
                  </m:oMath>
                </a14:m>
                <a:r>
                  <a:rPr lang="hu-HU" dirty="0" smtClean="0"/>
                  <a:t>!</a:t>
                </a:r>
              </a:p>
              <a:p>
                <a:r>
                  <a:rPr lang="hu-HU" dirty="0" smtClean="0"/>
                  <a:t>Whole expansion of </a:t>
                </a:r>
                <a14:m>
                  <m:oMath xmlns:m="http://schemas.openxmlformats.org/officeDocument/2006/math">
                    <m:r>
                      <a:rPr lang="hu-H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ℱ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 smtClean="0"/>
                  <a:t> can be determined!</a:t>
                </a:r>
              </a:p>
              <a:p>
                <a:endParaRPr lang="hu-HU" dirty="0"/>
              </a:p>
              <a:p>
                <a:endParaRPr lang="en-US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2024. 09. 03.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12</a:t>
            </a:fld>
            <a:endParaRPr lang="hu-HU"/>
          </a:p>
        </p:txBody>
      </p:sp>
      <p:sp>
        <p:nvSpPr>
          <p:cNvPr id="6" name="Rectangle 5"/>
          <p:cNvSpPr/>
          <p:nvPr/>
        </p:nvSpPr>
        <p:spPr>
          <a:xfrm>
            <a:off x="3832860" y="2660489"/>
            <a:ext cx="4046220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880382" y="2352712"/>
            <a:ext cx="19511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b="1" dirty="0" smtClean="0"/>
              <a:t>Quantization condition</a:t>
            </a:r>
            <a:endParaRPr lang="en-US" sz="1400" b="1" dirty="0"/>
          </a:p>
        </p:txBody>
      </p:sp>
      <p:grpSp>
        <p:nvGrpSpPr>
          <p:cNvPr id="26" name="Group 25"/>
          <p:cNvGrpSpPr/>
          <p:nvPr/>
        </p:nvGrpSpPr>
        <p:grpSpPr>
          <a:xfrm>
            <a:off x="5542008" y="3785580"/>
            <a:ext cx="3601992" cy="1866692"/>
            <a:chOff x="5539740" y="2743408"/>
            <a:chExt cx="3601992" cy="186669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5539740" y="3124200"/>
                  <a:ext cx="842010" cy="14859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hu-H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⋯</m:t>
                        </m:r>
                      </m:oMath>
                      <m:oMath xmlns:m="http://schemas.openxmlformats.org/officeDocument/2006/math">
                        <m:sSubSup>
                          <m:sSubSupPr>
                            <m:ctrlPr>
                              <a:rPr lang="hu-H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hu-H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u-H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hu-H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hu-H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hu-H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) </m:t>
                            </m:r>
                          </m:sup>
                        </m:sSubSup>
                      </m:oMath>
                      <m:oMath xmlns:m="http://schemas.openxmlformats.org/officeDocument/2006/math">
                        <m:r>
                          <a:rPr lang="hu-H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⋯</m:t>
                        </m:r>
                      </m:oMath>
                      <m:oMath xmlns:m="http://schemas.openxmlformats.org/officeDocument/2006/math">
                        <m:sSubSup>
                          <m:sSubSupPr>
                            <m:ctrlPr>
                              <a:rPr lang="hu-H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hu-H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u-H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hu-H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(0)</m:t>
                            </m:r>
                          </m:sup>
                        </m:sSubSup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Rectangle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39740" y="3124200"/>
                  <a:ext cx="842010" cy="1485900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 w="28575">
                  <a:solidFill>
                    <a:srgbClr val="00206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/>
                <p:cNvSpPr/>
                <p:nvPr/>
              </p:nvSpPr>
              <p:spPr>
                <a:xfrm>
                  <a:off x="7239000" y="3124200"/>
                  <a:ext cx="842010" cy="14859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hu-H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⋯</m:t>
                        </m:r>
                      </m:oMath>
                      <m:oMath xmlns:m="http://schemas.openxmlformats.org/officeDocument/2006/math">
                        <m:sSubSup>
                          <m:sSubSupPr>
                            <m:ctrlPr>
                              <a:rPr lang="hu-HU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hu-H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hu-HU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hu-HU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hu-HU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hu-HU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) </m:t>
                            </m:r>
                          </m:sup>
                        </m:sSubSup>
                      </m:oMath>
                      <m:oMath xmlns:m="http://schemas.openxmlformats.org/officeDocument/2006/math">
                        <m:r>
                          <a:rPr lang="hu-H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⋯</m:t>
                        </m:r>
                      </m:oMath>
                      <m:oMath xmlns:m="http://schemas.openxmlformats.org/officeDocument/2006/math">
                        <m:sSubSup>
                          <m:sSubSupPr>
                            <m:ctrlPr>
                              <a:rPr lang="hu-HU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hu-H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hu-HU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hu-HU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(0)</m:t>
                            </m:r>
                          </m:sup>
                        </m:sSubSup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39000" y="3124200"/>
                  <a:ext cx="842010" cy="148590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28575">
                  <a:solidFill>
                    <a:srgbClr val="00206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Arrow Connector 11"/>
            <p:cNvCxnSpPr/>
            <p:nvPr/>
          </p:nvCxnSpPr>
          <p:spPr>
            <a:xfrm>
              <a:off x="6457950" y="3695700"/>
              <a:ext cx="681990" cy="0"/>
            </a:xfrm>
            <a:prstGeom prst="straightConnector1">
              <a:avLst/>
            </a:prstGeom>
            <a:ln w="12700">
              <a:solidFill>
                <a:srgbClr val="00206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6457950" y="4343296"/>
              <a:ext cx="681990" cy="0"/>
            </a:xfrm>
            <a:prstGeom prst="straightConnector1">
              <a:avLst/>
            </a:prstGeom>
            <a:ln w="12700">
              <a:solidFill>
                <a:srgbClr val="00206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6441511" y="3351416"/>
              <a:ext cx="7072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Int. </a:t>
              </a:r>
              <a:r>
                <a:rPr lang="hu-HU" sz="1400" dirty="0"/>
                <a:t>r</a:t>
              </a:r>
              <a:r>
                <a:rPr lang="hu-HU" sz="1400" dirty="0" smtClean="0"/>
                <a:t>el.</a:t>
              </a:r>
              <a:endParaRPr lang="en-US" sz="1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403072" y="3999012"/>
              <a:ext cx="7841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Diff. eq.</a:t>
              </a:r>
              <a:endParaRPr lang="en-US" sz="1400" dirty="0"/>
            </a:p>
          </p:txBody>
        </p:sp>
        <p:sp>
          <p:nvSpPr>
            <p:cNvPr id="21" name="Arc 20"/>
            <p:cNvSpPr/>
            <p:nvPr/>
          </p:nvSpPr>
          <p:spPr>
            <a:xfrm rot="2700000">
              <a:off x="7348383" y="3505337"/>
              <a:ext cx="1061395" cy="1061395"/>
            </a:xfrm>
            <a:prstGeom prst="arc">
              <a:avLst/>
            </a:prstGeom>
            <a:ln w="12700">
              <a:solidFill>
                <a:srgbClr val="00206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428075" y="3774424"/>
              <a:ext cx="7136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Quant. </a:t>
              </a:r>
              <a:br>
                <a:rPr lang="hu-HU" sz="1400" dirty="0" smtClean="0"/>
              </a:br>
              <a:r>
                <a:rPr lang="hu-HU" sz="1400" dirty="0" smtClean="0"/>
                <a:t>cond.</a:t>
              </a:r>
              <a:endParaRPr lang="en-US" sz="1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5677719" y="2743408"/>
                  <a:ext cx="56605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ℱ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77719" y="2743408"/>
                  <a:ext cx="566052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9677" r="-13978" b="-37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7287948" y="2743408"/>
                  <a:ext cx="74411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87948" y="2743408"/>
                  <a:ext cx="744114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7377" r="-10656" b="-37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24201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Method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2024. 09. 03.</a:t>
            </a:fld>
            <a:endParaRPr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713576" y="861766"/>
                <a:ext cx="3664742" cy="1332013"/>
              </a:xfrm>
              <a:solidFill>
                <a:schemeClr val="bg1"/>
              </a:solidFill>
              <a:ln w="19050">
                <a:solidFill>
                  <a:srgbClr val="00206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:r>
                  <a:rPr lang="hu-HU" sz="1800" b="1" dirty="0" smtClean="0"/>
                  <a:t>Integral equations:</a:t>
                </a:r>
                <a:br>
                  <a:rPr lang="hu-HU" sz="1800" b="1" dirty="0" smtClean="0"/>
                </a:br>
                <a:endParaRPr lang="hu-HU" sz="1800" b="1" dirty="0" smtClean="0"/>
              </a:p>
              <a:p>
                <a:pPr marL="0" indent="0" algn="ctr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hu-HU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hu-HU" sz="12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hu-HU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hu-HU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  <m:d>
                            <m:dPr>
                              <m:ctrlP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  <m:d>
                                <m:dPr>
                                  <m:ctrlPr>
                                    <a:rPr lang="hu-HU" sz="1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hu-HU" sz="1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d>
                          <m:sSub>
                            <m:sSubPr>
                              <m:ctrlP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+ℓ−1</m:t>
                              </m:r>
                            </m:sub>
                          </m:sSub>
                          <m:d>
                            <m:dPr>
                              <m:ctrlP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𝑔𝑥</m:t>
                              </m:r>
                            </m:e>
                          </m:d>
                          <m:r>
                            <a:rPr lang="hu-HU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  <m:d>
                            <m:dPr>
                              <m:ctrlP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d>
                          <m:r>
                            <a:rPr lang="hu-HU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e>
                      </m:nary>
                    </m:oMath>
                  </m:oMathPara>
                </a14:m>
                <a:endParaRPr lang="hu-HU" sz="1800" b="1" dirty="0" smtClean="0"/>
              </a:p>
              <a:p>
                <a:pPr>
                  <a:spcBef>
                    <a:spcPts val="600"/>
                  </a:spcBef>
                </a:pPr>
                <a:r>
                  <a:rPr lang="hu-HU" sz="1600" dirty="0" smtClean="0"/>
                  <a:t>Give an </a:t>
                </a:r>
                <a:r>
                  <a:rPr lang="hu-HU" sz="1600" b="1" dirty="0" smtClean="0"/>
                  <a:t>ansatz for </a:t>
                </a:r>
                <a14:m>
                  <m:oMath xmlns:m="http://schemas.openxmlformats.org/officeDocument/2006/math">
                    <m:r>
                      <a:rPr lang="hu-HU" sz="1600" b="1" i="1" smtClean="0">
                        <a:latin typeface="Cambria Math" panose="02040503050406030204" pitchFamily="18" charset="0"/>
                      </a:rPr>
                      <m:t>𝒒</m:t>
                    </m:r>
                    <m:r>
                      <a:rPr lang="hu-HU" sz="1600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sz="1600" b="1" i="1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hu-HU" sz="16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sz="1600" b="1" dirty="0" smtClean="0"/>
                  <a:t> </a:t>
                </a:r>
                <a:r>
                  <a:rPr lang="hu-HU" sz="1600" dirty="0" smtClean="0"/>
                  <a:t>in the form of a transseries.</a:t>
                </a:r>
                <a:endParaRPr lang="hu-HU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13576" y="861766"/>
                <a:ext cx="3664742" cy="1332013"/>
              </a:xfrm>
              <a:blipFill>
                <a:blip r:embed="rId2"/>
                <a:stretch>
                  <a:fillRect/>
                </a:stretch>
              </a:blipFill>
              <a:ln w="19050">
                <a:solidFill>
                  <a:srgbClr val="00206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13</a:t>
            </a:fld>
            <a:endParaRPr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309049" y="2553874"/>
                <a:ext cx="3664742" cy="1332013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00206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r>
                      <a:rPr lang="hu-HU" sz="1800" b="1" i="1" smtClean="0">
                        <a:latin typeface="Cambria Math" panose="02040503050406030204" pitchFamily="18" charset="0"/>
                      </a:rPr>
                      <m:t>𝒒</m:t>
                    </m:r>
                    <m:r>
                      <a:rPr lang="hu-HU" sz="1800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sz="1800" b="1" i="1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hu-HU" sz="18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sz="1800" b="1" dirty="0" smtClean="0"/>
                  <a:t> and </a:t>
                </a:r>
                <a:r>
                  <a:rPr lang="hu-HU" sz="1800" b="1" dirty="0" err="1" smtClean="0"/>
                  <a:t>the</a:t>
                </a:r>
                <a:r>
                  <a:rPr lang="hu-HU" sz="1800" b="1" dirty="0" smtClean="0"/>
                  <a:t> </a:t>
                </a:r>
                <a:r>
                  <a:rPr lang="hu-HU" sz="1800" b="1" dirty="0" err="1" smtClean="0"/>
                  <a:t>observable</a:t>
                </a:r>
                <a:r>
                  <a:rPr lang="hu-HU" sz="1800" b="1" dirty="0" smtClean="0"/>
                  <a:t>:</a:t>
                </a:r>
                <a:br>
                  <a:rPr lang="hu-HU" sz="1800" b="1" dirty="0" smtClean="0"/>
                </a:br>
                <a:endParaRPr lang="hu-HU" sz="1200" b="1" dirty="0" smtClean="0"/>
              </a:p>
              <a:p>
                <a:pPr marL="0" indent="0" algn="ctr">
                  <a:spcBef>
                    <a:spcPts val="600"/>
                  </a:spcBef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12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hu-HU" sz="1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hu-HU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ℱ</m:t>
                      </m:r>
                      <m:d>
                        <m:dPr>
                          <m:ctrlP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hu-HU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ctrlP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  <m:sSub>
                            <m:sSubPr>
                              <m:ctrlP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  <m:d>
                            <m:dPr>
                              <m:ctrlP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sSup>
                            <m:sSupPr>
                              <m:ctrlP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sSub>
                            <m:sSubPr>
                              <m:ctrlP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  <m: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hu-HU" sz="1800" i="1" dirty="0" smtClean="0"/>
              </a:p>
              <a:p>
                <a:pPr>
                  <a:spcBef>
                    <a:spcPts val="600"/>
                  </a:spcBef>
                </a:pPr>
                <a:r>
                  <a:rPr lang="hu-HU" sz="1600" dirty="0" smtClean="0"/>
                  <a:t>Connects the observable to the function </a:t>
                </a:r>
                <a14:m>
                  <m:oMath xmlns:m="http://schemas.openxmlformats.org/officeDocument/2006/math">
                    <m:r>
                      <a:rPr lang="hu-HU" sz="1600" b="0" i="1" smtClean="0">
                        <a:latin typeface="Cambria Math" panose="02040503050406030204" pitchFamily="18" charset="0"/>
                      </a:rPr>
                      <m:t>𝑞</m:t>
                    </m:r>
                    <m:d>
                      <m:dPr>
                        <m:ctrlPr>
                          <a:rPr lang="hu-HU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hu-HU" sz="16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hu-HU" sz="1600" dirty="0" smtClean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049" y="2553874"/>
                <a:ext cx="3664742" cy="133201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rgbClr val="00206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>
              <a:xfrm>
                <a:off x="5118100" y="2553874"/>
                <a:ext cx="3496436" cy="1332013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00206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hu-HU" sz="1800" b="1" dirty="0" smtClean="0"/>
                  <a:t>Differential </a:t>
                </a:r>
                <a:r>
                  <a:rPr lang="hu-HU" sz="1800" b="1" dirty="0" err="1" smtClean="0"/>
                  <a:t>equation</a:t>
                </a:r>
                <a:r>
                  <a:rPr lang="hu-HU" sz="1800" b="1" dirty="0" smtClean="0"/>
                  <a:t>:</a:t>
                </a:r>
                <a:br>
                  <a:rPr lang="hu-HU" sz="1800" b="1" dirty="0" smtClean="0"/>
                </a:br>
                <a:endParaRPr lang="hu-HU" sz="1800" b="1" dirty="0" smtClean="0"/>
              </a:p>
              <a:p>
                <a:pPr marL="0" indent="0" algn="ctr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hu-HU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hu-HU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hu-HU" sz="1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hu-HU" sz="12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  <m:sSub>
                                    <m:sSubPr>
                                      <m:ctrlPr>
                                        <a:rPr lang="hu-HU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u-HU" sz="1200" i="1"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</m:e>
                                    <m:sub>
                                      <m:r>
                                        <a:rPr lang="hu-HU" sz="1200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hu-HU" sz="1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hu-HU" sz="1200" i="1">
                              <a:latin typeface="Cambria Math" panose="02040503050406030204" pitchFamily="18" charset="0"/>
                            </a:rPr>
                            <m:t>+4</m:t>
                          </m:r>
                          <m:sSup>
                            <m:sSupPr>
                              <m:ctrlPr>
                                <a:rPr lang="hu-HU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hu-HU" sz="12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hu-HU" sz="1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hu-HU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hu-HU" sz="1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hu-HU" sz="1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hu-HU" sz="12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hu-HU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hu-HU" sz="1200" i="1"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e>
                            <m:sup>
                              <m:r>
                                <a:rPr lang="hu-HU" sz="1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hu-HU" sz="1200" i="1">
                              <a:latin typeface="Cambria Math" panose="02040503050406030204" pitchFamily="18" charset="0"/>
                            </a:rPr>
                            <m:t>+2</m:t>
                          </m:r>
                          <m:sSup>
                            <m:sSupPr>
                              <m:ctrlPr>
                                <a:rPr lang="hu-HU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hu-HU" sz="12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hu-HU" sz="1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hu-HU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hu-HU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hu-HU" sz="12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  <m:sup>
                              <m:r>
                                <a:rPr lang="hu-HU" sz="1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hu-HU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ℱ</m:t>
                          </m:r>
                          <m:d>
                            <m:dPr>
                              <m:ctrlPr>
                                <a:rPr lang="hu-HU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</m:d>
                        </m:e>
                      </m:d>
                      <m:r>
                        <a:rPr lang="hu-HU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d>
                        <m:dPr>
                          <m:ctrlPr>
                            <a:rPr lang="hu-HU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hu-HU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hu-HU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hu-HU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hu-HU" sz="1200" dirty="0"/>
              </a:p>
              <a:p>
                <a:r>
                  <a:rPr lang="hu-HU" sz="1600" dirty="0" smtClean="0"/>
                  <a:t>Coefficents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hu-HU" sz="16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sz="1600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hu-HU" sz="16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  <m:sup>
                        <m:r>
                          <a:rPr lang="hu-HU" sz="16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sz="16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hu-HU" sz="16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hu-HU" sz="1600" b="1" dirty="0" smtClean="0"/>
                  <a:t> enter the function </a:t>
                </a:r>
                <a14:m>
                  <m:oMath xmlns:m="http://schemas.openxmlformats.org/officeDocument/2006/math">
                    <m:r>
                      <a:rPr lang="hu-HU" sz="1600" b="1" i="1" smtClean="0">
                        <a:latin typeface="Cambria Math" panose="02040503050406030204" pitchFamily="18" charset="0"/>
                      </a:rPr>
                      <m:t>𝒒</m:t>
                    </m:r>
                    <m:r>
                      <a:rPr lang="hu-HU" sz="1600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sz="1600" b="1" i="1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hu-HU" sz="16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sz="1600" dirty="0" smtClean="0"/>
                  <a:t>.</a:t>
                </a:r>
                <a:endParaRPr lang="hu-HU" sz="1600" dirty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8100" y="2553874"/>
                <a:ext cx="3496436" cy="133201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9050">
                <a:solidFill>
                  <a:srgbClr val="00206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5"/>
          <p:cNvSpPr/>
          <p:nvPr/>
        </p:nvSpPr>
        <p:spPr>
          <a:xfrm>
            <a:off x="682869" y="2889178"/>
            <a:ext cx="2895904" cy="4916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5"/>
          <p:cNvSpPr/>
          <p:nvPr/>
        </p:nvSpPr>
        <p:spPr>
          <a:xfrm>
            <a:off x="5331579" y="2892647"/>
            <a:ext cx="3114914" cy="4916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773851" y="4216839"/>
            <a:ext cx="3496436" cy="1332013"/>
            <a:chOff x="2483222" y="4612232"/>
            <a:chExt cx="3969402" cy="151219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ontent Placeholder 2"/>
                <p:cNvSpPr txBox="1">
                  <a:spLocks/>
                </p:cNvSpPr>
                <p:nvPr/>
              </p:nvSpPr>
              <p:spPr>
                <a:xfrm>
                  <a:off x="2483222" y="4612232"/>
                  <a:ext cx="3969402" cy="151219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002060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lIns="91440" tIns="45720" rIns="91440" bIns="45720" rtlCol="0">
                  <a:normAutofit fontScale="92500" lnSpcReduction="20000"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algn="ctr">
                    <a:buFont typeface="Arial" panose="020B0604020202020204" pitchFamily="34" charset="0"/>
                    <a:buNone/>
                  </a:pPr>
                  <a:r>
                    <a:rPr lang="hu-HU" sz="1800" b="1" dirty="0" smtClean="0"/>
                    <a:t>Quantization </a:t>
                  </a:r>
                  <a:r>
                    <a:rPr lang="hu-HU" sz="1800" b="1" dirty="0" err="1" smtClean="0"/>
                    <a:t>condition</a:t>
                  </a:r>
                  <a:r>
                    <a:rPr lang="hu-HU" sz="1800" b="1" dirty="0" smtClean="0"/>
                    <a:t>:</a:t>
                  </a:r>
                  <a:br>
                    <a:rPr lang="hu-HU" sz="1800" b="1" dirty="0" smtClean="0"/>
                  </a:br>
                  <a:endParaRPr lang="hu-HU" sz="1800" b="1" dirty="0" smtClean="0"/>
                </a:p>
                <a:p>
                  <a:pPr marL="0" indent="0" algn="ctr">
                    <a:spcBef>
                      <a:spcPts val="600"/>
                    </a:spcBef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hu-HU" sz="12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limLow>
                              <m:limLowPr>
                                <m:ctrlPr>
                                  <a:rPr lang="hu-HU" sz="1200" i="1">
                                    <a:latin typeface="Cambria Math" panose="02040503050406030204" pitchFamily="18" charset="0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hu-HU" sz="1200">
                                    <a:latin typeface="Cambria Math" panose="02040503050406030204" pitchFamily="18" charset="0"/>
                                  </a:rPr>
                                  <m:t>lim</m:t>
                                </m:r>
                              </m:e>
                              <m:lim>
                                <m:r>
                                  <a:rPr lang="hu-HU" sz="12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hu-HU" sz="1200" i="1">
                                    <a:latin typeface="Cambria Math" panose="02040503050406030204" pitchFamily="18" charset="0"/>
                                  </a:rPr>
                                  <m:t>→−2</m:t>
                                </m:r>
                                <m:r>
                                  <a:rPr lang="hu-HU" sz="1200" i="1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r>
                                  <a:rPr lang="hu-HU" sz="12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sSub>
                                  <m:sSubPr>
                                    <m:ctrlPr>
                                      <a:rPr lang="hu-HU" sz="1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12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hu-HU" sz="12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lim>
                            </m:limLow>
                          </m:fName>
                          <m:e>
                            <m:d>
                              <m:dPr>
                                <m:ctrlPr>
                                  <a:rPr lang="hu-HU" sz="12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sz="1200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r>
                                  <a:rPr lang="hu-HU" sz="1200" i="1"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  <m:d>
                                  <m:dPr>
                                    <m:ctrlPr>
                                      <a:rPr lang="hu-HU" sz="12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hu-HU" sz="12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</m:e>
                            </m:d>
                            <m:r>
                              <a:rPr lang="hu-HU" sz="12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d>
                              <m:dPr>
                                <m:ctrlPr>
                                  <a:rPr lang="hu-HU" sz="12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sz="12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hu-HU" sz="12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hu-HU" sz="1200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</m:d>
                          </m:e>
                        </m:func>
                        <m:r>
                          <a:rPr lang="hu-HU" sz="1200" i="1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hu-HU" sz="1200" dirty="0" smtClean="0"/>
                </a:p>
                <a:p>
                  <a:pPr>
                    <a:spcBef>
                      <a:spcPts val="600"/>
                    </a:spcBef>
                  </a:pPr>
                  <a:r>
                    <a:rPr lang="hu-HU" sz="1600" b="1" dirty="0" smtClean="0"/>
                    <a:t>Connects different levels of exponential corrections </a:t>
                  </a:r>
                  <a:r>
                    <a:rPr lang="hu-HU" sz="1600" dirty="0" smtClean="0"/>
                    <a:t>via the analytic structure of </a:t>
                  </a:r>
                  <a14:m>
                    <m:oMath xmlns:m="http://schemas.openxmlformats.org/officeDocument/2006/math">
                      <m:r>
                        <a:rPr lang="hu-HU" sz="1600" b="0" i="1" smtClean="0">
                          <a:latin typeface="Cambria Math" panose="02040503050406030204" pitchFamily="18" charset="0"/>
                        </a:rPr>
                        <m:t>𝜒</m:t>
                      </m:r>
                      <m:r>
                        <a:rPr lang="hu-HU" sz="16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hu-HU" sz="1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hu-HU" sz="16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hu-HU" sz="1600" dirty="0" smtClean="0"/>
                    <a:t>.</a:t>
                  </a:r>
                  <a:endParaRPr lang="hu-HU" sz="1600" dirty="0"/>
                </a:p>
                <a:p>
                  <a:pPr marL="0" indent="0" algn="ctr">
                    <a:buFont typeface="Arial" panose="020B0604020202020204" pitchFamily="34" charset="0"/>
                    <a:buNone/>
                  </a:pPr>
                  <a:endParaRPr lang="hu-HU" sz="1800" b="1" dirty="0"/>
                </a:p>
              </p:txBody>
            </p:sp>
          </mc:Choice>
          <mc:Fallback xmlns="">
            <p:sp>
              <p:nvSpPr>
                <p:cNvPr id="11" name="Content Placeholder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83222" y="4612232"/>
                  <a:ext cx="3969402" cy="151219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 w="19050">
                  <a:solidFill>
                    <a:srgbClr val="002060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Rectangle 5"/>
            <p:cNvSpPr/>
            <p:nvPr/>
          </p:nvSpPr>
          <p:spPr>
            <a:xfrm>
              <a:off x="3309242" y="4994092"/>
              <a:ext cx="2347513" cy="3830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5"/>
          <p:cNvSpPr/>
          <p:nvPr/>
        </p:nvSpPr>
        <p:spPr>
          <a:xfrm>
            <a:off x="3229285" y="1215129"/>
            <a:ext cx="2612126" cy="4916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4364642" y="2255770"/>
            <a:ext cx="362607" cy="482386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-Right Arrow 13"/>
          <p:cNvSpPr/>
          <p:nvPr/>
        </p:nvSpPr>
        <p:spPr>
          <a:xfrm>
            <a:off x="4122314" y="3029773"/>
            <a:ext cx="847262" cy="311407"/>
          </a:xfrm>
          <a:prstGeom prst="leftRightArrow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 Brace 18"/>
          <p:cNvSpPr/>
          <p:nvPr/>
        </p:nvSpPr>
        <p:spPr>
          <a:xfrm rot="16200000" flipV="1">
            <a:off x="4512156" y="1469846"/>
            <a:ext cx="163228" cy="8569445"/>
          </a:xfrm>
          <a:prstGeom prst="leftBrace">
            <a:avLst>
              <a:gd name="adj1" fmla="val 218407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1297835" y="5816953"/>
                <a:ext cx="65918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b="1" dirty="0" smtClean="0"/>
                  <a:t>Whole transseries of </a:t>
                </a:r>
                <a14:m>
                  <m:oMath xmlns:m="http://schemas.openxmlformats.org/officeDocument/2006/math">
                    <m:r>
                      <a:rPr lang="hu-HU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𝓕</m:t>
                    </m:r>
                    <m:r>
                      <a:rPr lang="hu-HU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hu-HU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𝒈</m:t>
                    </m:r>
                    <m:r>
                      <a:rPr lang="hu-HU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b="1" dirty="0" smtClean="0"/>
                  <a:t> can be determined in an efficient way!</a:t>
                </a:r>
                <a:endParaRPr lang="en-US" b="1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7835" y="5816953"/>
                <a:ext cx="6591869" cy="369332"/>
              </a:xfrm>
              <a:prstGeom prst="rect">
                <a:avLst/>
              </a:prstGeom>
              <a:blipFill>
                <a:blip r:embed="rId6"/>
                <a:stretch>
                  <a:fillRect l="-833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Down Arrow 22"/>
          <p:cNvSpPr/>
          <p:nvPr/>
        </p:nvSpPr>
        <p:spPr>
          <a:xfrm>
            <a:off x="4364642" y="3627821"/>
            <a:ext cx="362607" cy="482386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4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Results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72474" y="915671"/>
                <a:ext cx="8599051" cy="544068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hu-HU" b="1" dirty="0" smtClean="0"/>
                  <a:t>Cusp anomalous dimension:</a:t>
                </a: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ℱ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den>
                    </m:f>
                    <m:func>
                      <m:func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hu-H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func>
                          <m:funcPr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hu-HU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cosh</m:t>
                            </m:r>
                          </m:fName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</m:func>
                      </m:e>
                    </m:func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den>
                    </m:f>
                    <m:func>
                      <m:func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hu-H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f>
                          <m:fPr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func>
                              <m:func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hu-HU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sinh</m:t>
                                </m:r>
                              </m:fName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</m:func>
                          </m:num>
                          <m:den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den>
                        </m:f>
                      </m:e>
                    </m:func>
                  </m:oMath>
                </a14:m>
                <a:endParaRPr lang="hu-HU" dirty="0" smtClean="0"/>
              </a:p>
              <a:p>
                <a:r>
                  <a:rPr lang="hu-HU" dirty="0" smtClean="0"/>
                  <a:t>Agrees with the known result</a:t>
                </a:r>
              </a:p>
              <a:p>
                <a:pPr marL="0" indent="0">
                  <a:buNone/>
                </a:pPr>
                <a:r>
                  <a:rPr lang="hu-HU" b="1" dirty="0" smtClean="0"/>
                  <a:t>Octagon form factor: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u-HU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num>
                      <m:den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−8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p>
                    </m:sSup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num>
                          <m:den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  <m:d>
                              <m:d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sSup>
                                  <m:sSupPr>
                                    <m:ctrlP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p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63</m:t>
                            </m:r>
                          </m:num>
                          <m:den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32</m:t>
                            </m:r>
                            <m:sSup>
                              <m:sSup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sSup>
                                      <m:sSupPr>
                                        <m:ctrlPr>
                                          <a:rPr lang="hu-HU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hu-HU" b="0" i="1" smtClean="0">
                                            <a:latin typeface="Cambria Math" panose="02040503050406030204" pitchFamily="18" charset="0"/>
                                          </a:rPr>
                                          <m:t>𝑔</m:t>
                                        </m:r>
                                      </m:e>
                                      <m:sup>
                                        <m:r>
                                          <a:rPr lang="hu-HU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e>
                                </m:d>
                              </m:e>
                              <m:sup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+…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endParaRPr lang="hu-HU" b="0" dirty="0" smtClean="0"/>
              </a:p>
              <a:p>
                <a:pPr marL="0" indent="0">
                  <a:buNone/>
                </a:pPr>
                <a:r>
                  <a:rPr lang="hu-HU" dirty="0"/>
                  <a:t> </a:t>
                </a:r>
                <a:r>
                  <a:rPr lang="hu-HU" dirty="0" smtClean="0"/>
                  <a:t>	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sSup>
                                  <m:sSupPr>
                                    <m:ctrlP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p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hu-HU" i="1"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  <m:sSup>
                      <m:sSup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hu-HU" i="1">
                            <a:latin typeface="Cambria Math" panose="02040503050406030204" pitchFamily="18" charset="0"/>
                          </a:rPr>
                          <m:t>−16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𝑔</m:t>
                        </m:r>
                      </m:sup>
                    </m:sSup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81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−14</m:t>
                            </m:r>
                          </m:num>
                          <m:den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4(4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′)</m:t>
                            </m:r>
                          </m:den>
                        </m:f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−1431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−24</m:t>
                            </m:r>
                          </m:num>
                          <m:den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32</m:t>
                            </m:r>
                            <m:sSup>
                              <m:sSup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sSup>
                                      <m:sSupPr>
                                        <m:ctrlP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𝑔</m:t>
                                        </m:r>
                                      </m:e>
                                      <m:sup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e>
                                </m:d>
                              </m:e>
                              <m:sup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hu-HU" i="1">
                            <a:latin typeface="Cambria Math" panose="02040503050406030204" pitchFamily="18" charset="0"/>
                          </a:rPr>
                          <m:t>+…</m:t>
                        </m:r>
                      </m:e>
                    </m:d>
                  </m:oMath>
                </a14:m>
                <a:endParaRPr lang="hu-HU" b="0" dirty="0" smtClean="0"/>
              </a:p>
              <a:p>
                <a:pPr>
                  <a:spcBef>
                    <a:spcPts val="1200"/>
                  </a:spcBef>
                </a:pPr>
                <a:r>
                  <a:rPr lang="hu-HU" dirty="0" smtClean="0"/>
                  <a:t>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+</m:t>
                    </m:r>
                    <m:func>
                      <m:func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hu-HU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func>
                    <m:r>
                      <a:rPr lang="hu-HU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endParaRPr lang="hu-HU" b="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hu-HU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𝓝</m:t>
                    </m:r>
                    <m:r>
                      <a:rPr lang="hu-HU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hu-HU" b="1" dirty="0"/>
                  <a:t>2 </a:t>
                </a:r>
                <a:r>
                  <a:rPr lang="hu-HU" b="1" dirty="0" smtClean="0"/>
                  <a:t>SYM: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u-HU">
                        <a:latin typeface="Cambria Math" panose="02040503050406030204" pitchFamily="18" charset="0"/>
                      </a:rPr>
                      <m:t>Δ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′′</m:t>
                    </m:r>
                    <m:sSup>
                      <m:sSup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hu-HU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𝑔</m:t>
                        </m:r>
                      </m:sup>
                    </m:sSup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16</m:t>
                            </m:r>
                            <m:func>
                              <m:func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hu-HU" b="0" i="0" smtClean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fName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func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num>
                          <m:den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d>
                              <m:d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sSup>
                                  <m:sSupPr>
                                    <m:ctrlP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p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96</m:t>
                            </m:r>
                            <m:func>
                              <m:func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hu-HU" b="0" i="0" smtClean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fName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func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−15 </m:t>
                            </m:r>
                          </m:num>
                          <m:den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8</m:t>
                            </m:r>
                            <m:sSup>
                              <m:sSup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sSup>
                                      <m:sSupPr>
                                        <m:ctrlP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𝑔</m:t>
                                        </m:r>
                                      </m:e>
                                      <m:sup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  <m:r>
                                          <a:rPr lang="hu-HU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e>
                                </m:d>
                              </m:e>
                              <m:sup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hu-HU" i="1">
                            <a:latin typeface="Cambria Math" panose="02040503050406030204" pitchFamily="18" charset="0"/>
                          </a:rPr>
                          <m:t>+…</m:t>
                        </m:r>
                      </m:e>
                    </m:d>
                    <m:r>
                      <a:rPr lang="hu-HU" i="1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endParaRPr lang="hu-HU" dirty="0"/>
              </a:p>
              <a:p>
                <a:pPr marL="0" indent="0">
                  <a:buNone/>
                </a:pPr>
                <a:r>
                  <a:rPr lang="hu-HU" dirty="0"/>
                  <a:t> 	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sSup>
                              <m:sSup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p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′′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hu-HU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𝑔</m:t>
                        </m:r>
                      </m:sup>
                    </m:sSup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1+</m:t>
                        </m:r>
                        <m:f>
                          <m:f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16</m:t>
                            </m:r>
                            <m:func>
                              <m:func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hu-HU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fName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func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num>
                          <m:den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(4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′′)</m:t>
                            </m:r>
                          </m:den>
                        </m:f>
                        <m:r>
                          <a:rPr lang="hu-HU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64</m:t>
                            </m:r>
                            <m:func>
                              <m:func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sSup>
                                  <m:sSupPr>
                                    <m:ctrlP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hu-HU" b="0" i="0" smtClean="0">
                                        <a:latin typeface="Cambria Math" panose="02040503050406030204" pitchFamily="18" charset="0"/>
                                      </a:rPr>
                                      <m:t>log</m:t>
                                    </m:r>
                                  </m:e>
                                  <m:sup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fName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func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+32</m:t>
                            </m:r>
                            <m:func>
                              <m:func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hu-HU" b="0" i="0" smtClean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fName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func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−3</m:t>
                            </m:r>
                          </m:num>
                          <m:den>
                            <m:sSup>
                              <m:sSup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sSup>
                                      <m:sSupPr>
                                        <m:ctrlP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𝑔</m:t>
                                        </m:r>
                                      </m:e>
                                      <m:sup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  <m:r>
                                          <a:rPr lang="hu-HU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e>
                                </m:d>
                              </m:e>
                              <m:sup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hu-HU" i="1">
                            <a:latin typeface="Cambria Math" panose="02040503050406030204" pitchFamily="18" charset="0"/>
                          </a:rPr>
                          <m:t>+…</m:t>
                        </m:r>
                      </m:e>
                    </m:d>
                  </m:oMath>
                </a14:m>
                <a:endParaRPr lang="hu-HU" dirty="0"/>
              </a:p>
              <a:p>
                <a:pPr>
                  <a:spcBef>
                    <a:spcPts val="1200"/>
                  </a:spcBef>
                </a:pPr>
                <a:r>
                  <a:rPr lang="hu-HU" dirty="0"/>
                  <a:t>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hu-HU" i="1">
                            <a:latin typeface="Cambria Math" panose="02040503050406030204" pitchFamily="18" charset="0"/>
                          </a:rPr>
                          <m:t>′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−</m:t>
                    </m:r>
                    <m:func>
                      <m:func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func>
                    <m:r>
                      <a:rPr lang="hu-HU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hu-HU" b="0" dirty="0" smtClean="0"/>
                  <a:t/>
                </a:r>
                <a:br>
                  <a:rPr lang="hu-HU" b="0" dirty="0" smtClean="0"/>
                </a:br>
                <a:r>
                  <a:rPr lang="hu-HU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2474" y="915671"/>
                <a:ext cx="8599051" cy="5440680"/>
              </a:xfrm>
              <a:blipFill>
                <a:blip r:embed="rId2"/>
                <a:stretch>
                  <a:fillRect l="-780" t="-16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2024. 09. 03.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14</a:t>
            </a:fld>
            <a:endParaRPr lang="hu-HU"/>
          </a:p>
        </p:txBody>
      </p:sp>
      <p:sp>
        <p:nvSpPr>
          <p:cNvPr id="7" name="TextBox 6"/>
          <p:cNvSpPr txBox="1"/>
          <p:nvPr/>
        </p:nvSpPr>
        <p:spPr>
          <a:xfrm>
            <a:off x="3573333" y="1817194"/>
            <a:ext cx="3116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rgbClr val="FF0000"/>
                </a:solidFill>
              </a:rPr>
              <a:t>[Beccaria,Korchemsky,Tseytlin’23]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5778" y="1188720"/>
            <a:ext cx="4168141" cy="6553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25778" y="2552700"/>
            <a:ext cx="5920742" cy="116585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25778" y="4442461"/>
            <a:ext cx="7025642" cy="11611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88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Summary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hu-HU" b="1" dirty="0" smtClean="0"/>
                  <a:t>Results:</a:t>
                </a:r>
              </a:p>
              <a:p>
                <a:r>
                  <a:rPr lang="hu-HU" dirty="0" smtClean="0"/>
                  <a:t>Observables in planar </a:t>
                </a:r>
                <a14:m>
                  <m:oMath xmlns:m="http://schemas.openxmlformats.org/officeDocument/2006/math">
                    <m:r>
                      <a:rPr lang="hu-HU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hu-HU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</m:t>
                    </m:r>
                  </m:oMath>
                </a14:m>
                <a:r>
                  <a:rPr lang="hu-HU" dirty="0"/>
                  <a:t> a</a:t>
                </a:r>
                <a:r>
                  <a:rPr lang="hu-HU" dirty="0" smtClean="0"/>
                  <a:t>nd </a:t>
                </a:r>
                <a14:m>
                  <m:oMath xmlns:m="http://schemas.openxmlformats.org/officeDocument/2006/math">
                    <m:r>
                      <a:rPr lang="hu-HU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hu-HU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hu-HU" dirty="0" smtClean="0"/>
                  <a:t>2 SYM</a:t>
                </a:r>
              </a:p>
              <a:p>
                <a:r>
                  <a:rPr lang="hu-HU" dirty="0" smtClean="0"/>
                  <a:t>Strong coupling expansion</a:t>
                </a:r>
              </a:p>
              <a:p>
                <a:r>
                  <a:rPr lang="hu-HU" dirty="0" smtClean="0"/>
                  <a:t>Systematic method to determine non-perturbative contributions</a:t>
                </a:r>
              </a:p>
              <a:p>
                <a:r>
                  <a:rPr lang="hu-HU" dirty="0" smtClean="0"/>
                  <a:t>Numerical verification</a:t>
                </a:r>
              </a:p>
              <a:p>
                <a:r>
                  <a:rPr lang="hu-HU" dirty="0" smtClean="0"/>
                  <a:t>Resurgence properties checked</a:t>
                </a:r>
              </a:p>
              <a:p>
                <a:pPr marL="0" indent="0">
                  <a:buNone/>
                </a:pPr>
                <a:r>
                  <a:rPr lang="hu-HU" b="1" dirty="0"/>
                  <a:t>Outlook:</a:t>
                </a:r>
              </a:p>
              <a:p>
                <a:r>
                  <a:rPr lang="hu-HU" dirty="0"/>
                  <a:t>Further observables in supersymmetric gauge </a:t>
                </a:r>
                <a:r>
                  <a:rPr lang="hu-HU" dirty="0" smtClean="0"/>
                  <a:t>theories</a:t>
                </a:r>
              </a:p>
              <a:p>
                <a:r>
                  <a:rPr lang="hu-HU" dirty="0" smtClean="0"/>
                  <a:t>Other limits of the octagon</a:t>
                </a:r>
              </a:p>
              <a:p>
                <a:r>
                  <a:rPr lang="hu-HU" dirty="0" smtClean="0"/>
                  <a:t>Application to other models</a:t>
                </a:r>
              </a:p>
              <a:p>
                <a:endParaRPr lang="hu-HU" b="1" dirty="0" smtClean="0"/>
              </a:p>
              <a:p>
                <a:endParaRPr lang="hu-HU" b="1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80" t="-1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2024. 09. 03.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15</a:t>
            </a:fld>
            <a:endParaRPr lang="hu-HU"/>
          </a:p>
        </p:txBody>
      </p:sp>
      <p:sp>
        <p:nvSpPr>
          <p:cNvPr id="7" name="TextBox 6"/>
          <p:cNvSpPr txBox="1"/>
          <p:nvPr/>
        </p:nvSpPr>
        <p:spPr>
          <a:xfrm>
            <a:off x="6146253" y="4833431"/>
            <a:ext cx="28793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1600" dirty="0" smtClean="0">
                <a:solidFill>
                  <a:srgbClr val="FF0000"/>
                </a:solidFill>
              </a:rPr>
              <a:t>[Bajnok,Boldis,Korchemsky’24]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678" y="2693901"/>
            <a:ext cx="2048464" cy="2048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30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71000">
              <a:schemeClr val="bg1"/>
            </a:gs>
            <a:gs pos="29000">
              <a:schemeClr val="bg1"/>
            </a:gs>
            <a:gs pos="10000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8951" y="2809594"/>
            <a:ext cx="76994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</a:t>
            </a:r>
            <a:br>
              <a:rPr lang="hu-HU" sz="32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sz="32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your attention!</a:t>
            </a:r>
            <a:endParaRPr lang="hu-HU" sz="3200" b="1" cap="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s://dtp.physics.bme.hu/sites/dtp.physics.bme.hu/files/users/torok/BMEPHYSICSlogo_mediumRG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232" y="4330646"/>
            <a:ext cx="2422685" cy="60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163" y="4328978"/>
            <a:ext cx="2730317" cy="6035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28449" y="5541126"/>
            <a:ext cx="128112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EuroStrings</a:t>
            </a:r>
            <a:endParaRPr lang="hu-HU" sz="1600" cap="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</a:p>
          <a:p>
            <a:pPr algn="ctr"/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Southampton</a:t>
            </a:r>
            <a:endParaRPr lang="hu-HU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95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Summary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hu-HU" b="1" dirty="0" smtClean="0"/>
                  <a:t>Results:</a:t>
                </a:r>
              </a:p>
              <a:p>
                <a:r>
                  <a:rPr lang="hu-HU" dirty="0" smtClean="0"/>
                  <a:t>Observables in planar </a:t>
                </a:r>
                <a14:m>
                  <m:oMath xmlns:m="http://schemas.openxmlformats.org/officeDocument/2006/math">
                    <m:r>
                      <a:rPr lang="hu-HU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hu-HU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</m:t>
                    </m:r>
                  </m:oMath>
                </a14:m>
                <a:r>
                  <a:rPr lang="hu-HU" dirty="0"/>
                  <a:t> a</a:t>
                </a:r>
                <a:r>
                  <a:rPr lang="hu-HU" dirty="0" smtClean="0"/>
                  <a:t>nd </a:t>
                </a:r>
                <a14:m>
                  <m:oMath xmlns:m="http://schemas.openxmlformats.org/officeDocument/2006/math">
                    <m:r>
                      <a:rPr lang="hu-HU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hu-HU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hu-HU" dirty="0" smtClean="0"/>
                  <a:t>2 SYM</a:t>
                </a:r>
              </a:p>
              <a:p>
                <a:r>
                  <a:rPr lang="hu-HU" dirty="0" smtClean="0"/>
                  <a:t>Strong coupling expansion</a:t>
                </a:r>
              </a:p>
              <a:p>
                <a:r>
                  <a:rPr lang="hu-HU" dirty="0" smtClean="0"/>
                  <a:t>Systematic method to determine non-perturbative contributions</a:t>
                </a:r>
              </a:p>
              <a:p>
                <a:r>
                  <a:rPr lang="hu-HU" dirty="0" smtClean="0"/>
                  <a:t>Numerical verification</a:t>
                </a:r>
              </a:p>
              <a:p>
                <a:r>
                  <a:rPr lang="hu-HU" dirty="0" smtClean="0"/>
                  <a:t>Resurgence properties checked</a:t>
                </a:r>
              </a:p>
              <a:p>
                <a:pPr marL="0" indent="0">
                  <a:buNone/>
                </a:pPr>
                <a:r>
                  <a:rPr lang="hu-HU" b="1" dirty="0"/>
                  <a:t>Outlook:</a:t>
                </a:r>
              </a:p>
              <a:p>
                <a:r>
                  <a:rPr lang="hu-HU" dirty="0"/>
                  <a:t>Further observables in supersymmetric gauge </a:t>
                </a:r>
                <a:r>
                  <a:rPr lang="hu-HU" dirty="0" smtClean="0"/>
                  <a:t>theories</a:t>
                </a:r>
              </a:p>
              <a:p>
                <a:r>
                  <a:rPr lang="hu-HU" dirty="0" smtClean="0"/>
                  <a:t>Other limits of the octagon</a:t>
                </a:r>
              </a:p>
              <a:p>
                <a:r>
                  <a:rPr lang="hu-HU" dirty="0" smtClean="0"/>
                  <a:t>Application to other models</a:t>
                </a:r>
              </a:p>
              <a:p>
                <a:endParaRPr lang="hu-HU" b="1" dirty="0" smtClean="0"/>
              </a:p>
              <a:p>
                <a:endParaRPr lang="hu-HU" b="1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80" t="-1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2024. 09. 03.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17</a:t>
            </a:fld>
            <a:endParaRPr lang="hu-HU"/>
          </a:p>
        </p:txBody>
      </p:sp>
      <p:sp>
        <p:nvSpPr>
          <p:cNvPr id="7" name="TextBox 6"/>
          <p:cNvSpPr txBox="1"/>
          <p:nvPr/>
        </p:nvSpPr>
        <p:spPr>
          <a:xfrm>
            <a:off x="6146253" y="4833431"/>
            <a:ext cx="28793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1600" dirty="0" smtClean="0">
                <a:solidFill>
                  <a:srgbClr val="FF0000"/>
                </a:solidFill>
              </a:rPr>
              <a:t>[Bajnok,Boldis,Korchemsky’24]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678" y="2693901"/>
            <a:ext cx="2048464" cy="2048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48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71000">
              <a:schemeClr val="bg1"/>
            </a:gs>
            <a:gs pos="29000">
              <a:schemeClr val="bg1"/>
            </a:gs>
            <a:gs pos="10000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7669" y="1650773"/>
            <a:ext cx="73426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/>
              <a:t>The project supported by the </a:t>
            </a:r>
            <a:r>
              <a:rPr lang="en-GB" b="1" dirty="0"/>
              <a:t>Doctoral </a:t>
            </a:r>
            <a:r>
              <a:rPr lang="en-GB" b="1" dirty="0" smtClean="0"/>
              <a:t>Excellence</a:t>
            </a:r>
            <a:r>
              <a:rPr lang="hu-HU" b="1" dirty="0" smtClean="0"/>
              <a:t> </a:t>
            </a:r>
            <a:r>
              <a:rPr lang="en-GB" b="1" dirty="0" smtClean="0"/>
              <a:t>Fellowship </a:t>
            </a:r>
            <a:r>
              <a:rPr lang="en-GB" b="1" dirty="0"/>
              <a:t>Programme</a:t>
            </a:r>
            <a:r>
              <a:rPr lang="en-GB" dirty="0"/>
              <a:t> (DCEP) is funded by </a:t>
            </a:r>
            <a:r>
              <a:rPr lang="en-GB" dirty="0" smtClean="0"/>
              <a:t>the</a:t>
            </a:r>
            <a:r>
              <a:rPr lang="hu-HU" dirty="0" smtClean="0"/>
              <a:t> </a:t>
            </a:r>
            <a:r>
              <a:rPr lang="en-GB" dirty="0" smtClean="0"/>
              <a:t>National </a:t>
            </a:r>
            <a:r>
              <a:rPr lang="en-GB" dirty="0"/>
              <a:t>Research Development and Innovation Fund </a:t>
            </a:r>
            <a:r>
              <a:rPr lang="en-GB" dirty="0" smtClean="0"/>
              <a:t>of</a:t>
            </a:r>
            <a:r>
              <a:rPr lang="hu-HU" dirty="0"/>
              <a:t> </a:t>
            </a:r>
            <a:r>
              <a:rPr lang="en-GB" dirty="0" smtClean="0"/>
              <a:t>the </a:t>
            </a:r>
            <a:r>
              <a:rPr lang="en-GB" dirty="0"/>
              <a:t>Ministry of Culture and the Budapest </a:t>
            </a:r>
            <a:r>
              <a:rPr lang="en-GB" dirty="0" smtClean="0"/>
              <a:t>University</a:t>
            </a:r>
            <a:r>
              <a:rPr lang="hu-HU" dirty="0" smtClean="0"/>
              <a:t> </a:t>
            </a:r>
            <a:r>
              <a:rPr lang="en-GB" dirty="0" smtClean="0"/>
              <a:t>of </a:t>
            </a:r>
            <a:r>
              <a:rPr lang="en-GB" dirty="0"/>
              <a:t>Technology and Economics, under a grant </a:t>
            </a:r>
            <a:r>
              <a:rPr lang="en-GB" dirty="0" smtClean="0"/>
              <a:t>agreement</a:t>
            </a:r>
            <a:r>
              <a:rPr lang="hu-HU" dirty="0" smtClean="0"/>
              <a:t> </a:t>
            </a:r>
            <a:r>
              <a:rPr lang="en-GB" dirty="0" smtClean="0"/>
              <a:t>with </a:t>
            </a:r>
            <a:r>
              <a:rPr lang="en-GB" dirty="0"/>
              <a:t>the National Research, Development and </a:t>
            </a:r>
            <a:r>
              <a:rPr lang="en-GB" dirty="0" smtClean="0"/>
              <a:t>Innovation</a:t>
            </a:r>
            <a:r>
              <a:rPr lang="hu-HU" dirty="0" smtClean="0"/>
              <a:t> </a:t>
            </a:r>
            <a:r>
              <a:rPr lang="en-GB" dirty="0" smtClean="0"/>
              <a:t>Office</a:t>
            </a:r>
            <a:r>
              <a:rPr lang="en-GB" dirty="0"/>
              <a:t>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28449" y="5541126"/>
            <a:ext cx="128112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EuroStrings</a:t>
            </a:r>
            <a:endParaRPr lang="hu-HU" sz="1600" cap="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</a:p>
          <a:p>
            <a:pPr algn="ctr"/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Southampton</a:t>
            </a:r>
            <a:endParaRPr lang="hu-HU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s://dtp.physics.bme.hu/sites/dtp.physics.bme.hu/files/users/torok/BMEPHYSICSlogo_mediumRG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7432" y="685378"/>
            <a:ext cx="2422685" cy="60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363" y="683710"/>
            <a:ext cx="2730317" cy="603554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212764" y="3491610"/>
            <a:ext cx="4429832" cy="1687036"/>
            <a:chOff x="1436094" y="3594412"/>
            <a:chExt cx="4429832" cy="168703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3146" y="3594539"/>
              <a:ext cx="2476783" cy="87513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3147" y="4752985"/>
              <a:ext cx="2482779" cy="52846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6094" y="3594412"/>
              <a:ext cx="1354403" cy="16870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3078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i="1" dirty="0" smtClean="0"/>
              <a:t>AdS/CFT</a:t>
            </a:r>
            <a:r>
              <a:rPr lang="hu-HU" dirty="0" smtClean="0"/>
              <a:t> correspondence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hu-HU" b="1" i="1" dirty="0" smtClean="0"/>
                  <a:t>AdS/CFT </a:t>
                </a:r>
                <a:r>
                  <a:rPr lang="hu-HU" b="1" dirty="0" smtClean="0"/>
                  <a:t>correspondence:</a:t>
                </a:r>
              </a:p>
              <a:p>
                <a:pPr lvl="1"/>
                <a:r>
                  <a:rPr lang="hu-HU" dirty="0" smtClean="0"/>
                  <a:t>CFT on the flat boundary</a:t>
                </a:r>
              </a:p>
              <a:p>
                <a:pPr lvl="1"/>
                <a:r>
                  <a:rPr lang="hu-HU" dirty="0" smtClean="0"/>
                  <a:t>Strings in the bulk</a:t>
                </a:r>
              </a:p>
              <a:p>
                <a:pPr marL="0" indent="0">
                  <a:buNone/>
                </a:pPr>
                <a:r>
                  <a:rPr lang="hu-HU" b="1" dirty="0"/>
                  <a:t>Our case:</a:t>
                </a:r>
              </a:p>
              <a:p>
                <a:pPr lvl="1"/>
                <a:r>
                  <a:rPr lang="hu-HU" dirty="0"/>
                  <a:t>IIB superstrings on </a:t>
                </a:r>
                <a:r>
                  <a:rPr lang="hu-HU" i="1" dirty="0"/>
                  <a:t>AdS</a:t>
                </a:r>
                <a:r>
                  <a:rPr lang="hu-HU" i="1" baseline="-25000" dirty="0"/>
                  <a:t>5</a:t>
                </a:r>
                <a:r>
                  <a:rPr lang="hu-HU" i="1" dirty="0"/>
                  <a:t> × S</a:t>
                </a:r>
                <a:r>
                  <a:rPr lang="hu-HU" i="1" baseline="-25000" dirty="0"/>
                  <a:t>5</a:t>
                </a:r>
                <a:endParaRPr lang="hu-HU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</m:t>
                    </m:r>
                  </m:oMath>
                </a14:m>
                <a:r>
                  <a:rPr lang="hu-HU" dirty="0"/>
                  <a:t> SYM on the boundary</a:t>
                </a:r>
              </a:p>
              <a:p>
                <a:pPr lvl="1"/>
                <a:r>
                  <a:rPr lang="hu-HU" dirty="0">
                    <a:ea typeface="Cambria Math" panose="02040503050406030204" pitchFamily="18" charset="0"/>
                  </a:rPr>
                  <a:t>Gauge symmetry: 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𝑆𝑈</m:t>
                    </m:r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hu-HU" b="1" dirty="0" smtClean="0"/>
              </a:p>
              <a:p>
                <a:pPr marL="0" indent="0">
                  <a:buNone/>
                </a:pPr>
                <a:r>
                  <a:rPr lang="hu-HU" b="1" dirty="0" smtClean="0"/>
                  <a:t>Parameters: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=4</m:t>
                    </m:r>
                    <m:sSup>
                      <m:s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hu-HU" b="0" dirty="0" smtClean="0"/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den>
                    </m:f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𝑠𝑡𝑟</m:t>
                            </m:r>
                          </m:sub>
                        </m:sSub>
                      </m:num>
                      <m:den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p>
                          <m:sSup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hu-HU" dirty="0" smtClean="0"/>
              </a:p>
              <a:p>
                <a:pPr marL="0" indent="0">
                  <a:buNone/>
                </a:pPr>
                <a:r>
                  <a:rPr lang="hu-HU" b="1" dirty="0">
                    <a:ea typeface="Cambria Math" panose="02040503050406030204" pitchFamily="18" charset="0"/>
                  </a:rPr>
                  <a:t>Planar limit: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</m:t>
                    </m:r>
                  </m:oMath>
                </a14:m>
                <a:endParaRPr lang="hu-HU" dirty="0">
                  <a:ea typeface="Cambria Math" panose="02040503050406030204" pitchFamily="18" charset="0"/>
                </a:endParaRPr>
              </a:p>
              <a:p>
                <a:pPr lvl="1"/>
                <a:r>
                  <a:rPr lang="hu-HU" dirty="0">
                    <a:ea typeface="Cambria Math" panose="02040503050406030204" pitchFamily="18" charset="0"/>
                  </a:rPr>
                  <a:t>t’Hooft coupling: 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hu-H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hu-H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𝑌𝑀</m:t>
                        </m:r>
                      </m:sub>
                      <m:sup>
                        <m: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hu-HU" dirty="0">
                    <a:ea typeface="Cambria Math" panose="02040503050406030204" pitchFamily="18" charset="0"/>
                  </a:rPr>
                  <a:t> is </a:t>
                </a:r>
                <a:r>
                  <a:rPr lang="hu-HU" dirty="0" smtClean="0">
                    <a:ea typeface="Cambria Math" panose="02040503050406030204" pitchFamily="18" charset="0"/>
                  </a:rPr>
                  <a:t>constant</a:t>
                </a:r>
                <a:endParaRPr lang="hu-HU" dirty="0" smtClean="0"/>
              </a:p>
              <a:p>
                <a:pPr marL="0" indent="0">
                  <a:buNone/>
                </a:pPr>
                <a:r>
                  <a:rPr lang="hu-HU" b="1" dirty="0" smtClean="0"/>
                  <a:t>Strong coupling expansion: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→∞</m:t>
                    </m:r>
                  </m:oMath>
                </a14:m>
                <a:r>
                  <a:rPr lang="hu-HU" dirty="0" smtClean="0"/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𝑌𝑀</m:t>
                        </m:r>
                      </m:sub>
                    </m:sSub>
                    <m:r>
                      <a:rPr lang="hu-HU" i="1">
                        <a:latin typeface="Cambria Math" panose="02040503050406030204" pitchFamily="18" charset="0"/>
                      </a:rPr>
                      <m:t>→∞</m:t>
                    </m:r>
                  </m:oMath>
                </a14:m>
                <a:endParaRPr lang="hu-HU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80" t="-1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2024. 09. 03.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3</a:t>
            </a:fld>
            <a:endParaRPr lang="hu-HU"/>
          </a:p>
        </p:txBody>
      </p:sp>
      <p:sp>
        <p:nvSpPr>
          <p:cNvPr id="6" name="Left Brace 5"/>
          <p:cNvSpPr/>
          <p:nvPr/>
        </p:nvSpPr>
        <p:spPr>
          <a:xfrm flipH="1">
            <a:off x="3621587" y="1264907"/>
            <a:ext cx="176211" cy="505703"/>
          </a:xfrm>
          <a:prstGeom prst="leftBrace">
            <a:avLst>
              <a:gd name="adj1" fmla="val 41662"/>
              <a:gd name="adj2" fmla="val 49471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4809152" y="1055523"/>
            <a:ext cx="3297595" cy="1102506"/>
            <a:chOff x="3832860" y="2506980"/>
            <a:chExt cx="3297595" cy="110250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3992880" y="2620751"/>
                  <a:ext cx="2789097" cy="49295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𝑠𝑡𝑟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hu-HU" b="0" i="0" smtClean="0">
                                <a:latin typeface="Cambria Math" panose="02040503050406030204" pitchFamily="18" charset="0"/>
                              </a:rPr>
                              <m:t>Φ</m:t>
                            </m:r>
                            <m:sSub>
                              <m:sSub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d>
                                  <m:dPr>
                                    <m:begChr m:val=""/>
                                    <m:endChr m:val="|"/>
                                    <m:ctrlP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​</m:t>
                                    </m:r>
                                  </m:e>
                                </m:d>
                              </m:e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𝐴𝑑𝑆</m:t>
                                </m:r>
                              </m:sub>
                            </m:s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</m:d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𝐶𝐹𝑇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92880" y="2620751"/>
                  <a:ext cx="2789097" cy="49295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Rectangle 7"/>
            <p:cNvSpPr/>
            <p:nvPr/>
          </p:nvSpPr>
          <p:spPr>
            <a:xfrm>
              <a:off x="3832860" y="2506980"/>
              <a:ext cx="3131820" cy="762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918762" y="3294089"/>
              <a:ext cx="15167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String observables</a:t>
              </a:r>
              <a:endParaRPr lang="en-US" sz="1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663387" y="3301709"/>
              <a:ext cx="14670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i="1" dirty="0" smtClean="0"/>
                <a:t>CFT</a:t>
              </a:r>
              <a:r>
                <a:rPr lang="hu-HU" sz="1400" i="1" baseline="-25000" dirty="0" smtClean="0"/>
                <a:t>d</a:t>
              </a:r>
              <a:r>
                <a:rPr lang="hu-HU" sz="1400" dirty="0" smtClean="0"/>
                <a:t> observables</a:t>
              </a:r>
              <a:endParaRPr lang="en-US" sz="1400" dirty="0"/>
            </a:p>
          </p:txBody>
        </p:sp>
        <p:cxnSp>
          <p:nvCxnSpPr>
            <p:cNvPr id="12" name="Straight Arrow Connector 11"/>
            <p:cNvCxnSpPr>
              <a:stCxn id="9" idx="3"/>
              <a:endCxn id="10" idx="1"/>
            </p:cNvCxnSpPr>
            <p:nvPr/>
          </p:nvCxnSpPr>
          <p:spPr>
            <a:xfrm>
              <a:off x="5435524" y="3447978"/>
              <a:ext cx="227863" cy="762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Left Brace 12"/>
          <p:cNvSpPr/>
          <p:nvPr/>
        </p:nvSpPr>
        <p:spPr>
          <a:xfrm flipH="1">
            <a:off x="2382677" y="3457899"/>
            <a:ext cx="176211" cy="846804"/>
          </a:xfrm>
          <a:prstGeom prst="leftBrace">
            <a:avLst>
              <a:gd name="adj1" fmla="val 41662"/>
              <a:gd name="adj2" fmla="val 49471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839878" y="3410826"/>
                <a:ext cx="3311035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hu-HU" dirty="0" smtClean="0"/>
                  <a:t>Planar limit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</a:rPr>
                      <m:t>→∞</m:t>
                    </m:r>
                  </m:oMath>
                </a14:m>
                <a:r>
                  <a:rPr lang="hu-HU" dirty="0" smtClean="0"/>
                  <a:t>) </a:t>
                </a:r>
                <a:endParaRPr lang="hu-H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hu-H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↕</a:t>
                </a:r>
              </a:p>
              <a:p>
                <a:pPr algn="ctr"/>
                <a:r>
                  <a:rPr lang="hu-H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Weakly coupled strings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hu-H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𝑔</m:t>
                        </m:r>
                      </m:e>
                      <m:sub>
                        <m:r>
                          <a:rPr lang="hu-H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𝑠𝑡</m:t>
                        </m:r>
                      </m:sub>
                    </m:sSub>
                    <m:r>
                      <a:rPr lang="hu-HU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→0</m:t>
                    </m:r>
                  </m:oMath>
                </a14:m>
                <a:r>
                  <a:rPr lang="hu-H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9878" y="3410826"/>
                <a:ext cx="3311035" cy="1200329"/>
              </a:xfrm>
              <a:prstGeom prst="rect">
                <a:avLst/>
              </a:prstGeom>
              <a:blipFill>
                <a:blip r:embed="rId4"/>
                <a:stretch>
                  <a:fillRect l="-1289" t="-3061" r="-1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568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i="1" dirty="0" smtClean="0"/>
              <a:t>AdS/CFT</a:t>
            </a:r>
            <a:r>
              <a:rPr lang="hu-HU" dirty="0" smtClean="0"/>
              <a:t> correspondence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2024. 09. 03.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4</a:t>
            </a:fld>
            <a:endParaRPr lang="hu-HU"/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Lucida Grande"/>
              </a:rPr>
              <a:t>1012.3982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Lucida Grande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Lucida Grande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623589" y="1455751"/>
            <a:ext cx="5652043" cy="3432520"/>
            <a:chOff x="1623589" y="1455751"/>
            <a:chExt cx="5652043" cy="3432520"/>
          </a:xfrm>
        </p:grpSpPr>
        <p:grpSp>
          <p:nvGrpSpPr>
            <p:cNvPr id="24" name="Group 23"/>
            <p:cNvGrpSpPr/>
            <p:nvPr/>
          </p:nvGrpSpPr>
          <p:grpSpPr>
            <a:xfrm>
              <a:off x="1623589" y="1614015"/>
              <a:ext cx="5503600" cy="3274256"/>
              <a:chOff x="1980736" y="1266866"/>
              <a:chExt cx="4881372" cy="2904074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6051821" y="1292772"/>
                <a:ext cx="810286" cy="2539614"/>
              </a:xfrm>
              <a:prstGeom prst="rect">
                <a:avLst/>
              </a:prstGeom>
              <a:solidFill>
                <a:schemeClr val="accent6">
                  <a:alpha val="1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2554014" y="1292772"/>
                <a:ext cx="810286" cy="2539614"/>
              </a:xfrm>
              <a:prstGeom prst="rect">
                <a:avLst/>
              </a:prstGeom>
              <a:solidFill>
                <a:srgbClr val="FF0000">
                  <a:alpha val="1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550237" y="3097924"/>
                <a:ext cx="4311869" cy="730838"/>
              </a:xfrm>
              <a:prstGeom prst="rect">
                <a:avLst/>
              </a:prstGeom>
              <a:solidFill>
                <a:schemeClr val="accent1">
                  <a:alpha val="1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1980736" y="1266866"/>
                <a:ext cx="4881372" cy="2904074"/>
                <a:chOff x="1941322" y="881929"/>
                <a:chExt cx="4881372" cy="2904074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2510825" y="881929"/>
                  <a:ext cx="4311869" cy="2561897"/>
                  <a:chOff x="2287269" y="1521372"/>
                  <a:chExt cx="4311869" cy="2025869"/>
                </a:xfrm>
              </p:grpSpPr>
              <p:cxnSp>
                <p:nvCxnSpPr>
                  <p:cNvPr id="6" name="Straight Arrow Connector 5"/>
                  <p:cNvCxnSpPr/>
                  <p:nvPr/>
                </p:nvCxnSpPr>
                <p:spPr>
                  <a:xfrm flipV="1">
                    <a:off x="2287269" y="1521372"/>
                    <a:ext cx="0" cy="2025869"/>
                  </a:xfrm>
                  <a:prstGeom prst="straightConnector1">
                    <a:avLst/>
                  </a:prstGeom>
                  <a:ln w="25400">
                    <a:solidFill>
                      <a:schemeClr val="tx1"/>
                    </a:solidFill>
                    <a:tailEnd type="stealt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Straight Arrow Connector 7"/>
                  <p:cNvCxnSpPr/>
                  <p:nvPr/>
                </p:nvCxnSpPr>
                <p:spPr>
                  <a:xfrm>
                    <a:off x="2287269" y="3547241"/>
                    <a:ext cx="4311869" cy="0"/>
                  </a:xfrm>
                  <a:prstGeom prst="straightConnector1">
                    <a:avLst/>
                  </a:prstGeom>
                  <a:ln w="25400">
                    <a:solidFill>
                      <a:schemeClr val="tx1"/>
                    </a:solidFill>
                    <a:tailEnd type="stealt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0" name="TextBox 9"/>
                    <p:cNvSpPr txBox="1"/>
                    <p:nvPr/>
                  </p:nvSpPr>
                  <p:spPr>
                    <a:xfrm>
                      <a:off x="2261276" y="3305326"/>
                      <a:ext cx="185948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10" name="TextBox 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261276" y="3305326"/>
                      <a:ext cx="185948" cy="276999"/>
                    </a:xfrm>
                    <a:prstGeom prst="rect">
                      <a:avLst/>
                    </a:prstGeom>
                    <a:blipFill>
                      <a:blip r:embed="rId2"/>
                      <a:stretch>
                        <a:fillRect l="-20588" r="-2058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4" name="TextBox 13"/>
                    <p:cNvSpPr txBox="1"/>
                    <p:nvPr/>
                  </p:nvSpPr>
                  <p:spPr>
                    <a:xfrm>
                      <a:off x="2417850" y="3509004"/>
                      <a:ext cx="185948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14" name="TextBox 1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417850" y="3509004"/>
                      <a:ext cx="185948" cy="276999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 l="-17143" r="-20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" name="TextBox 10"/>
                    <p:cNvSpPr txBox="1"/>
                    <p:nvPr/>
                  </p:nvSpPr>
                  <p:spPr>
                    <a:xfrm>
                      <a:off x="4575802" y="3509004"/>
                      <a:ext cx="181909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11" name="TextBox 1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575802" y="3509004"/>
                      <a:ext cx="181909" cy="276999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l="-21212" r="-2424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9" name="TextBox 18"/>
                    <p:cNvSpPr txBox="1"/>
                    <p:nvPr/>
                  </p:nvSpPr>
                  <p:spPr>
                    <a:xfrm>
                      <a:off x="1941322" y="1992250"/>
                      <a:ext cx="548740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1/</m:t>
                            </m:r>
                            <m:sSub>
                              <m:sSub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19" name="TextBox 1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941322" y="1992250"/>
                      <a:ext cx="548740" cy="276999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l="-1961" b="-2156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21" name="TextBox 20"/>
              <p:cNvSpPr txBox="1"/>
              <p:nvPr/>
            </p:nvSpPr>
            <p:spPr>
              <a:xfrm>
                <a:off x="4025872" y="3301314"/>
                <a:ext cx="13667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b="1" dirty="0" smtClean="0">
                    <a:solidFill>
                      <a:schemeClr val="accent5"/>
                    </a:solidFill>
                  </a:rPr>
                  <a:t>Planar limit</a:t>
                </a:r>
                <a:endParaRPr lang="en-US" b="1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 rot="16200000">
                <a:off x="1731104" y="2377913"/>
                <a:ext cx="23903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b="1" dirty="0" smtClean="0">
                    <a:solidFill>
                      <a:srgbClr val="FF0000"/>
                    </a:solidFill>
                  </a:rPr>
                  <a:t>Classical gauge theory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 rot="16200000">
                <a:off x="5566337" y="2376102"/>
                <a:ext cx="17812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b="1" dirty="0" smtClean="0">
                    <a:solidFill>
                      <a:schemeClr val="accent6"/>
                    </a:solidFill>
                  </a:rPr>
                  <a:t>Classical strings</a:t>
                </a:r>
                <a:endParaRPr lang="en-US" b="1" dirty="0">
                  <a:solidFill>
                    <a:schemeClr val="accent6"/>
                  </a:solidFill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7022358" y="4575963"/>
                  <a:ext cx="25327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22358" y="4575963"/>
                  <a:ext cx="253274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11905" r="-95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1939397" y="1455751"/>
                  <a:ext cx="25327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39397" y="1455751"/>
                  <a:ext cx="253274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9524" r="-119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8" name="Oval 27"/>
          <p:cNvSpPr/>
          <p:nvPr/>
        </p:nvSpPr>
        <p:spPr>
          <a:xfrm>
            <a:off x="5953239" y="3353370"/>
            <a:ext cx="1447276" cy="1447276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28" idx="2"/>
          </p:cNvCxnSpPr>
          <p:nvPr/>
        </p:nvCxnSpPr>
        <p:spPr>
          <a:xfrm flipH="1">
            <a:off x="5470355" y="4077008"/>
            <a:ext cx="482884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094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Determinant observables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hu-HU" b="1" dirty="0" smtClean="0">
                    <a:ea typeface="Cambria Math" panose="02040503050406030204" pitchFamily="18" charset="0"/>
                  </a:rPr>
                  <a:t>Examples: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hu-HU" b="1" dirty="0" smtClean="0">
                    <a:ea typeface="Cambria Math" panose="02040503050406030204" pitchFamily="18" charset="0"/>
                  </a:rPr>
                  <a:t>Planar </a:t>
                </a:r>
                <a14:m>
                  <m:oMath xmlns:m="http://schemas.openxmlformats.org/officeDocument/2006/math">
                    <m:r>
                      <a:rPr lang="hu-HU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𝓝</m:t>
                    </m:r>
                    <m:r>
                      <a:rPr lang="hu-HU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hu-HU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hu-HU" b="1" dirty="0"/>
                  <a:t> </a:t>
                </a:r>
                <a:r>
                  <a:rPr lang="hu-HU" b="1" dirty="0" smtClean="0"/>
                  <a:t>SYM:</a:t>
                </a:r>
              </a:p>
              <a:p>
                <a:r>
                  <a:rPr lang="hu-HU" b="1" dirty="0" smtClean="0"/>
                  <a:t>Cusp anomalous dimension:</a:t>
                </a:r>
              </a:p>
              <a:p>
                <a:pPr lvl="1"/>
                <a:r>
                  <a:rPr lang="hu-HU" dirty="0" smtClean="0"/>
                  <a:t>Renormalization of a Wilson loop with a cusp</a:t>
                </a: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𝑇𝑟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𝒫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𝑒𝑥𝑝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  <m:nary>
                              <m:naryPr>
                                <m:supHide m:val="on"/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𝐶</m:t>
                                </m:r>
                              </m:sub>
                              <m:sup/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𝑑𝑥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⋅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  <m:d>
                                  <m:dPr>
                                    <m:ctrlPr>
                                      <a:rPr lang="hu-HU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</m:e>
                            </m:nary>
                          </m:e>
                        </m:d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hu-HU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p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hu-HU" b="0" i="0" smtClean="0">
                                <a:latin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𝑐𝑢𝑠𝑝</m:t>
                            </m:r>
                          </m:sub>
                        </m:s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endParaRPr lang="hu-HU" dirty="0" smtClean="0"/>
              </a:p>
              <a:p>
                <a:r>
                  <a:rPr lang="hu-HU" b="1" dirty="0" smtClean="0"/>
                  <a:t>Octagon form factor:</a:t>
                </a:r>
              </a:p>
              <a:p>
                <a:pPr lvl="1"/>
                <a:r>
                  <a:rPr lang="hu-HU" dirty="0" smtClean="0"/>
                  <a:t>Four-point correlation function: </a:t>
                </a:r>
                <a:r>
                  <a:rPr lang="hu-HU" b="0" i="0" dirty="0" smtClean="0">
                    <a:latin typeface="Cambria Math" panose="02040503050406030204" pitchFamily="18" charset="0"/>
                  </a:rPr>
                  <a:t/>
                </a:r>
                <a:br>
                  <a:rPr lang="hu-HU" b="0" i="0" dirty="0" smtClean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b>
                        <m:r>
                          <a:rPr lang="hu-HU" b="0" i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hu-HU" b="0" i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〈"/>
                        <m:endChr m:val="〉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d>
                          <m:d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d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endParaRPr lang="hu-HU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hu-HU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hu-HU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hu-HU" dirty="0" smtClean="0"/>
                  <a:t>: half-BPS operators</a:t>
                </a:r>
              </a:p>
              <a:p>
                <a:pPr lvl="1"/>
                <a:r>
                  <a:rPr lang="hu-HU" dirty="0" smtClean="0"/>
                  <a:t>Dual to scattering amplitude of four closed strings</a:t>
                </a:r>
              </a:p>
              <a:p>
                <a:pPr marL="457200" indent="-457200">
                  <a:buFont typeface="+mj-lt"/>
                  <a:buAutoNum type="arabicPeriod" startAt="2"/>
                </a:pPr>
                <a:r>
                  <a:rPr lang="hu-HU" b="1" dirty="0" smtClean="0">
                    <a:ea typeface="Cambria Math" panose="02040503050406030204" pitchFamily="18" charset="0"/>
                  </a:rPr>
                  <a:t>Planar equivalent </a:t>
                </a:r>
                <a14:m>
                  <m:oMath xmlns:m="http://schemas.openxmlformats.org/officeDocument/2006/math">
                    <m:r>
                      <a:rPr lang="hu-HU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𝓝</m:t>
                    </m:r>
                    <m:r>
                      <a:rPr lang="hu-HU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hu-HU" b="1" dirty="0" smtClean="0"/>
                  <a:t>2</a:t>
                </a:r>
                <a:r>
                  <a:rPr lang="hu-HU" b="1" dirty="0"/>
                  <a:t> </a:t>
                </a:r>
                <a:r>
                  <a:rPr lang="hu-HU" b="1" dirty="0" smtClean="0"/>
                  <a:t>SYM:</a:t>
                </a:r>
              </a:p>
              <a:p>
                <a:r>
                  <a:rPr lang="hu-HU" b="1" dirty="0" smtClean="0"/>
                  <a:t>Free energy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80" t="-1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2024. 09. 03.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5</a:t>
            </a:fld>
            <a:endParaRPr lang="hu-HU"/>
          </a:p>
        </p:txBody>
      </p:sp>
      <p:sp>
        <p:nvSpPr>
          <p:cNvPr id="7" name="TextBox 6"/>
          <p:cNvSpPr txBox="1"/>
          <p:nvPr/>
        </p:nvSpPr>
        <p:spPr>
          <a:xfrm>
            <a:off x="3704444" y="1651180"/>
            <a:ext cx="1372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rgbClr val="FF0000"/>
                </a:solidFill>
              </a:rPr>
              <a:t>[Polyakov’80]</a:t>
            </a:r>
            <a:endParaRPr lang="en-US" sz="1600" dirty="0">
              <a:solidFill>
                <a:srgbClr val="FF000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851293" y="1128498"/>
            <a:ext cx="1806807" cy="842932"/>
            <a:chOff x="5787179" y="1440918"/>
            <a:chExt cx="2511001" cy="1102118"/>
          </a:xfrm>
        </p:grpSpPr>
        <p:sp>
          <p:nvSpPr>
            <p:cNvPr id="9" name="Teardrop 8"/>
            <p:cNvSpPr/>
            <p:nvPr/>
          </p:nvSpPr>
          <p:spPr>
            <a:xfrm rot="21117181">
              <a:off x="6582705" y="1674974"/>
              <a:ext cx="1082584" cy="868062"/>
            </a:xfrm>
            <a:prstGeom prst="teardrop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5787179" y="1837183"/>
                  <a:ext cx="62760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7179" y="1837183"/>
                  <a:ext cx="627607" cy="369332"/>
                </a:xfrm>
                <a:prstGeom prst="rect">
                  <a:avLst/>
                </a:prstGeom>
                <a:blipFill>
                  <a:blip r:embed="rId3"/>
                  <a:stretch>
                    <a:fillRect r="-14865" b="-2391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Connector 11"/>
            <p:cNvCxnSpPr>
              <a:stCxn id="9" idx="6"/>
            </p:cNvCxnSpPr>
            <p:nvPr/>
          </p:nvCxnSpPr>
          <p:spPr>
            <a:xfrm flipV="1">
              <a:off x="7063239" y="1504655"/>
              <a:ext cx="1234941" cy="174593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Arc 13"/>
            <p:cNvSpPr/>
            <p:nvPr/>
          </p:nvSpPr>
          <p:spPr>
            <a:xfrm rot="4969179">
              <a:off x="7451288" y="1440918"/>
              <a:ext cx="320011" cy="320011"/>
            </a:xfrm>
            <a:prstGeom prst="arc">
              <a:avLst/>
            </a:prstGeom>
            <a:ln w="15875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7752686" y="1590962"/>
                  <a:ext cx="172740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hu-HU" sz="1600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lang="en-US" sz="1600" dirty="0">
                    <a:solidFill>
                      <a:schemeClr val="bg2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52686" y="1590962"/>
                  <a:ext cx="172740" cy="246221"/>
                </a:xfrm>
                <a:prstGeom prst="rect">
                  <a:avLst/>
                </a:prstGeom>
                <a:blipFill>
                  <a:blip r:embed="rId4"/>
                  <a:stretch>
                    <a:fillRect l="-60000" r="-55000" b="-4193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8" name="TextBox 37"/>
          <p:cNvSpPr txBox="1"/>
          <p:nvPr/>
        </p:nvSpPr>
        <p:spPr>
          <a:xfrm>
            <a:off x="2975719" y="2718421"/>
            <a:ext cx="14574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rgbClr val="FF0000"/>
                </a:solidFill>
              </a:rPr>
              <a:t>[Coronado’18]</a:t>
            </a:r>
            <a:endParaRPr lang="en-US" sz="1600" dirty="0">
              <a:solidFill>
                <a:srgbClr val="FF0000"/>
              </a:solidFill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6229724" y="2372052"/>
            <a:ext cx="2117511" cy="3121958"/>
            <a:chOff x="6508354" y="2017747"/>
            <a:chExt cx="2117511" cy="3121958"/>
          </a:xfrm>
        </p:grpSpPr>
        <p:grpSp>
          <p:nvGrpSpPr>
            <p:cNvPr id="43" name="Group 42"/>
            <p:cNvGrpSpPr/>
            <p:nvPr/>
          </p:nvGrpSpPr>
          <p:grpSpPr>
            <a:xfrm>
              <a:off x="6508354" y="2017747"/>
              <a:ext cx="2117511" cy="3121958"/>
              <a:chOff x="6508354" y="2017747"/>
              <a:chExt cx="2117511" cy="3121958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6508354" y="2017747"/>
                <a:ext cx="2117511" cy="1751601"/>
                <a:chOff x="2755698" y="3372848"/>
                <a:chExt cx="3259068" cy="2695895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2" name="TextBox 31"/>
                    <p:cNvSpPr txBox="1"/>
                    <p:nvPr/>
                  </p:nvSpPr>
                  <p:spPr>
                    <a:xfrm>
                      <a:off x="5330073" y="4552083"/>
                      <a:ext cx="684693" cy="260535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hu-HU" sz="11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sz="1100" b="0" i="1" smtClean="0"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hu-HU" sz="11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hu-HU" sz="11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hu-HU" sz="11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sz="11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hu-HU" sz="11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  <m:r>
                              <a:rPr lang="hu-HU" sz="11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en-US" sz="1100" dirty="0"/>
                    </a:p>
                  </p:txBody>
                </p:sp>
              </mc:Choice>
              <mc:Fallback xmlns="">
                <p:sp>
                  <p:nvSpPr>
                    <p:cNvPr id="32" name="TextBox 31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330073" y="4552083"/>
                      <a:ext cx="684693" cy="260535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l="-6849" r="-12329" b="-3571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grpSp>
              <p:nvGrpSpPr>
                <p:cNvPr id="36" name="Group 35"/>
                <p:cNvGrpSpPr/>
                <p:nvPr/>
              </p:nvGrpSpPr>
              <p:grpSpPr>
                <a:xfrm>
                  <a:off x="2755698" y="3372848"/>
                  <a:ext cx="2999019" cy="2695895"/>
                  <a:chOff x="2755698" y="3372848"/>
                  <a:chExt cx="2999019" cy="2695895"/>
                </a:xfrm>
              </p:grpSpPr>
              <p:sp>
                <p:nvSpPr>
                  <p:cNvPr id="17" name="Arc 16"/>
                  <p:cNvSpPr/>
                  <p:nvPr/>
                </p:nvSpPr>
                <p:spPr>
                  <a:xfrm>
                    <a:off x="3095566" y="5091169"/>
                    <a:ext cx="944880" cy="944880"/>
                  </a:xfrm>
                  <a:prstGeom prst="arc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" name="Arc 17"/>
                  <p:cNvSpPr/>
                  <p:nvPr/>
                </p:nvSpPr>
                <p:spPr>
                  <a:xfrm flipH="1">
                    <a:off x="4781432" y="5091169"/>
                    <a:ext cx="944880" cy="944880"/>
                  </a:xfrm>
                  <a:prstGeom prst="arc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" name="Arc 18"/>
                  <p:cNvSpPr/>
                  <p:nvPr/>
                </p:nvSpPr>
                <p:spPr>
                  <a:xfrm flipV="1">
                    <a:off x="3095566" y="3405303"/>
                    <a:ext cx="944880" cy="944880"/>
                  </a:xfrm>
                  <a:prstGeom prst="arc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" name="Arc 19"/>
                  <p:cNvSpPr/>
                  <p:nvPr/>
                </p:nvSpPr>
                <p:spPr>
                  <a:xfrm flipH="1" flipV="1">
                    <a:off x="4781432" y="3405303"/>
                    <a:ext cx="944880" cy="944880"/>
                  </a:xfrm>
                  <a:prstGeom prst="arc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" name="Oval 20"/>
                  <p:cNvSpPr/>
                  <p:nvPr/>
                </p:nvSpPr>
                <p:spPr>
                  <a:xfrm>
                    <a:off x="4040446" y="3801543"/>
                    <a:ext cx="740986" cy="152400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" name="Oval 21"/>
                  <p:cNvSpPr/>
                  <p:nvPr/>
                </p:nvSpPr>
                <p:spPr>
                  <a:xfrm rot="5400000">
                    <a:off x="3197513" y="4644476"/>
                    <a:ext cx="740986" cy="152400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" name="Oval 22"/>
                  <p:cNvSpPr/>
                  <p:nvPr/>
                </p:nvSpPr>
                <p:spPr>
                  <a:xfrm>
                    <a:off x="4040446" y="5487409"/>
                    <a:ext cx="740986" cy="152400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" name="Oval 23"/>
                  <p:cNvSpPr/>
                  <p:nvPr/>
                </p:nvSpPr>
                <p:spPr>
                  <a:xfrm rot="5400000">
                    <a:off x="4883379" y="4644476"/>
                    <a:ext cx="740986" cy="152400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" name="Arc 25"/>
                  <p:cNvSpPr/>
                  <p:nvPr/>
                </p:nvSpPr>
                <p:spPr>
                  <a:xfrm flipV="1">
                    <a:off x="3067161" y="3372848"/>
                    <a:ext cx="1145658" cy="1145658"/>
                  </a:xfrm>
                  <a:prstGeom prst="arc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" name="Arc 26"/>
                  <p:cNvSpPr/>
                  <p:nvPr/>
                </p:nvSpPr>
                <p:spPr>
                  <a:xfrm rot="16200000" flipV="1">
                    <a:off x="3067161" y="4923085"/>
                    <a:ext cx="1145658" cy="1145658"/>
                  </a:xfrm>
                  <a:prstGeom prst="arc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" name="Arc 27"/>
                  <p:cNvSpPr/>
                  <p:nvPr/>
                </p:nvSpPr>
                <p:spPr>
                  <a:xfrm rot="5400000" flipV="1">
                    <a:off x="4609059" y="3372848"/>
                    <a:ext cx="1145658" cy="1145658"/>
                  </a:xfrm>
                  <a:prstGeom prst="arc">
                    <a:avLst/>
                  </a:prstGeom>
                  <a:noFill/>
                  <a:ln w="12700">
                    <a:solidFill>
                      <a:schemeClr val="bg2">
                        <a:lumMod val="75000"/>
                      </a:schemeClr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" name="Arc 28"/>
                  <p:cNvSpPr/>
                  <p:nvPr/>
                </p:nvSpPr>
                <p:spPr>
                  <a:xfrm rot="10800000" flipV="1">
                    <a:off x="4609059" y="4923084"/>
                    <a:ext cx="1145658" cy="1145658"/>
                  </a:xfrm>
                  <a:prstGeom prst="arc">
                    <a:avLst/>
                  </a:prstGeom>
                  <a:noFill/>
                  <a:ln w="12700">
                    <a:solidFill>
                      <a:schemeClr val="bg2">
                        <a:lumMod val="75000"/>
                      </a:schemeClr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1" name="Straight Connector 30"/>
                  <p:cNvCxnSpPr>
                    <a:stCxn id="22" idx="0"/>
                    <a:endCxn id="24" idx="4"/>
                  </p:cNvCxnSpPr>
                  <p:nvPr/>
                </p:nvCxnSpPr>
                <p:spPr>
                  <a:xfrm>
                    <a:off x="3644206" y="4720676"/>
                    <a:ext cx="1533466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3" name="TextBox 32"/>
                      <p:cNvSpPr txBox="1"/>
                      <p:nvPr/>
                    </p:nvSpPr>
                    <p:spPr>
                      <a:xfrm>
                        <a:off x="4071042" y="3496632"/>
                        <a:ext cx="689728" cy="26053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  <m:t>𝑂</m:t>
                                  </m:r>
                                </m:e>
                                <m:sub>
                                  <m: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hu-HU" sz="11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hu-HU" sz="11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m:oMathPara>
                        </a14:m>
                        <a:endParaRPr lang="en-US" sz="1100" dirty="0"/>
                      </a:p>
                    </p:txBody>
                  </p:sp>
                </mc:Choice>
                <mc:Fallback xmlns="">
                  <p:sp>
                    <p:nvSpPr>
                      <p:cNvPr id="33" name="TextBox 32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071042" y="3496632"/>
                        <a:ext cx="689728" cy="260535"/>
                      </a:xfrm>
                      <a:prstGeom prst="rect">
                        <a:avLst/>
                      </a:prstGeom>
                      <a:blipFill>
                        <a:blip r:embed="rId6"/>
                        <a:stretch>
                          <a:fillRect l="-6849" r="-12329" b="-35714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4" name="TextBox 33"/>
                      <p:cNvSpPr txBox="1"/>
                      <p:nvPr/>
                    </p:nvSpPr>
                    <p:spPr>
                      <a:xfrm>
                        <a:off x="2755698" y="4552083"/>
                        <a:ext cx="679661" cy="26053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  <m:t>𝑂</m:t>
                                  </m:r>
                                </m:e>
                                <m:sub>
                                  <m: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hu-HU" sz="11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hu-HU" sz="11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m:oMathPara>
                        </a14:m>
                        <a:endParaRPr lang="en-US" sz="1100" dirty="0"/>
                      </a:p>
                    </p:txBody>
                  </p:sp>
                </mc:Choice>
                <mc:Fallback xmlns="">
                  <p:sp>
                    <p:nvSpPr>
                      <p:cNvPr id="34" name="TextBox 33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755698" y="4552083"/>
                        <a:ext cx="679661" cy="260535"/>
                      </a:xfrm>
                      <a:prstGeom prst="rect">
                        <a:avLst/>
                      </a:prstGeom>
                      <a:blipFill>
                        <a:blip r:embed="rId7"/>
                        <a:stretch>
                          <a:fillRect l="-6849" r="-10959" b="-35714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5" name="TextBox 34"/>
                      <p:cNvSpPr txBox="1"/>
                      <p:nvPr/>
                    </p:nvSpPr>
                    <p:spPr>
                      <a:xfrm>
                        <a:off x="4053359" y="5642434"/>
                        <a:ext cx="689727" cy="26053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  <m:t>𝑂</m:t>
                                  </m:r>
                                </m:e>
                                <m:sub>
                                  <m: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hu-HU" sz="11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hu-HU" sz="11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m:oMathPara>
                        </a14:m>
                        <a:endParaRPr lang="en-US" sz="1100" dirty="0"/>
                      </a:p>
                    </p:txBody>
                  </p:sp>
                </mc:Choice>
                <mc:Fallback xmlns="">
                  <p:sp>
                    <p:nvSpPr>
                      <p:cNvPr id="35" name="TextBox 34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053359" y="5642434"/>
                        <a:ext cx="689727" cy="260535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 l="-6849" r="-12329" b="-35714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  <p:sp>
            <p:nvSpPr>
              <p:cNvPr id="39" name="Octagon 38"/>
              <p:cNvSpPr/>
              <p:nvPr/>
            </p:nvSpPr>
            <p:spPr>
              <a:xfrm>
                <a:off x="7129755" y="4114764"/>
                <a:ext cx="921391" cy="921391"/>
              </a:xfrm>
              <a:prstGeom prst="octagon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Double Bracket 39"/>
              <p:cNvSpPr/>
              <p:nvPr/>
            </p:nvSpPr>
            <p:spPr>
              <a:xfrm>
                <a:off x="7026700" y="4028298"/>
                <a:ext cx="1111407" cy="1111407"/>
              </a:xfrm>
              <a:prstGeom prst="bracketPair">
                <a:avLst>
                  <a:gd name="adj" fmla="val 6209"/>
                </a:avLst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TextBox 40"/>
                  <p:cNvSpPr txBox="1"/>
                  <p:nvPr/>
                </p:nvSpPr>
                <p:spPr>
                  <a:xfrm>
                    <a:off x="7475034" y="3706469"/>
                    <a:ext cx="230832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≡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1" name="TextBox 4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75034" y="3706469"/>
                    <a:ext cx="230832" cy="276999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15789" r="-13158" b="-217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TextBox 41"/>
                  <p:cNvSpPr txBox="1"/>
                  <p:nvPr/>
                </p:nvSpPr>
                <p:spPr>
                  <a:xfrm>
                    <a:off x="8138107" y="3900856"/>
                    <a:ext cx="123432" cy="18466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hu-HU" sz="1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2" name="TextBox 4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138107" y="3900856"/>
                    <a:ext cx="123432" cy="184666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30000" r="-30000" b="-1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45" name="Straight Arrow Connector 44"/>
            <p:cNvCxnSpPr/>
            <p:nvPr/>
          </p:nvCxnSpPr>
          <p:spPr>
            <a:xfrm flipV="1">
              <a:off x="7377535" y="4370591"/>
              <a:ext cx="409736" cy="409736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Box 46"/>
          <p:cNvSpPr txBox="1"/>
          <p:nvPr/>
        </p:nvSpPr>
        <p:spPr>
          <a:xfrm>
            <a:off x="2975719" y="5205093"/>
            <a:ext cx="2561920" cy="46166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hu-HU" sz="2400" b="1" dirty="0" smtClean="0"/>
              <a:t>What is common?</a:t>
            </a:r>
            <a:endParaRPr lang="en-US" sz="24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4178634" y="4304121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rgbClr val="FF0000"/>
                </a:solidFill>
              </a:rPr>
              <a:t>[Pestun’12]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0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Determinant observables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72474" y="857929"/>
                <a:ext cx="8871526" cy="529408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hu-HU" b="1" dirty="0" smtClean="0">
                    <a:ea typeface="Cambria Math" panose="02040503050406030204" pitchFamily="18" charset="0"/>
                  </a:rPr>
                  <a:t>Determinant observables:</a:t>
                </a:r>
              </a:p>
              <a:p>
                <a:r>
                  <a:rPr lang="hu-HU" dirty="0" smtClean="0"/>
                  <a:t>Observable </a:t>
                </a:r>
                <a14:m>
                  <m:oMath xmlns:m="http://schemas.openxmlformats.org/officeDocument/2006/math">
                    <m:r>
                      <a:rPr lang="hu-H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ℱ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 smtClean="0"/>
                  <a:t>:	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ℱ</m:t>
                        </m:r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</m:d>
                      </m:sup>
                    </m:sSup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hu-H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hu-HU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det</m:t>
                            </m:r>
                          </m:e>
                          <m:lim>
                            <m:r>
                              <a:rPr lang="hu-H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1≤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&lt;∞</m:t>
                            </m:r>
                          </m:lim>
                        </m:limLow>
                      </m:fName>
                      <m:e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hu-H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</m:t>
                                </m:r>
                              </m:e>
                              <m:sub>
                                <m:r>
                                  <a:rPr lang="hu-H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𝑛𝑚</m:t>
                                </m:r>
                              </m:sub>
                            </m:sSub>
                            <m:r>
                              <a:rPr lang="hu-H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hu-H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hu-H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𝑛𝑚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hu-H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</m:d>
                          </m:e>
                        </m:d>
                      </m:e>
                    </m:func>
                  </m:oMath>
                </a14:m>
                <a:endParaRPr lang="hu-HU" dirty="0" smtClean="0"/>
              </a:p>
              <a:p>
                <a:r>
                  <a:rPr lang="hu-HU" dirty="0" smtClean="0"/>
                  <a:t>Where 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</m:rad>
                      </m:num>
                      <m:den>
                        <m:r>
                          <a:rPr lang="hu-HU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</m:oMath>
                </a14:m>
                <a:endParaRPr lang="en-US" dirty="0"/>
              </a:p>
              <a:p>
                <a:r>
                  <a:rPr lang="hu-HU" dirty="0" smtClean="0"/>
                  <a:t>The semi-infinite matrix is: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𝑛𝑚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)=</m:t>
                    </m:r>
                    <m:nary>
                      <m:nary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d>
                          <m:d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  <m:d>
                          <m:d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den>
                            </m:f>
                          </m:e>
                        </m:d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hu-HU" dirty="0" smtClean="0"/>
              </a:p>
              <a:p>
                <a:r>
                  <a:rPr lang="hu-HU" dirty="0" smtClean="0"/>
                  <a:t>The functions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 smtClean="0"/>
                  <a:t> are: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ad>
                      <m:radPr>
                        <m:degHide m:val="on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+ℓ+1</m:t>
                        </m:r>
                      </m:e>
                    </m:rad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+ℓ+1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rad>
                    <m:r>
                      <a:rPr lang="hu-HU" b="0" i="1" smtClean="0">
                        <a:latin typeface="Cambria Math" panose="02040503050406030204" pitchFamily="18" charset="0"/>
                      </a:rPr>
                      <m:t>)/</m:t>
                    </m:r>
                    <m:rad>
                      <m:radPr>
                        <m:degHide m:val="on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rad>
                  </m:oMath>
                </a14:m>
                <a:endParaRPr lang="hu-HU" dirty="0" smtClean="0"/>
              </a:p>
              <a:p>
                <a:r>
                  <a:rPr lang="hu-HU" dirty="0" smtClean="0"/>
                  <a:t>Observables are specified by the symbol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𝜒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 smtClean="0"/>
                  <a:t> and the number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hu-HU" dirty="0" smtClean="0"/>
                  <a:t>!			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2474" y="857929"/>
                <a:ext cx="8871526" cy="5294084"/>
              </a:xfrm>
              <a:blipFill>
                <a:blip r:embed="rId2"/>
                <a:stretch>
                  <a:fillRect l="-756" t="-1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2024. 09. 03.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6</a:t>
            </a:fld>
            <a:endParaRPr lang="hu-HU"/>
          </a:p>
        </p:txBody>
      </p:sp>
      <p:sp>
        <p:nvSpPr>
          <p:cNvPr id="8" name="Rectangle 7"/>
          <p:cNvSpPr/>
          <p:nvPr/>
        </p:nvSpPr>
        <p:spPr>
          <a:xfrm>
            <a:off x="3832860" y="1082040"/>
            <a:ext cx="3901440" cy="7772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60211786"/>
                  </p:ext>
                </p:extLst>
              </p:nvPr>
            </p:nvGraphicFramePr>
            <p:xfrm>
              <a:off x="2548572" y="4029142"/>
              <a:ext cx="4046856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62925">
                      <a:extLst>
                        <a:ext uri="{9D8B030D-6E8A-4147-A177-3AD203B41FA5}">
                          <a16:colId xmlns:a16="http://schemas.microsoft.com/office/drawing/2014/main" val="3167631242"/>
                        </a:ext>
                      </a:extLst>
                    </a:gridCol>
                    <a:gridCol w="1616901">
                      <a:extLst>
                        <a:ext uri="{9D8B030D-6E8A-4147-A177-3AD203B41FA5}">
                          <a16:colId xmlns:a16="http://schemas.microsoft.com/office/drawing/2014/main" val="91264933"/>
                        </a:ext>
                      </a:extLst>
                    </a:gridCol>
                    <a:gridCol w="367030">
                      <a:extLst>
                        <a:ext uri="{9D8B030D-6E8A-4147-A177-3AD203B41FA5}">
                          <a16:colId xmlns:a16="http://schemas.microsoft.com/office/drawing/2014/main" val="39633701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hu-HU" sz="1600" dirty="0" smtClean="0">
                              <a:solidFill>
                                <a:sysClr val="windowText" lastClr="000000"/>
                              </a:solidFill>
                            </a:rPr>
                            <a:t>Observable</a:t>
                          </a:r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1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𝝌</m:t>
                                </m:r>
                                <m:r>
                                  <a:rPr lang="hu-HU" sz="1600" b="1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hu-HU" sz="1600" b="1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hu-HU" sz="1600" b="1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1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ℓ</m:t>
                                </m:r>
                              </m:oMath>
                            </m:oMathPara>
                          </a14:m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059216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hu-HU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𝒩</m:t>
                              </m:r>
                              <m:r>
                                <a:rPr lang="hu-HU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=4</m:t>
                              </m:r>
                            </m:oMath>
                          </a14:m>
                          <a:r>
                            <a:rPr lang="hu-HU" sz="1600" dirty="0" smtClean="0"/>
                            <a:t> cusp</a:t>
                          </a:r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func>
                                  <m:func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hu-HU" sz="1600" b="0" i="0" smtClean="0">
                                        <a:latin typeface="Cambria Math" panose="02040503050406030204" pitchFamily="18" charset="0"/>
                                      </a:rPr>
                                      <m:t>coth</m:t>
                                    </m:r>
                                  </m:fName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/2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95768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hu-HU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𝒩</m:t>
                              </m:r>
                              <m:r>
                                <a:rPr lang="hu-HU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=4</m:t>
                              </m:r>
                            </m:oMath>
                          </a14:m>
                          <a:r>
                            <a:rPr lang="hu-HU" sz="1600" dirty="0" smtClean="0"/>
                            <a:t> octagon</a:t>
                          </a:r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1/</m:t>
                                </m:r>
                                <m:func>
                                  <m:func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hu-HU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hu-HU" sz="1600" b="0" i="0" smtClean="0">
                                            <a:latin typeface="Cambria Math" panose="02040503050406030204" pitchFamily="18" charset="0"/>
                                          </a:rPr>
                                          <m:t>cosh</m:t>
                                        </m:r>
                                      </m:e>
                                      <m:sup>
                                        <m:r>
                                          <a:rPr lang="hu-HU" sz="16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fName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/2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771568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hu-HU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𝒩</m:t>
                              </m:r>
                              <m:r>
                                <a:rPr lang="hu-HU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=2</m:t>
                              </m:r>
                            </m:oMath>
                          </a14:m>
                          <a:r>
                            <a:rPr lang="hu-HU" sz="1600" dirty="0" smtClean="0"/>
                            <a:t> free energy</a:t>
                          </a:r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−1/</m:t>
                                </m:r>
                                <m:func>
                                  <m:func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hu-HU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hu-HU" sz="1600" b="0" i="0" smtClean="0">
                                            <a:latin typeface="Cambria Math" panose="02040503050406030204" pitchFamily="18" charset="0"/>
                                          </a:rPr>
                                          <m:t>sinh</m:t>
                                        </m:r>
                                      </m:e>
                                      <m:sup>
                                        <m:r>
                                          <a:rPr lang="hu-HU" sz="16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fName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/2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470515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60211786"/>
                  </p:ext>
                </p:extLst>
              </p:nvPr>
            </p:nvGraphicFramePr>
            <p:xfrm>
              <a:off x="2548572" y="4029142"/>
              <a:ext cx="4046856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62925">
                      <a:extLst>
                        <a:ext uri="{9D8B030D-6E8A-4147-A177-3AD203B41FA5}">
                          <a16:colId xmlns:a16="http://schemas.microsoft.com/office/drawing/2014/main" val="3167631242"/>
                        </a:ext>
                      </a:extLst>
                    </a:gridCol>
                    <a:gridCol w="1616901">
                      <a:extLst>
                        <a:ext uri="{9D8B030D-6E8A-4147-A177-3AD203B41FA5}">
                          <a16:colId xmlns:a16="http://schemas.microsoft.com/office/drawing/2014/main" val="91264933"/>
                        </a:ext>
                      </a:extLst>
                    </a:gridCol>
                    <a:gridCol w="367030">
                      <a:extLst>
                        <a:ext uri="{9D8B030D-6E8A-4147-A177-3AD203B41FA5}">
                          <a16:colId xmlns:a16="http://schemas.microsoft.com/office/drawing/2014/main" val="39633701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hu-HU" sz="1600" dirty="0" smtClean="0">
                              <a:solidFill>
                                <a:sysClr val="windowText" lastClr="000000"/>
                              </a:solidFill>
                            </a:rPr>
                            <a:t>Observable</a:t>
                          </a:r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28195" t="-3279" r="-24436" b="-3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011667" t="-3279" r="-8333" b="-3114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059216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888" t="-101613" r="-97929" b="-2064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28195" t="-101613" r="-24436" b="-2064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1667" t="-101613" r="-8333" b="-2064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95768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888" t="-204918" r="-97929" b="-10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28195" t="-204918" r="-24436" b="-10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1667" t="-204918" r="-8333" b="-1098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771568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888" t="-304918" r="-97929" b="-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28195" t="-304918" r="-24436" b="-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1667" t="-304918" r="-8333" b="-98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4705155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58990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Determinant observables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72474" y="857929"/>
                <a:ext cx="8620066" cy="529408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hu-HU" b="1" dirty="0" smtClean="0">
                    <a:ea typeface="Cambria Math" panose="02040503050406030204" pitchFamily="18" charset="0"/>
                  </a:rPr>
                  <a:t>Symbol in general:</a:t>
                </a:r>
                <a:endParaRPr lang="hu-HU" dirty="0" smtClean="0"/>
              </a:p>
              <a:p>
                <a:r>
                  <a:rPr lang="hu-HU" dirty="0" smtClean="0"/>
                  <a:t>Observables are specified by the symbol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𝜒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 smtClean="0"/>
                  <a:t> and the number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hu-HU" dirty="0" smtClean="0"/>
                  <a:t>!		</a:t>
                </a:r>
              </a:p>
              <a:p>
                <a:r>
                  <a:rPr lang="hu-HU" dirty="0" smtClean="0"/>
                  <a:t>Define: 	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1−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𝜒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𝑏</m:t>
                    </m:r>
                    <m:sSup>
                      <m:s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sup>
                    </m:sSup>
                    <m:r>
                      <a:rPr lang="hu-HU" b="0" i="1" smtClean="0">
                        <a:latin typeface="Cambria Math" panose="02040503050406030204" pitchFamily="18" charset="0"/>
                      </a:rPr>
                      <m:t>𝜙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(−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hu-HU" dirty="0" smtClean="0"/>
              </a:p>
              <a:p>
                <a:r>
                  <a:rPr lang="hu-HU" dirty="0" smtClean="0"/>
                  <a:t>Where:	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𝜙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∏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𝑖𝑥</m:t>
                                </m:r>
                              </m:num>
                              <m:den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den>
                            </m:f>
                          </m:num>
                          <m:den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𝑖𝑥</m:t>
                                </m:r>
                              </m:num>
                              <m:den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den>
                            </m:f>
                          </m:den>
                        </m:f>
                      </m:e>
                    </m:nary>
                  </m:oMath>
                </a14:m>
                <a:endParaRPr lang="hu-HU" dirty="0" smtClean="0"/>
              </a:p>
              <a:p>
                <a:r>
                  <a:rPr lang="hu-HU" dirty="0"/>
                  <a:t>Observables are specified </a:t>
                </a:r>
                <a:r>
                  <a:rPr lang="hu-HU" dirty="0" smtClean="0"/>
                  <a:t>by:</a:t>
                </a:r>
              </a:p>
              <a:p>
                <a:pPr lvl="1"/>
                <a:r>
                  <a:rPr lang="hu-HU" dirty="0" smtClean="0"/>
                  <a:t>Numbers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hu-HU" dirty="0" smtClean="0"/>
                  <a:t>, 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ℓ</m:t>
                    </m:r>
                  </m:oMath>
                </a14:m>
                <a:endParaRPr lang="hu-HU" dirty="0" smtClean="0"/>
              </a:p>
              <a:p>
                <a:pPr lvl="1"/>
                <a:r>
                  <a:rPr lang="hu-HU" dirty="0" smtClean="0"/>
                  <a:t>Locations of zeros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hu-HU" dirty="0" smtClean="0"/>
              </a:p>
              <a:p>
                <a:pPr lvl="1"/>
                <a:r>
                  <a:rPr lang="hu-HU" dirty="0" smtClean="0"/>
                  <a:t>Locations of poles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hu-HU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2474" y="857929"/>
                <a:ext cx="8620066" cy="5294084"/>
              </a:xfrm>
              <a:blipFill>
                <a:blip r:embed="rId2"/>
                <a:stretch>
                  <a:fillRect l="-778" t="-1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2024. 09. 03.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7</a:t>
            </a:fld>
            <a:endParaRPr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59446470"/>
                  </p:ext>
                </p:extLst>
              </p:nvPr>
            </p:nvGraphicFramePr>
            <p:xfrm>
              <a:off x="1574956" y="4423936"/>
              <a:ext cx="6015102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62925">
                      <a:extLst>
                        <a:ext uri="{9D8B030D-6E8A-4147-A177-3AD203B41FA5}">
                          <a16:colId xmlns:a16="http://schemas.microsoft.com/office/drawing/2014/main" val="3167631242"/>
                        </a:ext>
                      </a:extLst>
                    </a:gridCol>
                    <a:gridCol w="367030">
                      <a:extLst>
                        <a:ext uri="{9D8B030D-6E8A-4147-A177-3AD203B41FA5}">
                          <a16:colId xmlns:a16="http://schemas.microsoft.com/office/drawing/2014/main" val="91264933"/>
                        </a:ext>
                      </a:extLst>
                    </a:gridCol>
                    <a:gridCol w="778193">
                      <a:extLst>
                        <a:ext uri="{9D8B030D-6E8A-4147-A177-3AD203B41FA5}">
                          <a16:colId xmlns:a16="http://schemas.microsoft.com/office/drawing/2014/main" val="4287249411"/>
                        </a:ext>
                      </a:extLst>
                    </a:gridCol>
                    <a:gridCol w="775970">
                      <a:extLst>
                        <a:ext uri="{9D8B030D-6E8A-4147-A177-3AD203B41FA5}">
                          <a16:colId xmlns:a16="http://schemas.microsoft.com/office/drawing/2014/main" val="1775242250"/>
                        </a:ext>
                      </a:extLst>
                    </a:gridCol>
                    <a:gridCol w="1015492">
                      <a:extLst>
                        <a:ext uri="{9D8B030D-6E8A-4147-A177-3AD203B41FA5}">
                          <a16:colId xmlns:a16="http://schemas.microsoft.com/office/drawing/2014/main" val="1478659342"/>
                        </a:ext>
                      </a:extLst>
                    </a:gridCol>
                    <a:gridCol w="1015492">
                      <a:extLst>
                        <a:ext uri="{9D8B030D-6E8A-4147-A177-3AD203B41FA5}">
                          <a16:colId xmlns:a16="http://schemas.microsoft.com/office/drawing/2014/main" val="157118478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hu-HU" sz="1600" dirty="0" smtClean="0">
                              <a:solidFill>
                                <a:sysClr val="windowText" lastClr="000000"/>
                              </a:solidFill>
                            </a:rPr>
                            <a:t>Observable</a:t>
                          </a:r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1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ℓ</m:t>
                                </m:r>
                              </m:oMath>
                            </m:oMathPara>
                          </a14:m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1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𝜷</m:t>
                                </m:r>
                              </m:oMath>
                            </m:oMathPara>
                          </a14:m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1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𝝓</m:t>
                                </m:r>
                              </m:oMath>
                            </m:oMathPara>
                          </a14:m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hu-HU" sz="1600" b="1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1600" b="1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hu-HU" sz="1600" b="1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hu-HU" sz="1600" b="1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1600" b="1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e>
                                  <m:sub>
                                    <m:r>
                                      <a:rPr lang="hu-HU" sz="1600" b="1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059216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hu-HU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𝒩</m:t>
                              </m:r>
                              <m:r>
                                <a:rPr lang="hu-HU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=4</m:t>
                              </m:r>
                            </m:oMath>
                          </a14:m>
                          <a:r>
                            <a:rPr lang="hu-HU" sz="1600" dirty="0" smtClean="0"/>
                            <a:t> cusp</a:t>
                          </a:r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−1/2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𝑐𝑢𝑠𝑝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−1/2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95768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hu-HU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𝒩</m:t>
                              </m:r>
                              <m:r>
                                <a:rPr lang="hu-HU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=4</m:t>
                              </m:r>
                            </m:oMath>
                          </a14:m>
                          <a:r>
                            <a:rPr lang="hu-HU" sz="1600" dirty="0" smtClean="0"/>
                            <a:t> octagon</a:t>
                          </a:r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𝑐𝑢𝑠𝑝</m:t>
                                    </m:r>
                                  </m:sub>
                                  <m:sup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−1/2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771568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hu-HU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𝒩</m:t>
                              </m:r>
                              <m:r>
                                <a:rPr lang="hu-HU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=2</m:t>
                              </m:r>
                            </m:oMath>
                          </a14:m>
                          <a:r>
                            <a:rPr lang="hu-HU" sz="1600" dirty="0" smtClean="0"/>
                            <a:t> free energy</a:t>
                          </a:r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𝑐𝑢𝑠𝑝</m:t>
                                    </m:r>
                                  </m:sub>
                                  <m:sup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−1/2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470515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59446470"/>
                  </p:ext>
                </p:extLst>
              </p:nvPr>
            </p:nvGraphicFramePr>
            <p:xfrm>
              <a:off x="1574956" y="4423936"/>
              <a:ext cx="6015102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62925">
                      <a:extLst>
                        <a:ext uri="{9D8B030D-6E8A-4147-A177-3AD203B41FA5}">
                          <a16:colId xmlns:a16="http://schemas.microsoft.com/office/drawing/2014/main" val="3167631242"/>
                        </a:ext>
                      </a:extLst>
                    </a:gridCol>
                    <a:gridCol w="367030">
                      <a:extLst>
                        <a:ext uri="{9D8B030D-6E8A-4147-A177-3AD203B41FA5}">
                          <a16:colId xmlns:a16="http://schemas.microsoft.com/office/drawing/2014/main" val="91264933"/>
                        </a:ext>
                      </a:extLst>
                    </a:gridCol>
                    <a:gridCol w="778193">
                      <a:extLst>
                        <a:ext uri="{9D8B030D-6E8A-4147-A177-3AD203B41FA5}">
                          <a16:colId xmlns:a16="http://schemas.microsoft.com/office/drawing/2014/main" val="4287249411"/>
                        </a:ext>
                      </a:extLst>
                    </a:gridCol>
                    <a:gridCol w="775970">
                      <a:extLst>
                        <a:ext uri="{9D8B030D-6E8A-4147-A177-3AD203B41FA5}">
                          <a16:colId xmlns:a16="http://schemas.microsoft.com/office/drawing/2014/main" val="1775242250"/>
                        </a:ext>
                      </a:extLst>
                    </a:gridCol>
                    <a:gridCol w="1015492">
                      <a:extLst>
                        <a:ext uri="{9D8B030D-6E8A-4147-A177-3AD203B41FA5}">
                          <a16:colId xmlns:a16="http://schemas.microsoft.com/office/drawing/2014/main" val="1478659342"/>
                        </a:ext>
                      </a:extLst>
                    </a:gridCol>
                    <a:gridCol w="1015492">
                      <a:extLst>
                        <a:ext uri="{9D8B030D-6E8A-4147-A177-3AD203B41FA5}">
                          <a16:colId xmlns:a16="http://schemas.microsoft.com/office/drawing/2014/main" val="157118478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hu-HU" sz="1600" dirty="0" smtClean="0">
                              <a:solidFill>
                                <a:sysClr val="windowText" lastClr="000000"/>
                              </a:solidFill>
                            </a:rPr>
                            <a:t>Observable</a:t>
                          </a:r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568333" t="-3279" r="-988333" b="-3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13281" t="-3279" r="-363281" b="-3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16535" t="-3279" r="-266142" b="-3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92814" t="-3279" r="-102395" b="-3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92814" t="-3279" r="-2395" b="-3114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059216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90" t="-101613" r="-192625" b="-2064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68333" t="-101613" r="-988333" b="-2064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13281" t="-101613" r="-363281" b="-2064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16535" t="-101613" r="-266142" b="-2064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92814" t="-101613" r="-102395" b="-2064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92814" t="-101613" r="-2395" b="-2064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95768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90" t="-204918" r="-192625" b="-10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68333" t="-204918" r="-988333" b="-10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13281" t="-204918" r="-363281" b="-10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16535" t="-204918" r="-266142" b="-10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92814" t="-204918" r="-102395" b="-10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92814" t="-204918" r="-2395" b="-1098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771568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90" t="-304918" r="-192625" b="-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68333" t="-304918" r="-988333" b="-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13281" t="-304918" r="-363281" b="-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16535" t="-304918" r="-266142" b="-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92814" t="-304918" r="-102395" b="-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92814" t="-304918" r="-2395" b="-98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4705155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Rectangle 8"/>
          <p:cNvSpPr/>
          <p:nvPr/>
        </p:nvSpPr>
        <p:spPr>
          <a:xfrm>
            <a:off x="2034540" y="1623060"/>
            <a:ext cx="3322320" cy="12877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008843" y="3037759"/>
                <a:ext cx="2615139" cy="9344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𝑐𝑢𝑠𝑝</m:t>
                          </m:r>
                        </m:sub>
                      </m:sSub>
                      <m:d>
                        <m:d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hu-HU" b="0" i="0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</m:rad>
                      <m:f>
                        <m:f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hu-HU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  <m:d>
                            <m:dPr>
                              <m:ctrlP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b="0" i="0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hu-HU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hu-HU" b="0" i="1" smtClean="0">
                                      <a:latin typeface="Cambria Math" panose="02040503050406030204" pitchFamily="18" charset="0"/>
                                    </a:rPr>
                                    <m:t>𝑖𝑥</m:t>
                                  </m:r>
                                </m:num>
                                <m:den>
                                  <m:r>
                                    <a:rPr lang="hu-HU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hu-HU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hu-HU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  <m:d>
                            <m:d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hu-HU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hu-HU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hu-HU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hu-HU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𝑖𝑥</m:t>
                                  </m:r>
                                </m:num>
                                <m:den>
                                  <m:r>
                                    <a:rPr lang="hu-HU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den>
                              </m:f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8843" y="3037759"/>
                <a:ext cx="2615139" cy="93442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420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Strong coupling expansion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hu-HU" b="1" dirty="0" smtClean="0"/>
                  <a:t>Perturbative coefficients:</a:t>
                </a: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ℱ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func>
                      <m:func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hu-H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</m:func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+1</m:t>
                                </m:r>
                              </m:sub>
                            </m:sSub>
                          </m:num>
                          <m:den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  <m:d>
                              <m:d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+1</m:t>
                                </m:r>
                              </m:e>
                            </m:d>
                          </m:den>
                        </m:f>
                      </m:e>
                    </m:nary>
                    <m:sSup>
                      <m:sSup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p>
                    </m:sSup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hu-HU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/>
                  <a:t> , as 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→∞</m:t>
                    </m:r>
                  </m:oMath>
                </a14:m>
                <a:endParaRPr lang="hu-HU" dirty="0" smtClean="0"/>
              </a:p>
              <a:p>
                <a:r>
                  <a:rPr lang="hu-HU" dirty="0" smtClean="0"/>
                  <a:t>Perturbative coefficients:</a:t>
                </a:r>
              </a:p>
              <a:p>
                <a:endParaRPr lang="hu-HU" dirty="0" smtClean="0"/>
              </a:p>
              <a:p>
                <a:endParaRPr lang="hu-HU" dirty="0"/>
              </a:p>
              <a:p>
                <a:endParaRPr lang="hu-HU" dirty="0" smtClean="0"/>
              </a:p>
              <a:p>
                <a:endParaRPr lang="hu-HU" dirty="0"/>
              </a:p>
              <a:p>
                <a:pPr marL="0" indent="0">
                  <a:buNone/>
                </a:pPr>
                <a:endParaRPr lang="hu-HU" dirty="0"/>
              </a:p>
              <a:p>
                <a:endParaRPr lang="hu-HU" dirty="0" smtClean="0"/>
              </a:p>
              <a:p>
                <a:r>
                  <a:rPr lang="hu-HU" dirty="0" smtClean="0"/>
                  <a:t>Moments: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𝑑𝑥</m:t>
                            </m:r>
                          </m:num>
                          <m:den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  <m:f>
                          <m:f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  <m:sSub>
                                      <m:sSubPr>
                                        <m:ctrlP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𝜕</m:t>
                                        </m:r>
                                      </m:e>
                                      <m:sub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</m:sSup>
                          </m:num>
                          <m:den>
                            <m:d>
                              <m:d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‼</m:t>
                            </m:r>
                          </m:den>
                        </m:f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func>
                          <m:func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hu-HU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d>
                              <m:d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  <m:d>
                                  <m:dPr>
                                    <m:ctrlP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</m:e>
                            </m:d>
                          </m:e>
                        </m:func>
                      </m:e>
                    </m:nary>
                  </m:oMath>
                </a14:m>
                <a:endParaRPr lang="hu-HU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hu-HU" dirty="0" smtClean="0"/>
                  <a:t> grow factorially at large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hu-HU" dirty="0" smtClean="0"/>
                  <a:t>!</a:t>
                </a:r>
                <a:endParaRPr lang="hu-HU" b="1" dirty="0" smtClean="0"/>
              </a:p>
              <a:p>
                <a:pPr marL="0" indent="0">
                  <a:spcBef>
                    <a:spcPts val="1800"/>
                  </a:spcBef>
                  <a:buNone/>
                </a:pPr>
                <a:r>
                  <a:rPr lang="hu-HU" b="1" dirty="0" smtClean="0"/>
                  <a:t> 		</a:t>
                </a:r>
                <a14:m>
                  <m:oMath xmlns:m="http://schemas.openxmlformats.org/officeDocument/2006/math">
                    <m:r>
                      <a:rPr lang="hu-HU" i="1" smtClean="0">
                        <a:latin typeface="Cambria Math" panose="02040503050406030204" pitchFamily="18" charset="0"/>
                      </a:rPr>
                      <m:t>𝛥</m:t>
                    </m:r>
                    <m:r>
                      <a:rPr lang="hu-HU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≥1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  <m:sSup>
                                  <m:sSupPr>
                                    <m:ctrlP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−8</m:t>
                                    </m:r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  <m:sSub>
                                      <m:sSubPr>
                                        <m:ctrlP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d>
                                  <m:dPr>
                                    <m:ctrlP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</m:d>
                              </m:sup>
                            </m:sSubSup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nary>
                              <m:naryPr>
                                <m:chr m:val="∑"/>
                                <m:supHide m:val="on"/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7"/>
                                  </m:rPr>
                                  <a:rPr lang="hu-HU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≥1</m:t>
                                </m:r>
                              </m:sub>
                              <m:sup/>
                              <m:e>
                                <m:f>
                                  <m:fPr>
                                    <m:ctrlP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Sup>
                                      <m:sSubSupPr>
                                        <m:ctrlP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  <m:sub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+1</m:t>
                                        </m:r>
                                      </m:sub>
                                      <m:sup>
                                        <m:d>
                                          <m:dPr>
                                            <m:ctrlPr>
                                              <a:rPr lang="hu-HU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hu-HU" i="1">
                                                <a:latin typeface="Cambria Math" panose="02040503050406030204" pitchFamily="18" charset="0"/>
                                              </a:rPr>
                                              <m:t>𝑛</m:t>
                                            </m:r>
                                          </m:e>
                                        </m:d>
                                      </m:sup>
                                    </m:sSubSup>
                                  </m:num>
                                  <m:den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+1)</m:t>
                                    </m:r>
                                  </m:den>
                                </m:f>
                                <m:sSup>
                                  <m:sSupPr>
                                    <m:ctrlP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p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p>
                                </m:sSup>
                              </m:e>
                            </m:nary>
                          </m:e>
                        </m:d>
                      </m:e>
                    </m:nary>
                  </m:oMath>
                </a14:m>
                <a:endParaRPr lang="en-US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80" t="-1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2024. 09. 03.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8</a:t>
            </a:fld>
            <a:endParaRPr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45901338"/>
                  </p:ext>
                </p:extLst>
              </p:nvPr>
            </p:nvGraphicFramePr>
            <p:xfrm>
              <a:off x="1844037" y="2112589"/>
              <a:ext cx="5455924" cy="210750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27962">
                      <a:extLst>
                        <a:ext uri="{9D8B030D-6E8A-4147-A177-3AD203B41FA5}">
                          <a16:colId xmlns:a16="http://schemas.microsoft.com/office/drawing/2014/main" val="3167631242"/>
                        </a:ext>
                      </a:extLst>
                    </a:gridCol>
                    <a:gridCol w="2727962">
                      <a:extLst>
                        <a:ext uri="{9D8B030D-6E8A-4147-A177-3AD203B41FA5}">
                          <a16:colId xmlns:a16="http://schemas.microsoft.com/office/drawing/2014/main" val="91264933"/>
                        </a:ext>
                      </a:extLst>
                    </a:gridCol>
                  </a:tblGrid>
                  <a:tr h="32038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smtClean="0">
                              <a:solidFill>
                                <a:sysClr val="windowText" lastClr="000000"/>
                              </a:solidFill>
                            </a:rPr>
                            <a:t>Perturbative coefficient</a:t>
                          </a:r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smtClean="0">
                              <a:solidFill>
                                <a:sysClr val="windowText" lastClr="000000"/>
                              </a:solidFill>
                            </a:rPr>
                            <a:t>Value</a:t>
                          </a:r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05921699"/>
                      </a:ext>
                    </a:extLst>
                  </a:tr>
                  <a:tr h="32038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9576873"/>
                      </a:ext>
                    </a:extLst>
                  </a:tr>
                  <a:tr h="323119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2ℓ</m:t>
                                </m:r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p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77156839"/>
                      </a:ext>
                    </a:extLst>
                  </a:tr>
                  <a:tr h="36480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−(4</m:t>
                                </m:r>
                                <m:sSubSup>
                                  <m:sSubSup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ℓ</m:t>
                                    </m:r>
                                  </m:e>
                                  <m:sub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sub>
                                  <m:sup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−1)/4</m:t>
                                </m:r>
                                <m:sSub>
                                  <m:sSub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99769165"/>
                      </a:ext>
                    </a:extLst>
                  </a:tr>
                  <a:tr h="36480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−3(4</m:t>
                                </m:r>
                                <m:sSubSup>
                                  <m:sSubSup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ℓ</m:t>
                                    </m:r>
                                  </m:e>
                                  <m:sub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sub>
                                  <m:sup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−1)/</m:t>
                                </m:r>
                                <m:r>
                                  <a:rPr lang="hu-HU" sz="1600" b="0" i="0" smtClean="0">
                                    <a:latin typeface="Cambria Math" panose="02040503050406030204" pitchFamily="18" charset="0"/>
                                  </a:rPr>
                                  <m:t>16</m:t>
                                </m:r>
                                <m:sSubSup>
                                  <m:sSubSup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hu-HU" sz="1600" b="0" i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81075450"/>
                      </a:ext>
                    </a:extLst>
                  </a:tr>
                  <a:tr h="320388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smtClean="0"/>
                            <a:t>...</a:t>
                          </a:r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6602043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45901338"/>
                  </p:ext>
                </p:extLst>
              </p:nvPr>
            </p:nvGraphicFramePr>
            <p:xfrm>
              <a:off x="1844037" y="2112589"/>
              <a:ext cx="5455924" cy="210750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27962">
                      <a:extLst>
                        <a:ext uri="{9D8B030D-6E8A-4147-A177-3AD203B41FA5}">
                          <a16:colId xmlns:a16="http://schemas.microsoft.com/office/drawing/2014/main" val="3167631242"/>
                        </a:ext>
                      </a:extLst>
                    </a:gridCol>
                    <a:gridCol w="2727962">
                      <a:extLst>
                        <a:ext uri="{9D8B030D-6E8A-4147-A177-3AD203B41FA5}">
                          <a16:colId xmlns:a16="http://schemas.microsoft.com/office/drawing/2014/main" val="91264933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smtClean="0">
                              <a:solidFill>
                                <a:sysClr val="windowText" lastClr="000000"/>
                              </a:solidFill>
                            </a:rPr>
                            <a:t>Perturbative coefficient</a:t>
                          </a:r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smtClean="0">
                              <a:solidFill>
                                <a:sysClr val="windowText" lastClr="000000"/>
                              </a:solidFill>
                            </a:rPr>
                            <a:t>Value</a:t>
                          </a:r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05921699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46" t="-103636" r="-101116" b="-4527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446" t="-103636" r="-1116" b="-45272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9576873"/>
                      </a:ext>
                    </a:extLst>
                  </a:tr>
                  <a:tr h="33813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46" t="-200000" r="-101116" b="-3446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446" t="-200000" r="-1116" b="-3446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77156839"/>
                      </a:ext>
                    </a:extLst>
                  </a:tr>
                  <a:tr h="38176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46" t="-266667" r="-101116" b="-2063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446" t="-266667" r="-1116" b="-20634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99769165"/>
                      </a:ext>
                    </a:extLst>
                  </a:tr>
                  <a:tr h="38176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46" t="-366667" r="-101116" b="-1063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446" t="-366667" r="-1116" b="-10634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81075450"/>
                      </a:ext>
                    </a:extLst>
                  </a:tr>
                  <a:tr h="33528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smtClean="0"/>
                            <a:t>...</a:t>
                          </a:r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6602043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/>
          <p:cNvSpPr txBox="1"/>
          <p:nvPr/>
        </p:nvSpPr>
        <p:spPr>
          <a:xfrm>
            <a:off x="3116133" y="1718134"/>
            <a:ext cx="23706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rgbClr val="FF0000"/>
                </a:solidFill>
              </a:rPr>
              <a:t>[Belitsky,Korchemsky’20]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63040" y="1175682"/>
            <a:ext cx="4572000" cy="5388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63640" y="1175683"/>
            <a:ext cx="723900" cy="5388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015456" y="5217500"/>
            <a:ext cx="6023643" cy="878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665525" y="4848168"/>
                <a:ext cx="37481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dirty="0"/>
                  <a:t>→ </a:t>
                </a:r>
                <a:r>
                  <a:rPr lang="hu-HU" b="1" dirty="0"/>
                  <a:t>Non-perturbative terms (</a:t>
                </a:r>
                <a14:m>
                  <m:oMath xmlns:m="http://schemas.openxmlformats.org/officeDocument/2006/math">
                    <m:r>
                      <a:rPr lang="hu-HU" b="1" i="1">
                        <a:latin typeface="Cambria Math" panose="02040503050406030204" pitchFamily="18" charset="0"/>
                      </a:rPr>
                      <m:t>𝜟</m:t>
                    </m:r>
                    <m:r>
                      <a:rPr lang="hu-HU" b="1" i="1">
                        <a:latin typeface="Cambria Math" panose="02040503050406030204" pitchFamily="18" charset="0"/>
                      </a:rPr>
                      <m:t>𝒇</m:t>
                    </m:r>
                    <m:r>
                      <a:rPr lang="hu-HU" b="1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b="1" i="1">
                        <a:latin typeface="Cambria Math" panose="02040503050406030204" pitchFamily="18" charset="0"/>
                      </a:rPr>
                      <m:t>𝒈</m:t>
                    </m:r>
                    <m:r>
                      <a:rPr lang="hu-HU" b="1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b="1" dirty="0"/>
                  <a:t>)!</a:t>
                </a:r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5525" y="4848168"/>
                <a:ext cx="3748142" cy="369332"/>
              </a:xfrm>
              <a:prstGeom prst="rect">
                <a:avLst/>
              </a:prstGeom>
              <a:blipFill>
                <a:blip r:embed="rId4"/>
                <a:stretch>
                  <a:fillRect l="-1301" t="-8197" r="-650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731275" y="3166340"/>
                <a:ext cx="1140249" cy="3017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=ℓ+</m:t>
                      </m:r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1275" y="3166340"/>
                <a:ext cx="1140249" cy="301749"/>
              </a:xfrm>
              <a:prstGeom prst="rect">
                <a:avLst/>
              </a:prstGeom>
              <a:blipFill>
                <a:blip r:embed="rId5"/>
                <a:stretch>
                  <a:fillRect l="-4278" r="-6417" b="-2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572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Non-perturbative corrections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hu-HU" b="1" dirty="0" smtClean="0"/>
                  <a:t>Aim: </a:t>
                </a:r>
                <a:r>
                  <a:rPr lang="hu-HU" dirty="0" smtClean="0"/>
                  <a:t>non-perturbative coefficients</a:t>
                </a:r>
              </a:p>
              <a:p>
                <a:pPr marL="0" indent="0">
                  <a:buNone/>
                </a:pPr>
                <a:r>
                  <a:rPr lang="hu-HU" b="1" dirty="0" smtClean="0"/>
                  <a:t>Truncated Bessel operator:</a:t>
                </a:r>
                <a:endParaRPr lang="hu-HU" b="1" dirty="0"/>
              </a:p>
              <a:p>
                <a:r>
                  <a:rPr lang="hu-HU" dirty="0" smtClean="0"/>
                  <a:t>Define: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𝑛𝑚</m:t>
                        </m:r>
                      </m:sub>
                    </m:sSub>
                    <m:r>
                      <a:rPr lang="hu-HU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)=</m:t>
                    </m:r>
                    <m:nary>
                      <m:nary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hu-HU" i="1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𝑑𝑥</m:t>
                        </m:r>
                        <m:sSub>
                          <m:sSub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hu-HU" i="1">
                            <a:latin typeface="Cambria Math" panose="02040503050406030204" pitchFamily="18" charset="0"/>
                          </a:rPr>
                          <m:t>𝜒</m:t>
                        </m:r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den>
                            </m:f>
                          </m:e>
                        </m:d>
                        <m:sSub>
                          <m:sSub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</m:nary>
                    <m:r>
                      <a:rPr lang="hu-H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d>
                      <m:dPr>
                        <m:begChr m:val="〈"/>
                        <m:endChr m:val="|"/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hu-HU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𝑲</m:t>
                        </m:r>
                      </m:e>
                      <m:sub>
                        <m:r>
                          <a:rPr lang="hu-HU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𝝌</m:t>
                        </m:r>
                      </m:sub>
                    </m:sSub>
                    <m:d>
                      <m:dPr>
                        <m:begChr m:val="|"/>
                        <m:endChr m:val="〉"/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e>
                    </m:d>
                  </m:oMath>
                </a14:m>
                <a:endParaRPr lang="hu-HU" dirty="0" smtClean="0"/>
              </a:p>
              <a:p>
                <a:r>
                  <a:rPr lang="hu-HU" dirty="0" smtClean="0"/>
                  <a:t>Integral operator: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𝑲</m:t>
                        </m:r>
                      </m:e>
                      <m:sub>
                        <m:r>
                          <a:rPr lang="hu-HU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𝝌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  <m:d>
                          <m:dPr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  <m:d>
                          <m:dPr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hu-HU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𝑔</m:t>
                                </m:r>
                              </m:den>
                            </m:f>
                          </m:e>
                        </m:d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hu-HU" dirty="0" smtClean="0"/>
              </a:p>
              <a:p>
                <a:endParaRPr lang="hu-HU" dirty="0" smtClean="0"/>
              </a:p>
              <a:p>
                <a:r>
                  <a:rPr lang="hu-HU" dirty="0" smtClean="0"/>
                  <a:t>Where:		</a:t>
                </a:r>
                <a14:m>
                  <m:oMath xmlns:m="http://schemas.openxmlformats.org/officeDocument/2006/math">
                    <m:r>
                      <a:rPr lang="hu-H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≥1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d>
                          <m:dPr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hu-HU" dirty="0" smtClean="0"/>
              </a:p>
              <a:p>
                <a:r>
                  <a:rPr lang="hu-HU" dirty="0" smtClean="0"/>
                  <a:t>Then the observable:	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ℱ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func>
                          <m:funcPr>
                            <m:ctrlPr>
                              <a:rPr lang="hu-H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hu-HU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det</m:t>
                            </m:r>
                          </m:fName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(1−</m:t>
                            </m:r>
                            <m:sSub>
                              <m:sSubPr>
                                <m:ctrlPr>
                                  <a:rPr lang="hu-HU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𝑲</m:t>
                                </m:r>
                              </m:e>
                              <m:sub>
                                <m:r>
                                  <a:rPr lang="hu-HU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𝝌</m:t>
                                </m:r>
                              </m:sub>
                            </m:sSub>
                            <m:r>
                              <a:rPr lang="hu-H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e>
                    </m:func>
                  </m:oMath>
                </a14:m>
                <a:endParaRPr lang="hu-HU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80" t="-1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2024. 09. 03.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9</a:t>
            </a:fld>
            <a:endParaRPr lang="hu-HU"/>
          </a:p>
        </p:txBody>
      </p:sp>
      <p:sp>
        <p:nvSpPr>
          <p:cNvPr id="10" name="Rectangle 9"/>
          <p:cNvSpPr/>
          <p:nvPr/>
        </p:nvSpPr>
        <p:spPr>
          <a:xfrm>
            <a:off x="3032760" y="2217420"/>
            <a:ext cx="3634740" cy="5486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014292" y="2815563"/>
            <a:ext cx="20292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b="1" dirty="0" smtClean="0"/>
              <a:t>Truncated Bessel kernel</a:t>
            </a:r>
            <a:endParaRPr lang="en-US" sz="1400" b="1" dirty="0"/>
          </a:p>
        </p:txBody>
      </p:sp>
      <p:sp>
        <p:nvSpPr>
          <p:cNvPr id="12" name="Rectangle 11"/>
          <p:cNvSpPr/>
          <p:nvPr/>
        </p:nvSpPr>
        <p:spPr>
          <a:xfrm>
            <a:off x="2979420" y="3576911"/>
            <a:ext cx="2811780" cy="4616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891300" y="3653866"/>
            <a:ext cx="1928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b="1" dirty="0" smtClean="0"/>
              <a:t>Fredholm determinant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48983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32316</TotalTime>
  <Words>576</Words>
  <Application>Microsoft Office PowerPoint</Application>
  <PresentationFormat>On-screen Show (4:3)</PresentationFormat>
  <Paragraphs>285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Cambria Math</vt:lpstr>
      <vt:lpstr>Lucida Grande</vt:lpstr>
      <vt:lpstr>Times New Roman</vt:lpstr>
      <vt:lpstr>Office Theme</vt:lpstr>
      <vt:lpstr>PowerPoint Presentation</vt:lpstr>
      <vt:lpstr>PowerPoint Presentation</vt:lpstr>
      <vt:lpstr>AdS/CFT correspondence</vt:lpstr>
      <vt:lpstr>AdS/CFT correspondence</vt:lpstr>
      <vt:lpstr>Determinant observables</vt:lpstr>
      <vt:lpstr>Determinant observables</vt:lpstr>
      <vt:lpstr>Determinant observables</vt:lpstr>
      <vt:lpstr>Strong coupling expansion</vt:lpstr>
      <vt:lpstr>Non-perturbative corrections</vt:lpstr>
      <vt:lpstr>Non-perturbative corrections</vt:lpstr>
      <vt:lpstr>Non-perturbative corrections</vt:lpstr>
      <vt:lpstr>Non-perturbative corrections</vt:lpstr>
      <vt:lpstr>Method</vt:lpstr>
      <vt:lpstr>Results</vt:lpstr>
      <vt:lpstr>Summary</vt:lpstr>
      <vt:lpstr>PowerPoint Presentation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Boldis Bercel</dc:creator>
  <cp:lastModifiedBy>Boldis Bercel</cp:lastModifiedBy>
  <cp:revision>470</cp:revision>
  <cp:lastPrinted>2024-03-12T12:26:58Z</cp:lastPrinted>
  <dcterms:created xsi:type="dcterms:W3CDTF">2019-10-30T23:58:03Z</dcterms:created>
  <dcterms:modified xsi:type="dcterms:W3CDTF">2024-09-03T20:43:23Z</dcterms:modified>
</cp:coreProperties>
</file>