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58" r:id="rId4"/>
  </p:sldMasterIdLst>
  <p:notesMasterIdLst>
    <p:notesMasterId r:id="rId38"/>
  </p:notesMasterIdLst>
  <p:handoutMasterIdLst>
    <p:handoutMasterId r:id="rId39"/>
  </p:handoutMasterIdLst>
  <p:sldIdLst>
    <p:sldId id="505" r:id="rId5"/>
    <p:sldId id="2817" r:id="rId6"/>
    <p:sldId id="498" r:id="rId7"/>
    <p:sldId id="2923" r:id="rId8"/>
    <p:sldId id="499" r:id="rId9"/>
    <p:sldId id="2936" r:id="rId10"/>
    <p:sldId id="2925" r:id="rId11"/>
    <p:sldId id="292" r:id="rId12"/>
    <p:sldId id="2926" r:id="rId13"/>
    <p:sldId id="2927" r:id="rId14"/>
    <p:sldId id="2928" r:id="rId15"/>
    <p:sldId id="2934" r:id="rId16"/>
    <p:sldId id="2935" r:id="rId17"/>
    <p:sldId id="304" r:id="rId18"/>
    <p:sldId id="289" r:id="rId19"/>
    <p:sldId id="2938" r:id="rId20"/>
    <p:sldId id="324" r:id="rId21"/>
    <p:sldId id="2942" r:id="rId22"/>
    <p:sldId id="2941" r:id="rId23"/>
    <p:sldId id="2940" r:id="rId24"/>
    <p:sldId id="290" r:id="rId25"/>
    <p:sldId id="2922" r:id="rId26"/>
    <p:sldId id="835" r:id="rId27"/>
    <p:sldId id="507" r:id="rId28"/>
    <p:sldId id="937" r:id="rId29"/>
    <p:sldId id="938" r:id="rId30"/>
    <p:sldId id="2937" r:id="rId31"/>
    <p:sldId id="2939" r:id="rId32"/>
    <p:sldId id="2929" r:id="rId33"/>
    <p:sldId id="2930" r:id="rId34"/>
    <p:sldId id="935" r:id="rId35"/>
    <p:sldId id="820" r:id="rId36"/>
    <p:sldId id="2884" r:id="rId3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F17220"/>
    <a:srgbClr val="00C502"/>
    <a:srgbClr val="F8CBAD"/>
    <a:srgbClr val="E2FDFF"/>
    <a:srgbClr val="BDD7EE"/>
    <a:srgbClr val="8CD5FB"/>
    <a:srgbClr val="ADD1DD"/>
    <a:srgbClr val="B8D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40" autoAdjust="0"/>
    <p:restoredTop sz="96327" autoAdjust="0"/>
  </p:normalViewPr>
  <p:slideViewPr>
    <p:cSldViewPr snapToGrid="0" showGuides="1">
      <p:cViewPr varScale="1">
        <p:scale>
          <a:sx n="128" d="100"/>
          <a:sy n="128" d="100"/>
        </p:scale>
        <p:origin x="408" y="176"/>
      </p:cViewPr>
      <p:guideLst/>
    </p:cSldViewPr>
  </p:slideViewPr>
  <p:outlineViewPr>
    <p:cViewPr>
      <p:scale>
        <a:sx n="33" d="100"/>
        <a:sy n="33" d="100"/>
      </p:scale>
      <p:origin x="0" y="-476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4912" y="152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Lucida Grande" panose="020B0600040502020204" pitchFamily="34" charset="0"/>
                <a:cs typeface="Lucida Grande" panose="020B0600040502020204" pitchFamily="34" charset="0"/>
              </a:rPr>
              <a:t>4/26/23</a:t>
            </a:fld>
            <a:endParaRPr lang="en-US" dirty="0">
              <a:latin typeface="Lucida Grande" panose="020B0600040502020204" pitchFamily="34" charset="0"/>
              <a:cs typeface="Lucida Grande" panose="020B06000405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Lucida Grande" panose="020B0600040502020204" pitchFamily="34" charset="0"/>
                <a:cs typeface="Lucida Grande" panose="020B0600040502020204" pitchFamily="34" charset="0"/>
              </a:rPr>
              <a:pPr algn="l"/>
              <a:t>‹#›</a:t>
            </a:fld>
            <a:endParaRPr lang="en-US" dirty="0">
              <a:latin typeface="Lucida Grande" panose="020B0600040502020204" pitchFamily="34" charset="0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ucida Grande" panose="020B0600040502020204" pitchFamily="34" charset="0"/>
                <a:cs typeface="Lucida Grande" panose="020B0600040502020204" pitchFamily="34" charset="0"/>
              </a:defRPr>
            </a:lvl1pPr>
          </a:lstStyle>
          <a:p>
            <a:fld id="{D7992059-949A-4D84-A84D-82EB5F97947B}" type="datetimeFigureOut">
              <a:rPr lang="en-US" smtClean="0"/>
              <a:pPr/>
              <a:t>4/26/23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ucida Grande" panose="020B0600040502020204" pitchFamily="34" charset="0"/>
                <a:cs typeface="Lucida Grande" panose="020B0600040502020204" pitchFamily="34" charset="0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b="0" i="0" kern="1200">
        <a:solidFill>
          <a:schemeClr val="tx1"/>
        </a:solidFill>
        <a:latin typeface="Lucida Grande" panose="020B0600040502020204" pitchFamily="34" charset="0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b="0" i="0" kern="1200">
        <a:solidFill>
          <a:schemeClr val="tx1"/>
        </a:solidFill>
        <a:latin typeface="Lucida Grande" panose="020B0600040502020204" pitchFamily="34" charset="0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b="0" i="0" kern="1200">
        <a:solidFill>
          <a:schemeClr val="tx1"/>
        </a:solidFill>
        <a:latin typeface="Lucida Grande" panose="020B0600040502020204" pitchFamily="34" charset="0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b="0" i="0" kern="1200">
        <a:solidFill>
          <a:schemeClr val="tx1"/>
        </a:solidFill>
        <a:latin typeface="Lucida Grande" panose="020B0600040502020204" pitchFamily="34" charset="0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b="0" i="0" kern="1200">
        <a:solidFill>
          <a:schemeClr val="tx1"/>
        </a:solidFill>
        <a:latin typeface="Lucida Grande" panose="020B06000405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Resolution: 1 part in 2000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216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Dates &amp; 36 Months of Float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898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301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Resolution: 1 part in 2000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684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cs typeface="Calibri Light"/>
              </a:rPr>
              <a:t>Add gifs. </a:t>
            </a:r>
            <a:r>
              <a:rPr lang="en-US" dirty="0"/>
              <a:t>Explain "50% chance of 3 or more counts" and the spec comes from NSAC subcommittee.</a:t>
            </a:r>
            <a:endParaRPr lang="en-US" dirty="0">
              <a:cs typeface="Calibri Ligh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cs typeface="Calibri Ligh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cs typeface="Calibri Light"/>
              </a:rPr>
              <a:t>statistical uncertainty is not the whole story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cs typeface="Calibri Ligh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nEXO</a:t>
            </a:r>
            <a:r>
              <a:rPr lang="en-US" dirty="0"/>
              <a:t>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Any excess at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Q</a:t>
            </a:r>
            <a:r>
              <a:rPr lang="el-GR" sz="1200" b="0" i="0" kern="1200" baseline="-25000" dirty="0" err="1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ββ</a:t>
            </a:r>
            <a:r>
              <a:rPr lang="el-GR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would require extreme effort to verify that it does not simply come from an elevated level in the expected background peak near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Q</a:t>
            </a:r>
            <a:r>
              <a:rPr lang="el-GR" sz="1200" b="0" i="0" kern="1200" baseline="-25000" dirty="0" err="1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ββ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 from </a:t>
            </a:r>
            <a:r>
              <a:rPr lang="en-US" sz="1200" b="0" i="0" kern="1200" baseline="300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214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Bi.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nEXO’s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 distinction between signal and </a:t>
            </a:r>
            <a:r>
              <a:rPr lang="en-US" sz="1200" b="0" i="0" kern="1200" baseline="300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214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Bi cannot be done in energy, so they rely on a black-box neural network discriminant with </a:t>
            </a:r>
            <a:r>
              <a:rPr lang="el-GR" sz="1200" b="0" i="0" kern="1200" dirty="0" err="1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ββ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 and </a:t>
            </a:r>
            <a:r>
              <a:rPr lang="en-US" sz="1200" b="0" i="0" kern="1200" baseline="300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214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Bi events peaking in the same region (thus having weak separability), and a spatial distribution based on MC of a guessed mixture of potential </a:t>
            </a:r>
            <a:r>
              <a:rPr lang="en-US" sz="1200" b="0" i="0" kern="1200" baseline="300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214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+mn-ea"/>
                <a:cs typeface="+mn-cs"/>
              </a:rPr>
              <a:t>Bi contamination locations, exponentially attenuated by several orders of magnitude (and thus sensitive to MC tuning and accuracy), folded with a highly complex detector response requiring extensive modeling, then pinned to the very high background rate observed in the outer ~80% of the detector mass, and finally extrapolated into the just ~20% of innermost detector mass that provides the dominate contribution to their sensitivity.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604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Upper limits for Ge internal and alphas, assumed 42Ar reduction of 1400x is conservative.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DEAC2C-5F8D-5E43-A84A-06341C08D31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279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Spell out ICPC. The three detector geometries developed by the </a:t>
            </a:r>
            <a:r>
              <a:rPr lang="en-US" dirty="0" err="1"/>
              <a:t>Majorana</a:t>
            </a:r>
            <a:r>
              <a:rPr lang="en-US" dirty="0"/>
              <a:t>, GERDA, and LEGEND collaborations. The mass of ICPC detectors is up to a factor 3 larger than that of its predecessors. 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826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189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Excellent response / peak shape. Mean energy resolution of 2.2 keV FWHM is significantly below our goal of 2.5 keV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97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Excellent response / peak shape. Mean energy resolution of 2.2 keV FWHM is significantly below our goal of 2.5 keV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92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 reentrant tubes, 250 kg each array, 14 strings with 7 detectors, each 2.5 kg,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142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 reentrant tubes, 250 kg each array, 14 strings with 7 detectors, each 2.5 kg,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881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EFD1AF-1D16-5540-912C-86C0171618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91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Log scale!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DEAC2C-5F8D-5E43-A84A-06341C08D31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453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AC39D2F-2485-394F-9C34-7C64A7F5BF9B}"/>
              </a:ext>
            </a:extLst>
          </p:cNvPr>
          <p:cNvSpPr/>
          <p:nvPr userDrawn="1"/>
        </p:nvSpPr>
        <p:spPr>
          <a:xfrm>
            <a:off x="-4762" y="-218661"/>
            <a:ext cx="12196762" cy="6858000"/>
          </a:xfrm>
          <a:prstGeom prst="rect">
            <a:avLst/>
          </a:prstGeom>
          <a:solidFill>
            <a:srgbClr val="CCCCCC">
              <a:alpha val="70980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woPt" dir="tl"/>
          </a:scene3d>
          <a:sp3d prstMaterial="flat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b="0" i="0" dirty="0">
              <a:solidFill>
                <a:schemeClr val="bg1">
                  <a:lumMod val="75000"/>
                </a:schemeClr>
              </a:solidFill>
              <a:latin typeface="Lucida Grande" panose="020B06000405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01BFA7-0C0C-42A3-A151-3853FF801773}"/>
              </a:ext>
            </a:extLst>
          </p:cNvPr>
          <p:cNvSpPr/>
          <p:nvPr userDrawn="1"/>
        </p:nvSpPr>
        <p:spPr>
          <a:xfrm>
            <a:off x="277653" y="1043010"/>
            <a:ext cx="11309368" cy="4264655"/>
          </a:xfrm>
          <a:prstGeom prst="rect">
            <a:avLst/>
          </a:prstGeom>
          <a:solidFill>
            <a:srgbClr val="F2F2F2">
              <a:alpha val="94118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woPt" dir="tl"/>
          </a:scene3d>
          <a:sp3d prstMaterial="flat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b="0" i="0" dirty="0">
              <a:solidFill>
                <a:schemeClr val="bg1">
                  <a:lumMod val="75000"/>
                </a:schemeClr>
              </a:solidFill>
              <a:latin typeface="Lucida Grande" panose="020B06000405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55B820-E5F6-4F71-BB15-9729898D1D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2DBCC9F-9BA5-495B-A6DB-0540F1CF73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8232BC-09B1-41DF-8007-C2CA36938E4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accent5">
              <a:alpha val="56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1CA70B-BD55-4300-A29C-D9FB6208AA95}"/>
              </a:ext>
            </a:extLst>
          </p:cNvPr>
          <p:cNvSpPr txBox="1"/>
          <p:nvPr userDrawn="1"/>
        </p:nvSpPr>
        <p:spPr>
          <a:xfrm>
            <a:off x="413129" y="5343835"/>
            <a:ext cx="5238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ORNL is managed by UT-Battelle, LLC for the US Department of Energy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07F292C-9489-4C15-8EBD-307FEDFE86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0" name="Freeform 7">
            <a:extLst>
              <a:ext uri="{FF2B5EF4-FFF2-40B4-BE49-F238E27FC236}">
                <a16:creationId xmlns:a16="http://schemas.microsoft.com/office/drawing/2014/main" id="{1EF773E1-BF54-4AAA-9A4B-17D30670AED4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ADD1D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5D297CD-7989-414E-A124-428F37C263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5888" y="5484031"/>
            <a:ext cx="2901957" cy="703077"/>
          </a:xfrm>
          <a:prstGeom prst="rect">
            <a:avLst/>
          </a:prstGeom>
        </p:spPr>
      </p:pic>
      <p:pic>
        <p:nvPicPr>
          <p:cNvPr id="22" name="Picture 21" descr="Text, logo&#10;&#10;Description automatically generated">
            <a:extLst>
              <a:ext uri="{FF2B5EF4-FFF2-40B4-BE49-F238E27FC236}">
                <a16:creationId xmlns:a16="http://schemas.microsoft.com/office/drawing/2014/main" id="{FE6F7D24-EA16-41BC-A260-7B864EF1510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382" y="1018533"/>
            <a:ext cx="3589334" cy="21536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D8ED2E-76C7-4D20-8497-96A70CDB3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979" y="1351722"/>
            <a:ext cx="4394403" cy="1858617"/>
          </a:xfrm>
        </p:spPr>
        <p:txBody>
          <a:bodyPr anchor="b"/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E012D2-9F6E-4AA5-A6AE-1A20F1A12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5284" y="3647661"/>
            <a:ext cx="4444098" cy="1610139"/>
          </a:xfrm>
        </p:spPr>
        <p:txBody>
          <a:bodyPr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C840E-D15D-42D0-A3A5-0E5F1FA8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976517" y="3727206"/>
            <a:ext cx="4114800" cy="2642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1EAB2-CE19-49B5-9BC2-15365AE8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5375" y="6452278"/>
            <a:ext cx="3266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3867585-DD1D-CE48-A92A-A1FA13F8CA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53"/>
          <a:stretch/>
        </p:blipFill>
        <p:spPr>
          <a:xfrm flipH="1">
            <a:off x="5781623" y="1018533"/>
            <a:ext cx="5867450" cy="428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4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87E51-7E5A-4A7B-A3D6-81126BB6F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043" y="108155"/>
            <a:ext cx="10331200" cy="62926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1AB0D-B278-478B-8805-1D028E343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1199535"/>
            <a:ext cx="11518730" cy="540141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5951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2B27A-B4CB-4345-BA1D-029337CED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043" y="108155"/>
            <a:ext cx="10331200" cy="62926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317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E2AFFD-76A8-4BD4-9F4F-B405FC2B6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042" y="108159"/>
            <a:ext cx="10308771" cy="6371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9196-E13F-4896-8605-DE76899BD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043" y="1194290"/>
            <a:ext cx="11181757" cy="5448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8B90EB-D299-E24D-8854-ABB420F56B46}"/>
              </a:ext>
            </a:extLst>
          </p:cNvPr>
          <p:cNvSpPr/>
          <p:nvPr userDrawn="1"/>
        </p:nvSpPr>
        <p:spPr>
          <a:xfrm>
            <a:off x="11963460" y="745314"/>
            <a:ext cx="229744" cy="6112686"/>
          </a:xfrm>
          <a:prstGeom prst="rect">
            <a:avLst/>
          </a:prstGeom>
          <a:solidFill>
            <a:srgbClr val="95C8E9">
              <a:alpha val="6902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100" b="0" i="0" dirty="0">
              <a:solidFill>
                <a:schemeClr val="tx1">
                  <a:alpha val="58000"/>
                </a:schemeClr>
              </a:solidFill>
              <a:latin typeface="+mn-lt"/>
              <a:cs typeface="Euphemia UCAS" panose="020B0503040102020104" pitchFamily="34" charset="-79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E160B847-4C8C-0644-BE32-BF1733D0634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951610" y="6614666"/>
            <a:ext cx="243330" cy="1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400" smtClean="0">
                <a:solidFill>
                  <a:schemeClr val="tx1">
                    <a:alpha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400" dirty="0">
              <a:solidFill>
                <a:schemeClr val="tx1">
                  <a:alpha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F5AFECD0-DBA3-AD43-973C-F30BA9ACC70C}"/>
              </a:ext>
            </a:extLst>
          </p:cNvPr>
          <p:cNvSpPr txBox="1">
            <a:spLocks noChangeArrowheads="1"/>
          </p:cNvSpPr>
          <p:nvPr userDrawn="1"/>
        </p:nvSpPr>
        <p:spPr>
          <a:xfrm rot="16200000">
            <a:off x="9607947" y="3549803"/>
            <a:ext cx="4948121" cy="237095"/>
          </a:xfrm>
          <a:prstGeom prst="rect">
            <a:avLst/>
          </a:prstGeom>
          <a:ln/>
        </p:spPr>
        <p:txBody>
          <a:bodyPr anchor="ctr"/>
          <a:lstStyle/>
          <a:p>
            <a:pPr algn="ctr"/>
            <a:r>
              <a:rPr lang="en-US" sz="1200" b="0" i="0" dirty="0">
                <a:solidFill>
                  <a:schemeClr val="tx1">
                    <a:alpha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D. Radford  |  Second Int’l Summit on DBD  | LEGEND  |  2023-04-27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3BC85F-7C05-9C4B-A832-419CCE909A0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1289" y="221877"/>
            <a:ext cx="1533668" cy="412911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C79E72-6728-9B48-AD7B-34750E5C0095}"/>
              </a:ext>
            </a:extLst>
          </p:cNvPr>
          <p:cNvCxnSpPr>
            <a:cxnSpLocks/>
          </p:cNvCxnSpPr>
          <p:nvPr userDrawn="1"/>
        </p:nvCxnSpPr>
        <p:spPr>
          <a:xfrm flipH="1">
            <a:off x="1566" y="745314"/>
            <a:ext cx="12198989" cy="0"/>
          </a:xfrm>
          <a:prstGeom prst="line">
            <a:avLst/>
          </a:prstGeom>
          <a:ln w="12700">
            <a:solidFill>
              <a:srgbClr val="51B0F7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AB8E2E-CFF1-FA4D-AC48-BAD3A87F32E4}"/>
              </a:ext>
            </a:extLst>
          </p:cNvPr>
          <p:cNvCxnSpPr>
            <a:cxnSpLocks/>
          </p:cNvCxnSpPr>
          <p:nvPr userDrawn="1"/>
        </p:nvCxnSpPr>
        <p:spPr>
          <a:xfrm flipH="1">
            <a:off x="11951611" y="745314"/>
            <a:ext cx="1" cy="6112686"/>
          </a:xfrm>
          <a:prstGeom prst="line">
            <a:avLst/>
          </a:prstGeom>
          <a:ln w="12700">
            <a:solidFill>
              <a:srgbClr val="51B0F7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67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System Font Regular"/>
        <a:buChar char="–"/>
        <a:defRPr sz="22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DF3DF-544B-9B4A-910A-CA36E7DAA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979" y="1341783"/>
            <a:ext cx="5229291" cy="1639956"/>
          </a:xfrm>
        </p:spPr>
        <p:txBody>
          <a:bodyPr>
            <a:normAutofit/>
          </a:bodyPr>
          <a:lstStyle/>
          <a:p>
            <a:r>
              <a:rPr lang="en-US" dirty="0"/>
              <a:t>LEGEND-1000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B529E-C00C-624F-8230-11245E43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4979" y="3409121"/>
            <a:ext cx="5229291" cy="1762953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</a:pPr>
            <a:r>
              <a:rPr lang="en-US" sz="1800" dirty="0"/>
              <a:t>David Radford</a:t>
            </a:r>
          </a:p>
          <a:p>
            <a:pPr lvl="0">
              <a:spcBef>
                <a:spcPts val="600"/>
              </a:spcBef>
            </a:pPr>
            <a:endParaRPr lang="en-US" sz="1800" dirty="0"/>
          </a:p>
          <a:p>
            <a:pPr lvl="0">
              <a:spcBef>
                <a:spcPts val="600"/>
              </a:spcBef>
            </a:pPr>
            <a:r>
              <a:rPr lang="en-US" sz="1800" dirty="0"/>
              <a:t>Second International Summit on the Future of DBD</a:t>
            </a:r>
          </a:p>
          <a:p>
            <a:pPr lvl="0">
              <a:spcBef>
                <a:spcPts val="600"/>
              </a:spcBef>
            </a:pPr>
            <a:r>
              <a:rPr lang="en-US" sz="1800" dirty="0"/>
              <a:t>SNOLAB</a:t>
            </a:r>
          </a:p>
          <a:p>
            <a:pPr lvl="0">
              <a:spcBef>
                <a:spcPts val="600"/>
              </a:spcBef>
            </a:pPr>
            <a:r>
              <a:rPr lang="en-US" sz="1800" dirty="0"/>
              <a:t>27 April 2023</a:t>
            </a:r>
          </a:p>
        </p:txBody>
      </p:sp>
    </p:spTree>
    <p:extLst>
      <p:ext uri="{BB962C8B-B14F-4D97-AF65-F5344CB8AC3E}">
        <p14:creationId xmlns:p14="http://schemas.microsoft.com/office/powerpoint/2010/main" val="1308050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3FAD2-311D-16DB-576D-CE3CFBAB7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Sources of Background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F704E-FBC4-A71E-09BB-8EB2FD450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2" y="1199535"/>
            <a:ext cx="6238698" cy="5401418"/>
          </a:xfrm>
        </p:spPr>
        <p:txBody>
          <a:bodyPr/>
          <a:lstStyle/>
          <a:p>
            <a:r>
              <a:rPr lang="en-US" dirty="0"/>
              <a:t>Background events that can mimic a 0</a:t>
            </a:r>
            <a:r>
              <a:rPr lang="el-GR" dirty="0"/>
              <a:t>νββ </a:t>
            </a:r>
            <a:r>
              <a:rPr lang="en-US" dirty="0"/>
              <a:t>decay can come from</a:t>
            </a:r>
          </a:p>
          <a:p>
            <a:pPr lvl="1"/>
            <a:r>
              <a:rPr lang="en-US" dirty="0"/>
              <a:t>Gamma rays from the uranium and thorium decay chains</a:t>
            </a:r>
          </a:p>
          <a:p>
            <a:pPr lvl="1"/>
            <a:r>
              <a:rPr lang="en-US" dirty="0"/>
              <a:t>Alpha and Beta particles hitting the surfaces of the detectors</a:t>
            </a:r>
          </a:p>
          <a:p>
            <a:pPr lvl="1"/>
            <a:r>
              <a:rPr lang="en-US" dirty="0"/>
              <a:t>Cosmogenic radioactive isotopes produced by cosmic rays at the earth’s surface, or by neutron capture inside the deep-underground laboratory</a:t>
            </a:r>
          </a:p>
          <a:p>
            <a:pPr lvl="1"/>
            <a:endParaRPr lang="en-US" dirty="0"/>
          </a:p>
        </p:txBody>
      </p:sp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89BA5420-14AA-D915-A867-7B31DEF17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463" y="3188145"/>
            <a:ext cx="2267614" cy="3492126"/>
          </a:xfrm>
          <a:prstGeom prst="rect">
            <a:avLst/>
          </a:prstGeom>
        </p:spPr>
      </p:pic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D487343-BA44-6F01-F715-E4FA39D50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814" y="2516685"/>
            <a:ext cx="2254649" cy="416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865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E1D160B-501D-991D-F56B-50E5F565EC8F}"/>
              </a:ext>
            </a:extLst>
          </p:cNvPr>
          <p:cNvSpPr/>
          <p:nvPr/>
        </p:nvSpPr>
        <p:spPr>
          <a:xfrm>
            <a:off x="9750287" y="3120887"/>
            <a:ext cx="2156792" cy="371723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33FAD2-311D-16DB-576D-CE3CFBAB7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Background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F704E-FBC4-A71E-09BB-8EB2FD450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974033"/>
            <a:ext cx="9618000" cy="5645427"/>
          </a:xfrm>
        </p:spPr>
        <p:txBody>
          <a:bodyPr>
            <a:normAutofit/>
          </a:bodyPr>
          <a:lstStyle/>
          <a:p>
            <a:r>
              <a:rPr lang="en-US" dirty="0"/>
              <a:t>Mitigation strategies</a:t>
            </a:r>
          </a:p>
          <a:p>
            <a:pPr lvl="1"/>
            <a:r>
              <a:rPr lang="en-US" dirty="0"/>
              <a:t>Use only ultra-pure materials, e.g. copper from electroforming </a:t>
            </a:r>
            <a:br>
              <a:rPr lang="en-US" dirty="0"/>
            </a:br>
            <a:r>
              <a:rPr lang="en-US" dirty="0"/>
              <a:t>underground</a:t>
            </a:r>
          </a:p>
          <a:p>
            <a:pPr lvl="1"/>
            <a:r>
              <a:rPr lang="en-US" dirty="0"/>
              <a:t>Minimize structural material around the Ge detectors</a:t>
            </a:r>
          </a:p>
          <a:p>
            <a:pPr lvl="1"/>
            <a:r>
              <a:rPr lang="en-US" dirty="0"/>
              <a:t>Use pulse-shape analysis of the Ge detector signals</a:t>
            </a:r>
          </a:p>
          <a:p>
            <a:pPr lvl="2"/>
            <a:r>
              <a:rPr lang="en-US" dirty="0"/>
              <a:t>Illustrated on next slide</a:t>
            </a:r>
          </a:p>
          <a:p>
            <a:pPr lvl="1"/>
            <a:r>
              <a:rPr lang="en-US" dirty="0"/>
              <a:t>Operate the Ge detectors in a bath of pure liquid argon</a:t>
            </a:r>
          </a:p>
          <a:p>
            <a:pPr lvl="2"/>
            <a:r>
              <a:rPr lang="en-US" dirty="0"/>
              <a:t>Cools the detectors to the correct operating temperature</a:t>
            </a:r>
          </a:p>
          <a:p>
            <a:pPr lvl="2"/>
            <a:r>
              <a:rPr lang="en-US" dirty="0"/>
              <a:t>Shields the detectors from incident gamma rays </a:t>
            </a:r>
          </a:p>
          <a:p>
            <a:pPr lvl="2"/>
            <a:r>
              <a:rPr lang="en-US" dirty="0"/>
              <a:t>Scintillates when energy is deposited from a gamma, beta, or alpha</a:t>
            </a:r>
          </a:p>
          <a:p>
            <a:pPr lvl="2"/>
            <a:r>
              <a:rPr lang="en-US" dirty="0"/>
              <a:t>Detecting the scintillation light lets us identify and reject background events</a:t>
            </a:r>
          </a:p>
          <a:p>
            <a:pPr lvl="1"/>
            <a:r>
              <a:rPr lang="en-US" dirty="0"/>
              <a:t>But argon extracted from the atmosphere contains radioactive </a:t>
            </a:r>
            <a:r>
              <a:rPr lang="en-US" baseline="30000" dirty="0"/>
              <a:t>42</a:t>
            </a:r>
            <a:r>
              <a:rPr lang="en-US" dirty="0"/>
              <a:t>Ar</a:t>
            </a:r>
          </a:p>
          <a:p>
            <a:pPr lvl="2"/>
            <a:r>
              <a:rPr lang="en-US" baseline="30000" dirty="0"/>
              <a:t>42</a:t>
            </a:r>
            <a:r>
              <a:rPr lang="en-US" dirty="0"/>
              <a:t>Ar is itself a source of background events</a:t>
            </a:r>
          </a:p>
          <a:p>
            <a:pPr lvl="2"/>
            <a:r>
              <a:rPr lang="en-US" dirty="0"/>
              <a:t>Solution: Use </a:t>
            </a:r>
            <a:r>
              <a:rPr lang="en-US" b="1" dirty="0"/>
              <a:t>underground argon</a:t>
            </a:r>
            <a:r>
              <a:rPr lang="en-US" dirty="0"/>
              <a:t>; argon extracted from underground gas wells where </a:t>
            </a:r>
            <a:r>
              <a:rPr lang="en-US" baseline="30000" dirty="0"/>
              <a:t>42</a:t>
            </a:r>
            <a:r>
              <a:rPr lang="en-US" dirty="0"/>
              <a:t>Ar production is strongly suppressed</a:t>
            </a:r>
          </a:p>
        </p:txBody>
      </p:sp>
      <p:pic>
        <p:nvPicPr>
          <p:cNvPr id="4" name="Grafik 9">
            <a:extLst>
              <a:ext uri="{FF2B5EF4-FFF2-40B4-BE49-F238E27FC236}">
                <a16:creationId xmlns:a16="http://schemas.microsoft.com/office/drawing/2014/main" id="{FE796597-C00B-8119-4614-1D43A51079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9862" y="786153"/>
            <a:ext cx="2709584" cy="2305880"/>
          </a:xfrm>
          <a:prstGeom prst="rect">
            <a:avLst/>
          </a:prstGeom>
        </p:spPr>
      </p:pic>
      <p:pic>
        <p:nvPicPr>
          <p:cNvPr id="8" name="Google Shape;129;p18">
            <a:extLst>
              <a:ext uri="{FF2B5EF4-FFF2-40B4-BE49-F238E27FC236}">
                <a16:creationId xmlns:a16="http://schemas.microsoft.com/office/drawing/2014/main" id="{B4C01AB0-F2EC-26A3-381A-71F13AF63EB4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9557" y="3140765"/>
            <a:ext cx="1944770" cy="3628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8598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1096B8D-7226-8C48-8050-D0845E1D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042" y="108155"/>
            <a:ext cx="11009479" cy="629266"/>
          </a:xfrm>
        </p:spPr>
        <p:txBody>
          <a:bodyPr>
            <a:noAutofit/>
          </a:bodyPr>
          <a:lstStyle/>
          <a:p>
            <a:r>
              <a:rPr lang="en-US" sz="3600" dirty="0"/>
              <a:t>Pulse-Shape Analysis: ICPC Ge Detector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Event Topologies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</a:br>
            <a:endParaRPr lang="en-US" sz="3600" dirty="0"/>
          </a:p>
        </p:txBody>
      </p:sp>
      <p:cxnSp>
        <p:nvCxnSpPr>
          <p:cNvPr id="38" name="Straight Connector 13">
            <a:extLst>
              <a:ext uri="{FF2B5EF4-FFF2-40B4-BE49-F238E27FC236}">
                <a16:creationId xmlns:a16="http://schemas.microsoft.com/office/drawing/2014/main" id="{2C591C0E-5847-BB44-B21E-B08AF0B53F99}"/>
              </a:ext>
            </a:extLst>
          </p:cNvPr>
          <p:cNvCxnSpPr>
            <a:cxnSpLocks/>
          </p:cNvCxnSpPr>
          <p:nvPr/>
        </p:nvCxnSpPr>
        <p:spPr>
          <a:xfrm flipH="1">
            <a:off x="11951611" y="745314"/>
            <a:ext cx="1" cy="6112686"/>
          </a:xfrm>
          <a:prstGeom prst="line">
            <a:avLst/>
          </a:prstGeom>
          <a:ln w="12700">
            <a:solidFill>
              <a:srgbClr val="51B0F7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afik 16">
            <a:extLst>
              <a:ext uri="{FF2B5EF4-FFF2-40B4-BE49-F238E27FC236}">
                <a16:creationId xmlns:a16="http://schemas.microsoft.com/office/drawing/2014/main" id="{6A6CDEAB-CB13-03BD-5DEE-347ABAF7F36C}"/>
              </a:ext>
            </a:extLst>
          </p:cNvPr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39" r="8669"/>
          <a:stretch/>
        </p:blipFill>
        <p:spPr>
          <a:xfrm>
            <a:off x="223649" y="1367075"/>
            <a:ext cx="5193792" cy="2596897"/>
          </a:xfrm>
          <a:prstGeom prst="rect">
            <a:avLst/>
          </a:prstGeom>
        </p:spPr>
      </p:pic>
      <p:sp>
        <p:nvSpPr>
          <p:cNvPr id="30" name="Textfeld 8">
            <a:extLst>
              <a:ext uri="{FF2B5EF4-FFF2-40B4-BE49-F238E27FC236}">
                <a16:creationId xmlns:a16="http://schemas.microsoft.com/office/drawing/2014/main" id="{0D07C30D-656A-43FC-E4A7-E7D82EFB275C}"/>
              </a:ext>
            </a:extLst>
          </p:cNvPr>
          <p:cNvSpPr txBox="1"/>
          <p:nvPr/>
        </p:nvSpPr>
        <p:spPr>
          <a:xfrm>
            <a:off x="227531" y="1411984"/>
            <a:ext cx="243639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Weighting Potential and Charge Drift</a:t>
            </a:r>
          </a:p>
        </p:txBody>
      </p:sp>
      <p:sp>
        <p:nvSpPr>
          <p:cNvPr id="31" name="Textfeld 18">
            <a:extLst>
              <a:ext uri="{FF2B5EF4-FFF2-40B4-BE49-F238E27FC236}">
                <a16:creationId xmlns:a16="http://schemas.microsoft.com/office/drawing/2014/main" id="{22BD0CBB-87B9-88DB-D024-57E6511D3100}"/>
              </a:ext>
            </a:extLst>
          </p:cNvPr>
          <p:cNvSpPr txBox="1"/>
          <p:nvPr/>
        </p:nvSpPr>
        <p:spPr>
          <a:xfrm>
            <a:off x="2566490" y="1701749"/>
            <a:ext cx="176278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Acceptance Window</a:t>
            </a:r>
          </a:p>
        </p:txBody>
      </p:sp>
      <p:cxnSp>
        <p:nvCxnSpPr>
          <p:cNvPr id="32" name="Gerade Verbindung mit Pfeil 14">
            <a:extLst>
              <a:ext uri="{FF2B5EF4-FFF2-40B4-BE49-F238E27FC236}">
                <a16:creationId xmlns:a16="http://schemas.microsoft.com/office/drawing/2014/main" id="{E5084977-B00A-1319-B8AD-8E163E9CA723}"/>
              </a:ext>
            </a:extLst>
          </p:cNvPr>
          <p:cNvCxnSpPr>
            <a:cxnSpLocks/>
          </p:cNvCxnSpPr>
          <p:nvPr/>
        </p:nvCxnSpPr>
        <p:spPr>
          <a:xfrm flipH="1">
            <a:off x="3447884" y="1898732"/>
            <a:ext cx="1" cy="51553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19">
            <a:extLst>
              <a:ext uri="{FF2B5EF4-FFF2-40B4-BE49-F238E27FC236}">
                <a16:creationId xmlns:a16="http://schemas.microsoft.com/office/drawing/2014/main" id="{E4744DDD-FABC-4E9E-DC37-6E722924A668}"/>
              </a:ext>
            </a:extLst>
          </p:cNvPr>
          <p:cNvSpPr txBox="1"/>
          <p:nvPr/>
        </p:nvSpPr>
        <p:spPr>
          <a:xfrm>
            <a:off x="5257619" y="1732477"/>
            <a:ext cx="1186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Charge signal</a:t>
            </a:r>
          </a:p>
        </p:txBody>
      </p:sp>
      <p:sp>
        <p:nvSpPr>
          <p:cNvPr id="34" name="Textfeld 20">
            <a:extLst>
              <a:ext uri="{FF2B5EF4-FFF2-40B4-BE49-F238E27FC236}">
                <a16:creationId xmlns:a16="http://schemas.microsoft.com/office/drawing/2014/main" id="{D5EA99BA-0EC8-6E6C-3260-2890BFD84864}"/>
              </a:ext>
            </a:extLst>
          </p:cNvPr>
          <p:cNvSpPr txBox="1"/>
          <p:nvPr/>
        </p:nvSpPr>
        <p:spPr>
          <a:xfrm>
            <a:off x="5257619" y="2920544"/>
            <a:ext cx="1186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EE9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Current signal</a:t>
            </a:r>
          </a:p>
        </p:txBody>
      </p:sp>
      <p:sp>
        <p:nvSpPr>
          <p:cNvPr id="37" name="Inhaltsplatzhalter 15">
            <a:extLst>
              <a:ext uri="{FF2B5EF4-FFF2-40B4-BE49-F238E27FC236}">
                <a16:creationId xmlns:a16="http://schemas.microsoft.com/office/drawing/2014/main" id="{B11EC9D8-58EA-FEDF-26A0-7C468E85B740}"/>
              </a:ext>
            </a:extLst>
          </p:cNvPr>
          <p:cNvSpPr txBox="1">
            <a:spLocks/>
          </p:cNvSpPr>
          <p:nvPr/>
        </p:nvSpPr>
        <p:spPr>
          <a:xfrm>
            <a:off x="290122" y="846065"/>
            <a:ext cx="4948417" cy="442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System Font Regular"/>
              <a:buChar char="–"/>
              <a:defRPr sz="2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200" dirty="0">
                <a:solidFill>
                  <a:srgbClr val="00B050"/>
                </a:solidFill>
              </a:rPr>
              <a:t>0</a:t>
            </a:r>
            <a:r>
              <a:rPr lang="el-GR" sz="2200" dirty="0">
                <a:solidFill>
                  <a:srgbClr val="00B050"/>
                </a:solidFill>
              </a:rPr>
              <a:t>νββ</a:t>
            </a:r>
            <a:r>
              <a:rPr lang="en-US" sz="2200" dirty="0">
                <a:solidFill>
                  <a:srgbClr val="00B050"/>
                </a:solidFill>
              </a:rPr>
              <a:t> signal candidate (</a:t>
            </a:r>
            <a:r>
              <a:rPr lang="en-US" sz="2200" b="1" dirty="0">
                <a:solidFill>
                  <a:srgbClr val="00B050"/>
                </a:solidFill>
              </a:rPr>
              <a:t>single-site</a:t>
            </a:r>
            <a:r>
              <a:rPr lang="en-US" sz="2200" dirty="0">
                <a:solidFill>
                  <a:srgbClr val="00B05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4651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9">
            <a:extLst>
              <a:ext uri="{FF2B5EF4-FFF2-40B4-BE49-F238E27FC236}">
                <a16:creationId xmlns:a16="http://schemas.microsoft.com/office/drawing/2014/main" id="{83F93161-67AB-4A48-B039-D911E8A66E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211" y="1185426"/>
            <a:ext cx="5217164" cy="26035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1096B8D-7226-8C48-8050-D0845E1D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042" y="108155"/>
            <a:ext cx="11009479" cy="629266"/>
          </a:xfrm>
        </p:spPr>
        <p:txBody>
          <a:bodyPr>
            <a:noAutofit/>
          </a:bodyPr>
          <a:lstStyle/>
          <a:p>
            <a:r>
              <a:rPr lang="en-US" sz="3600" dirty="0"/>
              <a:t>Pulse-Shape Analysis: ICPC Ge Detector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Event Topologies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</a:br>
            <a:endParaRPr lang="en-US" sz="3600" dirty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FC98D294-B415-6F4A-8418-FABAC6518554}"/>
              </a:ext>
            </a:extLst>
          </p:cNvPr>
          <p:cNvGrpSpPr/>
          <p:nvPr/>
        </p:nvGrpSpPr>
        <p:grpSpPr>
          <a:xfrm>
            <a:off x="6580145" y="1220119"/>
            <a:ext cx="5257799" cy="2568807"/>
            <a:chOff x="6489515" y="2687670"/>
            <a:chExt cx="5257799" cy="2568807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BDC422B8-9D83-6D47-A34B-92CC7A75E2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04" r="7213"/>
            <a:stretch/>
          </p:blipFill>
          <p:spPr>
            <a:xfrm>
              <a:off x="6489515" y="2687670"/>
              <a:ext cx="5257799" cy="2568807"/>
            </a:xfrm>
            <a:prstGeom prst="rect">
              <a:avLst/>
            </a:prstGeom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3FE4059E-47D7-3B4E-96C0-180EA8A61154}"/>
                </a:ext>
              </a:extLst>
            </p:cNvPr>
            <p:cNvSpPr txBox="1"/>
            <p:nvPr/>
          </p:nvSpPr>
          <p:spPr>
            <a:xfrm>
              <a:off x="9064845" y="3002720"/>
              <a:ext cx="196733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 Light" panose="020B0403020202020204" pitchFamily="34" charset="0"/>
                  <a:ea typeface="+mn-ea"/>
                  <a:cs typeface="Arial" charset="0"/>
                </a:rPr>
                <a:t>Acceptance Window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endParaRPr>
            </a:p>
          </p:txBody>
        </p: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4E20A6F5-9C47-CE4A-856A-236C8FA2CE90}"/>
                </a:ext>
              </a:extLst>
            </p:cNvPr>
            <p:cNvCxnSpPr>
              <a:cxnSpLocks/>
            </p:cNvCxnSpPr>
            <p:nvPr/>
          </p:nvCxnSpPr>
          <p:spPr>
            <a:xfrm>
              <a:off x="9910616" y="3230431"/>
              <a:ext cx="0" cy="484809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1324C2BD-4BB4-F147-A35F-C63D81C58323}"/>
                </a:ext>
              </a:extLst>
            </p:cNvPr>
            <p:cNvSpPr txBox="1"/>
            <p:nvPr/>
          </p:nvSpPr>
          <p:spPr>
            <a:xfrm>
              <a:off x="6534485" y="2712955"/>
              <a:ext cx="2436398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 Light" panose="020B0403020202020204" pitchFamily="34" charset="0"/>
                  <a:ea typeface="+mn-ea"/>
                  <a:cs typeface="Arial" charset="0"/>
                </a:rPr>
                <a:t>Weighting Potential and Charge Drift</a:t>
              </a:r>
            </a:p>
          </p:txBody>
        </p:sp>
      </p:grpSp>
      <p:sp>
        <p:nvSpPr>
          <p:cNvPr id="13" name="Rechteck 12">
            <a:extLst>
              <a:ext uri="{FF2B5EF4-FFF2-40B4-BE49-F238E27FC236}">
                <a16:creationId xmlns:a16="http://schemas.microsoft.com/office/drawing/2014/main" id="{0B64AD28-A00A-DA40-8132-65421B85EAD7}"/>
              </a:ext>
            </a:extLst>
          </p:cNvPr>
          <p:cNvSpPr/>
          <p:nvPr/>
        </p:nvSpPr>
        <p:spPr>
          <a:xfrm rot="19273028">
            <a:off x="9369555" y="2471435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rejected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38" name="Straight Connector 13">
            <a:extLst>
              <a:ext uri="{FF2B5EF4-FFF2-40B4-BE49-F238E27FC236}">
                <a16:creationId xmlns:a16="http://schemas.microsoft.com/office/drawing/2014/main" id="{2C591C0E-5847-BB44-B21E-B08AF0B53F99}"/>
              </a:ext>
            </a:extLst>
          </p:cNvPr>
          <p:cNvCxnSpPr>
            <a:cxnSpLocks/>
          </p:cNvCxnSpPr>
          <p:nvPr/>
        </p:nvCxnSpPr>
        <p:spPr>
          <a:xfrm flipH="1">
            <a:off x="11951611" y="745314"/>
            <a:ext cx="1" cy="6112686"/>
          </a:xfrm>
          <a:prstGeom prst="line">
            <a:avLst/>
          </a:prstGeom>
          <a:ln w="12700">
            <a:solidFill>
              <a:srgbClr val="51B0F7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8">
            <a:extLst>
              <a:ext uri="{FF2B5EF4-FFF2-40B4-BE49-F238E27FC236}">
                <a16:creationId xmlns:a16="http://schemas.microsoft.com/office/drawing/2014/main" id="{2E02AA9D-D726-8D47-96DD-C3304F07744C}"/>
              </a:ext>
            </a:extLst>
          </p:cNvPr>
          <p:cNvSpPr txBox="1"/>
          <p:nvPr/>
        </p:nvSpPr>
        <p:spPr>
          <a:xfrm>
            <a:off x="181210" y="1241967"/>
            <a:ext cx="243639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Weighting Potential and Charge Drift</a:t>
            </a:r>
          </a:p>
        </p:txBody>
      </p:sp>
      <p:sp>
        <p:nvSpPr>
          <p:cNvPr id="40" name="Textfeld 18">
            <a:extLst>
              <a:ext uri="{FF2B5EF4-FFF2-40B4-BE49-F238E27FC236}">
                <a16:creationId xmlns:a16="http://schemas.microsoft.com/office/drawing/2014/main" id="{3DB988D3-7758-FA46-8778-4CC34FE5DE29}"/>
              </a:ext>
            </a:extLst>
          </p:cNvPr>
          <p:cNvSpPr txBox="1"/>
          <p:nvPr/>
        </p:nvSpPr>
        <p:spPr>
          <a:xfrm>
            <a:off x="2520169" y="1531732"/>
            <a:ext cx="176278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Acceptance Window</a:t>
            </a:r>
          </a:p>
        </p:txBody>
      </p:sp>
      <p:cxnSp>
        <p:nvCxnSpPr>
          <p:cNvPr id="41" name="Gerade Verbindung mit Pfeil 14">
            <a:extLst>
              <a:ext uri="{FF2B5EF4-FFF2-40B4-BE49-F238E27FC236}">
                <a16:creationId xmlns:a16="http://schemas.microsoft.com/office/drawing/2014/main" id="{6E8CEC72-63A0-EF41-A550-2EA3324B827A}"/>
              </a:ext>
            </a:extLst>
          </p:cNvPr>
          <p:cNvCxnSpPr>
            <a:cxnSpLocks/>
          </p:cNvCxnSpPr>
          <p:nvPr/>
        </p:nvCxnSpPr>
        <p:spPr>
          <a:xfrm flipH="1">
            <a:off x="3401563" y="1714647"/>
            <a:ext cx="1" cy="51553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19">
            <a:extLst>
              <a:ext uri="{FF2B5EF4-FFF2-40B4-BE49-F238E27FC236}">
                <a16:creationId xmlns:a16="http://schemas.microsoft.com/office/drawing/2014/main" id="{3D09FED4-5559-7941-B6ED-3FEF34616575}"/>
              </a:ext>
            </a:extLst>
          </p:cNvPr>
          <p:cNvSpPr txBox="1"/>
          <p:nvPr/>
        </p:nvSpPr>
        <p:spPr>
          <a:xfrm>
            <a:off x="5211298" y="1562460"/>
            <a:ext cx="1186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Charge signal</a:t>
            </a:r>
          </a:p>
        </p:txBody>
      </p:sp>
      <p:sp>
        <p:nvSpPr>
          <p:cNvPr id="45" name="Textfeld 20">
            <a:extLst>
              <a:ext uri="{FF2B5EF4-FFF2-40B4-BE49-F238E27FC236}">
                <a16:creationId xmlns:a16="http://schemas.microsoft.com/office/drawing/2014/main" id="{63B5900F-D9C2-5A4F-BC13-56CD5F5D6B10}"/>
              </a:ext>
            </a:extLst>
          </p:cNvPr>
          <p:cNvSpPr txBox="1"/>
          <p:nvPr/>
        </p:nvSpPr>
        <p:spPr>
          <a:xfrm>
            <a:off x="5211298" y="2750527"/>
            <a:ext cx="1186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EE9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Current signal</a:t>
            </a:r>
          </a:p>
        </p:txBody>
      </p:sp>
      <p:pic>
        <p:nvPicPr>
          <p:cNvPr id="46" name="Grafik 5">
            <a:extLst>
              <a:ext uri="{FF2B5EF4-FFF2-40B4-BE49-F238E27FC236}">
                <a16:creationId xmlns:a16="http://schemas.microsoft.com/office/drawing/2014/main" id="{C4E91126-F463-B54B-A0AF-CD5D2BA756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4381" y="2446073"/>
            <a:ext cx="297180" cy="270164"/>
          </a:xfrm>
          <a:prstGeom prst="rect">
            <a:avLst/>
          </a:prstGeom>
        </p:spPr>
      </p:pic>
      <p:sp>
        <p:nvSpPr>
          <p:cNvPr id="43" name="Rechteck 42">
            <a:extLst>
              <a:ext uri="{FF2B5EF4-FFF2-40B4-BE49-F238E27FC236}">
                <a16:creationId xmlns:a16="http://schemas.microsoft.com/office/drawing/2014/main" id="{0E1BD1E6-7011-634A-834F-97FF089EC54D}"/>
              </a:ext>
            </a:extLst>
          </p:cNvPr>
          <p:cNvSpPr/>
          <p:nvPr/>
        </p:nvSpPr>
        <p:spPr>
          <a:xfrm>
            <a:off x="3181869" y="2473668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accepted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Inhaltsplatzhalter 15">
            <a:extLst>
              <a:ext uri="{FF2B5EF4-FFF2-40B4-BE49-F238E27FC236}">
                <a16:creationId xmlns:a16="http://schemas.microsoft.com/office/drawing/2014/main" id="{6F933EC7-B222-E516-09C0-78D3C9FCB1B2}"/>
              </a:ext>
            </a:extLst>
          </p:cNvPr>
          <p:cNvSpPr txBox="1">
            <a:spLocks/>
          </p:cNvSpPr>
          <p:nvPr/>
        </p:nvSpPr>
        <p:spPr>
          <a:xfrm>
            <a:off x="7026966" y="842936"/>
            <a:ext cx="4461806" cy="379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Gamma-ray background (multi-site)</a:t>
            </a:r>
          </a:p>
        </p:txBody>
      </p:sp>
      <p:sp>
        <p:nvSpPr>
          <p:cNvPr id="7" name="Inhaltsplatzhalter 15">
            <a:extLst>
              <a:ext uri="{FF2B5EF4-FFF2-40B4-BE49-F238E27FC236}">
                <a16:creationId xmlns:a16="http://schemas.microsoft.com/office/drawing/2014/main" id="{F478D332-567B-FD78-3C2C-F2D9D2BF9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22" y="846065"/>
            <a:ext cx="4948417" cy="4421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200" dirty="0">
                <a:solidFill>
                  <a:srgbClr val="00B050"/>
                </a:solidFill>
              </a:rPr>
              <a:t>0</a:t>
            </a:r>
            <a:r>
              <a:rPr lang="el-GR" sz="2200" dirty="0">
                <a:solidFill>
                  <a:srgbClr val="00B050"/>
                </a:solidFill>
              </a:rPr>
              <a:t>νββ</a:t>
            </a:r>
            <a:r>
              <a:rPr lang="en-US" sz="2200" dirty="0">
                <a:solidFill>
                  <a:srgbClr val="00B050"/>
                </a:solidFill>
              </a:rPr>
              <a:t> signal candidate (</a:t>
            </a:r>
            <a:r>
              <a:rPr lang="en-US" sz="2200" b="1" dirty="0">
                <a:solidFill>
                  <a:srgbClr val="00B050"/>
                </a:solidFill>
              </a:rPr>
              <a:t>single-site</a:t>
            </a:r>
            <a:r>
              <a:rPr lang="en-US" sz="2200" dirty="0">
                <a:solidFill>
                  <a:srgbClr val="00B050"/>
                </a:solidFill>
              </a:rPr>
              <a:t>)</a:t>
            </a: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FA628022-917B-49ED-58C4-F7B8D2B9A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2299" y="4263944"/>
            <a:ext cx="5258127" cy="2576209"/>
          </a:xfrm>
          <a:prstGeom prst="rect">
            <a:avLst/>
          </a:prstGeom>
        </p:spPr>
      </p:pic>
      <p:sp>
        <p:nvSpPr>
          <p:cNvPr id="10" name="Inhaltsplatzhalter 15">
            <a:extLst>
              <a:ext uri="{FF2B5EF4-FFF2-40B4-BE49-F238E27FC236}">
                <a16:creationId xmlns:a16="http://schemas.microsoft.com/office/drawing/2014/main" id="{6A76FF85-6D14-A820-89D8-8F4B54BE28C5}"/>
              </a:ext>
            </a:extLst>
          </p:cNvPr>
          <p:cNvSpPr txBox="1">
            <a:spLocks/>
          </p:cNvSpPr>
          <p:nvPr/>
        </p:nvSpPr>
        <p:spPr>
          <a:xfrm>
            <a:off x="6730720" y="3946357"/>
            <a:ext cx="4978270" cy="379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200" dirty="0">
                <a:solidFill>
                  <a:srgbClr val="C00000"/>
                </a:solidFill>
                <a:latin typeface="Calibri Light" panose="020F0302020204030204"/>
              </a:rPr>
              <a:t>Alpha-particle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on read-out contact </a:t>
            </a:r>
          </a:p>
        </p:txBody>
      </p:sp>
      <p:cxnSp>
        <p:nvCxnSpPr>
          <p:cNvPr id="12" name="Gerade Verbindung mit Pfeil 14">
            <a:extLst>
              <a:ext uri="{FF2B5EF4-FFF2-40B4-BE49-F238E27FC236}">
                <a16:creationId xmlns:a16="http://schemas.microsoft.com/office/drawing/2014/main" id="{940B1A33-21AE-3EA1-BD94-DBDF36A73B55}"/>
              </a:ext>
            </a:extLst>
          </p:cNvPr>
          <p:cNvCxnSpPr>
            <a:cxnSpLocks/>
          </p:cNvCxnSpPr>
          <p:nvPr/>
        </p:nvCxnSpPr>
        <p:spPr>
          <a:xfrm flipH="1">
            <a:off x="9883957" y="4847687"/>
            <a:ext cx="1" cy="51553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9">
            <a:extLst>
              <a:ext uri="{FF2B5EF4-FFF2-40B4-BE49-F238E27FC236}">
                <a16:creationId xmlns:a16="http://schemas.microsoft.com/office/drawing/2014/main" id="{2761BD83-F19B-223C-F98B-930FD19259B0}"/>
              </a:ext>
            </a:extLst>
          </p:cNvPr>
          <p:cNvSpPr txBox="1"/>
          <p:nvPr/>
        </p:nvSpPr>
        <p:spPr>
          <a:xfrm>
            <a:off x="9843451" y="4812408"/>
            <a:ext cx="138342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Acceptance Window</a:t>
            </a:r>
          </a:p>
        </p:txBody>
      </p:sp>
      <p:sp>
        <p:nvSpPr>
          <p:cNvPr id="15" name="Textfeld 21">
            <a:extLst>
              <a:ext uri="{FF2B5EF4-FFF2-40B4-BE49-F238E27FC236}">
                <a16:creationId xmlns:a16="http://schemas.microsoft.com/office/drawing/2014/main" id="{39F99232-5DC5-D788-4E25-D31FAA67C8AA}"/>
              </a:ext>
            </a:extLst>
          </p:cNvPr>
          <p:cNvSpPr txBox="1"/>
          <p:nvPr/>
        </p:nvSpPr>
        <p:spPr>
          <a:xfrm>
            <a:off x="6523840" y="4357880"/>
            <a:ext cx="243639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Weighting Potential and Charge Drift</a:t>
            </a:r>
          </a:p>
        </p:txBody>
      </p:sp>
      <p:pic>
        <p:nvPicPr>
          <p:cNvPr id="16" name="Grafik 23">
            <a:extLst>
              <a:ext uri="{FF2B5EF4-FFF2-40B4-BE49-F238E27FC236}">
                <a16:creationId xmlns:a16="http://schemas.microsoft.com/office/drawing/2014/main" id="{24E8B212-EAEF-B748-2065-4F83E2967E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410" y="4246470"/>
            <a:ext cx="5258127" cy="2601513"/>
          </a:xfrm>
          <a:prstGeom prst="rect">
            <a:avLst/>
          </a:prstGeom>
        </p:spPr>
      </p:pic>
      <p:cxnSp>
        <p:nvCxnSpPr>
          <p:cNvPr id="17" name="Gerade Verbindung mit Pfeil 24">
            <a:extLst>
              <a:ext uri="{FF2B5EF4-FFF2-40B4-BE49-F238E27FC236}">
                <a16:creationId xmlns:a16="http://schemas.microsoft.com/office/drawing/2014/main" id="{BC5A8746-7217-C831-4814-458B2BE1F20E}"/>
              </a:ext>
            </a:extLst>
          </p:cNvPr>
          <p:cNvCxnSpPr>
            <a:cxnSpLocks/>
          </p:cNvCxnSpPr>
          <p:nvPr/>
        </p:nvCxnSpPr>
        <p:spPr>
          <a:xfrm flipH="1">
            <a:off x="3228787" y="4834169"/>
            <a:ext cx="1" cy="51553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25">
            <a:extLst>
              <a:ext uri="{FF2B5EF4-FFF2-40B4-BE49-F238E27FC236}">
                <a16:creationId xmlns:a16="http://schemas.microsoft.com/office/drawing/2014/main" id="{3A92B409-3F4E-E9F9-E7CF-55FF511E2F15}"/>
              </a:ext>
            </a:extLst>
          </p:cNvPr>
          <p:cNvSpPr txBox="1"/>
          <p:nvPr/>
        </p:nvSpPr>
        <p:spPr>
          <a:xfrm>
            <a:off x="2829549" y="4571175"/>
            <a:ext cx="196733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Acceptance Window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Helvetica Light" panose="020B0403020202020204" pitchFamily="34" charset="0"/>
              <a:ea typeface="+mn-ea"/>
              <a:cs typeface="Arial" charset="0"/>
            </a:endParaRPr>
          </a:p>
        </p:txBody>
      </p:sp>
      <p:sp>
        <p:nvSpPr>
          <p:cNvPr id="19" name="Rechteck 28">
            <a:extLst>
              <a:ext uri="{FF2B5EF4-FFF2-40B4-BE49-F238E27FC236}">
                <a16:creationId xmlns:a16="http://schemas.microsoft.com/office/drawing/2014/main" id="{60DEDC63-518B-2294-DED5-E9F7DF5D2572}"/>
              </a:ext>
            </a:extLst>
          </p:cNvPr>
          <p:cNvSpPr/>
          <p:nvPr/>
        </p:nvSpPr>
        <p:spPr>
          <a:xfrm rot="19273028">
            <a:off x="10043090" y="5751079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rejected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" name="Rechteck 29">
            <a:extLst>
              <a:ext uri="{FF2B5EF4-FFF2-40B4-BE49-F238E27FC236}">
                <a16:creationId xmlns:a16="http://schemas.microsoft.com/office/drawing/2014/main" id="{137B6658-40E1-F8C8-8686-1296721D6329}"/>
              </a:ext>
            </a:extLst>
          </p:cNvPr>
          <p:cNvSpPr/>
          <p:nvPr/>
        </p:nvSpPr>
        <p:spPr>
          <a:xfrm rot="19273028">
            <a:off x="3611914" y="5790757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rejected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1" name="Textfeld 34">
            <a:extLst>
              <a:ext uri="{FF2B5EF4-FFF2-40B4-BE49-F238E27FC236}">
                <a16:creationId xmlns:a16="http://schemas.microsoft.com/office/drawing/2014/main" id="{011A4632-F80C-9335-9F5A-6F5544500618}"/>
              </a:ext>
            </a:extLst>
          </p:cNvPr>
          <p:cNvSpPr txBox="1"/>
          <p:nvPr/>
        </p:nvSpPr>
        <p:spPr>
          <a:xfrm>
            <a:off x="5278295" y="5805395"/>
            <a:ext cx="1186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EE900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Current signal</a:t>
            </a:r>
          </a:p>
        </p:txBody>
      </p:sp>
      <p:sp>
        <p:nvSpPr>
          <p:cNvPr id="27" name="Textfeld 35">
            <a:extLst>
              <a:ext uri="{FF2B5EF4-FFF2-40B4-BE49-F238E27FC236}">
                <a16:creationId xmlns:a16="http://schemas.microsoft.com/office/drawing/2014/main" id="{1316F73C-7E89-41A8-DA13-A9689D9A61AD}"/>
              </a:ext>
            </a:extLst>
          </p:cNvPr>
          <p:cNvSpPr txBox="1"/>
          <p:nvPr/>
        </p:nvSpPr>
        <p:spPr>
          <a:xfrm>
            <a:off x="5278295" y="4617328"/>
            <a:ext cx="1186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Charge signal</a:t>
            </a:r>
          </a:p>
        </p:txBody>
      </p:sp>
      <p:sp>
        <p:nvSpPr>
          <p:cNvPr id="28" name="Textfeld 8">
            <a:extLst>
              <a:ext uri="{FF2B5EF4-FFF2-40B4-BE49-F238E27FC236}">
                <a16:creationId xmlns:a16="http://schemas.microsoft.com/office/drawing/2014/main" id="{3B1B97EF-ADBB-916B-80B8-315097F017F5}"/>
              </a:ext>
            </a:extLst>
          </p:cNvPr>
          <p:cNvSpPr txBox="1"/>
          <p:nvPr/>
        </p:nvSpPr>
        <p:spPr>
          <a:xfrm>
            <a:off x="249555" y="4298183"/>
            <a:ext cx="243639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Weighting Potential and Charge Drift</a:t>
            </a:r>
          </a:p>
        </p:txBody>
      </p:sp>
      <p:sp>
        <p:nvSpPr>
          <p:cNvPr id="9" name="Inhaltsplatzhalter 15">
            <a:extLst>
              <a:ext uri="{FF2B5EF4-FFF2-40B4-BE49-F238E27FC236}">
                <a16:creationId xmlns:a16="http://schemas.microsoft.com/office/drawing/2014/main" id="{DC12B266-7420-8A3E-0ADB-D319E725A941}"/>
              </a:ext>
            </a:extLst>
          </p:cNvPr>
          <p:cNvSpPr txBox="1">
            <a:spLocks/>
          </p:cNvSpPr>
          <p:nvPr/>
        </p:nvSpPr>
        <p:spPr>
          <a:xfrm>
            <a:off x="290122" y="3938594"/>
            <a:ext cx="4948418" cy="381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System Font Regular"/>
              <a:buChar char="–"/>
              <a:defRPr sz="2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200" dirty="0">
                <a:solidFill>
                  <a:srgbClr val="C00000"/>
                </a:solidFill>
              </a:rPr>
              <a:t>Surface-</a:t>
            </a:r>
            <a:r>
              <a:rPr lang="el-GR" sz="2200" dirty="0">
                <a:solidFill>
                  <a:srgbClr val="C00000"/>
                </a:solidFill>
              </a:rPr>
              <a:t>β</a:t>
            </a:r>
            <a:r>
              <a:rPr lang="en-US" sz="2200" dirty="0">
                <a:solidFill>
                  <a:srgbClr val="C00000"/>
                </a:solidFill>
              </a:rPr>
              <a:t> (</a:t>
            </a:r>
            <a:r>
              <a:rPr lang="en-US" sz="2200" baseline="30000" dirty="0">
                <a:solidFill>
                  <a:srgbClr val="C00000"/>
                </a:solidFill>
              </a:rPr>
              <a:t>42</a:t>
            </a:r>
            <a:r>
              <a:rPr lang="en-US" sz="2200" dirty="0">
                <a:solidFill>
                  <a:srgbClr val="C00000"/>
                </a:solidFill>
              </a:rPr>
              <a:t>K from </a:t>
            </a:r>
            <a:r>
              <a:rPr lang="en-US" sz="2200" baseline="30000" dirty="0">
                <a:solidFill>
                  <a:srgbClr val="C00000"/>
                </a:solidFill>
              </a:rPr>
              <a:t>42</a:t>
            </a:r>
            <a:r>
              <a:rPr lang="en-US" sz="2200" dirty="0">
                <a:solidFill>
                  <a:srgbClr val="C00000"/>
                </a:solidFill>
              </a:rPr>
              <a:t>Ar) on outer contact</a:t>
            </a:r>
          </a:p>
        </p:txBody>
      </p:sp>
    </p:spTree>
    <p:extLst>
      <p:ext uri="{BB962C8B-B14F-4D97-AF65-F5344CB8AC3E}">
        <p14:creationId xmlns:p14="http://schemas.microsoft.com/office/powerpoint/2010/main" val="3228120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age20image41455680">
            <a:extLst>
              <a:ext uri="{FF2B5EF4-FFF2-40B4-BE49-F238E27FC236}">
                <a16:creationId xmlns:a16="http://schemas.microsoft.com/office/drawing/2014/main" id="{C6AA8247-69AE-444C-8863-7DE39E949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2596" y="2366879"/>
            <a:ext cx="2891207" cy="385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F9D682A-8C41-1649-8100-5A21E8C97B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40" y="2154522"/>
            <a:ext cx="3681351" cy="406729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3ACAD1D-15F7-CA47-B0DD-916FE9D0C1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811" y="2294453"/>
            <a:ext cx="4974009" cy="426726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3B147C2-10CD-E84A-8EC5-7AC91D142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Liquid Argon Instrumentation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7115633C-F5D5-9542-BAE3-302EA07DE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40" y="990525"/>
            <a:ext cx="11813643" cy="540141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2400" cap="small" dirty="0"/>
              <a:t>Gerda:</a:t>
            </a:r>
            <a:r>
              <a:rPr lang="en-US" sz="2400" dirty="0"/>
              <a:t> Detection of liquid argon scintillation light</a:t>
            </a:r>
          </a:p>
          <a:p>
            <a:pPr marL="0" indent="0" algn="r">
              <a:buNone/>
            </a:pPr>
            <a:r>
              <a:rPr lang="en-US" sz="2000" dirty="0"/>
              <a:t>Low-background wavelength-shifting fibers and silicon photo-multiplier arrays</a:t>
            </a:r>
            <a:br>
              <a:rPr lang="en-US" sz="2000" dirty="0"/>
            </a:br>
            <a:r>
              <a:rPr lang="en-US" sz="2000" dirty="0"/>
              <a:t> for 128 nm single photon detection </a:t>
            </a:r>
          </a:p>
          <a:p>
            <a:pPr marL="0" indent="0" algn="r">
              <a:buNone/>
            </a:pPr>
            <a:endParaRPr lang="en-US" sz="2400" dirty="0"/>
          </a:p>
          <a:p>
            <a:pPr marL="0" indent="0" algn="r">
              <a:buNone/>
            </a:pPr>
            <a:endParaRPr lang="en-US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E550C7E-09C1-204C-BE19-25A1F325FA8B}"/>
              </a:ext>
            </a:extLst>
          </p:cNvPr>
          <p:cNvSpPr txBox="1"/>
          <p:nvPr/>
        </p:nvSpPr>
        <p:spPr>
          <a:xfrm>
            <a:off x="7796080" y="3691234"/>
            <a:ext cx="2523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Compton events with energy deposition in the LAr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74FFA45-A766-AA41-A614-630030EB4D19}"/>
              </a:ext>
            </a:extLst>
          </p:cNvPr>
          <p:cNvSpPr txBox="1"/>
          <p:nvPr/>
        </p:nvSpPr>
        <p:spPr>
          <a:xfrm>
            <a:off x="9373603" y="4349688"/>
            <a:ext cx="18920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Pure 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Arial" charset="0"/>
              </a:rPr>
              <a:t>nbb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spectrum after LAr signal suppression 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83A78D57-F333-1C48-B28D-F4B6FA610A57}"/>
              </a:ext>
            </a:extLst>
          </p:cNvPr>
          <p:cNvCxnSpPr/>
          <p:nvPr/>
        </p:nvCxnSpPr>
        <p:spPr>
          <a:xfrm flipH="1">
            <a:off x="8478982" y="4214454"/>
            <a:ext cx="578879" cy="8738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25312136-0801-0E4D-83BC-12662DDCC555}"/>
              </a:ext>
            </a:extLst>
          </p:cNvPr>
          <p:cNvCxnSpPr>
            <a:cxnSpLocks/>
          </p:cNvCxnSpPr>
          <p:nvPr/>
        </p:nvCxnSpPr>
        <p:spPr>
          <a:xfrm flipH="1">
            <a:off x="9612990" y="5028977"/>
            <a:ext cx="393463" cy="6605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E422FCF4-04A1-EA4F-909E-3F81CFC3BAF0}"/>
              </a:ext>
            </a:extLst>
          </p:cNvPr>
          <p:cNvSpPr txBox="1"/>
          <p:nvPr/>
        </p:nvSpPr>
        <p:spPr>
          <a:xfrm>
            <a:off x="8011115" y="2670372"/>
            <a:ext cx="15472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Prior to liquid argon veto</a:t>
            </a:r>
          </a:p>
        </p:txBody>
      </p:sp>
    </p:spTree>
    <p:extLst>
      <p:ext uri="{BB962C8B-B14F-4D97-AF65-F5344CB8AC3E}">
        <p14:creationId xmlns:p14="http://schemas.microsoft.com/office/powerpoint/2010/main" val="236475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page28image43077952">
            <a:extLst>
              <a:ext uri="{FF2B5EF4-FFF2-40B4-BE49-F238E27FC236}">
                <a16:creationId xmlns:a16="http://schemas.microsoft.com/office/drawing/2014/main" id="{94D45621-974F-ED43-A78D-39A55F526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9E1E4E49-D838-174A-A2DC-0765F9E6571A}"/>
              </a:ext>
            </a:extLst>
          </p:cNvPr>
          <p:cNvSpPr txBox="1"/>
          <p:nvPr/>
        </p:nvSpPr>
        <p:spPr>
          <a:xfrm>
            <a:off x="457199" y="946214"/>
            <a:ext cx="1107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First phase of the LEGEND program, located at </a:t>
            </a:r>
            <a:r>
              <a:rPr lang="en-US" sz="2400" dirty="0" err="1">
                <a:latin typeface="+mj-lt"/>
              </a:rPr>
              <a:t>Laboratori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Nazionali</a:t>
            </a:r>
            <a:r>
              <a:rPr lang="en-US" sz="2400" dirty="0">
                <a:latin typeface="+mj-lt"/>
              </a:rPr>
              <a:t> del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Gran Sasso (LNGS)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60970B-F959-7A4D-A23D-296BD642F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LEGEND-200</a:t>
            </a:r>
          </a:p>
        </p:txBody>
      </p:sp>
      <p:pic>
        <p:nvPicPr>
          <p:cNvPr id="2" name="Google Shape;182;p21">
            <a:extLst>
              <a:ext uri="{FF2B5EF4-FFF2-40B4-BE49-F238E27FC236}">
                <a16:creationId xmlns:a16="http://schemas.microsoft.com/office/drawing/2014/main" id="{33063CD5-7AB8-254D-B4A9-28E5DE7DF66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61621" y="1727251"/>
            <a:ext cx="9120548" cy="51307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86;p21">
            <a:extLst>
              <a:ext uri="{FF2B5EF4-FFF2-40B4-BE49-F238E27FC236}">
                <a16:creationId xmlns:a16="http://schemas.microsoft.com/office/drawing/2014/main" id="{39AFF266-3088-7B7A-6685-BD5EB394D91D}"/>
              </a:ext>
            </a:extLst>
          </p:cNvPr>
          <p:cNvSpPr txBox="1"/>
          <p:nvPr/>
        </p:nvSpPr>
        <p:spPr>
          <a:xfrm>
            <a:off x="1060175" y="2717876"/>
            <a:ext cx="2752871" cy="6156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Light"/>
                <a:ea typeface="Roboto Light"/>
                <a:cs typeface="Roboto Light"/>
                <a:sym typeface="Roboto Light"/>
              </a:rPr>
              <a:t>Water tank with PMTs (shielding + muon veto)</a:t>
            </a:r>
            <a:endParaRPr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6" name="Google Shape;187;p21">
            <a:extLst>
              <a:ext uri="{FF2B5EF4-FFF2-40B4-BE49-F238E27FC236}">
                <a16:creationId xmlns:a16="http://schemas.microsoft.com/office/drawing/2014/main" id="{AE466EEA-FDA6-9241-4338-B7D85D6FC0C5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3813046" y="3025676"/>
            <a:ext cx="782100" cy="3081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" name="Google Shape;188;p21">
            <a:extLst>
              <a:ext uri="{FF2B5EF4-FFF2-40B4-BE49-F238E27FC236}">
                <a16:creationId xmlns:a16="http://schemas.microsoft.com/office/drawing/2014/main" id="{22A8F2B7-91F2-5191-23C0-1F24D1A15398}"/>
              </a:ext>
            </a:extLst>
          </p:cNvPr>
          <p:cNvSpPr txBox="1"/>
          <p:nvPr/>
        </p:nvSpPr>
        <p:spPr>
          <a:xfrm>
            <a:off x="1060175" y="4705726"/>
            <a:ext cx="2752871" cy="6156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Stainless steel cryostat with 64 m</a:t>
            </a:r>
            <a:r>
              <a:rPr lang="en" baseline="30000">
                <a:latin typeface="Roboto Light"/>
                <a:ea typeface="Roboto Light"/>
                <a:cs typeface="Roboto Light"/>
                <a:sym typeface="Roboto Light"/>
              </a:rPr>
              <a:t>3</a:t>
            </a: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 of LAr 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9" name="Google Shape;189;p21">
            <a:extLst>
              <a:ext uri="{FF2B5EF4-FFF2-40B4-BE49-F238E27FC236}">
                <a16:creationId xmlns:a16="http://schemas.microsoft.com/office/drawing/2014/main" id="{30DA2975-47EB-B29F-E6F5-16629DAA1B56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813046" y="4507726"/>
            <a:ext cx="2201400" cy="505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" name="Google Shape;190;p21">
            <a:extLst>
              <a:ext uri="{FF2B5EF4-FFF2-40B4-BE49-F238E27FC236}">
                <a16:creationId xmlns:a16="http://schemas.microsoft.com/office/drawing/2014/main" id="{9F874778-1C7E-2B4B-4F51-4C7EF3A66150}"/>
              </a:ext>
            </a:extLst>
          </p:cNvPr>
          <p:cNvSpPr txBox="1"/>
          <p:nvPr/>
        </p:nvSpPr>
        <p:spPr>
          <a:xfrm>
            <a:off x="8703320" y="2717876"/>
            <a:ext cx="2428505" cy="6156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Light"/>
                <a:ea typeface="Roboto Light"/>
                <a:cs typeface="Roboto Light"/>
                <a:sym typeface="Roboto Light"/>
              </a:rPr>
              <a:t>Clean room and lock system</a:t>
            </a:r>
            <a:endParaRPr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3" name="Google Shape;191;p21">
            <a:extLst>
              <a:ext uri="{FF2B5EF4-FFF2-40B4-BE49-F238E27FC236}">
                <a16:creationId xmlns:a16="http://schemas.microsoft.com/office/drawing/2014/main" id="{9A41E4C6-2D3F-7E99-E16D-BA1EDA67EEA5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6974721" y="2501576"/>
            <a:ext cx="1728599" cy="5241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" name="Google Shape;192;p21">
            <a:extLst>
              <a:ext uri="{FF2B5EF4-FFF2-40B4-BE49-F238E27FC236}">
                <a16:creationId xmlns:a16="http://schemas.microsoft.com/office/drawing/2014/main" id="{0B0AB51B-1120-10B2-3DD5-66C4518F5B74}"/>
              </a:ext>
            </a:extLst>
          </p:cNvPr>
          <p:cNvSpPr txBox="1"/>
          <p:nvPr/>
        </p:nvSpPr>
        <p:spPr>
          <a:xfrm>
            <a:off x="8703320" y="4705726"/>
            <a:ext cx="2428505" cy="4002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Ge and LAr detectors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8" name="Google Shape;193;p21">
            <a:extLst>
              <a:ext uri="{FF2B5EF4-FFF2-40B4-BE49-F238E27FC236}">
                <a16:creationId xmlns:a16="http://schemas.microsoft.com/office/drawing/2014/main" id="{773F969E-2DD6-A330-340B-39CF1CC50B5F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441321" y="4421326"/>
            <a:ext cx="2261999" cy="48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BA5CDA79-2B48-3A95-A59E-CBC3D52E129A}"/>
              </a:ext>
            </a:extLst>
          </p:cNvPr>
          <p:cNvSpPr/>
          <p:nvPr/>
        </p:nvSpPr>
        <p:spPr>
          <a:xfrm>
            <a:off x="2385390" y="3524525"/>
            <a:ext cx="1507168" cy="431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60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B3D504-DDD9-DF43-B20A-863D44B97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889" y="3661377"/>
            <a:ext cx="3505200" cy="23876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360CB2F-4C18-9647-B1DD-68A95A1E53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597" y="3893180"/>
            <a:ext cx="3313702" cy="2474146"/>
          </a:xfrm>
          <a:prstGeom prst="rect">
            <a:avLst/>
          </a:prstGeom>
        </p:spPr>
      </p:pic>
      <p:pic>
        <p:nvPicPr>
          <p:cNvPr id="1027" name="Picture 3" descr="page28image43077952">
            <a:extLst>
              <a:ext uri="{FF2B5EF4-FFF2-40B4-BE49-F238E27FC236}">
                <a16:creationId xmlns:a16="http://schemas.microsoft.com/office/drawing/2014/main" id="{94D45621-974F-ED43-A78D-39A55F526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>
            <a:extLst>
              <a:ext uri="{FF2B5EF4-FFF2-40B4-BE49-F238E27FC236}">
                <a16:creationId xmlns:a16="http://schemas.microsoft.com/office/drawing/2014/main" id="{3024F0D9-BA3B-994F-A398-B022BB4E3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9978" y="6166827"/>
            <a:ext cx="4695926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ICPC average resolution @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Q</a:t>
            </a:r>
            <a:r>
              <a:rPr kumimoji="0" lang="en-US" alt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itchFamily="2" charset="2"/>
                <a:ea typeface="+mn-ea"/>
                <a:cs typeface="Arial" charset="0"/>
              </a:rPr>
              <a:t>bb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:  2.2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keV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(FWHM)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8BC9FB4-D099-C748-B6ED-69C5C20C0C78}"/>
              </a:ext>
            </a:extLst>
          </p:cNvPr>
          <p:cNvSpPr txBox="1"/>
          <p:nvPr/>
        </p:nvSpPr>
        <p:spPr>
          <a:xfrm>
            <a:off x="9489736" y="3818485"/>
            <a:ext cx="12575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Large mass detectors show excellent energy resolution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E1E4E49-D838-174A-A2DC-0765F9E6571A}"/>
              </a:ext>
            </a:extLst>
          </p:cNvPr>
          <p:cNvSpPr txBox="1"/>
          <p:nvPr/>
        </p:nvSpPr>
        <p:spPr>
          <a:xfrm>
            <a:off x="457199" y="946214"/>
            <a:ext cx="11076063" cy="256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First phase of the LEGEND program, located at </a:t>
            </a:r>
            <a:r>
              <a:rPr lang="en-US" sz="2400" dirty="0" err="1">
                <a:latin typeface="+mj-lt"/>
              </a:rPr>
              <a:t>Laboratori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Nazionali</a:t>
            </a:r>
            <a:r>
              <a:rPr lang="en-US" sz="2400" dirty="0">
                <a:latin typeface="+mj-lt"/>
              </a:rPr>
              <a:t> del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Gran Sasso (LNGS)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Re-uses the </a:t>
            </a:r>
            <a:r>
              <a:rPr kumimoji="0" lang="en-US" sz="2000" b="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Gerda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cryostat and infrastructure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With an improved liquid argon system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Will have 135 kg of 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ovel ICPC 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detectors (92% </a:t>
            </a:r>
            <a:r>
              <a:rPr lang="en-US" sz="2000" dirty="0" err="1">
                <a:solidFill>
                  <a:prstClr val="black"/>
                </a:solidFill>
                <a:latin typeface="Calibri Light" panose="020F0302020204030204"/>
              </a:rPr>
              <a:t>enr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. </a:t>
            </a:r>
            <a:r>
              <a:rPr lang="en-US" sz="2000" baseline="30000" dirty="0">
                <a:solidFill>
                  <a:prstClr val="black"/>
                </a:solidFill>
                <a:latin typeface="Calibri Light" panose="020F0302020204030204"/>
              </a:rPr>
              <a:t>76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Ge) plus 62 kg of PPC and </a:t>
            </a:r>
            <a:r>
              <a:rPr lang="en-US" sz="2000" dirty="0" err="1">
                <a:solidFill>
                  <a:prstClr val="black"/>
                </a:solidFill>
                <a:latin typeface="Calibri Light" panose="020F0302020204030204"/>
              </a:rPr>
              <a:t>BEGe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 detectors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Arial" charset="0"/>
            </a:endParaRP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Sensitivity goal: 10</a:t>
            </a:r>
            <a:r>
              <a:rPr lang="en-US" sz="2000" baseline="30000" dirty="0">
                <a:solidFill>
                  <a:prstClr val="black"/>
                </a:solidFill>
                <a:latin typeface="Calibri Light" panose="020F0302020204030204"/>
              </a:rPr>
              <a:t>27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 years half-life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Recently transitioned from commissioning to physics data taking, with 10 strings of detectors (142 kg) installed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4450B9B-35DF-8E47-A8C1-A8C636BDB3B9}"/>
              </a:ext>
            </a:extLst>
          </p:cNvPr>
          <p:cNvSpPr/>
          <p:nvPr/>
        </p:nvSpPr>
        <p:spPr>
          <a:xfrm>
            <a:off x="6632553" y="5361940"/>
            <a:ext cx="2302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FWHM @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Q</a:t>
            </a:r>
            <a:r>
              <a:rPr kumimoji="0" lang="en-US" alt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Arial" charset="0"/>
              </a:rPr>
              <a:t>bb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:  2.2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keV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Arial" charset="0"/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E187B576-0FB5-554F-BAE2-CC93BA2684D6}"/>
              </a:ext>
            </a:extLst>
          </p:cNvPr>
          <p:cNvCxnSpPr>
            <a:cxnSpLocks/>
          </p:cNvCxnSpPr>
          <p:nvPr/>
        </p:nvCxnSpPr>
        <p:spPr>
          <a:xfrm flipH="1" flipV="1">
            <a:off x="6573176" y="4947250"/>
            <a:ext cx="118754" cy="41468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848902A8-2601-1848-B167-7C60731599AB}"/>
              </a:ext>
            </a:extLst>
          </p:cNvPr>
          <p:cNvCxnSpPr>
            <a:cxnSpLocks/>
          </p:cNvCxnSpPr>
          <p:nvPr/>
        </p:nvCxnSpPr>
        <p:spPr>
          <a:xfrm flipH="1">
            <a:off x="8745491" y="4210981"/>
            <a:ext cx="744245" cy="700072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fik 25">
            <a:extLst>
              <a:ext uri="{FF2B5EF4-FFF2-40B4-BE49-F238E27FC236}">
                <a16:creationId xmlns:a16="http://schemas.microsoft.com/office/drawing/2014/main" id="{852A42E9-436F-2643-820E-0839F0DE6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3441" y="5003253"/>
            <a:ext cx="889000" cy="1270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C911D0F3-53C6-E747-8301-3E12CC96D9F2}"/>
              </a:ext>
            </a:extLst>
          </p:cNvPr>
          <p:cNvSpPr/>
          <p:nvPr/>
        </p:nvSpPr>
        <p:spPr>
          <a:xfrm>
            <a:off x="7574255" y="4479350"/>
            <a:ext cx="1216733" cy="914400"/>
          </a:xfrm>
          <a:prstGeom prst="ellipse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60970B-F959-7A4D-A23D-296BD642F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LEGEND-200</a:t>
            </a:r>
          </a:p>
        </p:txBody>
      </p:sp>
      <p:sp>
        <p:nvSpPr>
          <p:cNvPr id="23" name="Textfeld 13">
            <a:extLst>
              <a:ext uri="{FF2B5EF4-FFF2-40B4-BE49-F238E27FC236}">
                <a16:creationId xmlns:a16="http://schemas.microsoft.com/office/drawing/2014/main" id="{944BBED6-5EAA-084A-95B6-31DEC322F48B}"/>
              </a:ext>
            </a:extLst>
          </p:cNvPr>
          <p:cNvSpPr txBox="1"/>
          <p:nvPr/>
        </p:nvSpPr>
        <p:spPr>
          <a:xfrm>
            <a:off x="1808632" y="3975533"/>
            <a:ext cx="1697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ICPC peak shape</a:t>
            </a:r>
          </a:p>
        </p:txBody>
      </p:sp>
    </p:spTree>
    <p:extLst>
      <p:ext uri="{BB962C8B-B14F-4D97-AF65-F5344CB8AC3E}">
        <p14:creationId xmlns:p14="http://schemas.microsoft.com/office/powerpoint/2010/main" val="1941881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98A5FEE-DD90-BA47-B934-175F24BAC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971"/>
          <a:stretch/>
        </p:blipFill>
        <p:spPr>
          <a:xfrm>
            <a:off x="7226150" y="2395212"/>
            <a:ext cx="4640909" cy="446278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DF5D6A6-2EA0-4F4F-A973-DB8A43DC5D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628" r="27947"/>
          <a:stretch/>
        </p:blipFill>
        <p:spPr>
          <a:xfrm>
            <a:off x="4448364" y="2395212"/>
            <a:ext cx="2059388" cy="44627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AE0C64A-D7F9-5947-BB2A-B7230A1DDA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469" t="10247" r="4130" b="14253"/>
          <a:stretch/>
        </p:blipFill>
        <p:spPr>
          <a:xfrm>
            <a:off x="1155132" y="3061191"/>
            <a:ext cx="1956022" cy="336936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1157509-7CC1-DF43-883A-F5729674C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LEGEND-1000: Experiment Overview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248AAFF-9C45-F741-8D44-C47C6DDE7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74" y="814408"/>
            <a:ext cx="10436052" cy="2276661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dirty="0"/>
              <a:t>1000 kg of enriched Ge </a:t>
            </a:r>
            <a:r>
              <a:rPr lang="en-US" dirty="0">
                <a:solidFill>
                  <a:schemeClr val="tx2"/>
                </a:solidFill>
              </a:rPr>
              <a:t>detectors  (enriched to 92% </a:t>
            </a:r>
            <a:r>
              <a:rPr lang="en-US" baseline="30000" dirty="0">
                <a:solidFill>
                  <a:schemeClr val="tx2"/>
                </a:solidFill>
              </a:rPr>
              <a:t>76</a:t>
            </a:r>
            <a:r>
              <a:rPr lang="en-US" dirty="0">
                <a:solidFill>
                  <a:schemeClr val="tx2"/>
                </a:solidFill>
              </a:rPr>
              <a:t>Ge)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cs typeface="Arial" charset="0"/>
              </a:rPr>
              <a:t>2.6 kg average mass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cs typeface="Arial" charset="0"/>
              </a:rPr>
              <a:t>Mounted in “strings” using components </a:t>
            </a:r>
            <a:br>
              <a:rPr lang="en-US" sz="1800" dirty="0">
                <a:solidFill>
                  <a:prstClr val="black"/>
                </a:solidFill>
                <a:cs typeface="Arial" charset="0"/>
              </a:rPr>
            </a:br>
            <a:r>
              <a:rPr lang="en-US" sz="1800" dirty="0">
                <a:solidFill>
                  <a:prstClr val="black"/>
                </a:solidFill>
                <a:cs typeface="Arial" charset="0"/>
              </a:rPr>
              <a:t>made from electroformed copper and </a:t>
            </a:r>
            <a:br>
              <a:rPr lang="en-US" sz="1800" dirty="0">
                <a:solidFill>
                  <a:prstClr val="black"/>
                </a:solidFill>
                <a:cs typeface="Arial" charset="0"/>
              </a:rPr>
            </a:br>
            <a:r>
              <a:rPr lang="en-US" sz="1800" dirty="0">
                <a:solidFill>
                  <a:prstClr val="black"/>
                </a:solidFill>
                <a:cs typeface="Arial" charset="0"/>
              </a:rPr>
              <a:t>scintillating plastic, PEN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cs typeface="Arial" charset="0"/>
              </a:rPr>
              <a:t>ASIC readout front-end electronics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  <p:sp>
        <p:nvSpPr>
          <p:cNvPr id="12" name="Textfeld 29">
            <a:extLst>
              <a:ext uri="{FF2B5EF4-FFF2-40B4-BE49-F238E27FC236}">
                <a16:creationId xmlns:a16="http://schemas.microsoft.com/office/drawing/2014/main" id="{C61C59B5-BD8B-B54A-ACDE-2957A2556E0C}"/>
              </a:ext>
            </a:extLst>
          </p:cNvPr>
          <p:cNvSpPr txBox="1"/>
          <p:nvPr/>
        </p:nvSpPr>
        <p:spPr>
          <a:xfrm>
            <a:off x="7485264" y="1311961"/>
            <a:ext cx="4110354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 Light" panose="020F0302020204030204"/>
              </a:rPr>
              <a:t>Underground-sourced LAr active shield</a:t>
            </a:r>
          </a:p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Dual fiber-curtain LAr instrumentation 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EFCu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Reentrant tubes</a:t>
            </a:r>
          </a:p>
        </p:txBody>
      </p:sp>
    </p:spTree>
    <p:extLst>
      <p:ext uri="{BB962C8B-B14F-4D97-AF65-F5344CB8AC3E}">
        <p14:creationId xmlns:p14="http://schemas.microsoft.com/office/powerpoint/2010/main" val="2508544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98A5FEE-DD90-BA47-B934-175F24BAC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971"/>
          <a:stretch/>
        </p:blipFill>
        <p:spPr>
          <a:xfrm>
            <a:off x="7226150" y="2395212"/>
            <a:ext cx="4640909" cy="446278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DF5D6A6-2EA0-4F4F-A973-DB8A43DC5D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628" r="27947"/>
          <a:stretch/>
        </p:blipFill>
        <p:spPr>
          <a:xfrm>
            <a:off x="4448364" y="2395212"/>
            <a:ext cx="2059388" cy="44627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AE0C64A-D7F9-5947-BB2A-B7230A1DDA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469" t="10247" r="4130" b="14253"/>
          <a:stretch/>
        </p:blipFill>
        <p:spPr>
          <a:xfrm>
            <a:off x="1155132" y="3061191"/>
            <a:ext cx="1956022" cy="336936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1157509-7CC1-DF43-883A-F5729674C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LEGEND-1000: Experiment Overview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248AAFF-9C45-F741-8D44-C47C6DDE7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74" y="814408"/>
            <a:ext cx="10436052" cy="2276661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dirty="0"/>
              <a:t>1000 kg of enriched Ge detectors  (</a:t>
            </a:r>
            <a:r>
              <a:rPr lang="en-US" dirty="0">
                <a:solidFill>
                  <a:srgbClr val="0070C0"/>
                </a:solidFill>
              </a:rPr>
              <a:t>enriched to 92% </a:t>
            </a:r>
            <a:r>
              <a:rPr lang="en-US" baseline="30000" dirty="0">
                <a:solidFill>
                  <a:srgbClr val="0070C0"/>
                </a:solidFill>
              </a:rPr>
              <a:t>76</a:t>
            </a:r>
            <a:r>
              <a:rPr lang="en-US" dirty="0">
                <a:solidFill>
                  <a:srgbClr val="0070C0"/>
                </a:solidFill>
              </a:rPr>
              <a:t>Ge</a:t>
            </a:r>
            <a:r>
              <a:rPr lang="en-US" dirty="0"/>
              <a:t>)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cs typeface="Arial" charset="0"/>
              </a:rPr>
              <a:t>2.6 kg average mass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cs typeface="Arial" charset="0"/>
              </a:rPr>
              <a:t>Mounted in “strings” using components </a:t>
            </a:r>
            <a:br>
              <a:rPr lang="en-US" sz="1800" dirty="0">
                <a:solidFill>
                  <a:prstClr val="black"/>
                </a:solidFill>
                <a:cs typeface="Arial" charset="0"/>
              </a:rPr>
            </a:br>
            <a:r>
              <a:rPr lang="en-US" sz="1800" dirty="0">
                <a:solidFill>
                  <a:prstClr val="black"/>
                </a:solidFill>
                <a:cs typeface="Arial" charset="0"/>
              </a:rPr>
              <a:t>made from electroformed copper and </a:t>
            </a:r>
            <a:br>
              <a:rPr lang="en-US" sz="1800" dirty="0">
                <a:solidFill>
                  <a:prstClr val="black"/>
                </a:solidFill>
                <a:cs typeface="Arial" charset="0"/>
              </a:rPr>
            </a:br>
            <a:r>
              <a:rPr lang="en-US" sz="1800" dirty="0">
                <a:solidFill>
                  <a:prstClr val="black"/>
                </a:solidFill>
                <a:cs typeface="Arial" charset="0"/>
              </a:rPr>
              <a:t>scintillating plastic, PEN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cs typeface="Arial" charset="0"/>
              </a:rPr>
              <a:t>ASIC readout front-end electronics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  <p:sp>
        <p:nvSpPr>
          <p:cNvPr id="12" name="Textfeld 29">
            <a:extLst>
              <a:ext uri="{FF2B5EF4-FFF2-40B4-BE49-F238E27FC236}">
                <a16:creationId xmlns:a16="http://schemas.microsoft.com/office/drawing/2014/main" id="{C61C59B5-BD8B-B54A-ACDE-2957A2556E0C}"/>
              </a:ext>
            </a:extLst>
          </p:cNvPr>
          <p:cNvSpPr txBox="1"/>
          <p:nvPr/>
        </p:nvSpPr>
        <p:spPr>
          <a:xfrm>
            <a:off x="7485264" y="1311961"/>
            <a:ext cx="4110354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70C0"/>
                </a:solidFill>
                <a:latin typeface="Calibri Light" panose="020F0302020204030204"/>
              </a:rPr>
              <a:t>Underground-sourced LAr active shield</a:t>
            </a:r>
          </a:p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Dual fiber-curtain LAr instrumentation 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EFCu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Reentrant tubes</a:t>
            </a:r>
          </a:p>
        </p:txBody>
      </p:sp>
    </p:spTree>
    <p:extLst>
      <p:ext uri="{BB962C8B-B14F-4D97-AF65-F5344CB8AC3E}">
        <p14:creationId xmlns:p14="http://schemas.microsoft.com/office/powerpoint/2010/main" val="1083485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1B3A-3499-FB46-B41A-93F23D1F2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Enriched Germanium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9044A-B45B-E4E1-36E8-F6A56B755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LEGEND-1000 requires 1100 kg of Ge enriched to 92% in </a:t>
            </a:r>
            <a:r>
              <a:rPr lang="en-US" baseline="30000" dirty="0"/>
              <a:t>76</a:t>
            </a:r>
            <a:r>
              <a:rPr lang="en-US" dirty="0"/>
              <a:t>Ge</a:t>
            </a:r>
          </a:p>
          <a:p>
            <a:r>
              <a:rPr lang="en-US" dirty="0"/>
              <a:t>New geopolitical realities prevent procurement of that material from major suppliers in Russia</a:t>
            </a:r>
          </a:p>
          <a:p>
            <a:r>
              <a:rPr lang="en-US" dirty="0"/>
              <a:t>LEGEND-200 also procured some material from a second vendor in the Netherlands</a:t>
            </a:r>
          </a:p>
          <a:p>
            <a:r>
              <a:rPr lang="en-US" dirty="0"/>
              <a:t>Negotiations to secure the isotope from that alternative source are advancing very well</a:t>
            </a:r>
          </a:p>
          <a:p>
            <a:pPr lvl="1"/>
            <a:r>
              <a:rPr lang="en-US" dirty="0"/>
              <a:t>Planning for a dedicated </a:t>
            </a:r>
            <a:r>
              <a:rPr lang="en-US" baseline="30000" dirty="0"/>
              <a:t>76</a:t>
            </a:r>
            <a:r>
              <a:rPr lang="en-US" dirty="0"/>
              <a:t>Ge enrichment cascade with ~ 200 kg/year capacity</a:t>
            </a:r>
          </a:p>
        </p:txBody>
      </p:sp>
    </p:spTree>
    <p:extLst>
      <p:ext uri="{BB962C8B-B14F-4D97-AF65-F5344CB8AC3E}">
        <p14:creationId xmlns:p14="http://schemas.microsoft.com/office/powerpoint/2010/main" val="2539374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E6B6A7-1395-B44F-BF2A-253347FF6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442" y="944219"/>
            <a:ext cx="5933662" cy="5805626"/>
          </a:xfrm>
        </p:spPr>
        <p:txBody>
          <a:bodyPr>
            <a:normAutofit/>
          </a:bodyPr>
          <a:lstStyle/>
          <a:p>
            <a:r>
              <a:rPr lang="en-US" sz="2200" dirty="0"/>
              <a:t>Recap: Why </a:t>
            </a:r>
            <a:r>
              <a:rPr lang="el-GR" sz="2200" dirty="0"/>
              <a:t>0νββ</a:t>
            </a:r>
            <a:r>
              <a:rPr lang="en-US" sz="2200" dirty="0"/>
              <a:t> Decay?  Why now?</a:t>
            </a:r>
          </a:p>
          <a:p>
            <a:r>
              <a:rPr lang="en-US" sz="2200" dirty="0"/>
              <a:t>Why germanium-76?</a:t>
            </a:r>
          </a:p>
          <a:p>
            <a:r>
              <a:rPr lang="en-US" sz="2200" dirty="0"/>
              <a:t>Requirements: Mass and backgrounds</a:t>
            </a:r>
          </a:p>
          <a:p>
            <a:pPr lvl="1"/>
            <a:r>
              <a:rPr lang="en-US" sz="2000" dirty="0"/>
              <a:t>Background sources and mitigation</a:t>
            </a:r>
          </a:p>
          <a:p>
            <a:r>
              <a:rPr lang="en-US" sz="2200" dirty="0"/>
              <a:t>The LEGEND Design</a:t>
            </a:r>
          </a:p>
          <a:p>
            <a:pPr lvl="1"/>
            <a:r>
              <a:rPr lang="en-US" sz="2000" dirty="0"/>
              <a:t>Two possible sites</a:t>
            </a:r>
          </a:p>
          <a:p>
            <a:pPr>
              <a:buClr>
                <a:prstClr val="black"/>
              </a:buClr>
            </a:pPr>
            <a:r>
              <a:rPr lang="en-US" sz="2200" dirty="0"/>
              <a:t>Cost and Schedule</a:t>
            </a:r>
          </a:p>
          <a:p>
            <a:pPr>
              <a:buClr>
                <a:prstClr val="black"/>
              </a:buClr>
            </a:pPr>
            <a:r>
              <a:rPr lang="en-US" sz="2200" dirty="0"/>
              <a:t>Status and Progress</a:t>
            </a:r>
          </a:p>
          <a:p>
            <a:pPr fontAlgn="auto">
              <a:spcAft>
                <a:spcPts val="0"/>
              </a:spcAft>
            </a:pPr>
            <a:r>
              <a:rPr lang="en-US" sz="2200" dirty="0"/>
              <a:t>Conclusion</a:t>
            </a:r>
          </a:p>
          <a:p>
            <a:pPr lvl="1"/>
            <a:r>
              <a:rPr lang="en-US" sz="2000" dirty="0"/>
              <a:t>Readiness</a:t>
            </a:r>
          </a:p>
          <a:p>
            <a:pPr lvl="1"/>
            <a:r>
              <a:rPr lang="en-US" sz="2000" dirty="0"/>
              <a:t>Timeliness</a:t>
            </a:r>
          </a:p>
          <a:p>
            <a:pPr lvl="1"/>
            <a:r>
              <a:rPr lang="en-US" sz="2000" dirty="0"/>
              <a:t>Cost-effectiveness</a:t>
            </a:r>
          </a:p>
          <a:p>
            <a:pPr lvl="1"/>
            <a:r>
              <a:rPr lang="en-US" sz="2000" dirty="0"/>
              <a:t>International Character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E90984-3A17-569C-EF6F-DCB2630C2E83}"/>
              </a:ext>
            </a:extLst>
          </p:cNvPr>
          <p:cNvGrpSpPr/>
          <p:nvPr/>
        </p:nvGrpSpPr>
        <p:grpSpPr>
          <a:xfrm>
            <a:off x="7096540" y="765311"/>
            <a:ext cx="4532244" cy="6072809"/>
            <a:chOff x="7517294" y="1023732"/>
            <a:chExt cx="4111489" cy="5635486"/>
          </a:xfrm>
        </p:grpSpPr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5EBCE1AF-04F0-C23B-1F6E-6D7C7852F128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31230" y="1023732"/>
              <a:ext cx="3292299" cy="5635486"/>
            </a:xfrm>
            <a:prstGeom prst="rect">
              <a:avLst/>
            </a:prstGeom>
            <a:ln/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651EF26-4093-9325-9250-5680C1DF059A}"/>
                </a:ext>
              </a:extLst>
            </p:cNvPr>
            <p:cNvCxnSpPr>
              <a:cxnSpLocks/>
            </p:cNvCxnSpPr>
            <p:nvPr/>
          </p:nvCxnSpPr>
          <p:spPr>
            <a:xfrm>
              <a:off x="7841973" y="1043609"/>
              <a:ext cx="181886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79AA97-FC44-ACEF-64FA-5222431DD6CF}"/>
                </a:ext>
              </a:extLst>
            </p:cNvPr>
            <p:cNvCxnSpPr>
              <a:cxnSpLocks/>
            </p:cNvCxnSpPr>
            <p:nvPr/>
          </p:nvCxnSpPr>
          <p:spPr>
            <a:xfrm>
              <a:off x="7517294" y="3670852"/>
              <a:ext cx="181886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57393D9-F097-0A35-9739-4A6B7F6E0CA0}"/>
                </a:ext>
              </a:extLst>
            </p:cNvPr>
            <p:cNvCxnSpPr>
              <a:cxnSpLocks/>
            </p:cNvCxnSpPr>
            <p:nvPr/>
          </p:nvCxnSpPr>
          <p:spPr>
            <a:xfrm>
              <a:off x="9830695" y="3389244"/>
              <a:ext cx="1798088" cy="3975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6615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1B3A-3499-FB46-B41A-93F23D1F2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Underground-Sourced Argon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9044A-B45B-E4E1-36E8-F6A56B755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Underground argon production has been pioneered by the </a:t>
            </a:r>
            <a:r>
              <a:rPr lang="en-US" dirty="0" err="1"/>
              <a:t>DarkSide</a:t>
            </a:r>
            <a:r>
              <a:rPr lang="en-US" dirty="0"/>
              <a:t> experiment</a:t>
            </a:r>
          </a:p>
          <a:p>
            <a:pPr lvl="1"/>
            <a:r>
              <a:rPr lang="en-US" baseline="30000" dirty="0"/>
              <a:t>39</a:t>
            </a:r>
            <a:r>
              <a:rPr lang="en-US" dirty="0"/>
              <a:t>Ar is a major background for dark-matter searches using liquid argon, like </a:t>
            </a:r>
            <a:r>
              <a:rPr lang="en-US" dirty="0" err="1"/>
              <a:t>DarkSide</a:t>
            </a:r>
            <a:endParaRPr lang="en-US" dirty="0"/>
          </a:p>
          <a:p>
            <a:pPr lvl="1"/>
            <a:r>
              <a:rPr lang="en-US" dirty="0"/>
              <a:t>Argon extracted from the atmosphere contains trace quantities of </a:t>
            </a:r>
            <a:r>
              <a:rPr lang="en-US" baseline="30000" dirty="0"/>
              <a:t>39</a:t>
            </a:r>
            <a:r>
              <a:rPr lang="en-US" dirty="0"/>
              <a:t>Ar and </a:t>
            </a:r>
            <a:r>
              <a:rPr lang="en-US" baseline="30000" dirty="0"/>
              <a:t>42</a:t>
            </a:r>
            <a:r>
              <a:rPr lang="en-US" dirty="0"/>
              <a:t>Ar produced by cosmic rays</a:t>
            </a:r>
          </a:p>
          <a:p>
            <a:pPr lvl="1"/>
            <a:r>
              <a:rPr lang="en-US" dirty="0"/>
              <a:t>Extracting argon from underground gas reservoirs avoids that cosmogenic process</a:t>
            </a:r>
          </a:p>
          <a:p>
            <a:pPr lvl="1"/>
            <a:r>
              <a:rPr lang="en-US" dirty="0"/>
              <a:t>Production at the URANIA facility in Colorado, and purification at the ARIA facility in Sardinia </a:t>
            </a:r>
          </a:p>
          <a:p>
            <a:pPr lvl="1"/>
            <a:r>
              <a:rPr lang="en-US" dirty="0"/>
              <a:t>MOU with the Ar DM community (GADMC Collaboration) approved by both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895303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ge5image54110992">
            <a:extLst>
              <a:ext uri="{FF2B5EF4-FFF2-40B4-BE49-F238E27FC236}">
                <a16:creationId xmlns:a16="http://schemas.microsoft.com/office/drawing/2014/main" id="{64CE47E7-8C07-F942-B2E4-270BC41F4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5085" y="1499085"/>
            <a:ext cx="4424619" cy="482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920921-7B1E-1D46-ABCD-7903F555F94B}"/>
              </a:ext>
            </a:extLst>
          </p:cNvPr>
          <p:cNvSpPr txBox="1"/>
          <p:nvPr/>
        </p:nvSpPr>
        <p:spPr>
          <a:xfrm>
            <a:off x="10684660" y="2712469"/>
            <a:ext cx="934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Lock System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D8712E9-969A-904C-9C4C-B182AE86A34F}"/>
              </a:ext>
            </a:extLst>
          </p:cNvPr>
          <p:cNvSpPr txBox="1"/>
          <p:nvPr/>
        </p:nvSpPr>
        <p:spPr>
          <a:xfrm>
            <a:off x="10684661" y="3133140"/>
            <a:ext cx="123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Work deck &amp; glove boxes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49A5E77-A74B-2146-AAA9-09B55D27FDAE}"/>
              </a:ext>
            </a:extLst>
          </p:cNvPr>
          <p:cNvSpPr txBox="1"/>
          <p:nvPr/>
        </p:nvSpPr>
        <p:spPr>
          <a:xfrm>
            <a:off x="10684660" y="3757828"/>
            <a:ext cx="1117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Isolation valves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09B34B2-F88B-3F49-8196-EE27D240C1F4}"/>
              </a:ext>
            </a:extLst>
          </p:cNvPr>
          <p:cNvSpPr txBox="1"/>
          <p:nvPr/>
        </p:nvSpPr>
        <p:spPr>
          <a:xfrm>
            <a:off x="10684660" y="4262457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Re-entrant tubes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(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UGLAr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F377A21-B5E7-2148-A417-D7C17B222F54}"/>
              </a:ext>
            </a:extLst>
          </p:cNvPr>
          <p:cNvSpPr txBox="1"/>
          <p:nvPr/>
        </p:nvSpPr>
        <p:spPr>
          <a:xfrm>
            <a:off x="10684660" y="4748916"/>
            <a:ext cx="913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7m cryostat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377A2B1-3506-394A-A3F4-C3B499A5420B}"/>
              </a:ext>
            </a:extLst>
          </p:cNvPr>
          <p:cNvSpPr txBox="1"/>
          <p:nvPr/>
        </p:nvSpPr>
        <p:spPr>
          <a:xfrm>
            <a:off x="10684660" y="5179304"/>
            <a:ext cx="1157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12m water tank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8AD339A-A4C7-2148-9666-9DDCFFBA3C17}"/>
              </a:ext>
            </a:extLst>
          </p:cNvPr>
          <p:cNvSpPr txBox="1"/>
          <p:nvPr/>
        </p:nvSpPr>
        <p:spPr>
          <a:xfrm>
            <a:off x="10684660" y="5672231"/>
            <a:ext cx="852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15m cavity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9AF2E2D-4FB7-EC4E-9312-335EC7A59F08}"/>
              </a:ext>
            </a:extLst>
          </p:cNvPr>
          <p:cNvSpPr txBox="1"/>
          <p:nvPr/>
        </p:nvSpPr>
        <p:spPr>
          <a:xfrm>
            <a:off x="7075210" y="1081591"/>
            <a:ext cx="329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LEGEND-1000 at SNOLAB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E37CF03D-C4FA-C14A-B414-681607B5F1D2}"/>
              </a:ext>
            </a:extLst>
          </p:cNvPr>
          <p:cNvCxnSpPr>
            <a:stCxn id="6" idx="1"/>
          </p:cNvCxnSpPr>
          <p:nvPr/>
        </p:nvCxnSpPr>
        <p:spPr>
          <a:xfrm flipH="1">
            <a:off x="8721182" y="2850969"/>
            <a:ext cx="1963478" cy="23009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EF42A9B-0B27-BE4A-AC9E-EB454C572D45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8878189" y="3360077"/>
            <a:ext cx="1806472" cy="38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9DCC68A9-F314-634C-8943-1D526752C144}"/>
              </a:ext>
            </a:extLst>
          </p:cNvPr>
          <p:cNvCxnSpPr>
            <a:cxnSpLocks/>
            <a:stCxn id="5" idx="3"/>
          </p:cNvCxnSpPr>
          <p:nvPr/>
        </p:nvCxnSpPr>
        <p:spPr>
          <a:xfrm flipH="1" flipV="1">
            <a:off x="8721182" y="3604742"/>
            <a:ext cx="1948522" cy="3069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C8067D2E-383A-EA4C-A967-4D50D0CC9940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8721182" y="4476840"/>
            <a:ext cx="1963478" cy="164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DABC1AA9-DD59-3F43-B2E4-B6AACD8A8757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9224928" y="4887416"/>
            <a:ext cx="1459732" cy="862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C932F327-CE92-E540-B7C1-6C8AB2FDF96C}"/>
              </a:ext>
            </a:extLst>
          </p:cNvPr>
          <p:cNvCxnSpPr>
            <a:cxnSpLocks/>
          </p:cNvCxnSpPr>
          <p:nvPr/>
        </p:nvCxnSpPr>
        <p:spPr>
          <a:xfrm flipH="1">
            <a:off x="9415428" y="5317803"/>
            <a:ext cx="1322433" cy="509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227399A-89FF-2D41-8A76-4382E34D29EB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9679470" y="5810731"/>
            <a:ext cx="1005190" cy="6124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14" descr="page12image66885104">
            <a:extLst>
              <a:ext uri="{FF2B5EF4-FFF2-40B4-BE49-F238E27FC236}">
                <a16:creationId xmlns:a16="http://schemas.microsoft.com/office/drawing/2014/main" id="{6F6A4785-356F-BB40-890A-403BA08DA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366" y="1054757"/>
            <a:ext cx="1638475" cy="218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E1C170A5-B927-844E-893A-F996492198CF}"/>
              </a:ext>
            </a:extLst>
          </p:cNvPr>
          <p:cNvSpPr/>
          <p:nvPr/>
        </p:nvSpPr>
        <p:spPr>
          <a:xfrm>
            <a:off x="4033365" y="1054756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Cryopit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Light" panose="020B0403020202020204" pitchFamily="34" charset="0"/>
              <a:ea typeface="+mn-ea"/>
              <a:cs typeface="Arial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D5E04CF3-A38F-4140-A0BE-1E83164EF64A}"/>
              </a:ext>
            </a:extLst>
          </p:cNvPr>
          <p:cNvSpPr/>
          <p:nvPr/>
        </p:nvSpPr>
        <p:spPr>
          <a:xfrm>
            <a:off x="195663" y="3626299"/>
            <a:ext cx="59003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Two reference designs to accommodate two sites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SNOLAB 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C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ryopit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Arial" charset="0"/>
            </a:endParaRPr>
          </a:p>
          <a:p>
            <a:pPr marL="742950" lvl="1" indent="-285750">
              <a:spcBef>
                <a:spcPts val="400"/>
              </a:spcBef>
              <a:buFont typeface="System Font Regular"/>
              <a:buChar char="–"/>
              <a:defRPr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Deepest site, rock overburden 6000 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</a:rPr>
              <a:t>m.w.e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. </a:t>
            </a:r>
          </a:p>
          <a:p>
            <a:pPr marL="742950" lvl="1" indent="-285750">
              <a:spcBef>
                <a:spcPts val="400"/>
              </a:spcBef>
              <a:buFont typeface="System Font Regular"/>
              <a:buChar char="–"/>
              <a:defRPr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Vertical access through mine shaft </a:t>
            </a:r>
          </a:p>
          <a:p>
            <a:pPr marL="742950" lvl="1" indent="-285750">
              <a:spcBef>
                <a:spcPts val="400"/>
              </a:spcBef>
              <a:buFont typeface="System Font Regular"/>
              <a:buChar char="–"/>
              <a:defRPr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All experimental areas are class 2000 clean rooms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Arial" charset="0"/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LNGS Hall C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Arial" charset="0"/>
            </a:endParaRPr>
          </a:p>
          <a:p>
            <a:pPr marL="742950" lvl="1" indent="-285750">
              <a:spcBef>
                <a:spcPts val="400"/>
              </a:spcBef>
              <a:buFont typeface="System Font Regular"/>
              <a:buChar char="–"/>
              <a:defRPr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Lower overburden increases background only slightly</a:t>
            </a:r>
          </a:p>
          <a:p>
            <a:pPr marL="742950" lvl="1" indent="-285750">
              <a:spcBef>
                <a:spcPts val="400"/>
              </a:spcBef>
              <a:buFont typeface="System Font Regular"/>
              <a:buChar char="–"/>
              <a:defRPr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Horizontal access reduces cost and schedule risk</a:t>
            </a:r>
          </a:p>
        </p:txBody>
      </p:sp>
      <p:pic>
        <p:nvPicPr>
          <p:cNvPr id="31" name="Picture 12" descr="page11image66391504">
            <a:extLst>
              <a:ext uri="{FF2B5EF4-FFF2-40B4-BE49-F238E27FC236}">
                <a16:creationId xmlns:a16="http://schemas.microsoft.com/office/drawing/2014/main" id="{3D8CB269-1EC6-804A-94AF-434B62F7C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10" y="1024733"/>
            <a:ext cx="3083186" cy="238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813E3437-59F5-DC47-8CD7-5E3CD35093E5}"/>
              </a:ext>
            </a:extLst>
          </p:cNvPr>
          <p:cNvSpPr/>
          <p:nvPr/>
        </p:nvSpPr>
        <p:spPr>
          <a:xfrm rot="1434033">
            <a:off x="1229484" y="2142991"/>
            <a:ext cx="5613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L Drift 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BC47758C-5F4C-A94F-BE2C-27D8499E50A1}"/>
              </a:ext>
            </a:extLst>
          </p:cNvPr>
          <p:cNvSpPr/>
          <p:nvPr/>
        </p:nvSpPr>
        <p:spPr>
          <a:xfrm rot="19434415">
            <a:off x="2551342" y="2280973"/>
            <a:ext cx="5629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M Drift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A308B1A-B869-534A-8D3A-BA10FE38584A}"/>
              </a:ext>
            </a:extLst>
          </p:cNvPr>
          <p:cNvSpPr/>
          <p:nvPr/>
        </p:nvSpPr>
        <p:spPr>
          <a:xfrm rot="1434033">
            <a:off x="2251925" y="1898606"/>
            <a:ext cx="5902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G Drift 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7EADD63-6B14-9845-8F08-447B9F142C9E}"/>
              </a:ext>
            </a:extLst>
          </p:cNvPr>
          <p:cNvSpPr/>
          <p:nvPr/>
        </p:nvSpPr>
        <p:spPr>
          <a:xfrm rot="19434415">
            <a:off x="1698242" y="1414052"/>
            <a:ext cx="5549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J Drift 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2605206-A8DE-D743-8A50-0DFDBEDA9589}"/>
              </a:ext>
            </a:extLst>
          </p:cNvPr>
          <p:cNvSpPr/>
          <p:nvPr/>
        </p:nvSpPr>
        <p:spPr>
          <a:xfrm>
            <a:off x="1857084" y="2977603"/>
            <a:ext cx="5982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Light" panose="020B0403020202020204" pitchFamily="34" charset="0"/>
                <a:ea typeface="+mn-ea"/>
                <a:cs typeface="Arial" charset="0"/>
              </a:rPr>
              <a:t>Cryopit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Light" panose="020B0403020202020204" pitchFamily="34" charset="0"/>
              <a:ea typeface="+mn-ea"/>
              <a:cs typeface="Arial" charset="0"/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6DC5E82B-3A5B-374B-A9B1-36AF4A5C4B6B}"/>
              </a:ext>
            </a:extLst>
          </p:cNvPr>
          <p:cNvCxnSpPr>
            <a:cxnSpLocks/>
          </p:cNvCxnSpPr>
          <p:nvPr/>
        </p:nvCxnSpPr>
        <p:spPr>
          <a:xfrm flipH="1">
            <a:off x="5671841" y="2774314"/>
            <a:ext cx="10505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2194806E-F99A-FE45-BDB7-4FC9EB035DBA}"/>
              </a:ext>
            </a:extLst>
          </p:cNvPr>
          <p:cNvCxnSpPr>
            <a:cxnSpLocks/>
          </p:cNvCxnSpPr>
          <p:nvPr/>
        </p:nvCxnSpPr>
        <p:spPr>
          <a:xfrm flipH="1" flipV="1">
            <a:off x="2368322" y="2640908"/>
            <a:ext cx="1665044" cy="22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7C240304-EA96-F940-AAC0-A336E5E35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LEGEND-1000 Underground Site</a:t>
            </a:r>
          </a:p>
        </p:txBody>
      </p:sp>
    </p:spTree>
    <p:extLst>
      <p:ext uri="{BB962C8B-B14F-4D97-AF65-F5344CB8AC3E}">
        <p14:creationId xmlns:p14="http://schemas.microsoft.com/office/powerpoint/2010/main" val="2991684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LEGEND-1000 at LNGS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F5BB538-BA65-EC79-D750-EAD721A2D41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7606" y="2453068"/>
            <a:ext cx="5489712" cy="4140200"/>
          </a:xfrm>
          <a:prstGeom prst="rect">
            <a:avLst/>
          </a:prstGeom>
          <a:ln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B0953A-DBB6-6607-B82B-17950D7BA806}"/>
              </a:ext>
            </a:extLst>
          </p:cNvPr>
          <p:cNvSpPr txBox="1"/>
          <p:nvPr/>
        </p:nvSpPr>
        <p:spPr>
          <a:xfrm>
            <a:off x="6460435" y="6493564"/>
            <a:ext cx="3555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LEGEND-1000 design for LNGS Hall 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B863C5D-3963-EA4B-F45D-BD72A9997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944218"/>
            <a:ext cx="11585948" cy="1965695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US" sz="2200" dirty="0"/>
              <a:t>Proposed location: Hall C, at Borexino location</a:t>
            </a:r>
          </a:p>
          <a:p>
            <a:pPr>
              <a:spcBef>
                <a:spcPts val="900"/>
              </a:spcBef>
            </a:pPr>
            <a:r>
              <a:rPr lang="en-US" sz="2200" dirty="0"/>
              <a:t>GERDA data show that we can achieve similar background to SNOLAB but with 7% efficiency loss</a:t>
            </a:r>
          </a:p>
          <a:p>
            <a:pPr>
              <a:spcBef>
                <a:spcPts val="900"/>
              </a:spcBef>
            </a:pPr>
            <a:r>
              <a:rPr lang="en-US" sz="2200" dirty="0"/>
              <a:t>Single re-entrant tube, rather than four</a:t>
            </a:r>
          </a:p>
          <a:p>
            <a:pPr>
              <a:spcBef>
                <a:spcPts val="900"/>
              </a:spcBef>
            </a:pPr>
            <a:r>
              <a:rPr lang="en-US" sz="2200" dirty="0"/>
              <a:t>Earlier start to phased data-taking</a:t>
            </a:r>
          </a:p>
        </p:txBody>
      </p:sp>
      <p:pic>
        <p:nvPicPr>
          <p:cNvPr id="5" name="Google Shape;390;p37">
            <a:extLst>
              <a:ext uri="{FF2B5EF4-FFF2-40B4-BE49-F238E27FC236}">
                <a16:creationId xmlns:a16="http://schemas.microsoft.com/office/drawing/2014/main" id="{718AFFE5-23E7-14F3-1198-25CECD251ED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22"/>
          <a:stretch/>
        </p:blipFill>
        <p:spPr>
          <a:xfrm>
            <a:off x="550657" y="2909913"/>
            <a:ext cx="5352495" cy="36910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0231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AA41B-A2D3-0940-9941-35413E7C8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LEGEND-1000 Background Model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5AAA7F-35BF-B84E-95A6-09B1A42D3D7A}"/>
              </a:ext>
            </a:extLst>
          </p:cNvPr>
          <p:cNvCxnSpPr>
            <a:cxnSpLocks/>
          </p:cNvCxnSpPr>
          <p:nvPr/>
        </p:nvCxnSpPr>
        <p:spPr>
          <a:xfrm flipH="1">
            <a:off x="-2122248" y="3491948"/>
            <a:ext cx="233453" cy="0"/>
          </a:xfrm>
          <a:prstGeom prst="straightConnector1">
            <a:avLst/>
          </a:prstGeom>
          <a:ln w="28575">
            <a:solidFill>
              <a:schemeClr val="accent5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99FCEF7-0451-CA4D-B705-D5D4B9745380}"/>
              </a:ext>
            </a:extLst>
          </p:cNvPr>
          <p:cNvSpPr txBox="1"/>
          <p:nvPr/>
        </p:nvSpPr>
        <p:spPr>
          <a:xfrm>
            <a:off x="727901" y="5737787"/>
            <a:ext cx="103312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0"/>
              </a:spcBef>
              <a:spcAft>
                <a:spcPts val="600"/>
              </a:spcAft>
              <a:buClr>
                <a:prstClr val="black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alibri Light"/>
                <a:ea typeface="Merriweather Sans"/>
                <a:cs typeface="Merriweather Sans"/>
                <a:sym typeface="Merriweather Sans"/>
              </a:rPr>
              <a:t>Flat, featureless background is calculated to be below our requirements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alibri Light"/>
                <a:ea typeface="Merriweather Sans"/>
                <a:cs typeface="Merriweather Sans"/>
                <a:sym typeface="Merriweather Sans"/>
              </a:rPr>
              <a:t>Will be measured; no need to rely on simulations</a:t>
            </a:r>
            <a:endParaRPr lang="en-US" sz="2400" dirty="0">
              <a:latin typeface="Calibri Light"/>
              <a:ea typeface="Merriweather Sans"/>
              <a:cs typeface="Merriweather Sans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7A2A25-7D9E-0C48-B7DD-10B4CA9983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510" y="994153"/>
            <a:ext cx="8769725" cy="459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16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4A003-B555-4D86-8DC6-B60143EC3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">
                <a:ea typeface="+mj-lt"/>
                <a:cs typeface="+mj-lt"/>
              </a:rPr>
              <a:t>Designed for an Unambiguous Discovery</a:t>
            </a:r>
            <a:endParaRPr lang="en-US">
              <a:ea typeface="+mj-lt"/>
              <a:cs typeface="+mj-lt"/>
            </a:endParaRPr>
          </a:p>
        </p:txBody>
      </p:sp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E112F61F-25A9-4888-BE45-6A593EF71B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544" y="1622150"/>
            <a:ext cx="10358689" cy="5127695"/>
          </a:xfrm>
        </p:spPr>
      </p:pic>
      <p:sp>
        <p:nvSpPr>
          <p:cNvPr id="13" name="Google Shape;185;p32">
            <a:extLst>
              <a:ext uri="{FF2B5EF4-FFF2-40B4-BE49-F238E27FC236}">
                <a16:creationId xmlns:a16="http://schemas.microsoft.com/office/drawing/2014/main" id="{F20E92DA-345C-47CC-BBAF-6925A89C1B1F}"/>
              </a:ext>
            </a:extLst>
          </p:cNvPr>
          <p:cNvSpPr txBox="1"/>
          <p:nvPr/>
        </p:nvSpPr>
        <p:spPr>
          <a:xfrm>
            <a:off x="8889558" y="3288158"/>
            <a:ext cx="2368335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0νββ (T</a:t>
            </a:r>
            <a:r>
              <a:rPr kumimoji="0" lang="en" sz="2000" b="0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1/2</a:t>
            </a: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 = 10</a:t>
            </a:r>
            <a:r>
              <a:rPr kumimoji="0" lang="en" sz="20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28</a:t>
            </a: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 </a:t>
            </a:r>
            <a:r>
              <a:rPr kumimoji="0" lang="e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yr</a:t>
            </a: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)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 Light"/>
              <a:ea typeface="Merriweather Sans"/>
              <a:cs typeface="Calibri Light"/>
              <a:sym typeface="Merriweather San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3-4 events 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 Light"/>
              <a:ea typeface="Merriweather Sans"/>
              <a:cs typeface="Calibri Light"/>
              <a:sym typeface="Merriweather Sans"/>
            </a:endParaRPr>
          </a:p>
        </p:txBody>
      </p:sp>
      <p:sp>
        <p:nvSpPr>
          <p:cNvPr id="12" name="Google Shape;184;p32">
            <a:extLst>
              <a:ext uri="{FF2B5EF4-FFF2-40B4-BE49-F238E27FC236}">
                <a16:creationId xmlns:a16="http://schemas.microsoft.com/office/drawing/2014/main" id="{6234971E-F70F-45CC-BEE9-BAE23EBC8C8C}"/>
              </a:ext>
            </a:extLst>
          </p:cNvPr>
          <p:cNvSpPr txBox="1"/>
          <p:nvPr/>
        </p:nvSpPr>
        <p:spPr>
          <a:xfrm>
            <a:off x="327591" y="759976"/>
            <a:ext cx="8806469" cy="666819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 Even a signal at the bottom of the inverted ordering will be visible to the eye.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/>
              <a:ea typeface="Merriweather Sans"/>
              <a:cs typeface="Calibri Light"/>
              <a:sym typeface="Arial"/>
            </a:endParaRPr>
          </a:p>
        </p:txBody>
      </p:sp>
      <p:sp>
        <p:nvSpPr>
          <p:cNvPr id="14" name="Google Shape;186;p32">
            <a:extLst>
              <a:ext uri="{FF2B5EF4-FFF2-40B4-BE49-F238E27FC236}">
                <a16:creationId xmlns:a16="http://schemas.microsoft.com/office/drawing/2014/main" id="{D137C205-3DFB-49A0-9019-904DC8C06135}"/>
              </a:ext>
            </a:extLst>
          </p:cNvPr>
          <p:cNvSpPr txBox="1"/>
          <p:nvPr/>
        </p:nvSpPr>
        <p:spPr>
          <a:xfrm>
            <a:off x="4936039" y="4395929"/>
            <a:ext cx="3047700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" sz="2000" dirty="0">
                <a:solidFill>
                  <a:srgbClr val="BF9000"/>
                </a:solidFill>
                <a:latin typeface="Calibri Light"/>
                <a:ea typeface="Merriweather Sans"/>
                <a:cs typeface="Calibri Light"/>
                <a:sym typeface="Merriweather Sans"/>
              </a:rPr>
              <a:t>N</a:t>
            </a: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BF9000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o background events are expected close to the peak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BF9000"/>
              </a:solidFill>
              <a:effectLst/>
              <a:uLnTx/>
              <a:uFillTx/>
              <a:latin typeface="Calibri Light"/>
              <a:ea typeface="Merriweather Sans"/>
              <a:cs typeface="Calibri Light"/>
              <a:sym typeface="Merriweather Sans"/>
            </a:endParaRPr>
          </a:p>
        </p:txBody>
      </p:sp>
      <p:cxnSp>
        <p:nvCxnSpPr>
          <p:cNvPr id="15" name="Google Shape;187;p32">
            <a:extLst>
              <a:ext uri="{FF2B5EF4-FFF2-40B4-BE49-F238E27FC236}">
                <a16:creationId xmlns:a16="http://schemas.microsoft.com/office/drawing/2014/main" id="{766CA10A-5933-4B3C-A950-64984FB5DF0A}"/>
              </a:ext>
            </a:extLst>
          </p:cNvPr>
          <p:cNvCxnSpPr/>
          <p:nvPr/>
        </p:nvCxnSpPr>
        <p:spPr>
          <a:xfrm flipH="1">
            <a:off x="8311963" y="3748378"/>
            <a:ext cx="654273" cy="278345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" name="Google Shape;188;p32">
            <a:extLst>
              <a:ext uri="{FF2B5EF4-FFF2-40B4-BE49-F238E27FC236}">
                <a16:creationId xmlns:a16="http://schemas.microsoft.com/office/drawing/2014/main" id="{62165ABC-E500-4212-8DDE-ACD9154082FB}"/>
              </a:ext>
            </a:extLst>
          </p:cNvPr>
          <p:cNvSpPr txBox="1"/>
          <p:nvPr/>
        </p:nvSpPr>
        <p:spPr>
          <a:xfrm>
            <a:off x="2338054" y="3842140"/>
            <a:ext cx="1446268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rgbClr val="1C4587"/>
                </a:solidFill>
                <a:effectLst/>
                <a:uLnTx/>
                <a:uFillTx/>
                <a:latin typeface="Calibri Light"/>
                <a:ea typeface="Merriweather Sans"/>
                <a:cs typeface="Calibri Light"/>
                <a:sym typeface="Merriweather Sans"/>
              </a:rPr>
              <a:t>2νββ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1C4587"/>
              </a:solidFill>
              <a:effectLst/>
              <a:uLnTx/>
              <a:uFillTx/>
              <a:latin typeface="Calibri Light"/>
              <a:ea typeface="Merriweather Sans"/>
              <a:cs typeface="Calibri Light"/>
              <a:sym typeface="Merriweather San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8AF2AE-8805-704C-B5F8-97591B562F32}"/>
              </a:ext>
            </a:extLst>
          </p:cNvPr>
          <p:cNvSpPr txBox="1"/>
          <p:nvPr/>
        </p:nvSpPr>
        <p:spPr>
          <a:xfrm>
            <a:off x="3640451" y="2034311"/>
            <a:ext cx="4419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  <a:t>Simulated example spectrum, after cuts,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  <a:t>from 10 years of data</a:t>
            </a:r>
          </a:p>
        </p:txBody>
      </p:sp>
    </p:spTree>
    <p:extLst>
      <p:ext uri="{BB962C8B-B14F-4D97-AF65-F5344CB8AC3E}">
        <p14:creationId xmlns:p14="http://schemas.microsoft.com/office/powerpoint/2010/main" val="19579541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Technically Driven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4A947-8B0D-F347-828A-3E9262DC3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8496" y="4015408"/>
            <a:ext cx="9916112" cy="2842591"/>
          </a:xfrm>
          <a:prstGeom prst="rect">
            <a:avLst/>
          </a:prstGeom>
          <a:effectLst>
            <a:glow rad="139700">
              <a:srgbClr val="FFFF00">
                <a:alpha val="40000"/>
              </a:srgbClr>
            </a:glow>
          </a:effectLst>
        </p:spPr>
        <p:txBody>
          <a:bodyPr>
            <a:normAutofit/>
          </a:bodyPr>
          <a:lstStyle/>
          <a:p>
            <a:r>
              <a:rPr lang="en-US" dirty="0"/>
              <a:t>Assumes technically driven funding profile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Key Dates: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CD-1: 							Q3,FY24 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effectLst/>
                <a:latin typeface="+mn-lt"/>
              </a:rPr>
              <a:t>First 250 kg Commissioning Complete (start of physics data): 	Q3,FY31 – Q4,FY32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Early Finish: Commissioning Complete: 			Q2,FY35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Late Finish (36 months of float): 				Q2,FY38</a:t>
            </a:r>
          </a:p>
        </p:txBody>
      </p:sp>
      <p:pic>
        <p:nvPicPr>
          <p:cNvPr id="12" name="Picture 11" descr="Table&#10;&#10;Description automatically generated">
            <a:extLst>
              <a:ext uri="{FF2B5EF4-FFF2-40B4-BE49-F238E27FC236}">
                <a16:creationId xmlns:a16="http://schemas.microsoft.com/office/drawing/2014/main" id="{0478D6E5-D9BE-8084-2D34-720E29553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91361"/>
            <a:ext cx="12239859" cy="231564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081DD9-A1C1-ED4C-A841-3E9384979EC6}"/>
              </a:ext>
            </a:extLst>
          </p:cNvPr>
          <p:cNvCxnSpPr>
            <a:cxnSpLocks/>
          </p:cNvCxnSpPr>
          <p:nvPr/>
        </p:nvCxnSpPr>
        <p:spPr>
          <a:xfrm>
            <a:off x="1075309" y="1598848"/>
            <a:ext cx="0" cy="850337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85D2BB4-5676-3348-9F15-5698A24202CF}"/>
              </a:ext>
            </a:extLst>
          </p:cNvPr>
          <p:cNvSpPr txBox="1"/>
          <p:nvPr/>
        </p:nvSpPr>
        <p:spPr>
          <a:xfrm>
            <a:off x="1004846" y="1044126"/>
            <a:ext cx="1887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Calendar year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659DD4E-6DAA-072A-FA80-802AE2F0C185}"/>
              </a:ext>
            </a:extLst>
          </p:cNvPr>
          <p:cNvCxnSpPr>
            <a:cxnSpLocks/>
          </p:cNvCxnSpPr>
          <p:nvPr/>
        </p:nvCxnSpPr>
        <p:spPr>
          <a:xfrm>
            <a:off x="1075309" y="2705404"/>
            <a:ext cx="0" cy="90160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86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4A947-8B0D-F347-828A-3E9262DC3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13" y="1082225"/>
            <a:ext cx="11437526" cy="5667620"/>
          </a:xfrm>
          <a:prstGeom prst="rect">
            <a:avLst/>
          </a:prstGeom>
          <a:effectLst>
            <a:glow rad="139700">
              <a:srgbClr val="FFFF00">
                <a:alpha val="40000"/>
              </a:srgbClr>
            </a:glow>
          </a:effectLst>
        </p:spPr>
        <p:txBody>
          <a:bodyPr>
            <a:normAutofit/>
          </a:bodyPr>
          <a:lstStyle/>
          <a:p>
            <a:r>
              <a:rPr lang="en-US" sz="2200" dirty="0"/>
              <a:t>Total US scope cost estimate is $380M (SNOLAB site) or $330M (LNGS site)</a:t>
            </a:r>
          </a:p>
          <a:p>
            <a:pPr lvl="1"/>
            <a:r>
              <a:rPr lang="en-US" sz="2000" dirty="0"/>
              <a:t>Fully burdened, escalated, includes management and engineering costs, and 48% contingency</a:t>
            </a:r>
          </a:p>
          <a:p>
            <a:pPr lvl="1"/>
            <a:r>
              <a:rPr lang="en-US" sz="2000" dirty="0"/>
              <a:t>Assumes technically driven funding profile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Anticipated US Project scope is 55% to 60% of the total (DOE accounting)</a:t>
            </a:r>
          </a:p>
          <a:p>
            <a:pPr lvl="1"/>
            <a:r>
              <a:rPr lang="en-US" sz="2000" dirty="0"/>
              <a:t>Total scope estimate using DOE accounting; fully burdened &amp; escalated costs, with 48% contingency</a:t>
            </a:r>
          </a:p>
          <a:p>
            <a:pPr lvl="1"/>
            <a:r>
              <a:rPr lang="en-US" sz="2000" dirty="0"/>
              <a:t>A proposal to NSF for a Mid-Scale Research Infrastructure 2 grant is under development</a:t>
            </a:r>
          </a:p>
          <a:p>
            <a:r>
              <a:rPr lang="en-US" sz="2200" dirty="0"/>
              <a:t>Raw cost (unburdened procurements only) for anticipated non-US scope is approx. $70M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dirty="0"/>
              <a:t>Funding required for CD-1:</a:t>
            </a:r>
          </a:p>
          <a:p>
            <a:pPr lvl="1"/>
            <a:r>
              <a:rPr lang="en-US" sz="2000" dirty="0"/>
              <a:t>OPC funds in hand are sufficient for conceptual design and front-end planning through end of FY23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2000" dirty="0"/>
              <a:t>Expect to require ~ $2M additional OPC funding in FY24 Q1-2 (assuming CD-1 ESAAB approval in Q2)</a:t>
            </a:r>
          </a:p>
        </p:txBody>
      </p:sp>
    </p:spTree>
    <p:extLst>
      <p:ext uri="{BB962C8B-B14F-4D97-AF65-F5344CB8AC3E}">
        <p14:creationId xmlns:p14="http://schemas.microsoft.com/office/powerpoint/2010/main" val="1060352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A8462-8B94-1097-22F9-901F1D22F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 ton-scale experiment</a:t>
            </a:r>
          </a:p>
        </p:txBody>
      </p:sp>
      <p:pic>
        <p:nvPicPr>
          <p:cNvPr id="4" name="Google Shape;167;p20">
            <a:extLst>
              <a:ext uri="{FF2B5EF4-FFF2-40B4-BE49-F238E27FC236}">
                <a16:creationId xmlns:a16="http://schemas.microsoft.com/office/drawing/2014/main" id="{C6D50621-C483-980E-4A9A-86F10811503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8047" y="1074111"/>
            <a:ext cx="6446910" cy="5675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71;p20">
            <a:extLst>
              <a:ext uri="{FF2B5EF4-FFF2-40B4-BE49-F238E27FC236}">
                <a16:creationId xmlns:a16="http://schemas.microsoft.com/office/drawing/2014/main" id="{E2D04152-A73A-68B3-65A7-D5E87D3D60AF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2662" y="2382053"/>
            <a:ext cx="934755" cy="1801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72;p20">
            <a:extLst>
              <a:ext uri="{FF2B5EF4-FFF2-40B4-BE49-F238E27FC236}">
                <a16:creationId xmlns:a16="http://schemas.microsoft.com/office/drawing/2014/main" id="{34312005-E9C7-CB84-9073-39D633CEE849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7643" y="2595148"/>
            <a:ext cx="1678836" cy="2911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53;p26">
            <a:extLst>
              <a:ext uri="{FF2B5EF4-FFF2-40B4-BE49-F238E27FC236}">
                <a16:creationId xmlns:a16="http://schemas.microsoft.com/office/drawing/2014/main" id="{02183728-3068-96C1-AF42-E8ED790038D3}"/>
              </a:ext>
            </a:extLst>
          </p:cNvPr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6182" y="944902"/>
            <a:ext cx="2737771" cy="540620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514526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BFA3-320F-A335-EB3A-7621E947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56536-1DCA-D098-BDE7-A51BC84AB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1199535"/>
            <a:ext cx="11518730" cy="555031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LEGEND-1000 project is ready to proceed to final design and construction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Demonstrated performance of the entire technology chain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Requires no extrapolation from current detector performance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Cost-effective and innovative design</a:t>
            </a:r>
          </a:p>
          <a:p>
            <a:pPr lvl="1">
              <a:spcBef>
                <a:spcPts val="400"/>
              </a:spcBef>
            </a:pPr>
            <a:endParaRPr lang="en-US" dirty="0"/>
          </a:p>
          <a:p>
            <a:pPr>
              <a:spcBef>
                <a:spcPts val="400"/>
              </a:spcBef>
            </a:pPr>
            <a:r>
              <a:rPr lang="en-US" dirty="0"/>
              <a:t>The physics is highly compelling and timely</a:t>
            </a:r>
          </a:p>
          <a:p>
            <a:pPr>
              <a:spcBef>
                <a:spcPts val="400"/>
              </a:spcBef>
            </a:pPr>
            <a:endParaRPr lang="en-US" dirty="0"/>
          </a:p>
          <a:p>
            <a:pPr>
              <a:spcBef>
                <a:spcPts val="400"/>
              </a:spcBef>
            </a:pPr>
            <a:r>
              <a:rPr lang="en-US" dirty="0"/>
              <a:t>LEGEND-200 greatly reduces the risk for LEGEND-1000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Validates the design concepts and technologies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Provides an excellent test bed for LEGEND-1000 hardware</a:t>
            </a:r>
          </a:p>
          <a:p>
            <a:pPr>
              <a:spcBef>
                <a:spcPts val="400"/>
              </a:spcBef>
            </a:pPr>
            <a:endParaRPr lang="en-US" dirty="0"/>
          </a:p>
          <a:p>
            <a:pPr>
              <a:spcBef>
                <a:spcPts val="400"/>
              </a:spcBef>
            </a:pPr>
            <a:r>
              <a:rPr lang="en-US" dirty="0"/>
              <a:t>The collaboration is 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Experienced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Diverse and strongly international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Passionate about the physics and the LEGEND-1000 project</a:t>
            </a:r>
          </a:p>
          <a:p>
            <a:pPr lvl="1">
              <a:spcBef>
                <a:spcPts val="400"/>
              </a:spcBef>
            </a:pPr>
            <a:r>
              <a:rPr lang="en-US" dirty="0"/>
              <a:t>Ready to transition from LEGEND-200 commissioning to LEGEND-1000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41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Germanium-76?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737F0BF-80E5-3448-B71D-2790E44C5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1199534"/>
            <a:ext cx="11518730" cy="5658465"/>
          </a:xfrm>
        </p:spPr>
        <p:txBody>
          <a:bodyPr>
            <a:noAutofit/>
          </a:bodyPr>
          <a:lstStyle/>
          <a:p>
            <a:r>
              <a:rPr lang="en-US" sz="2200" dirty="0"/>
              <a:t>Solid basis for unambiguous discovery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Superb energy resolution:   </a:t>
            </a:r>
            <a:r>
              <a:rPr lang="el-GR" sz="2000" dirty="0"/>
              <a:t>σ / </a:t>
            </a:r>
            <a:r>
              <a:rPr lang="en-US" sz="2000" dirty="0"/>
              <a:t>Q</a:t>
            </a:r>
            <a:r>
              <a:rPr lang="el-GR" sz="2000" baseline="-25000" dirty="0"/>
              <a:t>ββ</a:t>
            </a:r>
            <a:r>
              <a:rPr lang="el-GR" sz="2000" dirty="0"/>
              <a:t> = 0.05 %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Background is flat and well understood, with no</a:t>
            </a:r>
            <a:br>
              <a:rPr lang="en-US" sz="2000" dirty="0"/>
            </a:br>
            <a:r>
              <a:rPr lang="en-US" sz="2000" dirty="0"/>
              <a:t>background peaks anywhere near the energy of interest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Background will be measured, with no reliance on </a:t>
            </a:r>
            <a:br>
              <a:rPr lang="en-US" sz="2000" dirty="0"/>
            </a:br>
            <a:r>
              <a:rPr lang="en-US" sz="2000" dirty="0"/>
              <a:t>background modeling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All this leads to an excellent likelihood that an observed signal </a:t>
            </a:r>
            <a:br>
              <a:rPr lang="en-US" sz="2000" dirty="0"/>
            </a:br>
            <a:r>
              <a:rPr lang="en-US" sz="2000" dirty="0"/>
              <a:t>will be </a:t>
            </a:r>
            <a:r>
              <a:rPr lang="en-US" sz="2000" b="1" i="1" dirty="0"/>
              <a:t>convincing</a:t>
            </a:r>
          </a:p>
          <a:p>
            <a:pPr marL="457200" lvl="1" indent="0">
              <a:spcBef>
                <a:spcPts val="400"/>
              </a:spcBef>
              <a:buNone/>
            </a:pPr>
            <a:endParaRPr lang="en-US" sz="2000" b="1" i="1" dirty="0"/>
          </a:p>
          <a:p>
            <a:r>
              <a:rPr lang="en-US" sz="2200" dirty="0"/>
              <a:t>Low risk, high impact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Demonstrated performance of the entire technology chain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Previous Ge experiments have demonstrated the lowest background </a:t>
            </a:r>
            <a:br>
              <a:rPr lang="en-US" sz="2000" dirty="0"/>
            </a:br>
            <a:r>
              <a:rPr lang="en-US" sz="2000" dirty="0"/>
              <a:t>per FWHM of any experiment, and the best resolution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Proven track record, with history of leading limits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3AD082-3B56-077E-7680-2EFB39B16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7751" y="761866"/>
            <a:ext cx="4841679" cy="239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F40E89-C1CD-8B62-493E-2228CB42A8C9}"/>
              </a:ext>
            </a:extLst>
          </p:cNvPr>
          <p:cNvSpPr txBox="1"/>
          <p:nvPr/>
        </p:nvSpPr>
        <p:spPr>
          <a:xfrm>
            <a:off x="7795620" y="907146"/>
            <a:ext cx="3737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  <a:t>Simulated example spectrum, after cuts, from 10 years of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445549-228D-F317-FFE0-189269D310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0044" y="3617710"/>
            <a:ext cx="2332529" cy="305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16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Recap: Why Neutrinoless Double Beta Decay?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E6B6A7-1395-B44F-BF2A-253347FF6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1199535"/>
            <a:ext cx="10780879" cy="540141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The discovery of </a:t>
            </a:r>
            <a:r>
              <a:rPr lang="el-GR" dirty="0"/>
              <a:t>0νββ</a:t>
            </a:r>
            <a:r>
              <a:rPr lang="en-US" dirty="0"/>
              <a:t> decay would dramatically revise our foundational </a:t>
            </a:r>
            <a:br>
              <a:rPr lang="en-US" dirty="0"/>
            </a:br>
            <a:r>
              <a:rPr lang="en-US" dirty="0"/>
              <a:t>understanding of physics and the cosmos</a:t>
            </a:r>
          </a:p>
          <a:p>
            <a:pPr lvl="1"/>
            <a:r>
              <a:rPr lang="en-US" dirty="0"/>
              <a:t>Lepton number is not conserved</a:t>
            </a:r>
          </a:p>
          <a:p>
            <a:pPr lvl="1"/>
            <a:r>
              <a:rPr lang="en-US" dirty="0"/>
              <a:t>The neutrino is a fundamental Majorana particle</a:t>
            </a:r>
          </a:p>
          <a:p>
            <a:pPr lvl="1"/>
            <a:r>
              <a:rPr lang="en-US" dirty="0"/>
              <a:t>There is a potential path for understanding the matter </a:t>
            </a:r>
            <a:r>
              <a:rPr lang="en-US" sz="2400" dirty="0">
                <a:sym typeface="Symbol" panose="05050102010706020507" pitchFamily="18" charset="2"/>
              </a:rPr>
              <a:t> </a:t>
            </a:r>
            <a:r>
              <a:rPr lang="en-US" dirty="0"/>
              <a:t>antimatter </a:t>
            </a:r>
            <a:br>
              <a:rPr lang="en-US" dirty="0"/>
            </a:br>
            <a:r>
              <a:rPr lang="en-US" dirty="0"/>
              <a:t>asymmetry in the cosmos, through leptogenesis</a:t>
            </a:r>
          </a:p>
          <a:p>
            <a:pPr lvl="1"/>
            <a:r>
              <a:rPr lang="en-US" dirty="0"/>
              <a:t>There is a new mechanism demonstrated for the generation of mass</a:t>
            </a:r>
            <a:endParaRPr lang="en-US" sz="2000" dirty="0"/>
          </a:p>
          <a:p>
            <a:r>
              <a:rPr lang="en-US" dirty="0"/>
              <a:t>The search for 0</a:t>
            </a:r>
            <a:r>
              <a:rPr lang="el-GR" dirty="0"/>
              <a:t>νββ </a:t>
            </a:r>
            <a:r>
              <a:rPr lang="en-US" dirty="0"/>
              <a:t>decay is one of the most compelling and exciting challenges in all of contemporary physics</a:t>
            </a:r>
          </a:p>
          <a:p>
            <a:endParaRPr lang="en-US" dirty="0"/>
          </a:p>
          <a:p>
            <a:r>
              <a:rPr lang="en-US" dirty="0"/>
              <a:t>The LEGEND Collaboration aspires to meet this challenge throughLEGEND-1000,</a:t>
            </a:r>
            <a:br>
              <a:rPr lang="en-US" dirty="0"/>
            </a:br>
            <a:r>
              <a:rPr lang="en-US" dirty="0"/>
              <a:t>a ton-scale search for 0</a:t>
            </a:r>
            <a:r>
              <a:rPr lang="el-GR" dirty="0"/>
              <a:t>νββ </a:t>
            </a:r>
            <a:r>
              <a:rPr lang="en-US" dirty="0"/>
              <a:t>decay of </a:t>
            </a:r>
            <a:r>
              <a:rPr lang="en-US" baseline="30000" dirty="0"/>
              <a:t>76</a:t>
            </a:r>
            <a:r>
              <a:rPr lang="en-US" dirty="0"/>
              <a:t>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58D252-DFAD-424D-A0F4-83DC8B3D36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6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749" y="1348187"/>
            <a:ext cx="2642024" cy="298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54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2FF04-220D-3F48-6802-73A58285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10739-69AB-2882-55FC-E00EFD403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313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F2483C8-3E9C-4740-9209-817ECEC1B7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387" y="1194507"/>
            <a:ext cx="5187759" cy="56634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4791C4-579B-7448-A570-EB4D5AAC3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100 Simulated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13D94-E6B8-7946-B405-7D4768CF5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2540476"/>
            <a:ext cx="5425134" cy="2067035"/>
          </a:xfrm>
        </p:spPr>
        <p:txBody>
          <a:bodyPr>
            <a:normAutofit/>
          </a:bodyPr>
          <a:lstStyle/>
          <a:p>
            <a:r>
              <a:rPr lang="en-US" dirty="0"/>
              <a:t>Background is flat and well understood. </a:t>
            </a:r>
          </a:p>
          <a:p>
            <a:r>
              <a:rPr lang="en-US" dirty="0"/>
              <a:t>No reliance on background modeling</a:t>
            </a:r>
          </a:p>
          <a:p>
            <a:r>
              <a:rPr lang="en-US" dirty="0"/>
              <a:t>No risk of 2</a:t>
            </a:r>
            <a:r>
              <a:rPr lang="el-GR" dirty="0"/>
              <a:t>νββ </a:t>
            </a:r>
            <a:r>
              <a:rPr lang="en-US" dirty="0"/>
              <a:t>background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B16F12-12CA-F346-9E14-86DA01ACC672}"/>
              </a:ext>
            </a:extLst>
          </p:cNvPr>
          <p:cNvSpPr txBox="1"/>
          <p:nvPr/>
        </p:nvSpPr>
        <p:spPr>
          <a:xfrm>
            <a:off x="7069900" y="1433924"/>
            <a:ext cx="1356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with 0</a:t>
            </a:r>
            <a:r>
              <a:rPr lang="el-GR" dirty="0" err="1">
                <a:latin typeface="+mj-lt"/>
              </a:rPr>
              <a:t>νββ</a:t>
            </a:r>
            <a:endParaRPr lang="en-US" dirty="0">
              <a:latin typeface="+mj-lt"/>
            </a:endParaRPr>
          </a:p>
          <a:p>
            <a:pPr algn="ctr"/>
            <a:r>
              <a:rPr lang="en-US" i="1" dirty="0">
                <a:latin typeface="+mj-lt"/>
              </a:rPr>
              <a:t>T</a:t>
            </a:r>
            <a:r>
              <a:rPr lang="en-US" baseline="-25000" dirty="0">
                <a:latin typeface="+mj-lt"/>
              </a:rPr>
              <a:t>1/2</a:t>
            </a:r>
            <a:r>
              <a:rPr lang="en-US" dirty="0">
                <a:latin typeface="+mj-lt"/>
              </a:rPr>
              <a:t> = 10</a:t>
            </a:r>
            <a:r>
              <a:rPr lang="en-US" baseline="30000" dirty="0">
                <a:latin typeface="+mj-lt"/>
              </a:rPr>
              <a:t>28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yr</a:t>
            </a:r>
            <a:endParaRPr lang="en-US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B089ED-DC53-624D-9907-E235E3347B0A}"/>
              </a:ext>
            </a:extLst>
          </p:cNvPr>
          <p:cNvSpPr txBox="1"/>
          <p:nvPr/>
        </p:nvSpPr>
        <p:spPr>
          <a:xfrm>
            <a:off x="7109014" y="4071135"/>
            <a:ext cx="127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background</a:t>
            </a:r>
          </a:p>
          <a:p>
            <a:pPr algn="ctr"/>
            <a:r>
              <a:rPr lang="en-US" dirty="0">
                <a:latin typeface="+mj-lt"/>
              </a:rPr>
              <a:t>only</a:t>
            </a:r>
          </a:p>
        </p:txBody>
      </p:sp>
    </p:spTree>
    <p:extLst>
      <p:ext uri="{BB962C8B-B14F-4D97-AF65-F5344CB8AC3E}">
        <p14:creationId xmlns:p14="http://schemas.microsoft.com/office/powerpoint/2010/main" val="2822477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C3EC2-4196-CC4D-B9A5-09323CA16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Total Backgrounds: Components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95B05-E766-6C47-84FE-6089FDA83649}"/>
              </a:ext>
            </a:extLst>
          </p:cNvPr>
          <p:cNvSpPr txBox="1"/>
          <p:nvPr/>
        </p:nvSpPr>
        <p:spPr>
          <a:xfrm>
            <a:off x="2563069" y="1075948"/>
            <a:ext cx="3733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Calibri" panose="020F0502020204030204" pitchFamily="34" charset="0"/>
              </a:rPr>
              <a:t>Background Index After Cuts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A060A3-B902-C847-BA15-F064CB17E414}"/>
              </a:ext>
            </a:extLst>
          </p:cNvPr>
          <p:cNvSpPr/>
          <p:nvPr/>
        </p:nvSpPr>
        <p:spPr>
          <a:xfrm>
            <a:off x="7027584" y="2799471"/>
            <a:ext cx="4806347" cy="1420837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Projected background index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after all cuts: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 Math" panose="02040503050406030204" pitchFamily="18" charset="0"/>
              </a:rPr>
              <a:t>Approx. 9</a:t>
            </a:r>
            <a:r>
              <a:rPr kumimoji="0" lang="en-US" sz="220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 Math" panose="02040503050406030204" pitchFamily="18" charset="0"/>
              </a:rPr>
              <a:t>  x 10</a:t>
            </a:r>
            <a:r>
              <a:rPr kumimoji="0" lang="en-US" sz="240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 Math" panose="02040503050406030204" pitchFamily="18" charset="0"/>
              </a:rPr>
              <a:t>–6</a:t>
            </a:r>
            <a:r>
              <a:rPr kumimoji="0" lang="en-US" sz="220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 Math" panose="02040503050406030204" pitchFamily="18" charset="0"/>
              </a:rPr>
              <a:t> counts / (keV kg </a:t>
            </a:r>
            <a:r>
              <a:rPr kumimoji="0" lang="en-US" sz="220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 Math" panose="02040503050406030204" pitchFamily="18" charset="0"/>
              </a:rPr>
              <a:t>yr</a:t>
            </a:r>
            <a:r>
              <a:rPr kumimoji="0" lang="en-US" sz="220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 Math" panose="02040503050406030204" pitchFamily="18" charset="0"/>
              </a:rPr>
              <a:t>)</a:t>
            </a:r>
          </a:p>
        </p:txBody>
      </p:sp>
      <p:pic>
        <p:nvPicPr>
          <p:cNvPr id="3" name="Google Shape;462;p44">
            <a:extLst>
              <a:ext uri="{FF2B5EF4-FFF2-40B4-BE49-F238E27FC236}">
                <a16:creationId xmlns:a16="http://schemas.microsoft.com/office/drawing/2014/main" id="{7F2B6978-F481-D452-A685-9048BA26ACFC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036" y="1652085"/>
            <a:ext cx="6768548" cy="4907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07443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ED4D-41AC-3047-B249-1A76F2139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US-DOE LEGEND-1000 Project Profile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A5B6CE-DD9D-5740-B5FA-62EA78058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45" y="926146"/>
            <a:ext cx="6669155" cy="122612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/>
              <a:t>DOE CAP costs only, technically driven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/>
              <a:t>Have maintained 48% overall contingency (conservative)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/>
              <a:t>This scenario assumes CD-1 ICR and IPR in FY24 Q1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7B7A12F-E614-9043-B932-7AE1F91D3B6D}"/>
              </a:ext>
            </a:extLst>
          </p:cNvPr>
          <p:cNvGraphicFramePr>
            <a:graphicFrameLocks noGrp="1"/>
          </p:cNvGraphicFramePr>
          <p:nvPr/>
        </p:nvGraphicFramePr>
        <p:xfrm>
          <a:off x="8780158" y="816402"/>
          <a:ext cx="2982074" cy="173595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67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7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 Decision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CD-0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FY19 Q1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ea typeface="Times New Roman" charset="0"/>
                          <a:cs typeface="Calibri" panose="020F0502020204030204" pitchFamily="34" charset="0"/>
                        </a:rPr>
                        <a:t>CD-1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FY24 Q2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383580"/>
                  </a:ext>
                </a:extLst>
              </a:tr>
              <a:tr h="276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CD-2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FY25 Q2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CD-3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FY26 Q3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CD-4 (early date)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FY35 Q2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6C9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Picture 8" descr="Chart, bar chart, histogram&#10;&#10;Description automatically generated">
            <a:extLst>
              <a:ext uri="{FF2B5EF4-FFF2-40B4-BE49-F238E27FC236}">
                <a16:creationId xmlns:a16="http://schemas.microsoft.com/office/drawing/2014/main" id="{636270AF-55EA-64FB-B16D-1D1A71A1B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835" y="2381386"/>
            <a:ext cx="58420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5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5E718-C32A-A660-E022-6921F9431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45A92-CEA9-E57B-BBE0-2401833BF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search for 0</a:t>
            </a:r>
            <a:r>
              <a:rPr lang="el-GR" dirty="0"/>
              <a:t>νββ </a:t>
            </a:r>
            <a:r>
              <a:rPr lang="en-US" dirty="0"/>
              <a:t>decay at the ton scale was a priority recommendation in the 2015 Long Range Plan from the Nuclear Sciences Advisory Committee</a:t>
            </a:r>
          </a:p>
          <a:p>
            <a:r>
              <a:rPr lang="en-US" dirty="0"/>
              <a:t>We anticipate the same priority being assigned to 0</a:t>
            </a:r>
            <a:r>
              <a:rPr lang="el-GR" dirty="0"/>
              <a:t>νββ </a:t>
            </a:r>
            <a:r>
              <a:rPr lang="en-US" dirty="0"/>
              <a:t>decay in the new NSAC LRP (currently under development) with very strong community support</a:t>
            </a:r>
          </a:p>
          <a:p>
            <a:r>
              <a:rPr lang="en-US" dirty="0"/>
              <a:t>There has been tremendous progress in developing and demonstrating the required technologies</a:t>
            </a:r>
          </a:p>
          <a:p>
            <a:r>
              <a:rPr lang="en-US" dirty="0"/>
              <a:t>The projects and collaborations are in an advanced state of planning</a:t>
            </a:r>
          </a:p>
          <a:p>
            <a:r>
              <a:rPr lang="en-US" dirty="0"/>
              <a:t>The field is now ready to proceed</a:t>
            </a:r>
          </a:p>
        </p:txBody>
      </p:sp>
    </p:spTree>
    <p:extLst>
      <p:ext uri="{BB962C8B-B14F-4D97-AF65-F5344CB8AC3E}">
        <p14:creationId xmlns:p14="http://schemas.microsoft.com/office/powerpoint/2010/main" val="64639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0325-2CB3-D544-89E7-1C95A88E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Germanium-76?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737F0BF-80E5-3448-B71D-2790E44C5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1199534"/>
            <a:ext cx="11518730" cy="56584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I hope to convince you that </a:t>
            </a:r>
            <a:r>
              <a:rPr lang="en-US" sz="2200" baseline="30000" dirty="0"/>
              <a:t>76</a:t>
            </a:r>
            <a:r>
              <a:rPr lang="en-US" sz="2200" dirty="0"/>
              <a:t>Ge provides</a:t>
            </a:r>
          </a:p>
          <a:p>
            <a:r>
              <a:rPr lang="en-US" sz="2200" dirty="0"/>
              <a:t>A solid basis for unambiguous discovery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Superb energy resolution:   </a:t>
            </a:r>
            <a:r>
              <a:rPr lang="el-GR" sz="2000" dirty="0"/>
              <a:t>σ / </a:t>
            </a:r>
            <a:r>
              <a:rPr lang="en-US" sz="2000" dirty="0"/>
              <a:t>Q</a:t>
            </a:r>
            <a:r>
              <a:rPr lang="el-GR" sz="2000" baseline="-25000" dirty="0"/>
              <a:t>ββ</a:t>
            </a:r>
            <a:r>
              <a:rPr lang="el-GR" sz="2000" dirty="0"/>
              <a:t> = 0.05 %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Background around Q</a:t>
            </a:r>
            <a:r>
              <a:rPr lang="el-GR" sz="2000" baseline="-25000" dirty="0"/>
              <a:t>ββ</a:t>
            </a:r>
            <a:r>
              <a:rPr lang="en-US" sz="2000" dirty="0"/>
              <a:t> is flat and well understood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No background peaks anywhere near the energy of interest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Background will be measured, with no reliance on background modeling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All this leads to an excellent likelihood that an observed signal </a:t>
            </a:r>
            <a:br>
              <a:rPr lang="en-US" sz="2000" dirty="0"/>
            </a:br>
            <a:r>
              <a:rPr lang="en-US" sz="2000" dirty="0"/>
              <a:t>will be </a:t>
            </a:r>
            <a:r>
              <a:rPr lang="en-US" sz="2000" b="1" i="1" dirty="0"/>
              <a:t>convincing</a:t>
            </a:r>
          </a:p>
          <a:p>
            <a:r>
              <a:rPr lang="en-US" sz="2200" dirty="0"/>
              <a:t>Low risk, high impact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Demonstrated performance of the entire technology chain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Requires no extrapolation from current detector performance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Previous Ge experiments have demonstrated the lowest background </a:t>
            </a:r>
            <a:br>
              <a:rPr lang="en-US" sz="2000" dirty="0"/>
            </a:br>
            <a:r>
              <a:rPr lang="en-US" sz="2000" dirty="0"/>
              <a:t>per FWHM of any experiment, and the best resolution</a:t>
            </a:r>
          </a:p>
          <a:p>
            <a:pPr lvl="1">
              <a:spcBef>
                <a:spcPts val="400"/>
              </a:spcBef>
            </a:pPr>
            <a:r>
              <a:rPr lang="en-US" sz="2000" dirty="0"/>
              <a:t>Proven track record, with history of leading limits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73A84D-DA23-334C-81D1-02AA6C864F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4531" y="2497667"/>
            <a:ext cx="4767470" cy="436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45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8DE8F-430B-8A03-604B-844E10D09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LEGEND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14C0-8FCD-E95F-C118-410D9A67F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322" y="1199535"/>
            <a:ext cx="4395451" cy="540141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Our mission: </a:t>
            </a:r>
          </a:p>
          <a:p>
            <a:pPr marL="0" indent="0" algn="ctr">
              <a:buNone/>
            </a:pPr>
            <a:r>
              <a:rPr lang="en-US" sz="2200" dirty="0"/>
              <a:t>“Develop a phased, </a:t>
            </a:r>
            <a:r>
              <a:rPr lang="en-US" sz="2200" baseline="30000" dirty="0"/>
              <a:t>76</a:t>
            </a:r>
            <a:r>
              <a:rPr lang="en-US" sz="2200" dirty="0"/>
              <a:t>Ge based double-beta decay experimental program with discovery potential </a:t>
            </a:r>
            <a:br>
              <a:rPr lang="en-US" sz="2200" dirty="0"/>
            </a:br>
            <a:r>
              <a:rPr lang="en-US" sz="2200" dirty="0"/>
              <a:t>at a half-life beyond 10</a:t>
            </a:r>
            <a:r>
              <a:rPr lang="en-US" sz="2200" baseline="30000" dirty="0"/>
              <a:t>28</a:t>
            </a:r>
            <a:r>
              <a:rPr lang="en-US" sz="2200" dirty="0"/>
              <a:t> years”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260 members </a:t>
            </a:r>
          </a:p>
          <a:p>
            <a:pPr marL="0" indent="0" algn="ctr">
              <a:buNone/>
            </a:pPr>
            <a:r>
              <a:rPr lang="en-US" dirty="0"/>
              <a:t>47 institutions around the world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Google Shape;91;p16">
            <a:extLst>
              <a:ext uri="{FF2B5EF4-FFF2-40B4-BE49-F238E27FC236}">
                <a16:creationId xmlns:a16="http://schemas.microsoft.com/office/drawing/2014/main" id="{5F5B08C7-57F1-75EB-81A2-F2492143AAA9}"/>
              </a:ext>
            </a:extLst>
          </p:cNvPr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58" y="1374389"/>
            <a:ext cx="6834841" cy="4685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0;p16">
            <a:extLst>
              <a:ext uri="{FF2B5EF4-FFF2-40B4-BE49-F238E27FC236}">
                <a16:creationId xmlns:a16="http://schemas.microsoft.com/office/drawing/2014/main" id="{654CDC82-2BD6-71FC-DE14-359E9255FEE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1486" y="5060551"/>
            <a:ext cx="451355" cy="225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1;p16">
            <a:extLst>
              <a:ext uri="{FF2B5EF4-FFF2-40B4-BE49-F238E27FC236}">
                <a16:creationId xmlns:a16="http://schemas.microsoft.com/office/drawing/2014/main" id="{393DDC46-9816-B1F7-3FC5-B6DBC667C1F0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0765" y="5060551"/>
            <a:ext cx="451356" cy="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2;p16">
            <a:extLst>
              <a:ext uri="{FF2B5EF4-FFF2-40B4-BE49-F238E27FC236}">
                <a16:creationId xmlns:a16="http://schemas.microsoft.com/office/drawing/2014/main" id="{38406D57-0C80-95C3-F248-9F5445A873F8}"/>
              </a:ext>
            </a:extLst>
          </p:cNvPr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3919" y="5060551"/>
            <a:ext cx="267470" cy="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3;p16">
            <a:extLst>
              <a:ext uri="{FF2B5EF4-FFF2-40B4-BE49-F238E27FC236}">
                <a16:creationId xmlns:a16="http://schemas.microsoft.com/office/drawing/2014/main" id="{9754F14B-B885-9A14-0E2E-C56E6F182466}"/>
              </a:ext>
            </a:extLst>
          </p:cNvPr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3189" y="5060551"/>
            <a:ext cx="451357" cy="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84;p16">
            <a:extLst>
              <a:ext uri="{FF2B5EF4-FFF2-40B4-BE49-F238E27FC236}">
                <a16:creationId xmlns:a16="http://schemas.microsoft.com/office/drawing/2014/main" id="{7EBE3628-A46B-4291-FE83-E715B8F7EB4F}"/>
              </a:ext>
            </a:extLst>
          </p:cNvPr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8989" y="5061530"/>
            <a:ext cx="451357" cy="225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5;p16">
            <a:extLst>
              <a:ext uri="{FF2B5EF4-FFF2-40B4-BE49-F238E27FC236}">
                <a16:creationId xmlns:a16="http://schemas.microsoft.com/office/drawing/2014/main" id="{0A2AAAD9-6A8C-87A0-7726-F6C00A2DE57C}"/>
              </a:ext>
            </a:extLst>
          </p:cNvPr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82449" y="5060551"/>
            <a:ext cx="451357" cy="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86;p16">
            <a:extLst>
              <a:ext uri="{FF2B5EF4-FFF2-40B4-BE49-F238E27FC236}">
                <a16:creationId xmlns:a16="http://schemas.microsoft.com/office/drawing/2014/main" id="{01E5FF6E-1C31-D734-80BF-74EE579194F1}"/>
              </a:ext>
            </a:extLst>
          </p:cNvPr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1705" y="5062823"/>
            <a:ext cx="451357" cy="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87;p16">
            <a:extLst>
              <a:ext uri="{FF2B5EF4-FFF2-40B4-BE49-F238E27FC236}">
                <a16:creationId xmlns:a16="http://schemas.microsoft.com/office/drawing/2014/main" id="{395F13DA-1528-70FC-4E76-3B7B8A939F43}"/>
              </a:ext>
            </a:extLst>
          </p:cNvPr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0979" y="5060551"/>
            <a:ext cx="451357" cy="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88;p16">
            <a:extLst>
              <a:ext uri="{FF2B5EF4-FFF2-40B4-BE49-F238E27FC236}">
                <a16:creationId xmlns:a16="http://schemas.microsoft.com/office/drawing/2014/main" id="{847228F9-9ACF-4836-1888-6987D6C26441}"/>
              </a:ext>
            </a:extLst>
          </p:cNvPr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9982" y="5062834"/>
            <a:ext cx="451357" cy="225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925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19943-839F-7749-F569-6F10CD2D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Requirements: Large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13524-DD96-C632-3D9D-CA96C25D7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993913"/>
            <a:ext cx="11518730" cy="560704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400" dirty="0">
                <a:cs typeface="Calibri" panose="020F0502020204030204" pitchFamily="34" charset="0"/>
              </a:rPr>
              <a:t>The goal of the LEGEND-1000 project is to build an experiment with clear </a:t>
            </a:r>
            <a:r>
              <a:rPr lang="en-US" i="1" dirty="0">
                <a:cs typeface="Calibri" panose="020F0502020204030204" pitchFamily="34" charset="0"/>
              </a:rPr>
              <a:t>discovery potential at a half-life beyond 10</a:t>
            </a:r>
            <a:r>
              <a:rPr lang="en-US" i="1" baseline="30000" dirty="0">
                <a:cs typeface="Calibri" panose="020F0502020204030204" pitchFamily="34" charset="0"/>
              </a:rPr>
              <a:t>28</a:t>
            </a:r>
            <a:r>
              <a:rPr lang="en-US" i="1" dirty="0">
                <a:cs typeface="Calibri" panose="020F0502020204030204" pitchFamily="34" charset="0"/>
              </a:rPr>
              <a:t> years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cs typeface="Calibri" panose="020F0502020204030204" pitchFamily="34" charset="0"/>
              </a:rPr>
              <a:t>For comparison, the age of the universe is 1.3 x 10</a:t>
            </a:r>
            <a:r>
              <a:rPr lang="en-US" baseline="30000" dirty="0">
                <a:cs typeface="Calibri" panose="020F0502020204030204" pitchFamily="34" charset="0"/>
              </a:rPr>
              <a:t>10</a:t>
            </a:r>
            <a:r>
              <a:rPr lang="en-US" dirty="0">
                <a:cs typeface="Calibri" panose="020F0502020204030204" pitchFamily="34" charset="0"/>
              </a:rPr>
              <a:t> years</a:t>
            </a:r>
          </a:p>
          <a:p>
            <a:r>
              <a:rPr lang="en-US" dirty="0">
                <a:cs typeface="Calibri" panose="020F0502020204030204" pitchFamily="34" charset="0"/>
              </a:rPr>
              <a:t>This is less than one decay per year per ton of material</a:t>
            </a:r>
          </a:p>
          <a:p>
            <a:r>
              <a:rPr lang="en-US" dirty="0">
                <a:cs typeface="Calibri" panose="020F0502020204030204" pitchFamily="34" charset="0"/>
              </a:rPr>
              <a:t>Strategy: 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Amass an array of detectors totaling about 10</a:t>
            </a:r>
            <a:r>
              <a:rPr lang="en-US" baseline="30000" dirty="0">
                <a:cs typeface="Calibri" panose="020F0502020204030204" pitchFamily="34" charset="0"/>
              </a:rPr>
              <a:t>28</a:t>
            </a:r>
            <a:r>
              <a:rPr lang="en-US" dirty="0">
                <a:cs typeface="Calibri" panose="020F0502020204030204" pitchFamily="34" charset="0"/>
              </a:rPr>
              <a:t> Ge-76 atoms (1000 kg)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Operate the detectors for 10 years   (accumulate 10 ton-years of “exposure”)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Look for a handful of </a:t>
            </a:r>
            <a:r>
              <a:rPr lang="en-US" dirty="0"/>
              <a:t>0</a:t>
            </a:r>
            <a:r>
              <a:rPr lang="el-GR" dirty="0"/>
              <a:t>νββ </a:t>
            </a:r>
            <a:r>
              <a:rPr lang="en-US" dirty="0"/>
              <a:t>decays (2039 keV)</a:t>
            </a:r>
            <a:endParaRPr lang="en-US" dirty="0">
              <a:cs typeface="Calibri" panose="020F0502020204030204" pitchFamily="34" charset="0"/>
            </a:endParaRPr>
          </a:p>
          <a:p>
            <a:r>
              <a:rPr lang="en-US" dirty="0">
                <a:cs typeface="Calibri" panose="020F0502020204030204" pitchFamily="34" charset="0"/>
              </a:rPr>
              <a:t>Need a very good signal-to-background ratio </a:t>
            </a:r>
            <a:br>
              <a:rPr lang="en-US" dirty="0">
                <a:cs typeface="Calibri" panose="020F0502020204030204" pitchFamily="34" charset="0"/>
              </a:rPr>
            </a:br>
            <a:r>
              <a:rPr lang="en-US" dirty="0">
                <a:cs typeface="Calibri" panose="020F0502020204030204" pitchFamily="34" charset="0"/>
              </a:rPr>
              <a:t>to get statistical significance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An extremely low background event rate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The best possible energy resolution</a:t>
            </a:r>
          </a:p>
          <a:p>
            <a:pPr lvl="1"/>
            <a:endParaRPr lang="en-US" dirty="0">
              <a:cs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B81659A-E7F9-B39C-3BA1-0730D42E4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317" y="4222675"/>
            <a:ext cx="5191992" cy="256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18D8E3-CDDE-A278-44E7-AF7AC6132CAF}"/>
              </a:ext>
            </a:extLst>
          </p:cNvPr>
          <p:cNvSpPr txBox="1"/>
          <p:nvPr/>
        </p:nvSpPr>
        <p:spPr>
          <a:xfrm>
            <a:off x="7168840" y="4311447"/>
            <a:ext cx="4573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cs typeface="Lucida Grande" panose="020B0600040502020204" pitchFamily="34" charset="0"/>
              </a:rPr>
              <a:t>Typical simulated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  <a:t> example spectrum, after cuts,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Lucida Grande" panose="020B0600040502020204" pitchFamily="34" charset="0"/>
              </a:rPr>
              <a:t>from 10 years of data</a:t>
            </a:r>
          </a:p>
        </p:txBody>
      </p:sp>
    </p:spTree>
    <p:extLst>
      <p:ext uri="{BB962C8B-B14F-4D97-AF65-F5344CB8AC3E}">
        <p14:creationId xmlns:p14="http://schemas.microsoft.com/office/powerpoint/2010/main" val="393528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DE5E280-EA3B-B344-810E-EF715A533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Enriched HPGe Detectors for LEGEND-1000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7F750FEA-3E50-B34A-A9D4-910210E3E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417" y="4560465"/>
            <a:ext cx="11387166" cy="2132637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US" sz="2000" dirty="0"/>
              <a:t>Large-mass “Inverted-Coaxial Point-Contact” (ICPC) detectors:  About four times lower backgrounds compared to detectors used in previous experiments</a:t>
            </a:r>
          </a:p>
          <a:p>
            <a:pPr>
              <a:spcBef>
                <a:spcPts val="900"/>
              </a:spcBef>
            </a:pPr>
            <a:r>
              <a:rPr lang="en-US" sz="2000" dirty="0"/>
              <a:t>Superb energy resolution:   </a:t>
            </a:r>
            <a:r>
              <a:rPr lang="el-GR" sz="2000" dirty="0"/>
              <a:t>σ / </a:t>
            </a:r>
            <a:r>
              <a:rPr lang="en-US" sz="2000" dirty="0"/>
              <a:t>Q</a:t>
            </a:r>
            <a:r>
              <a:rPr lang="el-GR" sz="2000" baseline="-25000" dirty="0"/>
              <a:t>ββ</a:t>
            </a:r>
            <a:r>
              <a:rPr lang="el-GR" sz="2000" dirty="0"/>
              <a:t> = 0.05 %</a:t>
            </a:r>
          </a:p>
          <a:p>
            <a:pPr>
              <a:spcBef>
                <a:spcPts val="900"/>
              </a:spcBef>
            </a:pPr>
            <a:r>
              <a:rPr lang="en-US" sz="2000" dirty="0"/>
              <a:t>Insensitive to alpha particles on outer high-voltage contact</a:t>
            </a:r>
          </a:p>
          <a:p>
            <a:pPr>
              <a:spcBef>
                <a:spcPts val="900"/>
              </a:spcBef>
            </a:pPr>
            <a:r>
              <a:rPr lang="en-US" sz="2000" dirty="0"/>
              <a:t>Small signal-readout contact: Event topology discrimination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EA5D805-E2A4-CA45-A5B8-3C4F8DF555D0}"/>
              </a:ext>
            </a:extLst>
          </p:cNvPr>
          <p:cNvSpPr/>
          <p:nvPr/>
        </p:nvSpPr>
        <p:spPr>
          <a:xfrm>
            <a:off x="5221278" y="912710"/>
            <a:ext cx="21889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LEGEND (ICPC) 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8567A3A3-8E6A-164F-B0F7-E3A37358A1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7363" y="1531253"/>
            <a:ext cx="1916874" cy="241384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C94A38A4-102D-8E4F-B92C-2EB43C42721F}"/>
              </a:ext>
            </a:extLst>
          </p:cNvPr>
          <p:cNvSpPr txBox="1"/>
          <p:nvPr/>
        </p:nvSpPr>
        <p:spPr>
          <a:xfrm>
            <a:off x="9212633" y="1751544"/>
            <a:ext cx="53572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well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37628CF-C0A6-FF42-A762-37D7917B6196}"/>
              </a:ext>
            </a:extLst>
          </p:cNvPr>
          <p:cNvSpPr txBox="1"/>
          <p:nvPr/>
        </p:nvSpPr>
        <p:spPr>
          <a:xfrm>
            <a:off x="8735985" y="2310389"/>
            <a:ext cx="10123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n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+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contact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4176DA7-8EF7-3F44-BB6A-801B6C21484D}"/>
              </a:ext>
            </a:extLst>
          </p:cNvPr>
          <p:cNvSpPr txBox="1"/>
          <p:nvPr/>
        </p:nvSpPr>
        <p:spPr>
          <a:xfrm>
            <a:off x="8457479" y="3010140"/>
            <a:ext cx="123783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 Light" panose="020F0302020204030204"/>
              </a:rPr>
              <a:t>b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ulk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 (p-type)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B5502A1-35AB-CC46-8594-9C49A34ADFD0}"/>
              </a:ext>
            </a:extLst>
          </p:cNvPr>
          <p:cNvSpPr txBox="1"/>
          <p:nvPr/>
        </p:nvSpPr>
        <p:spPr>
          <a:xfrm>
            <a:off x="8971416" y="3393730"/>
            <a:ext cx="74988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groove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8B61CF6-1E62-B742-A970-79439951B6B5}"/>
              </a:ext>
            </a:extLst>
          </p:cNvPr>
          <p:cNvSpPr txBox="1"/>
          <p:nvPr/>
        </p:nvSpPr>
        <p:spPr>
          <a:xfrm>
            <a:off x="8676114" y="3707485"/>
            <a:ext cx="105291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charset="0"/>
              </a:rPr>
              <a:t>p+ contact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FD13E2A-334F-834B-A9B3-B97E094392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2701" y="912710"/>
            <a:ext cx="2515757" cy="32912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6A74CC1-AF26-1F40-871E-F0AF28504F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802" y="1183429"/>
            <a:ext cx="2809929" cy="319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471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19943-839F-7749-F569-6F10CD2D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Requirements: Low Backgrounds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AD76A95-6EBA-17CE-90D6-81164E821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43" y="929182"/>
            <a:ext cx="11518730" cy="2669096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200" dirty="0"/>
              <a:t>Background-free:      Sensitivity rises linearly with exposure</a:t>
            </a:r>
            <a:br>
              <a:rPr lang="en-US" sz="2200" dirty="0"/>
            </a:br>
            <a:r>
              <a:rPr lang="en-US" sz="2200" dirty="0"/>
              <a:t>Background-limited: Sensitivity rises as the square root of exposure</a:t>
            </a:r>
          </a:p>
          <a:p>
            <a:pPr>
              <a:spcBef>
                <a:spcPts val="800"/>
              </a:spcBef>
            </a:pPr>
            <a:r>
              <a:rPr lang="en-US" sz="2200" dirty="0"/>
              <a:t>Our background goal is the </a:t>
            </a:r>
            <a:r>
              <a:rPr lang="en-US" sz="2200" dirty="0">
                <a:solidFill>
                  <a:srgbClr val="C00000"/>
                </a:solidFill>
              </a:rPr>
              <a:t>red line, 0.025 counts/(FWHM t y), </a:t>
            </a:r>
            <a:r>
              <a:rPr lang="en-US" sz="2200" dirty="0"/>
              <a:t>“quasi-background-free”</a:t>
            </a:r>
          </a:p>
          <a:p>
            <a:pPr lvl="1">
              <a:spcBef>
                <a:spcPts val="400"/>
              </a:spcBef>
            </a:pPr>
            <a:r>
              <a:rPr lang="en-US" sz="2000" i="1" dirty="0"/>
              <a:t>Less than one background count </a:t>
            </a:r>
            <a:r>
              <a:rPr lang="en-US" sz="2000" dirty="0"/>
              <a:t>expected at the energy of interest after 10 t y of exposure</a:t>
            </a:r>
          </a:p>
          <a:p>
            <a:pPr marL="457200" lvl="1" indent="-58737">
              <a:spcBef>
                <a:spcPts val="400"/>
              </a:spcBef>
              <a:buNone/>
            </a:pPr>
            <a:r>
              <a:rPr lang="en-US" sz="1800" dirty="0"/>
              <a:t>	      (FWHM: Full Width at Half Maximum; 2.355 </a:t>
            </a:r>
            <a:r>
              <a:rPr lang="el-GR" sz="1800" dirty="0"/>
              <a:t>σ </a:t>
            </a:r>
            <a:r>
              <a:rPr lang="en-US" sz="1800" dirty="0"/>
              <a:t> for a Gaussian peak)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7812FB-2E92-D8E2-EA9E-A2083BC55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074" y="3035696"/>
            <a:ext cx="10408242" cy="370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6AAA9D-A978-1A28-6164-F4E1018B31CD}"/>
              </a:ext>
            </a:extLst>
          </p:cNvPr>
          <p:cNvSpPr txBox="1"/>
          <p:nvPr/>
        </p:nvSpPr>
        <p:spPr>
          <a:xfrm>
            <a:off x="2276703" y="3270499"/>
            <a:ext cx="2788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90% confidence-level exclusion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7BFE17-997C-89C4-CB4D-0D64D9F87583}"/>
              </a:ext>
            </a:extLst>
          </p:cNvPr>
          <p:cNvSpPr txBox="1"/>
          <p:nvPr/>
        </p:nvSpPr>
        <p:spPr>
          <a:xfrm>
            <a:off x="7536812" y="3270499"/>
            <a:ext cx="267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σ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median discovery sensitivity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B1D4D1-1665-DAAC-B40E-28F621760B3C}"/>
              </a:ext>
            </a:extLst>
          </p:cNvPr>
          <p:cNvSpPr txBox="1"/>
          <p:nvPr/>
        </p:nvSpPr>
        <p:spPr>
          <a:xfrm rot="20225634">
            <a:off x="9884535" y="3588456"/>
            <a:ext cx="1911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0.025 counts/(FWHM t y)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175D96-D82B-DBF8-4799-D7AFB7111B81}"/>
              </a:ext>
            </a:extLst>
          </p:cNvPr>
          <p:cNvSpPr txBox="1"/>
          <p:nvPr/>
        </p:nvSpPr>
        <p:spPr>
          <a:xfrm rot="20363763">
            <a:off x="10074412" y="4413711"/>
            <a:ext cx="1697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277E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10 counts/(FWHM t y)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277E0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DAD32D-82FC-81C4-6C7B-6350487C957A}"/>
              </a:ext>
            </a:extLst>
          </p:cNvPr>
          <p:cNvSpPr/>
          <p:nvPr/>
        </p:nvSpPr>
        <p:spPr>
          <a:xfrm>
            <a:off x="10020135" y="5064955"/>
            <a:ext cx="1494263" cy="115229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3F69A5-8506-E589-5090-996CCD58233F}"/>
              </a:ext>
            </a:extLst>
          </p:cNvPr>
          <p:cNvCxnSpPr>
            <a:cxnSpLocks/>
          </p:cNvCxnSpPr>
          <p:nvPr/>
        </p:nvCxnSpPr>
        <p:spPr>
          <a:xfrm flipV="1">
            <a:off x="10183933" y="4120243"/>
            <a:ext cx="0" cy="220108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CF406D8-48DF-C5F5-5D86-BB1F73C226D8}"/>
              </a:ext>
            </a:extLst>
          </p:cNvPr>
          <p:cNvSpPr txBox="1"/>
          <p:nvPr/>
        </p:nvSpPr>
        <p:spPr>
          <a:xfrm>
            <a:off x="7259896" y="4141870"/>
            <a:ext cx="21002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50FA8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t>m</a:t>
            </a:r>
            <a:r>
              <a:rPr kumimoji="0" lang="el-GR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50FA8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t>ββ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50FA8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t> =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50FA8"/>
                </a:solidFill>
                <a:effectLst/>
                <a:uLnTx/>
                <a:uFillTx/>
                <a:latin typeface="Lucida Grande" panose="020B0600040502020204" pitchFamily="34" charset="0"/>
                <a:ea typeface="+mn-ea"/>
                <a:cs typeface="Lucida Grande" panose="020B0600040502020204" pitchFamily="34" charset="0"/>
              </a:rPr>
              <a:t>18.4±1.3 meV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50FA8"/>
              </a:solidFill>
              <a:effectLst/>
              <a:uLnTx/>
              <a:uFillTx/>
              <a:latin typeface="Lucida Grande" panose="020B0600040502020204" pitchFamily="34" charset="0"/>
              <a:ea typeface="+mn-ea"/>
              <a:cs typeface="Lucida Grande" panose="020B06000405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ABE2AA-659B-CC0D-2D47-7CF6B4E85767}"/>
              </a:ext>
            </a:extLst>
          </p:cNvPr>
          <p:cNvSpPr txBox="1"/>
          <p:nvPr/>
        </p:nvSpPr>
        <p:spPr>
          <a:xfrm>
            <a:off x="3433285" y="6546261"/>
            <a:ext cx="19043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Exposure [ton-years]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36046B-147B-0295-90F1-7D8DFDD1E821}"/>
              </a:ext>
            </a:extLst>
          </p:cNvPr>
          <p:cNvSpPr txBox="1"/>
          <p:nvPr/>
        </p:nvSpPr>
        <p:spPr>
          <a:xfrm>
            <a:off x="8676327" y="6546260"/>
            <a:ext cx="19043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Exposure [ton-years]</a:t>
            </a:r>
          </a:p>
        </p:txBody>
      </p:sp>
    </p:spTree>
    <p:extLst>
      <p:ext uri="{BB962C8B-B14F-4D97-AF65-F5344CB8AC3E}">
        <p14:creationId xmlns:p14="http://schemas.microsoft.com/office/powerpoint/2010/main" val="33350946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LEGEND">
      <a:dk1>
        <a:sysClr val="windowText" lastClr="000000"/>
      </a:dk1>
      <a:lt1>
        <a:sysClr val="window" lastClr="FFFFFF"/>
      </a:lt1>
      <a:dk2>
        <a:srgbClr val="1A2A5B"/>
      </a:dk2>
      <a:lt2>
        <a:srgbClr val="FFFFFF"/>
      </a:lt2>
      <a:accent1>
        <a:srgbClr val="206C9E"/>
      </a:accent1>
      <a:accent2>
        <a:srgbClr val="84B641"/>
      </a:accent2>
      <a:accent3>
        <a:srgbClr val="07A9FF"/>
      </a:accent3>
      <a:accent4>
        <a:srgbClr val="AA172C"/>
      </a:accent4>
      <a:accent5>
        <a:srgbClr val="CCCCCC"/>
      </a:accent5>
      <a:accent6>
        <a:srgbClr val="5157A1"/>
      </a:accent6>
      <a:hlink>
        <a:srgbClr val="A03123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8A905A293C66449E033310AAC54865" ma:contentTypeVersion="12" ma:contentTypeDescription="Create a new document." ma:contentTypeScope="" ma:versionID="64da5783ef3838a307e55bd68edce1c3">
  <xsd:schema xmlns:xsd="http://www.w3.org/2001/XMLSchema" xmlns:xs="http://www.w3.org/2001/XMLSchema" xmlns:p="http://schemas.microsoft.com/office/2006/metadata/properties" xmlns:ns1="http://schemas.microsoft.com/sharepoint/v3" xmlns:ns3="d2072d6a-666a-49ef-9387-c0a5c839716d" xmlns:ns4="4ec4069d-7423-4814-b021-5605dc7051eb" targetNamespace="http://schemas.microsoft.com/office/2006/metadata/properties" ma:root="true" ma:fieldsID="bf6a63cee938cff235efc046fe1e52a7" ns1:_="" ns3:_="" ns4:_="">
    <xsd:import namespace="http://schemas.microsoft.com/sharepoint/v3"/>
    <xsd:import namespace="d2072d6a-666a-49ef-9387-c0a5c839716d"/>
    <xsd:import namespace="4ec4069d-7423-4814-b021-5605dc7051e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072d6a-666a-49ef-9387-c0a5c8397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c4069d-7423-4814-b021-5605dc7051e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BE9D95-4D3F-4313-912B-0B7F054E14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2072d6a-666a-49ef-9387-c0a5c839716d"/>
    <ds:schemaRef ds:uri="4ec4069d-7423-4814-b021-5605dc7051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A20C22-D077-412B-81BA-8B2541026FAD}">
  <ds:schemaRefs>
    <ds:schemaRef ds:uri="http://schemas.microsoft.com/office/2006/metadata/properties"/>
    <ds:schemaRef ds:uri="http://schemas.microsoft.com/sharepoint/v3"/>
    <ds:schemaRef ds:uri="d2072d6a-666a-49ef-9387-c0a5c839716d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4ec4069d-7423-4814-b021-5605dc7051eb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14FB6BD-000C-41AF-9DE8-4264F777F3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2548</Words>
  <Application>Microsoft Macintosh PowerPoint</Application>
  <PresentationFormat>Widescreen</PresentationFormat>
  <Paragraphs>336</Paragraphs>
  <Slides>33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Helvetica Light</vt:lpstr>
      <vt:lpstr>Lucida Grande</vt:lpstr>
      <vt:lpstr>Roboto Light</vt:lpstr>
      <vt:lpstr>Symbol</vt:lpstr>
      <vt:lpstr>System Font Regular</vt:lpstr>
      <vt:lpstr>1_Office Theme</vt:lpstr>
      <vt:lpstr>LEGEND-1000 </vt:lpstr>
      <vt:lpstr>Outline</vt:lpstr>
      <vt:lpstr>Recap: Why Neutrinoless Double Beta Decay?</vt:lpstr>
      <vt:lpstr>Why Now?</vt:lpstr>
      <vt:lpstr>Why Germanium-76?</vt:lpstr>
      <vt:lpstr>The LEGEND Collaboration</vt:lpstr>
      <vt:lpstr>Requirements: Large Mass</vt:lpstr>
      <vt:lpstr>Enriched HPGe Detectors for LEGEND-1000</vt:lpstr>
      <vt:lpstr>Requirements: Low Backgrounds</vt:lpstr>
      <vt:lpstr>Sources of Background Events</vt:lpstr>
      <vt:lpstr>Mitigation of Background Events</vt:lpstr>
      <vt:lpstr>Pulse-Shape Analysis: ICPC Ge Detector Event Topologies  </vt:lpstr>
      <vt:lpstr>Pulse-Shape Analysis: ICPC Ge Detector Event Topologies  </vt:lpstr>
      <vt:lpstr>Liquid Argon Instrumentation</vt:lpstr>
      <vt:lpstr>LEGEND-200</vt:lpstr>
      <vt:lpstr>LEGEND-200</vt:lpstr>
      <vt:lpstr>LEGEND-1000: Experiment Overview</vt:lpstr>
      <vt:lpstr>LEGEND-1000: Experiment Overview</vt:lpstr>
      <vt:lpstr>Enriched Germanium Procurement</vt:lpstr>
      <vt:lpstr>Underground-Sourced Argon Procurement</vt:lpstr>
      <vt:lpstr>LEGEND-1000 Underground Site</vt:lpstr>
      <vt:lpstr>LEGEND-1000 at LNGS</vt:lpstr>
      <vt:lpstr>The LEGEND-1000 Background Model</vt:lpstr>
      <vt:lpstr>Designed for an Unambiguous Discovery</vt:lpstr>
      <vt:lpstr>Technically Driven Schedule</vt:lpstr>
      <vt:lpstr>Cost</vt:lpstr>
      <vt:lpstr>Towards a ton-scale experiment</vt:lpstr>
      <vt:lpstr>Summary</vt:lpstr>
      <vt:lpstr>Why Germanium-76?</vt:lpstr>
      <vt:lpstr>Backup Slides</vt:lpstr>
      <vt:lpstr>100 Simulated Experiments</vt:lpstr>
      <vt:lpstr>Total Backgrounds: Components</vt:lpstr>
      <vt:lpstr>Proposed US-DOE LEGEND-1000 Project Profile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cp:lastPrinted>2021-05-11T17:16:56Z</cp:lastPrinted>
  <dcterms:created xsi:type="dcterms:W3CDTF">2018-07-12T19:30:01Z</dcterms:created>
  <dcterms:modified xsi:type="dcterms:W3CDTF">2023-04-27T03:06:55Z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0x010100258A905A293C66449E033310AAC54865</vt:lpwstr>
  </property>
</Properties>
</file>