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8" r:id="rId1"/>
  </p:sldMasterIdLst>
  <p:notesMasterIdLst>
    <p:notesMasterId r:id="rId33"/>
  </p:notesMasterIdLst>
  <p:sldIdLst>
    <p:sldId id="256" r:id="rId2"/>
    <p:sldId id="2204" r:id="rId3"/>
    <p:sldId id="312" r:id="rId4"/>
    <p:sldId id="2219" r:id="rId5"/>
    <p:sldId id="2106" r:id="rId6"/>
    <p:sldId id="261" r:id="rId7"/>
    <p:sldId id="2214" r:id="rId8"/>
    <p:sldId id="2165" r:id="rId9"/>
    <p:sldId id="296" r:id="rId10"/>
    <p:sldId id="2056" r:id="rId11"/>
    <p:sldId id="2125" r:id="rId12"/>
    <p:sldId id="2156" r:id="rId13"/>
    <p:sldId id="2200" r:id="rId14"/>
    <p:sldId id="2201" r:id="rId15"/>
    <p:sldId id="2043" r:id="rId16"/>
    <p:sldId id="2215" r:id="rId17"/>
    <p:sldId id="2191" r:id="rId18"/>
    <p:sldId id="2199" r:id="rId19"/>
    <p:sldId id="2074" r:id="rId20"/>
    <p:sldId id="2099" r:id="rId21"/>
    <p:sldId id="348" r:id="rId22"/>
    <p:sldId id="1873" r:id="rId23"/>
    <p:sldId id="2212" r:id="rId24"/>
    <p:sldId id="2192" r:id="rId25"/>
    <p:sldId id="2193" r:id="rId26"/>
    <p:sldId id="2127" r:id="rId27"/>
    <p:sldId id="267" r:id="rId28"/>
    <p:sldId id="2045" r:id="rId29"/>
    <p:sldId id="503" r:id="rId30"/>
    <p:sldId id="501" r:id="rId31"/>
    <p:sldId id="502" r:id="rId32"/>
  </p:sldIdLst>
  <p:sldSz cx="12192000" cy="6858000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C202143D-3688-65C9-4951-4E3E395E862C}" name="Thomas Brunner" initials="TB" userId="S::thomas.brunner@mcgill.ca::d36d0652-23e8-4890-8ab7-9970c2f04ec4" providerId="AD"/>
  <p188:author id="{775DB589-F15A-42D7-B9B9-1AF66472D406}" name="Thomas Brunner" initials="TB" userId="Thomas Brunner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FD5E9"/>
    <a:srgbClr val="2F5597"/>
    <a:srgbClr val="668CCF"/>
    <a:srgbClr val="232323"/>
    <a:srgbClr val="0432FF"/>
    <a:srgbClr val="0C4DA2"/>
    <a:srgbClr val="BD9B5A"/>
    <a:srgbClr val="9C4B06"/>
    <a:srgbClr val="FFD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9225" autoAdjust="0"/>
  </p:normalViewPr>
  <p:slideViewPr>
    <p:cSldViewPr snapToGrid="0">
      <p:cViewPr varScale="1">
        <p:scale>
          <a:sx n="78" d="100"/>
          <a:sy n="78" d="100"/>
        </p:scale>
        <p:origin x="360" y="51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microsoft.com/office/2018/10/relationships/authors" Target="authors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rica Brunelle" userId="b009ed7f-1e7c-4c0c-b4c4-f29e67742eeb" providerId="ADAL" clId="{DB2948AE-9474-42DA-9997-1DF5D93C0817}"/>
    <pc:docChg chg="custSel modSld">
      <pc:chgData name="Erica Brunelle" userId="b009ed7f-1e7c-4c0c-b4c4-f29e67742eeb" providerId="ADAL" clId="{DB2948AE-9474-42DA-9997-1DF5D93C0817}" dt="2023-04-27T12:35:04.731" v="7" actId="12"/>
      <pc:docMkLst>
        <pc:docMk/>
      </pc:docMkLst>
      <pc:sldChg chg="modSp mod">
        <pc:chgData name="Erica Brunelle" userId="b009ed7f-1e7c-4c0c-b4c4-f29e67742eeb" providerId="ADAL" clId="{DB2948AE-9474-42DA-9997-1DF5D93C0817}" dt="2023-04-27T12:35:04.731" v="7" actId="12"/>
        <pc:sldMkLst>
          <pc:docMk/>
          <pc:sldMk cId="1804968654" sldId="502"/>
        </pc:sldMkLst>
        <pc:spChg chg="mod">
          <ac:chgData name="Erica Brunelle" userId="b009ed7f-1e7c-4c0c-b4c4-f29e67742eeb" providerId="ADAL" clId="{DB2948AE-9474-42DA-9997-1DF5D93C0817}" dt="2023-04-27T12:35:04.731" v="7" actId="12"/>
          <ac:spMkLst>
            <pc:docMk/>
            <pc:sldMk cId="1804968654" sldId="502"/>
            <ac:spMk id="3" creationId="{63A99F39-3AF1-4DD6-8CC9-5260DAAE447C}"/>
          </ac:spMkLst>
        </pc:spChg>
      </pc:sldChg>
    </pc:docChg>
  </pc:docChgLst>
  <pc:docChgLst>
    <pc:chgData name="Thomas Brunner" userId="d36d0652-23e8-4890-8ab7-9970c2f04ec4" providerId="ADAL" clId="{28A86638-119D-4F24-980B-B29290E11C5E}"/>
    <pc:docChg chg="undo custSel delSld modSld">
      <pc:chgData name="Thomas Brunner" userId="d36d0652-23e8-4890-8ab7-9970c2f04ec4" providerId="ADAL" clId="{28A86638-119D-4F24-980B-B29290E11C5E}" dt="2023-04-27T12:09:22.025" v="18" actId="47"/>
      <pc:docMkLst>
        <pc:docMk/>
      </pc:docMkLst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0" sldId="257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439274518" sldId="259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139343189" sldId="289"/>
        </pc:sldMkLst>
      </pc:sldChg>
      <pc:sldChg chg="modNotesTx">
        <pc:chgData name="Thomas Brunner" userId="d36d0652-23e8-4890-8ab7-9970c2f04ec4" providerId="ADAL" clId="{28A86638-119D-4F24-980B-B29290E11C5E}" dt="2023-04-27T12:08:03.082" v="4" actId="6549"/>
        <pc:sldMkLst>
          <pc:docMk/>
          <pc:sldMk cId="2912824338" sldId="296"/>
        </pc:sldMkLst>
      </pc:sldChg>
      <pc:sldChg chg="modNotesTx">
        <pc:chgData name="Thomas Brunner" userId="d36d0652-23e8-4890-8ab7-9970c2f04ec4" providerId="ADAL" clId="{28A86638-119D-4F24-980B-B29290E11C5E}" dt="2023-04-27T12:07:44.383" v="1" actId="20577"/>
        <pc:sldMkLst>
          <pc:docMk/>
          <pc:sldMk cId="517658929" sldId="312"/>
        </pc:sldMkLst>
      </pc:sldChg>
      <pc:sldChg chg="modNotesTx">
        <pc:chgData name="Thomas Brunner" userId="d36d0652-23e8-4890-8ab7-9970c2f04ec4" providerId="ADAL" clId="{28A86638-119D-4F24-980B-B29290E11C5E}" dt="2023-04-27T12:08:57.057" v="13" actId="6549"/>
        <pc:sldMkLst>
          <pc:docMk/>
          <pc:sldMk cId="1396247023" sldId="348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3878205847" sldId="397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1242313286" sldId="574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0" sldId="1608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581415489" sldId="2027"/>
        </pc:sldMkLst>
      </pc:sldChg>
      <pc:sldChg chg="modNotesTx">
        <pc:chgData name="Thomas Brunner" userId="d36d0652-23e8-4890-8ab7-9970c2f04ec4" providerId="ADAL" clId="{28A86638-119D-4F24-980B-B29290E11C5E}" dt="2023-04-27T12:08:23.462" v="8" actId="6549"/>
        <pc:sldMkLst>
          <pc:docMk/>
          <pc:sldMk cId="795935028" sldId="2043"/>
        </pc:sldMkLst>
      </pc:sldChg>
      <pc:sldChg chg="modNotesTx">
        <pc:chgData name="Thomas Brunner" userId="d36d0652-23e8-4890-8ab7-9970c2f04ec4" providerId="ADAL" clId="{28A86638-119D-4F24-980B-B29290E11C5E}" dt="2023-04-27T12:09:12.826" v="17" actId="6549"/>
        <pc:sldMkLst>
          <pc:docMk/>
          <pc:sldMk cId="192948191" sldId="2045"/>
        </pc:sldMkLst>
      </pc:sldChg>
      <pc:sldChg chg="modNotesTx">
        <pc:chgData name="Thomas Brunner" userId="d36d0652-23e8-4890-8ab7-9970c2f04ec4" providerId="ADAL" clId="{28A86638-119D-4F24-980B-B29290E11C5E}" dt="2023-04-27T12:08:07.623" v="5" actId="6549"/>
        <pc:sldMkLst>
          <pc:docMk/>
          <pc:sldMk cId="0" sldId="2056"/>
        </pc:sldMkLst>
      </pc:sldChg>
      <pc:sldChg chg="modNotesTx">
        <pc:chgData name="Thomas Brunner" userId="d36d0652-23e8-4890-8ab7-9970c2f04ec4" providerId="ADAL" clId="{28A86638-119D-4F24-980B-B29290E11C5E}" dt="2023-04-27T12:08:45.079" v="11" actId="6549"/>
        <pc:sldMkLst>
          <pc:docMk/>
          <pc:sldMk cId="0" sldId="2074"/>
        </pc:sldMkLst>
      </pc:sldChg>
      <pc:sldChg chg="modNotesTx">
        <pc:chgData name="Thomas Brunner" userId="d36d0652-23e8-4890-8ab7-9970c2f04ec4" providerId="ADAL" clId="{28A86638-119D-4F24-980B-B29290E11C5E}" dt="2023-04-27T12:08:48.582" v="12" actId="6549"/>
        <pc:sldMkLst>
          <pc:docMk/>
          <pc:sldMk cId="0" sldId="2099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0" sldId="2105"/>
        </pc:sldMkLst>
      </pc:sldChg>
      <pc:sldChg chg="modNotesTx">
        <pc:chgData name="Thomas Brunner" userId="d36d0652-23e8-4890-8ab7-9970c2f04ec4" providerId="ADAL" clId="{28A86638-119D-4F24-980B-B29290E11C5E}" dt="2023-04-27T12:07:53.062" v="3" actId="6549"/>
        <pc:sldMkLst>
          <pc:docMk/>
          <pc:sldMk cId="2948317351" sldId="2106"/>
        </pc:sldMkLst>
      </pc:sldChg>
      <pc:sldChg chg="modNotesTx">
        <pc:chgData name="Thomas Brunner" userId="d36d0652-23e8-4890-8ab7-9970c2f04ec4" providerId="ADAL" clId="{28A86638-119D-4F24-980B-B29290E11C5E}" dt="2023-04-27T12:09:08.289" v="16" actId="6549"/>
        <pc:sldMkLst>
          <pc:docMk/>
          <pc:sldMk cId="1468893875" sldId="2127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3232903423" sldId="2130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1772094165" sldId="2138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0" sldId="2147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4014919625" sldId="2189"/>
        </pc:sldMkLst>
      </pc:sldChg>
      <pc:sldChg chg="modNotesTx">
        <pc:chgData name="Thomas Brunner" userId="d36d0652-23e8-4890-8ab7-9970c2f04ec4" providerId="ADAL" clId="{28A86638-119D-4F24-980B-B29290E11C5E}" dt="2023-04-27T12:09:02.790" v="14" actId="6549"/>
        <pc:sldMkLst>
          <pc:docMk/>
          <pc:sldMk cId="3278031572" sldId="2192"/>
        </pc:sldMkLst>
      </pc:sldChg>
      <pc:sldChg chg="modNotesTx">
        <pc:chgData name="Thomas Brunner" userId="d36d0652-23e8-4890-8ab7-9970c2f04ec4" providerId="ADAL" clId="{28A86638-119D-4F24-980B-B29290E11C5E}" dt="2023-04-27T12:09:05.633" v="15" actId="6549"/>
        <pc:sldMkLst>
          <pc:docMk/>
          <pc:sldMk cId="0" sldId="2193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1993037604" sldId="2196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2534577468" sldId="2197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1435233785" sldId="2198"/>
        </pc:sldMkLst>
      </pc:sldChg>
      <pc:sldChg chg="modNotesTx">
        <pc:chgData name="Thomas Brunner" userId="d36d0652-23e8-4890-8ab7-9970c2f04ec4" providerId="ADAL" clId="{28A86638-119D-4F24-980B-B29290E11C5E}" dt="2023-04-27T12:08:15.314" v="6" actId="6549"/>
        <pc:sldMkLst>
          <pc:docMk/>
          <pc:sldMk cId="2112710741" sldId="2200"/>
        </pc:sldMkLst>
      </pc:sldChg>
      <pc:sldChg chg="modNotesTx">
        <pc:chgData name="Thomas Brunner" userId="d36d0652-23e8-4890-8ab7-9970c2f04ec4" providerId="ADAL" clId="{28A86638-119D-4F24-980B-B29290E11C5E}" dt="2023-04-27T12:08:19.758" v="7" actId="6549"/>
        <pc:sldMkLst>
          <pc:docMk/>
          <pc:sldMk cId="1688582763" sldId="2201"/>
        </pc:sldMkLst>
      </pc:sldChg>
      <pc:sldChg chg="modNotesTx">
        <pc:chgData name="Thomas Brunner" userId="d36d0652-23e8-4890-8ab7-9970c2f04ec4" providerId="ADAL" clId="{28A86638-119D-4F24-980B-B29290E11C5E}" dt="2023-04-27T12:07:40.371" v="0" actId="20577"/>
        <pc:sldMkLst>
          <pc:docMk/>
          <pc:sldMk cId="3695016660" sldId="2204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2161127973" sldId="2206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11177252" sldId="2207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3655736409" sldId="2208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1219116587" sldId="2209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2925814162" sldId="2210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54194632" sldId="2213"/>
        </pc:sldMkLst>
      </pc:sldChg>
      <pc:sldChg chg="del">
        <pc:chgData name="Thomas Brunner" userId="d36d0652-23e8-4890-8ab7-9970c2f04ec4" providerId="ADAL" clId="{28A86638-119D-4F24-980B-B29290E11C5E}" dt="2023-04-27T12:09:22.025" v="18" actId="47"/>
        <pc:sldMkLst>
          <pc:docMk/>
          <pc:sldMk cId="0" sldId="2218"/>
        </pc:sldMkLst>
      </pc:sldChg>
      <pc:sldChg chg="modNotesTx">
        <pc:chgData name="Thomas Brunner" userId="d36d0652-23e8-4890-8ab7-9970c2f04ec4" providerId="ADAL" clId="{28A86638-119D-4F24-980B-B29290E11C5E}" dt="2023-04-27T12:07:48.342" v="2" actId="20577"/>
        <pc:sldMkLst>
          <pc:docMk/>
          <pc:sldMk cId="1150015704" sldId="2219"/>
        </pc:sldMkLst>
      </pc:sldChg>
      <pc:sldMasterChg chg="delSldLayout">
        <pc:chgData name="Thomas Brunner" userId="d36d0652-23e8-4890-8ab7-9970c2f04ec4" providerId="ADAL" clId="{28A86638-119D-4F24-980B-B29290E11C5E}" dt="2023-04-27T12:09:22.025" v="18" actId="47"/>
        <pc:sldMasterMkLst>
          <pc:docMk/>
          <pc:sldMasterMk cId="3161673596" sldId="2147483778"/>
        </pc:sldMasterMkLst>
        <pc:sldLayoutChg chg="del">
          <pc:chgData name="Thomas Brunner" userId="d36d0652-23e8-4890-8ab7-9970c2f04ec4" providerId="ADAL" clId="{28A86638-119D-4F24-980B-B29290E11C5E}" dt="2023-04-27T12:09:22.025" v="18" actId="47"/>
          <pc:sldLayoutMkLst>
            <pc:docMk/>
            <pc:sldMasterMk cId="3161673596" sldId="2147483778"/>
            <pc:sldLayoutMk cId="2429023141" sldId="2147483792"/>
          </pc:sldLayoutMkLst>
        </pc:sldLayoutChg>
        <pc:sldLayoutChg chg="del">
          <pc:chgData name="Thomas Brunner" userId="d36d0652-23e8-4890-8ab7-9970c2f04ec4" providerId="ADAL" clId="{28A86638-119D-4F24-980B-B29290E11C5E}" dt="2023-04-27T12:09:22.025" v="18" actId="47"/>
          <pc:sldLayoutMkLst>
            <pc:docMk/>
            <pc:sldMasterMk cId="3161673596" sldId="2147483778"/>
            <pc:sldLayoutMk cId="737948548" sldId="214748379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2611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775" y="0"/>
            <a:ext cx="3004820" cy="462611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>
              <a:defRPr sz="1200"/>
            </a:lvl1pPr>
          </a:lstStyle>
          <a:p>
            <a:fld id="{6D7B4CBA-7EF0-4FC7-B43A-04700D7A383A}" type="datetimeFigureOut">
              <a:rPr lang="en-US" smtClean="0"/>
              <a:t>4/27/2023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1675" y="1152525"/>
            <a:ext cx="5530850" cy="3111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420" y="4437221"/>
            <a:ext cx="5547360" cy="3630454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7590"/>
            <a:ext cx="3004820" cy="462610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775" y="8757590"/>
            <a:ext cx="3004820" cy="462610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>
              <a:defRPr sz="1200"/>
            </a:lvl1pPr>
          </a:lstStyle>
          <a:p>
            <a:fld id="{C4B84019-3C60-4443-8200-DEE095473C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578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0545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087">
              <a:defRPr/>
            </a:pPr>
            <a:r>
              <a:rPr lang="en-US" altLang="en-US" dirty="0">
                <a:highlight>
                  <a:srgbClr val="FFFF00"/>
                </a:highlight>
              </a:rPr>
              <a:t>Other Xe TPCs have demonstrated better than 1% (look up reference)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7430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0265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207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19B77-B592-4768-814D-D59C012D40D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9562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1675" y="1152525"/>
            <a:ext cx="5530850" cy="3111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D84C7-C601-134D-AE55-C6B98F7A9CA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0319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1675" y="1152525"/>
            <a:ext cx="5530850" cy="3111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D84C7-C601-134D-AE55-C6B98F7A9CA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2868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CA" dirty="0"/>
              <a:t>The last two bins are </a:t>
            </a:r>
            <a:r>
              <a:rPr lang="en-US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6.2 </a:t>
            </a:r>
            <a:r>
              <a:rPr lang="en-US" b="1" dirty="0" err="1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tonne</a:t>
            </a:r>
            <a:r>
              <a:rPr lang="en-US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yr</a:t>
            </a:r>
            <a:r>
              <a:rPr lang="en-US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exposure with 0.5 bkg. events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01107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3087"/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3219B77-B592-4768-814D-D59C012D40D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785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85710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9655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47688" y="769938"/>
            <a:ext cx="6762750" cy="3803650"/>
          </a:xfrm>
          <a:prstGeom prst="rect">
            <a:avLst/>
          </a:prstGeom>
        </p:spPr>
      </p:sp>
      <p:sp>
        <p:nvSpPr>
          <p:cNvPr id="580" name="PlaceHolder 2"/>
          <p:cNvSpPr>
            <a:spLocks noGrp="1"/>
          </p:cNvSpPr>
          <p:nvPr>
            <p:ph type="body"/>
          </p:nvPr>
        </p:nvSpPr>
        <p:spPr>
          <a:xfrm>
            <a:off x="785876" y="4817373"/>
            <a:ext cx="6286644" cy="456363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428780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3258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5427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972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304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12110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375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547688" y="769938"/>
            <a:ext cx="6762750" cy="3803650"/>
          </a:xfrm>
          <a:prstGeom prst="rect">
            <a:avLst/>
          </a:prstGeom>
        </p:spPr>
      </p:sp>
      <p:sp>
        <p:nvSpPr>
          <p:cNvPr id="580" name="PlaceHolder 2"/>
          <p:cNvSpPr>
            <a:spLocks noGrp="1"/>
          </p:cNvSpPr>
          <p:nvPr>
            <p:ph type="body"/>
          </p:nvPr>
        </p:nvSpPr>
        <p:spPr>
          <a:xfrm>
            <a:off x="785876" y="4817373"/>
            <a:ext cx="6286644" cy="4563636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endParaRPr lang="en-US" sz="2000" spc="-1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90358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9634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defTabSz="923087">
                  <a:defRPr/>
                </a:pPr>
                <a:r>
                  <a:rPr lang="en-US" dirty="0">
                    <a:solidFill>
                      <a:prstClr val="black"/>
                    </a:solidFill>
                  </a:rPr>
                  <a:t>nEXO 3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</a:rPr>
                  <a:t> discovery potential for most NME reaching beyond inverted ordering further into normal ordering</a:t>
                </a:r>
                <a:endParaRPr lang="en-US" dirty="0">
                  <a:latin typeface="+mj-lt"/>
                  <a:ea typeface="+mj-ea"/>
                  <a:cs typeface="+mj-cs"/>
                  <a:sym typeface="Calibri"/>
                </a:endParaRPr>
              </a:p>
              <a:p>
                <a:pPr defTabSz="923087">
                  <a:defRPr/>
                </a:pPr>
                <a:endParaRPr lang="en-US" dirty="0">
                  <a:latin typeface="+mj-lt"/>
                  <a:ea typeface="+mj-ea"/>
                  <a:cs typeface="+mj-cs"/>
                  <a:sym typeface="Calibri"/>
                </a:endParaRPr>
              </a:p>
              <a:p>
                <a:pPr defTabSz="923087">
                  <a:defRPr/>
                </a:pPr>
                <a:r>
                  <a:rPr lang="en-US" dirty="0">
                    <a:latin typeface="+mj-lt"/>
                    <a:ea typeface="+mj-ea"/>
                    <a:cs typeface="+mj-cs"/>
                    <a:sym typeface="Calibri"/>
                  </a:rPr>
                  <a:t>To help understand the impact of the NME and compare across experiments, we show here the exclusion sensitivity and discovery potential for the 3 experiments for the whole set of NMEs. The gray area shows the 15 </a:t>
                </a:r>
                <a:r>
                  <a:rPr lang="en-US" dirty="0" err="1">
                    <a:latin typeface="+mj-lt"/>
                    <a:ea typeface="+mj-ea"/>
                    <a:cs typeface="+mj-cs"/>
                    <a:sym typeface="Calibri"/>
                  </a:rPr>
                  <a:t>meV</a:t>
                </a:r>
                <a:r>
                  <a:rPr lang="en-US" dirty="0">
                    <a:latin typeface="+mj-lt"/>
                    <a:ea typeface="+mj-ea"/>
                    <a:cs typeface="+mj-cs"/>
                    <a:sym typeface="Calibri"/>
                  </a:rPr>
                  <a:t> target set by the NSAC, which corresponds to first order to the bottom of the IO region. Keep in mind that this is not a distribution in a statistical sense because in reality at best only one of the NME calculation is correct, and the spread here is not a measure of the uncertainty per se - but, just to guide the eye and provide a comparison, we show with the dashed line the median value of </a:t>
                </a:r>
                <a:r>
                  <a:rPr lang="en-US" dirty="0" err="1">
                    <a:latin typeface="+mj-lt"/>
                    <a:ea typeface="+mj-ea"/>
                    <a:cs typeface="+mj-cs"/>
                    <a:sym typeface="Calibri"/>
                  </a:rPr>
                  <a:t>m_bb</a:t>
                </a:r>
                <a:r>
                  <a:rPr lang="en-US" dirty="0">
                    <a:latin typeface="+mj-lt"/>
                    <a:ea typeface="+mj-ea"/>
                    <a:cs typeface="+mj-cs"/>
                    <a:sym typeface="Calibri"/>
                  </a:rPr>
                  <a:t>. We could spend half-hour just discussing all the details embedded in this plot but the main point is that </a:t>
                </a:r>
                <a:r>
                  <a:rPr lang="en-US" dirty="0" err="1">
                    <a:latin typeface="+mj-lt"/>
                    <a:ea typeface="+mj-ea"/>
                    <a:cs typeface="+mj-cs"/>
                    <a:sym typeface="Calibri"/>
                  </a:rPr>
                  <a:t>nEXO</a:t>
                </a:r>
                <a:r>
                  <a:rPr lang="en-US" dirty="0">
                    <a:latin typeface="+mj-lt"/>
                    <a:ea typeface="+mj-ea"/>
                    <a:cs typeface="+mj-cs"/>
                    <a:sym typeface="Calibri"/>
                  </a:rPr>
                  <a:t> has a slight advance in the physics reach – indeed for some NMEs, the discovery could be as low as almost 5 </a:t>
                </a:r>
                <a:r>
                  <a:rPr lang="en-US" dirty="0" err="1">
                    <a:latin typeface="+mj-lt"/>
                    <a:ea typeface="+mj-ea"/>
                    <a:cs typeface="+mj-cs"/>
                    <a:sym typeface="Calibri"/>
                  </a:rPr>
                  <a:t>meV</a:t>
                </a:r>
                <a:r>
                  <a:rPr lang="en-US" dirty="0">
                    <a:latin typeface="+mj-lt"/>
                    <a:ea typeface="+mj-ea"/>
                    <a:cs typeface="+mj-cs"/>
                    <a:sym typeface="Calibri"/>
                  </a:rPr>
                  <a:t> neutrino mass – but the NME uncertainty is large.  We can however say with certainty that </a:t>
                </a:r>
                <a:r>
                  <a:rPr lang="en-US" dirty="0" err="1">
                    <a:latin typeface="+mj-lt"/>
                    <a:ea typeface="+mj-ea"/>
                    <a:cs typeface="+mj-cs"/>
                    <a:sym typeface="Calibri"/>
                  </a:rPr>
                  <a:t>nEXO</a:t>
                </a:r>
                <a:r>
                  <a:rPr lang="en-US" dirty="0">
                    <a:latin typeface="+mj-lt"/>
                    <a:ea typeface="+mj-ea"/>
                    <a:cs typeface="+mj-cs"/>
                    <a:sym typeface="Calibri"/>
                  </a:rPr>
                  <a:t> shines in the level of robustness of the estimate – and I will get back to this point in a few slides. </a:t>
                </a:r>
              </a:p>
              <a:p>
                <a:pPr defTabSz="923087">
                  <a:defRPr/>
                </a:pPr>
                <a:endParaRPr lang="en-US" dirty="0">
                  <a:latin typeface="+mj-lt"/>
                  <a:ea typeface="+mj-ea"/>
                  <a:cs typeface="+mj-cs"/>
                  <a:sym typeface="Calibri"/>
                </a:endParaRPr>
              </a:p>
              <a:p>
                <a:pPr defTabSz="923087">
                  <a:defRPr/>
                </a:pPr>
                <a:r>
                  <a:rPr lang="en-US" dirty="0">
                    <a:latin typeface="+mj-lt"/>
                    <a:ea typeface="+mj-ea"/>
                    <a:cs typeface="+mj-cs"/>
                    <a:sym typeface="Calibri"/>
                  </a:rPr>
                  <a:t>----</a:t>
                </a:r>
              </a:p>
              <a:p>
                <a:pPr defTabSz="923087">
                  <a:defRPr/>
                </a:pPr>
                <a:r>
                  <a:rPr lang="en-US" dirty="0">
                    <a:latin typeface="+mj-lt"/>
                    <a:ea typeface="+mj-ea"/>
                    <a:cs typeface="+mj-cs"/>
                    <a:sym typeface="Calibri"/>
                  </a:rPr>
                  <a:t>Explain plot. Only one NME is possible.</a:t>
                </a:r>
              </a:p>
              <a:p>
                <a:pPr defTabSz="923087">
                  <a:defRPr/>
                </a:pPr>
                <a:r>
                  <a:rPr lang="en-US" dirty="0">
                    <a:latin typeface="+mj-lt"/>
                    <a:ea typeface="+mj-ea"/>
                    <a:cs typeface="+mj-cs"/>
                    <a:sym typeface="Calibri"/>
                  </a:rPr>
                  <a:t>We have NMEs that imply very deep physics reach at 5 </a:t>
                </a:r>
                <a:r>
                  <a:rPr lang="en-US" dirty="0" err="1">
                    <a:latin typeface="+mj-lt"/>
                    <a:ea typeface="+mj-ea"/>
                    <a:cs typeface="+mj-cs"/>
                    <a:sym typeface="Calibri"/>
                  </a:rPr>
                  <a:t>meV</a:t>
                </a:r>
                <a:endParaRPr lang="en-US" dirty="0">
                  <a:latin typeface="+mj-lt"/>
                  <a:ea typeface="+mj-ea"/>
                  <a:cs typeface="+mj-cs"/>
                  <a:sym typeface="Calibri"/>
                </a:endParaRPr>
              </a:p>
              <a:p>
                <a:r>
                  <a:rPr lang="en-US" dirty="0"/>
                  <a:t>Median is just to guide the eye because NME is not a statistical value.</a:t>
                </a:r>
              </a:p>
              <a:p>
                <a:r>
                  <a:rPr lang="en-US" dirty="0"/>
                  <a:t>Even if you take all the NMEs from 2000, the general conclusions don’t change</a:t>
                </a:r>
              </a:p>
              <a:p>
                <a:r>
                  <a:rPr lang="en-US" dirty="0"/>
                  <a:t>There are less than NMEs for cupid</a:t>
                </a:r>
              </a:p>
              <a:p>
                <a:r>
                  <a:rPr lang="en-US" dirty="0"/>
                  <a:t>These are created </a:t>
                </a:r>
              </a:p>
              <a:p>
                <a:endParaRPr lang="en-US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/>
                  <a:t>*Median shown to guide the eye; NME is not a statistical value </a:t>
                </a:r>
                <a:r>
                  <a:rPr lang="en-US" sz="1200" dirty="0">
                    <a:sym typeface="Wingdings" panose="05000000000000000000" pitchFamily="2" charset="2"/>
                  </a:rPr>
                  <a:t> </a:t>
                </a:r>
                <a:r>
                  <a:rPr lang="en-US" sz="1200" dirty="0">
                    <a:solidFill>
                      <a:prstClr val="black"/>
                    </a:solidFill>
                  </a:rPr>
                  <a:t>There is only one correct NME.</a:t>
                </a:r>
              </a:p>
              <a:p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prstClr val="black"/>
                    </a:solidFill>
                  </a:rPr>
                  <a:t>nEXO 3</a:t>
                </a:r>
                <a:r>
                  <a:rPr lang="en-US" sz="1200" i="0">
                    <a:solidFill>
                      <a:prstClr val="black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𝜎</a:t>
                </a:r>
                <a:r>
                  <a:rPr lang="en-US" sz="1200" dirty="0">
                    <a:solidFill>
                      <a:prstClr val="black"/>
                    </a:solidFill>
                  </a:rPr>
                  <a:t> discovery potential for most NME reaching beyond inverted ordering further into normal ordering</a:t>
                </a:r>
                <a:endParaRPr lang="en-US" sz="1200" dirty="0">
                  <a:effectLst/>
                  <a:latin typeface="+mj-lt"/>
                  <a:ea typeface="+mj-ea"/>
                  <a:cs typeface="+mj-cs"/>
                  <a:sym typeface="Calibri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dirty="0">
                  <a:effectLst/>
                  <a:latin typeface="+mj-lt"/>
                  <a:ea typeface="+mj-ea"/>
                  <a:cs typeface="+mj-cs"/>
                  <a:sym typeface="Calibri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effectLst/>
                    <a:latin typeface="+mj-lt"/>
                    <a:ea typeface="+mj-ea"/>
                    <a:cs typeface="+mj-cs"/>
                    <a:sym typeface="Calibri"/>
                  </a:rPr>
                  <a:t>To help understand the impact of the NME and compare across experiments, we show here the exclusion sensitivity and discovery potential for the 3 experiments for the whole set of NMEs. The gray area shows the 15 </a:t>
                </a:r>
                <a:r>
                  <a:rPr lang="en-US" sz="1200" dirty="0" err="1">
                    <a:effectLst/>
                    <a:latin typeface="+mj-lt"/>
                    <a:ea typeface="+mj-ea"/>
                    <a:cs typeface="+mj-cs"/>
                    <a:sym typeface="Calibri"/>
                  </a:rPr>
                  <a:t>meV</a:t>
                </a:r>
                <a:r>
                  <a:rPr lang="en-US" sz="1200" dirty="0">
                    <a:effectLst/>
                    <a:latin typeface="+mj-lt"/>
                    <a:ea typeface="+mj-ea"/>
                    <a:cs typeface="+mj-cs"/>
                    <a:sym typeface="Calibri"/>
                  </a:rPr>
                  <a:t> target set by the NSAC, which corresponds to first order to the bottom of the IO region. Keep in mind that this is not a distribution in a statistical sense because in reality at best only one of the NME calculation is correct, and the spread here is not a measure of the uncertainty per se - but, just to guide the eye and provide a comparison, we show with the dashed line the median value of </a:t>
                </a:r>
                <a:r>
                  <a:rPr lang="en-US" sz="1200" dirty="0" err="1">
                    <a:effectLst/>
                    <a:latin typeface="+mj-lt"/>
                    <a:ea typeface="+mj-ea"/>
                    <a:cs typeface="+mj-cs"/>
                    <a:sym typeface="Calibri"/>
                  </a:rPr>
                  <a:t>m_bb</a:t>
                </a:r>
                <a:r>
                  <a:rPr lang="en-US" sz="1200" dirty="0">
                    <a:effectLst/>
                    <a:latin typeface="+mj-lt"/>
                    <a:ea typeface="+mj-ea"/>
                    <a:cs typeface="+mj-cs"/>
                    <a:sym typeface="Calibri"/>
                  </a:rPr>
                  <a:t>. We could spend half-hour just discussing all the details embedded in this plot but the main point is that </a:t>
                </a:r>
                <a:r>
                  <a:rPr lang="en-US" sz="1200" dirty="0" err="1">
                    <a:effectLst/>
                    <a:latin typeface="+mj-lt"/>
                    <a:ea typeface="+mj-ea"/>
                    <a:cs typeface="+mj-cs"/>
                    <a:sym typeface="Calibri"/>
                  </a:rPr>
                  <a:t>nEXO</a:t>
                </a:r>
                <a:r>
                  <a:rPr lang="en-US" sz="1200" dirty="0">
                    <a:effectLst/>
                    <a:latin typeface="+mj-lt"/>
                    <a:ea typeface="+mj-ea"/>
                    <a:cs typeface="+mj-cs"/>
                    <a:sym typeface="Calibri"/>
                  </a:rPr>
                  <a:t> has a slight advance in the physics reach – indeed for some NMEs, the discovery could be as low as almost 5 </a:t>
                </a:r>
                <a:r>
                  <a:rPr lang="en-US" sz="1200" dirty="0" err="1">
                    <a:effectLst/>
                    <a:latin typeface="+mj-lt"/>
                    <a:ea typeface="+mj-ea"/>
                    <a:cs typeface="+mj-cs"/>
                    <a:sym typeface="Calibri"/>
                  </a:rPr>
                  <a:t>meV</a:t>
                </a:r>
                <a:r>
                  <a:rPr lang="en-US" sz="1200" dirty="0">
                    <a:effectLst/>
                    <a:latin typeface="+mj-lt"/>
                    <a:ea typeface="+mj-ea"/>
                    <a:cs typeface="+mj-cs"/>
                    <a:sym typeface="Calibri"/>
                  </a:rPr>
                  <a:t> neutrino mass – but the NME uncertainty is large.  We can however say with certainty that </a:t>
                </a:r>
                <a:r>
                  <a:rPr lang="en-US" sz="1200" dirty="0" err="1">
                    <a:effectLst/>
                    <a:latin typeface="+mj-lt"/>
                    <a:ea typeface="+mj-ea"/>
                    <a:cs typeface="+mj-cs"/>
                    <a:sym typeface="Calibri"/>
                  </a:rPr>
                  <a:t>nEXO</a:t>
                </a:r>
                <a:r>
                  <a:rPr lang="en-US" sz="1200" dirty="0">
                    <a:effectLst/>
                    <a:latin typeface="+mj-lt"/>
                    <a:ea typeface="+mj-ea"/>
                    <a:cs typeface="+mj-cs"/>
                    <a:sym typeface="Calibri"/>
                  </a:rPr>
                  <a:t> shines in the level of robustness of the estimate – and I will get back to this point in a few slides. 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lang="en-US" sz="1200" dirty="0">
                  <a:effectLst/>
                  <a:latin typeface="+mj-lt"/>
                  <a:ea typeface="+mj-ea"/>
                  <a:cs typeface="+mj-cs"/>
                  <a:sym typeface="Calibri"/>
                </a:endParaRP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effectLst/>
                    <a:latin typeface="+mj-lt"/>
                    <a:ea typeface="+mj-ea"/>
                    <a:cs typeface="+mj-cs"/>
                    <a:sym typeface="Calibri"/>
                  </a:rPr>
                  <a:t>----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effectLst/>
                    <a:latin typeface="+mj-lt"/>
                    <a:ea typeface="+mj-ea"/>
                    <a:cs typeface="+mj-cs"/>
                    <a:sym typeface="Calibri"/>
                  </a:rPr>
                  <a:t>Explain plot. Only one NME is possible.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effectLst/>
                    <a:latin typeface="+mj-lt"/>
                    <a:ea typeface="+mj-ea"/>
                    <a:cs typeface="+mj-cs"/>
                    <a:sym typeface="Calibri"/>
                  </a:rPr>
                  <a:t>We have NMEs that imply very deep physics reach at 5 </a:t>
                </a:r>
                <a:r>
                  <a:rPr lang="en-US" sz="1200" dirty="0" err="1">
                    <a:effectLst/>
                    <a:latin typeface="+mj-lt"/>
                    <a:ea typeface="+mj-ea"/>
                    <a:cs typeface="+mj-cs"/>
                    <a:sym typeface="Calibri"/>
                  </a:rPr>
                  <a:t>meV</a:t>
                </a:r>
                <a:endParaRPr lang="en-US" sz="1200" dirty="0">
                  <a:effectLst/>
                  <a:latin typeface="+mj-lt"/>
                  <a:ea typeface="+mj-ea"/>
                  <a:cs typeface="+mj-cs"/>
                  <a:sym typeface="Calibri"/>
                </a:endParaRPr>
              </a:p>
              <a:p>
                <a:r>
                  <a:rPr lang="en-US" sz="1200" dirty="0"/>
                  <a:t>Median is just to guide the eye because NME is not a statistical value.</a:t>
                </a:r>
              </a:p>
              <a:p>
                <a:r>
                  <a:rPr lang="en-US" sz="1200" dirty="0"/>
                  <a:t>Even if you take all the NMEs from 2000, the general conclusions don’t change</a:t>
                </a:r>
              </a:p>
              <a:p>
                <a:r>
                  <a:rPr lang="en-US" sz="1200" dirty="0"/>
                  <a:t>There are less than NMEs for cupid</a:t>
                </a:r>
              </a:p>
              <a:p>
                <a:r>
                  <a:rPr lang="en-US" sz="1200" dirty="0"/>
                  <a:t>These are created </a:t>
                </a:r>
                <a:endParaRPr lang="en-US" dirty="0"/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4B84019-3C60-4443-8200-DEE095473C1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55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1675" y="1152525"/>
            <a:ext cx="5530850" cy="3111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D84C7-C601-134D-AE55-C6B98F7A9CA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2868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DD84C7-C601-134D-AE55-C6B98F7A9CA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18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2B997281-14BE-457F-9E9D-202AB68C3C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71488" y="727075"/>
            <a:ext cx="6453187" cy="3630613"/>
          </a:xfrm>
          <a:ln/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F334FB49-4A48-4C1D-9E02-6A775B7EB9A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 altLang="en-US" dirty="0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F5A4489A-E0C2-4E58-9188-13E86C03BD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defTabSz="975829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9899" indent="-288422" defTabSz="975829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53690" indent="-230738" defTabSz="975829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15166" indent="-230738" defTabSz="975829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76641" indent="-230738" defTabSz="975829"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38117" indent="-230738" defTabSz="9758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99593" indent="-230738" defTabSz="9758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61068" indent="-230738" defTabSz="9758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922543" indent="-230738" defTabSz="975829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fld id="{C464D4F6-20CE-4356-8440-453D32DB8DFB}" type="slidenum">
              <a:rPr lang="en-US" altLang="en-US" sz="1300">
                <a:solidFill>
                  <a:srgbClr val="000000"/>
                </a:solidFill>
                <a:latin typeface="Arial" panose="020B0604020202020204" pitchFamily="34" charset="0"/>
              </a:rPr>
              <a:pPr/>
              <a:t>10</a:t>
            </a:fld>
            <a:endParaRPr lang="en-US" altLang="en-US" sz="130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>
            <a:extLst>
              <a:ext uri="{FF2B5EF4-FFF2-40B4-BE49-F238E27FC236}">
                <a16:creationId xmlns:a16="http://schemas.microsoft.com/office/drawing/2014/main" id="{3D47AD4C-2DC2-4BFB-9830-9351448EE8B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50008" indent="-288465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53859" indent="-230772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15402" indent="-230772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76945" indent="-230772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38489" indent="-2307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3000032" indent="-2307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61576" indent="-2307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923119" indent="-230772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fld id="{501B2B1B-7A1B-40D0-9E20-1E37935C7C7C}" type="slidenum">
              <a:rPr lang="en-US" altLang="en-US" sz="1200"/>
              <a:pPr/>
              <a:t>11</a:t>
            </a:fld>
            <a:endParaRPr lang="en-US" altLang="en-US" sz="1200"/>
          </a:p>
        </p:txBody>
      </p:sp>
      <p:sp>
        <p:nvSpPr>
          <p:cNvPr id="69634" name="Rectangle 2">
            <a:extLst>
              <a:ext uri="{FF2B5EF4-FFF2-40B4-BE49-F238E27FC236}">
                <a16:creationId xmlns:a16="http://schemas.microsoft.com/office/drawing/2014/main" id="{13E5886D-61C3-40D0-8E49-4A792EC122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69635" name="Rectangle 3">
            <a:extLst>
              <a:ext uri="{FF2B5EF4-FFF2-40B4-BE49-F238E27FC236}">
                <a16:creationId xmlns:a16="http://schemas.microsoft.com/office/drawing/2014/main" id="{AF817FA8-B0DC-43D6-BF27-B16C7AB3FD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altLang="en-US">
              <a:latin typeface="Arial" panose="020B0604020202020204" pitchFamily="34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8269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umbrella&#10;&#10;Description automatically generated">
            <a:extLst>
              <a:ext uri="{FF2B5EF4-FFF2-40B4-BE49-F238E27FC236}">
                <a16:creationId xmlns:a16="http://schemas.microsoft.com/office/drawing/2014/main" id="{C8B46B69-D87E-4D23-9311-9D5C512286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Picture 9" descr="A picture containing indoor, sitting, photo, table&#10;&#10;Description automatically generated">
            <a:extLst>
              <a:ext uri="{FF2B5EF4-FFF2-40B4-BE49-F238E27FC236}">
                <a16:creationId xmlns:a16="http://schemas.microsoft.com/office/drawing/2014/main" id="{658B9F0C-2215-4F3A-8D6E-7F2841C4688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CrisscrossEtching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3277" y="-826721"/>
            <a:ext cx="9835764" cy="55326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9E3287-B798-4D74-9438-706A56488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4E7755-7A01-482C-B86A-DF549154A9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AF7B61C-95F6-4138-98FA-7C194F537A9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8200" y="892360"/>
            <a:ext cx="2182037" cy="6692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C99DF1-9CB5-4A7E-99B5-6E89050B8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225F02-F125-49C8-B9FF-72A0A6512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7DB01F-0138-469B-B0E4-8826F36B1B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F19C64-8346-4FC4-BAFF-659D32A5F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455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4/27/2023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240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27018-E396-47EE-AD39-AB79F62208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149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85DF8F-F395-4113-BF1A-99FF8860D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DD787-2351-42C0-841C-E0E9F5A17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EE95226-4396-4C53-8821-C15DE56A7120}"/>
              </a:ext>
            </a:extLst>
          </p:cNvPr>
          <p:cNvCxnSpPr/>
          <p:nvPr userDrawn="1"/>
        </p:nvCxnSpPr>
        <p:spPr>
          <a:xfrm>
            <a:off x="838200" y="1248357"/>
            <a:ext cx="712900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449FD2-71EA-48A4-9F4A-706E0347B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A13C8-4E0A-4ADA-AF67-E326CA4F158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E1A373-B004-4E3F-94D6-3265E5345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CA562C-3BC6-45E6-98AF-14660BD64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</p:spTree>
    <p:extLst>
      <p:ext uri="{BB962C8B-B14F-4D97-AF65-F5344CB8AC3E}">
        <p14:creationId xmlns:p14="http://schemas.microsoft.com/office/powerpoint/2010/main" val="2176251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346D8-DA8B-4A25-A717-AA299A346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DCCC47-ABC9-4BEF-96F6-F3793A108EE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9596CA-D0BC-4EAC-BC6F-E1691F8D7A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8DA525-BF1C-413C-BD1D-9FAD5BA43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9DDBC-823A-4078-AF08-69F0E398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D68E01-CA02-4A41-82DA-C0FB3EA01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A003-3D9B-4BBA-8B17-A6DBD1C8E6AD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A237F65-EE89-4550-8B63-698C13B0D718}"/>
              </a:ext>
            </a:extLst>
          </p:cNvPr>
          <p:cNvCxnSpPr/>
          <p:nvPr userDrawn="1"/>
        </p:nvCxnSpPr>
        <p:spPr>
          <a:xfrm>
            <a:off x="838200" y="1248357"/>
            <a:ext cx="712900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8864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CEB7C7-C68C-4CE0-A867-071E11165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A4E21F-F9E8-45C9-A244-9AC7C731C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BE15B3-D081-4DEA-9BD2-B27C2CE0E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6FD7282-58F4-4AC8-87B9-C69E8B387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A003-3D9B-4BBA-8B17-A6DBD1C8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605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D89408-3C35-4C1B-ADF4-206C27BBE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C62271-A9E8-4DC0-9FF6-5CA615CFA1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598905-A06C-4241-8F5B-AA627781E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A003-3D9B-4BBA-8B17-A6DBD1C8E6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270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3132815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D1DE96-BEDD-154F-B168-ADC80A9654D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3657600" cy="365125"/>
          </a:xfrm>
        </p:spPr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B7D47-2CEA-CC4F-9E5A-6F3BC5253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81600" y="6356350"/>
            <a:ext cx="1981200" cy="365125"/>
          </a:xfrm>
        </p:spPr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</a:p>
        </p:txBody>
      </p:sp>
    </p:spTree>
    <p:extLst>
      <p:ext uri="{BB962C8B-B14F-4D97-AF65-F5344CB8AC3E}">
        <p14:creationId xmlns:p14="http://schemas.microsoft.com/office/powerpoint/2010/main" val="215208084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1"/>
          <p:cNvSpPr/>
          <p:nvPr/>
        </p:nvSpPr>
        <p:spPr>
          <a:xfrm>
            <a:off x="0" y="0"/>
            <a:ext cx="12192000" cy="254001"/>
          </a:xfrm>
          <a:prstGeom prst="rect">
            <a:avLst/>
          </a:prstGeom>
          <a:solidFill>
            <a:srgbClr val="00356B"/>
          </a:solidFill>
          <a:ln w="12700"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FFFFFF"/>
                </a:solidFill>
              </a:defRPr>
            </a:pPr>
            <a:endParaRPr sz="900"/>
          </a:p>
        </p:txBody>
      </p:sp>
      <p:sp>
        <p:nvSpPr>
          <p:cNvPr id="48" name="Body Level One…"/>
          <p:cNvSpPr txBox="1">
            <a:spLocks noGrp="1"/>
          </p:cNvSpPr>
          <p:nvPr>
            <p:ph type="body" idx="1"/>
          </p:nvPr>
        </p:nvSpPr>
        <p:spPr>
          <a:xfrm>
            <a:off x="504825" y="1174750"/>
            <a:ext cx="11112500" cy="5080000"/>
          </a:xfrm>
          <a:prstGeom prst="rect">
            <a:avLst/>
          </a:prstGeom>
        </p:spPr>
        <p:txBody>
          <a:bodyPr/>
          <a:lstStyle>
            <a:lvl1pPr>
              <a:spcBef>
                <a:spcPts val="1500"/>
              </a:spcBef>
              <a:defRPr sz="2000"/>
            </a:lvl1pPr>
            <a:lvl2pPr>
              <a:spcBef>
                <a:spcPts val="1500"/>
              </a:spcBef>
              <a:defRPr sz="2000"/>
            </a:lvl2pPr>
            <a:lvl3pPr>
              <a:spcBef>
                <a:spcPts val="1500"/>
              </a:spcBef>
              <a:defRPr sz="2000"/>
            </a:lvl3pPr>
            <a:lvl4pPr>
              <a:spcBef>
                <a:spcPts val="1500"/>
              </a:spcBef>
              <a:defRPr sz="2000"/>
            </a:lvl4pPr>
            <a:lvl5pPr>
              <a:spcBef>
                <a:spcPts val="1500"/>
              </a:spcBef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813039" y="11192"/>
            <a:ext cx="228601" cy="23161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497990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4684826-4385-4C6B-8C6E-9AA683ABEFDB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lstStyle/>
          <a:p>
            <a:r>
              <a:rPr lang="en-US"/>
              <a:t>April 27, 2023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58050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65648"/>
            <a:ext cx="10972800" cy="4906889"/>
          </a:xfrm>
        </p:spPr>
        <p:txBody>
          <a:bodyPr lIns="0" bIns="0">
            <a:normAutofit/>
          </a:bodyPr>
          <a:lstStyle>
            <a:lvl1pPr marL="285750" indent="-228600" eaLnBrk="1" latinLnBrk="0" hangingPunct="1">
              <a:spcBef>
                <a:spcPts val="1800"/>
              </a:spcBef>
              <a:spcAft>
                <a:spcPts val="200"/>
              </a:spcAft>
              <a:buClr>
                <a:srgbClr val="0F4F97"/>
              </a:buClr>
              <a:buFont typeface="Arial" panose="020B0604020202020204" pitchFamily="34" charset="0"/>
              <a:buChar char="•"/>
              <a:defRPr sz="2000"/>
            </a:lvl1pPr>
            <a:lvl2pPr eaLnBrk="1" latinLnBrk="0" hangingPunct="1">
              <a:spcAft>
                <a:spcPts val="200"/>
              </a:spcAft>
              <a:defRPr sz="2000"/>
            </a:lvl2pPr>
            <a:lvl3pPr eaLnBrk="1" latinLnBrk="0" hangingPunct="1">
              <a:spcAft>
                <a:spcPts val="200"/>
              </a:spcAft>
              <a:buClr>
                <a:srgbClr val="319785"/>
              </a:buClr>
              <a:defRPr sz="2000"/>
            </a:lvl3pPr>
            <a:lvl4pPr eaLnBrk="1" latinLnBrk="0" hangingPunct="1">
              <a:spcAft>
                <a:spcPts val="200"/>
              </a:spcAft>
              <a:defRPr sz="2000"/>
            </a:lvl4pPr>
            <a:lvl5pPr eaLnBrk="1" latinLnBrk="0" hangingPunct="1">
              <a:spcAft>
                <a:spcPts val="200"/>
              </a:spcAft>
              <a:buClr>
                <a:schemeClr val="accent3">
                  <a:lumMod val="50000"/>
                </a:schemeClr>
              </a:buClr>
              <a:defRPr sz="20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609600" y="191384"/>
            <a:ext cx="11043139" cy="1008771"/>
          </a:xfrm>
          <a:prstGeom prst="rect">
            <a:avLst/>
          </a:prstGeom>
          <a:effectLst/>
        </p:spPr>
        <p:txBody>
          <a:bodyPr vert="horz" lIns="0" rIns="45720" rtlCol="0" anchor="ctr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>
            <a:lvl1pPr>
              <a:defRPr>
                <a:solidFill>
                  <a:srgbClr val="005484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61139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umbrella&#10;&#10;Description automatically generated">
            <a:extLst>
              <a:ext uri="{FF2B5EF4-FFF2-40B4-BE49-F238E27FC236}">
                <a16:creationId xmlns:a16="http://schemas.microsoft.com/office/drawing/2014/main" id="{8813B55A-B8CF-4D26-A588-691937C0EEB3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3132814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CC9AA6-430E-41B4-B061-AA1DF79A5E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9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58B2C9-714A-45B9-81E2-D5D7A14640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39186"/>
            <a:ext cx="10515600" cy="4737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D41D6-0AC9-4562-873E-31B3C5CA9B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April 27,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D323B-0094-4860-886A-3D8C20009F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/>
              <a:t>0νββ </a:t>
            </a:r>
            <a:r>
              <a:rPr lang="en-US"/>
              <a:t>International Summit - nEXO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321CF-AE70-4956-8F8C-EA47940A7B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A348D-0ACA-4A14-BE24-0CD3518A6A3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89A30C-8BB6-4F58-9850-FBEDC8EDCB7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412828" y="293051"/>
            <a:ext cx="1657251" cy="508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673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0" r:id="rId2"/>
    <p:sldLayoutId id="2147483782" r:id="rId3"/>
    <p:sldLayoutId id="2147483784" r:id="rId4"/>
    <p:sldLayoutId id="2147483785" r:id="rId5"/>
    <p:sldLayoutId id="2147483787" r:id="rId6"/>
    <p:sldLayoutId id="2147483788" r:id="rId7"/>
    <p:sldLayoutId id="2147483790" r:id="rId8"/>
    <p:sldLayoutId id="2147483791" r:id="rId9"/>
    <p:sldLayoutId id="2147483794" r:id="rId10"/>
    <p:sldLayoutId id="2147483795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homas.brunner@mcgill.c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1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6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nexo.llnl.gov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7" Type="http://schemas.openxmlformats.org/officeDocument/2006/relationships/image" Target="../media/image60.emf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59.png"/><Relationship Id="rId5" Type="http://schemas.openxmlformats.org/officeDocument/2006/relationships/image" Target="../media/image58.jpeg"/><Relationship Id="rId4" Type="http://schemas.openxmlformats.org/officeDocument/2006/relationships/image" Target="../media/image5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s://arxiv.org/abs/2106.16243" TargetMode="External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hyperlink" Target="https://arxiv.org/abs/1907.09376" TargetMode="External"/><Relationship Id="rId10" Type="http://schemas.openxmlformats.org/officeDocument/2006/relationships/image" Target="../media/image13.png"/><Relationship Id="rId4" Type="http://schemas.openxmlformats.org/officeDocument/2006/relationships/hyperlink" Target="https://legend-exp.org/science/legend-pathway/legend-1000" TargetMode="External"/><Relationship Id="rId9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50B85C-1FEE-4F94-933C-7C0AECD6B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1437487" cy="2852737"/>
          </a:xfrm>
        </p:spPr>
        <p:txBody>
          <a:bodyPr>
            <a:normAutofit/>
          </a:bodyPr>
          <a:lstStyle/>
          <a:p>
            <a:r>
              <a:rPr lang="en-US" sz="4400" dirty="0"/>
              <a:t>The nEXO Search for </a:t>
            </a:r>
            <a:r>
              <a:rPr lang="el-GR" sz="4400" dirty="0"/>
              <a:t>0νββ</a:t>
            </a:r>
            <a:endParaRPr lang="en-US" sz="4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E1905-DFD4-4788-A74E-8DD01E568C0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Thomas Brunner (</a:t>
            </a:r>
            <a:r>
              <a:rPr lang="en-CA" dirty="0">
                <a:hlinkClick r:id="rId2"/>
              </a:rPr>
              <a:t>thomas.brunner@mcgill.ca</a:t>
            </a:r>
            <a:r>
              <a:rPr lang="en-CA" dirty="0"/>
              <a:t>)</a:t>
            </a:r>
          </a:p>
          <a:p>
            <a:r>
              <a:rPr lang="en-CA" dirty="0"/>
              <a:t>nEXO Canada Spokesperson</a:t>
            </a:r>
          </a:p>
          <a:p>
            <a:r>
              <a:rPr lang="en-CA" dirty="0"/>
              <a:t>For the nEXO Collaboration</a:t>
            </a:r>
          </a:p>
          <a:p>
            <a:r>
              <a:rPr lang="el-GR" sz="2400" dirty="0"/>
              <a:t>0νββ </a:t>
            </a:r>
            <a:r>
              <a:rPr lang="en-CA" sz="2400" dirty="0"/>
              <a:t>International Summit</a:t>
            </a:r>
            <a:r>
              <a:rPr lang="en-CA" dirty="0"/>
              <a:t> at</a:t>
            </a:r>
            <a:r>
              <a:rPr lang="en-CA" sz="2400" dirty="0"/>
              <a:t> </a:t>
            </a:r>
            <a:r>
              <a:rPr lang="en-CA" dirty="0"/>
              <a:t>SNOLAB, April 27,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7671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">
            <a:extLst>
              <a:ext uri="{FF2B5EF4-FFF2-40B4-BE49-F238E27FC236}">
                <a16:creationId xmlns:a16="http://schemas.microsoft.com/office/drawing/2014/main" id="{6206DDD9-96BD-4777-AFA4-23A0CEE892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1162" y="3132563"/>
            <a:ext cx="322103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2012: </a:t>
            </a:r>
            <a:r>
              <a:rPr lang="en-US" altLang="en-US" sz="1400" b="1" i="1" dirty="0" err="1">
                <a:solidFill>
                  <a:srgbClr val="0070C0"/>
                </a:solidFill>
                <a:latin typeface="Calibri" panose="020F0502020204030204" pitchFamily="34" charset="0"/>
              </a:rPr>
              <a:t>Phys.Rev.Lett</a:t>
            </a:r>
            <a:r>
              <a:rPr lang="en-US" altLang="en-US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. 109 (2012) 032505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2014: Nature 510 (2014) 229-234 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2018: Phys. Rev. Lett. 120, 072701 (2018)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b="1" i="1" dirty="0">
                <a:solidFill>
                  <a:srgbClr val="0070C0"/>
                </a:solidFill>
                <a:latin typeface="Calibri" panose="020F0502020204030204" pitchFamily="34" charset="0"/>
              </a:rPr>
              <a:t>2019: Phys. Rev. Lett. 123 (2019) 161802</a:t>
            </a:r>
          </a:p>
        </p:txBody>
      </p:sp>
      <p:sp>
        <p:nvSpPr>
          <p:cNvPr id="20486" name="TextBox 3">
            <a:extLst>
              <a:ext uri="{FF2B5EF4-FFF2-40B4-BE49-F238E27FC236}">
                <a16:creationId xmlns:a16="http://schemas.microsoft.com/office/drawing/2014/main" id="{7EE2EFEF-61A7-4B1E-9B1F-D07B6482F4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49" y="1155695"/>
            <a:ext cx="1172357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- First 100 kg-class experiment to take data.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- Excellent background, very well predicted by the massive material characterization program 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		(and the simulation)	</a:t>
            </a:r>
            <a:r>
              <a:rPr lang="en-US" altLang="en-US" sz="2400" b="1" dirty="0">
                <a:solidFill>
                  <a:schemeClr val="accent1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altLang="en-US" sz="2400" b="1" i="1" u="sng" dirty="0">
                <a:solidFill>
                  <a:schemeClr val="accent1"/>
                </a:solidFill>
                <a:latin typeface="Calibri" panose="020F0502020204030204" pitchFamily="34" charset="0"/>
              </a:rPr>
              <a:t>This is essential for nEXO design.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- More papers on non-β</a:t>
            </a:r>
            <a:r>
              <a:rPr lang="el-GR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β</a:t>
            </a:r>
            <a:r>
              <a:rPr lang="en-US" altLang="en-US" sz="2400" dirty="0">
                <a:solidFill>
                  <a:srgbClr val="000000"/>
                </a:solidFill>
                <a:latin typeface="Calibri" panose="020F0502020204030204" pitchFamily="34" charset="0"/>
              </a:rPr>
              <a:t> decay physics.</a:t>
            </a:r>
          </a:p>
        </p:txBody>
      </p:sp>
      <p:sp>
        <p:nvSpPr>
          <p:cNvPr id="20489" name="Slide Number Placeholder 6">
            <a:extLst>
              <a:ext uri="{FF2B5EF4-FFF2-40B4-BE49-F238E27FC236}">
                <a16:creationId xmlns:a16="http://schemas.microsoft.com/office/drawing/2014/main" id="{83E11585-67D8-4D87-9C96-A7B8C7324B68}"/>
              </a:ext>
            </a:extLst>
          </p:cNvPr>
          <p:cNvSpPr>
            <a:spLocks noGrp="1" noChangeArrowheads="1"/>
          </p:cNvSpPr>
          <p:nvPr>
            <p:ph type="sldNum" sz="quarter" idx="2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DA4B798-1CBB-4F85-B569-D21F96CE57AE}" type="slidenum">
              <a:rPr lang="en-US" altLang="en-US" sz="1200" smtClean="0">
                <a:solidFill>
                  <a:srgbClr val="606060"/>
                </a:solidFill>
                <a:latin typeface="+mn-lt"/>
                <a:cs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en-US" altLang="en-US" sz="1200" dirty="0">
              <a:solidFill>
                <a:srgbClr val="60606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2678FC-815F-452F-BE51-5FAEDB865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April 27, 2023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6EF0D3-580A-4054-9E90-4ED30345F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108608" y="6356350"/>
            <a:ext cx="2431983" cy="365125"/>
          </a:xfrm>
        </p:spPr>
        <p:txBody>
          <a:bodyPr/>
          <a:lstStyle/>
          <a:p>
            <a:pPr>
              <a:defRPr/>
            </a:pPr>
            <a:r>
              <a:rPr lang="el-GR" dirty="0"/>
              <a:t>0νββ </a:t>
            </a:r>
            <a:r>
              <a:rPr lang="en-US" dirty="0"/>
              <a:t>International Summit - nEXO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EE9166C-5942-42A1-BA05-A2CCF02B5A5F}"/>
                  </a:ext>
                </a:extLst>
              </p:cNvPr>
              <p:cNvSpPr txBox="1"/>
              <p:nvPr/>
            </p:nvSpPr>
            <p:spPr>
              <a:xfrm>
                <a:off x="6616780" y="4352645"/>
                <a:ext cx="4117481" cy="1520866"/>
              </a:xfrm>
              <a:prstGeom prst="rect">
                <a:avLst/>
              </a:prstGeom>
              <a:noFill/>
              <a:ln w="38100">
                <a:solidFill>
                  <a:srgbClr val="0099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/>
                  <a:t>Final result</a:t>
                </a:r>
              </a:p>
              <a:p>
                <a:r>
                  <a:rPr lang="en-US" b="1" dirty="0">
                    <a:solidFill>
                      <a:srgbClr val="0066FF"/>
                    </a:solidFill>
                  </a:rPr>
                  <a:t>Phase I+II: 234.1 kg </a:t>
                </a:r>
                <a:r>
                  <a:rPr lang="en-US" b="1" dirty="0" err="1">
                    <a:solidFill>
                      <a:srgbClr val="0066FF"/>
                    </a:solidFill>
                  </a:rPr>
                  <a:t>yr</a:t>
                </a:r>
                <a:r>
                  <a:rPr lang="en-US" b="1" dirty="0">
                    <a:solidFill>
                      <a:srgbClr val="0066FF"/>
                    </a:solidFill>
                  </a:rPr>
                  <a:t> of </a:t>
                </a:r>
                <a:r>
                  <a:rPr lang="en-US" b="1" baseline="30000" dirty="0">
                    <a:solidFill>
                      <a:srgbClr val="0066FF"/>
                    </a:solidFill>
                  </a:rPr>
                  <a:t>136</a:t>
                </a:r>
                <a:r>
                  <a:rPr lang="en-US" b="1" dirty="0">
                    <a:solidFill>
                      <a:srgbClr val="0066FF"/>
                    </a:solidFill>
                  </a:rPr>
                  <a:t>Xe exposure</a:t>
                </a:r>
              </a:p>
              <a:p>
                <a:r>
                  <a:rPr lang="en-US" b="1" dirty="0">
                    <a:solidFill>
                      <a:srgbClr val="0066FF"/>
                    </a:solidFill>
                  </a:rPr>
                  <a:t>Limit: T</a:t>
                </a:r>
                <a:r>
                  <a:rPr lang="en-US" b="1" baseline="-25000" dirty="0">
                    <a:solidFill>
                      <a:srgbClr val="0066FF"/>
                    </a:solidFill>
                  </a:rPr>
                  <a:t>1/2</a:t>
                </a:r>
                <a:r>
                  <a:rPr lang="en-US" b="1" baseline="30000" dirty="0">
                    <a:solidFill>
                      <a:srgbClr val="0066FF"/>
                    </a:solidFill>
                  </a:rPr>
                  <a:t>0ν</a:t>
                </a:r>
                <a:r>
                  <a:rPr lang="el-GR" b="1" baseline="30000" dirty="0">
                    <a:solidFill>
                      <a:srgbClr val="0066FF"/>
                    </a:solidFill>
                  </a:rPr>
                  <a:t>ββ</a:t>
                </a:r>
                <a:r>
                  <a:rPr lang="en-US" b="1" baseline="30000" dirty="0">
                    <a:solidFill>
                      <a:srgbClr val="0066FF"/>
                    </a:solidFill>
                  </a:rPr>
                  <a:t> </a:t>
                </a:r>
                <a:r>
                  <a:rPr lang="en-US" b="1" dirty="0">
                    <a:solidFill>
                      <a:srgbClr val="0066FF"/>
                    </a:solidFill>
                  </a:rPr>
                  <a:t>&gt; 3.5x10</a:t>
                </a:r>
                <a:r>
                  <a:rPr lang="en-US" b="1" baseline="30000" dirty="0">
                    <a:solidFill>
                      <a:srgbClr val="0066FF"/>
                    </a:solidFill>
                  </a:rPr>
                  <a:t>25</a:t>
                </a:r>
                <a:r>
                  <a:rPr lang="en-US" b="1" dirty="0">
                    <a:solidFill>
                      <a:srgbClr val="0066FF"/>
                    </a:solidFill>
                  </a:rPr>
                  <a:t> </a:t>
                </a:r>
                <a:r>
                  <a:rPr lang="en-US" b="1" dirty="0" err="1">
                    <a:solidFill>
                      <a:srgbClr val="0066FF"/>
                    </a:solidFill>
                  </a:rPr>
                  <a:t>yr</a:t>
                </a:r>
                <a:r>
                  <a:rPr lang="en-US" b="1" dirty="0">
                    <a:solidFill>
                      <a:srgbClr val="0066FF"/>
                    </a:solidFill>
                  </a:rPr>
                  <a:t> (90% CL)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b="1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𝜷𝜷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b="1" dirty="0"/>
                  <a:t> &lt; (93 -286) </a:t>
                </a:r>
                <a:r>
                  <a:rPr lang="en-US" b="1" dirty="0" err="1"/>
                  <a:t>meV</a:t>
                </a:r>
                <a:endParaRPr lang="en-US" b="1" dirty="0"/>
              </a:p>
              <a:p>
                <a:r>
                  <a:rPr lang="en-US" b="1" dirty="0">
                    <a:solidFill>
                      <a:srgbClr val="FF0000"/>
                    </a:solidFill>
                  </a:rPr>
                  <a:t>Sensitivity: 5.0x10</a:t>
                </a:r>
                <a:r>
                  <a:rPr lang="en-US" b="1" baseline="30000" dirty="0">
                    <a:solidFill>
                      <a:srgbClr val="FF0000"/>
                    </a:solidFill>
                  </a:rPr>
                  <a:t>25</a:t>
                </a:r>
                <a:r>
                  <a:rPr 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b="1" dirty="0" err="1">
                    <a:solidFill>
                      <a:srgbClr val="FF0000"/>
                    </a:solidFill>
                  </a:rPr>
                  <a:t>yr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5EE9166C-5942-42A1-BA05-A2CCF02B5A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6780" y="4352645"/>
                <a:ext cx="4117481" cy="1520866"/>
              </a:xfrm>
              <a:prstGeom prst="rect">
                <a:avLst/>
              </a:prstGeom>
              <a:blipFill>
                <a:blip r:embed="rId3"/>
                <a:stretch>
                  <a:fillRect l="-733" t="-781" b="-3906"/>
                </a:stretch>
              </a:blipFill>
              <a:ln w="38100">
                <a:solidFill>
                  <a:srgbClr val="009900"/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3">
            <a:extLst>
              <a:ext uri="{FF2B5EF4-FFF2-40B4-BE49-F238E27FC236}">
                <a16:creationId xmlns:a16="http://schemas.microsoft.com/office/drawing/2014/main" id="{FA44C75B-DDA2-2E53-DA34-8A35029FEBD3}"/>
              </a:ext>
            </a:extLst>
          </p:cNvPr>
          <p:cNvSpPr txBox="1">
            <a:spLocks/>
          </p:cNvSpPr>
          <p:nvPr/>
        </p:nvSpPr>
        <p:spPr>
          <a:xfrm>
            <a:off x="420849" y="-3516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/>
              <a:t>EXO-200 </a:t>
            </a:r>
            <a:r>
              <a:rPr lang="el-GR" sz="4400" dirty="0"/>
              <a:t>0νββ</a:t>
            </a:r>
            <a:r>
              <a:rPr lang="en-CA" sz="4400" dirty="0"/>
              <a:t> results</a:t>
            </a:r>
            <a:endParaRPr lang="en-CA" dirty="0"/>
          </a:p>
        </p:txBody>
      </p:sp>
      <p:pic>
        <p:nvPicPr>
          <p:cNvPr id="5" name="Picture 4" descr="installation_machine">
            <a:extLst>
              <a:ext uri="{FF2B5EF4-FFF2-40B4-BE49-F238E27FC236}">
                <a16:creationId xmlns:a16="http://schemas.microsoft.com/office/drawing/2014/main" id="{D8F492A8-B2B8-7A49-DABE-DC01F3C1A5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904" y="3101769"/>
            <a:ext cx="4361074" cy="3269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6E182F7F-3600-404B-BFB8-0E338053B3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543410"/>
              </p:ext>
            </p:extLst>
          </p:nvPr>
        </p:nvGraphicFramePr>
        <p:xfrm>
          <a:off x="464443" y="1254615"/>
          <a:ext cx="4572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LXe</a:t>
                      </a:r>
                      <a:r>
                        <a:rPr lang="en-US" dirty="0"/>
                        <a:t> mass (kg)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Diameter</a:t>
                      </a:r>
                      <a:r>
                        <a:rPr lang="en-US" baseline="0" dirty="0"/>
                        <a:t> or length (cm)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5000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130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150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  <a:endParaRPr lang="en-US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6" name="Oval 15">
            <a:extLst>
              <a:ext uri="{FF2B5EF4-FFF2-40B4-BE49-F238E27FC236}">
                <a16:creationId xmlns:a16="http://schemas.microsoft.com/office/drawing/2014/main" id="{C307F361-F8AB-4DEB-8021-63C87252A0F9}"/>
              </a:ext>
            </a:extLst>
          </p:cNvPr>
          <p:cNvSpPr/>
          <p:nvPr/>
        </p:nvSpPr>
        <p:spPr>
          <a:xfrm>
            <a:off x="7433518" y="1380128"/>
            <a:ext cx="4572000" cy="45497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C3CF04-CE46-447D-9C36-81D6789C0BE2}"/>
              </a:ext>
            </a:extLst>
          </p:cNvPr>
          <p:cNvSpPr/>
          <p:nvPr/>
        </p:nvSpPr>
        <p:spPr>
          <a:xfrm>
            <a:off x="5628729" y="1512001"/>
            <a:ext cx="1360488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3A23EE0-8BA5-404C-8469-4DBF1B05E26C}"/>
              </a:ext>
            </a:extLst>
          </p:cNvPr>
          <p:cNvSpPr/>
          <p:nvPr/>
        </p:nvSpPr>
        <p:spPr>
          <a:xfrm>
            <a:off x="6020592" y="4043310"/>
            <a:ext cx="436563" cy="41592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" name="TextBox 12">
            <a:extLst>
              <a:ext uri="{FF2B5EF4-FFF2-40B4-BE49-F238E27FC236}">
                <a16:creationId xmlns:a16="http://schemas.microsoft.com/office/drawing/2014/main" id="{02160702-54F4-41B1-B089-2CD947467E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7478" y="3995359"/>
            <a:ext cx="6238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dirty="0">
                <a:latin typeface="+mn-lt"/>
              </a:rPr>
              <a:t>5kg</a:t>
            </a:r>
          </a:p>
        </p:txBody>
      </p:sp>
      <p:sp>
        <p:nvSpPr>
          <p:cNvPr id="20" name="TextBox 13">
            <a:extLst>
              <a:ext uri="{FF2B5EF4-FFF2-40B4-BE49-F238E27FC236}">
                <a16:creationId xmlns:a16="http://schemas.microsoft.com/office/drawing/2014/main" id="{99453AE2-98BE-4B19-A02C-F16CC74743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62080" y="3055052"/>
            <a:ext cx="9348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dirty="0">
                <a:latin typeface="+mn-lt"/>
              </a:rPr>
              <a:t>150kg</a:t>
            </a:r>
          </a:p>
        </p:txBody>
      </p:sp>
      <p:sp>
        <p:nvSpPr>
          <p:cNvPr id="21" name="TextBox 14">
            <a:extLst>
              <a:ext uri="{FF2B5EF4-FFF2-40B4-BE49-F238E27FC236}">
                <a16:creationId xmlns:a16="http://schemas.microsoft.com/office/drawing/2014/main" id="{D8FE9142-055D-438F-A73B-7EDD27D366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57532" y="5266328"/>
            <a:ext cx="10903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/>
            <a:ext uri="{91240B29-F687-4f45-9708-019B960494DF}"/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2400" dirty="0">
                <a:latin typeface="+mn-lt"/>
              </a:rPr>
              <a:t>5000kg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4513ED3-D672-4FC0-8F4D-25979ECAC27A}"/>
              </a:ext>
            </a:extLst>
          </p:cNvPr>
          <p:cNvCxnSpPr/>
          <p:nvPr/>
        </p:nvCxnSpPr>
        <p:spPr>
          <a:xfrm>
            <a:off x="6087266" y="4251272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28A8F852-B133-477B-BE30-873FEDD7112C}"/>
              </a:ext>
            </a:extLst>
          </p:cNvPr>
          <p:cNvGrpSpPr/>
          <p:nvPr/>
        </p:nvGrpSpPr>
        <p:grpSpPr>
          <a:xfrm>
            <a:off x="699610" y="3323598"/>
            <a:ext cx="3020379" cy="1015663"/>
            <a:chOff x="699610" y="3323598"/>
            <a:chExt cx="3020379" cy="1015663"/>
          </a:xfrm>
        </p:grpSpPr>
        <p:sp>
          <p:nvSpPr>
            <p:cNvPr id="68635" name="TextBox 19">
              <a:extLst>
                <a:ext uri="{FF2B5EF4-FFF2-40B4-BE49-F238E27FC236}">
                  <a16:creationId xmlns:a16="http://schemas.microsoft.com/office/drawing/2014/main" id="{70B09A2A-88E4-4848-9836-F0728E63C9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9610" y="3323598"/>
              <a:ext cx="3020379" cy="1015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latin typeface="Helvetica" panose="020B0604020202030204" pitchFamily="34" charset="0"/>
                </a:rPr>
                <a:t>2.5 MeV </a:t>
              </a:r>
              <a:r>
                <a:rPr lang="en-US" altLang="en-US" sz="2000" dirty="0">
                  <a:latin typeface="Symbol" panose="05050102010706020507" pitchFamily="18" charset="2"/>
                </a:rPr>
                <a:t>g</a:t>
              </a:r>
              <a:r>
                <a:rPr lang="en-US" altLang="en-US" sz="2000" dirty="0">
                  <a:latin typeface="Helvetica" panose="020B0604020202030204" pitchFamily="34" charset="0"/>
                </a:rPr>
                <a:t>-ray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dirty="0">
                  <a:latin typeface="Helvetica" panose="020B0604020202030204" pitchFamily="34" charset="0"/>
                </a:rPr>
                <a:t>attenuation length in </a:t>
              </a:r>
              <a:r>
                <a:rPr lang="en-US" altLang="en-US" sz="2000" dirty="0" err="1">
                  <a:latin typeface="Helvetica" panose="020B0604020202030204" pitchFamily="34" charset="0"/>
                </a:rPr>
                <a:t>LXe</a:t>
              </a:r>
              <a:endParaRPr lang="en-US" altLang="en-US" sz="2000" dirty="0">
                <a:latin typeface="Helvetica" panose="020B0604020202030204" pitchFamily="34" charset="0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2000" dirty="0" err="1">
                  <a:latin typeface="Helvetica" panose="020B0604020202030204" pitchFamily="34" charset="0"/>
                </a:rPr>
                <a:t>8.5cm</a:t>
              </a:r>
              <a:r>
                <a:rPr lang="en-US" altLang="en-US" sz="2000" dirty="0">
                  <a:latin typeface="Helvetica" panose="020B0604020202030204" pitchFamily="34" charset="0"/>
                </a:rPr>
                <a:t> = </a:t>
              </a:r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84E351F-9AEA-47DF-9A07-B6216751A03D}"/>
                </a:ext>
              </a:extLst>
            </p:cNvPr>
            <p:cNvCxnSpPr/>
            <p:nvPr/>
          </p:nvCxnSpPr>
          <p:spPr>
            <a:xfrm>
              <a:off x="1769582" y="4137837"/>
              <a:ext cx="3048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F9A7EB4-D3F2-4B84-A240-6E38EEA42EEA}"/>
              </a:ext>
            </a:extLst>
          </p:cNvPr>
          <p:cNvCxnSpPr/>
          <p:nvPr/>
        </p:nvCxnSpPr>
        <p:spPr>
          <a:xfrm>
            <a:off x="7827412" y="3526428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EA1E4E3-B1E9-4A5B-AEDC-394D61A89B1E}"/>
              </a:ext>
            </a:extLst>
          </p:cNvPr>
          <p:cNvCxnSpPr/>
          <p:nvPr/>
        </p:nvCxnSpPr>
        <p:spPr>
          <a:xfrm>
            <a:off x="6009729" y="2196213"/>
            <a:ext cx="3048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">
            <a:extLst>
              <a:ext uri="{FF2B5EF4-FFF2-40B4-BE49-F238E27FC236}">
                <a16:creationId xmlns:a16="http://schemas.microsoft.com/office/drawing/2014/main" id="{B039133C-65D2-4B93-A6FF-61A61DC4D4D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751929" y="-52883"/>
            <a:ext cx="10515600" cy="1325563"/>
          </a:xfrm>
        </p:spPr>
        <p:txBody>
          <a:bodyPr/>
          <a:lstStyle/>
          <a:p>
            <a:r>
              <a:rPr lang="en-US" altLang="en-US" dirty="0"/>
              <a:t>The power of a monolithic detector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3125CA-C223-4DF9-B189-4EC1325D2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BCC831-B2F6-4120-BC56-4390842E7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  <a:endParaRPr lang="en-US" dirty="0"/>
          </a:p>
        </p:txBody>
      </p:sp>
      <p:sp>
        <p:nvSpPr>
          <p:cNvPr id="27" name="Slide Number Placeholder 7">
            <a:extLst>
              <a:ext uri="{FF2B5EF4-FFF2-40B4-BE49-F238E27FC236}">
                <a16:creationId xmlns:a16="http://schemas.microsoft.com/office/drawing/2014/main" id="{DB47871F-63B2-48F0-9F5B-397C03915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972ED-EF0D-4E7B-919D-548F487A7484}" type="slidenum">
              <a:rPr lang="en-US" smtClean="0"/>
              <a:t>11</a:t>
            </a:fld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8121077-9090-4384-ADD0-3B37DE1BD3CA}"/>
              </a:ext>
            </a:extLst>
          </p:cNvPr>
          <p:cNvSpPr/>
          <p:nvPr/>
        </p:nvSpPr>
        <p:spPr>
          <a:xfrm>
            <a:off x="211797" y="4769171"/>
            <a:ext cx="76536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latin typeface="+mn-lt"/>
              </a:rPr>
              <a:t>Monolithic/Homogeneous is key because extraneous material is all external </a:t>
            </a:r>
            <a:r>
              <a:rPr lang="en-US" sz="2000" dirty="0">
                <a:latin typeface="+mn-lt"/>
              </a:rPr>
              <a:t>(</a:t>
            </a:r>
            <a:r>
              <a:rPr lang="en-US" sz="2000" dirty="0">
                <a:ea typeface="Kigelia" panose="020B0502040204020203" pitchFamily="34" charset="0"/>
                <a:cs typeface="Kigelia" panose="020B0502040204020203" pitchFamily="34" charset="0"/>
              </a:rPr>
              <a:t>Gamma backgrounds typically originate from the walls )</a:t>
            </a:r>
          </a:p>
          <a:p>
            <a:pPr defTabSz="227013">
              <a:tabLst>
                <a:tab pos="284163" algn="l"/>
              </a:tabLst>
            </a:pPr>
            <a:r>
              <a:rPr lang="en-US" sz="2000" dirty="0">
                <a:ea typeface="Kigelia" panose="020B0502040204020203" pitchFamily="34" charset="0"/>
                <a:cs typeface="Kigelia" panose="020B0502040204020203" pitchFamily="34" charset="0"/>
                <a:sym typeface="Wingdings" panose="05000000000000000000" pitchFamily="2" charset="2"/>
              </a:rPr>
              <a:t>	 photons Compton scatter on their way into the detector volume.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FD6C28-9792-081C-7986-DA75676DA1B1}"/>
              </a:ext>
            </a:extLst>
          </p:cNvPr>
          <p:cNvSpPr txBox="1"/>
          <p:nvPr/>
        </p:nvSpPr>
        <p:spPr>
          <a:xfrm>
            <a:off x="486794" y="5913145"/>
            <a:ext cx="8273593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accent1"/>
                </a:solidFill>
                <a:latin typeface="+mn-lt"/>
              </a:rPr>
              <a:t>Among the projects selected and funded by DOE for </a:t>
            </a:r>
            <a:r>
              <a:rPr lang="en-US" sz="2400" b="1" dirty="0" err="1">
                <a:solidFill>
                  <a:schemeClr val="accent1"/>
                </a:solidFill>
                <a:latin typeface="+mn-lt"/>
              </a:rPr>
              <a:t>tonne</a:t>
            </a:r>
            <a:r>
              <a:rPr lang="en-US" sz="2400" b="1" dirty="0">
                <a:solidFill>
                  <a:schemeClr val="accent1"/>
                </a:solidFill>
                <a:latin typeface="+mn-lt"/>
              </a:rPr>
              <a:t>-scale, nEXO is the only Monolithic/Homogeneous detector</a:t>
            </a:r>
            <a:endParaRPr lang="en-US" sz="2000" b="1" dirty="0">
              <a:solidFill>
                <a:schemeClr val="accent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379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FD78F0-62AE-80F7-1C43-6B4F15F5C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0νββ </a:t>
            </a:r>
            <a:r>
              <a:rPr lang="en-US" dirty="0"/>
              <a:t>International Summit - nEXO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8681" y="1"/>
            <a:ext cx="10515600" cy="1210156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The nEXO detector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A8C72EC-64CC-43C4-BE91-AAF825A45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pic>
        <p:nvPicPr>
          <p:cNvPr id="50" name="Picture 2" descr="C:\Users\Alford3\Desktop\nexo image\1 - nEXO master 02-13-14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41" t="10486" r="20914" b="2290"/>
          <a:stretch>
            <a:fillRect/>
          </a:stretch>
        </p:blipFill>
        <p:spPr bwMode="auto">
          <a:xfrm>
            <a:off x="8834481" y="3386911"/>
            <a:ext cx="2784823" cy="314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5" name="Straight Connector 34"/>
          <p:cNvCxnSpPr/>
          <p:nvPr/>
        </p:nvCxnSpPr>
        <p:spPr>
          <a:xfrm flipH="1">
            <a:off x="9506482" y="6248320"/>
            <a:ext cx="1" cy="236931"/>
          </a:xfrm>
          <a:prstGeom prst="line">
            <a:avLst/>
          </a:prstGeom>
          <a:ln w="28575">
            <a:solidFill>
              <a:schemeClr val="bg1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990872" y="6148219"/>
            <a:ext cx="857455" cy="30777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Ø12.3 m</a:t>
            </a:r>
          </a:p>
        </p:txBody>
      </p:sp>
      <p:cxnSp>
        <p:nvCxnSpPr>
          <p:cNvPr id="37" name="Straight Arrow Connector 36"/>
          <p:cNvCxnSpPr>
            <a:cxnSpLocks/>
          </p:cNvCxnSpPr>
          <p:nvPr/>
        </p:nvCxnSpPr>
        <p:spPr>
          <a:xfrm flipH="1">
            <a:off x="9506481" y="6356352"/>
            <a:ext cx="483992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11283405" y="6002691"/>
            <a:ext cx="335899" cy="0"/>
          </a:xfrm>
          <a:prstGeom prst="line">
            <a:avLst/>
          </a:prstGeom>
          <a:ln w="28575">
            <a:solidFill>
              <a:schemeClr val="bg1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0848327" y="5197928"/>
            <a:ext cx="734403" cy="307777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12.8 m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V="1">
            <a:off x="11404281" y="4080647"/>
            <a:ext cx="5937" cy="111728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1323707" y="6166851"/>
            <a:ext cx="1" cy="234768"/>
          </a:xfrm>
          <a:prstGeom prst="line">
            <a:avLst/>
          </a:prstGeom>
          <a:ln w="28575">
            <a:solidFill>
              <a:schemeClr val="bg1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1251663" y="4060358"/>
            <a:ext cx="344746" cy="0"/>
          </a:xfrm>
          <a:prstGeom prst="line">
            <a:avLst/>
          </a:prstGeom>
          <a:ln w="28575">
            <a:solidFill>
              <a:schemeClr val="bg1"/>
            </a:solidFill>
            <a:tailEnd type="non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cxnSpLocks/>
          </p:cNvCxnSpPr>
          <p:nvPr/>
        </p:nvCxnSpPr>
        <p:spPr>
          <a:xfrm flipH="1" flipV="1">
            <a:off x="7170930" y="4201608"/>
            <a:ext cx="3055962" cy="101156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cxnSpLocks/>
          </p:cNvCxnSpPr>
          <p:nvPr/>
        </p:nvCxnSpPr>
        <p:spPr>
          <a:xfrm flipH="1">
            <a:off x="7736690" y="5444761"/>
            <a:ext cx="2647041" cy="95985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33385" y="988441"/>
            <a:ext cx="789691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5 t liquid xenon TPC </a:t>
            </a:r>
            <a:r>
              <a:rPr lang="en-US" sz="2000" dirty="0"/>
              <a:t>similar to EXO-200 (~30x the volume).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SiPM</a:t>
            </a:r>
            <a:r>
              <a:rPr lang="en-US" sz="2000" dirty="0"/>
              <a:t> for 175nm scintillation light detection, ~4.5m</a:t>
            </a:r>
            <a:r>
              <a:rPr lang="en-US" sz="2000" baseline="30000" dirty="0"/>
              <a:t>2</a:t>
            </a:r>
            <a:r>
              <a:rPr lang="en-US" sz="2000" dirty="0"/>
              <a:t> </a:t>
            </a:r>
            <a:r>
              <a:rPr lang="en-US" sz="2000" dirty="0" err="1"/>
              <a:t>SiPM</a:t>
            </a:r>
            <a:r>
              <a:rPr lang="en-US" sz="2000" dirty="0"/>
              <a:t> array in </a:t>
            </a:r>
            <a:r>
              <a:rPr lang="en-US" sz="2000" dirty="0" err="1"/>
              <a:t>LXe</a:t>
            </a:r>
            <a:r>
              <a:rPr lang="en-US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Tiles for charge read out in </a:t>
            </a:r>
            <a:r>
              <a:rPr lang="en-US" sz="2000" dirty="0" err="1"/>
              <a:t>LXe</a:t>
            </a:r>
            <a:r>
              <a:rPr lang="en-US" sz="20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Cold electronics inside TPC in liquid Xe.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3D event reconstruction.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/>
                </a:solidFill>
              </a:rPr>
              <a:t>Combine charge and light readout. Goal </a:t>
            </a:r>
            <a:r>
              <a:rPr lang="en-US" sz="2000" dirty="0">
                <a:solidFill>
                  <a:schemeClr val="accent1"/>
                </a:solidFill>
                <a:sym typeface="Wingdings" panose="05000000000000000000" pitchFamily="2" charset="2"/>
              </a:rPr>
              <a:t> </a:t>
            </a:r>
            <a:r>
              <a:rPr lang="en-US" sz="2000" dirty="0">
                <a:solidFill>
                  <a:schemeClr val="accent1"/>
                </a:solidFill>
                <a:latin typeface="Symbol" panose="05050102010706020507" pitchFamily="18" charset="2"/>
              </a:rPr>
              <a:t>s</a:t>
            </a:r>
            <a:r>
              <a:rPr lang="en-US" sz="2000" dirty="0">
                <a:solidFill>
                  <a:schemeClr val="accent1"/>
                </a:solidFill>
              </a:rPr>
              <a:t>/E of &lt;1% at Q-value.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1.5 </a:t>
            </a:r>
            <a:r>
              <a:rPr lang="en-US" sz="2000" dirty="0" err="1"/>
              <a:t>ktonnes</a:t>
            </a:r>
            <a:r>
              <a:rPr lang="en-US" sz="2000" dirty="0"/>
              <a:t> water-Cherenkov detector for muon tagging and shielding. </a:t>
            </a: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10848328" y="6356351"/>
            <a:ext cx="475379" cy="0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cxnSpLocks/>
          </p:cNvCxnSpPr>
          <p:nvPr/>
        </p:nvCxnSpPr>
        <p:spPr>
          <a:xfrm>
            <a:off x="11404281" y="5513222"/>
            <a:ext cx="5936" cy="469182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779348" y="6499708"/>
            <a:ext cx="289508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/>
              <a:t>nEXO at the SNOLAB </a:t>
            </a:r>
            <a:r>
              <a:rPr lang="en-US" b="1" dirty="0" err="1"/>
              <a:t>Cryopit</a:t>
            </a:r>
            <a:endParaRPr lang="en-US" b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681" y="3564650"/>
            <a:ext cx="2313907" cy="309258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628096" y="6417039"/>
            <a:ext cx="121691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/>
              <a:t>nEXO</a:t>
            </a:r>
            <a:r>
              <a:rPr lang="en-US" b="1" dirty="0"/>
              <a:t> TPC</a:t>
            </a:r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>
          <a:xfrm>
            <a:off x="3088796" y="3956139"/>
            <a:ext cx="2199310" cy="1557083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7280860" y="4395023"/>
            <a:ext cx="521657" cy="2156842"/>
            <a:chOff x="4639080" y="3496818"/>
            <a:chExt cx="673371" cy="2800240"/>
          </a:xfrm>
        </p:grpSpPr>
        <p:cxnSp>
          <p:nvCxnSpPr>
            <p:cNvPr id="24" name="Straight Arrow Connector 23"/>
            <p:cNvCxnSpPr/>
            <p:nvPr/>
          </p:nvCxnSpPr>
          <p:spPr bwMode="auto">
            <a:xfrm flipV="1">
              <a:off x="4916424" y="3575304"/>
              <a:ext cx="0" cy="102285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25" name="Group 27"/>
            <p:cNvGrpSpPr/>
            <p:nvPr/>
          </p:nvGrpSpPr>
          <p:grpSpPr>
            <a:xfrm>
              <a:off x="4639080" y="3496818"/>
              <a:ext cx="673371" cy="2800240"/>
              <a:chOff x="3057921" y="3050492"/>
              <a:chExt cx="673371" cy="2800240"/>
            </a:xfrm>
          </p:grpSpPr>
          <p:cxnSp>
            <p:nvCxnSpPr>
              <p:cNvPr id="26" name="Straight Connector 25"/>
              <p:cNvCxnSpPr/>
              <p:nvPr/>
            </p:nvCxnSpPr>
            <p:spPr bwMode="auto">
              <a:xfrm>
                <a:off x="3096632" y="3050492"/>
                <a:ext cx="503809" cy="150636"/>
              </a:xfrm>
              <a:prstGeom prst="line">
                <a:avLst/>
              </a:prstGeom>
              <a:ln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 bwMode="auto">
              <a:xfrm>
                <a:off x="3096631" y="5687774"/>
                <a:ext cx="503810" cy="162958"/>
              </a:xfrm>
              <a:prstGeom prst="line">
                <a:avLst/>
              </a:prstGeom>
              <a:ln>
                <a:tailEnd type="non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8" name="TextBox 22"/>
              <p:cNvSpPr txBox="1">
                <a:spLocks noChangeArrowheads="1"/>
              </p:cNvSpPr>
              <p:nvPr/>
            </p:nvSpPr>
            <p:spPr bwMode="auto">
              <a:xfrm>
                <a:off x="3057921" y="4221792"/>
                <a:ext cx="673371" cy="6792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>
                  <a:spcBef>
                    <a:spcPct val="0"/>
                  </a:spcBef>
                  <a:buFontTx/>
                  <a:buNone/>
                </a:pPr>
                <a:r>
                  <a:rPr lang="en-US" altLang="en-US" sz="1400" b="1" dirty="0">
                    <a:latin typeface="Calibri" pitchFamily="34" charset="0"/>
                  </a:rPr>
                  <a:t>130 </a:t>
                </a:r>
                <a:br>
                  <a:rPr lang="en-US" altLang="en-US" sz="1400" b="1" dirty="0">
                    <a:latin typeface="Calibri" pitchFamily="34" charset="0"/>
                  </a:rPr>
                </a:br>
                <a:r>
                  <a:rPr lang="en-US" altLang="en-US" sz="1400" b="1" dirty="0">
                    <a:latin typeface="Calibri" pitchFamily="34" charset="0"/>
                  </a:rPr>
                  <a:t>cm</a:t>
                </a: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 bwMode="auto">
              <a:xfrm>
                <a:off x="3347456" y="4735274"/>
                <a:ext cx="0" cy="102285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54" name="矩形 21">
            <a:extLst>
              <a:ext uri="{FF2B5EF4-FFF2-40B4-BE49-F238E27FC236}">
                <a16:creationId xmlns:a16="http://schemas.microsoft.com/office/drawing/2014/main" id="{0CFA68D1-845C-4A5D-AF54-08FF4B07A19C}"/>
              </a:ext>
            </a:extLst>
          </p:cNvPr>
          <p:cNvSpPr/>
          <p:nvPr/>
        </p:nvSpPr>
        <p:spPr>
          <a:xfrm>
            <a:off x="17781" y="6472572"/>
            <a:ext cx="3666012" cy="369332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1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nEXO</a:t>
            </a:r>
            <a:r>
              <a:rPr kumimoji="0" lang="en-US" altLang="zh-CN" sz="1800" b="1" i="1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pre-CDR, arXiv:1805.11142</a:t>
            </a:r>
            <a:endParaRPr kumimoji="0" lang="zh-CN" altLang="en-US" sz="18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8" name="pasted-image.png">
            <a:extLst>
              <a:ext uri="{FF2B5EF4-FFF2-40B4-BE49-F238E27FC236}">
                <a16:creationId xmlns:a16="http://schemas.microsoft.com/office/drawing/2014/main" id="{FBE30084-4E6F-480C-A5C7-8D06002497E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022" y="3956139"/>
            <a:ext cx="2758795" cy="2394576"/>
          </a:xfrm>
          <a:prstGeom prst="rect">
            <a:avLst/>
          </a:prstGeom>
          <a:ln w="25400">
            <a:solidFill>
              <a:schemeClr val="accent1"/>
            </a:solidFill>
          </a:ln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CD3D1754-5ACC-443B-9E33-3F11699EA388}"/>
              </a:ext>
            </a:extLst>
          </p:cNvPr>
          <p:cNvCxnSpPr>
            <a:cxnSpLocks/>
          </p:cNvCxnSpPr>
          <p:nvPr/>
        </p:nvCxnSpPr>
        <p:spPr>
          <a:xfrm flipV="1">
            <a:off x="3122390" y="6211280"/>
            <a:ext cx="2406540" cy="139437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Shape 88">
            <a:extLst>
              <a:ext uri="{FF2B5EF4-FFF2-40B4-BE49-F238E27FC236}">
                <a16:creationId xmlns:a16="http://schemas.microsoft.com/office/drawing/2014/main" id="{BA9528B6-139C-476B-BB6A-CAF8CADD221D}"/>
              </a:ext>
            </a:extLst>
          </p:cNvPr>
          <p:cNvSpPr/>
          <p:nvPr/>
        </p:nvSpPr>
        <p:spPr>
          <a:xfrm>
            <a:off x="3380999" y="5681573"/>
            <a:ext cx="1484074" cy="446276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38100" tIns="38100" rIns="38100" bIns="381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52019" marR="52019" indent="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1pPr>
            <a:lvl2pPr marL="52019" marR="52019" indent="3429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2pPr>
            <a:lvl3pPr marL="52019" marR="52019" indent="6858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3pPr>
            <a:lvl4pPr marL="52019" marR="52019" indent="10287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4pPr>
            <a:lvl5pPr marL="52019" marR="52019" indent="13716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5pPr>
            <a:lvl6pPr marL="52019" marR="52019" indent="17145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6pPr>
            <a:lvl7pPr marL="52019" marR="52019" indent="20574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7pPr>
            <a:lvl8pPr marL="52019" marR="52019" indent="24003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8pPr>
            <a:lvl9pPr marL="52019" marR="52019" indent="27432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>
              <a:defRPr b="0">
                <a:latin typeface="+mj-lt"/>
                <a:ea typeface="+mj-ea"/>
                <a:cs typeface="+mj-cs"/>
                <a:sym typeface="Calibri"/>
              </a:defRPr>
            </a:pPr>
            <a:r>
              <a:rPr sz="1200" b="1" dirty="0">
                <a:latin typeface="Times New Roman" panose="02020603050405020304" pitchFamily="18" charset="0"/>
                <a:ea typeface="Helvetica"/>
                <a:cs typeface="Times New Roman" panose="02020603050405020304" pitchFamily="18" charset="0"/>
                <a:sym typeface="Helvetica"/>
              </a:rPr>
              <a:t>SiPM ‘staves’ </a:t>
            </a:r>
            <a:r>
              <a:rPr lang="en-US" sz="1200" b="1" dirty="0">
                <a:latin typeface="Times New Roman" panose="02020603050405020304" pitchFamily="18" charset="0"/>
                <a:ea typeface="Helvetica"/>
                <a:cs typeface="Times New Roman" panose="02020603050405020304" pitchFamily="18" charset="0"/>
                <a:sym typeface="Helvetica"/>
              </a:rPr>
              <a:t>covering</a:t>
            </a:r>
            <a:r>
              <a:rPr sz="1200" b="1" dirty="0">
                <a:latin typeface="Times New Roman" panose="02020603050405020304" pitchFamily="18" charset="0"/>
                <a:ea typeface="Helvetica"/>
                <a:cs typeface="Times New Roman" panose="02020603050405020304" pitchFamily="18" charset="0"/>
                <a:sym typeface="Helvetica"/>
              </a:rPr>
              <a:t> the barrel</a:t>
            </a:r>
          </a:p>
        </p:txBody>
      </p:sp>
      <p:sp>
        <p:nvSpPr>
          <p:cNvPr id="56" name="Shape 89">
            <a:extLst>
              <a:ext uri="{FF2B5EF4-FFF2-40B4-BE49-F238E27FC236}">
                <a16:creationId xmlns:a16="http://schemas.microsoft.com/office/drawing/2014/main" id="{0BD800EF-BB56-4312-B6FF-7D45BD87C39B}"/>
              </a:ext>
            </a:extLst>
          </p:cNvPr>
          <p:cNvSpPr/>
          <p:nvPr/>
        </p:nvSpPr>
        <p:spPr>
          <a:xfrm flipH="1" flipV="1">
            <a:off x="715241" y="5208550"/>
            <a:ext cx="2665757" cy="721979"/>
          </a:xfrm>
          <a:prstGeom prst="line">
            <a:avLst/>
          </a:prstGeom>
          <a:ln w="3810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>
              <a:defRPr/>
            </a:pPr>
            <a:endParaRPr sz="135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1019A88-621C-40E7-A8CB-B94A26B7BD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699" y="546585"/>
            <a:ext cx="2762075" cy="2394576"/>
          </a:xfrm>
          <a:prstGeom prst="rect">
            <a:avLst/>
          </a:prstGeom>
        </p:spPr>
      </p:pic>
      <p:sp>
        <p:nvSpPr>
          <p:cNvPr id="58" name="Shape 86">
            <a:extLst>
              <a:ext uri="{FF2B5EF4-FFF2-40B4-BE49-F238E27FC236}">
                <a16:creationId xmlns:a16="http://schemas.microsoft.com/office/drawing/2014/main" id="{DDAAA446-7EC2-4B1B-94F6-5271AC5300DF}"/>
              </a:ext>
            </a:extLst>
          </p:cNvPr>
          <p:cNvSpPr/>
          <p:nvPr/>
        </p:nvSpPr>
        <p:spPr>
          <a:xfrm>
            <a:off x="3557443" y="3373647"/>
            <a:ext cx="1137136" cy="700192"/>
          </a:xfrm>
          <a:prstGeom prst="rect">
            <a:avLst/>
          </a:prstGeom>
          <a:ln w="12700"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38100" tIns="38100" rIns="38100" bIns="381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52019" marR="52019" indent="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1pPr>
            <a:lvl2pPr marL="52019" marR="52019" indent="3429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2pPr>
            <a:lvl3pPr marL="52019" marR="52019" indent="6858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3pPr>
            <a:lvl4pPr marL="52019" marR="52019" indent="10287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4pPr>
            <a:lvl5pPr marL="52019" marR="52019" indent="13716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5pPr>
            <a:lvl6pPr marL="52019" marR="52019" indent="17145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6pPr>
            <a:lvl7pPr marL="52019" marR="52019" indent="20574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7pPr>
            <a:lvl8pPr marL="52019" marR="52019" indent="24003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8pPr>
            <a:lvl9pPr marL="52019" marR="52019" indent="27432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>
              <a:defRPr b="0">
                <a:latin typeface="+mj-lt"/>
                <a:ea typeface="+mj-ea"/>
                <a:cs typeface="+mj-cs"/>
                <a:sym typeface="Calibri"/>
              </a:defRPr>
            </a:pPr>
            <a:r>
              <a:rPr sz="1350" b="1" dirty="0">
                <a:latin typeface="Times New Roman" panose="02020603050405020304" pitchFamily="18" charset="0"/>
                <a:ea typeface="Helvetica"/>
                <a:cs typeface="Times New Roman" panose="02020603050405020304" pitchFamily="18" charset="0"/>
                <a:sym typeface="Helvetica"/>
              </a:rPr>
              <a:t>charge readout pads (anode)</a:t>
            </a:r>
          </a:p>
        </p:txBody>
      </p:sp>
      <p:sp>
        <p:nvSpPr>
          <p:cNvPr id="59" name="Shape 89">
            <a:extLst>
              <a:ext uri="{FF2B5EF4-FFF2-40B4-BE49-F238E27FC236}">
                <a16:creationId xmlns:a16="http://schemas.microsoft.com/office/drawing/2014/main" id="{8826AC54-C972-47E4-ADF5-DC8E3378E5F2}"/>
              </a:ext>
            </a:extLst>
          </p:cNvPr>
          <p:cNvSpPr/>
          <p:nvPr/>
        </p:nvSpPr>
        <p:spPr>
          <a:xfrm>
            <a:off x="4691714" y="3584529"/>
            <a:ext cx="539503" cy="151166"/>
          </a:xfrm>
          <a:prstGeom prst="line">
            <a:avLst/>
          </a:prstGeom>
          <a:ln w="3810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>
              <a:defRPr/>
            </a:pPr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0" name="Shape 89">
            <a:extLst>
              <a:ext uri="{FF2B5EF4-FFF2-40B4-BE49-F238E27FC236}">
                <a16:creationId xmlns:a16="http://schemas.microsoft.com/office/drawing/2014/main" id="{01717382-C3BE-4F2D-B55A-8DD15D1FB812}"/>
              </a:ext>
            </a:extLst>
          </p:cNvPr>
          <p:cNvSpPr/>
          <p:nvPr/>
        </p:nvSpPr>
        <p:spPr>
          <a:xfrm flipH="1" flipV="1">
            <a:off x="2585594" y="2353336"/>
            <a:ext cx="968983" cy="1277024"/>
          </a:xfrm>
          <a:prstGeom prst="line">
            <a:avLst/>
          </a:prstGeom>
          <a:ln w="3810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>
              <a:defRPr/>
            </a:pPr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8A9FBB1-FC22-4277-ACCB-D232EBE8D2FC}"/>
              </a:ext>
            </a:extLst>
          </p:cNvPr>
          <p:cNvSpPr txBox="1"/>
          <p:nvPr/>
        </p:nvSpPr>
        <p:spPr>
          <a:xfrm>
            <a:off x="240787" y="3038090"/>
            <a:ext cx="31008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Picture: 10 x 10 cm</a:t>
            </a:r>
            <a:r>
              <a:rPr lang="en-US" sz="1400" baseline="30000" dirty="0"/>
              <a:t>2</a:t>
            </a:r>
            <a:r>
              <a:rPr lang="en-US" sz="1400" dirty="0"/>
              <a:t> tile prototype</a:t>
            </a:r>
          </a:p>
          <a:p>
            <a:r>
              <a:rPr lang="en-US" sz="1400" dirty="0"/>
              <a:t>JINST 13, P01006 (2018)</a:t>
            </a:r>
          </a:p>
          <a:p>
            <a:r>
              <a:rPr lang="en-US" sz="1400" dirty="0"/>
              <a:t>Tile simulation: JINST 14 P09020 (2019)</a:t>
            </a:r>
          </a:p>
        </p:txBody>
      </p:sp>
      <p:sp>
        <p:nvSpPr>
          <p:cNvPr id="62" name="Shape 88">
            <a:extLst>
              <a:ext uri="{FF2B5EF4-FFF2-40B4-BE49-F238E27FC236}">
                <a16:creationId xmlns:a16="http://schemas.microsoft.com/office/drawing/2014/main" id="{9FFB80DB-8ED8-4A08-80DB-1FEF8AEC0187}"/>
              </a:ext>
            </a:extLst>
          </p:cNvPr>
          <p:cNvSpPr/>
          <p:nvPr/>
        </p:nvSpPr>
        <p:spPr>
          <a:xfrm>
            <a:off x="3752017" y="5134824"/>
            <a:ext cx="742037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38100" tIns="38100" rIns="38100" bIns="381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52019" marR="52019" indent="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1pPr>
            <a:lvl2pPr marL="52019" marR="52019" indent="3429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2pPr>
            <a:lvl3pPr marL="52019" marR="52019" indent="6858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3pPr>
            <a:lvl4pPr marL="52019" marR="52019" indent="10287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4pPr>
            <a:lvl5pPr marL="52019" marR="52019" indent="13716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5pPr>
            <a:lvl6pPr marL="52019" marR="52019" indent="17145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6pPr>
            <a:lvl7pPr marL="52019" marR="52019" indent="20574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7pPr>
            <a:lvl8pPr marL="52019" marR="52019" indent="24003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8pPr>
            <a:lvl9pPr marL="52019" marR="52019" indent="27432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>
              <a:defRPr b="0">
                <a:latin typeface="+mj-lt"/>
                <a:ea typeface="+mj-ea"/>
                <a:cs typeface="+mj-cs"/>
                <a:sym typeface="Calibri"/>
              </a:defRPr>
            </a:pPr>
            <a:r>
              <a:rPr lang="en-US" sz="1200" b="1" dirty="0">
                <a:latin typeface="Times New Roman" panose="02020603050405020304" pitchFamily="18" charset="0"/>
                <a:ea typeface="Helvetica"/>
                <a:cs typeface="Times New Roman" panose="02020603050405020304" pitchFamily="18" charset="0"/>
                <a:sym typeface="Helvetica"/>
              </a:rPr>
              <a:t>Cathode</a:t>
            </a:r>
            <a:endParaRPr sz="1200" b="1" dirty="0">
              <a:latin typeface="Times New Roman" panose="02020603050405020304" pitchFamily="18" charset="0"/>
              <a:ea typeface="Helvetica"/>
              <a:cs typeface="Times New Roman" panose="02020603050405020304" pitchFamily="18" charset="0"/>
              <a:sym typeface="Helvetica"/>
            </a:endParaRPr>
          </a:p>
        </p:txBody>
      </p:sp>
      <p:sp>
        <p:nvSpPr>
          <p:cNvPr id="63" name="Shape 88">
            <a:extLst>
              <a:ext uri="{FF2B5EF4-FFF2-40B4-BE49-F238E27FC236}">
                <a16:creationId xmlns:a16="http://schemas.microsoft.com/office/drawing/2014/main" id="{0BEFCF23-891F-44BA-B3B7-8A05421A65CE}"/>
              </a:ext>
            </a:extLst>
          </p:cNvPr>
          <p:cNvSpPr/>
          <p:nvPr/>
        </p:nvSpPr>
        <p:spPr>
          <a:xfrm>
            <a:off x="3446222" y="4501604"/>
            <a:ext cx="1484074" cy="261610"/>
          </a:xfrm>
          <a:prstGeom prst="rect">
            <a:avLst/>
          </a:prstGeom>
          <a:solidFill>
            <a:schemeClr val="bg1"/>
          </a:solidFill>
          <a:ln w="12700">
            <a:solidFill>
              <a:srgbClr val="000000"/>
            </a:solidFill>
          </a:ln>
          <a:extLst>
            <a:ext uri="{C572A759-6A51-4108-AA02-DFA0A04FC94B}">
              <ma14:wrappingTextBoxFlag xmlns="" xmlns:ma14="http://schemas.microsoft.com/office/mac/drawingml/2011/main" xmlns:lc="http://schemas.openxmlformats.org/drawingml/2006/lockedCanvas" val="1"/>
            </a:ext>
          </a:extLst>
        </p:spPr>
        <p:txBody>
          <a:bodyPr wrap="square" lIns="38100" tIns="38100" rIns="38100" bIns="38100" anchor="ctr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52019" marR="52019" indent="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1pPr>
            <a:lvl2pPr marL="52019" marR="52019" indent="3429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2pPr>
            <a:lvl3pPr marL="52019" marR="52019" indent="6858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3pPr>
            <a:lvl4pPr marL="52019" marR="52019" indent="10287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4pPr>
            <a:lvl5pPr marL="52019" marR="52019" indent="13716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5pPr>
            <a:lvl6pPr marL="52019" marR="52019" indent="17145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6pPr>
            <a:lvl7pPr marL="52019" marR="52019" indent="20574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7pPr>
            <a:lvl8pPr marL="52019" marR="52019" indent="24003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8pPr>
            <a:lvl9pPr marL="52019" marR="52019" indent="2743200" algn="l" defTabSz="116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>
                  <a:solidFill>
                    <a:srgbClr val="000000"/>
                  </a:solidFill>
                </a:uFill>
                <a:latin typeface="+mn-lt"/>
                <a:ea typeface="+mn-ea"/>
                <a:cs typeface="+mn-cs"/>
                <a:sym typeface="Gill Sans"/>
              </a:defRPr>
            </a:lvl9pPr>
          </a:lstStyle>
          <a:p>
            <a:pPr>
              <a:defRPr b="0">
                <a:latin typeface="+mj-lt"/>
                <a:ea typeface="+mj-ea"/>
                <a:cs typeface="+mj-cs"/>
                <a:sym typeface="Calibri"/>
              </a:defRPr>
            </a:pPr>
            <a:r>
              <a:rPr lang="en-US" sz="1200" b="1" dirty="0">
                <a:latin typeface="Times New Roman" panose="02020603050405020304" pitchFamily="18" charset="0"/>
                <a:ea typeface="Helvetica"/>
                <a:cs typeface="Times New Roman" panose="02020603050405020304" pitchFamily="18" charset="0"/>
                <a:sym typeface="Helvetica"/>
              </a:rPr>
              <a:t>Field shaping rings</a:t>
            </a:r>
            <a:endParaRPr sz="1200" b="1" dirty="0">
              <a:latin typeface="Times New Roman" panose="02020603050405020304" pitchFamily="18" charset="0"/>
              <a:ea typeface="Helvetica"/>
              <a:cs typeface="Times New Roman" panose="02020603050405020304" pitchFamily="18" charset="0"/>
              <a:sym typeface="Helvetica"/>
            </a:endParaRPr>
          </a:p>
        </p:txBody>
      </p:sp>
      <p:sp>
        <p:nvSpPr>
          <p:cNvPr id="64" name="Shape 89">
            <a:extLst>
              <a:ext uri="{FF2B5EF4-FFF2-40B4-BE49-F238E27FC236}">
                <a16:creationId xmlns:a16="http://schemas.microsoft.com/office/drawing/2014/main" id="{ABE557F1-58A2-419C-9EA6-C24D92037929}"/>
              </a:ext>
            </a:extLst>
          </p:cNvPr>
          <p:cNvSpPr/>
          <p:nvPr/>
        </p:nvSpPr>
        <p:spPr>
          <a:xfrm flipH="1" flipV="1">
            <a:off x="2673502" y="5265616"/>
            <a:ext cx="1053286" cy="0"/>
          </a:xfrm>
          <a:prstGeom prst="line">
            <a:avLst/>
          </a:prstGeom>
          <a:ln w="3810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>
              <a:defRPr/>
            </a:pPr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Shape 89">
            <a:extLst>
              <a:ext uri="{FF2B5EF4-FFF2-40B4-BE49-F238E27FC236}">
                <a16:creationId xmlns:a16="http://schemas.microsoft.com/office/drawing/2014/main" id="{5E941332-5902-4F30-BF86-36C9AC1A3C1F}"/>
              </a:ext>
            </a:extLst>
          </p:cNvPr>
          <p:cNvSpPr/>
          <p:nvPr/>
        </p:nvSpPr>
        <p:spPr>
          <a:xfrm>
            <a:off x="4494054" y="5243317"/>
            <a:ext cx="1298402" cy="867358"/>
          </a:xfrm>
          <a:prstGeom prst="line">
            <a:avLst/>
          </a:prstGeom>
          <a:ln w="3810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>
              <a:defRPr/>
            </a:pPr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6" name="Shape 89">
            <a:extLst>
              <a:ext uri="{FF2B5EF4-FFF2-40B4-BE49-F238E27FC236}">
                <a16:creationId xmlns:a16="http://schemas.microsoft.com/office/drawing/2014/main" id="{7A637C0E-66BB-4B7E-80C3-23DCBE1929A1}"/>
              </a:ext>
            </a:extLst>
          </p:cNvPr>
          <p:cNvSpPr/>
          <p:nvPr/>
        </p:nvSpPr>
        <p:spPr>
          <a:xfrm flipH="1">
            <a:off x="1911406" y="4626638"/>
            <a:ext cx="1534815" cy="12647"/>
          </a:xfrm>
          <a:prstGeom prst="line">
            <a:avLst/>
          </a:prstGeom>
          <a:ln w="38100">
            <a:solidFill>
              <a:srgbClr val="000000"/>
            </a:solidFill>
            <a:tailEnd type="triangle"/>
          </a:ln>
        </p:spPr>
        <p:txBody>
          <a:bodyPr lIns="0" tIns="0" rIns="0" bIns="0"/>
          <a:lstStyle/>
          <a:p>
            <a:pPr>
              <a:defRPr/>
            </a:pPr>
            <a:endParaRPr sz="135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0F0129-7160-BD6B-97C1-EF932ABC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3737" y="6356350"/>
            <a:ext cx="2743200" cy="365125"/>
          </a:xfrm>
        </p:spPr>
        <p:txBody>
          <a:bodyPr/>
          <a:lstStyle/>
          <a:p>
            <a:fld id="{6055A003-3D9B-4BBA-8B17-A6DBD1C8E6AD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585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5E1959DC-D4E6-584E-AFE2-3E51758B327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7725" y="4468149"/>
            <a:ext cx="4360647" cy="233173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5305F6-711B-440A-9A1E-AECAE1DF8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5842" y="71570"/>
            <a:ext cx="10515600" cy="1325563"/>
          </a:xfrm>
        </p:spPr>
        <p:txBody>
          <a:bodyPr>
            <a:normAutofit/>
          </a:bodyPr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Anode Charge Readout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9D6382-1567-432B-B4D9-914A98E7DD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1FD5C67-4B5A-4059-9260-11C072A9B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70391" y="6531927"/>
            <a:ext cx="2743200" cy="365125"/>
          </a:xfrm>
        </p:spPr>
        <p:txBody>
          <a:bodyPr/>
          <a:lstStyle/>
          <a:p>
            <a:fld id="{702A13C8-4E0A-4ADA-AF67-E326CA4F158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29B3ABD-D8CB-1542-BC63-02B2655036E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6100" y="1380078"/>
            <a:ext cx="7089775" cy="4527550"/>
          </a:xfrm>
        </p:spPr>
        <p:txBody>
          <a:bodyPr>
            <a:normAutofit/>
          </a:bodyPr>
          <a:lstStyle/>
          <a:p>
            <a:r>
              <a:rPr lang="en-US" dirty="0"/>
              <a:t>Charge collection on tiled anode plane</a:t>
            </a:r>
          </a:p>
          <a:p>
            <a:r>
              <a:rPr lang="en-US" dirty="0"/>
              <a:t>Full simulation of charge collection in nEXO used to optimize design</a:t>
            </a:r>
          </a:p>
          <a:p>
            <a:pPr lvl="1"/>
            <a:r>
              <a:rPr lang="en-US" dirty="0"/>
              <a:t>Crossed strips with no shielding grid</a:t>
            </a:r>
          </a:p>
          <a:p>
            <a:pPr lvl="1"/>
            <a:r>
              <a:rPr lang="en-US" dirty="0"/>
              <a:t>Channel pitch: 6mm</a:t>
            </a:r>
          </a:p>
          <a:p>
            <a:pPr lvl="1"/>
            <a:r>
              <a:rPr lang="en-US" dirty="0"/>
              <a:t>Tile size: 10 cm x 10 cm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Prototype tiles have been measured in </a:t>
            </a:r>
            <a:r>
              <a:rPr lang="en-US" dirty="0" err="1"/>
              <a:t>LXe</a:t>
            </a:r>
            <a:r>
              <a:rPr lang="en-US" dirty="0"/>
              <a:t> to validate simulation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4FCA93-4304-624F-8209-F836AB342F00}"/>
              </a:ext>
            </a:extLst>
          </p:cNvPr>
          <p:cNvSpPr txBox="1"/>
          <p:nvPr/>
        </p:nvSpPr>
        <p:spPr>
          <a:xfrm>
            <a:off x="809659" y="3985097"/>
            <a:ext cx="58162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/>
              <a:t>Z. Li et al. (nEXO Collab) “Simulation of charge readout with segmented tiles in nEXO,” JINST 14 P09020 (2019)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C2251D4-1A2D-2A45-BB0A-295B84F3C563}"/>
              </a:ext>
            </a:extLst>
          </p:cNvPr>
          <p:cNvSpPr txBox="1"/>
          <p:nvPr/>
        </p:nvSpPr>
        <p:spPr>
          <a:xfrm>
            <a:off x="809660" y="5690546"/>
            <a:ext cx="58162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i="1" dirty="0"/>
              <a:t>M. Jewell et al. (nEXO Collab) “Characterization of an ionization readout tile for nEXO,” JINST 13 P01006 (2018)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6F827C6-D12A-1441-8965-D685C2211086}"/>
              </a:ext>
            </a:extLst>
          </p:cNvPr>
          <p:cNvGrpSpPr>
            <a:grpSpLocks noChangeAspect="1"/>
          </p:cNvGrpSpPr>
          <p:nvPr/>
        </p:nvGrpSpPr>
        <p:grpSpPr>
          <a:xfrm>
            <a:off x="8757634" y="-1"/>
            <a:ext cx="3434366" cy="2166227"/>
            <a:chOff x="8435662" y="-51115"/>
            <a:chExt cx="3756338" cy="2369311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A061DDC-3CD0-E84F-BB00-DB3E71F1C1A5}"/>
                </a:ext>
              </a:extLst>
            </p:cNvPr>
            <p:cNvSpPr/>
            <p:nvPr/>
          </p:nvSpPr>
          <p:spPr>
            <a:xfrm>
              <a:off x="8435662" y="-51115"/>
              <a:ext cx="3756338" cy="23693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BDD31390-A7EC-C745-92C7-1F7058D9A5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49615" y="178081"/>
              <a:ext cx="3600450" cy="2085090"/>
            </a:xfrm>
            <a:prstGeom prst="rect">
              <a:avLst/>
            </a:prstGeom>
            <a:ln>
              <a:noFill/>
              <a:prstDash val="dash"/>
            </a:ln>
          </p:spPr>
        </p:pic>
      </p:grpSp>
      <p:sp>
        <p:nvSpPr>
          <p:cNvPr id="29" name="Parallelogram 28">
            <a:extLst>
              <a:ext uri="{FF2B5EF4-FFF2-40B4-BE49-F238E27FC236}">
                <a16:creationId xmlns:a16="http://schemas.microsoft.com/office/drawing/2014/main" id="{F74C819F-7A8B-E246-9CBE-8DF4AC022CF5}"/>
              </a:ext>
            </a:extLst>
          </p:cNvPr>
          <p:cNvSpPr/>
          <p:nvPr/>
        </p:nvSpPr>
        <p:spPr>
          <a:xfrm rot="13124054">
            <a:off x="10059035" y="618583"/>
            <a:ext cx="302466" cy="214198"/>
          </a:xfrm>
          <a:prstGeom prst="parallelogram">
            <a:avLst>
              <a:gd name="adj" fmla="val 67030"/>
            </a:avLst>
          </a:prstGeom>
          <a:noFill/>
          <a:ln w="1905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8E7D113C-567D-6A4B-B000-43AA0640AEF4}"/>
              </a:ext>
            </a:extLst>
          </p:cNvPr>
          <p:cNvCxnSpPr>
            <a:cxnSpLocks/>
          </p:cNvCxnSpPr>
          <p:nvPr/>
        </p:nvCxnSpPr>
        <p:spPr>
          <a:xfrm flipV="1">
            <a:off x="8026481" y="712441"/>
            <a:ext cx="1998803" cy="191604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07AF87C-24D7-7D43-903C-9F5961EA5838}"/>
              </a:ext>
            </a:extLst>
          </p:cNvPr>
          <p:cNvCxnSpPr>
            <a:cxnSpLocks/>
          </p:cNvCxnSpPr>
          <p:nvPr/>
        </p:nvCxnSpPr>
        <p:spPr>
          <a:xfrm flipV="1">
            <a:off x="9560260" y="734352"/>
            <a:ext cx="824681" cy="190132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22BEFD93-F2D3-3043-ABDD-D1FD87D4A741}"/>
              </a:ext>
            </a:extLst>
          </p:cNvPr>
          <p:cNvSpPr txBox="1"/>
          <p:nvPr/>
        </p:nvSpPr>
        <p:spPr>
          <a:xfrm>
            <a:off x="8797125" y="-82163"/>
            <a:ext cx="3466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Zoom in on upper corner of TPC: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AB6FE9B5-61DD-B844-94A8-7420C635FB73}"/>
              </a:ext>
            </a:extLst>
          </p:cNvPr>
          <p:cNvSpPr txBox="1"/>
          <p:nvPr/>
        </p:nvSpPr>
        <p:spPr>
          <a:xfrm>
            <a:off x="8135774" y="4270153"/>
            <a:ext cx="41280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Source calibration (</a:t>
            </a:r>
            <a:r>
              <a:rPr lang="en-US" sz="1600" b="1" baseline="30000" dirty="0"/>
              <a:t>207</a:t>
            </a:r>
            <a:r>
              <a:rPr lang="en-US" sz="1600" b="1" dirty="0"/>
              <a:t>Bi) with prototype tile: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5709A7-8ABF-6090-1E31-96FF5DF93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0νββ </a:t>
            </a:r>
            <a:r>
              <a:rPr lang="en-US" dirty="0"/>
              <a:t>International Summit - nEXO</a:t>
            </a: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13E9AE3E-BA52-EC52-1E25-A21FE97E8708}"/>
              </a:ext>
            </a:extLst>
          </p:cNvPr>
          <p:cNvGrpSpPr/>
          <p:nvPr/>
        </p:nvGrpSpPr>
        <p:grpSpPr>
          <a:xfrm>
            <a:off x="7732520" y="2179668"/>
            <a:ext cx="4455033" cy="2159156"/>
            <a:chOff x="7732520" y="2179668"/>
            <a:chExt cx="4455033" cy="2159156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D79D19E-2D8F-EF42-A5A9-DD75B6C572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32520" y="2452282"/>
              <a:ext cx="3639357" cy="1753267"/>
            </a:xfrm>
            <a:prstGeom prst="rect">
              <a:avLst/>
            </a:prstGeom>
          </p:spPr>
        </p:pic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8F5AC45-C5A0-2842-820C-45429A96E998}"/>
                </a:ext>
              </a:extLst>
            </p:cNvPr>
            <p:cNvSpPr/>
            <p:nvPr/>
          </p:nvSpPr>
          <p:spPr>
            <a:xfrm>
              <a:off x="8026481" y="2635680"/>
              <a:ext cx="1519707" cy="1535471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B828BCD-1073-2643-BD20-2D25E913065B}"/>
                </a:ext>
              </a:extLst>
            </p:cNvPr>
            <p:cNvSpPr txBox="1"/>
            <p:nvPr/>
          </p:nvSpPr>
          <p:spPr>
            <a:xfrm>
              <a:off x="9315104" y="2179668"/>
              <a:ext cx="25810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Zoom in on strip design</a:t>
              </a: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2A8F247-76EF-1CBA-298A-662BB21DB5E0}"/>
                </a:ext>
              </a:extLst>
            </p:cNvPr>
            <p:cNvGrpSpPr/>
            <p:nvPr/>
          </p:nvGrpSpPr>
          <p:grpSpPr>
            <a:xfrm flipH="1">
              <a:off x="10098525" y="2289751"/>
              <a:ext cx="2066146" cy="1870440"/>
              <a:chOff x="4120277" y="2127485"/>
              <a:chExt cx="2066146" cy="1870440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1318EFF2-796C-C172-1C1A-7C4AE5CA2F4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262" r="6657" b="9472"/>
              <a:stretch/>
            </p:blipFill>
            <p:spPr>
              <a:xfrm>
                <a:off x="4390537" y="2127485"/>
                <a:ext cx="230981" cy="1870440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BA7DEF13-70FD-8F28-6148-681496682D0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261" r="6658"/>
              <a:stretch/>
            </p:blipFill>
            <p:spPr>
              <a:xfrm rot="5400000">
                <a:off x="5037308" y="1401773"/>
                <a:ext cx="232084" cy="2066146"/>
              </a:xfrm>
              <a:prstGeom prst="rect">
                <a:avLst/>
              </a:prstGeom>
              <a:ln>
                <a:noFill/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5143AA46-EE51-BE6A-EB9D-486CDCD3E2A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5262" r="47046" b="9472"/>
              <a:stretch/>
            </p:blipFill>
            <p:spPr>
              <a:xfrm>
                <a:off x="4621520" y="2127485"/>
                <a:ext cx="125065" cy="1870440"/>
              </a:xfrm>
              <a:prstGeom prst="rect">
                <a:avLst/>
              </a:prstGeom>
              <a:ln>
                <a:noFill/>
              </a:ln>
            </p:spPr>
          </p:pic>
        </p:grp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3844B7D-D3EF-BB44-A3D8-E76D81423A3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707984" y="2288331"/>
              <a:ext cx="15510" cy="1873448"/>
            </a:xfrm>
            <a:prstGeom prst="line">
              <a:avLst/>
            </a:prstGeom>
            <a:ln w="28575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0B19236-8205-5E45-8BE6-65D676844565}"/>
                </a:ext>
              </a:extLst>
            </p:cNvPr>
            <p:cNvCxnSpPr>
              <a:cxnSpLocks/>
              <a:stCxn id="20" idx="2"/>
              <a:endCxn id="20" idx="0"/>
            </p:cNvCxnSpPr>
            <p:nvPr/>
          </p:nvCxnSpPr>
          <p:spPr>
            <a:xfrm flipH="1">
              <a:off x="10098525" y="2597112"/>
              <a:ext cx="2066146" cy="0"/>
            </a:xfrm>
            <a:prstGeom prst="line">
              <a:avLst/>
            </a:prstGeom>
            <a:ln w="285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F0622C6-7239-F242-98FC-9A08463D4E91}"/>
                </a:ext>
              </a:extLst>
            </p:cNvPr>
            <p:cNvSpPr txBox="1"/>
            <p:nvPr/>
          </p:nvSpPr>
          <p:spPr>
            <a:xfrm>
              <a:off x="11527262" y="4154158"/>
              <a:ext cx="408638" cy="18466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b="1" dirty="0">
                  <a:solidFill>
                    <a:srgbClr val="BD9B5A"/>
                  </a:solidFill>
                </a:rPr>
                <a:t>X strip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27E2BFA-FA13-944D-8C01-39FFA59DFE45}"/>
                </a:ext>
              </a:extLst>
            </p:cNvPr>
            <p:cNvSpPr txBox="1"/>
            <p:nvPr/>
          </p:nvSpPr>
          <p:spPr>
            <a:xfrm>
              <a:off x="9683018" y="2486000"/>
              <a:ext cx="389402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1200" dirty="0">
                  <a:solidFill>
                    <a:srgbClr val="9C4B06"/>
                  </a:solidFill>
                </a:rPr>
                <a:t>Y strip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6C967BBF-692E-16AD-9362-59CBBC9B0EA0}"/>
                </a:ext>
              </a:extLst>
            </p:cNvPr>
            <p:cNvSpPr/>
            <p:nvPr/>
          </p:nvSpPr>
          <p:spPr>
            <a:xfrm>
              <a:off x="11672423" y="2545709"/>
              <a:ext cx="106109" cy="99673"/>
            </a:xfrm>
            <a:prstGeom prst="rect">
              <a:avLst/>
            </a:prstGeom>
            <a:noFill/>
            <a:ln w="952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E34C51DF-9726-1DEB-8E80-346B9AAC8E9B}"/>
                </a:ext>
              </a:extLst>
            </p:cNvPr>
            <p:cNvGrpSpPr/>
            <p:nvPr/>
          </p:nvGrpSpPr>
          <p:grpSpPr>
            <a:xfrm>
              <a:off x="8604062" y="3169334"/>
              <a:ext cx="771616" cy="843991"/>
              <a:chOff x="8490811" y="2946300"/>
              <a:chExt cx="771616" cy="843991"/>
            </a:xfrm>
          </p:grpSpPr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E40A4242-DC8B-D370-207B-01BA7B858F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503923" y="3246790"/>
                <a:ext cx="44381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17996E76-58DD-D631-5A8B-20C31EB3C6D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490811" y="3133953"/>
                <a:ext cx="44381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95F3A018-46D2-8C7D-5054-6C3223496F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500399" y="3131880"/>
                <a:ext cx="0" cy="117185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DF23D8A1-0560-F7AC-B559-9011369FFC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90857" y="3241490"/>
                <a:ext cx="0" cy="548801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Connector 70">
                <a:extLst>
                  <a:ext uri="{FF2B5EF4-FFF2-40B4-BE49-F238E27FC236}">
                    <a16:creationId xmlns:a16="http://schemas.microsoft.com/office/drawing/2014/main" id="{94CEDBF0-7422-5101-8725-AB361783A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24929" y="3787641"/>
                <a:ext cx="179178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F7F6B4AE-3F7F-530C-A88A-37522C3372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1213" y="2946300"/>
                <a:ext cx="170244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DD715326-A144-71A6-31A7-7B577B74664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7133" y="3241490"/>
                <a:ext cx="0" cy="548801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Connector 80">
                <a:extLst>
                  <a:ext uri="{FF2B5EF4-FFF2-40B4-BE49-F238E27FC236}">
                    <a16:creationId xmlns:a16="http://schemas.microsoft.com/office/drawing/2014/main" id="{7F0EAAB7-FE44-CFD3-D7BF-8ECF989F96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39646" y="2951600"/>
                <a:ext cx="5437" cy="18558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>
                <a:extLst>
                  <a:ext uri="{FF2B5EF4-FFF2-40B4-BE49-F238E27FC236}">
                    <a16:creationId xmlns:a16="http://schemas.microsoft.com/office/drawing/2014/main" id="{08A5297D-F0E8-F0D6-7C7B-7BC5D775D2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93575" y="2946300"/>
                <a:ext cx="0" cy="197051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>
                <a:extLst>
                  <a:ext uri="{FF2B5EF4-FFF2-40B4-BE49-F238E27FC236}">
                    <a16:creationId xmlns:a16="http://schemas.microsoft.com/office/drawing/2014/main" id="{8B971F5A-A39C-AE8B-9CFE-4B7847DA906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90857" y="3134530"/>
                <a:ext cx="170244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" name="Straight Connector 87">
                <a:extLst>
                  <a:ext uri="{FF2B5EF4-FFF2-40B4-BE49-F238E27FC236}">
                    <a16:creationId xmlns:a16="http://schemas.microsoft.com/office/drawing/2014/main" id="{FD99FBD4-5786-9D6B-04DA-7BB151BB71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252280" y="3129605"/>
                <a:ext cx="0" cy="117185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AA9871E9-45F7-2400-3E04-D3DF4D10693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92183" y="3249830"/>
                <a:ext cx="170244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4AD66D72-A671-2AFF-8C46-0B10EF658CDD}"/>
                </a:ext>
              </a:extLst>
            </p:cNvPr>
            <p:cNvCxnSpPr>
              <a:cxnSpLocks/>
            </p:cNvCxnSpPr>
            <p:nvPr/>
          </p:nvCxnSpPr>
          <p:spPr>
            <a:xfrm>
              <a:off x="10098525" y="2470470"/>
              <a:ext cx="143983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CF5ECC30-2C1C-6EF0-DA5A-D802151F8E53}"/>
                </a:ext>
              </a:extLst>
            </p:cNvPr>
            <p:cNvCxnSpPr>
              <a:cxnSpLocks/>
            </p:cNvCxnSpPr>
            <p:nvPr/>
          </p:nvCxnSpPr>
          <p:spPr>
            <a:xfrm>
              <a:off x="10098525" y="2723046"/>
              <a:ext cx="143983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4EBCA528-5F54-E809-D53F-64091670CB3C}"/>
                </a:ext>
              </a:extLst>
            </p:cNvPr>
            <p:cNvCxnSpPr>
              <a:cxnSpLocks/>
            </p:cNvCxnSpPr>
            <p:nvPr/>
          </p:nvCxnSpPr>
          <p:spPr>
            <a:xfrm>
              <a:off x="11902358" y="2470470"/>
              <a:ext cx="271945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A772DBF0-A77A-0C01-E3CF-C70AEF924021}"/>
                </a:ext>
              </a:extLst>
            </p:cNvPr>
            <p:cNvCxnSpPr>
              <a:cxnSpLocks/>
            </p:cNvCxnSpPr>
            <p:nvPr/>
          </p:nvCxnSpPr>
          <p:spPr>
            <a:xfrm>
              <a:off x="11894895" y="2721244"/>
              <a:ext cx="292658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CD88449B-ED55-190B-6B3D-55705B96B8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174303" y="2470470"/>
              <a:ext cx="0" cy="251236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9634E13A-AE8F-9466-6D80-9557FBE7C1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90104" y="2462882"/>
              <a:ext cx="0" cy="268343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EC53379B-AFD9-B12E-F956-B006BEF639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902358" y="2728575"/>
              <a:ext cx="0" cy="1431616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A12EAC75-8692-93D7-9134-006C190AD42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25695" y="2730724"/>
              <a:ext cx="0" cy="142946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24375E06-8610-49EB-2682-EF125EF090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25905" y="2277843"/>
              <a:ext cx="0" cy="192627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B1E4F212-0F7F-133B-FAC8-063D184A92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902358" y="2284565"/>
              <a:ext cx="0" cy="19650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1BF67948-C205-07F2-361B-D38F0B34ECEE}"/>
                </a:ext>
              </a:extLst>
            </p:cNvPr>
            <p:cNvCxnSpPr>
              <a:cxnSpLocks/>
            </p:cNvCxnSpPr>
            <p:nvPr/>
          </p:nvCxnSpPr>
          <p:spPr>
            <a:xfrm>
              <a:off x="11538363" y="2280493"/>
              <a:ext cx="374595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DA30FA00-3308-F4A8-393C-D0BB2E55F724}"/>
                </a:ext>
              </a:extLst>
            </p:cNvPr>
            <p:cNvCxnSpPr>
              <a:cxnSpLocks/>
            </p:cNvCxnSpPr>
            <p:nvPr/>
          </p:nvCxnSpPr>
          <p:spPr>
            <a:xfrm>
              <a:off x="11518738" y="4168501"/>
              <a:ext cx="39422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2FC50848-8D40-CE48-92CA-487427830C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06753" y="2543002"/>
              <a:ext cx="365670" cy="357408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2EE43D77-A6A6-536E-532F-85A422DAAA2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306753" y="2646802"/>
              <a:ext cx="471779" cy="1366523"/>
            </a:xfrm>
            <a:prstGeom prst="line">
              <a:avLst/>
            </a:prstGeom>
            <a:ln w="952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Arrow Connector 138">
              <a:extLst>
                <a:ext uri="{FF2B5EF4-FFF2-40B4-BE49-F238E27FC236}">
                  <a16:creationId xmlns:a16="http://schemas.microsoft.com/office/drawing/2014/main" id="{CC16AD12-2B1A-F579-63CC-1166051A33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221860" y="2656046"/>
              <a:ext cx="850560" cy="504468"/>
            </a:xfrm>
            <a:prstGeom prst="straightConnector1">
              <a:avLst/>
            </a:prstGeom>
            <a:ln w="28575">
              <a:solidFill>
                <a:schemeClr val="tx1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E7D9EB57-9D6C-4B4F-ADF4-ABBB78088231}"/>
              </a:ext>
            </a:extLst>
          </p:cNvPr>
          <p:cNvSpPr txBox="1"/>
          <p:nvPr/>
        </p:nvSpPr>
        <p:spPr>
          <a:xfrm>
            <a:off x="9589580" y="3965873"/>
            <a:ext cx="19124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X-Y strip crossing</a:t>
            </a:r>
          </a:p>
        </p:txBody>
      </p:sp>
    </p:spTree>
    <p:extLst>
      <p:ext uri="{BB962C8B-B14F-4D97-AF65-F5344CB8AC3E}">
        <p14:creationId xmlns:p14="http://schemas.microsoft.com/office/powerpoint/2010/main" val="21127107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91B16F-12F6-6FDD-2E7C-AF3ED2AA7B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>
                <a:solidFill>
                  <a:schemeClr val="bg1"/>
                </a:solidFill>
              </a:rPr>
              <a:t>0νββ </a:t>
            </a:r>
            <a:r>
              <a:rPr lang="en-US" dirty="0">
                <a:solidFill>
                  <a:schemeClr val="bg1"/>
                </a:solidFill>
              </a:rPr>
              <a:t>International Summit - nEXO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5305F6-711B-440A-9A1E-AECAE1DF8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752" y="11423"/>
            <a:ext cx="10515600" cy="1325563"/>
          </a:xfrm>
        </p:spPr>
        <p:txBody>
          <a:bodyPr/>
          <a:lstStyle/>
          <a:p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SiPMs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for photon detection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167C59-782E-4A9B-81B4-1108BFC45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1FD5C67-4B5A-4059-9260-11C072A9B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703960B-188E-C547-8765-AA53A2CE83D9}"/>
              </a:ext>
            </a:extLst>
          </p:cNvPr>
          <p:cNvGrpSpPr>
            <a:grpSpLocks noChangeAspect="1"/>
          </p:cNvGrpSpPr>
          <p:nvPr/>
        </p:nvGrpSpPr>
        <p:grpSpPr>
          <a:xfrm>
            <a:off x="7288033" y="2823828"/>
            <a:ext cx="2025497" cy="3780562"/>
            <a:chOff x="5934244" y="1995664"/>
            <a:chExt cx="2365162" cy="4414544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2921CB35-B344-134A-8C00-4C2158C53F8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934244" y="1995664"/>
              <a:ext cx="2325611" cy="4414544"/>
              <a:chOff x="6173047" y="3046328"/>
              <a:chExt cx="1688579" cy="3205311"/>
            </a:xfrm>
          </p:grpSpPr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FF27875A-8B73-234C-BFAF-7A2B7BC8523B}"/>
                  </a:ext>
                </a:extLst>
              </p:cNvPr>
              <p:cNvGrpSpPr/>
              <p:nvPr/>
            </p:nvGrpSpPr>
            <p:grpSpPr>
              <a:xfrm>
                <a:off x="6173047" y="3055238"/>
                <a:ext cx="1688579" cy="3196401"/>
                <a:chOff x="2318459" y="-819794"/>
                <a:chExt cx="1271016" cy="2405971"/>
              </a:xfrm>
            </p:grpSpPr>
            <p:grpSp>
              <p:nvGrpSpPr>
                <p:cNvPr id="34" name="Group 33">
                  <a:extLst>
                    <a:ext uri="{FF2B5EF4-FFF2-40B4-BE49-F238E27FC236}">
                      <a16:creationId xmlns:a16="http://schemas.microsoft.com/office/drawing/2014/main" id="{1ABD5B85-896D-DF4A-8FFF-D4660F861733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318459" y="-728575"/>
                  <a:ext cx="1271016" cy="2259581"/>
                  <a:chOff x="10117085" y="1258495"/>
                  <a:chExt cx="3257492" cy="5791093"/>
                </a:xfrm>
              </p:grpSpPr>
              <p:pic>
                <p:nvPicPr>
                  <p:cNvPr id="38" name="Picture 37">
                    <a:extLst>
                      <a:ext uri="{FF2B5EF4-FFF2-40B4-BE49-F238E27FC236}">
                        <a16:creationId xmlns:a16="http://schemas.microsoft.com/office/drawing/2014/main" id="{F67E4CD7-4C32-7E43-A7FA-3049296C2E5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/>
                  <a:stretch/>
                </p:blipFill>
                <p:spPr>
                  <a:xfrm rot="5400000">
                    <a:off x="8053504" y="3825214"/>
                    <a:ext cx="5552139" cy="564468"/>
                  </a:xfrm>
                  <a:prstGeom prst="rect">
                    <a:avLst/>
                  </a:prstGeom>
                </p:spPr>
              </p:pic>
              <p:pic>
                <p:nvPicPr>
                  <p:cNvPr id="39" name="Picture 38" descr="A picture containing bar chart&#10;&#10;Description automatically generated">
                    <a:extLst>
                      <a:ext uri="{FF2B5EF4-FFF2-40B4-BE49-F238E27FC236}">
                        <a16:creationId xmlns:a16="http://schemas.microsoft.com/office/drawing/2014/main" id="{F3D80C69-5A01-BA48-8754-D49CE9DF417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screen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5400000">
                    <a:off x="8850284" y="2525296"/>
                    <a:ext cx="5791093" cy="3257492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35" name="Group 34">
                  <a:extLst>
                    <a:ext uri="{FF2B5EF4-FFF2-40B4-BE49-F238E27FC236}">
                      <a16:creationId xmlns:a16="http://schemas.microsoft.com/office/drawing/2014/main" id="{CC4E41AD-5823-E24B-8C30-CD4F1FF5DF0D}"/>
                    </a:ext>
                  </a:extLst>
                </p:cNvPr>
                <p:cNvGrpSpPr/>
                <p:nvPr/>
              </p:nvGrpSpPr>
              <p:grpSpPr>
                <a:xfrm>
                  <a:off x="2367141" y="-819794"/>
                  <a:ext cx="1135625" cy="2405971"/>
                  <a:chOff x="6267911" y="-26725"/>
                  <a:chExt cx="1135625" cy="2405971"/>
                </a:xfrm>
              </p:grpSpPr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D069048A-6B30-E546-8958-965B9C5AD067}"/>
                      </a:ext>
                    </a:extLst>
                  </p:cNvPr>
                  <p:cNvSpPr/>
                  <p:nvPr/>
                </p:nvSpPr>
                <p:spPr>
                  <a:xfrm>
                    <a:off x="6267911" y="-26725"/>
                    <a:ext cx="1135625" cy="2405971"/>
                  </a:xfrm>
                  <a:prstGeom prst="rect">
                    <a:avLst/>
                  </a:prstGeom>
                  <a:noFill/>
                  <a:ln w="12700">
                    <a:solidFill>
                      <a:srgbClr val="0432FF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rgbClr val="0432FF"/>
                      </a:solidFill>
                    </a:endParaRPr>
                  </a:p>
                </p:txBody>
              </p:sp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E7E612EE-FFCC-5949-9AC7-6932524F995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439935" y="1857996"/>
                    <a:ext cx="206628" cy="93066"/>
                  </a:xfrm>
                  <a:prstGeom prst="rect">
                    <a:avLst/>
                  </a:prstGeom>
                  <a:noFill/>
                  <a:ln w="19050"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sz="900"/>
                  </a:p>
                </p:txBody>
              </p:sp>
            </p:grp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E34C5490-3BF4-F542-A6D9-9CF8A1E9EAF4}"/>
                  </a:ext>
                </a:extLst>
              </p:cNvPr>
              <p:cNvGrpSpPr/>
              <p:nvPr/>
            </p:nvGrpSpPr>
            <p:grpSpPr>
              <a:xfrm>
                <a:off x="6311114" y="3046328"/>
                <a:ext cx="1320118" cy="3000333"/>
                <a:chOff x="6311114" y="3046328"/>
                <a:chExt cx="1320118" cy="3000333"/>
              </a:xfrm>
            </p:grpSpPr>
            <p:cxnSp>
              <p:nvCxnSpPr>
                <p:cNvPr id="40" name="Straight Arrow Connector 39">
                  <a:extLst>
                    <a:ext uri="{FF2B5EF4-FFF2-40B4-BE49-F238E27FC236}">
                      <a16:creationId xmlns:a16="http://schemas.microsoft.com/office/drawing/2014/main" id="{EB0BE086-BDF3-4E4B-9853-2B63944CD6D3}"/>
                    </a:ext>
                  </a:extLst>
                </p:cNvPr>
                <p:cNvCxnSpPr/>
                <p:nvPr/>
              </p:nvCxnSpPr>
              <p:spPr>
                <a:xfrm>
                  <a:off x="7232844" y="3230126"/>
                  <a:ext cx="0" cy="2816535"/>
                </a:xfrm>
                <a:prstGeom prst="straightConnector1">
                  <a:avLst/>
                </a:prstGeom>
                <a:ln>
                  <a:headEnd type="triangle" w="sm" len="sm"/>
                  <a:tailEnd type="triangle" w="sm" len="sm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DC98DBFF-8763-DC4E-A903-12DBDA5BB6C2}"/>
                    </a:ext>
                  </a:extLst>
                </p:cNvPr>
                <p:cNvSpPr txBox="1"/>
                <p:nvPr/>
              </p:nvSpPr>
              <p:spPr>
                <a:xfrm rot="5400000">
                  <a:off x="6967953" y="4524615"/>
                  <a:ext cx="755134" cy="2011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1270 mm</a:t>
                  </a: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0FF4CE6-C5A2-FA4E-A19C-4B29E76E99EE}"/>
                    </a:ext>
                  </a:extLst>
                </p:cNvPr>
                <p:cNvSpPr txBox="1"/>
                <p:nvPr/>
              </p:nvSpPr>
              <p:spPr>
                <a:xfrm>
                  <a:off x="6311114" y="3046328"/>
                  <a:ext cx="755134" cy="2011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Front: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6FD71C10-4C50-A942-842C-D57BB667527E}"/>
                    </a:ext>
                  </a:extLst>
                </p:cNvPr>
                <p:cNvSpPr txBox="1"/>
                <p:nvPr/>
              </p:nvSpPr>
              <p:spPr>
                <a:xfrm>
                  <a:off x="6876098" y="3047943"/>
                  <a:ext cx="755134" cy="20112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Back:</a:t>
                  </a:r>
                </a:p>
              </p:txBody>
            </p:sp>
          </p:grp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661E0C5-DFB7-D744-823B-B82708796EA8}"/>
                </a:ext>
              </a:extLst>
            </p:cNvPr>
            <p:cNvSpPr txBox="1"/>
            <p:nvPr/>
          </p:nvSpPr>
          <p:spPr>
            <a:xfrm>
              <a:off x="7341799" y="2592020"/>
              <a:ext cx="957607" cy="6828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Stave</a:t>
              </a:r>
            </a:p>
            <a:p>
              <a:r>
                <a:rPr lang="en-US" sz="1600" dirty="0">
                  <a:solidFill>
                    <a:srgbClr val="0432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x24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70FCEF7-DA10-D64B-A1C8-FB7CE85AD89C}"/>
              </a:ext>
            </a:extLst>
          </p:cNvPr>
          <p:cNvGrpSpPr>
            <a:grpSpLocks noChangeAspect="1"/>
          </p:cNvGrpSpPr>
          <p:nvPr/>
        </p:nvGrpSpPr>
        <p:grpSpPr>
          <a:xfrm>
            <a:off x="3227760" y="3300185"/>
            <a:ext cx="4052537" cy="3401312"/>
            <a:chOff x="8001200" y="3090742"/>
            <a:chExt cx="3939579" cy="3306506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22BA706-8DFB-AE49-AD0A-02F880947DE3}"/>
                </a:ext>
              </a:extLst>
            </p:cNvPr>
            <p:cNvGrpSpPr/>
            <p:nvPr/>
          </p:nvGrpSpPr>
          <p:grpSpPr>
            <a:xfrm>
              <a:off x="8001200" y="3090742"/>
              <a:ext cx="3939579" cy="3211252"/>
              <a:chOff x="4337041" y="12972"/>
              <a:chExt cx="2965371" cy="2417149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FA44AB17-3994-6E4A-A73A-EB894E8EBB65}"/>
                  </a:ext>
                </a:extLst>
              </p:cNvPr>
              <p:cNvSpPr/>
              <p:nvPr/>
            </p:nvSpPr>
            <p:spPr>
              <a:xfrm>
                <a:off x="4337041" y="12972"/>
                <a:ext cx="2965371" cy="2417149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1" name="image1.png">
                <a:extLst>
                  <a:ext uri="{FF2B5EF4-FFF2-40B4-BE49-F238E27FC236}">
                    <a16:creationId xmlns:a16="http://schemas.microsoft.com/office/drawing/2014/main" id="{191E21C4-A4F5-8844-8CD9-DC9B0C73123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531738" y="720753"/>
                <a:ext cx="2540240" cy="1525963"/>
              </a:xfrm>
              <a:prstGeom prst="rect">
                <a:avLst/>
              </a:prstGeom>
              <a:ln/>
            </p:spPr>
          </p:pic>
          <p:pic>
            <p:nvPicPr>
              <p:cNvPr id="32" name="image4.png">
                <a:extLst>
                  <a:ext uri="{FF2B5EF4-FFF2-40B4-BE49-F238E27FC236}">
                    <a16:creationId xmlns:a16="http://schemas.microsoft.com/office/drawing/2014/main" id="{A6E01CDB-EE2F-2745-8DB4-5180E2C2E5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4360236" y="21775"/>
                <a:ext cx="2921139" cy="798944"/>
              </a:xfrm>
              <a:prstGeom prst="rect">
                <a:avLst/>
              </a:prstGeom>
              <a:ln/>
            </p:spPr>
          </p:pic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7271289-33F7-8C4E-BA65-3BB171DF6161}"/>
                </a:ext>
              </a:extLst>
            </p:cNvPr>
            <p:cNvSpPr txBox="1"/>
            <p:nvPr/>
          </p:nvSpPr>
          <p:spPr>
            <a:xfrm>
              <a:off x="8056085" y="5954777"/>
              <a:ext cx="1982081" cy="4424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Tile module</a:t>
              </a: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91374AD-3064-6F4F-A7A2-FC3947935F89}"/>
              </a:ext>
            </a:extLst>
          </p:cNvPr>
          <p:cNvGrpSpPr/>
          <p:nvPr/>
        </p:nvGrpSpPr>
        <p:grpSpPr>
          <a:xfrm>
            <a:off x="9184342" y="142318"/>
            <a:ext cx="2894780" cy="2648030"/>
            <a:chOff x="2118" y="4702069"/>
            <a:chExt cx="2179789" cy="208407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0D9FA9A6-1EBB-DB42-9725-B251F1C798E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118" y="4702069"/>
              <a:ext cx="2179789" cy="2084071"/>
              <a:chOff x="3677697" y="1344929"/>
              <a:chExt cx="2179789" cy="2084071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DA335D5B-4AE8-E548-897F-2F514FAC3A1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810851" y="1344929"/>
                <a:ext cx="2046635" cy="2084071"/>
              </a:xfrm>
              <a:prstGeom prst="rect">
                <a:avLst/>
              </a:prstGeom>
            </p:spPr>
          </p:pic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36DA80CB-60BA-674C-AC7D-0A99276148A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91215" y="2496403"/>
                <a:ext cx="548045" cy="194317"/>
              </a:xfrm>
              <a:prstGeom prst="straightConnector1">
                <a:avLst/>
              </a:prstGeom>
              <a:ln w="31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29A107C6-AB6D-8548-95D9-7DB3C03C17D5}"/>
                  </a:ext>
                </a:extLst>
              </p:cNvPr>
              <p:cNvCxnSpPr/>
              <p:nvPr/>
            </p:nvCxnSpPr>
            <p:spPr>
              <a:xfrm flipH="1">
                <a:off x="4063941" y="2495838"/>
                <a:ext cx="229149" cy="69385"/>
              </a:xfrm>
              <a:prstGeom prst="line">
                <a:avLst/>
              </a:prstGeom>
              <a:ln w="31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64CFA25-90CC-8849-862C-8ACC064209CB}"/>
                  </a:ext>
                </a:extLst>
              </p:cNvPr>
              <p:cNvSpPr txBox="1"/>
              <p:nvPr/>
            </p:nvSpPr>
            <p:spPr>
              <a:xfrm>
                <a:off x="3677697" y="2530531"/>
                <a:ext cx="628698" cy="1846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600" dirty="0">
                    <a:latin typeface="Arial" panose="020B0604020202020204" pitchFamily="34" charset="0"/>
                    <a:cs typeface="Arial" panose="020B0604020202020204" pitchFamily="34" charset="0"/>
                  </a:rPr>
                  <a:t>High Voltage</a:t>
                </a:r>
              </a:p>
            </p:txBody>
          </p:sp>
        </p:grp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039EBC1-6F2B-FC44-AED3-7E5B17BB6371}"/>
                </a:ext>
              </a:extLst>
            </p:cNvPr>
            <p:cNvSpPr/>
            <p:nvPr/>
          </p:nvSpPr>
          <p:spPr>
            <a:xfrm rot="154980">
              <a:off x="1065126" y="5488737"/>
              <a:ext cx="415774" cy="413530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4A15D663-E983-4A44-BC43-DB2A78ACFB27}"/>
              </a:ext>
            </a:extLst>
          </p:cNvPr>
          <p:cNvCxnSpPr>
            <a:cxnSpLocks/>
          </p:cNvCxnSpPr>
          <p:nvPr/>
        </p:nvCxnSpPr>
        <p:spPr>
          <a:xfrm flipH="1">
            <a:off x="9298681" y="1126438"/>
            <a:ext cx="1337486" cy="1755157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F9C18772-C6B5-9F4B-BBAA-28A45EC1047A}"/>
              </a:ext>
            </a:extLst>
          </p:cNvPr>
          <p:cNvCxnSpPr>
            <a:cxnSpLocks/>
          </p:cNvCxnSpPr>
          <p:nvPr/>
        </p:nvCxnSpPr>
        <p:spPr>
          <a:xfrm>
            <a:off x="11187352" y="1056078"/>
            <a:ext cx="922517" cy="1830291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EB270557-E43E-6946-B5A3-6D96DCA6B851}"/>
              </a:ext>
            </a:extLst>
          </p:cNvPr>
          <p:cNvSpPr txBox="1"/>
          <p:nvPr/>
        </p:nvSpPr>
        <p:spPr>
          <a:xfrm>
            <a:off x="9324588" y="6161858"/>
            <a:ext cx="20269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Photon detector (PD)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A969B63-B921-4C69-967C-8967045100CF}"/>
              </a:ext>
            </a:extLst>
          </p:cNvPr>
          <p:cNvGrpSpPr/>
          <p:nvPr/>
        </p:nvGrpSpPr>
        <p:grpSpPr>
          <a:xfrm>
            <a:off x="46771" y="2934181"/>
            <a:ext cx="3065668" cy="1666974"/>
            <a:chOff x="2791096" y="4780936"/>
            <a:chExt cx="3065668" cy="1666974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0762417-86EE-C648-900E-66A616F96F16}"/>
                </a:ext>
              </a:extLst>
            </p:cNvPr>
            <p:cNvSpPr txBox="1"/>
            <p:nvPr/>
          </p:nvSpPr>
          <p:spPr>
            <a:xfrm>
              <a:off x="4604981" y="5135792"/>
              <a:ext cx="10671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>
                  <a:solidFill>
                    <a:schemeClr val="accent4"/>
                  </a:solidFill>
                  <a:latin typeface="Helvetica" pitchFamily="2" charset="0"/>
                </a:rPr>
                <a:t>x 50,000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C3595549-A0CC-2047-BD38-41D8C07E2050}"/>
                </a:ext>
              </a:extLst>
            </p:cNvPr>
            <p:cNvSpPr/>
            <p:nvPr/>
          </p:nvSpPr>
          <p:spPr>
            <a:xfrm>
              <a:off x="2842415" y="5151214"/>
              <a:ext cx="3014349" cy="1296696"/>
            </a:xfrm>
            <a:prstGeom prst="rect">
              <a:avLst/>
            </a:prstGeom>
            <a:noFill/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u="sng">
                <a:solidFill>
                  <a:schemeClr val="accent4"/>
                </a:solidFill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7D3D993B-47B3-554D-B431-8C0A045F8273}"/>
                </a:ext>
              </a:extLst>
            </p:cNvPr>
            <p:cNvSpPr txBox="1"/>
            <p:nvPr/>
          </p:nvSpPr>
          <p:spPr>
            <a:xfrm>
              <a:off x="2791096" y="4780936"/>
              <a:ext cx="170198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err="1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SiPM</a:t>
              </a:r>
              <a:r>
                <a:rPr lang="en-US" sz="1600" b="1" i="1" dirty="0">
                  <a:solidFill>
                    <a:schemeClr val="accent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Devices</a:t>
              </a:r>
            </a:p>
          </p:txBody>
        </p:sp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CCC93223-A5A8-B448-BED3-F2FC1AD381A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21651" y="5307202"/>
              <a:ext cx="1485898" cy="1049148"/>
            </a:xfrm>
            <a:prstGeom prst="rect">
              <a:avLst/>
            </a:prstGeom>
          </p:spPr>
        </p:pic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9AF3079F-7096-8145-9F4C-06976D745CC3}"/>
                </a:ext>
              </a:extLst>
            </p:cNvPr>
            <p:cNvGrpSpPr/>
            <p:nvPr/>
          </p:nvGrpSpPr>
          <p:grpSpPr>
            <a:xfrm>
              <a:off x="4725699" y="5493083"/>
              <a:ext cx="752504" cy="671301"/>
              <a:chOff x="569056" y="5248734"/>
              <a:chExt cx="752504" cy="671301"/>
            </a:xfrm>
          </p:grpSpPr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3F1D0E6E-400A-FB45-93ED-626ABE0E133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69056" y="5256995"/>
                <a:ext cx="703517" cy="613967"/>
              </a:xfrm>
              <a:prstGeom prst="rect">
                <a:avLst/>
              </a:prstGeom>
            </p:spPr>
          </p:pic>
          <p:cxnSp>
            <p:nvCxnSpPr>
              <p:cNvPr id="74" name="Straight Arrow Connector 73">
                <a:extLst>
                  <a:ext uri="{FF2B5EF4-FFF2-40B4-BE49-F238E27FC236}">
                    <a16:creationId xmlns:a16="http://schemas.microsoft.com/office/drawing/2014/main" id="{15967436-673E-9B4B-85A2-7824C8D2D337}"/>
                  </a:ext>
                </a:extLst>
              </p:cNvPr>
              <p:cNvCxnSpPr/>
              <p:nvPr/>
            </p:nvCxnSpPr>
            <p:spPr>
              <a:xfrm>
                <a:off x="569056" y="5920035"/>
                <a:ext cx="703517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Straight Arrow Connector 74">
                <a:extLst>
                  <a:ext uri="{FF2B5EF4-FFF2-40B4-BE49-F238E27FC236}">
                    <a16:creationId xmlns:a16="http://schemas.microsoft.com/office/drawing/2014/main" id="{956DFF44-CF10-014B-82AC-10050BCBCE5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1560" y="5248734"/>
                <a:ext cx="0" cy="622228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011F8B5-2E0A-1445-93AA-01C06658F669}"/>
                </a:ext>
              </a:extLst>
            </p:cNvPr>
            <p:cNvSpPr txBox="1"/>
            <p:nvPr/>
          </p:nvSpPr>
          <p:spPr>
            <a:xfrm>
              <a:off x="4795991" y="6124711"/>
              <a:ext cx="7111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u="sng" dirty="0">
                  <a:solidFill>
                    <a:schemeClr val="accent1"/>
                  </a:solidFill>
                  <a:latin typeface="Helvetica" pitchFamily="2" charset="0"/>
                </a:rPr>
                <a:t>1 cm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D19D3D8C-EDD0-4047-B0BB-D65BBC6CD588}"/>
              </a:ext>
            </a:extLst>
          </p:cNvPr>
          <p:cNvSpPr txBox="1"/>
          <p:nvPr/>
        </p:nvSpPr>
        <p:spPr>
          <a:xfrm>
            <a:off x="6263550" y="6261921"/>
            <a:ext cx="780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Helvetica" pitchFamily="2" charset="0"/>
              </a:rPr>
              <a:t>x 480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D55278A-D589-B04D-863E-DD0C8110DE65}"/>
              </a:ext>
            </a:extLst>
          </p:cNvPr>
          <p:cNvSpPr txBox="1"/>
          <p:nvPr/>
        </p:nvSpPr>
        <p:spPr>
          <a:xfrm>
            <a:off x="11315151" y="5735448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  <a:latin typeface="Helvetica" pitchFamily="2" charset="0"/>
              </a:rPr>
              <a:t>x 24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E0D80F5-F2C7-1F4C-BF97-5D7B826F8C56}"/>
              </a:ext>
            </a:extLst>
          </p:cNvPr>
          <p:cNvSpPr/>
          <p:nvPr/>
        </p:nvSpPr>
        <p:spPr>
          <a:xfrm rot="16077793">
            <a:off x="7553781" y="3080458"/>
            <a:ext cx="27432" cy="27432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4BB3CBA3-037F-814B-9927-E6C2E92AE363}"/>
              </a:ext>
            </a:extLst>
          </p:cNvPr>
          <p:cNvCxnSpPr>
            <a:cxnSpLocks/>
          </p:cNvCxnSpPr>
          <p:nvPr/>
        </p:nvCxnSpPr>
        <p:spPr>
          <a:xfrm>
            <a:off x="8119827" y="6416405"/>
            <a:ext cx="411480" cy="0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0037E44F-0BBA-934F-8994-8124A0B9FE36}"/>
              </a:ext>
            </a:extLst>
          </p:cNvPr>
          <p:cNvSpPr txBox="1"/>
          <p:nvPr/>
        </p:nvSpPr>
        <p:spPr>
          <a:xfrm>
            <a:off x="8009865" y="6390731"/>
            <a:ext cx="10400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190 mm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6DB5159-D399-42D9-AA95-0195AF3F1A78}"/>
              </a:ext>
            </a:extLst>
          </p:cNvPr>
          <p:cNvSpPr txBox="1"/>
          <p:nvPr/>
        </p:nvSpPr>
        <p:spPr>
          <a:xfrm>
            <a:off x="112878" y="1053238"/>
            <a:ext cx="9038225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US" sz="2000" dirty="0"/>
              <a:t>Advantages of </a:t>
            </a:r>
            <a:r>
              <a:rPr lang="en-US" sz="2000" dirty="0" err="1"/>
              <a:t>SiPMs</a:t>
            </a:r>
            <a:r>
              <a:rPr lang="en-US" sz="2000" dirty="0"/>
              <a:t> for photon detection</a:t>
            </a:r>
          </a:p>
          <a:p>
            <a:pPr marL="685800" lvl="2" indent="-228600">
              <a:buFont typeface="Arial" panose="020B0604020202020204" pitchFamily="34" charset="0"/>
              <a:buChar char="•"/>
            </a:pPr>
            <a:r>
              <a:rPr lang="en-US" sz="2000" dirty="0"/>
              <a:t>Low intrinsic radioactive backgrounds.</a:t>
            </a:r>
          </a:p>
          <a:p>
            <a:pPr marL="685800" lvl="2" indent="-228600">
              <a:buFont typeface="Arial" panose="020B0604020202020204" pitchFamily="34" charset="0"/>
              <a:buChar char="•"/>
            </a:pPr>
            <a:r>
              <a:rPr lang="en-US" sz="2000" dirty="0"/>
              <a:t>Improved energy resolution (</a:t>
            </a:r>
            <a:r>
              <a:rPr lang="en-US" sz="2000" dirty="0" err="1"/>
              <a:t>SiPMs</a:t>
            </a:r>
            <a:r>
              <a:rPr lang="en-US" sz="2000" dirty="0"/>
              <a:t> high gain</a:t>
            </a:r>
            <a:r>
              <a:rPr lang="en-US" sz="2000" dirty="0">
                <a:sym typeface="Wingdings" pitchFamily="2" charset="2"/>
              </a:rPr>
              <a:t>).</a:t>
            </a:r>
          </a:p>
          <a:p>
            <a:pPr marL="685800" lvl="2" indent="-228600">
              <a:buFont typeface="Arial" panose="020B0604020202020204" pitchFamily="34" charset="0"/>
              <a:buChar char="•"/>
            </a:pPr>
            <a:r>
              <a:rPr lang="en-US" sz="2000" dirty="0"/>
              <a:t>Lower bias required for </a:t>
            </a:r>
            <a:r>
              <a:rPr lang="en-US" sz="2000" dirty="0" err="1"/>
              <a:t>SiPMs</a:t>
            </a:r>
            <a:r>
              <a:rPr lang="en-US" sz="2000" dirty="0"/>
              <a:t> (~50 V versus ~1.5 kV).</a:t>
            </a:r>
          </a:p>
          <a:p>
            <a:pPr marL="685800" lvl="2" indent="-228600">
              <a:buFont typeface="Arial" panose="020B0604020202020204" pitchFamily="34" charset="0"/>
              <a:buChar char="•"/>
            </a:pPr>
            <a:r>
              <a:rPr lang="en-US" sz="2000" dirty="0"/>
              <a:t>Devices from 2 vendors meeting requirements, demonstrated through R&amp;D.</a:t>
            </a:r>
          </a:p>
        </p:txBody>
      </p:sp>
      <p:pic>
        <p:nvPicPr>
          <p:cNvPr id="9" name="Picture 8" descr="A picture containing orange, basket&#10;&#10;Description automatically generated">
            <a:extLst>
              <a:ext uri="{FF2B5EF4-FFF2-40B4-BE49-F238E27FC236}">
                <a16:creationId xmlns:a16="http://schemas.microsoft.com/office/drawing/2014/main" id="{F8AB903C-864E-4A53-ACA6-B3CA10377CA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649774" y="2942713"/>
            <a:ext cx="2312517" cy="3134321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4E7D48BF-FE46-AC4B-B42E-191F2785CA91}"/>
              </a:ext>
            </a:extLst>
          </p:cNvPr>
          <p:cNvSpPr>
            <a:spLocks noChangeAspect="1"/>
          </p:cNvSpPr>
          <p:nvPr/>
        </p:nvSpPr>
        <p:spPr>
          <a:xfrm>
            <a:off x="9298681" y="2886369"/>
            <a:ext cx="2811188" cy="3286685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3A00726-FB0C-4377-A2ED-9DD49BCD7299}"/>
              </a:ext>
            </a:extLst>
          </p:cNvPr>
          <p:cNvCxnSpPr>
            <a:cxnSpLocks/>
          </p:cNvCxnSpPr>
          <p:nvPr/>
        </p:nvCxnSpPr>
        <p:spPr>
          <a:xfrm>
            <a:off x="9124457" y="4465101"/>
            <a:ext cx="1275693" cy="0"/>
          </a:xfrm>
          <a:prstGeom prst="straightConnector1">
            <a:avLst/>
          </a:prstGeom>
          <a:ln w="3810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60E122C-7176-40A4-82EC-6008AFE544B1}"/>
              </a:ext>
            </a:extLst>
          </p:cNvPr>
          <p:cNvCxnSpPr>
            <a:cxnSpLocks/>
          </p:cNvCxnSpPr>
          <p:nvPr/>
        </p:nvCxnSpPr>
        <p:spPr>
          <a:xfrm>
            <a:off x="7288033" y="5932435"/>
            <a:ext cx="43187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8D96F0F7-79CB-4FB5-B018-C23E1F80A666}"/>
              </a:ext>
            </a:extLst>
          </p:cNvPr>
          <p:cNvSpPr txBox="1"/>
          <p:nvPr/>
        </p:nvSpPr>
        <p:spPr>
          <a:xfrm>
            <a:off x="149402" y="5464094"/>
            <a:ext cx="298762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i="1" dirty="0"/>
              <a:t>G. </a:t>
            </a:r>
            <a:r>
              <a:rPr lang="en-US" sz="1200" i="1" dirty="0" err="1"/>
              <a:t>Gallina</a:t>
            </a:r>
            <a:r>
              <a:rPr lang="en-US" sz="1200" i="1" dirty="0"/>
              <a:t> et al. (nEXO collab.) “Characterization of the Hamamatsu VUV4 MPPCs for nEXO,” NIM A 940, 371 (2019)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468EA7D-FFD7-4356-85AE-A6485D707315}"/>
              </a:ext>
            </a:extLst>
          </p:cNvPr>
          <p:cNvSpPr txBox="1"/>
          <p:nvPr/>
        </p:nvSpPr>
        <p:spPr>
          <a:xfrm>
            <a:off x="149402" y="4625406"/>
            <a:ext cx="29876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/>
              <a:t>A. Jamil et al. (nEXO collab.) “VUV-sensitive Silicon Photomultipliers for Xenon Scintillation Light Detection in nEXO,” IEEE Trans. </a:t>
            </a:r>
            <a:r>
              <a:rPr lang="en-US" sz="1200" i="1" dirty="0" err="1"/>
              <a:t>Nucl</a:t>
            </a:r>
            <a:r>
              <a:rPr lang="en-US" sz="1200" i="1" dirty="0"/>
              <a:t>. Sci. 65, 11 (2018)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25B258D-38CC-60BD-245F-28FB62A1CC32}"/>
              </a:ext>
            </a:extLst>
          </p:cNvPr>
          <p:cNvCxnSpPr>
            <a:cxnSpLocks/>
            <a:stCxn id="62" idx="3"/>
          </p:cNvCxnSpPr>
          <p:nvPr/>
        </p:nvCxnSpPr>
        <p:spPr>
          <a:xfrm>
            <a:off x="3112439" y="3952807"/>
            <a:ext cx="445674" cy="6805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ED638E19-02B4-9931-41A2-E07E9A3E4881}"/>
              </a:ext>
            </a:extLst>
          </p:cNvPr>
          <p:cNvSpPr txBox="1"/>
          <p:nvPr/>
        </p:nvSpPr>
        <p:spPr>
          <a:xfrm>
            <a:off x="149402" y="6118116"/>
            <a:ext cx="3014348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i="1" dirty="0">
                <a:solidFill>
                  <a:srgbClr val="232323"/>
                </a:solidFill>
              </a:rPr>
              <a:t>G. Gallina et al. (nEXO), “Performance of novel VUV-sensitive Silicon Photo-Multipliers for nEXO,” </a:t>
            </a:r>
            <a:r>
              <a:rPr lang="fr-FR" sz="1200" i="1" dirty="0" err="1">
                <a:solidFill>
                  <a:srgbClr val="232323"/>
                </a:solidFill>
              </a:rPr>
              <a:t>Eur</a:t>
            </a:r>
            <a:r>
              <a:rPr lang="fr-FR" sz="1200" i="1" dirty="0">
                <a:solidFill>
                  <a:srgbClr val="232323"/>
                </a:solidFill>
              </a:rPr>
              <a:t>. Phys. J. C 82, 1125 (2022)</a:t>
            </a:r>
            <a:endParaRPr lang="en-US" sz="1200" i="1" dirty="0">
              <a:solidFill>
                <a:srgbClr val="232323"/>
              </a:solidFill>
            </a:endParaRPr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C1F077F-036A-D533-AF12-3878B8662E0F}"/>
              </a:ext>
            </a:extLst>
          </p:cNvPr>
          <p:cNvCxnSpPr>
            <a:cxnSpLocks/>
            <a:stCxn id="62" idx="3"/>
          </p:cNvCxnSpPr>
          <p:nvPr/>
        </p:nvCxnSpPr>
        <p:spPr>
          <a:xfrm flipV="1">
            <a:off x="3112439" y="3103458"/>
            <a:ext cx="4391531" cy="84934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8582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270E4-F57C-4361-8DF1-1294BEBA9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794" y="232325"/>
            <a:ext cx="10515600" cy="859376"/>
          </a:xfrm>
        </p:spPr>
        <p:txBody>
          <a:bodyPr/>
          <a:lstStyle/>
          <a:p>
            <a:r>
              <a:rPr lang="en-US" dirty="0"/>
              <a:t>nEXO publications</a:t>
            </a:r>
            <a:endParaRPr lang="en-US" dirty="0">
              <a:solidFill>
                <a:srgbClr val="516485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EED68-3BD0-4370-BFA2-84003F9F2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April 27,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7FB288-ACA4-4DFC-B94D-0F8EFEAB7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0νββ </a:t>
            </a:r>
            <a:r>
              <a:rPr lang="en-CA" dirty="0"/>
              <a:t>International Summit - nEXO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B82EB-F3D1-4805-8C64-A1FD85B4D2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47557D-E685-4BC2-9ED6-F936FC3A5FEA}" type="slidenum">
              <a:rPr lang="en-US" smtClean="0"/>
              <a:t>15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E200A-CBAB-4B8F-9515-04153EE4F4A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53171" y="2245874"/>
            <a:ext cx="11783370" cy="4051300"/>
          </a:xfrm>
          <a:noFill/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An integrated online </a:t>
            </a:r>
            <a:r>
              <a:rPr lang="en-US" sz="1400" b="1" dirty="0" err="1"/>
              <a:t>radioassay</a:t>
            </a:r>
            <a:r>
              <a:rPr lang="en-US" sz="1400" b="1" dirty="0"/>
              <a:t> data storage and analytics tool for nEXO, </a:t>
            </a:r>
            <a:r>
              <a:rPr lang="en-US" sz="1400" dirty="0"/>
              <a:t>R.H.M. Tsang, et al., submitted to NIM A, arXiv:2304.06180 (2023)</a:t>
            </a:r>
            <a:endParaRPr lang="en-CA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sz="1400" b="1" dirty="0"/>
              <a:t>Performance of novel VUV-sensitive Silicon Photo-Multipliers for nEXO, </a:t>
            </a:r>
            <a:r>
              <a:rPr lang="en-CA" sz="1400" dirty="0"/>
              <a:t>G. Gallina, et al., Eur. Phys. J. C 82, 1125 (2022)</a:t>
            </a:r>
            <a:endParaRPr lang="en-US" sz="14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Development of a </a:t>
            </a:r>
            <a:r>
              <a:rPr lang="en-US" sz="1400" b="1" baseline="30000" dirty="0"/>
              <a:t>127</a:t>
            </a:r>
            <a:r>
              <a:rPr lang="en-US" sz="1400" b="1" dirty="0"/>
              <a:t>Xe calibration source for nEXO, </a:t>
            </a:r>
            <a:r>
              <a:rPr lang="en-US" sz="1400" dirty="0"/>
              <a:t>B. G. Lenardo, et al., JINST, 17, 07, P07028 (2022)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>
                <a:solidFill>
                  <a:srgbClr val="00B0F0"/>
                </a:solidFill>
              </a:rPr>
              <a:t>nEXO: </a:t>
            </a:r>
            <a:r>
              <a:rPr lang="en-US" sz="1400" b="1" dirty="0" err="1">
                <a:solidFill>
                  <a:srgbClr val="00B0F0"/>
                </a:solidFill>
              </a:rPr>
              <a:t>neutrinoless</a:t>
            </a:r>
            <a:r>
              <a:rPr lang="en-US" sz="1400" b="1" dirty="0">
                <a:solidFill>
                  <a:srgbClr val="00B0F0"/>
                </a:solidFill>
              </a:rPr>
              <a:t> double beta decay search beyond 10</a:t>
            </a:r>
            <a:r>
              <a:rPr lang="en-US" sz="1400" b="1" baseline="30000" dirty="0">
                <a:solidFill>
                  <a:srgbClr val="00B0F0"/>
                </a:solidFill>
              </a:rPr>
              <a:t>28</a:t>
            </a:r>
            <a:r>
              <a:rPr lang="en-US" sz="1400" b="1" dirty="0">
                <a:solidFill>
                  <a:srgbClr val="00B0F0"/>
                </a:solidFill>
              </a:rPr>
              <a:t> year half-life sensitivity, </a:t>
            </a:r>
            <a:r>
              <a:rPr lang="en-US" sz="1400" dirty="0">
                <a:solidFill>
                  <a:srgbClr val="00B0F0"/>
                </a:solidFill>
              </a:rPr>
              <a:t>G. Adhikari et al., J. Phys. G: </a:t>
            </a:r>
            <a:r>
              <a:rPr lang="en-US" sz="1400" dirty="0" err="1">
                <a:solidFill>
                  <a:srgbClr val="00B0F0"/>
                </a:solidFill>
              </a:rPr>
              <a:t>Nucl</a:t>
            </a:r>
            <a:r>
              <a:rPr lang="en-US" sz="1400" dirty="0">
                <a:solidFill>
                  <a:srgbClr val="00B0F0"/>
                </a:solidFill>
              </a:rPr>
              <a:t>. Part. Phys. 49 015104 (2022)</a:t>
            </a:r>
            <a:endParaRPr lang="en-US" sz="1400" b="1" dirty="0">
              <a:solidFill>
                <a:srgbClr val="00B0F0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sz="1400" b="1" dirty="0"/>
              <a:t>Reflectivity of VUV-sensitive silicon photomultipliers in liquid Xenon, </a:t>
            </a:r>
            <a:r>
              <a:rPr lang="en-CA" sz="1400" dirty="0"/>
              <a:t>M. Wagenpfeil, et al., JINST 16 P08002 (2021),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SNEWS 2.0: A Next-Generation </a:t>
            </a:r>
            <a:r>
              <a:rPr lang="en-US" sz="1400" b="1" dirty="0" err="1">
                <a:solidFill>
                  <a:schemeClr val="accent2">
                    <a:lumMod val="75000"/>
                  </a:schemeClr>
                </a:solidFill>
              </a:rPr>
              <a:t>SuperNova</a:t>
            </a:r>
            <a:r>
              <a:rPr lang="en-US" sz="1400" b="1" dirty="0">
                <a:solidFill>
                  <a:schemeClr val="accent2">
                    <a:lumMod val="75000"/>
                  </a:schemeClr>
                </a:solidFill>
              </a:rPr>
              <a:t> Early Warning System for Multi-messenger Astronomy, </a:t>
            </a:r>
            <a:r>
              <a:rPr lang="en-US" sz="1400" dirty="0">
                <a:solidFill>
                  <a:schemeClr val="accent2">
                    <a:lumMod val="75000"/>
                  </a:schemeClr>
                </a:solidFill>
              </a:rPr>
              <a:t>SNEWS 2 collaboration, New J. Phys. 23 031201 (2021)</a:t>
            </a:r>
            <a:endParaRPr lang="en-US" sz="1400" i="1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Event Reconstruction in a Liquid Xenon Time Projection Chamber with an Optically-Open Field Cage, </a:t>
            </a:r>
            <a:r>
              <a:rPr lang="en-US" sz="1400" dirty="0"/>
              <a:t>T. </a:t>
            </a:r>
            <a:r>
              <a:rPr lang="en-US" sz="1400" dirty="0" err="1"/>
              <a:t>Stiegler</a:t>
            </a:r>
            <a:r>
              <a:rPr lang="en-US" sz="1400" dirty="0"/>
              <a:t>, et al, NIMA 1000, 165239 (2021)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Reflectance of Silicon Photomultipliers at Vacuum Ultraviolet Wavelengths, </a:t>
            </a:r>
            <a:r>
              <a:rPr lang="en-US" sz="1400" dirty="0"/>
              <a:t>P. </a:t>
            </a:r>
            <a:r>
              <a:rPr lang="en-US" sz="1400" dirty="0" err="1"/>
              <a:t>Lv</a:t>
            </a:r>
            <a:r>
              <a:rPr lang="en-US" sz="1400" dirty="0"/>
              <a:t>, et al, IEEE Trans. </a:t>
            </a:r>
            <a:r>
              <a:rPr lang="en-US" sz="1400" dirty="0" err="1"/>
              <a:t>Nucl</a:t>
            </a:r>
            <a:r>
              <a:rPr lang="en-US" sz="1400" dirty="0"/>
              <a:t>. Sci. 67, 2501 (2020)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Reflectivity and PDE of VUV4 Hamamatsu </a:t>
            </a:r>
            <a:r>
              <a:rPr lang="en-US" sz="1400" b="1" dirty="0" err="1"/>
              <a:t>SiPMs</a:t>
            </a:r>
            <a:r>
              <a:rPr lang="en-US" sz="1400" b="1" dirty="0"/>
              <a:t> in liquid xenon, </a:t>
            </a:r>
            <a:r>
              <a:rPr lang="en-US" sz="1400" dirty="0"/>
              <a:t>P. </a:t>
            </a:r>
            <a:r>
              <a:rPr lang="en-US" sz="1400" dirty="0" err="1"/>
              <a:t>Nakarim</a:t>
            </a:r>
            <a:r>
              <a:rPr lang="en-US" sz="1400" dirty="0"/>
              <a:t>, et al., JINST 15, P01019 (2020)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Measurements of electron transport in liquid and gas Xenon using a laser-driven photocathode, </a:t>
            </a:r>
            <a:r>
              <a:rPr lang="en-US" sz="1400" dirty="0"/>
              <a:t>O. Njoya, et al., NIM A 972, 163965 (2020)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Characterization of the Hamamatsu VUV4 MPPCs for nEXO</a:t>
            </a:r>
            <a:r>
              <a:rPr lang="en-US" sz="1400" dirty="0"/>
              <a:t>, G. Gallina, et al., NIMA 940, 371 (2019)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Simulation of charge readout with segmented tiles in nEXO, </a:t>
            </a:r>
            <a:r>
              <a:rPr lang="en-US" sz="1400" dirty="0"/>
              <a:t>Z. Li, et al., JINST 14, P09020 (2019)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Imaging individual Ba atoms in solid xenon for barium tagging in nEXO, </a:t>
            </a:r>
            <a:r>
              <a:rPr lang="en-US" sz="1400" dirty="0"/>
              <a:t>C. Chambers, et al., Nature 569, 203 (2019)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Study of Silicon Photomultiplier Performance in External Electric Fields, </a:t>
            </a:r>
            <a:r>
              <a:rPr lang="en-US" sz="1400" dirty="0"/>
              <a:t>X.L. Sun, et al., JINST 13, T09006 (2018)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VUV-sensitive Silicon Photomultipliers for Xenon Scintillation Light Detection in nEXO, </a:t>
            </a:r>
            <a:r>
              <a:rPr lang="en-US" sz="1400" dirty="0"/>
              <a:t>IEEE Transactions on Nuclear Science 1 (2018)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>
                <a:solidFill>
                  <a:srgbClr val="00B0F0"/>
                </a:solidFill>
              </a:rPr>
              <a:t>nEXO Pre-Conceptual Design Report, </a:t>
            </a:r>
            <a:r>
              <a:rPr lang="en-US" sz="1400" dirty="0">
                <a:solidFill>
                  <a:srgbClr val="00B0F0"/>
                </a:solidFill>
              </a:rPr>
              <a:t>arXiv:1805.11142v2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Characterization of an Ionization Readout Tile for nEXO, </a:t>
            </a:r>
            <a:r>
              <a:rPr lang="en-US" sz="1400" dirty="0"/>
              <a:t>M. Jewell, et al., JINST 13, P01006 (2018)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/>
              <a:t>Sensitivity and Discovery Potential of nEXO to Neutrinoless Double Beta Decay,</a:t>
            </a:r>
            <a:r>
              <a:rPr lang="en-US" sz="1400" dirty="0"/>
              <a:t> </a:t>
            </a:r>
            <a:r>
              <a:rPr lang="da-DK" sz="1400" dirty="0"/>
              <a:t>J.B. Albert, et al., </a:t>
            </a:r>
            <a:r>
              <a:rPr lang="en-US" sz="1400" dirty="0"/>
              <a:t>Physical Review C 97, 065503 (2018)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3981C9D-C31E-2136-F10F-DFA9DC90C84B}"/>
              </a:ext>
            </a:extLst>
          </p:cNvPr>
          <p:cNvSpPr txBox="1"/>
          <p:nvPr/>
        </p:nvSpPr>
        <p:spPr>
          <a:xfrm>
            <a:off x="353171" y="1265901"/>
            <a:ext cx="115913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The nEXO collaboration is pursuing a targeted, successful research program.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>
                <a:solidFill>
                  <a:srgbClr val="00B0F0"/>
                </a:solidFill>
              </a:rPr>
              <a:t>Most of the studies were led by graduate students and postdocs.</a:t>
            </a:r>
          </a:p>
        </p:txBody>
      </p:sp>
    </p:spTree>
    <p:extLst>
      <p:ext uri="{BB962C8B-B14F-4D97-AF65-F5344CB8AC3E}">
        <p14:creationId xmlns:p14="http://schemas.microsoft.com/office/powerpoint/2010/main" val="7959350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080" y="61394"/>
            <a:ext cx="10972440" cy="1144800"/>
          </a:xfrm>
        </p:spPr>
        <p:txBody>
          <a:bodyPr>
            <a:normAutofit/>
          </a:bodyPr>
          <a:lstStyle/>
          <a:p>
            <a:r>
              <a:rPr lang="en-US" dirty="0"/>
              <a:t>nEXO Signal and Background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3661C9-E0FA-4FE2-8A27-0C563B1498D3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147557D-E685-4BC2-9ED6-F936FC3A5FEA}" type="slidenum">
              <a:rPr lang="en-US" smtClean="0"/>
              <a:t>16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53F035-062B-4AA6-9286-D9B0B87D454C}"/>
              </a:ext>
            </a:extLst>
          </p:cNvPr>
          <p:cNvSpPr>
            <a:spLocks noGrp="1"/>
          </p:cNvSpPr>
          <p:nvPr>
            <p:ph type="dt" idx="5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93008" y="1354007"/>
            <a:ext cx="8592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>
                <a:solidFill>
                  <a:schemeClr val="accent1"/>
                </a:solidFill>
                <a:sym typeface="Wingdings" panose="05000000000000000000" pitchFamily="2" charset="2"/>
              </a:rPr>
              <a:t>nEXO measures multiple parameters for each event to be able to robustly identify a 0νββ signal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A645B23-E56C-45CE-9C53-13C5790CAACF}"/>
              </a:ext>
            </a:extLst>
          </p:cNvPr>
          <p:cNvSpPr txBox="1"/>
          <p:nvPr/>
        </p:nvSpPr>
        <p:spPr>
          <a:xfrm>
            <a:off x="2079866" y="6078879"/>
            <a:ext cx="9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Cathode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98FAFDB-1718-4647-8931-CB16328787EA}"/>
              </a:ext>
            </a:extLst>
          </p:cNvPr>
          <p:cNvSpPr txBox="1"/>
          <p:nvPr/>
        </p:nvSpPr>
        <p:spPr>
          <a:xfrm>
            <a:off x="1171152" y="1369561"/>
            <a:ext cx="191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Segmented Anode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BBD1C0-3DDB-4CC7-B5C0-2AF0E7EDACB1}"/>
              </a:ext>
            </a:extLst>
          </p:cNvPr>
          <p:cNvGrpSpPr/>
          <p:nvPr/>
        </p:nvGrpSpPr>
        <p:grpSpPr>
          <a:xfrm rot="10800000">
            <a:off x="295082" y="1790110"/>
            <a:ext cx="3082339" cy="4333648"/>
            <a:chOff x="194182" y="1433427"/>
            <a:chExt cx="3082339" cy="4333648"/>
          </a:xfrm>
        </p:grpSpPr>
        <p:sp>
          <p:nvSpPr>
            <p:cNvPr id="9" name="Line 71">
              <a:extLst>
                <a:ext uri="{FF2B5EF4-FFF2-40B4-BE49-F238E27FC236}">
                  <a16:creationId xmlns:a16="http://schemas.microsoft.com/office/drawing/2014/main" id="{93C6504A-8178-4DE8-8EBB-9F447A767DE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-722092" y="3557916"/>
              <a:ext cx="3312218" cy="150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2">
              <a:extLst>
                <a:ext uri="{FF2B5EF4-FFF2-40B4-BE49-F238E27FC236}">
                  <a16:creationId xmlns:a16="http://schemas.microsoft.com/office/drawing/2014/main" id="{50A719F8-85DF-4C92-9A25-0A2CE24B1B8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1614536" y="3559574"/>
              <a:ext cx="3312218" cy="117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73">
              <a:extLst>
                <a:ext uri="{FF2B5EF4-FFF2-40B4-BE49-F238E27FC236}">
                  <a16:creationId xmlns:a16="http://schemas.microsoft.com/office/drawing/2014/main" id="{04B51482-5CF4-4803-9099-BADB247AB75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603755" y="4106061"/>
              <a:ext cx="998810" cy="2323218"/>
            </a:xfrm>
            <a:prstGeom prst="ellips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74">
              <a:extLst>
                <a:ext uri="{FF2B5EF4-FFF2-40B4-BE49-F238E27FC236}">
                  <a16:creationId xmlns:a16="http://schemas.microsoft.com/office/drawing/2014/main" id="{6BE76263-4EFE-4875-912E-ED3601BAFCB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603755" y="771223"/>
              <a:ext cx="998810" cy="2323218"/>
            </a:xfrm>
            <a:prstGeom prst="ellips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80">
              <a:extLst>
                <a:ext uri="{FF2B5EF4-FFF2-40B4-BE49-F238E27FC236}">
                  <a16:creationId xmlns:a16="http://schemas.microsoft.com/office/drawing/2014/main" id="{70026DA3-0C6E-4256-94F3-6B480F253D0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365057" y="3577060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 dirty="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6" name="Rectangle 81">
              <a:extLst>
                <a:ext uri="{FF2B5EF4-FFF2-40B4-BE49-F238E27FC236}">
                  <a16:creationId xmlns:a16="http://schemas.microsoft.com/office/drawing/2014/main" id="{C455A704-89B9-4E51-8006-CDC1A68896A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308132" y="3585151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7" name="Rectangle 82">
              <a:extLst>
                <a:ext uri="{FF2B5EF4-FFF2-40B4-BE49-F238E27FC236}">
                  <a16:creationId xmlns:a16="http://schemas.microsoft.com/office/drawing/2014/main" id="{94461FDD-9116-46B9-8C96-5B4592D9504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05858" y="4020975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 dirty="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8" name="Rectangle 83">
              <a:extLst>
                <a:ext uri="{FF2B5EF4-FFF2-40B4-BE49-F238E27FC236}">
                  <a16:creationId xmlns:a16="http://schemas.microsoft.com/office/drawing/2014/main" id="{E5FCC45E-A0FA-4B38-B806-DC4614E96D8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365057" y="3883408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9" name="Rectangle 84">
              <a:extLst>
                <a:ext uri="{FF2B5EF4-FFF2-40B4-BE49-F238E27FC236}">
                  <a16:creationId xmlns:a16="http://schemas.microsoft.com/office/drawing/2014/main" id="{30E91EDE-9139-4F98-BA54-10CCFE42D48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857861" y="3827918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0" name="Rectangle 85">
              <a:extLst>
                <a:ext uri="{FF2B5EF4-FFF2-40B4-BE49-F238E27FC236}">
                  <a16:creationId xmlns:a16="http://schemas.microsoft.com/office/drawing/2014/main" id="{74DD1360-8DAA-4EFB-B7CA-50AEC10F604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17059" y="4020975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1" name="Rectangle 86">
              <a:extLst>
                <a:ext uri="{FF2B5EF4-FFF2-40B4-BE49-F238E27FC236}">
                  <a16:creationId xmlns:a16="http://schemas.microsoft.com/office/drawing/2014/main" id="{D8051209-6824-4C6B-925B-E6DE608DBA0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76258" y="3466083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2" name="Rectangle 87">
              <a:extLst>
                <a:ext uri="{FF2B5EF4-FFF2-40B4-BE49-F238E27FC236}">
                  <a16:creationId xmlns:a16="http://schemas.microsoft.com/office/drawing/2014/main" id="{DAF4D2C4-7AD5-42AA-B905-FC4AA74AA0E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62527" y="3455675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3" name="Rectangle 88">
              <a:extLst>
                <a:ext uri="{FF2B5EF4-FFF2-40B4-BE49-F238E27FC236}">
                  <a16:creationId xmlns:a16="http://schemas.microsoft.com/office/drawing/2014/main" id="{519594C0-1B3B-4F3B-9EE3-135BA919CB0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267064" y="4002480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4" name="Rectangle 89">
              <a:extLst>
                <a:ext uri="{FF2B5EF4-FFF2-40B4-BE49-F238E27FC236}">
                  <a16:creationId xmlns:a16="http://schemas.microsoft.com/office/drawing/2014/main" id="{190F7040-CC28-49F1-9D26-5E4DFA6505A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98662" y="3529662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5" name="Rectangle 90">
              <a:extLst>
                <a:ext uri="{FF2B5EF4-FFF2-40B4-BE49-F238E27FC236}">
                  <a16:creationId xmlns:a16="http://schemas.microsoft.com/office/drawing/2014/main" id="{E881F3BC-156B-4BFF-9E77-1B4AA2321FE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561866" y="3973578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6" name="Rectangle 91">
              <a:extLst>
                <a:ext uri="{FF2B5EF4-FFF2-40B4-BE49-F238E27FC236}">
                  <a16:creationId xmlns:a16="http://schemas.microsoft.com/office/drawing/2014/main" id="{F40D3FC6-69A3-4B26-A213-88263E6CC85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843468" y="3807111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7" name="Rectangle 92">
              <a:extLst>
                <a:ext uri="{FF2B5EF4-FFF2-40B4-BE49-F238E27FC236}">
                  <a16:creationId xmlns:a16="http://schemas.microsoft.com/office/drawing/2014/main" id="{9768E4A8-B9A5-4AE8-A913-81369DA3BDF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519333" y="3751621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grpSp>
          <p:nvGrpSpPr>
            <p:cNvPr id="28" name="Group 93">
              <a:extLst>
                <a:ext uri="{FF2B5EF4-FFF2-40B4-BE49-F238E27FC236}">
                  <a16:creationId xmlns:a16="http://schemas.microsoft.com/office/drawing/2014/main" id="{201FD711-BA3C-43C5-A0C7-0AF19B6B8676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017741" y="3177440"/>
              <a:ext cx="423107" cy="1366946"/>
              <a:chOff x="0" y="0"/>
              <a:chExt cx="366" cy="932"/>
            </a:xfrm>
          </p:grpSpPr>
          <p:sp>
            <p:nvSpPr>
              <p:cNvPr id="29" name="AutoShape 94">
                <a:extLst>
                  <a:ext uri="{FF2B5EF4-FFF2-40B4-BE49-F238E27FC236}">
                    <a16:creationId xmlns:a16="http://schemas.microsoft.com/office/drawing/2014/main" id="{BA794962-B1BD-4A32-B4CD-54DFEF095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" y="406"/>
                <a:ext cx="275" cy="526"/>
              </a:xfrm>
              <a:custGeom>
                <a:avLst/>
                <a:gdLst>
                  <a:gd name="T0" fmla="*/ 0 w 20588"/>
                  <a:gd name="T1" fmla="*/ 0 h 21182"/>
                  <a:gd name="T2" fmla="*/ 20588 w 20588"/>
                  <a:gd name="T3" fmla="*/ 21182 h 21182"/>
                </a:gdLst>
                <a:ahLst/>
                <a:cxnLst/>
                <a:rect l="T0" t="T1" r="T2" b="T3"/>
                <a:pathLst>
                  <a:path w="20588" h="21182">
                    <a:moveTo>
                      <a:pt x="10500" y="1516"/>
                    </a:moveTo>
                    <a:cubicBezTo>
                      <a:pt x="12150" y="1275"/>
                      <a:pt x="13275" y="1194"/>
                      <a:pt x="14700" y="710"/>
                    </a:cubicBezTo>
                    <a:cubicBezTo>
                      <a:pt x="16050" y="-418"/>
                      <a:pt x="18000" y="106"/>
                      <a:pt x="20400" y="227"/>
                    </a:cubicBezTo>
                    <a:cubicBezTo>
                      <a:pt x="20925" y="1073"/>
                      <a:pt x="20475" y="1919"/>
                      <a:pt x="20100" y="2806"/>
                    </a:cubicBezTo>
                    <a:cubicBezTo>
                      <a:pt x="19275" y="4458"/>
                      <a:pt x="18225" y="6110"/>
                      <a:pt x="17400" y="7803"/>
                    </a:cubicBezTo>
                    <a:cubicBezTo>
                      <a:pt x="17325" y="7803"/>
                      <a:pt x="16650" y="8972"/>
                      <a:pt x="16500" y="9254"/>
                    </a:cubicBezTo>
                    <a:cubicBezTo>
                      <a:pt x="16350" y="9415"/>
                      <a:pt x="16500" y="9657"/>
                      <a:pt x="16200" y="9737"/>
                    </a:cubicBezTo>
                    <a:cubicBezTo>
                      <a:pt x="14925" y="9939"/>
                      <a:pt x="15525" y="9778"/>
                      <a:pt x="14400" y="10221"/>
                    </a:cubicBezTo>
                    <a:cubicBezTo>
                      <a:pt x="12975" y="11309"/>
                      <a:pt x="13425" y="10785"/>
                      <a:pt x="12900" y="11672"/>
                    </a:cubicBezTo>
                    <a:cubicBezTo>
                      <a:pt x="11775" y="11591"/>
                      <a:pt x="10575" y="11672"/>
                      <a:pt x="9600" y="11510"/>
                    </a:cubicBezTo>
                    <a:cubicBezTo>
                      <a:pt x="9300" y="11430"/>
                      <a:pt x="9450" y="11148"/>
                      <a:pt x="9300" y="11027"/>
                    </a:cubicBezTo>
                    <a:cubicBezTo>
                      <a:pt x="8625" y="10382"/>
                      <a:pt x="7500" y="9576"/>
                      <a:pt x="6600" y="9092"/>
                    </a:cubicBezTo>
                    <a:cubicBezTo>
                      <a:pt x="5850" y="8689"/>
                      <a:pt x="3900" y="8448"/>
                      <a:pt x="3900" y="8448"/>
                    </a:cubicBezTo>
                    <a:cubicBezTo>
                      <a:pt x="525" y="8730"/>
                      <a:pt x="2175" y="9213"/>
                      <a:pt x="1500" y="11188"/>
                    </a:cubicBezTo>
                    <a:cubicBezTo>
                      <a:pt x="1275" y="11712"/>
                      <a:pt x="225" y="12357"/>
                      <a:pt x="0" y="12961"/>
                    </a:cubicBezTo>
                    <a:cubicBezTo>
                      <a:pt x="2250" y="13364"/>
                      <a:pt x="-675" y="12760"/>
                      <a:pt x="1800" y="13606"/>
                    </a:cubicBezTo>
                    <a:cubicBezTo>
                      <a:pt x="2550" y="13848"/>
                      <a:pt x="3375" y="14009"/>
                      <a:pt x="4200" y="14251"/>
                    </a:cubicBezTo>
                    <a:cubicBezTo>
                      <a:pt x="4500" y="14331"/>
                      <a:pt x="4800" y="14452"/>
                      <a:pt x="5100" y="14573"/>
                    </a:cubicBezTo>
                    <a:cubicBezTo>
                      <a:pt x="5175" y="14734"/>
                      <a:pt x="5175" y="14895"/>
                      <a:pt x="5400" y="15057"/>
                    </a:cubicBezTo>
                    <a:cubicBezTo>
                      <a:pt x="5625" y="15178"/>
                      <a:pt x="6075" y="15178"/>
                      <a:pt x="6300" y="15379"/>
                    </a:cubicBezTo>
                    <a:cubicBezTo>
                      <a:pt x="6600" y="15661"/>
                      <a:pt x="6900" y="16346"/>
                      <a:pt x="6900" y="16346"/>
                    </a:cubicBezTo>
                    <a:cubicBezTo>
                      <a:pt x="6675" y="17676"/>
                      <a:pt x="6525" y="18724"/>
                      <a:pt x="6300" y="20054"/>
                    </a:cubicBezTo>
                    <a:cubicBezTo>
                      <a:pt x="6150" y="20416"/>
                      <a:pt x="6000" y="21182"/>
                      <a:pt x="6000" y="211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AutoShape 95">
                <a:extLst>
                  <a:ext uri="{FF2B5EF4-FFF2-40B4-BE49-F238E27FC236}">
                    <a16:creationId xmlns:a16="http://schemas.microsoft.com/office/drawing/2014/main" id="{BEA62FD6-8BE0-4CE8-A165-C47EAF8C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366" cy="412"/>
              </a:xfrm>
              <a:custGeom>
                <a:avLst/>
                <a:gdLst>
                  <a:gd name="T0" fmla="*/ 0 w 20795"/>
                  <a:gd name="T1" fmla="*/ 0 h 21392"/>
                  <a:gd name="T2" fmla="*/ 20795 w 20795"/>
                  <a:gd name="T3" fmla="*/ 21392 h 21392"/>
                </a:gdLst>
                <a:ahLst/>
                <a:cxnLst/>
                <a:rect l="T0" t="T1" r="T2" b="T3"/>
                <a:pathLst>
                  <a:path w="20795" h="21392">
                    <a:moveTo>
                      <a:pt x="6868" y="21392"/>
                    </a:moveTo>
                    <a:cubicBezTo>
                      <a:pt x="6925" y="20250"/>
                      <a:pt x="6811" y="19107"/>
                      <a:pt x="7096" y="18069"/>
                    </a:cubicBezTo>
                    <a:cubicBezTo>
                      <a:pt x="7096" y="17809"/>
                      <a:pt x="7495" y="17861"/>
                      <a:pt x="7780" y="17861"/>
                    </a:cubicBezTo>
                    <a:cubicBezTo>
                      <a:pt x="14733" y="16927"/>
                      <a:pt x="9832" y="17809"/>
                      <a:pt x="13023" y="17238"/>
                    </a:cubicBezTo>
                    <a:cubicBezTo>
                      <a:pt x="13992" y="16615"/>
                      <a:pt x="14904" y="16044"/>
                      <a:pt x="15987" y="15577"/>
                    </a:cubicBezTo>
                    <a:cubicBezTo>
                      <a:pt x="16443" y="14175"/>
                      <a:pt x="15702" y="15629"/>
                      <a:pt x="17355" y="14746"/>
                    </a:cubicBezTo>
                    <a:cubicBezTo>
                      <a:pt x="18095" y="14279"/>
                      <a:pt x="18323" y="13344"/>
                      <a:pt x="19178" y="12877"/>
                    </a:cubicBezTo>
                    <a:cubicBezTo>
                      <a:pt x="19862" y="10955"/>
                      <a:pt x="18665" y="13915"/>
                      <a:pt x="20090" y="11423"/>
                    </a:cubicBezTo>
                    <a:cubicBezTo>
                      <a:pt x="20090" y="11371"/>
                      <a:pt x="20717" y="9761"/>
                      <a:pt x="20774" y="9761"/>
                    </a:cubicBezTo>
                    <a:cubicBezTo>
                      <a:pt x="20660" y="8619"/>
                      <a:pt x="21173" y="6594"/>
                      <a:pt x="20090" y="5607"/>
                    </a:cubicBezTo>
                    <a:cubicBezTo>
                      <a:pt x="19406" y="4984"/>
                      <a:pt x="17810" y="4154"/>
                      <a:pt x="17810" y="4154"/>
                    </a:cubicBezTo>
                    <a:cubicBezTo>
                      <a:pt x="17639" y="3738"/>
                      <a:pt x="17469" y="3323"/>
                      <a:pt x="17355" y="2907"/>
                    </a:cubicBezTo>
                    <a:cubicBezTo>
                      <a:pt x="17241" y="2700"/>
                      <a:pt x="17298" y="2388"/>
                      <a:pt x="17127" y="2284"/>
                    </a:cubicBezTo>
                    <a:cubicBezTo>
                      <a:pt x="16671" y="1973"/>
                      <a:pt x="15759" y="1454"/>
                      <a:pt x="15759" y="1454"/>
                    </a:cubicBezTo>
                    <a:cubicBezTo>
                      <a:pt x="15189" y="-52"/>
                      <a:pt x="15759" y="311"/>
                      <a:pt x="14619" y="0"/>
                    </a:cubicBezTo>
                    <a:cubicBezTo>
                      <a:pt x="10800" y="311"/>
                      <a:pt x="6925" y="-208"/>
                      <a:pt x="3220" y="415"/>
                    </a:cubicBezTo>
                    <a:cubicBezTo>
                      <a:pt x="2765" y="467"/>
                      <a:pt x="3164" y="1246"/>
                      <a:pt x="2993" y="1661"/>
                    </a:cubicBezTo>
                    <a:cubicBezTo>
                      <a:pt x="2765" y="2025"/>
                      <a:pt x="1967" y="2440"/>
                      <a:pt x="1625" y="2700"/>
                    </a:cubicBezTo>
                    <a:cubicBezTo>
                      <a:pt x="1283" y="3479"/>
                      <a:pt x="1169" y="3842"/>
                      <a:pt x="257" y="4154"/>
                    </a:cubicBezTo>
                    <a:cubicBezTo>
                      <a:pt x="-427" y="4984"/>
                      <a:pt x="29" y="5348"/>
                      <a:pt x="941" y="6023"/>
                    </a:cubicBezTo>
                    <a:cubicBezTo>
                      <a:pt x="1340" y="6282"/>
                      <a:pt x="2309" y="6854"/>
                      <a:pt x="2309" y="6854"/>
                    </a:cubicBezTo>
                    <a:cubicBezTo>
                      <a:pt x="2594" y="7684"/>
                      <a:pt x="3277" y="8827"/>
                      <a:pt x="1853" y="9138"/>
                    </a:cubicBezTo>
                    <a:cubicBezTo>
                      <a:pt x="257" y="9450"/>
                      <a:pt x="827" y="8982"/>
                      <a:pt x="257" y="955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1" name="Oval 97">
              <a:extLst>
                <a:ext uri="{FF2B5EF4-FFF2-40B4-BE49-F238E27FC236}">
                  <a16:creationId xmlns:a16="http://schemas.microsoft.com/office/drawing/2014/main" id="{E9FB5FFD-E4A1-4A71-9046-3FB6574A0AA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301009" y="360491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98">
              <a:extLst>
                <a:ext uri="{FF2B5EF4-FFF2-40B4-BE49-F238E27FC236}">
                  <a16:creationId xmlns:a16="http://schemas.microsoft.com/office/drawing/2014/main" id="{EDB83CF3-702E-417F-8426-7185E7A06BD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82611" y="3882358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99">
              <a:extLst>
                <a:ext uri="{FF2B5EF4-FFF2-40B4-BE49-F238E27FC236}">
                  <a16:creationId xmlns:a16="http://schemas.microsoft.com/office/drawing/2014/main" id="{AEAD15F6-C2BE-49FA-AFA7-DD9D483C832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12210" y="4215295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00">
              <a:extLst>
                <a:ext uri="{FF2B5EF4-FFF2-40B4-BE49-F238E27FC236}">
                  <a16:creationId xmlns:a16="http://schemas.microsoft.com/office/drawing/2014/main" id="{C5FC0C4D-9005-4CCC-95A4-9E98C9BA6BE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93812" y="393784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01">
              <a:extLst>
                <a:ext uri="{FF2B5EF4-FFF2-40B4-BE49-F238E27FC236}">
                  <a16:creationId xmlns:a16="http://schemas.microsoft.com/office/drawing/2014/main" id="{4F2A124B-433F-4B40-A6A9-9C33D5AF234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23412" y="366040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02">
              <a:extLst>
                <a:ext uri="{FF2B5EF4-FFF2-40B4-BE49-F238E27FC236}">
                  <a16:creationId xmlns:a16="http://schemas.microsoft.com/office/drawing/2014/main" id="{53601595-7657-47B4-8235-14A99A6A705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34614" y="360491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03">
              <a:extLst>
                <a:ext uri="{FF2B5EF4-FFF2-40B4-BE49-F238E27FC236}">
                  <a16:creationId xmlns:a16="http://schemas.microsoft.com/office/drawing/2014/main" id="{BB3DC233-EDCB-48B9-8C43-2B5BDC2DD30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005015" y="399333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04">
              <a:extLst>
                <a:ext uri="{FF2B5EF4-FFF2-40B4-BE49-F238E27FC236}">
                  <a16:creationId xmlns:a16="http://schemas.microsoft.com/office/drawing/2014/main" id="{FE3BF029-91DB-4153-87D2-B371C21F80B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216216" y="366040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05">
              <a:extLst>
                <a:ext uri="{FF2B5EF4-FFF2-40B4-BE49-F238E27FC236}">
                  <a16:creationId xmlns:a16="http://schemas.microsoft.com/office/drawing/2014/main" id="{86EA0C1A-311A-4234-BA11-84DB040BDA6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427417" y="4048826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06">
              <a:extLst>
                <a:ext uri="{FF2B5EF4-FFF2-40B4-BE49-F238E27FC236}">
                  <a16:creationId xmlns:a16="http://schemas.microsoft.com/office/drawing/2014/main" id="{A3112907-2DD0-4F35-B983-35E6C22CC3F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709020" y="399333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07">
              <a:extLst>
                <a:ext uri="{FF2B5EF4-FFF2-40B4-BE49-F238E27FC236}">
                  <a16:creationId xmlns:a16="http://schemas.microsoft.com/office/drawing/2014/main" id="{BF1B12CC-6ACC-4360-88DC-4CA5CD6327D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920222" y="399333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2" name="Group 187">
              <a:extLst>
                <a:ext uri="{FF2B5EF4-FFF2-40B4-BE49-F238E27FC236}">
                  <a16:creationId xmlns:a16="http://schemas.microsoft.com/office/drawing/2014/main" id="{9DDB9AB5-7BF7-48C4-B701-F6D330EDC9B0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1538193" y="3570230"/>
              <a:ext cx="1336371" cy="1485380"/>
              <a:chOff x="0" y="0"/>
              <a:chExt cx="1156" cy="1013"/>
            </a:xfrm>
          </p:grpSpPr>
          <p:sp>
            <p:nvSpPr>
              <p:cNvPr id="43" name="Line 188">
                <a:extLst>
                  <a:ext uri="{FF2B5EF4-FFF2-40B4-BE49-F238E27FC236}">
                    <a16:creationId xmlns:a16="http://schemas.microsoft.com/office/drawing/2014/main" id="{6250E4D4-9B6A-4689-AA58-C4FDFC444B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" y="0"/>
                <a:ext cx="70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189">
                <a:extLst>
                  <a:ext uri="{FF2B5EF4-FFF2-40B4-BE49-F238E27FC236}">
                    <a16:creationId xmlns:a16="http://schemas.microsoft.com/office/drawing/2014/main" id="{4AB21873-5C36-4938-9530-AF656DD499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0" y="96"/>
                <a:ext cx="66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Line 190">
                <a:extLst>
                  <a:ext uri="{FF2B5EF4-FFF2-40B4-BE49-F238E27FC236}">
                    <a16:creationId xmlns:a16="http://schemas.microsoft.com/office/drawing/2014/main" id="{4A2D32FA-CF49-4F92-A42E-85FB2D9D34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6" y="148"/>
                <a:ext cx="97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191">
                <a:extLst>
                  <a:ext uri="{FF2B5EF4-FFF2-40B4-BE49-F238E27FC236}">
                    <a16:creationId xmlns:a16="http://schemas.microsoft.com/office/drawing/2014/main" id="{26E5458A-AB5B-4FBC-AE83-98BA8DBFA0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5" y="240"/>
                <a:ext cx="52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Line 192">
                <a:extLst>
                  <a:ext uri="{FF2B5EF4-FFF2-40B4-BE49-F238E27FC236}">
                    <a16:creationId xmlns:a16="http://schemas.microsoft.com/office/drawing/2014/main" id="{A4C17B27-7263-48A2-860C-84D79AE738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" y="276"/>
                <a:ext cx="115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93">
                <a:extLst>
                  <a:ext uri="{FF2B5EF4-FFF2-40B4-BE49-F238E27FC236}">
                    <a16:creationId xmlns:a16="http://schemas.microsoft.com/office/drawing/2014/main" id="{A810E39D-E06E-40C9-9E2B-11DEDD082E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6" y="48"/>
                <a:ext cx="4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Line 194">
                <a:extLst>
                  <a:ext uri="{FF2B5EF4-FFF2-40B4-BE49-F238E27FC236}">
                    <a16:creationId xmlns:a16="http://schemas.microsoft.com/office/drawing/2014/main" id="{AAC8751A-C4CD-431A-87EB-E1B1340901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6" y="339"/>
                <a:ext cx="748" cy="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195">
                <a:extLst>
                  <a:ext uri="{FF2B5EF4-FFF2-40B4-BE49-F238E27FC236}">
                    <a16:creationId xmlns:a16="http://schemas.microsoft.com/office/drawing/2014/main" id="{AB2A921D-7209-4798-B709-6B937EBF24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" y="432"/>
                <a:ext cx="1016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Line 196">
                <a:extLst>
                  <a:ext uri="{FF2B5EF4-FFF2-40B4-BE49-F238E27FC236}">
                    <a16:creationId xmlns:a16="http://schemas.microsoft.com/office/drawing/2014/main" id="{57B27E73-8959-4F52-9735-1A19A9ED53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" y="620"/>
                <a:ext cx="6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97">
                <a:extLst>
                  <a:ext uri="{FF2B5EF4-FFF2-40B4-BE49-F238E27FC236}">
                    <a16:creationId xmlns:a16="http://schemas.microsoft.com/office/drawing/2014/main" id="{B008ECB8-34BD-46AF-844E-A0DE01926D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" y="776"/>
                <a:ext cx="896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198">
                <a:extLst>
                  <a:ext uri="{FF2B5EF4-FFF2-40B4-BE49-F238E27FC236}">
                    <a16:creationId xmlns:a16="http://schemas.microsoft.com/office/drawing/2014/main" id="{7A7C4C16-4ED3-498C-83B8-87AC32326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0" y="832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99">
                <a:extLst>
                  <a:ext uri="{FF2B5EF4-FFF2-40B4-BE49-F238E27FC236}">
                    <a16:creationId xmlns:a16="http://schemas.microsoft.com/office/drawing/2014/main" id="{AE6E8940-AA83-4032-9657-649E6FE041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28" y="1012"/>
                <a:ext cx="82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201">
              <a:extLst>
                <a:ext uri="{FF2B5EF4-FFF2-40B4-BE49-F238E27FC236}">
                  <a16:creationId xmlns:a16="http://schemas.microsoft.com/office/drawing/2014/main" id="{BF2BEC36-423E-4339-8172-3207358735A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160482" y="3882358"/>
              <a:ext cx="55489" cy="70400"/>
              <a:chOff x="0" y="0"/>
              <a:chExt cx="48" cy="48"/>
            </a:xfrm>
          </p:grpSpPr>
          <p:sp>
            <p:nvSpPr>
              <p:cNvPr id="56" name="Oval 202">
                <a:extLst>
                  <a:ext uri="{FF2B5EF4-FFF2-40B4-BE49-F238E27FC236}">
                    <a16:creationId xmlns:a16="http://schemas.microsoft.com/office/drawing/2014/main" id="{CDCBF743-CE2D-4291-ADAA-3F90FBE9F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7" name="Group 180">
              <a:extLst>
                <a:ext uri="{FF2B5EF4-FFF2-40B4-BE49-F238E27FC236}">
                  <a16:creationId xmlns:a16="http://schemas.microsoft.com/office/drawing/2014/main" id="{27310B70-2889-4507-9200-DB5B13F6DC32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1009006" y="3215248"/>
              <a:ext cx="777363" cy="352002"/>
              <a:chOff x="0" y="0"/>
              <a:chExt cx="672" cy="240"/>
            </a:xfrm>
          </p:grpSpPr>
          <p:sp>
            <p:nvSpPr>
              <p:cNvPr id="58" name="Oval 181">
                <a:extLst>
                  <a:ext uri="{FF2B5EF4-FFF2-40B4-BE49-F238E27FC236}">
                    <a16:creationId xmlns:a16="http://schemas.microsoft.com/office/drawing/2014/main" id="{98101013-65D1-4116-BA90-583A04C33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92" cy="240"/>
              </a:xfrm>
              <a:prstGeom prst="ellipse">
                <a:avLst/>
              </a:prstGeom>
              <a:noFill/>
              <a:ln w="9525">
                <a:solidFill>
                  <a:srgbClr val="B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AutoShape 182">
                <a:extLst>
                  <a:ext uri="{FF2B5EF4-FFF2-40B4-BE49-F238E27FC236}">
                    <a16:creationId xmlns:a16="http://schemas.microsoft.com/office/drawing/2014/main" id="{6FECCA13-6B1B-4EEB-994C-C8C62BE504DC}"/>
                  </a:ext>
                </a:extLst>
              </p:cNvPr>
              <p:cNvSpPr>
                <a:spLocks/>
              </p:cNvSpPr>
              <p:nvPr/>
            </p:nvSpPr>
            <p:spPr bwMode="auto">
              <a:xfrm rot="120000">
                <a:off x="192" y="54"/>
                <a:ext cx="480" cy="91"/>
              </a:xfrm>
              <a:custGeom>
                <a:avLst/>
                <a:gdLst>
                  <a:gd name="T0" fmla="*/ 0 w 21600"/>
                  <a:gd name="T1" fmla="*/ 0 h 19938"/>
                  <a:gd name="T2" fmla="*/ 21600 w 21600"/>
                  <a:gd name="T3" fmla="*/ 19938 h 19938"/>
                </a:gdLst>
                <a:ahLst/>
                <a:cxnLst/>
                <a:rect l="T0" t="T1" r="T2" b="T3"/>
                <a:pathLst>
                  <a:path w="21600" h="19938">
                    <a:moveTo>
                      <a:pt x="0" y="19938"/>
                    </a:moveTo>
                    <a:cubicBezTo>
                      <a:pt x="960" y="9969"/>
                      <a:pt x="1920" y="0"/>
                      <a:pt x="2880" y="0"/>
                    </a:cubicBezTo>
                    <a:cubicBezTo>
                      <a:pt x="3840" y="0"/>
                      <a:pt x="4800" y="19938"/>
                      <a:pt x="5760" y="19938"/>
                    </a:cubicBezTo>
                    <a:cubicBezTo>
                      <a:pt x="6720" y="19938"/>
                      <a:pt x="7680" y="0"/>
                      <a:pt x="8640" y="0"/>
                    </a:cubicBezTo>
                    <a:cubicBezTo>
                      <a:pt x="9600" y="0"/>
                      <a:pt x="10560" y="19938"/>
                      <a:pt x="11520" y="19938"/>
                    </a:cubicBezTo>
                    <a:cubicBezTo>
                      <a:pt x="12480" y="19938"/>
                      <a:pt x="13440" y="0"/>
                      <a:pt x="14400" y="0"/>
                    </a:cubicBezTo>
                    <a:cubicBezTo>
                      <a:pt x="15360" y="0"/>
                      <a:pt x="16080" y="18277"/>
                      <a:pt x="17280" y="19938"/>
                    </a:cubicBezTo>
                    <a:cubicBezTo>
                      <a:pt x="18480" y="21600"/>
                      <a:pt x="20040" y="15785"/>
                      <a:pt x="21600" y="996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0" name="Group 183">
              <a:extLst>
                <a:ext uri="{FF2B5EF4-FFF2-40B4-BE49-F238E27FC236}">
                  <a16:creationId xmlns:a16="http://schemas.microsoft.com/office/drawing/2014/main" id="{57B1909B-6CC7-4A8C-9FC3-0B3350E830DA}"/>
                </a:ext>
              </a:extLst>
            </p:cNvPr>
            <p:cNvGrpSpPr>
              <a:grpSpLocks/>
            </p:cNvGrpSpPr>
            <p:nvPr/>
          </p:nvGrpSpPr>
          <p:grpSpPr bwMode="auto">
            <a:xfrm rot="17760000">
              <a:off x="2103149" y="3284655"/>
              <a:ext cx="777363" cy="352002"/>
              <a:chOff x="0" y="0"/>
              <a:chExt cx="672" cy="240"/>
            </a:xfrm>
          </p:grpSpPr>
          <p:sp>
            <p:nvSpPr>
              <p:cNvPr id="61" name="Oval 184">
                <a:extLst>
                  <a:ext uri="{FF2B5EF4-FFF2-40B4-BE49-F238E27FC236}">
                    <a16:creationId xmlns:a16="http://schemas.microsoft.com/office/drawing/2014/main" id="{3A4ACABF-39E5-4DF9-8812-00E8E7A170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92" cy="240"/>
              </a:xfrm>
              <a:prstGeom prst="ellipse">
                <a:avLst/>
              </a:prstGeom>
              <a:noFill/>
              <a:ln w="9525">
                <a:solidFill>
                  <a:srgbClr val="B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AutoShape 185">
                <a:extLst>
                  <a:ext uri="{FF2B5EF4-FFF2-40B4-BE49-F238E27FC236}">
                    <a16:creationId xmlns:a16="http://schemas.microsoft.com/office/drawing/2014/main" id="{053DAA2B-D0EE-452A-A9B8-CA7026E6B835}"/>
                  </a:ext>
                </a:extLst>
              </p:cNvPr>
              <p:cNvSpPr>
                <a:spLocks/>
              </p:cNvSpPr>
              <p:nvPr/>
            </p:nvSpPr>
            <p:spPr bwMode="auto">
              <a:xfrm rot="120000">
                <a:off x="192" y="54"/>
                <a:ext cx="480" cy="92"/>
              </a:xfrm>
              <a:custGeom>
                <a:avLst/>
                <a:gdLst>
                  <a:gd name="T0" fmla="*/ 0 w 21600"/>
                  <a:gd name="T1" fmla="*/ 0 h 19938"/>
                  <a:gd name="T2" fmla="*/ 21600 w 21600"/>
                  <a:gd name="T3" fmla="*/ 19938 h 19938"/>
                </a:gdLst>
                <a:ahLst/>
                <a:cxnLst/>
                <a:rect l="T0" t="T1" r="T2" b="T3"/>
                <a:pathLst>
                  <a:path w="21600" h="19938">
                    <a:moveTo>
                      <a:pt x="0" y="19938"/>
                    </a:moveTo>
                    <a:cubicBezTo>
                      <a:pt x="960" y="9969"/>
                      <a:pt x="1920" y="0"/>
                      <a:pt x="2880" y="0"/>
                    </a:cubicBezTo>
                    <a:cubicBezTo>
                      <a:pt x="3840" y="0"/>
                      <a:pt x="4800" y="19938"/>
                      <a:pt x="5760" y="19938"/>
                    </a:cubicBezTo>
                    <a:cubicBezTo>
                      <a:pt x="6720" y="19938"/>
                      <a:pt x="7680" y="0"/>
                      <a:pt x="8640" y="0"/>
                    </a:cubicBezTo>
                    <a:cubicBezTo>
                      <a:pt x="9600" y="0"/>
                      <a:pt x="10560" y="19938"/>
                      <a:pt x="11520" y="19938"/>
                    </a:cubicBezTo>
                    <a:cubicBezTo>
                      <a:pt x="12480" y="19938"/>
                      <a:pt x="13440" y="0"/>
                      <a:pt x="14400" y="0"/>
                    </a:cubicBezTo>
                    <a:cubicBezTo>
                      <a:pt x="15360" y="0"/>
                      <a:pt x="16080" y="18277"/>
                      <a:pt x="17280" y="19938"/>
                    </a:cubicBezTo>
                    <a:cubicBezTo>
                      <a:pt x="18480" y="21600"/>
                      <a:pt x="20040" y="15785"/>
                      <a:pt x="21600" y="996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3" name="TextBox 51">
              <a:extLst>
                <a:ext uri="{FF2B5EF4-FFF2-40B4-BE49-F238E27FC236}">
                  <a16:creationId xmlns:a16="http://schemas.microsoft.com/office/drawing/2014/main" id="{59120CCE-B617-4F32-8D72-A067DEC63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75886" y="3915121"/>
              <a:ext cx="95321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Ionization</a:t>
              </a:r>
            </a:p>
          </p:txBody>
        </p:sp>
        <p:sp>
          <p:nvSpPr>
            <p:cNvPr id="64" name="TextBox 52">
              <a:extLst>
                <a:ext uri="{FF2B5EF4-FFF2-40B4-BE49-F238E27FC236}">
                  <a16:creationId xmlns:a16="http://schemas.microsoft.com/office/drawing/2014/main" id="{80CE13D0-3A2A-491A-B6B9-C2C44C576B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12019" y="2699731"/>
              <a:ext cx="10927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Scintillation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AA9D961-D486-4670-ADDA-DF2572B418AA}"/>
                </a:ext>
              </a:extLst>
            </p:cNvPr>
            <p:cNvCxnSpPr/>
            <p:nvPr/>
          </p:nvCxnSpPr>
          <p:spPr>
            <a:xfrm flipV="1">
              <a:off x="735980" y="2432237"/>
              <a:ext cx="0" cy="217693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548899E-C4F7-41F6-ADA4-9F953D9DF961}"/>
                    </a:ext>
                  </a:extLst>
                </p:cNvPr>
                <p:cNvSpPr txBox="1"/>
                <p:nvPr/>
              </p:nvSpPr>
              <p:spPr>
                <a:xfrm rot="16200000">
                  <a:off x="159972" y="3166182"/>
                  <a:ext cx="620751" cy="5523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548899E-C4F7-41F6-ADA4-9F953D9DF9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59972" y="3166182"/>
                  <a:ext cx="620751" cy="5523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12111DE-8C68-0871-6005-57D4895A8AEA}"/>
              </a:ext>
            </a:extLst>
          </p:cNvPr>
          <p:cNvGrpSpPr>
            <a:grpSpLocks noChangeAspect="1"/>
          </p:cNvGrpSpPr>
          <p:nvPr/>
        </p:nvGrpSpPr>
        <p:grpSpPr>
          <a:xfrm>
            <a:off x="3592656" y="2148696"/>
            <a:ext cx="7799705" cy="3855529"/>
            <a:chOff x="1158734" y="1682382"/>
            <a:chExt cx="9998980" cy="517372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31AC66A-FF94-897C-259E-03EADD553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158734" y="4116689"/>
              <a:ext cx="9894625" cy="2739421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75A71FE-ECD0-1745-CC5C-6E7531593464}"/>
                </a:ext>
              </a:extLst>
            </p:cNvPr>
            <p:cNvGrpSpPr/>
            <p:nvPr/>
          </p:nvGrpSpPr>
          <p:grpSpPr>
            <a:xfrm>
              <a:off x="1573116" y="1682382"/>
              <a:ext cx="9584598" cy="2056642"/>
              <a:chOff x="1573116" y="1682382"/>
              <a:chExt cx="9584598" cy="2056642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DF2FBE3E-721B-C088-3C52-4297678E1431}"/>
                  </a:ext>
                </a:extLst>
              </p:cNvPr>
              <p:cNvGrpSpPr/>
              <p:nvPr/>
            </p:nvGrpSpPr>
            <p:grpSpPr>
              <a:xfrm>
                <a:off x="1573116" y="1682382"/>
                <a:ext cx="2755992" cy="2056642"/>
                <a:chOff x="1962548" y="1590576"/>
                <a:chExt cx="2391508" cy="1784650"/>
              </a:xfrm>
            </p:grpSpPr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17E189C1-6193-62C6-7374-C6C686A4A83B}"/>
                    </a:ext>
                  </a:extLst>
                </p:cNvPr>
                <p:cNvSpPr txBox="1"/>
                <p:nvPr/>
              </p:nvSpPr>
              <p:spPr>
                <a:xfrm>
                  <a:off x="1962548" y="1620818"/>
                  <a:ext cx="2391508" cy="3170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Energy:</a:t>
                  </a:r>
                </a:p>
              </p:txBody>
            </p:sp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64E5F897-9DA7-30AC-3D08-9ACDA9AE5C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rcRect/>
                <a:stretch/>
              </p:blipFill>
              <p:spPr>
                <a:xfrm>
                  <a:off x="1972828" y="1876904"/>
                  <a:ext cx="2247478" cy="1498322"/>
                </a:xfrm>
                <a:prstGeom prst="rect">
                  <a:avLst/>
                </a:prstGeom>
              </p:spPr>
            </p:pic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0C4BCEF5-7895-B807-606F-C03AB00371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37503" y="2070225"/>
                  <a:ext cx="0" cy="1097280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EE10862F-C2BF-850F-4680-329F5852D3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69807" y="2070224"/>
                  <a:ext cx="0" cy="1097280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6B69B983-1F0C-A5D1-D446-334BFCCC3C9C}"/>
                    </a:ext>
                  </a:extLst>
                </p:cNvPr>
                <p:cNvSpPr txBox="1"/>
                <p:nvPr/>
              </p:nvSpPr>
              <p:spPr>
                <a:xfrm>
                  <a:off x="3526406" y="1590576"/>
                  <a:ext cx="664327" cy="3605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i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Signal like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BD0E7D29-9EBD-CE44-65FF-AE1A7E87188B}"/>
                    </a:ext>
                  </a:extLst>
                </p:cNvPr>
                <p:cNvSpPr txBox="1"/>
                <p:nvPr/>
              </p:nvSpPr>
              <p:spPr>
                <a:xfrm>
                  <a:off x="2974794" y="2070223"/>
                  <a:ext cx="1040601" cy="2616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i="1" dirty="0">
                      <a:solidFill>
                        <a:schemeClr val="bg1">
                          <a:lumMod val="50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Bkg. like</a:t>
                  </a:r>
                </a:p>
              </p:txBody>
            </p:sp>
            <p:cxnSp>
              <p:nvCxnSpPr>
                <p:cNvPr id="102" name="Straight Arrow Connector 101">
                  <a:extLst>
                    <a:ext uri="{FF2B5EF4-FFF2-40B4-BE49-F238E27FC236}">
                      <a16:creationId xmlns:a16="http://schemas.microsoft.com/office/drawing/2014/main" id="{7D020234-67D3-0FFF-2F76-EA91D250E6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416438" y="2346502"/>
                  <a:ext cx="215364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Arrow Connector 102">
                  <a:extLst>
                    <a:ext uri="{FF2B5EF4-FFF2-40B4-BE49-F238E27FC236}">
                      <a16:creationId xmlns:a16="http://schemas.microsoft.com/office/drawing/2014/main" id="{F06692CA-11AF-D14F-FEEB-EFF9E4D4FF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79852" y="2348176"/>
                  <a:ext cx="215364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94C10D0C-2876-ADD8-78FF-690FA24D7E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38660" y="2249410"/>
                <a:ext cx="128730" cy="168723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46FF5839-D150-893F-2D61-7481CE146B12}"/>
                  </a:ext>
                </a:extLst>
              </p:cNvPr>
              <p:cNvGrpSpPr/>
              <p:nvPr/>
            </p:nvGrpSpPr>
            <p:grpSpPr>
              <a:xfrm>
                <a:off x="8174965" y="1762830"/>
                <a:ext cx="2982749" cy="1786241"/>
                <a:chOff x="4696778" y="1769889"/>
                <a:chExt cx="2588277" cy="1550012"/>
              </a:xfrm>
            </p:grpSpPr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CAD6D98F-B63F-2DE3-B705-C46C206AADF8}"/>
                    </a:ext>
                  </a:extLst>
                </p:cNvPr>
                <p:cNvSpPr txBox="1"/>
                <p:nvPr/>
              </p:nvSpPr>
              <p:spPr>
                <a:xfrm>
                  <a:off x="6106048" y="2900433"/>
                  <a:ext cx="117900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~3 mm</a:t>
                  </a:r>
                </a:p>
              </p:txBody>
            </p:sp>
            <p:grpSp>
              <p:nvGrpSpPr>
                <p:cNvPr id="85" name="Group 84">
                  <a:extLst>
                    <a:ext uri="{FF2B5EF4-FFF2-40B4-BE49-F238E27FC236}">
                      <a16:creationId xmlns:a16="http://schemas.microsoft.com/office/drawing/2014/main" id="{8AB87223-9661-1744-F392-3DE780EF6192}"/>
                    </a:ext>
                  </a:extLst>
                </p:cNvPr>
                <p:cNvGrpSpPr/>
                <p:nvPr/>
              </p:nvGrpSpPr>
              <p:grpSpPr>
                <a:xfrm>
                  <a:off x="4696778" y="1769889"/>
                  <a:ext cx="2391508" cy="1550012"/>
                  <a:chOff x="4696778" y="1759841"/>
                  <a:chExt cx="2391508" cy="1550012"/>
                </a:xfrm>
              </p:grpSpPr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8E7D2B80-B7A8-7B2D-A572-373387B0C637}"/>
                      </a:ext>
                    </a:extLst>
                  </p:cNvPr>
                  <p:cNvSpPr txBox="1"/>
                  <p:nvPr/>
                </p:nvSpPr>
                <p:spPr>
                  <a:xfrm>
                    <a:off x="4696778" y="1759841"/>
                    <a:ext cx="2391508" cy="31709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Topology:</a:t>
                    </a:r>
                  </a:p>
                </p:txBody>
              </p:sp>
              <p:sp>
                <p:nvSpPr>
                  <p:cNvPr id="87" name="Explosion 1 25">
                    <a:extLst>
                      <a:ext uri="{FF2B5EF4-FFF2-40B4-BE49-F238E27FC236}">
                        <a16:creationId xmlns:a16="http://schemas.microsoft.com/office/drawing/2014/main" id="{AE7A7F02-763B-7889-C228-B0C488616C8E}"/>
                      </a:ext>
                    </a:extLst>
                  </p:cNvPr>
                  <p:cNvSpPr/>
                  <p:nvPr/>
                </p:nvSpPr>
                <p:spPr>
                  <a:xfrm>
                    <a:off x="6296254" y="2516655"/>
                    <a:ext cx="304800" cy="270274"/>
                  </a:xfrm>
                  <a:prstGeom prst="irregularSeal1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Explosion 1 26">
                    <a:extLst>
                      <a:ext uri="{FF2B5EF4-FFF2-40B4-BE49-F238E27FC236}">
                        <a16:creationId xmlns:a16="http://schemas.microsoft.com/office/drawing/2014/main" id="{17794A05-743F-D137-2084-9F20C491B3BA}"/>
                      </a:ext>
                    </a:extLst>
                  </p:cNvPr>
                  <p:cNvSpPr/>
                  <p:nvPr/>
                </p:nvSpPr>
                <p:spPr>
                  <a:xfrm rot="2297812">
                    <a:off x="5220602" y="2495265"/>
                    <a:ext cx="304800" cy="270274"/>
                  </a:xfrm>
                  <a:prstGeom prst="irregularSeal1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9" name="Explosion 1 27">
                    <a:extLst>
                      <a:ext uri="{FF2B5EF4-FFF2-40B4-BE49-F238E27FC236}">
                        <a16:creationId xmlns:a16="http://schemas.microsoft.com/office/drawing/2014/main" id="{43CC9857-AE70-A7FF-60A4-CB7C4B0851D5}"/>
                      </a:ext>
                    </a:extLst>
                  </p:cNvPr>
                  <p:cNvSpPr/>
                  <p:nvPr/>
                </p:nvSpPr>
                <p:spPr>
                  <a:xfrm rot="19506892">
                    <a:off x="5473485" y="2845101"/>
                    <a:ext cx="304800" cy="270274"/>
                  </a:xfrm>
                  <a:prstGeom prst="irregularSeal1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45C6994B-177C-4BED-37BA-E431EEED2B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936305" y="2212573"/>
                    <a:ext cx="0" cy="109728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Arrow Connector 90">
                    <a:extLst>
                      <a:ext uri="{FF2B5EF4-FFF2-40B4-BE49-F238E27FC236}">
                        <a16:creationId xmlns:a16="http://schemas.microsoft.com/office/drawing/2014/main" id="{9249D5BD-5CEF-DD33-94C8-4917D24DADEB}"/>
                      </a:ext>
                    </a:extLst>
                  </p:cNvPr>
                  <p:cNvCxnSpPr/>
                  <p:nvPr/>
                </p:nvCxnSpPr>
                <p:spPr>
                  <a:xfrm>
                    <a:off x="6260123" y="2899853"/>
                    <a:ext cx="365760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6114D9B6-4A2E-9699-0F84-22B2EF2ECB02}"/>
                      </a:ext>
                    </a:extLst>
                  </p:cNvPr>
                  <p:cNvSpPr txBox="1"/>
                  <p:nvPr/>
                </p:nvSpPr>
                <p:spPr>
                  <a:xfrm>
                    <a:off x="5855410" y="2150609"/>
                    <a:ext cx="926209" cy="2203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50" i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Signal like</a:t>
                    </a:r>
                  </a:p>
                </p:txBody>
              </p:sp>
              <p:cxnSp>
                <p:nvCxnSpPr>
                  <p:cNvPr id="93" name="Straight Arrow Connector 92">
                    <a:extLst>
                      <a:ext uri="{FF2B5EF4-FFF2-40B4-BE49-F238E27FC236}">
                        <a16:creationId xmlns:a16="http://schemas.microsoft.com/office/drawing/2014/main" id="{80BD786F-B32E-B4E1-A238-4F045194B9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36305" y="2472444"/>
                    <a:ext cx="215364" cy="0"/>
                  </a:xfrm>
                  <a:prstGeom prst="straightConnector1">
                    <a:avLst/>
                  </a:prstGeom>
                  <a:ln>
                    <a:solidFill>
                      <a:schemeClr val="accent2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4" name="TextBox 93">
                    <a:extLst>
                      <a:ext uri="{FF2B5EF4-FFF2-40B4-BE49-F238E27FC236}">
                        <a16:creationId xmlns:a16="http://schemas.microsoft.com/office/drawing/2014/main" id="{1A91B09D-BB5C-5ADD-4462-0EE02F8A86EA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430" y="2141852"/>
                    <a:ext cx="1040601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5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Bkg. like</a:t>
                    </a:r>
                  </a:p>
                </p:txBody>
              </p:sp>
              <p:cxnSp>
                <p:nvCxnSpPr>
                  <p:cNvPr id="95" name="Straight Arrow Connector 94">
                    <a:extLst>
                      <a:ext uri="{FF2B5EF4-FFF2-40B4-BE49-F238E27FC236}">
                        <a16:creationId xmlns:a16="http://schemas.microsoft.com/office/drawing/2014/main" id="{56749867-431F-89A2-19F2-F4F9833644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706868" y="2472444"/>
                    <a:ext cx="215364" cy="0"/>
                  </a:xfrm>
                  <a:prstGeom prst="straightConnector1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4AA681B6-070E-4059-8D05-F25CC26AA2CC}"/>
                  </a:ext>
                </a:extLst>
              </p:cNvPr>
              <p:cNvGrpSpPr/>
              <p:nvPr/>
            </p:nvGrpSpPr>
            <p:grpSpPr>
              <a:xfrm>
                <a:off x="4347080" y="1729036"/>
                <a:ext cx="3314009" cy="1889769"/>
                <a:chOff x="7591559" y="1846587"/>
                <a:chExt cx="3190346" cy="1819258"/>
              </a:xfrm>
            </p:grpSpPr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1254499-5D28-EBC0-E8DB-42C0B049AD60}"/>
                    </a:ext>
                  </a:extLst>
                </p:cNvPr>
                <p:cNvSpPr txBox="1"/>
                <p:nvPr/>
              </p:nvSpPr>
              <p:spPr>
                <a:xfrm>
                  <a:off x="8128754" y="1846587"/>
                  <a:ext cx="2653151" cy="3517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Standoff:</a:t>
                  </a:r>
                </a:p>
              </p:txBody>
            </p:sp>
            <p:sp>
              <p:nvSpPr>
                <p:cNvPr id="76" name="Can 14">
                  <a:extLst>
                    <a:ext uri="{FF2B5EF4-FFF2-40B4-BE49-F238E27FC236}">
                      <a16:creationId xmlns:a16="http://schemas.microsoft.com/office/drawing/2014/main" id="{E7E6B646-BB93-39A9-CE94-8AFAAB4BA55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807346" y="2245629"/>
                  <a:ext cx="1420216" cy="1420216"/>
                </a:xfrm>
                <a:prstGeom prst="can">
                  <a:avLst/>
                </a:prstGeom>
                <a:noFill/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Explosion 1 15">
                  <a:extLst>
                    <a:ext uri="{FF2B5EF4-FFF2-40B4-BE49-F238E27FC236}">
                      <a16:creationId xmlns:a16="http://schemas.microsoft.com/office/drawing/2014/main" id="{EB4BDC4F-8061-B3AD-4AD2-132E246544B7}"/>
                    </a:ext>
                  </a:extLst>
                </p:cNvPr>
                <p:cNvSpPr/>
                <p:nvPr/>
              </p:nvSpPr>
              <p:spPr>
                <a:xfrm>
                  <a:off x="9178217" y="2895901"/>
                  <a:ext cx="189511" cy="217728"/>
                </a:xfrm>
                <a:prstGeom prst="irregularSeal1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8" name="Straight Arrow Connector 77">
                  <a:extLst>
                    <a:ext uri="{FF2B5EF4-FFF2-40B4-BE49-F238E27FC236}">
                      <a16:creationId xmlns:a16="http://schemas.microsoft.com/office/drawing/2014/main" id="{40F0E84E-C682-B889-9974-ED6B2F09C6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95783" y="2938457"/>
                  <a:ext cx="375343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EECA706-8752-9D60-F637-B881CBD04B97}"/>
                    </a:ext>
                  </a:extLst>
                </p:cNvPr>
                <p:cNvSpPr txBox="1"/>
                <p:nvPr/>
              </p:nvSpPr>
              <p:spPr>
                <a:xfrm>
                  <a:off x="7591559" y="2687135"/>
                  <a:ext cx="1295031" cy="64021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Distance from nearest detector surface</a:t>
                  </a: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45F8C207-342D-414A-936B-0C6529BA6ECB}"/>
                    </a:ext>
                  </a:extLst>
                </p:cNvPr>
                <p:cNvSpPr txBox="1"/>
                <p:nvPr/>
              </p:nvSpPr>
              <p:spPr>
                <a:xfrm>
                  <a:off x="9266604" y="2975504"/>
                  <a:ext cx="708600" cy="4154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i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Signal like</a:t>
                  </a:r>
                </a:p>
              </p:txBody>
            </p:sp>
            <p:cxnSp>
              <p:nvCxnSpPr>
                <p:cNvPr id="81" name="Straight Arrow Connector 80">
                  <a:extLst>
                    <a:ext uri="{FF2B5EF4-FFF2-40B4-BE49-F238E27FC236}">
                      <a16:creationId xmlns:a16="http://schemas.microsoft.com/office/drawing/2014/main" id="{19B43D75-21E6-ECF7-3BE7-772DACB522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612718" y="3010286"/>
                  <a:ext cx="238926" cy="0"/>
                </a:xfrm>
                <a:prstGeom prst="straightConnector1">
                  <a:avLst/>
                </a:prstGeom>
                <a:ln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Arrow Connector 81">
                  <a:extLst>
                    <a:ext uri="{FF2B5EF4-FFF2-40B4-BE49-F238E27FC236}">
                      <a16:creationId xmlns:a16="http://schemas.microsoft.com/office/drawing/2014/main" id="{D4E2372D-BFA3-C1C4-181B-2A6A0FF3C0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73940" y="3010286"/>
                  <a:ext cx="238926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18F506E7-750B-B619-3749-FB3CA9AFC162}"/>
                    </a:ext>
                  </a:extLst>
                </p:cNvPr>
                <p:cNvSpPr txBox="1"/>
                <p:nvPr/>
              </p:nvSpPr>
              <p:spPr>
                <a:xfrm>
                  <a:off x="9825624" y="2980533"/>
                  <a:ext cx="566185" cy="4609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i="1" dirty="0">
                      <a:solidFill>
                        <a:schemeClr val="bg1">
                          <a:lumMod val="50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Bkg. like</a:t>
                  </a:r>
                </a:p>
              </p:txBody>
            </p:sp>
          </p:grp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1C4D2AE-6899-7F7A-C09D-03F0BEBE0876}"/>
                </a:ext>
              </a:extLst>
            </p:cNvPr>
            <p:cNvSpPr txBox="1"/>
            <p:nvPr/>
          </p:nvSpPr>
          <p:spPr>
            <a:xfrm>
              <a:off x="2316058" y="3706120"/>
              <a:ext cx="7752076" cy="365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1D projections of simulated </a:t>
              </a:r>
              <a:r>
                <a:rPr lang="en-US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nEXO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signal and backgrounds: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13607705-B7AB-8C4A-AE41-F96ECE2E49C1}"/>
                    </a:ext>
                  </a:extLst>
                </p:cNvPr>
                <p:cNvSpPr txBox="1"/>
                <p:nvPr/>
              </p:nvSpPr>
              <p:spPr>
                <a:xfrm>
                  <a:off x="2316059" y="4172466"/>
                  <a:ext cx="2019349" cy="867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2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r>
                    <a:rPr lang="en-US" sz="12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1/2</a:t>
                  </a:r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= 7.4 x 10</a:t>
                  </a:r>
                  <a:r>
                    <a:rPr lang="en-US" sz="12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27</a:t>
                  </a:r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2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yr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algn="r"/>
                  <a:r>
                    <a:rPr lang="en-US" sz="12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nEXO (3</a:t>
                  </a:r>
                  <a14:m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𝜎</m:t>
                      </m:r>
                    </m:oMath>
                  </a14:m>
                  <a:r>
                    <a:rPr lang="en-US" sz="12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</a:p>
                <a:p>
                  <a:pPr algn="r"/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13607705-B7AB-8C4A-AE41-F96ECE2E49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6059" y="4172466"/>
                  <a:ext cx="2019349" cy="867310"/>
                </a:xfrm>
                <a:prstGeom prst="rect">
                  <a:avLst/>
                </a:prstGeom>
                <a:blipFill>
                  <a:blip r:embed="rId7"/>
                  <a:stretch>
                    <a:fillRect t="-1887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6F8058CC-90C6-DBB8-FB0A-13063A2CEDBF}"/>
              </a:ext>
            </a:extLst>
          </p:cNvPr>
          <p:cNvSpPr txBox="1"/>
          <p:nvPr/>
        </p:nvSpPr>
        <p:spPr>
          <a:xfrm>
            <a:off x="2835622" y="6075144"/>
            <a:ext cx="35239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600"/>
              </a:spcBef>
            </a:pPr>
            <a:r>
              <a:rPr lang="en-US" sz="1800" dirty="0">
                <a:solidFill>
                  <a:schemeClr val="accent1"/>
                </a:solidFill>
              </a:rPr>
              <a:t>Energy from combined scintillation/ionization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812FC27-8665-64F9-6B45-20EF4F438686}"/>
              </a:ext>
            </a:extLst>
          </p:cNvPr>
          <p:cNvSpPr txBox="1"/>
          <p:nvPr/>
        </p:nvSpPr>
        <p:spPr>
          <a:xfrm>
            <a:off x="8298642" y="6075143"/>
            <a:ext cx="31528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600"/>
              </a:spcBef>
            </a:pPr>
            <a:r>
              <a:rPr lang="en-US" sz="1800" dirty="0">
                <a:solidFill>
                  <a:schemeClr val="accent1"/>
                </a:solidFill>
              </a:rPr>
              <a:t>Topology, e.g., single-site or multi-site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9A43904-3D41-4246-0146-DFA7735428BE}"/>
              </a:ext>
            </a:extLst>
          </p:cNvPr>
          <p:cNvSpPr txBox="1"/>
          <p:nvPr/>
        </p:nvSpPr>
        <p:spPr>
          <a:xfrm>
            <a:off x="5694542" y="5974769"/>
            <a:ext cx="33123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600"/>
              </a:spcBef>
            </a:pPr>
            <a:r>
              <a:rPr lang="en-US" sz="1800" dirty="0">
                <a:solidFill>
                  <a:schemeClr val="accent1"/>
                </a:solidFill>
              </a:rPr>
              <a:t>Position distribution from 3D event reconstruction</a:t>
            </a: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227CDADA-D868-7B7E-8F3A-09D7194BA0B3}"/>
              </a:ext>
            </a:extLst>
          </p:cNvPr>
          <p:cNvGrpSpPr/>
          <p:nvPr/>
        </p:nvGrpSpPr>
        <p:grpSpPr>
          <a:xfrm>
            <a:off x="8753028" y="5954137"/>
            <a:ext cx="3647183" cy="261610"/>
            <a:chOff x="8580185" y="6389914"/>
            <a:chExt cx="3647183" cy="261610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BA7C0B13-118D-4E95-8FE8-4B6F96039C87}"/>
                </a:ext>
              </a:extLst>
            </p:cNvPr>
            <p:cNvSpPr txBox="1"/>
            <p:nvPr/>
          </p:nvSpPr>
          <p:spPr>
            <a:xfrm>
              <a:off x="10574160" y="6389914"/>
              <a:ext cx="1653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 dirty="0">
                  <a:solidFill>
                    <a:srgbClr val="FF9300"/>
                  </a:solidFill>
                </a:rPr>
                <a:t>Signal-like </a:t>
              </a:r>
              <a:r>
                <a:rPr lang="en-US" sz="1100" b="1" dirty="0">
                  <a:solidFill>
                    <a:srgbClr val="FF9300"/>
                  </a:solidFill>
                </a:rPr>
                <a:t>→ 1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3C64449-11F7-8AAB-A394-86503A289717}"/>
                </a:ext>
              </a:extLst>
            </p:cNvPr>
            <p:cNvSpPr txBox="1"/>
            <p:nvPr/>
          </p:nvSpPr>
          <p:spPr>
            <a:xfrm>
              <a:off x="8580185" y="6389914"/>
              <a:ext cx="147615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 ← Background-like</a:t>
              </a:r>
              <a:endPara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32734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080" y="61394"/>
            <a:ext cx="10972440" cy="1144800"/>
          </a:xfrm>
        </p:spPr>
        <p:txBody>
          <a:bodyPr>
            <a:normAutofit/>
          </a:bodyPr>
          <a:lstStyle/>
          <a:p>
            <a:r>
              <a:rPr lang="en-US" dirty="0"/>
              <a:t>nEXO Signal and Background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3661C9-E0FA-4FE2-8A27-0C563B1498D3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147557D-E685-4BC2-9ED6-F936FC3A5FEA}" type="slidenum">
              <a:rPr lang="en-US" smtClean="0"/>
              <a:t>17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53F035-062B-4AA6-9286-D9B0B87D454C}"/>
              </a:ext>
            </a:extLst>
          </p:cNvPr>
          <p:cNvSpPr>
            <a:spLocks noGrp="1"/>
          </p:cNvSpPr>
          <p:nvPr>
            <p:ph type="dt" idx="5"/>
          </p:nvPr>
        </p:nvSpPr>
        <p:spPr/>
        <p:txBody>
          <a:bodyPr/>
          <a:lstStyle/>
          <a:p>
            <a:r>
              <a:rPr lang="en-US" dirty="0"/>
              <a:t>April 27, 2023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493008" y="1354007"/>
            <a:ext cx="85928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000" b="1" dirty="0">
                <a:solidFill>
                  <a:schemeClr val="accent1"/>
                </a:solidFill>
                <a:sym typeface="Wingdings" panose="05000000000000000000" pitchFamily="2" charset="2"/>
              </a:rPr>
              <a:t>nEXO measures multiple parameters for each event to be able to robustly identify a 0νββ signal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A645B23-E56C-45CE-9C53-13C5790CAACF}"/>
              </a:ext>
            </a:extLst>
          </p:cNvPr>
          <p:cNvSpPr txBox="1"/>
          <p:nvPr/>
        </p:nvSpPr>
        <p:spPr>
          <a:xfrm>
            <a:off x="2079866" y="6078879"/>
            <a:ext cx="9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Cathode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98FAFDB-1718-4647-8931-CB16328787EA}"/>
              </a:ext>
            </a:extLst>
          </p:cNvPr>
          <p:cNvSpPr txBox="1"/>
          <p:nvPr/>
        </p:nvSpPr>
        <p:spPr>
          <a:xfrm>
            <a:off x="1171152" y="1369561"/>
            <a:ext cx="191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Segmented Anode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BBD1C0-3DDB-4CC7-B5C0-2AF0E7EDACB1}"/>
              </a:ext>
            </a:extLst>
          </p:cNvPr>
          <p:cNvGrpSpPr/>
          <p:nvPr/>
        </p:nvGrpSpPr>
        <p:grpSpPr>
          <a:xfrm rot="10800000">
            <a:off x="295082" y="1790110"/>
            <a:ext cx="3082339" cy="4333648"/>
            <a:chOff x="194182" y="1433427"/>
            <a:chExt cx="3082339" cy="4333648"/>
          </a:xfrm>
        </p:grpSpPr>
        <p:sp>
          <p:nvSpPr>
            <p:cNvPr id="9" name="Line 71">
              <a:extLst>
                <a:ext uri="{FF2B5EF4-FFF2-40B4-BE49-F238E27FC236}">
                  <a16:creationId xmlns:a16="http://schemas.microsoft.com/office/drawing/2014/main" id="{93C6504A-8178-4DE8-8EBB-9F447A767DE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-722092" y="3557916"/>
              <a:ext cx="3312218" cy="150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2">
              <a:extLst>
                <a:ext uri="{FF2B5EF4-FFF2-40B4-BE49-F238E27FC236}">
                  <a16:creationId xmlns:a16="http://schemas.microsoft.com/office/drawing/2014/main" id="{50A719F8-85DF-4C92-9A25-0A2CE24B1B8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1614536" y="3559574"/>
              <a:ext cx="3312218" cy="117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73">
              <a:extLst>
                <a:ext uri="{FF2B5EF4-FFF2-40B4-BE49-F238E27FC236}">
                  <a16:creationId xmlns:a16="http://schemas.microsoft.com/office/drawing/2014/main" id="{04B51482-5CF4-4803-9099-BADB247AB75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603755" y="4106061"/>
              <a:ext cx="998810" cy="2323218"/>
            </a:xfrm>
            <a:prstGeom prst="ellips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74">
              <a:extLst>
                <a:ext uri="{FF2B5EF4-FFF2-40B4-BE49-F238E27FC236}">
                  <a16:creationId xmlns:a16="http://schemas.microsoft.com/office/drawing/2014/main" id="{6BE76263-4EFE-4875-912E-ED3601BAFCB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603755" y="771223"/>
              <a:ext cx="998810" cy="2323218"/>
            </a:xfrm>
            <a:prstGeom prst="ellips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80">
              <a:extLst>
                <a:ext uri="{FF2B5EF4-FFF2-40B4-BE49-F238E27FC236}">
                  <a16:creationId xmlns:a16="http://schemas.microsoft.com/office/drawing/2014/main" id="{70026DA3-0C6E-4256-94F3-6B480F253D0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365057" y="3577060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 dirty="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6" name="Rectangle 81">
              <a:extLst>
                <a:ext uri="{FF2B5EF4-FFF2-40B4-BE49-F238E27FC236}">
                  <a16:creationId xmlns:a16="http://schemas.microsoft.com/office/drawing/2014/main" id="{C455A704-89B9-4E51-8006-CDC1A68896A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308132" y="3585151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7" name="Rectangle 82">
              <a:extLst>
                <a:ext uri="{FF2B5EF4-FFF2-40B4-BE49-F238E27FC236}">
                  <a16:creationId xmlns:a16="http://schemas.microsoft.com/office/drawing/2014/main" id="{94461FDD-9116-46B9-8C96-5B4592D9504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05858" y="4020975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 dirty="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8" name="Rectangle 83">
              <a:extLst>
                <a:ext uri="{FF2B5EF4-FFF2-40B4-BE49-F238E27FC236}">
                  <a16:creationId xmlns:a16="http://schemas.microsoft.com/office/drawing/2014/main" id="{E5FCC45E-A0FA-4B38-B806-DC4614E96D8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365057" y="3883408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9" name="Rectangle 84">
              <a:extLst>
                <a:ext uri="{FF2B5EF4-FFF2-40B4-BE49-F238E27FC236}">
                  <a16:creationId xmlns:a16="http://schemas.microsoft.com/office/drawing/2014/main" id="{30E91EDE-9139-4F98-BA54-10CCFE42D48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857861" y="3827918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0" name="Rectangle 85">
              <a:extLst>
                <a:ext uri="{FF2B5EF4-FFF2-40B4-BE49-F238E27FC236}">
                  <a16:creationId xmlns:a16="http://schemas.microsoft.com/office/drawing/2014/main" id="{74DD1360-8DAA-4EFB-B7CA-50AEC10F604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17059" y="4020975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1" name="Rectangle 86">
              <a:extLst>
                <a:ext uri="{FF2B5EF4-FFF2-40B4-BE49-F238E27FC236}">
                  <a16:creationId xmlns:a16="http://schemas.microsoft.com/office/drawing/2014/main" id="{D8051209-6824-4C6B-925B-E6DE608DBA0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76258" y="3466083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2" name="Rectangle 87">
              <a:extLst>
                <a:ext uri="{FF2B5EF4-FFF2-40B4-BE49-F238E27FC236}">
                  <a16:creationId xmlns:a16="http://schemas.microsoft.com/office/drawing/2014/main" id="{DAF4D2C4-7AD5-42AA-B905-FC4AA74AA0E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62527" y="3455675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3" name="Rectangle 88">
              <a:extLst>
                <a:ext uri="{FF2B5EF4-FFF2-40B4-BE49-F238E27FC236}">
                  <a16:creationId xmlns:a16="http://schemas.microsoft.com/office/drawing/2014/main" id="{519594C0-1B3B-4F3B-9EE3-135BA919CB0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267064" y="4002480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4" name="Rectangle 89">
              <a:extLst>
                <a:ext uri="{FF2B5EF4-FFF2-40B4-BE49-F238E27FC236}">
                  <a16:creationId xmlns:a16="http://schemas.microsoft.com/office/drawing/2014/main" id="{190F7040-CC28-49F1-9D26-5E4DFA6505A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98662" y="3529662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5" name="Rectangle 90">
              <a:extLst>
                <a:ext uri="{FF2B5EF4-FFF2-40B4-BE49-F238E27FC236}">
                  <a16:creationId xmlns:a16="http://schemas.microsoft.com/office/drawing/2014/main" id="{E881F3BC-156B-4BFF-9E77-1B4AA2321FE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561866" y="3973578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6" name="Rectangle 91">
              <a:extLst>
                <a:ext uri="{FF2B5EF4-FFF2-40B4-BE49-F238E27FC236}">
                  <a16:creationId xmlns:a16="http://schemas.microsoft.com/office/drawing/2014/main" id="{F40D3FC6-69A3-4B26-A213-88263E6CC85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843468" y="3807111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7" name="Rectangle 92">
              <a:extLst>
                <a:ext uri="{FF2B5EF4-FFF2-40B4-BE49-F238E27FC236}">
                  <a16:creationId xmlns:a16="http://schemas.microsoft.com/office/drawing/2014/main" id="{9768E4A8-B9A5-4AE8-A913-81369DA3BDF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519333" y="3751621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grpSp>
          <p:nvGrpSpPr>
            <p:cNvPr id="28" name="Group 93">
              <a:extLst>
                <a:ext uri="{FF2B5EF4-FFF2-40B4-BE49-F238E27FC236}">
                  <a16:creationId xmlns:a16="http://schemas.microsoft.com/office/drawing/2014/main" id="{201FD711-BA3C-43C5-A0C7-0AF19B6B8676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017741" y="3177440"/>
              <a:ext cx="423107" cy="1366946"/>
              <a:chOff x="0" y="0"/>
              <a:chExt cx="366" cy="932"/>
            </a:xfrm>
          </p:grpSpPr>
          <p:sp>
            <p:nvSpPr>
              <p:cNvPr id="29" name="AutoShape 94">
                <a:extLst>
                  <a:ext uri="{FF2B5EF4-FFF2-40B4-BE49-F238E27FC236}">
                    <a16:creationId xmlns:a16="http://schemas.microsoft.com/office/drawing/2014/main" id="{BA794962-B1BD-4A32-B4CD-54DFEF095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" y="406"/>
                <a:ext cx="275" cy="526"/>
              </a:xfrm>
              <a:custGeom>
                <a:avLst/>
                <a:gdLst>
                  <a:gd name="T0" fmla="*/ 0 w 20588"/>
                  <a:gd name="T1" fmla="*/ 0 h 21182"/>
                  <a:gd name="T2" fmla="*/ 20588 w 20588"/>
                  <a:gd name="T3" fmla="*/ 21182 h 21182"/>
                </a:gdLst>
                <a:ahLst/>
                <a:cxnLst/>
                <a:rect l="T0" t="T1" r="T2" b="T3"/>
                <a:pathLst>
                  <a:path w="20588" h="21182">
                    <a:moveTo>
                      <a:pt x="10500" y="1516"/>
                    </a:moveTo>
                    <a:cubicBezTo>
                      <a:pt x="12150" y="1275"/>
                      <a:pt x="13275" y="1194"/>
                      <a:pt x="14700" y="710"/>
                    </a:cubicBezTo>
                    <a:cubicBezTo>
                      <a:pt x="16050" y="-418"/>
                      <a:pt x="18000" y="106"/>
                      <a:pt x="20400" y="227"/>
                    </a:cubicBezTo>
                    <a:cubicBezTo>
                      <a:pt x="20925" y="1073"/>
                      <a:pt x="20475" y="1919"/>
                      <a:pt x="20100" y="2806"/>
                    </a:cubicBezTo>
                    <a:cubicBezTo>
                      <a:pt x="19275" y="4458"/>
                      <a:pt x="18225" y="6110"/>
                      <a:pt x="17400" y="7803"/>
                    </a:cubicBezTo>
                    <a:cubicBezTo>
                      <a:pt x="17325" y="7803"/>
                      <a:pt x="16650" y="8972"/>
                      <a:pt x="16500" y="9254"/>
                    </a:cubicBezTo>
                    <a:cubicBezTo>
                      <a:pt x="16350" y="9415"/>
                      <a:pt x="16500" y="9657"/>
                      <a:pt x="16200" y="9737"/>
                    </a:cubicBezTo>
                    <a:cubicBezTo>
                      <a:pt x="14925" y="9939"/>
                      <a:pt x="15525" y="9778"/>
                      <a:pt x="14400" y="10221"/>
                    </a:cubicBezTo>
                    <a:cubicBezTo>
                      <a:pt x="12975" y="11309"/>
                      <a:pt x="13425" y="10785"/>
                      <a:pt x="12900" y="11672"/>
                    </a:cubicBezTo>
                    <a:cubicBezTo>
                      <a:pt x="11775" y="11591"/>
                      <a:pt x="10575" y="11672"/>
                      <a:pt x="9600" y="11510"/>
                    </a:cubicBezTo>
                    <a:cubicBezTo>
                      <a:pt x="9300" y="11430"/>
                      <a:pt x="9450" y="11148"/>
                      <a:pt x="9300" y="11027"/>
                    </a:cubicBezTo>
                    <a:cubicBezTo>
                      <a:pt x="8625" y="10382"/>
                      <a:pt x="7500" y="9576"/>
                      <a:pt x="6600" y="9092"/>
                    </a:cubicBezTo>
                    <a:cubicBezTo>
                      <a:pt x="5850" y="8689"/>
                      <a:pt x="3900" y="8448"/>
                      <a:pt x="3900" y="8448"/>
                    </a:cubicBezTo>
                    <a:cubicBezTo>
                      <a:pt x="525" y="8730"/>
                      <a:pt x="2175" y="9213"/>
                      <a:pt x="1500" y="11188"/>
                    </a:cubicBezTo>
                    <a:cubicBezTo>
                      <a:pt x="1275" y="11712"/>
                      <a:pt x="225" y="12357"/>
                      <a:pt x="0" y="12961"/>
                    </a:cubicBezTo>
                    <a:cubicBezTo>
                      <a:pt x="2250" y="13364"/>
                      <a:pt x="-675" y="12760"/>
                      <a:pt x="1800" y="13606"/>
                    </a:cubicBezTo>
                    <a:cubicBezTo>
                      <a:pt x="2550" y="13848"/>
                      <a:pt x="3375" y="14009"/>
                      <a:pt x="4200" y="14251"/>
                    </a:cubicBezTo>
                    <a:cubicBezTo>
                      <a:pt x="4500" y="14331"/>
                      <a:pt x="4800" y="14452"/>
                      <a:pt x="5100" y="14573"/>
                    </a:cubicBezTo>
                    <a:cubicBezTo>
                      <a:pt x="5175" y="14734"/>
                      <a:pt x="5175" y="14895"/>
                      <a:pt x="5400" y="15057"/>
                    </a:cubicBezTo>
                    <a:cubicBezTo>
                      <a:pt x="5625" y="15178"/>
                      <a:pt x="6075" y="15178"/>
                      <a:pt x="6300" y="15379"/>
                    </a:cubicBezTo>
                    <a:cubicBezTo>
                      <a:pt x="6600" y="15661"/>
                      <a:pt x="6900" y="16346"/>
                      <a:pt x="6900" y="16346"/>
                    </a:cubicBezTo>
                    <a:cubicBezTo>
                      <a:pt x="6675" y="17676"/>
                      <a:pt x="6525" y="18724"/>
                      <a:pt x="6300" y="20054"/>
                    </a:cubicBezTo>
                    <a:cubicBezTo>
                      <a:pt x="6150" y="20416"/>
                      <a:pt x="6000" y="21182"/>
                      <a:pt x="6000" y="211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AutoShape 95">
                <a:extLst>
                  <a:ext uri="{FF2B5EF4-FFF2-40B4-BE49-F238E27FC236}">
                    <a16:creationId xmlns:a16="http://schemas.microsoft.com/office/drawing/2014/main" id="{BEA62FD6-8BE0-4CE8-A165-C47EAF8C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366" cy="412"/>
              </a:xfrm>
              <a:custGeom>
                <a:avLst/>
                <a:gdLst>
                  <a:gd name="T0" fmla="*/ 0 w 20795"/>
                  <a:gd name="T1" fmla="*/ 0 h 21392"/>
                  <a:gd name="T2" fmla="*/ 20795 w 20795"/>
                  <a:gd name="T3" fmla="*/ 21392 h 21392"/>
                </a:gdLst>
                <a:ahLst/>
                <a:cxnLst/>
                <a:rect l="T0" t="T1" r="T2" b="T3"/>
                <a:pathLst>
                  <a:path w="20795" h="21392">
                    <a:moveTo>
                      <a:pt x="6868" y="21392"/>
                    </a:moveTo>
                    <a:cubicBezTo>
                      <a:pt x="6925" y="20250"/>
                      <a:pt x="6811" y="19107"/>
                      <a:pt x="7096" y="18069"/>
                    </a:cubicBezTo>
                    <a:cubicBezTo>
                      <a:pt x="7096" y="17809"/>
                      <a:pt x="7495" y="17861"/>
                      <a:pt x="7780" y="17861"/>
                    </a:cubicBezTo>
                    <a:cubicBezTo>
                      <a:pt x="14733" y="16927"/>
                      <a:pt x="9832" y="17809"/>
                      <a:pt x="13023" y="17238"/>
                    </a:cubicBezTo>
                    <a:cubicBezTo>
                      <a:pt x="13992" y="16615"/>
                      <a:pt x="14904" y="16044"/>
                      <a:pt x="15987" y="15577"/>
                    </a:cubicBezTo>
                    <a:cubicBezTo>
                      <a:pt x="16443" y="14175"/>
                      <a:pt x="15702" y="15629"/>
                      <a:pt x="17355" y="14746"/>
                    </a:cubicBezTo>
                    <a:cubicBezTo>
                      <a:pt x="18095" y="14279"/>
                      <a:pt x="18323" y="13344"/>
                      <a:pt x="19178" y="12877"/>
                    </a:cubicBezTo>
                    <a:cubicBezTo>
                      <a:pt x="19862" y="10955"/>
                      <a:pt x="18665" y="13915"/>
                      <a:pt x="20090" y="11423"/>
                    </a:cubicBezTo>
                    <a:cubicBezTo>
                      <a:pt x="20090" y="11371"/>
                      <a:pt x="20717" y="9761"/>
                      <a:pt x="20774" y="9761"/>
                    </a:cubicBezTo>
                    <a:cubicBezTo>
                      <a:pt x="20660" y="8619"/>
                      <a:pt x="21173" y="6594"/>
                      <a:pt x="20090" y="5607"/>
                    </a:cubicBezTo>
                    <a:cubicBezTo>
                      <a:pt x="19406" y="4984"/>
                      <a:pt x="17810" y="4154"/>
                      <a:pt x="17810" y="4154"/>
                    </a:cubicBezTo>
                    <a:cubicBezTo>
                      <a:pt x="17639" y="3738"/>
                      <a:pt x="17469" y="3323"/>
                      <a:pt x="17355" y="2907"/>
                    </a:cubicBezTo>
                    <a:cubicBezTo>
                      <a:pt x="17241" y="2700"/>
                      <a:pt x="17298" y="2388"/>
                      <a:pt x="17127" y="2284"/>
                    </a:cubicBezTo>
                    <a:cubicBezTo>
                      <a:pt x="16671" y="1973"/>
                      <a:pt x="15759" y="1454"/>
                      <a:pt x="15759" y="1454"/>
                    </a:cubicBezTo>
                    <a:cubicBezTo>
                      <a:pt x="15189" y="-52"/>
                      <a:pt x="15759" y="311"/>
                      <a:pt x="14619" y="0"/>
                    </a:cubicBezTo>
                    <a:cubicBezTo>
                      <a:pt x="10800" y="311"/>
                      <a:pt x="6925" y="-208"/>
                      <a:pt x="3220" y="415"/>
                    </a:cubicBezTo>
                    <a:cubicBezTo>
                      <a:pt x="2765" y="467"/>
                      <a:pt x="3164" y="1246"/>
                      <a:pt x="2993" y="1661"/>
                    </a:cubicBezTo>
                    <a:cubicBezTo>
                      <a:pt x="2765" y="2025"/>
                      <a:pt x="1967" y="2440"/>
                      <a:pt x="1625" y="2700"/>
                    </a:cubicBezTo>
                    <a:cubicBezTo>
                      <a:pt x="1283" y="3479"/>
                      <a:pt x="1169" y="3842"/>
                      <a:pt x="257" y="4154"/>
                    </a:cubicBezTo>
                    <a:cubicBezTo>
                      <a:pt x="-427" y="4984"/>
                      <a:pt x="29" y="5348"/>
                      <a:pt x="941" y="6023"/>
                    </a:cubicBezTo>
                    <a:cubicBezTo>
                      <a:pt x="1340" y="6282"/>
                      <a:pt x="2309" y="6854"/>
                      <a:pt x="2309" y="6854"/>
                    </a:cubicBezTo>
                    <a:cubicBezTo>
                      <a:pt x="2594" y="7684"/>
                      <a:pt x="3277" y="8827"/>
                      <a:pt x="1853" y="9138"/>
                    </a:cubicBezTo>
                    <a:cubicBezTo>
                      <a:pt x="257" y="9450"/>
                      <a:pt x="827" y="8982"/>
                      <a:pt x="257" y="955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1" name="Oval 97">
              <a:extLst>
                <a:ext uri="{FF2B5EF4-FFF2-40B4-BE49-F238E27FC236}">
                  <a16:creationId xmlns:a16="http://schemas.microsoft.com/office/drawing/2014/main" id="{E9FB5FFD-E4A1-4A71-9046-3FB6574A0AA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301009" y="360491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98">
              <a:extLst>
                <a:ext uri="{FF2B5EF4-FFF2-40B4-BE49-F238E27FC236}">
                  <a16:creationId xmlns:a16="http://schemas.microsoft.com/office/drawing/2014/main" id="{EDB83CF3-702E-417F-8426-7185E7A06BD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82611" y="3882358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99">
              <a:extLst>
                <a:ext uri="{FF2B5EF4-FFF2-40B4-BE49-F238E27FC236}">
                  <a16:creationId xmlns:a16="http://schemas.microsoft.com/office/drawing/2014/main" id="{AEAD15F6-C2BE-49FA-AFA7-DD9D483C832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12210" y="4215295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00">
              <a:extLst>
                <a:ext uri="{FF2B5EF4-FFF2-40B4-BE49-F238E27FC236}">
                  <a16:creationId xmlns:a16="http://schemas.microsoft.com/office/drawing/2014/main" id="{C5FC0C4D-9005-4CCC-95A4-9E98C9BA6BE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93812" y="393784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01">
              <a:extLst>
                <a:ext uri="{FF2B5EF4-FFF2-40B4-BE49-F238E27FC236}">
                  <a16:creationId xmlns:a16="http://schemas.microsoft.com/office/drawing/2014/main" id="{4F2A124B-433F-4B40-A6A9-9C33D5AF234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23412" y="366040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02">
              <a:extLst>
                <a:ext uri="{FF2B5EF4-FFF2-40B4-BE49-F238E27FC236}">
                  <a16:creationId xmlns:a16="http://schemas.microsoft.com/office/drawing/2014/main" id="{53601595-7657-47B4-8235-14A99A6A705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34614" y="360491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03">
              <a:extLst>
                <a:ext uri="{FF2B5EF4-FFF2-40B4-BE49-F238E27FC236}">
                  <a16:creationId xmlns:a16="http://schemas.microsoft.com/office/drawing/2014/main" id="{BB3DC233-EDCB-48B9-8C43-2B5BDC2DD30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005015" y="399333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04">
              <a:extLst>
                <a:ext uri="{FF2B5EF4-FFF2-40B4-BE49-F238E27FC236}">
                  <a16:creationId xmlns:a16="http://schemas.microsoft.com/office/drawing/2014/main" id="{FE3BF029-91DB-4153-87D2-B371C21F80B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216216" y="366040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05">
              <a:extLst>
                <a:ext uri="{FF2B5EF4-FFF2-40B4-BE49-F238E27FC236}">
                  <a16:creationId xmlns:a16="http://schemas.microsoft.com/office/drawing/2014/main" id="{86EA0C1A-311A-4234-BA11-84DB040BDA6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427417" y="4048826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06">
              <a:extLst>
                <a:ext uri="{FF2B5EF4-FFF2-40B4-BE49-F238E27FC236}">
                  <a16:creationId xmlns:a16="http://schemas.microsoft.com/office/drawing/2014/main" id="{A3112907-2DD0-4F35-B983-35E6C22CC3F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709020" y="399333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07">
              <a:extLst>
                <a:ext uri="{FF2B5EF4-FFF2-40B4-BE49-F238E27FC236}">
                  <a16:creationId xmlns:a16="http://schemas.microsoft.com/office/drawing/2014/main" id="{BF1B12CC-6ACC-4360-88DC-4CA5CD6327D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920222" y="399333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2" name="Group 187">
              <a:extLst>
                <a:ext uri="{FF2B5EF4-FFF2-40B4-BE49-F238E27FC236}">
                  <a16:creationId xmlns:a16="http://schemas.microsoft.com/office/drawing/2014/main" id="{9DDB9AB5-7BF7-48C4-B701-F6D330EDC9B0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1538193" y="3570230"/>
              <a:ext cx="1336371" cy="1485380"/>
              <a:chOff x="0" y="0"/>
              <a:chExt cx="1156" cy="1013"/>
            </a:xfrm>
          </p:grpSpPr>
          <p:sp>
            <p:nvSpPr>
              <p:cNvPr id="43" name="Line 188">
                <a:extLst>
                  <a:ext uri="{FF2B5EF4-FFF2-40B4-BE49-F238E27FC236}">
                    <a16:creationId xmlns:a16="http://schemas.microsoft.com/office/drawing/2014/main" id="{6250E4D4-9B6A-4689-AA58-C4FDFC444B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" y="0"/>
                <a:ext cx="70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189">
                <a:extLst>
                  <a:ext uri="{FF2B5EF4-FFF2-40B4-BE49-F238E27FC236}">
                    <a16:creationId xmlns:a16="http://schemas.microsoft.com/office/drawing/2014/main" id="{4AB21873-5C36-4938-9530-AF656DD499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0" y="96"/>
                <a:ext cx="66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Line 190">
                <a:extLst>
                  <a:ext uri="{FF2B5EF4-FFF2-40B4-BE49-F238E27FC236}">
                    <a16:creationId xmlns:a16="http://schemas.microsoft.com/office/drawing/2014/main" id="{4A2D32FA-CF49-4F92-A42E-85FB2D9D34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6" y="148"/>
                <a:ext cx="97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191">
                <a:extLst>
                  <a:ext uri="{FF2B5EF4-FFF2-40B4-BE49-F238E27FC236}">
                    <a16:creationId xmlns:a16="http://schemas.microsoft.com/office/drawing/2014/main" id="{26E5458A-AB5B-4FBC-AE83-98BA8DBFA0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5" y="240"/>
                <a:ext cx="52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Line 192">
                <a:extLst>
                  <a:ext uri="{FF2B5EF4-FFF2-40B4-BE49-F238E27FC236}">
                    <a16:creationId xmlns:a16="http://schemas.microsoft.com/office/drawing/2014/main" id="{A4C17B27-7263-48A2-860C-84D79AE738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" y="276"/>
                <a:ext cx="115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93">
                <a:extLst>
                  <a:ext uri="{FF2B5EF4-FFF2-40B4-BE49-F238E27FC236}">
                    <a16:creationId xmlns:a16="http://schemas.microsoft.com/office/drawing/2014/main" id="{A810E39D-E06E-40C9-9E2B-11DEDD082E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6" y="48"/>
                <a:ext cx="4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Line 194">
                <a:extLst>
                  <a:ext uri="{FF2B5EF4-FFF2-40B4-BE49-F238E27FC236}">
                    <a16:creationId xmlns:a16="http://schemas.microsoft.com/office/drawing/2014/main" id="{AAC8751A-C4CD-431A-87EB-E1B1340901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6" y="339"/>
                <a:ext cx="748" cy="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195">
                <a:extLst>
                  <a:ext uri="{FF2B5EF4-FFF2-40B4-BE49-F238E27FC236}">
                    <a16:creationId xmlns:a16="http://schemas.microsoft.com/office/drawing/2014/main" id="{AB2A921D-7209-4798-B709-6B937EBF24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" y="432"/>
                <a:ext cx="1016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Line 196">
                <a:extLst>
                  <a:ext uri="{FF2B5EF4-FFF2-40B4-BE49-F238E27FC236}">
                    <a16:creationId xmlns:a16="http://schemas.microsoft.com/office/drawing/2014/main" id="{57B27E73-8959-4F52-9735-1A19A9ED53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" y="620"/>
                <a:ext cx="6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97">
                <a:extLst>
                  <a:ext uri="{FF2B5EF4-FFF2-40B4-BE49-F238E27FC236}">
                    <a16:creationId xmlns:a16="http://schemas.microsoft.com/office/drawing/2014/main" id="{B008ECB8-34BD-46AF-844E-A0DE01926D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" y="776"/>
                <a:ext cx="896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198">
                <a:extLst>
                  <a:ext uri="{FF2B5EF4-FFF2-40B4-BE49-F238E27FC236}">
                    <a16:creationId xmlns:a16="http://schemas.microsoft.com/office/drawing/2014/main" id="{7A7C4C16-4ED3-498C-83B8-87AC32326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0" y="832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99">
                <a:extLst>
                  <a:ext uri="{FF2B5EF4-FFF2-40B4-BE49-F238E27FC236}">
                    <a16:creationId xmlns:a16="http://schemas.microsoft.com/office/drawing/2014/main" id="{AE6E8940-AA83-4032-9657-649E6FE041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28" y="1012"/>
                <a:ext cx="82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201">
              <a:extLst>
                <a:ext uri="{FF2B5EF4-FFF2-40B4-BE49-F238E27FC236}">
                  <a16:creationId xmlns:a16="http://schemas.microsoft.com/office/drawing/2014/main" id="{BF2BEC36-423E-4339-8172-3207358735A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160482" y="3882358"/>
              <a:ext cx="55489" cy="70400"/>
              <a:chOff x="0" y="0"/>
              <a:chExt cx="48" cy="48"/>
            </a:xfrm>
          </p:grpSpPr>
          <p:sp>
            <p:nvSpPr>
              <p:cNvPr id="56" name="Oval 202">
                <a:extLst>
                  <a:ext uri="{FF2B5EF4-FFF2-40B4-BE49-F238E27FC236}">
                    <a16:creationId xmlns:a16="http://schemas.microsoft.com/office/drawing/2014/main" id="{CDCBF743-CE2D-4291-ADAA-3F90FBE9F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7" name="Group 180">
              <a:extLst>
                <a:ext uri="{FF2B5EF4-FFF2-40B4-BE49-F238E27FC236}">
                  <a16:creationId xmlns:a16="http://schemas.microsoft.com/office/drawing/2014/main" id="{27310B70-2889-4507-9200-DB5B13F6DC32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1009006" y="3215248"/>
              <a:ext cx="777363" cy="352002"/>
              <a:chOff x="0" y="0"/>
              <a:chExt cx="672" cy="240"/>
            </a:xfrm>
          </p:grpSpPr>
          <p:sp>
            <p:nvSpPr>
              <p:cNvPr id="58" name="Oval 181">
                <a:extLst>
                  <a:ext uri="{FF2B5EF4-FFF2-40B4-BE49-F238E27FC236}">
                    <a16:creationId xmlns:a16="http://schemas.microsoft.com/office/drawing/2014/main" id="{98101013-65D1-4116-BA90-583A04C33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92" cy="240"/>
              </a:xfrm>
              <a:prstGeom prst="ellipse">
                <a:avLst/>
              </a:prstGeom>
              <a:noFill/>
              <a:ln w="9525">
                <a:solidFill>
                  <a:srgbClr val="B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AutoShape 182">
                <a:extLst>
                  <a:ext uri="{FF2B5EF4-FFF2-40B4-BE49-F238E27FC236}">
                    <a16:creationId xmlns:a16="http://schemas.microsoft.com/office/drawing/2014/main" id="{6FECCA13-6B1B-4EEB-994C-C8C62BE504DC}"/>
                  </a:ext>
                </a:extLst>
              </p:cNvPr>
              <p:cNvSpPr>
                <a:spLocks/>
              </p:cNvSpPr>
              <p:nvPr/>
            </p:nvSpPr>
            <p:spPr bwMode="auto">
              <a:xfrm rot="120000">
                <a:off x="192" y="54"/>
                <a:ext cx="480" cy="91"/>
              </a:xfrm>
              <a:custGeom>
                <a:avLst/>
                <a:gdLst>
                  <a:gd name="T0" fmla="*/ 0 w 21600"/>
                  <a:gd name="T1" fmla="*/ 0 h 19938"/>
                  <a:gd name="T2" fmla="*/ 21600 w 21600"/>
                  <a:gd name="T3" fmla="*/ 19938 h 19938"/>
                </a:gdLst>
                <a:ahLst/>
                <a:cxnLst/>
                <a:rect l="T0" t="T1" r="T2" b="T3"/>
                <a:pathLst>
                  <a:path w="21600" h="19938">
                    <a:moveTo>
                      <a:pt x="0" y="19938"/>
                    </a:moveTo>
                    <a:cubicBezTo>
                      <a:pt x="960" y="9969"/>
                      <a:pt x="1920" y="0"/>
                      <a:pt x="2880" y="0"/>
                    </a:cubicBezTo>
                    <a:cubicBezTo>
                      <a:pt x="3840" y="0"/>
                      <a:pt x="4800" y="19938"/>
                      <a:pt x="5760" y="19938"/>
                    </a:cubicBezTo>
                    <a:cubicBezTo>
                      <a:pt x="6720" y="19938"/>
                      <a:pt x="7680" y="0"/>
                      <a:pt x="8640" y="0"/>
                    </a:cubicBezTo>
                    <a:cubicBezTo>
                      <a:pt x="9600" y="0"/>
                      <a:pt x="10560" y="19938"/>
                      <a:pt x="11520" y="19938"/>
                    </a:cubicBezTo>
                    <a:cubicBezTo>
                      <a:pt x="12480" y="19938"/>
                      <a:pt x="13440" y="0"/>
                      <a:pt x="14400" y="0"/>
                    </a:cubicBezTo>
                    <a:cubicBezTo>
                      <a:pt x="15360" y="0"/>
                      <a:pt x="16080" y="18277"/>
                      <a:pt x="17280" y="19938"/>
                    </a:cubicBezTo>
                    <a:cubicBezTo>
                      <a:pt x="18480" y="21600"/>
                      <a:pt x="20040" y="15785"/>
                      <a:pt x="21600" y="996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0" name="Group 183">
              <a:extLst>
                <a:ext uri="{FF2B5EF4-FFF2-40B4-BE49-F238E27FC236}">
                  <a16:creationId xmlns:a16="http://schemas.microsoft.com/office/drawing/2014/main" id="{57B1909B-6CC7-4A8C-9FC3-0B3350E830DA}"/>
                </a:ext>
              </a:extLst>
            </p:cNvPr>
            <p:cNvGrpSpPr>
              <a:grpSpLocks/>
            </p:cNvGrpSpPr>
            <p:nvPr/>
          </p:nvGrpSpPr>
          <p:grpSpPr bwMode="auto">
            <a:xfrm rot="17760000">
              <a:off x="2103149" y="3284655"/>
              <a:ext cx="777363" cy="352002"/>
              <a:chOff x="0" y="0"/>
              <a:chExt cx="672" cy="240"/>
            </a:xfrm>
          </p:grpSpPr>
          <p:sp>
            <p:nvSpPr>
              <p:cNvPr id="61" name="Oval 184">
                <a:extLst>
                  <a:ext uri="{FF2B5EF4-FFF2-40B4-BE49-F238E27FC236}">
                    <a16:creationId xmlns:a16="http://schemas.microsoft.com/office/drawing/2014/main" id="{3A4ACABF-39E5-4DF9-8812-00E8E7A170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92" cy="240"/>
              </a:xfrm>
              <a:prstGeom prst="ellipse">
                <a:avLst/>
              </a:prstGeom>
              <a:noFill/>
              <a:ln w="9525">
                <a:solidFill>
                  <a:srgbClr val="B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AutoShape 185">
                <a:extLst>
                  <a:ext uri="{FF2B5EF4-FFF2-40B4-BE49-F238E27FC236}">
                    <a16:creationId xmlns:a16="http://schemas.microsoft.com/office/drawing/2014/main" id="{053DAA2B-D0EE-452A-A9B8-CA7026E6B835}"/>
                  </a:ext>
                </a:extLst>
              </p:cNvPr>
              <p:cNvSpPr>
                <a:spLocks/>
              </p:cNvSpPr>
              <p:nvPr/>
            </p:nvSpPr>
            <p:spPr bwMode="auto">
              <a:xfrm rot="120000">
                <a:off x="192" y="54"/>
                <a:ext cx="480" cy="92"/>
              </a:xfrm>
              <a:custGeom>
                <a:avLst/>
                <a:gdLst>
                  <a:gd name="T0" fmla="*/ 0 w 21600"/>
                  <a:gd name="T1" fmla="*/ 0 h 19938"/>
                  <a:gd name="T2" fmla="*/ 21600 w 21600"/>
                  <a:gd name="T3" fmla="*/ 19938 h 19938"/>
                </a:gdLst>
                <a:ahLst/>
                <a:cxnLst/>
                <a:rect l="T0" t="T1" r="T2" b="T3"/>
                <a:pathLst>
                  <a:path w="21600" h="19938">
                    <a:moveTo>
                      <a:pt x="0" y="19938"/>
                    </a:moveTo>
                    <a:cubicBezTo>
                      <a:pt x="960" y="9969"/>
                      <a:pt x="1920" y="0"/>
                      <a:pt x="2880" y="0"/>
                    </a:cubicBezTo>
                    <a:cubicBezTo>
                      <a:pt x="3840" y="0"/>
                      <a:pt x="4800" y="19938"/>
                      <a:pt x="5760" y="19938"/>
                    </a:cubicBezTo>
                    <a:cubicBezTo>
                      <a:pt x="6720" y="19938"/>
                      <a:pt x="7680" y="0"/>
                      <a:pt x="8640" y="0"/>
                    </a:cubicBezTo>
                    <a:cubicBezTo>
                      <a:pt x="9600" y="0"/>
                      <a:pt x="10560" y="19938"/>
                      <a:pt x="11520" y="19938"/>
                    </a:cubicBezTo>
                    <a:cubicBezTo>
                      <a:pt x="12480" y="19938"/>
                      <a:pt x="13440" y="0"/>
                      <a:pt x="14400" y="0"/>
                    </a:cubicBezTo>
                    <a:cubicBezTo>
                      <a:pt x="15360" y="0"/>
                      <a:pt x="16080" y="18277"/>
                      <a:pt x="17280" y="19938"/>
                    </a:cubicBezTo>
                    <a:cubicBezTo>
                      <a:pt x="18480" y="21600"/>
                      <a:pt x="20040" y="15785"/>
                      <a:pt x="21600" y="996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3" name="TextBox 51">
              <a:extLst>
                <a:ext uri="{FF2B5EF4-FFF2-40B4-BE49-F238E27FC236}">
                  <a16:creationId xmlns:a16="http://schemas.microsoft.com/office/drawing/2014/main" id="{59120CCE-B617-4F32-8D72-A067DEC63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75886" y="3915121"/>
              <a:ext cx="95321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Ionization</a:t>
              </a:r>
            </a:p>
          </p:txBody>
        </p:sp>
        <p:sp>
          <p:nvSpPr>
            <p:cNvPr id="64" name="TextBox 52">
              <a:extLst>
                <a:ext uri="{FF2B5EF4-FFF2-40B4-BE49-F238E27FC236}">
                  <a16:creationId xmlns:a16="http://schemas.microsoft.com/office/drawing/2014/main" id="{80CE13D0-3A2A-491A-B6B9-C2C44C576B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12019" y="2699731"/>
              <a:ext cx="10927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Scintillation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AA9D961-D486-4670-ADDA-DF2572B418AA}"/>
                </a:ext>
              </a:extLst>
            </p:cNvPr>
            <p:cNvCxnSpPr/>
            <p:nvPr/>
          </p:nvCxnSpPr>
          <p:spPr>
            <a:xfrm flipV="1">
              <a:off x="735980" y="2432237"/>
              <a:ext cx="0" cy="217693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548899E-C4F7-41F6-ADA4-9F953D9DF961}"/>
                    </a:ext>
                  </a:extLst>
                </p:cNvPr>
                <p:cNvSpPr txBox="1"/>
                <p:nvPr/>
              </p:nvSpPr>
              <p:spPr>
                <a:xfrm rot="16200000">
                  <a:off x="159972" y="3166182"/>
                  <a:ext cx="620751" cy="5523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548899E-C4F7-41F6-ADA4-9F953D9DF9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59972" y="3166182"/>
                  <a:ext cx="620751" cy="5523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812111DE-8C68-0871-6005-57D4895A8AEA}"/>
              </a:ext>
            </a:extLst>
          </p:cNvPr>
          <p:cNvGrpSpPr>
            <a:grpSpLocks noChangeAspect="1"/>
          </p:cNvGrpSpPr>
          <p:nvPr/>
        </p:nvGrpSpPr>
        <p:grpSpPr>
          <a:xfrm>
            <a:off x="3592656" y="2148696"/>
            <a:ext cx="7799705" cy="3855529"/>
            <a:chOff x="1158734" y="1682382"/>
            <a:chExt cx="9998980" cy="517372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31AC66A-FF94-897C-259E-03EADD553C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1158734" y="4116689"/>
              <a:ext cx="9894625" cy="2739421"/>
            </a:xfrm>
            <a:prstGeom prst="rect">
              <a:avLst/>
            </a:prstGeom>
          </p:spPr>
        </p:pic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375A71FE-ECD0-1745-CC5C-6E7531593464}"/>
                </a:ext>
              </a:extLst>
            </p:cNvPr>
            <p:cNvGrpSpPr/>
            <p:nvPr/>
          </p:nvGrpSpPr>
          <p:grpSpPr>
            <a:xfrm>
              <a:off x="1573116" y="1682382"/>
              <a:ext cx="9584598" cy="2056642"/>
              <a:chOff x="1573116" y="1682382"/>
              <a:chExt cx="9584598" cy="2056642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DF2FBE3E-721B-C088-3C52-4297678E1431}"/>
                  </a:ext>
                </a:extLst>
              </p:cNvPr>
              <p:cNvGrpSpPr/>
              <p:nvPr/>
            </p:nvGrpSpPr>
            <p:grpSpPr>
              <a:xfrm>
                <a:off x="1573116" y="1682382"/>
                <a:ext cx="2755992" cy="2056642"/>
                <a:chOff x="1962548" y="1590576"/>
                <a:chExt cx="2391508" cy="1784650"/>
              </a:xfrm>
            </p:grpSpPr>
            <p:sp>
              <p:nvSpPr>
                <p:cNvPr id="96" name="TextBox 95">
                  <a:extLst>
                    <a:ext uri="{FF2B5EF4-FFF2-40B4-BE49-F238E27FC236}">
                      <a16:creationId xmlns:a16="http://schemas.microsoft.com/office/drawing/2014/main" id="{17E189C1-6193-62C6-7374-C6C686A4A83B}"/>
                    </a:ext>
                  </a:extLst>
                </p:cNvPr>
                <p:cNvSpPr txBox="1"/>
                <p:nvPr/>
              </p:nvSpPr>
              <p:spPr>
                <a:xfrm>
                  <a:off x="1962548" y="1620818"/>
                  <a:ext cx="2391508" cy="31709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Energy:</a:t>
                  </a:r>
                </a:p>
              </p:txBody>
            </p:sp>
            <p:pic>
              <p:nvPicPr>
                <p:cNvPr id="97" name="Picture 96">
                  <a:extLst>
                    <a:ext uri="{FF2B5EF4-FFF2-40B4-BE49-F238E27FC236}">
                      <a16:creationId xmlns:a16="http://schemas.microsoft.com/office/drawing/2014/main" id="{64E5F897-9DA7-30AC-3D08-9ACDA9AE5C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rcRect/>
                <a:stretch/>
              </p:blipFill>
              <p:spPr>
                <a:xfrm>
                  <a:off x="1972828" y="1876904"/>
                  <a:ext cx="2247478" cy="1498322"/>
                </a:xfrm>
                <a:prstGeom prst="rect">
                  <a:avLst/>
                </a:prstGeom>
              </p:spPr>
            </p:pic>
            <p:cxnSp>
              <p:nvCxnSpPr>
                <p:cNvPr id="98" name="Straight Connector 97">
                  <a:extLst>
                    <a:ext uri="{FF2B5EF4-FFF2-40B4-BE49-F238E27FC236}">
                      <a16:creationId xmlns:a16="http://schemas.microsoft.com/office/drawing/2014/main" id="{0C4BCEF5-7895-B807-606F-C03AB00371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637503" y="2070225"/>
                  <a:ext cx="0" cy="1097280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Straight Connector 98">
                  <a:extLst>
                    <a:ext uri="{FF2B5EF4-FFF2-40B4-BE49-F238E27FC236}">
                      <a16:creationId xmlns:a16="http://schemas.microsoft.com/office/drawing/2014/main" id="{EE10862F-C2BF-850F-4680-329F5852D3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769807" y="2070224"/>
                  <a:ext cx="0" cy="1097280"/>
                </a:xfrm>
                <a:prstGeom prst="line">
                  <a:avLst/>
                </a:prstGeom>
                <a:ln>
                  <a:prstDash val="dash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100" name="TextBox 99">
                  <a:extLst>
                    <a:ext uri="{FF2B5EF4-FFF2-40B4-BE49-F238E27FC236}">
                      <a16:creationId xmlns:a16="http://schemas.microsoft.com/office/drawing/2014/main" id="{6B69B983-1F0C-A5D1-D446-334BFCCC3C9C}"/>
                    </a:ext>
                  </a:extLst>
                </p:cNvPr>
                <p:cNvSpPr txBox="1"/>
                <p:nvPr/>
              </p:nvSpPr>
              <p:spPr>
                <a:xfrm>
                  <a:off x="3526406" y="1590576"/>
                  <a:ext cx="664327" cy="36054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i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Signal like</a:t>
                  </a: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BD0E7D29-9EBD-CE44-65FF-AE1A7E87188B}"/>
                    </a:ext>
                  </a:extLst>
                </p:cNvPr>
                <p:cNvSpPr txBox="1"/>
                <p:nvPr/>
              </p:nvSpPr>
              <p:spPr>
                <a:xfrm>
                  <a:off x="2974794" y="2070223"/>
                  <a:ext cx="1040601" cy="26161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i="1" dirty="0">
                      <a:solidFill>
                        <a:schemeClr val="bg1">
                          <a:lumMod val="50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Bkg. like</a:t>
                  </a:r>
                </a:p>
              </p:txBody>
            </p:sp>
            <p:cxnSp>
              <p:nvCxnSpPr>
                <p:cNvPr id="102" name="Straight Arrow Connector 101">
                  <a:extLst>
                    <a:ext uri="{FF2B5EF4-FFF2-40B4-BE49-F238E27FC236}">
                      <a16:creationId xmlns:a16="http://schemas.microsoft.com/office/drawing/2014/main" id="{7D020234-67D3-0FFF-2F76-EA91D250E6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3416438" y="2346502"/>
                  <a:ext cx="215364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Straight Arrow Connector 102">
                  <a:extLst>
                    <a:ext uri="{FF2B5EF4-FFF2-40B4-BE49-F238E27FC236}">
                      <a16:creationId xmlns:a16="http://schemas.microsoft.com/office/drawing/2014/main" id="{F06692CA-11AF-D14F-FEEB-EFF9E4D4FF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79852" y="2348176"/>
                  <a:ext cx="215364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2" name="Straight Arrow Connector 71">
                <a:extLst>
                  <a:ext uri="{FF2B5EF4-FFF2-40B4-BE49-F238E27FC236}">
                    <a16:creationId xmlns:a16="http://schemas.microsoft.com/office/drawing/2014/main" id="{94C10D0C-2876-ADD8-78FF-690FA24D7E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38660" y="2249410"/>
                <a:ext cx="128730" cy="168723"/>
              </a:xfrm>
              <a:prstGeom prst="straightConnector1">
                <a:avLst/>
              </a:prstGeom>
              <a:ln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46FF5839-D150-893F-2D61-7481CE146B12}"/>
                  </a:ext>
                </a:extLst>
              </p:cNvPr>
              <p:cNvGrpSpPr/>
              <p:nvPr/>
            </p:nvGrpSpPr>
            <p:grpSpPr>
              <a:xfrm>
                <a:off x="8174965" y="1762830"/>
                <a:ext cx="2982749" cy="1786241"/>
                <a:chOff x="4696778" y="1769889"/>
                <a:chExt cx="2588277" cy="1550012"/>
              </a:xfrm>
            </p:grpSpPr>
            <p:sp>
              <p:nvSpPr>
                <p:cNvPr id="84" name="TextBox 83">
                  <a:extLst>
                    <a:ext uri="{FF2B5EF4-FFF2-40B4-BE49-F238E27FC236}">
                      <a16:creationId xmlns:a16="http://schemas.microsoft.com/office/drawing/2014/main" id="{CAD6D98F-B63F-2DE3-B705-C46C206AADF8}"/>
                    </a:ext>
                  </a:extLst>
                </p:cNvPr>
                <p:cNvSpPr txBox="1"/>
                <p:nvPr/>
              </p:nvSpPr>
              <p:spPr>
                <a:xfrm>
                  <a:off x="6106048" y="2900433"/>
                  <a:ext cx="117900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~3 mm</a:t>
                  </a:r>
                </a:p>
              </p:txBody>
            </p:sp>
            <p:grpSp>
              <p:nvGrpSpPr>
                <p:cNvPr id="85" name="Group 84">
                  <a:extLst>
                    <a:ext uri="{FF2B5EF4-FFF2-40B4-BE49-F238E27FC236}">
                      <a16:creationId xmlns:a16="http://schemas.microsoft.com/office/drawing/2014/main" id="{8AB87223-9661-1744-F392-3DE780EF6192}"/>
                    </a:ext>
                  </a:extLst>
                </p:cNvPr>
                <p:cNvGrpSpPr/>
                <p:nvPr/>
              </p:nvGrpSpPr>
              <p:grpSpPr>
                <a:xfrm>
                  <a:off x="4696778" y="1769889"/>
                  <a:ext cx="2391508" cy="1550012"/>
                  <a:chOff x="4696778" y="1759841"/>
                  <a:chExt cx="2391508" cy="1550012"/>
                </a:xfrm>
              </p:grpSpPr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8E7D2B80-B7A8-7B2D-A572-373387B0C637}"/>
                      </a:ext>
                    </a:extLst>
                  </p:cNvPr>
                  <p:cNvSpPr txBox="1"/>
                  <p:nvPr/>
                </p:nvSpPr>
                <p:spPr>
                  <a:xfrm>
                    <a:off x="4696778" y="1759841"/>
                    <a:ext cx="2391508" cy="31709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600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Topology:</a:t>
                    </a:r>
                  </a:p>
                </p:txBody>
              </p:sp>
              <p:sp>
                <p:nvSpPr>
                  <p:cNvPr id="87" name="Explosion 1 25">
                    <a:extLst>
                      <a:ext uri="{FF2B5EF4-FFF2-40B4-BE49-F238E27FC236}">
                        <a16:creationId xmlns:a16="http://schemas.microsoft.com/office/drawing/2014/main" id="{AE7A7F02-763B-7889-C228-B0C488616C8E}"/>
                      </a:ext>
                    </a:extLst>
                  </p:cNvPr>
                  <p:cNvSpPr/>
                  <p:nvPr/>
                </p:nvSpPr>
                <p:spPr>
                  <a:xfrm>
                    <a:off x="6296254" y="2516655"/>
                    <a:ext cx="304800" cy="270274"/>
                  </a:xfrm>
                  <a:prstGeom prst="irregularSeal1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8" name="Explosion 1 26">
                    <a:extLst>
                      <a:ext uri="{FF2B5EF4-FFF2-40B4-BE49-F238E27FC236}">
                        <a16:creationId xmlns:a16="http://schemas.microsoft.com/office/drawing/2014/main" id="{17794A05-743F-D137-2084-9F20C491B3BA}"/>
                      </a:ext>
                    </a:extLst>
                  </p:cNvPr>
                  <p:cNvSpPr/>
                  <p:nvPr/>
                </p:nvSpPr>
                <p:spPr>
                  <a:xfrm rot="2297812">
                    <a:off x="5220602" y="2495265"/>
                    <a:ext cx="304800" cy="270274"/>
                  </a:xfrm>
                  <a:prstGeom prst="irregularSeal1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9" name="Explosion 1 27">
                    <a:extLst>
                      <a:ext uri="{FF2B5EF4-FFF2-40B4-BE49-F238E27FC236}">
                        <a16:creationId xmlns:a16="http://schemas.microsoft.com/office/drawing/2014/main" id="{43CC9857-AE70-A7FF-60A4-CB7C4B0851D5}"/>
                      </a:ext>
                    </a:extLst>
                  </p:cNvPr>
                  <p:cNvSpPr/>
                  <p:nvPr/>
                </p:nvSpPr>
                <p:spPr>
                  <a:xfrm rot="19506892">
                    <a:off x="5473485" y="2845101"/>
                    <a:ext cx="304800" cy="270274"/>
                  </a:xfrm>
                  <a:prstGeom prst="irregularSeal1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90" name="Straight Connector 89">
                    <a:extLst>
                      <a:ext uri="{FF2B5EF4-FFF2-40B4-BE49-F238E27FC236}">
                        <a16:creationId xmlns:a16="http://schemas.microsoft.com/office/drawing/2014/main" id="{45C6994B-177C-4BED-37BA-E431EEED2B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936305" y="2212573"/>
                    <a:ext cx="0" cy="1097280"/>
                  </a:xfrm>
                  <a:prstGeom prst="line">
                    <a:avLst/>
                  </a:prstGeom>
                  <a:ln>
                    <a:prstDash val="dash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Arrow Connector 90">
                    <a:extLst>
                      <a:ext uri="{FF2B5EF4-FFF2-40B4-BE49-F238E27FC236}">
                        <a16:creationId xmlns:a16="http://schemas.microsoft.com/office/drawing/2014/main" id="{9249D5BD-5CEF-DD33-94C8-4917D24DADEB}"/>
                      </a:ext>
                    </a:extLst>
                  </p:cNvPr>
                  <p:cNvCxnSpPr/>
                  <p:nvPr/>
                </p:nvCxnSpPr>
                <p:spPr>
                  <a:xfrm>
                    <a:off x="6260123" y="2899853"/>
                    <a:ext cx="365760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2" name="TextBox 91">
                    <a:extLst>
                      <a:ext uri="{FF2B5EF4-FFF2-40B4-BE49-F238E27FC236}">
                        <a16:creationId xmlns:a16="http://schemas.microsoft.com/office/drawing/2014/main" id="{6114D9B6-4A2E-9699-0F84-22B2EF2ECB02}"/>
                      </a:ext>
                    </a:extLst>
                  </p:cNvPr>
                  <p:cNvSpPr txBox="1"/>
                  <p:nvPr/>
                </p:nvSpPr>
                <p:spPr>
                  <a:xfrm>
                    <a:off x="5855410" y="2150609"/>
                    <a:ext cx="926209" cy="22033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50" i="1" dirty="0">
                        <a:solidFill>
                          <a:schemeClr val="accent2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Signal like</a:t>
                    </a:r>
                  </a:p>
                </p:txBody>
              </p:sp>
              <p:cxnSp>
                <p:nvCxnSpPr>
                  <p:cNvPr id="93" name="Straight Arrow Connector 92">
                    <a:extLst>
                      <a:ext uri="{FF2B5EF4-FFF2-40B4-BE49-F238E27FC236}">
                        <a16:creationId xmlns:a16="http://schemas.microsoft.com/office/drawing/2014/main" id="{80BD786F-B32E-B4E1-A238-4F045194B9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936305" y="2472444"/>
                    <a:ext cx="215364" cy="0"/>
                  </a:xfrm>
                  <a:prstGeom prst="straightConnector1">
                    <a:avLst/>
                  </a:prstGeom>
                  <a:ln>
                    <a:solidFill>
                      <a:schemeClr val="accent2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4" name="TextBox 93">
                    <a:extLst>
                      <a:ext uri="{FF2B5EF4-FFF2-40B4-BE49-F238E27FC236}">
                        <a16:creationId xmlns:a16="http://schemas.microsoft.com/office/drawing/2014/main" id="{1A91B09D-BB5C-5ADD-4462-0EE02F8A86EA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430" y="2141852"/>
                    <a:ext cx="1040601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050" i="1" dirty="0">
                        <a:solidFill>
                          <a:schemeClr val="bg1">
                            <a:lumMod val="50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Bkg. like</a:t>
                    </a:r>
                  </a:p>
                </p:txBody>
              </p:sp>
              <p:cxnSp>
                <p:nvCxnSpPr>
                  <p:cNvPr id="95" name="Straight Arrow Connector 94">
                    <a:extLst>
                      <a:ext uri="{FF2B5EF4-FFF2-40B4-BE49-F238E27FC236}">
                        <a16:creationId xmlns:a16="http://schemas.microsoft.com/office/drawing/2014/main" id="{56749867-431F-89A2-19F2-F4F9833644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706868" y="2472444"/>
                    <a:ext cx="215364" cy="0"/>
                  </a:xfrm>
                  <a:prstGeom prst="straightConnector1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74" name="Group 73">
                <a:extLst>
                  <a:ext uri="{FF2B5EF4-FFF2-40B4-BE49-F238E27FC236}">
                    <a16:creationId xmlns:a16="http://schemas.microsoft.com/office/drawing/2014/main" id="{4AA681B6-070E-4059-8D05-F25CC26AA2CC}"/>
                  </a:ext>
                </a:extLst>
              </p:cNvPr>
              <p:cNvGrpSpPr/>
              <p:nvPr/>
            </p:nvGrpSpPr>
            <p:grpSpPr>
              <a:xfrm>
                <a:off x="4347080" y="1729036"/>
                <a:ext cx="3314009" cy="1889769"/>
                <a:chOff x="7591559" y="1846587"/>
                <a:chExt cx="3190346" cy="1819258"/>
              </a:xfrm>
            </p:grpSpPr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71254499-5D28-EBC0-E8DB-42C0B049AD60}"/>
                    </a:ext>
                  </a:extLst>
                </p:cNvPr>
                <p:cNvSpPr txBox="1"/>
                <p:nvPr/>
              </p:nvSpPr>
              <p:spPr>
                <a:xfrm>
                  <a:off x="8128754" y="1846587"/>
                  <a:ext cx="2653151" cy="3517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Standoff:</a:t>
                  </a:r>
                </a:p>
              </p:txBody>
            </p:sp>
            <p:sp>
              <p:nvSpPr>
                <p:cNvPr id="76" name="Can 14">
                  <a:extLst>
                    <a:ext uri="{FF2B5EF4-FFF2-40B4-BE49-F238E27FC236}">
                      <a16:creationId xmlns:a16="http://schemas.microsoft.com/office/drawing/2014/main" id="{E7E6B646-BB93-39A9-CE94-8AFAAB4BA550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8807346" y="2245629"/>
                  <a:ext cx="1420216" cy="1420216"/>
                </a:xfrm>
                <a:prstGeom prst="can">
                  <a:avLst/>
                </a:prstGeom>
                <a:noFill/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Explosion 1 15">
                  <a:extLst>
                    <a:ext uri="{FF2B5EF4-FFF2-40B4-BE49-F238E27FC236}">
                      <a16:creationId xmlns:a16="http://schemas.microsoft.com/office/drawing/2014/main" id="{EB4BDC4F-8061-B3AD-4AD2-132E246544B7}"/>
                    </a:ext>
                  </a:extLst>
                </p:cNvPr>
                <p:cNvSpPr/>
                <p:nvPr/>
              </p:nvSpPr>
              <p:spPr>
                <a:xfrm>
                  <a:off x="9178217" y="2895901"/>
                  <a:ext cx="189511" cy="217728"/>
                </a:xfrm>
                <a:prstGeom prst="irregularSeal1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78" name="Straight Arrow Connector 77">
                  <a:extLst>
                    <a:ext uri="{FF2B5EF4-FFF2-40B4-BE49-F238E27FC236}">
                      <a16:creationId xmlns:a16="http://schemas.microsoft.com/office/drawing/2014/main" id="{40F0E84E-C682-B889-9974-ED6B2F09C6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95783" y="2938457"/>
                  <a:ext cx="375343" cy="0"/>
                </a:xfrm>
                <a:prstGeom prst="straightConnector1">
                  <a:avLst/>
                </a:prstGeom>
                <a:ln>
                  <a:solidFill>
                    <a:schemeClr val="tx1">
                      <a:lumMod val="95000"/>
                      <a:lumOff val="5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EECA706-8752-9D60-F637-B881CBD04B97}"/>
                    </a:ext>
                  </a:extLst>
                </p:cNvPr>
                <p:cNvSpPr txBox="1"/>
                <p:nvPr/>
              </p:nvSpPr>
              <p:spPr>
                <a:xfrm>
                  <a:off x="7591559" y="2687135"/>
                  <a:ext cx="1295031" cy="64021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Distance from nearest detector surface</a:t>
                  </a: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45F8C207-342D-414A-936B-0C6529BA6ECB}"/>
                    </a:ext>
                  </a:extLst>
                </p:cNvPr>
                <p:cNvSpPr txBox="1"/>
                <p:nvPr/>
              </p:nvSpPr>
              <p:spPr>
                <a:xfrm>
                  <a:off x="9266604" y="2975504"/>
                  <a:ext cx="708600" cy="41549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50" i="1" dirty="0">
                      <a:solidFill>
                        <a:schemeClr val="accent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Signal like</a:t>
                  </a:r>
                </a:p>
              </p:txBody>
            </p:sp>
            <p:cxnSp>
              <p:nvCxnSpPr>
                <p:cNvPr id="81" name="Straight Arrow Connector 80">
                  <a:extLst>
                    <a:ext uri="{FF2B5EF4-FFF2-40B4-BE49-F238E27FC236}">
                      <a16:creationId xmlns:a16="http://schemas.microsoft.com/office/drawing/2014/main" id="{19B43D75-21E6-ECF7-3BE7-772DACB522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9612718" y="3010286"/>
                  <a:ext cx="238926" cy="0"/>
                </a:xfrm>
                <a:prstGeom prst="straightConnector1">
                  <a:avLst/>
                </a:prstGeom>
                <a:ln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2" name="Straight Arrow Connector 81">
                  <a:extLst>
                    <a:ext uri="{FF2B5EF4-FFF2-40B4-BE49-F238E27FC236}">
                      <a16:creationId xmlns:a16="http://schemas.microsoft.com/office/drawing/2014/main" id="{D4E2372D-BFA3-C1C4-181B-2A6A0FF3C0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873940" y="3010286"/>
                  <a:ext cx="238926" cy="0"/>
                </a:xfrm>
                <a:prstGeom prst="straightConnector1">
                  <a:avLst/>
                </a:prstGeom>
                <a:ln>
                  <a:solidFill>
                    <a:schemeClr val="bg1">
                      <a:lumMod val="50000"/>
                    </a:schemeClr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3" name="TextBox 82">
                  <a:extLst>
                    <a:ext uri="{FF2B5EF4-FFF2-40B4-BE49-F238E27FC236}">
                      <a16:creationId xmlns:a16="http://schemas.microsoft.com/office/drawing/2014/main" id="{18F506E7-750B-B619-3749-FB3CA9AFC162}"/>
                    </a:ext>
                  </a:extLst>
                </p:cNvPr>
                <p:cNvSpPr txBox="1"/>
                <p:nvPr/>
              </p:nvSpPr>
              <p:spPr>
                <a:xfrm>
                  <a:off x="9825624" y="2980533"/>
                  <a:ext cx="566185" cy="46095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50" i="1" dirty="0">
                      <a:solidFill>
                        <a:schemeClr val="bg1">
                          <a:lumMod val="50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Bkg. like</a:t>
                  </a:r>
                </a:p>
              </p:txBody>
            </p:sp>
          </p:grpSp>
        </p:grp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E1C4D2AE-6899-7F7A-C09D-03F0BEBE0876}"/>
                </a:ext>
              </a:extLst>
            </p:cNvPr>
            <p:cNvSpPr txBox="1"/>
            <p:nvPr/>
          </p:nvSpPr>
          <p:spPr>
            <a:xfrm>
              <a:off x="2316058" y="3706120"/>
              <a:ext cx="7752076" cy="365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1D projections of simulated </a:t>
              </a:r>
              <a:r>
                <a:rPr lang="en-US" sz="1600" b="1" dirty="0" err="1">
                  <a:latin typeface="Arial" panose="020B0604020202020204" pitchFamily="34" charset="0"/>
                  <a:cs typeface="Arial" panose="020B0604020202020204" pitchFamily="34" charset="0"/>
                </a:rPr>
                <a:t>nEXO</a:t>
              </a: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 signal and backgrounds: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13607705-B7AB-8C4A-AE41-F96ECE2E49C1}"/>
                    </a:ext>
                  </a:extLst>
                </p:cNvPr>
                <p:cNvSpPr txBox="1"/>
                <p:nvPr/>
              </p:nvSpPr>
              <p:spPr>
                <a:xfrm>
                  <a:off x="2316059" y="4172466"/>
                  <a:ext cx="2019349" cy="8673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r"/>
                  <a:r>
                    <a:rPr lang="en-US" sz="12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r>
                    <a:rPr lang="en-US" sz="12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1/2</a:t>
                  </a:r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= 7.4 x 10</a:t>
                  </a:r>
                  <a:r>
                    <a:rPr lang="en-US" sz="12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27</a:t>
                  </a:r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2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yr</a:t>
                  </a:r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pPr algn="r"/>
                  <a:r>
                    <a:rPr lang="en-US" sz="12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nEXO (3</a:t>
                  </a:r>
                  <a14:m>
                    <m:oMath xmlns:m="http://schemas.openxmlformats.org/officeDocument/2006/math">
                      <m:r>
                        <a:rPr lang="en-US" sz="12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𝜎</m:t>
                      </m:r>
                    </m:oMath>
                  </a14:m>
                  <a:r>
                    <a:rPr lang="en-US" sz="12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</a:p>
                <a:p>
                  <a:pPr algn="r"/>
                  <a:endParaRPr lang="en-US" sz="12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70" name="TextBox 69">
                  <a:extLst>
                    <a:ext uri="{FF2B5EF4-FFF2-40B4-BE49-F238E27FC236}">
                      <a16:creationId xmlns:a16="http://schemas.microsoft.com/office/drawing/2014/main" id="{13607705-B7AB-8C4A-AE41-F96ECE2E49C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16059" y="4172466"/>
                  <a:ext cx="2019349" cy="867310"/>
                </a:xfrm>
                <a:prstGeom prst="rect">
                  <a:avLst/>
                </a:prstGeom>
                <a:blipFill>
                  <a:blip r:embed="rId7"/>
                  <a:stretch>
                    <a:fillRect t="-1887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05" name="TextBox 104">
            <a:extLst>
              <a:ext uri="{FF2B5EF4-FFF2-40B4-BE49-F238E27FC236}">
                <a16:creationId xmlns:a16="http://schemas.microsoft.com/office/drawing/2014/main" id="{6F8058CC-90C6-DBB8-FB0A-13063A2CEDBF}"/>
              </a:ext>
            </a:extLst>
          </p:cNvPr>
          <p:cNvSpPr txBox="1"/>
          <p:nvPr/>
        </p:nvSpPr>
        <p:spPr>
          <a:xfrm>
            <a:off x="2835622" y="6075144"/>
            <a:ext cx="35239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600"/>
              </a:spcBef>
            </a:pPr>
            <a:r>
              <a:rPr lang="en-US" sz="1800" dirty="0">
                <a:solidFill>
                  <a:schemeClr val="accent1"/>
                </a:solidFill>
              </a:rPr>
              <a:t>Energy from combined scintillation/ionization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812FC27-8665-64F9-6B45-20EF4F438686}"/>
              </a:ext>
            </a:extLst>
          </p:cNvPr>
          <p:cNvSpPr txBox="1"/>
          <p:nvPr/>
        </p:nvSpPr>
        <p:spPr>
          <a:xfrm>
            <a:off x="8298642" y="6075143"/>
            <a:ext cx="31528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600"/>
              </a:spcBef>
            </a:pPr>
            <a:r>
              <a:rPr lang="en-US" sz="1800" dirty="0">
                <a:solidFill>
                  <a:schemeClr val="accent1"/>
                </a:solidFill>
              </a:rPr>
              <a:t>Topology, e.g., single-site or multi-site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9A43904-3D41-4246-0146-DFA7735428BE}"/>
              </a:ext>
            </a:extLst>
          </p:cNvPr>
          <p:cNvSpPr txBox="1"/>
          <p:nvPr/>
        </p:nvSpPr>
        <p:spPr>
          <a:xfrm>
            <a:off x="5694542" y="5976140"/>
            <a:ext cx="331231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>
              <a:spcBef>
                <a:spcPts val="600"/>
              </a:spcBef>
            </a:pPr>
            <a:r>
              <a:rPr lang="en-US" sz="1800" dirty="0">
                <a:solidFill>
                  <a:schemeClr val="accent1"/>
                </a:solidFill>
              </a:rPr>
              <a:t>Position distribution from 3D event reconstruction</a:t>
            </a:r>
          </a:p>
        </p:txBody>
      </p:sp>
      <p:sp>
        <p:nvSpPr>
          <p:cNvPr id="110" name="Google Shape;315;g20e254cfb6a_0_581">
            <a:extLst>
              <a:ext uri="{FF2B5EF4-FFF2-40B4-BE49-F238E27FC236}">
                <a16:creationId xmlns:a16="http://schemas.microsoft.com/office/drawing/2014/main" id="{32CF7232-92EB-31BD-0B9B-A3165737281A}"/>
              </a:ext>
            </a:extLst>
          </p:cNvPr>
          <p:cNvSpPr txBox="1"/>
          <p:nvPr/>
        </p:nvSpPr>
        <p:spPr>
          <a:xfrm>
            <a:off x="3464253" y="4194049"/>
            <a:ext cx="8109354" cy="1405996"/>
          </a:xfrm>
          <a:prstGeom prst="rect">
            <a:avLst/>
          </a:prstGeom>
          <a:solidFill>
            <a:srgbClr val="7F7F7F">
              <a:alpha val="80000"/>
            </a:srgbClr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200"/>
              </a:spcBef>
              <a:spcAft>
                <a:spcPts val="170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US" sz="24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  <a:ea typeface="Oxygen"/>
                <a:cs typeface="Oxygen"/>
                <a:sym typeface="Oxygen"/>
              </a:rPr>
              <a:t>3x 1D projections help understanding things but they miss a great deal of information! </a:t>
            </a:r>
            <a:endParaRPr sz="2400" b="1" i="0" u="none" strike="noStrike" cap="none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  <a:ea typeface="Oxygen"/>
              <a:cs typeface="Oxygen"/>
              <a:sym typeface="Oxygen"/>
            </a:endParaRPr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227CDADA-D868-7B7E-8F3A-09D7194BA0B3}"/>
              </a:ext>
            </a:extLst>
          </p:cNvPr>
          <p:cNvGrpSpPr/>
          <p:nvPr/>
        </p:nvGrpSpPr>
        <p:grpSpPr>
          <a:xfrm>
            <a:off x="8753028" y="5954137"/>
            <a:ext cx="3647183" cy="261610"/>
            <a:chOff x="8580185" y="6389914"/>
            <a:chExt cx="3647183" cy="261610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BA7C0B13-118D-4E95-8FE8-4B6F96039C87}"/>
                </a:ext>
              </a:extLst>
            </p:cNvPr>
            <p:cNvSpPr txBox="1"/>
            <p:nvPr/>
          </p:nvSpPr>
          <p:spPr>
            <a:xfrm>
              <a:off x="10574160" y="6389914"/>
              <a:ext cx="16532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 dirty="0">
                  <a:solidFill>
                    <a:srgbClr val="FF9300"/>
                  </a:solidFill>
                </a:rPr>
                <a:t>Signal-like </a:t>
              </a:r>
              <a:r>
                <a:rPr lang="en-US" sz="1100" b="1" dirty="0">
                  <a:solidFill>
                    <a:srgbClr val="FF9300"/>
                  </a:solidFill>
                </a:rPr>
                <a:t>→ 1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13C64449-11F7-8AAB-A394-86503A289717}"/>
                </a:ext>
              </a:extLst>
            </p:cNvPr>
            <p:cNvSpPr txBox="1"/>
            <p:nvPr/>
          </p:nvSpPr>
          <p:spPr>
            <a:xfrm>
              <a:off x="8580185" y="6389914"/>
              <a:ext cx="147615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 ← Background-like</a:t>
              </a:r>
              <a:endParaRPr lang="en-US" sz="11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4294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1595D47E-7D36-292C-7051-893AD5221EB6}"/>
              </a:ext>
            </a:extLst>
          </p:cNvPr>
          <p:cNvSpPr txBox="1"/>
          <p:nvPr/>
        </p:nvSpPr>
        <p:spPr>
          <a:xfrm>
            <a:off x="189725" y="975233"/>
            <a:ext cx="11426170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Likelihood fit allows optimal weighting between signal and background combining energy, topology, and standoff over full 3D parameter space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 clarity, we arrange the 3D bins into 1D, ordered by signal-to-background ratio.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802B0139-E78B-8AD5-7C8A-AA14CFD3E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105" y="36083"/>
            <a:ext cx="10972440" cy="1144800"/>
          </a:xfrm>
        </p:spPr>
        <p:txBody>
          <a:bodyPr/>
          <a:lstStyle/>
          <a:p>
            <a:r>
              <a:rPr lang="en-CA" dirty="0"/>
              <a:t>nEXO Signal and Background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60CE2C8E-A36E-5E41-E8A2-98C314265A74}"/>
              </a:ext>
            </a:extLst>
          </p:cNvPr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</a:p>
        </p:txBody>
      </p:sp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2C2B4522-F638-9D2E-BC0E-345ED02DFD0E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164A4C4-6DBB-2346-B45E-DD280F7A5C29}" type="slidenum">
              <a:rPr lang="en-US" smtClean="0"/>
              <a:t>18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698C420-CB14-5445-A31B-4B8EF35C518B}"/>
              </a:ext>
            </a:extLst>
          </p:cNvPr>
          <p:cNvSpPr>
            <a:spLocks noGrp="1"/>
          </p:cNvSpPr>
          <p:nvPr>
            <p:ph type="dt" idx="5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8C0CA79-8145-DCDE-F778-8A00BF5D2E69}"/>
              </a:ext>
            </a:extLst>
          </p:cNvPr>
          <p:cNvGrpSpPr/>
          <p:nvPr/>
        </p:nvGrpSpPr>
        <p:grpSpPr>
          <a:xfrm>
            <a:off x="0" y="3506614"/>
            <a:ext cx="2298397" cy="1438310"/>
            <a:chOff x="3968196" y="5370968"/>
            <a:chExt cx="2471895" cy="1438310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B52CEB0-17F9-FAE9-AF2D-755F624C2192}"/>
                </a:ext>
              </a:extLst>
            </p:cNvPr>
            <p:cNvSpPr txBox="1"/>
            <p:nvPr/>
          </p:nvSpPr>
          <p:spPr>
            <a:xfrm>
              <a:off x="3968196" y="5978281"/>
              <a:ext cx="24718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accent1">
                      <a:lumMod val="50000"/>
                    </a:schemeClr>
                  </a:solidFill>
                </a:rPr>
                <a:t>Combine energy, topology, and standoff (preserving correlations)</a:t>
              </a:r>
            </a:p>
          </p:txBody>
        </p:sp>
        <p:sp>
          <p:nvSpPr>
            <p:cNvPr id="25" name="Right Arrow 24">
              <a:extLst>
                <a:ext uri="{FF2B5EF4-FFF2-40B4-BE49-F238E27FC236}">
                  <a16:creationId xmlns:a16="http://schemas.microsoft.com/office/drawing/2014/main" id="{960EA576-3804-F38E-EBCB-041A626F23F8}"/>
                </a:ext>
              </a:extLst>
            </p:cNvPr>
            <p:cNvSpPr/>
            <p:nvPr/>
          </p:nvSpPr>
          <p:spPr>
            <a:xfrm>
              <a:off x="4676659" y="5370968"/>
              <a:ext cx="1026149" cy="683288"/>
            </a:xfrm>
            <a:prstGeom prst="rightArrow">
              <a:avLst/>
            </a:prstGeom>
            <a:solidFill>
              <a:srgbClr val="4472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B0FF0E3-5C1B-1721-503D-DD5A24369D40}"/>
              </a:ext>
            </a:extLst>
          </p:cNvPr>
          <p:cNvGrpSpPr/>
          <p:nvPr/>
        </p:nvGrpSpPr>
        <p:grpSpPr>
          <a:xfrm>
            <a:off x="3017791" y="6128404"/>
            <a:ext cx="5685979" cy="369332"/>
            <a:chOff x="6519274" y="6267642"/>
            <a:chExt cx="5685979" cy="36933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71EA1190-62E5-5EED-0D30-61E9FCE512CB}"/>
                </a:ext>
              </a:extLst>
            </p:cNvPr>
            <p:cNvSpPr txBox="1"/>
            <p:nvPr/>
          </p:nvSpPr>
          <p:spPr>
            <a:xfrm>
              <a:off x="10552045" y="6267642"/>
              <a:ext cx="16532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rgbClr val="FF9300"/>
                  </a:solidFill>
                </a:rPr>
                <a:t>Signal-like </a:t>
              </a:r>
              <a:r>
                <a:rPr lang="en-US" b="1" dirty="0">
                  <a:solidFill>
                    <a:srgbClr val="FF9300"/>
                  </a:solidFill>
                </a:rPr>
                <a:t>→ 1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A68A3DB-07DC-AE52-8B97-D0F0203D6103}"/>
                </a:ext>
              </a:extLst>
            </p:cNvPr>
            <p:cNvSpPr txBox="1"/>
            <p:nvPr/>
          </p:nvSpPr>
          <p:spPr>
            <a:xfrm>
              <a:off x="6519274" y="6267642"/>
              <a:ext cx="244077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i="1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0 ← Background-like</a:t>
              </a:r>
              <a:endParaRPr lang="en-US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E7AF469-894A-5E04-4A25-C9D703DBA5E4}"/>
              </a:ext>
            </a:extLst>
          </p:cNvPr>
          <p:cNvSpPr txBox="1"/>
          <p:nvPr/>
        </p:nvSpPr>
        <p:spPr>
          <a:xfrm>
            <a:off x="8907565" y="3478291"/>
            <a:ext cx="2640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sym typeface="Wingdings" panose="05000000000000000000" pitchFamily="2" charset="2"/>
              </a:rPr>
              <a:t> nEXO is a   “background-free” experiment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E354642-7C00-21D2-9CAD-1ADFF33AA199}"/>
              </a:ext>
            </a:extLst>
          </p:cNvPr>
          <p:cNvGrpSpPr/>
          <p:nvPr/>
        </p:nvGrpSpPr>
        <p:grpSpPr>
          <a:xfrm>
            <a:off x="2714304" y="2103050"/>
            <a:ext cx="6088987" cy="3998214"/>
            <a:chOff x="2714304" y="2103050"/>
            <a:chExt cx="6088987" cy="399821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847EA31-8791-AAA0-112F-26F89FC827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14304" y="2103050"/>
              <a:ext cx="5943892" cy="399821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A30DED4-7DF5-0A63-0E54-FB66D8176D97}"/>
                    </a:ext>
                  </a:extLst>
                </p:cNvPr>
                <p:cNvSpPr txBox="1"/>
                <p:nvPr/>
              </p:nvSpPr>
              <p:spPr>
                <a:xfrm>
                  <a:off x="3260322" y="3295633"/>
                  <a:ext cx="1748852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i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</a:t>
                  </a:r>
                  <a:r>
                    <a:rPr lang="en-US" sz="1400" baseline="-25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1/2</a:t>
                  </a:r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= 7.4 x 10</a:t>
                  </a:r>
                  <a:r>
                    <a:rPr lang="en-US" sz="1400" baseline="30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27</a:t>
                  </a:r>
                  <a:r>
                    <a:rPr lang="en-US" sz="1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US" sz="14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yr</a:t>
                  </a:r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US" sz="14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nEXO (3</a:t>
                  </a:r>
                  <a14:m>
                    <m:oMath xmlns:m="http://schemas.openxmlformats.org/officeDocument/2006/math">
                      <m:r>
                        <a:rPr lang="en-US" sz="1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𝜎</m:t>
                      </m:r>
                    </m:oMath>
                  </a14:m>
                  <a:r>
                    <a:rPr lang="en-US" sz="1400" dirty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)</a:t>
                  </a:r>
                </a:p>
                <a:p>
                  <a:endParaRPr lang="en-US" sz="14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A30DED4-7DF5-0A63-0E54-FB66D8176D9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60322" y="3295633"/>
                  <a:ext cx="1748852" cy="738664"/>
                </a:xfrm>
                <a:prstGeom prst="rect">
                  <a:avLst/>
                </a:prstGeom>
                <a:blipFill>
                  <a:blip r:embed="rId4"/>
                  <a:stretch>
                    <a:fillRect l="-1045" t="-1653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AE35E21-EB20-E020-D3C4-72ACF129DD7A}"/>
                </a:ext>
              </a:extLst>
            </p:cNvPr>
            <p:cNvCxnSpPr>
              <a:cxnSpLocks/>
            </p:cNvCxnSpPr>
            <p:nvPr/>
          </p:nvCxnSpPr>
          <p:spPr>
            <a:xfrm>
              <a:off x="7225990" y="3894907"/>
              <a:ext cx="1226634" cy="0"/>
            </a:xfrm>
            <a:prstGeom prst="straightConnector1">
              <a:avLst/>
            </a:prstGeom>
            <a:ln w="38100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2CDA3EF-C3FC-A364-3E9A-543845DBF4A3}"/>
                </a:ext>
              </a:extLst>
            </p:cNvPr>
            <p:cNvSpPr txBox="1"/>
            <p:nvPr/>
          </p:nvSpPr>
          <p:spPr>
            <a:xfrm>
              <a:off x="6875323" y="2756947"/>
              <a:ext cx="192796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6.2 </a:t>
              </a:r>
              <a:r>
                <a:rPr lang="en-US" sz="1200" b="1" dirty="0" err="1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tonne</a:t>
              </a:r>
              <a:r>
                <a:rPr lang="en-US" sz="1200" b="1" dirty="0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 err="1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yr</a:t>
              </a:r>
              <a:r>
                <a:rPr lang="en-US" sz="1200" b="1" dirty="0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en-US" sz="1200" b="1" dirty="0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exposure with</a:t>
              </a:r>
            </a:p>
            <a:p>
              <a:pPr algn="ctr"/>
              <a:r>
                <a:rPr lang="en-US" sz="1200" b="1" dirty="0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0.5 </a:t>
              </a:r>
              <a:r>
                <a:rPr lang="en-US" sz="1200" b="1" dirty="0" err="1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bgnd</a:t>
              </a:r>
              <a:r>
                <a:rPr lang="en-US" sz="1200" b="1" dirty="0">
                  <a:solidFill>
                    <a:srgbClr val="4472C4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events</a:t>
              </a:r>
              <a:endParaRPr lang="en-CA" sz="1200" dirty="0">
                <a:solidFill>
                  <a:srgbClr val="4472C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18966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5A81AC-231C-44ED-AC52-23A33210D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err="1"/>
              <a:t>nEXO</a:t>
            </a:r>
            <a:r>
              <a:rPr lang="en-US" dirty="0"/>
              <a:t> Projected Sensitivity</a:t>
            </a:r>
            <a:endParaRPr lang="en-CA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57B7C757-9A9B-4544-B7CA-BF74D3F85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April 27, 2023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869949-FBAF-49C3-B62F-2799CC78A5A6}"/>
              </a:ext>
            </a:extLst>
          </p:cNvPr>
          <p:cNvSpPr txBox="1"/>
          <p:nvPr/>
        </p:nvSpPr>
        <p:spPr>
          <a:xfrm>
            <a:off x="2080948" y="5426907"/>
            <a:ext cx="78486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b="1" dirty="0">
                <a:solidFill>
                  <a:schemeClr val="accent1"/>
                </a:solidFill>
                <a:latin typeface="+mn-lt"/>
              </a:rPr>
              <a:t>nEXO sensitivity reaches 10</a:t>
            </a:r>
            <a:r>
              <a:rPr lang="en-US" sz="2400" b="1" baseline="30000" dirty="0">
                <a:solidFill>
                  <a:schemeClr val="accent1"/>
                </a:solidFill>
                <a:latin typeface="+mn-lt"/>
              </a:rPr>
              <a:t>28</a:t>
            </a:r>
            <a:r>
              <a:rPr lang="en-US" sz="2400" b="1" dirty="0">
                <a:solidFill>
                  <a:schemeClr val="accent1"/>
                </a:solidFill>
                <a:latin typeface="+mn-lt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+mn-lt"/>
              </a:rPr>
              <a:t>yr</a:t>
            </a:r>
            <a:r>
              <a:rPr lang="en-US" sz="2400" b="1" dirty="0">
                <a:solidFill>
                  <a:schemeClr val="accent1"/>
                </a:solidFill>
                <a:latin typeface="+mn-lt"/>
              </a:rPr>
              <a:t> in 6.5 </a:t>
            </a:r>
            <a:r>
              <a:rPr lang="en-US" sz="2400" b="1" dirty="0" err="1">
                <a:solidFill>
                  <a:schemeClr val="accent1"/>
                </a:solidFill>
                <a:latin typeface="+mn-lt"/>
              </a:rPr>
              <a:t>yr</a:t>
            </a:r>
            <a:r>
              <a:rPr lang="en-US" sz="2400" b="1" dirty="0">
                <a:solidFill>
                  <a:schemeClr val="accent1"/>
                </a:solidFill>
                <a:latin typeface="+mn-lt"/>
              </a:rPr>
              <a:t> data taking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BC1C1D93-6843-4B9A-8834-17232E98D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46" y="1439339"/>
            <a:ext cx="5538402" cy="39876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751EEB9-DB10-48EC-8D35-E1A3492FFBB1}"/>
              </a:ext>
            </a:extLst>
          </p:cNvPr>
          <p:cNvSpPr txBox="1"/>
          <p:nvPr/>
        </p:nvSpPr>
        <p:spPr>
          <a:xfrm>
            <a:off x="1589442" y="3736209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EXO-200 (2019)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10B3224-4B0C-4CDF-B231-F381AD21FC2D}"/>
              </a:ext>
            </a:extLst>
          </p:cNvPr>
          <p:cNvSpPr txBox="1"/>
          <p:nvPr/>
        </p:nvSpPr>
        <p:spPr>
          <a:xfrm>
            <a:off x="1290935" y="1257083"/>
            <a:ext cx="43376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J. Phys. G: </a:t>
            </a:r>
            <a:r>
              <a:rPr lang="en-US" sz="1200" dirty="0" err="1"/>
              <a:t>Nucl</a:t>
            </a:r>
            <a:r>
              <a:rPr lang="en-US" sz="1200" dirty="0"/>
              <a:t>. Part. Phys. 49, 015104 (2022), </a:t>
            </a:r>
            <a:r>
              <a:rPr lang="en-CA" sz="1200" dirty="0"/>
              <a:t>arXiv:2106.16243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2E669A-A3BC-4E21-B517-1B6A1718B8F7}"/>
              </a:ext>
            </a:extLst>
          </p:cNvPr>
          <p:cNvSpPr txBox="1"/>
          <p:nvPr/>
        </p:nvSpPr>
        <p:spPr>
          <a:xfrm>
            <a:off x="0" y="5940746"/>
            <a:ext cx="1219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1"/>
                </a:solidFill>
              </a:rPr>
              <a:t>Projected sensitivity based on background levels measured in samples of all detector materials!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50FFDB0-3C31-4EC9-BE59-CD4DA9CD62AA}"/>
              </a:ext>
            </a:extLst>
          </p:cNvPr>
          <p:cNvGrpSpPr>
            <a:grpSpLocks noChangeAspect="1"/>
          </p:cNvGrpSpPr>
          <p:nvPr/>
        </p:nvGrpSpPr>
        <p:grpSpPr>
          <a:xfrm>
            <a:off x="6466559" y="1106360"/>
            <a:ext cx="5375201" cy="4284297"/>
            <a:chOff x="6389692" y="2752360"/>
            <a:chExt cx="4633020" cy="376699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E7665B7-61ED-482F-AB28-9350F5BE90C0}"/>
                </a:ext>
              </a:extLst>
            </p:cNvPr>
            <p:cNvGrpSpPr/>
            <p:nvPr/>
          </p:nvGrpSpPr>
          <p:grpSpPr>
            <a:xfrm>
              <a:off x="6389692" y="2752360"/>
              <a:ext cx="4571246" cy="3766992"/>
              <a:chOff x="6329126" y="2002487"/>
              <a:chExt cx="4571246" cy="3766992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65F06939-5DC3-4070-B264-4F0F75D11DFD}"/>
                  </a:ext>
                </a:extLst>
              </p:cNvPr>
              <p:cNvGrpSpPr/>
              <p:nvPr/>
            </p:nvGrpSpPr>
            <p:grpSpPr>
              <a:xfrm>
                <a:off x="6329126" y="2440840"/>
                <a:ext cx="4375380" cy="3328639"/>
                <a:chOff x="6329126" y="2440840"/>
                <a:chExt cx="4375380" cy="3328639"/>
              </a:xfrm>
            </p:grpSpPr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A6652B5B-AAA8-49DC-A139-D6C7C2EAC6F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29126" y="2509025"/>
                  <a:ext cx="4375380" cy="3260454"/>
                </a:xfrm>
                <a:prstGeom prst="rect">
                  <a:avLst/>
                </a:prstGeom>
              </p:spPr>
            </p:pic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5EAAEFCE-999E-4A32-B599-9CB77E0A754B}"/>
                    </a:ext>
                  </a:extLst>
                </p:cNvPr>
                <p:cNvSpPr/>
                <p:nvPr/>
              </p:nvSpPr>
              <p:spPr>
                <a:xfrm>
                  <a:off x="7593980" y="2440840"/>
                  <a:ext cx="2388220" cy="90487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56435B8-108E-4C29-B39B-F794CFF31DF1}"/>
                  </a:ext>
                </a:extLst>
              </p:cNvPr>
              <p:cNvSpPr txBox="1"/>
              <p:nvPr/>
            </p:nvSpPr>
            <p:spPr>
              <a:xfrm>
                <a:off x="6563938" y="2002487"/>
                <a:ext cx="4336434" cy="4835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Allowed parameter space and nEXO exclusion sensitivity (90% CL):</a:t>
                </a:r>
              </a:p>
            </p:txBody>
          </p:sp>
        </p:grpSp>
        <p:sp>
          <p:nvSpPr>
            <p:cNvPr id="13" name="Right Brace 12">
              <a:extLst>
                <a:ext uri="{FF2B5EF4-FFF2-40B4-BE49-F238E27FC236}">
                  <a16:creationId xmlns:a16="http://schemas.microsoft.com/office/drawing/2014/main" id="{0F533059-7317-464B-913F-A8B3F24F5FE1}"/>
                </a:ext>
              </a:extLst>
            </p:cNvPr>
            <p:cNvSpPr/>
            <p:nvPr/>
          </p:nvSpPr>
          <p:spPr>
            <a:xfrm>
              <a:off x="10656277" y="4924294"/>
              <a:ext cx="85349" cy="280752"/>
            </a:xfrm>
            <a:prstGeom prst="rightBrac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BC29E7F-DB9A-49CC-8D35-38F426E81796}"/>
                </a:ext>
              </a:extLst>
            </p:cNvPr>
            <p:cNvSpPr txBox="1"/>
            <p:nvPr/>
          </p:nvSpPr>
          <p:spPr>
            <a:xfrm rot="16200000">
              <a:off x="10023603" y="4988500"/>
              <a:ext cx="17212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/>
                <a:t>68% of NME models</a:t>
              </a:r>
            </a:p>
          </p:txBody>
        </p:sp>
      </p:grp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A06E11-62C3-2EBC-03A8-27053E178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A003-3D9B-4BBA-8B17-A6DBD1C8E6AD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74833-4841-E0E1-9B11-3218ECA7C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0νββ </a:t>
            </a:r>
            <a:r>
              <a:rPr lang="en-US" dirty="0"/>
              <a:t>International Summit - nEXO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74D6548-BB66-A05C-4512-DD253F5D4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BE412-120E-DED3-9BFA-965D12803D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8C4A1C-4630-1D0B-CAC9-BDA956F94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D613BE9-F96D-1399-5F88-F8C20A0D398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9745" y="194441"/>
            <a:ext cx="10115855" cy="858838"/>
          </a:xfrm>
        </p:spPr>
        <p:txBody>
          <a:bodyPr/>
          <a:lstStyle/>
          <a:p>
            <a:r>
              <a:rPr lang="en-CA" dirty="0"/>
              <a:t>nEXO Delegation at this Summit</a:t>
            </a:r>
          </a:p>
        </p:txBody>
      </p:sp>
      <p:pic>
        <p:nvPicPr>
          <p:cNvPr id="8" name="Picture 7" descr="A picture containing person, person, posing&#10;&#10;Description automatically generated">
            <a:extLst>
              <a:ext uri="{FF2B5EF4-FFF2-40B4-BE49-F238E27FC236}">
                <a16:creationId xmlns:a16="http://schemas.microsoft.com/office/drawing/2014/main" id="{BEE74A48-660A-EB94-B57A-60E39E79C57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1036"/>
          <a:stretch/>
        </p:blipFill>
        <p:spPr>
          <a:xfrm>
            <a:off x="7830271" y="3542892"/>
            <a:ext cx="1191787" cy="127829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D3965F8-4160-8666-CAF2-D8937B882C4B}"/>
              </a:ext>
            </a:extLst>
          </p:cNvPr>
          <p:cNvSpPr txBox="1"/>
          <p:nvPr/>
        </p:nvSpPr>
        <p:spPr>
          <a:xfrm>
            <a:off x="9217614" y="3475535"/>
            <a:ext cx="29377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Dr. </a:t>
            </a:r>
            <a:r>
              <a:rPr lang="en-US" b="1" dirty="0" err="1"/>
              <a:t>Yifang</a:t>
            </a:r>
            <a:r>
              <a:rPr lang="en-US" b="1" dirty="0"/>
              <a:t> Wang</a:t>
            </a:r>
          </a:p>
          <a:p>
            <a:r>
              <a:rPr lang="en-US" dirty="0"/>
              <a:t>Director, Institute of High Energy Physics of the Chinese Academy of Sciences (IHEP)</a:t>
            </a:r>
          </a:p>
          <a:p>
            <a:r>
              <a:rPr lang="en-US" dirty="0"/>
              <a:t>China (unexpectedly unable to travel)</a:t>
            </a:r>
            <a:endParaRPr lang="en-CA" dirty="0"/>
          </a:p>
        </p:txBody>
      </p:sp>
      <p:pic>
        <p:nvPicPr>
          <p:cNvPr id="11" name="Picture 10" descr="A person with long hair and glasses&#10;&#10;Description automatically generated with medium confidence">
            <a:extLst>
              <a:ext uri="{FF2B5EF4-FFF2-40B4-BE49-F238E27FC236}">
                <a16:creationId xmlns:a16="http://schemas.microsoft.com/office/drawing/2014/main" id="{A657D7B8-30BC-EC28-4D9F-42712E171A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89" r="6250" b="25216"/>
          <a:stretch/>
        </p:blipFill>
        <p:spPr>
          <a:xfrm>
            <a:off x="399745" y="3575049"/>
            <a:ext cx="1354832" cy="1278300"/>
          </a:xfrm>
          <a:prstGeom prst="rect">
            <a:avLst/>
          </a:prstGeom>
        </p:spPr>
      </p:pic>
      <p:pic>
        <p:nvPicPr>
          <p:cNvPr id="13" name="Picture 12" descr="A person wearing glasses&#10;&#10;Description automatically generated with medium confidence">
            <a:extLst>
              <a:ext uri="{FF2B5EF4-FFF2-40B4-BE49-F238E27FC236}">
                <a16:creationId xmlns:a16="http://schemas.microsoft.com/office/drawing/2014/main" id="{73E79C72-7F82-9D81-9A55-1236F2243F4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1" t="17835" r="9658" b="10533"/>
          <a:stretch/>
        </p:blipFill>
        <p:spPr>
          <a:xfrm>
            <a:off x="4112657" y="2027574"/>
            <a:ext cx="1354832" cy="1278300"/>
          </a:xfrm>
          <a:prstGeom prst="rect">
            <a:avLst/>
          </a:prstGeom>
        </p:spPr>
      </p:pic>
      <p:pic>
        <p:nvPicPr>
          <p:cNvPr id="15" name="Picture 14" descr="A person wearing glasses&#10;&#10;Description automatically generated with low confidence">
            <a:extLst>
              <a:ext uri="{FF2B5EF4-FFF2-40B4-BE49-F238E27FC236}">
                <a16:creationId xmlns:a16="http://schemas.microsoft.com/office/drawing/2014/main" id="{609B6F89-913B-4A95-0F7C-04B77958945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9"/>
          <a:stretch/>
        </p:blipFill>
        <p:spPr>
          <a:xfrm>
            <a:off x="7735735" y="2022750"/>
            <a:ext cx="1354832" cy="12783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D5CE615-CDD6-F6A1-A686-038D02D93D7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84"/>
          <a:stretch/>
        </p:blipFill>
        <p:spPr>
          <a:xfrm>
            <a:off x="399745" y="2027574"/>
            <a:ext cx="1354832" cy="12783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D4E4AD9-8D01-CAB4-714C-2AB213EA724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36" t="13383" r="25182" b="9503"/>
          <a:stretch/>
        </p:blipFill>
        <p:spPr>
          <a:xfrm>
            <a:off x="4112657" y="3575048"/>
            <a:ext cx="1354832" cy="127829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680F665-0179-BB57-7FEC-5C966AB42A5E}"/>
              </a:ext>
            </a:extLst>
          </p:cNvPr>
          <p:cNvSpPr txBox="1"/>
          <p:nvPr/>
        </p:nvSpPr>
        <p:spPr>
          <a:xfrm>
            <a:off x="5609225" y="3575049"/>
            <a:ext cx="20254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Dr. Julien Masbou</a:t>
            </a:r>
          </a:p>
          <a:p>
            <a:r>
              <a:rPr lang="en-CA" dirty="0"/>
              <a:t>SUBATECH</a:t>
            </a:r>
          </a:p>
          <a:p>
            <a:r>
              <a:rPr lang="en-CA" dirty="0"/>
              <a:t>France</a:t>
            </a:r>
          </a:p>
          <a:p>
            <a:r>
              <a:rPr lang="en-US" dirty="0" err="1">
                <a:solidFill>
                  <a:schemeClr val="accent1"/>
                </a:solidFill>
              </a:rPr>
              <a:t>LXe</a:t>
            </a:r>
            <a:r>
              <a:rPr lang="en-US" dirty="0">
                <a:solidFill>
                  <a:schemeClr val="accent1"/>
                </a:solidFill>
              </a:rPr>
              <a:t> detector expert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FC48A9C-F97F-EB1E-3EEC-8C0B4551B674}"/>
              </a:ext>
            </a:extLst>
          </p:cNvPr>
          <p:cNvSpPr txBox="1"/>
          <p:nvPr/>
        </p:nvSpPr>
        <p:spPr>
          <a:xfrm>
            <a:off x="1911029" y="2027574"/>
            <a:ext cx="20912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Dr. Thomas Brunner</a:t>
            </a:r>
          </a:p>
          <a:p>
            <a:r>
              <a:rPr lang="en-US" dirty="0"/>
              <a:t>McGill University</a:t>
            </a:r>
          </a:p>
          <a:p>
            <a:r>
              <a:rPr lang="en-CA" dirty="0"/>
              <a:t>Canada</a:t>
            </a:r>
            <a:endParaRPr lang="en-US" dirty="0"/>
          </a:p>
          <a:p>
            <a:r>
              <a:rPr lang="en-CA" dirty="0">
                <a:solidFill>
                  <a:schemeClr val="accent1"/>
                </a:solidFill>
              </a:rPr>
              <a:t>CFI co-lead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A392BAC-1BC7-A017-A6FA-EC8D7855C2B3}"/>
              </a:ext>
            </a:extLst>
          </p:cNvPr>
          <p:cNvSpPr txBox="1"/>
          <p:nvPr/>
        </p:nvSpPr>
        <p:spPr>
          <a:xfrm>
            <a:off x="1915424" y="3575049"/>
            <a:ext cx="21368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Dr. Mike Heffner</a:t>
            </a:r>
          </a:p>
          <a:p>
            <a:r>
              <a:rPr lang="en-CA" dirty="0"/>
              <a:t>Lawrence Livermore </a:t>
            </a:r>
          </a:p>
          <a:p>
            <a:r>
              <a:rPr lang="en-CA" dirty="0"/>
              <a:t>National Laboratory</a:t>
            </a:r>
          </a:p>
          <a:p>
            <a:r>
              <a:rPr lang="en-CA" dirty="0"/>
              <a:t>USA</a:t>
            </a:r>
          </a:p>
          <a:p>
            <a:r>
              <a:rPr lang="en-CA" dirty="0">
                <a:solidFill>
                  <a:schemeClr val="accent1"/>
                </a:solidFill>
              </a:rPr>
              <a:t>Project Director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B97ECD-71DE-2E90-4B51-B604538E4E6B}"/>
              </a:ext>
            </a:extLst>
          </p:cNvPr>
          <p:cNvSpPr txBox="1"/>
          <p:nvPr/>
        </p:nvSpPr>
        <p:spPr>
          <a:xfrm>
            <a:off x="5609225" y="2027573"/>
            <a:ext cx="1984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Dr. </a:t>
            </a:r>
            <a:r>
              <a:rPr lang="en-CA" b="1" dirty="0"/>
              <a:t>Beatrice Franke</a:t>
            </a:r>
          </a:p>
          <a:p>
            <a:r>
              <a:rPr lang="en-CA" dirty="0"/>
              <a:t>TRIUMF</a:t>
            </a:r>
          </a:p>
          <a:p>
            <a:r>
              <a:rPr lang="en-CA" dirty="0"/>
              <a:t>Canada</a:t>
            </a:r>
          </a:p>
          <a:p>
            <a:r>
              <a:rPr lang="en-CA" dirty="0">
                <a:solidFill>
                  <a:schemeClr val="accent1"/>
                </a:solidFill>
              </a:rPr>
              <a:t>CFI co-lead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798AC44-D838-FB03-DA3C-4F08D9FD99E6}"/>
              </a:ext>
            </a:extLst>
          </p:cNvPr>
          <p:cNvSpPr txBox="1"/>
          <p:nvPr/>
        </p:nvSpPr>
        <p:spPr>
          <a:xfrm>
            <a:off x="9205245" y="2027573"/>
            <a:ext cx="19744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Dr. </a:t>
            </a:r>
            <a:r>
              <a:rPr lang="en-CA" b="1" dirty="0"/>
              <a:t>Giorgio Gratta</a:t>
            </a:r>
          </a:p>
          <a:p>
            <a:r>
              <a:rPr lang="en-CA" dirty="0"/>
              <a:t>Stanford University</a:t>
            </a:r>
          </a:p>
          <a:p>
            <a:r>
              <a:rPr lang="en-CA" dirty="0"/>
              <a:t>USA</a:t>
            </a:r>
          </a:p>
          <a:p>
            <a:r>
              <a:rPr lang="en-CA" dirty="0">
                <a:solidFill>
                  <a:schemeClr val="accent1"/>
                </a:solidFill>
              </a:rPr>
              <a:t>Spokesperson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6ED83B-2CDC-54F3-9FAF-BCBE9F63778F}"/>
              </a:ext>
            </a:extLst>
          </p:cNvPr>
          <p:cNvSpPr txBox="1"/>
          <p:nvPr/>
        </p:nvSpPr>
        <p:spPr>
          <a:xfrm>
            <a:off x="399745" y="5326558"/>
            <a:ext cx="11535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dirty="0">
                <a:solidFill>
                  <a:schemeClr val="accent1"/>
                </a:solidFill>
              </a:rPr>
              <a:t>Please approach us with any questions you may have concerning our experiment. </a:t>
            </a:r>
          </a:p>
        </p:txBody>
      </p:sp>
    </p:spTree>
    <p:extLst>
      <p:ext uri="{BB962C8B-B14F-4D97-AF65-F5344CB8AC3E}">
        <p14:creationId xmlns:p14="http://schemas.microsoft.com/office/powerpoint/2010/main" val="36950166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Slide Number Placeholder 7">
            <a:extLst>
              <a:ext uri="{FF2B5EF4-FFF2-40B4-BE49-F238E27FC236}">
                <a16:creationId xmlns:a16="http://schemas.microsoft.com/office/drawing/2014/main" id="{45C9B220-AB10-411B-9C92-4E0A811A8050}"/>
              </a:ext>
            </a:extLst>
          </p:cNvPr>
          <p:cNvSpPr>
            <a:spLocks noGrp="1" noChangeArrowheads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19" rIns="45719" anchor="ctr"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rgbClr val="88888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CB4B4D-7CA3-9044-876B-883B54F8677D}" type="slidenum">
              <a:rPr lang="en-US" smtClean="0"/>
              <a:pPr>
                <a:spcBef>
                  <a:spcPct val="0"/>
                </a:spcBef>
                <a:buFontTx/>
                <a:buNone/>
              </a:pPr>
              <a:t>20</a:t>
            </a:fld>
            <a:endParaRPr lang="en-US" altLang="en-US" sz="1000" dirty="0">
              <a:solidFill>
                <a:srgbClr val="60606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73605E-304E-4AC2-AF97-298733B0A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April 27, 2023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39BED0D-3983-417B-A7E5-876043B79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0νββ </a:t>
            </a:r>
            <a:r>
              <a:rPr lang="en-US"/>
              <a:t>International Summit - nEXO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E4F452E-99F9-414B-9BE4-C4C2D57753FD}"/>
              </a:ext>
            </a:extLst>
          </p:cNvPr>
          <p:cNvSpPr txBox="1"/>
          <p:nvPr/>
        </p:nvSpPr>
        <p:spPr>
          <a:xfrm>
            <a:off x="163032" y="1027882"/>
            <a:ext cx="11959492" cy="3323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 err="1">
                <a:solidFill>
                  <a:schemeClr val="accent1"/>
                </a:solidFill>
                <a:cs typeface="Arial" panose="020B0604020202020204" pitchFamily="34" charset="0"/>
              </a:rPr>
              <a:t>LXe</a:t>
            </a:r>
            <a:r>
              <a:rPr lang="en-US" sz="2000" dirty="0">
                <a:solidFill>
                  <a:schemeClr val="accent1"/>
                </a:solidFill>
                <a:cs typeface="Arial" panose="020B0604020202020204" pitchFamily="34" charset="0"/>
              </a:rPr>
              <a:t> reduces risk, as the purification system can be upgraded if unexpected backgrounds are discovered.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u="sng" dirty="0">
                <a:solidFill>
                  <a:schemeClr val="accent1"/>
                </a:solidFill>
                <a:cs typeface="Arial" panose="020B0604020202020204" pitchFamily="34" charset="0"/>
              </a:rPr>
              <a:t>If nEXO discovers 0</a:t>
            </a:r>
            <a:r>
              <a:rPr lang="el-GR" sz="2000" b="1" u="sng" dirty="0">
                <a:solidFill>
                  <a:schemeClr val="accent1"/>
                </a:solidFill>
                <a:cs typeface="Arial" panose="020B0604020202020204" pitchFamily="34" charset="0"/>
              </a:rPr>
              <a:t>νββ</a:t>
            </a:r>
            <a:r>
              <a:rPr lang="en-US" sz="2000" b="1" u="sng" dirty="0">
                <a:solidFill>
                  <a:schemeClr val="accent1"/>
                </a:solidFill>
                <a:cs typeface="Arial" panose="020B0604020202020204" pitchFamily="34" charset="0"/>
              </a:rPr>
              <a:t> decay: 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cs typeface="Arial" panose="020B0604020202020204" pitchFamily="34" charset="0"/>
              </a:rPr>
              <a:t>nEXO can make a discovery by itself, by repeating the experiment with non-enriched (natural or depleted) xenon to confirm that a signal goes away.</a:t>
            </a:r>
            <a:endParaRPr lang="en-US" sz="2000" b="1" u="sng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cs typeface="Arial" panose="020B0604020202020204" pitchFamily="34" charset="0"/>
              </a:rPr>
              <a:t>The enriched xenon is NOT “frozen” in a particular detector. Should</a:t>
            </a:r>
            <a:r>
              <a:rPr lang="el-GR" sz="2000" dirty="0">
                <a:cs typeface="Arial" panose="020B0604020202020204" pitchFamily="34" charset="0"/>
              </a:rPr>
              <a:t> </a:t>
            </a:r>
            <a:r>
              <a:rPr lang="en-US" sz="2000" dirty="0">
                <a:cs typeface="Arial" panose="020B0604020202020204" pitchFamily="34" charset="0"/>
              </a:rPr>
              <a:t>0</a:t>
            </a:r>
            <a:r>
              <a:rPr lang="el-GR" sz="2000" dirty="0">
                <a:cs typeface="Arial" panose="020B0604020202020204" pitchFamily="34" charset="0"/>
              </a:rPr>
              <a:t>νββ</a:t>
            </a:r>
            <a:r>
              <a:rPr lang="en-US" sz="2000" dirty="0">
                <a:cs typeface="Arial" panose="020B0604020202020204" pitchFamily="34" charset="0"/>
              </a:rPr>
              <a:t> decay be discovered by nEXO, the xenon could be re-used in a different experimental configuration to investigate the underlying physics. </a:t>
            </a:r>
          </a:p>
          <a:p>
            <a:pPr>
              <a:defRPr/>
            </a:pPr>
            <a:r>
              <a:rPr lang="en-US" sz="2000" b="1" i="1" dirty="0">
                <a:solidFill>
                  <a:schemeClr val="accent1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	 </a:t>
            </a:r>
            <a:r>
              <a:rPr lang="en-US" sz="2000" b="1" i="1" dirty="0">
                <a:solidFill>
                  <a:schemeClr val="accent1"/>
                </a:solidFill>
                <a:cs typeface="Arial" panose="020B0604020202020204" pitchFamily="34" charset="0"/>
              </a:rPr>
              <a:t>This is particularly important at the </a:t>
            </a:r>
            <a:r>
              <a:rPr lang="en-US" sz="2000" b="1" i="1" dirty="0" err="1">
                <a:solidFill>
                  <a:schemeClr val="accent1"/>
                </a:solidFill>
                <a:cs typeface="Arial" panose="020B0604020202020204" pitchFamily="34" charset="0"/>
              </a:rPr>
              <a:t>tonne</a:t>
            </a:r>
            <a:r>
              <a:rPr lang="en-US" sz="2000" b="1" i="1" dirty="0">
                <a:solidFill>
                  <a:schemeClr val="accent1"/>
                </a:solidFill>
                <a:cs typeface="Arial" panose="020B0604020202020204" pitchFamily="34" charset="0"/>
              </a:rPr>
              <a:t> scale, </a:t>
            </a:r>
          </a:p>
          <a:p>
            <a:pPr>
              <a:defRPr/>
            </a:pPr>
            <a:r>
              <a:rPr lang="en-US" sz="2000" b="1" i="1" dirty="0">
                <a:solidFill>
                  <a:schemeClr val="accent1"/>
                </a:solidFill>
                <a:cs typeface="Arial" panose="020B0604020202020204" pitchFamily="34" charset="0"/>
              </a:rPr>
              <a:t>	given the cost of the material.</a:t>
            </a:r>
          </a:p>
          <a:p>
            <a:pPr>
              <a:defRPr/>
            </a:pPr>
            <a:endParaRPr lang="en-US" sz="1000" b="1" dirty="0">
              <a:solidFill>
                <a:schemeClr val="accent1"/>
              </a:solidFill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b="1" i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pic>
        <p:nvPicPr>
          <p:cNvPr id="31751" name="Picture 8" descr="Chart, bubble chart&#10;&#10;Description automatically generated">
            <a:extLst>
              <a:ext uri="{FF2B5EF4-FFF2-40B4-BE49-F238E27FC236}">
                <a16:creationId xmlns:a16="http://schemas.microsoft.com/office/drawing/2014/main" id="{8886B90D-D2E7-412E-AD85-980A56E94E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6345" y="3689064"/>
            <a:ext cx="3972623" cy="27811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C9EE3D-167C-203E-0C26-572D4C2A3C53}"/>
              </a:ext>
            </a:extLst>
          </p:cNvPr>
          <p:cNvSpPr txBox="1">
            <a:spLocks/>
          </p:cNvSpPr>
          <p:nvPr/>
        </p:nvSpPr>
        <p:spPr>
          <a:xfrm>
            <a:off x="609780" y="33036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vert="horz" lIns="0" tIns="0" rIns="0" bIns="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Other Unique Features of nEXO: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399EEA4-DC98-0F38-19EA-D0F888E8318C}"/>
              </a:ext>
            </a:extLst>
          </p:cNvPr>
          <p:cNvSpPr txBox="1"/>
          <p:nvPr/>
        </p:nvSpPr>
        <p:spPr>
          <a:xfrm>
            <a:off x="163032" y="4177688"/>
            <a:ext cx="799036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b="1" u="sng" dirty="0">
                <a:solidFill>
                  <a:schemeClr val="accent1"/>
                </a:solidFill>
                <a:cs typeface="Arial" panose="020B0604020202020204" pitchFamily="34" charset="0"/>
              </a:rPr>
              <a:t>If nEXO does not discover 0</a:t>
            </a:r>
            <a:r>
              <a:rPr lang="el-GR" sz="2000" b="1" u="sng" dirty="0">
                <a:solidFill>
                  <a:schemeClr val="accent1"/>
                </a:solidFill>
                <a:cs typeface="Arial" panose="020B0604020202020204" pitchFamily="34" charset="0"/>
              </a:rPr>
              <a:t>νββ</a:t>
            </a:r>
            <a:r>
              <a:rPr lang="en-US" sz="2000" b="1" u="sng" dirty="0">
                <a:solidFill>
                  <a:schemeClr val="accent1"/>
                </a:solidFill>
                <a:cs typeface="Arial" panose="020B0604020202020204" pitchFamily="34" charset="0"/>
              </a:rPr>
              <a:t> decay: </a:t>
            </a:r>
            <a:r>
              <a:rPr lang="en-US" sz="2000" dirty="0">
                <a:cs typeface="Arial" panose="020B0604020202020204" pitchFamily="34" charset="0"/>
              </a:rPr>
              <a:t>The advantages of the homogeneous detector keep improving with size. Should</a:t>
            </a:r>
            <a:r>
              <a:rPr lang="el-GR" sz="2000" dirty="0">
                <a:cs typeface="Arial" panose="020B0604020202020204" pitchFamily="34" charset="0"/>
              </a:rPr>
              <a:t> </a:t>
            </a:r>
            <a:r>
              <a:rPr lang="en-US" sz="2000" dirty="0">
                <a:cs typeface="Arial" panose="020B0604020202020204" pitchFamily="34" charset="0"/>
              </a:rPr>
              <a:t>0</a:t>
            </a:r>
            <a:r>
              <a:rPr lang="el-GR" sz="2000" dirty="0">
                <a:cs typeface="Arial" panose="020B0604020202020204" pitchFamily="34" charset="0"/>
              </a:rPr>
              <a:t>νββ</a:t>
            </a:r>
            <a:r>
              <a:rPr lang="en-US" sz="2000" dirty="0">
                <a:cs typeface="Arial" panose="020B0604020202020204" pitchFamily="34" charset="0"/>
              </a:rPr>
              <a:t> decay not be discovered by nEXO, larger detectors using the same technology are possible (A. Avasthi et al, </a:t>
            </a:r>
            <a:r>
              <a:rPr lang="en-US" sz="2000" i="0" dirty="0">
                <a:solidFill>
                  <a:srgbClr val="000000"/>
                </a:solidFill>
                <a:effectLst/>
              </a:rPr>
              <a:t>Phys. Rev. D 104, 112007 (2021)</a:t>
            </a:r>
            <a:r>
              <a:rPr lang="en-US" sz="2000" i="0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)</a:t>
            </a:r>
            <a:r>
              <a:rPr lang="en-US" sz="2000" dirty="0">
                <a:cs typeface="Arial" panose="020B0604020202020204" pitchFamily="34" charset="0"/>
              </a:rPr>
              <a:t>   </a:t>
            </a:r>
          </a:p>
          <a:p>
            <a:pPr>
              <a:defRPr/>
            </a:pPr>
            <a:r>
              <a:rPr lang="en-US" sz="2000" b="1" i="1" dirty="0">
                <a:solidFill>
                  <a:srgbClr val="0033CC"/>
                </a:solidFill>
                <a:cs typeface="Arial" panose="020B0604020202020204" pitchFamily="34" charset="0"/>
              </a:rPr>
              <a:t>	</a:t>
            </a:r>
            <a:r>
              <a:rPr lang="en-US" sz="2000" b="1" i="1" dirty="0">
                <a:solidFill>
                  <a:schemeClr val="accent1"/>
                </a:solidFill>
                <a:cs typeface="Arial" panose="020B0604020202020204" pitchFamily="34" charset="0"/>
                <a:sym typeface="Wingdings" panose="05000000000000000000" pitchFamily="2" charset="2"/>
              </a:rPr>
              <a:t> The</a:t>
            </a:r>
            <a:r>
              <a:rPr lang="en-US" sz="2000" b="1" i="1" dirty="0">
                <a:solidFill>
                  <a:schemeClr val="accent1"/>
                </a:solidFill>
                <a:cs typeface="Arial" panose="020B0604020202020204" pitchFamily="34" charset="0"/>
              </a:rPr>
              <a:t> technology needs to be developed with an </a:t>
            </a:r>
          </a:p>
          <a:p>
            <a:pPr>
              <a:defRPr/>
            </a:pPr>
            <a:r>
              <a:rPr lang="en-US" sz="2000" b="1" i="1" dirty="0">
                <a:solidFill>
                  <a:schemeClr val="accent1"/>
                </a:solidFill>
                <a:cs typeface="Arial" panose="020B0604020202020204" pitchFamily="34" charset="0"/>
              </a:rPr>
              <a:t>	eye to the future.</a:t>
            </a:r>
            <a:endParaRPr lang="en-CA" sz="20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66447-DD8D-4F3F-9C15-4DFE5C133F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690" y="217788"/>
            <a:ext cx="10515600" cy="859376"/>
          </a:xfrm>
        </p:spPr>
        <p:txBody>
          <a:bodyPr/>
          <a:lstStyle/>
          <a:p>
            <a:r>
              <a:rPr lang="en-US" dirty="0"/>
              <a:t>nEXO high-level schedule</a:t>
            </a:r>
          </a:p>
        </p:txBody>
      </p:sp>
      <p:sp>
        <p:nvSpPr>
          <p:cNvPr id="20" name="Hexagon 19">
            <a:extLst>
              <a:ext uri="{FF2B5EF4-FFF2-40B4-BE49-F238E27FC236}">
                <a16:creationId xmlns:a16="http://schemas.microsoft.com/office/drawing/2014/main" id="{996E9EA7-27AD-41BE-8717-D377F38AE291}"/>
              </a:ext>
            </a:extLst>
          </p:cNvPr>
          <p:cNvSpPr/>
          <p:nvPr/>
        </p:nvSpPr>
        <p:spPr>
          <a:xfrm>
            <a:off x="6654639" y="2782083"/>
            <a:ext cx="2419460" cy="522010"/>
          </a:xfrm>
          <a:prstGeom prst="hexagon">
            <a:avLst>
              <a:gd name="adj" fmla="val 181711"/>
              <a:gd name="v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Manufacturing Readiness</a:t>
            </a:r>
          </a:p>
        </p:txBody>
      </p:sp>
      <p:sp>
        <p:nvSpPr>
          <p:cNvPr id="21" name="Hexagon 20">
            <a:extLst>
              <a:ext uri="{FF2B5EF4-FFF2-40B4-BE49-F238E27FC236}">
                <a16:creationId xmlns:a16="http://schemas.microsoft.com/office/drawing/2014/main" id="{96A116E1-66C4-4968-9E8A-473DA6192697}"/>
              </a:ext>
            </a:extLst>
          </p:cNvPr>
          <p:cNvSpPr/>
          <p:nvPr/>
        </p:nvSpPr>
        <p:spPr>
          <a:xfrm>
            <a:off x="3096335" y="2510268"/>
            <a:ext cx="2419460" cy="523578"/>
          </a:xfrm>
          <a:prstGeom prst="hexagon">
            <a:avLst>
              <a:gd name="adj" fmla="val 167705"/>
              <a:gd name="v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Preliminary Design</a:t>
            </a:r>
          </a:p>
        </p:txBody>
      </p:sp>
      <p:sp>
        <p:nvSpPr>
          <p:cNvPr id="22" name="Hexagon 21">
            <a:extLst>
              <a:ext uri="{FF2B5EF4-FFF2-40B4-BE49-F238E27FC236}">
                <a16:creationId xmlns:a16="http://schemas.microsoft.com/office/drawing/2014/main" id="{B328AF4C-5405-4D16-BE7D-66BDDE14E1B0}"/>
              </a:ext>
            </a:extLst>
          </p:cNvPr>
          <p:cNvSpPr/>
          <p:nvPr/>
        </p:nvSpPr>
        <p:spPr>
          <a:xfrm>
            <a:off x="4993519" y="2674584"/>
            <a:ext cx="1993346" cy="523578"/>
          </a:xfrm>
          <a:prstGeom prst="hexagon">
            <a:avLst>
              <a:gd name="adj" fmla="val 177153"/>
              <a:gd name="v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Final Design</a:t>
            </a:r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AD4051AD-5158-43F5-A3E4-180815AACCF8}"/>
              </a:ext>
            </a:extLst>
          </p:cNvPr>
          <p:cNvSpPr/>
          <p:nvPr/>
        </p:nvSpPr>
        <p:spPr>
          <a:xfrm>
            <a:off x="8321433" y="2983222"/>
            <a:ext cx="1964591" cy="616146"/>
          </a:xfrm>
          <a:prstGeom prst="hexagon">
            <a:avLst>
              <a:gd name="adj" fmla="val 181511"/>
              <a:gd name="v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Assembly and Test</a:t>
            </a:r>
          </a:p>
        </p:txBody>
      </p:sp>
      <p:sp>
        <p:nvSpPr>
          <p:cNvPr id="24" name="Hexagon 23">
            <a:extLst>
              <a:ext uri="{FF2B5EF4-FFF2-40B4-BE49-F238E27FC236}">
                <a16:creationId xmlns:a16="http://schemas.microsoft.com/office/drawing/2014/main" id="{56B87A4F-149B-4077-9F6C-6FDBBE2911E1}"/>
              </a:ext>
            </a:extLst>
          </p:cNvPr>
          <p:cNvSpPr/>
          <p:nvPr/>
        </p:nvSpPr>
        <p:spPr>
          <a:xfrm>
            <a:off x="9390556" y="3312609"/>
            <a:ext cx="2102579" cy="689030"/>
          </a:xfrm>
          <a:prstGeom prst="hexagon">
            <a:avLst>
              <a:gd name="adj" fmla="val 222549"/>
              <a:gd name="vf" fmla="val 11547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Integration &amp; Comm.</a:t>
            </a:r>
          </a:p>
        </p:txBody>
      </p:sp>
      <p:sp>
        <p:nvSpPr>
          <p:cNvPr id="25" name="Callout: Down Arrow 24">
            <a:extLst>
              <a:ext uri="{FF2B5EF4-FFF2-40B4-BE49-F238E27FC236}">
                <a16:creationId xmlns:a16="http://schemas.microsoft.com/office/drawing/2014/main" id="{DDEF1733-66A1-4209-B06D-83DC971A2560}"/>
              </a:ext>
            </a:extLst>
          </p:cNvPr>
          <p:cNvSpPr/>
          <p:nvPr/>
        </p:nvSpPr>
        <p:spPr>
          <a:xfrm>
            <a:off x="2751665" y="1077164"/>
            <a:ext cx="614599" cy="1171579"/>
          </a:xfrm>
          <a:prstGeom prst="downArrowCallout">
            <a:avLst>
              <a:gd name="adj1" fmla="val 0"/>
              <a:gd name="adj2" fmla="val 5666"/>
              <a:gd name="adj3" fmla="val 20751"/>
              <a:gd name="adj4" fmla="val 58140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CoDR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 Reviews</a:t>
            </a:r>
          </a:p>
        </p:txBody>
      </p:sp>
      <p:sp>
        <p:nvSpPr>
          <p:cNvPr id="26" name="Callout: Down Arrow 25">
            <a:extLst>
              <a:ext uri="{FF2B5EF4-FFF2-40B4-BE49-F238E27FC236}">
                <a16:creationId xmlns:a16="http://schemas.microsoft.com/office/drawing/2014/main" id="{851125B4-5A02-473D-A125-3BD8A59489A5}"/>
              </a:ext>
            </a:extLst>
          </p:cNvPr>
          <p:cNvSpPr/>
          <p:nvPr/>
        </p:nvSpPr>
        <p:spPr>
          <a:xfrm>
            <a:off x="4653620" y="1069942"/>
            <a:ext cx="614599" cy="1588601"/>
          </a:xfrm>
          <a:prstGeom prst="downArrowCallout">
            <a:avLst>
              <a:gd name="adj1" fmla="val 0"/>
              <a:gd name="adj2" fmla="val 7082"/>
              <a:gd name="adj3" fmla="val 25000"/>
              <a:gd name="adj4" fmla="val 46519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PDR Reviews</a:t>
            </a:r>
          </a:p>
        </p:txBody>
      </p:sp>
      <p:sp>
        <p:nvSpPr>
          <p:cNvPr id="27" name="Callout: Down Arrow 26">
            <a:extLst>
              <a:ext uri="{FF2B5EF4-FFF2-40B4-BE49-F238E27FC236}">
                <a16:creationId xmlns:a16="http://schemas.microsoft.com/office/drawing/2014/main" id="{0BE0AD23-9CD9-45E0-96C8-31C08D18B500}"/>
              </a:ext>
            </a:extLst>
          </p:cNvPr>
          <p:cNvSpPr/>
          <p:nvPr/>
        </p:nvSpPr>
        <p:spPr>
          <a:xfrm>
            <a:off x="6268847" y="1069942"/>
            <a:ext cx="614599" cy="1701342"/>
          </a:xfrm>
          <a:prstGeom prst="downArrowCallout">
            <a:avLst>
              <a:gd name="adj1" fmla="val 0"/>
              <a:gd name="adj2" fmla="val 6588"/>
              <a:gd name="adj3" fmla="val 25000"/>
              <a:gd name="adj4" fmla="val 42492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FDR Reviews</a:t>
            </a:r>
          </a:p>
        </p:txBody>
      </p:sp>
      <p:sp>
        <p:nvSpPr>
          <p:cNvPr id="28" name="Callout: Down Arrow 27">
            <a:extLst>
              <a:ext uri="{FF2B5EF4-FFF2-40B4-BE49-F238E27FC236}">
                <a16:creationId xmlns:a16="http://schemas.microsoft.com/office/drawing/2014/main" id="{83E32EA9-556D-4B75-889C-CC15EF2E86A9}"/>
              </a:ext>
            </a:extLst>
          </p:cNvPr>
          <p:cNvSpPr/>
          <p:nvPr/>
        </p:nvSpPr>
        <p:spPr>
          <a:xfrm>
            <a:off x="7728682" y="1069942"/>
            <a:ext cx="614599" cy="1701342"/>
          </a:xfrm>
          <a:prstGeom prst="downArrowCallout">
            <a:avLst>
              <a:gd name="adj1" fmla="val 0"/>
              <a:gd name="adj2" fmla="val 5171"/>
              <a:gd name="adj3" fmla="val 23584"/>
              <a:gd name="adj4" fmla="val 43596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MRR Reviews</a:t>
            </a:r>
          </a:p>
        </p:txBody>
      </p:sp>
      <p:sp>
        <p:nvSpPr>
          <p:cNvPr id="29" name="Callout: Down Arrow 28">
            <a:extLst>
              <a:ext uri="{FF2B5EF4-FFF2-40B4-BE49-F238E27FC236}">
                <a16:creationId xmlns:a16="http://schemas.microsoft.com/office/drawing/2014/main" id="{12E25003-1E74-4829-B472-D4CBB09C0627}"/>
              </a:ext>
            </a:extLst>
          </p:cNvPr>
          <p:cNvSpPr/>
          <p:nvPr/>
        </p:nvSpPr>
        <p:spPr>
          <a:xfrm>
            <a:off x="11217511" y="1923546"/>
            <a:ext cx="710602" cy="1558013"/>
          </a:xfrm>
          <a:prstGeom prst="downArrowCallout">
            <a:avLst>
              <a:gd name="adj1" fmla="val 0"/>
              <a:gd name="adj2" fmla="val 6625"/>
              <a:gd name="adj3" fmla="val 25000"/>
              <a:gd name="adj4" fmla="val 54845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Operation Readiness Review</a:t>
            </a:r>
          </a:p>
        </p:txBody>
      </p:sp>
      <p:sp>
        <p:nvSpPr>
          <p:cNvPr id="30" name="Callout: Down Arrow 29">
            <a:extLst>
              <a:ext uri="{FF2B5EF4-FFF2-40B4-BE49-F238E27FC236}">
                <a16:creationId xmlns:a16="http://schemas.microsoft.com/office/drawing/2014/main" id="{1EA9C8F5-0CCA-434D-978A-838E33D14DB9}"/>
              </a:ext>
            </a:extLst>
          </p:cNvPr>
          <p:cNvSpPr/>
          <p:nvPr/>
        </p:nvSpPr>
        <p:spPr>
          <a:xfrm>
            <a:off x="9562545" y="2056335"/>
            <a:ext cx="807746" cy="1367366"/>
          </a:xfrm>
          <a:prstGeom prst="downArrowCallout">
            <a:avLst>
              <a:gd name="adj1" fmla="val 0"/>
              <a:gd name="adj2" fmla="val 5899"/>
              <a:gd name="adj3" fmla="val 15544"/>
              <a:gd name="adj4" fmla="val 62198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All Needed Xenon in-hand</a:t>
            </a:r>
          </a:p>
        </p:txBody>
      </p:sp>
      <p:sp>
        <p:nvSpPr>
          <p:cNvPr id="31" name="Callout: Down Arrow 30">
            <a:extLst>
              <a:ext uri="{FF2B5EF4-FFF2-40B4-BE49-F238E27FC236}">
                <a16:creationId xmlns:a16="http://schemas.microsoft.com/office/drawing/2014/main" id="{E1BA1128-F279-44D3-A6AE-6F4BBE24A469}"/>
              </a:ext>
            </a:extLst>
          </p:cNvPr>
          <p:cNvSpPr/>
          <p:nvPr/>
        </p:nvSpPr>
        <p:spPr>
          <a:xfrm>
            <a:off x="8918776" y="1069941"/>
            <a:ext cx="807746" cy="1903138"/>
          </a:xfrm>
          <a:prstGeom prst="downArrowCallout">
            <a:avLst>
              <a:gd name="adj1" fmla="val 0"/>
              <a:gd name="adj2" fmla="val 4525"/>
              <a:gd name="adj3" fmla="val 23922"/>
              <a:gd name="adj4" fmla="val 39818"/>
            </a:avLst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Acceptance Reviews</a:t>
            </a:r>
          </a:p>
        </p:txBody>
      </p:sp>
      <p:sp>
        <p:nvSpPr>
          <p:cNvPr id="38" name="Arrow: Pentagon 37">
            <a:extLst>
              <a:ext uri="{FF2B5EF4-FFF2-40B4-BE49-F238E27FC236}">
                <a16:creationId xmlns:a16="http://schemas.microsoft.com/office/drawing/2014/main" id="{F756EE99-2697-41BD-A840-2B1FE127D1FD}"/>
              </a:ext>
            </a:extLst>
          </p:cNvPr>
          <p:cNvSpPr/>
          <p:nvPr/>
        </p:nvSpPr>
        <p:spPr>
          <a:xfrm>
            <a:off x="233156" y="2248743"/>
            <a:ext cx="3678647" cy="522010"/>
          </a:xfrm>
          <a:prstGeom prst="homePlate">
            <a:avLst>
              <a:gd name="adj" fmla="val 1665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490663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Conceptual 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</a:b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46B4F1-06BB-2038-CC83-E6626F560586}"/>
              </a:ext>
            </a:extLst>
          </p:cNvPr>
          <p:cNvSpPr/>
          <p:nvPr/>
        </p:nvSpPr>
        <p:spPr>
          <a:xfrm>
            <a:off x="241410" y="2255616"/>
            <a:ext cx="1193804" cy="514021"/>
          </a:xfrm>
          <a:prstGeom prst="rect">
            <a:avLst/>
          </a:prstGeom>
          <a:pattFill prst="dkUpDiag">
            <a:fgClr>
              <a:schemeClr val="accent5">
                <a:lumMod val="75000"/>
              </a:schemeClr>
            </a:fgClr>
            <a:bgClr>
              <a:schemeClr val="accent5">
                <a:lumMod val="60000"/>
                <a:lumOff val="4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54D5259-BC0F-2878-7FCE-E59C70B9A1CF}"/>
              </a:ext>
            </a:extLst>
          </p:cNvPr>
          <p:cNvGrpSpPr/>
          <p:nvPr/>
        </p:nvGrpSpPr>
        <p:grpSpPr>
          <a:xfrm>
            <a:off x="85718" y="4479693"/>
            <a:ext cx="11761377" cy="1803008"/>
            <a:chOff x="85717" y="4479693"/>
            <a:chExt cx="12066171" cy="1803008"/>
          </a:xfrm>
        </p:grpSpPr>
        <p:sp>
          <p:nvSpPr>
            <p:cNvPr id="7" name="Hexagon 6">
              <a:extLst>
                <a:ext uri="{FF2B5EF4-FFF2-40B4-BE49-F238E27FC236}">
                  <a16:creationId xmlns:a16="http://schemas.microsoft.com/office/drawing/2014/main" id="{CFB6B56B-0E51-42CF-A65B-7ED0BCF55322}"/>
                </a:ext>
              </a:extLst>
            </p:cNvPr>
            <p:cNvSpPr/>
            <p:nvPr/>
          </p:nvSpPr>
          <p:spPr>
            <a:xfrm>
              <a:off x="85717" y="4483125"/>
              <a:ext cx="1230321" cy="47221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Year 1 – FY22</a:t>
              </a:r>
            </a:p>
          </p:txBody>
        </p:sp>
        <p:sp>
          <p:nvSpPr>
            <p:cNvPr id="8" name="Hexagon 7">
              <a:extLst>
                <a:ext uri="{FF2B5EF4-FFF2-40B4-BE49-F238E27FC236}">
                  <a16:creationId xmlns:a16="http://schemas.microsoft.com/office/drawing/2014/main" id="{1476E089-40DB-425F-A14C-12A9500F9F8F}"/>
                </a:ext>
              </a:extLst>
            </p:cNvPr>
            <p:cNvSpPr/>
            <p:nvPr/>
          </p:nvSpPr>
          <p:spPr>
            <a:xfrm>
              <a:off x="1320699" y="4483125"/>
              <a:ext cx="1225140" cy="47221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Year 2-FY23</a:t>
              </a:r>
            </a:p>
          </p:txBody>
        </p:sp>
        <p:sp>
          <p:nvSpPr>
            <p:cNvPr id="9" name="Hexagon 8">
              <a:extLst>
                <a:ext uri="{FF2B5EF4-FFF2-40B4-BE49-F238E27FC236}">
                  <a16:creationId xmlns:a16="http://schemas.microsoft.com/office/drawing/2014/main" id="{5D6239DC-78E2-4F8D-A23B-D484994C1062}"/>
                </a:ext>
              </a:extLst>
            </p:cNvPr>
            <p:cNvSpPr/>
            <p:nvPr/>
          </p:nvSpPr>
          <p:spPr>
            <a:xfrm>
              <a:off x="2552676" y="4483125"/>
              <a:ext cx="1222965" cy="47221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Year 3-FY24</a:t>
              </a:r>
            </a:p>
          </p:txBody>
        </p:sp>
        <p:sp>
          <p:nvSpPr>
            <p:cNvPr id="10" name="Hexagon 9">
              <a:extLst>
                <a:ext uri="{FF2B5EF4-FFF2-40B4-BE49-F238E27FC236}">
                  <a16:creationId xmlns:a16="http://schemas.microsoft.com/office/drawing/2014/main" id="{8B33905F-4ED3-451A-9B0C-72046F3FA8D5}"/>
                </a:ext>
              </a:extLst>
            </p:cNvPr>
            <p:cNvSpPr/>
            <p:nvPr/>
          </p:nvSpPr>
          <p:spPr>
            <a:xfrm>
              <a:off x="3784654" y="4483125"/>
              <a:ext cx="1220790" cy="47221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Year 4-FY25</a:t>
              </a:r>
            </a:p>
          </p:txBody>
        </p:sp>
        <p:sp>
          <p:nvSpPr>
            <p:cNvPr id="11" name="Hexagon 10">
              <a:extLst>
                <a:ext uri="{FF2B5EF4-FFF2-40B4-BE49-F238E27FC236}">
                  <a16:creationId xmlns:a16="http://schemas.microsoft.com/office/drawing/2014/main" id="{82BE1151-EC55-4B9A-96B3-47C13C4CC13B}"/>
                </a:ext>
              </a:extLst>
            </p:cNvPr>
            <p:cNvSpPr/>
            <p:nvPr/>
          </p:nvSpPr>
          <p:spPr>
            <a:xfrm>
              <a:off x="5016630" y="4483125"/>
              <a:ext cx="1232806" cy="47221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Year 5-FY26</a:t>
              </a:r>
            </a:p>
          </p:txBody>
        </p:sp>
        <p:sp>
          <p:nvSpPr>
            <p:cNvPr id="12" name="Hexagon 11">
              <a:extLst>
                <a:ext uri="{FF2B5EF4-FFF2-40B4-BE49-F238E27FC236}">
                  <a16:creationId xmlns:a16="http://schemas.microsoft.com/office/drawing/2014/main" id="{63C11136-BBDC-4548-9D30-68D6482A7642}"/>
                </a:ext>
              </a:extLst>
            </p:cNvPr>
            <p:cNvSpPr/>
            <p:nvPr/>
          </p:nvSpPr>
          <p:spPr>
            <a:xfrm>
              <a:off x="6252440" y="4483125"/>
              <a:ext cx="1231978" cy="47221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Year 6-FY27</a:t>
              </a:r>
            </a:p>
          </p:txBody>
        </p:sp>
        <p:sp>
          <p:nvSpPr>
            <p:cNvPr id="13" name="Hexagon 12">
              <a:extLst>
                <a:ext uri="{FF2B5EF4-FFF2-40B4-BE49-F238E27FC236}">
                  <a16:creationId xmlns:a16="http://schemas.microsoft.com/office/drawing/2014/main" id="{045547D5-ADA3-42AE-B440-4F4D8B461B20}"/>
                </a:ext>
              </a:extLst>
            </p:cNvPr>
            <p:cNvSpPr/>
            <p:nvPr/>
          </p:nvSpPr>
          <p:spPr>
            <a:xfrm>
              <a:off x="8687570" y="4483125"/>
              <a:ext cx="1154252" cy="47221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Year 8-FY29</a:t>
              </a:r>
            </a:p>
          </p:txBody>
        </p:sp>
        <p:sp>
          <p:nvSpPr>
            <p:cNvPr id="14" name="Callout: Up Arrow 13">
              <a:extLst>
                <a:ext uri="{FF2B5EF4-FFF2-40B4-BE49-F238E27FC236}">
                  <a16:creationId xmlns:a16="http://schemas.microsoft.com/office/drawing/2014/main" id="{77F47CA8-1B8B-482F-A869-F1EBE15A697D}"/>
                </a:ext>
              </a:extLst>
            </p:cNvPr>
            <p:cNvSpPr/>
            <p:nvPr/>
          </p:nvSpPr>
          <p:spPr>
            <a:xfrm>
              <a:off x="2954091" y="4953179"/>
              <a:ext cx="481231" cy="1219469"/>
            </a:xfrm>
            <a:prstGeom prst="upArrowCallout">
              <a:avLst>
                <a:gd name="adj1" fmla="val 0"/>
                <a:gd name="adj2" fmla="val 7173"/>
                <a:gd name="adj3" fmla="val 25000"/>
                <a:gd name="adj4" fmla="val 6497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DOE CD-1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IPR/ICE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Callout: Up Arrow 14">
              <a:extLst>
                <a:ext uri="{FF2B5EF4-FFF2-40B4-BE49-F238E27FC236}">
                  <a16:creationId xmlns:a16="http://schemas.microsoft.com/office/drawing/2014/main" id="{A0C99CCE-67A1-4358-98B5-4DE2CEA36629}"/>
                </a:ext>
              </a:extLst>
            </p:cNvPr>
            <p:cNvSpPr/>
            <p:nvPr/>
          </p:nvSpPr>
          <p:spPr>
            <a:xfrm>
              <a:off x="3556486" y="4953179"/>
              <a:ext cx="481231" cy="1219469"/>
            </a:xfrm>
            <a:prstGeom prst="upArrowCallout">
              <a:avLst>
                <a:gd name="adj1" fmla="val 0"/>
                <a:gd name="adj2" fmla="val 7173"/>
                <a:gd name="adj3" fmla="val 25000"/>
                <a:gd name="adj4" fmla="val 6497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DOE CD-3A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IPR/ICE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Callout: Up Arrow 15">
              <a:extLst>
                <a:ext uri="{FF2B5EF4-FFF2-40B4-BE49-F238E27FC236}">
                  <a16:creationId xmlns:a16="http://schemas.microsoft.com/office/drawing/2014/main" id="{BD265486-63FA-448E-AF06-033D6B554C80}"/>
                </a:ext>
              </a:extLst>
            </p:cNvPr>
            <p:cNvSpPr/>
            <p:nvPr/>
          </p:nvSpPr>
          <p:spPr>
            <a:xfrm>
              <a:off x="4637785" y="4953179"/>
              <a:ext cx="481231" cy="1219469"/>
            </a:xfrm>
            <a:prstGeom prst="upArrowCallout">
              <a:avLst>
                <a:gd name="adj1" fmla="val 0"/>
                <a:gd name="adj2" fmla="val 8545"/>
                <a:gd name="adj3" fmla="val 25000"/>
                <a:gd name="adj4" fmla="val 6497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DOE CD-2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IPR/ICE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Callout: Up Arrow 16">
              <a:extLst>
                <a:ext uri="{FF2B5EF4-FFF2-40B4-BE49-F238E27FC236}">
                  <a16:creationId xmlns:a16="http://schemas.microsoft.com/office/drawing/2014/main" id="{4639FD99-0086-49B8-8B98-F4B541F51354}"/>
                </a:ext>
              </a:extLst>
            </p:cNvPr>
            <p:cNvSpPr/>
            <p:nvPr/>
          </p:nvSpPr>
          <p:spPr>
            <a:xfrm>
              <a:off x="6425280" y="4953179"/>
              <a:ext cx="481231" cy="1219469"/>
            </a:xfrm>
            <a:prstGeom prst="upArrowCallout">
              <a:avLst>
                <a:gd name="adj1" fmla="val 0"/>
                <a:gd name="adj2" fmla="val 7174"/>
                <a:gd name="adj3" fmla="val 25000"/>
                <a:gd name="adj4" fmla="val 6497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DOE CD-3 </a:t>
              </a: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IPR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 Narrow" panose="020B060602020203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Callout: Up Arrow 17">
              <a:extLst>
                <a:ext uri="{FF2B5EF4-FFF2-40B4-BE49-F238E27FC236}">
                  <a16:creationId xmlns:a16="http://schemas.microsoft.com/office/drawing/2014/main" id="{4BEB7F8D-6A5F-4D59-95E6-F737A0A7E420}"/>
                </a:ext>
              </a:extLst>
            </p:cNvPr>
            <p:cNvSpPr/>
            <p:nvPr/>
          </p:nvSpPr>
          <p:spPr>
            <a:xfrm>
              <a:off x="11643981" y="4953179"/>
              <a:ext cx="481231" cy="1219469"/>
            </a:xfrm>
            <a:prstGeom prst="upArrowCallout">
              <a:avLst>
                <a:gd name="adj1" fmla="val 0"/>
                <a:gd name="adj2" fmla="val 7173"/>
                <a:gd name="adj3" fmla="val 25000"/>
                <a:gd name="adj4" fmla="val 64977"/>
              </a:avLst>
            </a:prstGeom>
            <a:solidFill>
              <a:schemeClr val="accent5">
                <a:lumMod val="40000"/>
                <a:lumOff val="60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DOE CD-4 IPR</a:t>
              </a:r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BF6BD503-DA93-4587-8BDD-989B20CD9B3B}"/>
                </a:ext>
              </a:extLst>
            </p:cNvPr>
            <p:cNvGrpSpPr/>
            <p:nvPr/>
          </p:nvGrpSpPr>
          <p:grpSpPr>
            <a:xfrm>
              <a:off x="1806673" y="4847131"/>
              <a:ext cx="358387" cy="1435570"/>
              <a:chOff x="2149996" y="4725349"/>
              <a:chExt cx="438332" cy="1481180"/>
            </a:xfrm>
          </p:grpSpPr>
          <p:sp>
            <p:nvSpPr>
              <p:cNvPr id="32" name="Arrow: Down 31">
                <a:extLst>
                  <a:ext uri="{FF2B5EF4-FFF2-40B4-BE49-F238E27FC236}">
                    <a16:creationId xmlns:a16="http://schemas.microsoft.com/office/drawing/2014/main" id="{70840FFF-E65D-4005-8ABA-D9C36A3045D0}"/>
                  </a:ext>
                </a:extLst>
              </p:cNvPr>
              <p:cNvSpPr/>
              <p:nvPr/>
            </p:nvSpPr>
            <p:spPr>
              <a:xfrm rot="10800000">
                <a:off x="2158822" y="4725349"/>
                <a:ext cx="429506" cy="1481180"/>
              </a:xfrm>
              <a:prstGeom prst="downArrow">
                <a:avLst>
                  <a:gd name="adj1" fmla="val 43486"/>
                  <a:gd name="adj2" fmla="val 3672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E2964B8-1985-4DD7-BDEC-9CCC8230BCD0}"/>
                  </a:ext>
                </a:extLst>
              </p:cNvPr>
              <p:cNvSpPr txBox="1"/>
              <p:nvPr/>
            </p:nvSpPr>
            <p:spPr>
              <a:xfrm rot="16200000">
                <a:off x="1745028" y="5130321"/>
                <a:ext cx="114849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</a:rPr>
                  <a:t>Now</a:t>
                </a:r>
              </a:p>
            </p:txBody>
          </p:sp>
        </p:grpSp>
        <p:sp>
          <p:nvSpPr>
            <p:cNvPr id="35" name="Hexagon 34">
              <a:extLst>
                <a:ext uri="{FF2B5EF4-FFF2-40B4-BE49-F238E27FC236}">
                  <a16:creationId xmlns:a16="http://schemas.microsoft.com/office/drawing/2014/main" id="{BBBC89CC-BBBE-4F83-895E-F394FE580A61}"/>
                </a:ext>
              </a:extLst>
            </p:cNvPr>
            <p:cNvSpPr/>
            <p:nvPr/>
          </p:nvSpPr>
          <p:spPr>
            <a:xfrm>
              <a:off x="9843384" y="4485667"/>
              <a:ext cx="1154252" cy="47221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Year 9-FY30</a:t>
              </a:r>
            </a:p>
          </p:txBody>
        </p:sp>
        <p:sp>
          <p:nvSpPr>
            <p:cNvPr id="5" name="Hexagon 4">
              <a:extLst>
                <a:ext uri="{FF2B5EF4-FFF2-40B4-BE49-F238E27FC236}">
                  <a16:creationId xmlns:a16="http://schemas.microsoft.com/office/drawing/2014/main" id="{A9B7E36E-D325-0FA5-3084-E7AFE9A6062E}"/>
                </a:ext>
              </a:extLst>
            </p:cNvPr>
            <p:cNvSpPr/>
            <p:nvPr/>
          </p:nvSpPr>
          <p:spPr>
            <a:xfrm>
              <a:off x="10997636" y="4479693"/>
              <a:ext cx="1154252" cy="47221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Year 10-FY31</a:t>
              </a:r>
            </a:p>
          </p:txBody>
        </p:sp>
        <p:sp>
          <p:nvSpPr>
            <p:cNvPr id="36" name="Hexagon 35">
              <a:extLst>
                <a:ext uri="{FF2B5EF4-FFF2-40B4-BE49-F238E27FC236}">
                  <a16:creationId xmlns:a16="http://schemas.microsoft.com/office/drawing/2014/main" id="{38D4F9A8-C683-B1EA-5E0D-B0DC7D17A993}"/>
                </a:ext>
              </a:extLst>
            </p:cNvPr>
            <p:cNvSpPr/>
            <p:nvPr/>
          </p:nvSpPr>
          <p:spPr>
            <a:xfrm>
              <a:off x="7463770" y="4486106"/>
              <a:ext cx="1231978" cy="472214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Arial Narrow" panose="020B0606020202030204" pitchFamily="34" charset="0"/>
                  <a:cs typeface="Arial" panose="020B0604020202020204" pitchFamily="34" charset="0"/>
                </a:rPr>
                <a:t>Year 7-FY28</a:t>
              </a:r>
            </a:p>
          </p:txBody>
        </p:sp>
      </p:grpSp>
      <p:sp>
        <p:nvSpPr>
          <p:cNvPr id="6" name="TextBox 9">
            <a:extLst>
              <a:ext uri="{FF2B5EF4-FFF2-40B4-BE49-F238E27FC236}">
                <a16:creationId xmlns:a16="http://schemas.microsoft.com/office/drawing/2014/main" id="{B22E4AE9-83CE-0EC3-4592-3569BBF1BBE2}"/>
              </a:ext>
            </a:extLst>
          </p:cNvPr>
          <p:cNvSpPr/>
          <p:nvPr/>
        </p:nvSpPr>
        <p:spPr>
          <a:xfrm>
            <a:off x="11493135" y="3550113"/>
            <a:ext cx="862560" cy="644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800" b="1" strike="noStrike" spc="-1" dirty="0">
                <a:solidFill>
                  <a:srgbClr val="000000"/>
                </a:solidFill>
                <a:latin typeface="Arial"/>
                <a:ea typeface="DejaVu Sans"/>
              </a:rPr>
              <a:t>First data</a:t>
            </a:r>
            <a:endParaRPr lang="en-US" sz="1800" b="1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048460B-3E5C-708B-7EEF-66799B04ABCC}"/>
              </a:ext>
            </a:extLst>
          </p:cNvPr>
          <p:cNvSpPr txBox="1"/>
          <p:nvPr/>
        </p:nvSpPr>
        <p:spPr>
          <a:xfrm>
            <a:off x="183589" y="3449014"/>
            <a:ext cx="5277494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A" sz="1600" dirty="0">
                <a:solidFill>
                  <a:schemeClr val="bg1">
                    <a:lumMod val="50000"/>
                  </a:schemeClr>
                </a:solidFill>
              </a:rPr>
              <a:t>US DOE FY23 (shown): October 2022 – September 2023</a:t>
            </a:r>
          </a:p>
          <a:p>
            <a:r>
              <a:rPr lang="en-CA" sz="1600" dirty="0">
                <a:solidFill>
                  <a:schemeClr val="bg1">
                    <a:lumMod val="50000"/>
                  </a:schemeClr>
                </a:solidFill>
              </a:rPr>
              <a:t>Canadian FY23 (not shown): April 2022 – March 2023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8186ED8-A6EE-5A04-1391-1FD859727C97}"/>
              </a:ext>
            </a:extLst>
          </p:cNvPr>
          <p:cNvGrpSpPr/>
          <p:nvPr/>
        </p:nvGrpSpPr>
        <p:grpSpPr>
          <a:xfrm>
            <a:off x="243738" y="4248603"/>
            <a:ext cx="11969324" cy="200353"/>
            <a:chOff x="243737" y="4248603"/>
            <a:chExt cx="13162971" cy="199342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926134BD-2E50-FD6A-03E6-F9D356708EE4}"/>
                </a:ext>
              </a:extLst>
            </p:cNvPr>
            <p:cNvGrpSpPr/>
            <p:nvPr/>
          </p:nvGrpSpPr>
          <p:grpSpPr>
            <a:xfrm>
              <a:off x="243737" y="4248603"/>
              <a:ext cx="11822951" cy="197844"/>
              <a:chOff x="-254015" y="4469226"/>
              <a:chExt cx="11822951" cy="197844"/>
            </a:xfrm>
          </p:grpSpPr>
          <p:grpSp>
            <p:nvGrpSpPr>
              <p:cNvPr id="41" name="Group 40">
                <a:extLst>
                  <a:ext uri="{FF2B5EF4-FFF2-40B4-BE49-F238E27FC236}">
                    <a16:creationId xmlns:a16="http://schemas.microsoft.com/office/drawing/2014/main" id="{8D968224-887F-7596-EA94-AA45790ABFC0}"/>
                  </a:ext>
                </a:extLst>
              </p:cNvPr>
              <p:cNvGrpSpPr/>
              <p:nvPr/>
            </p:nvGrpSpPr>
            <p:grpSpPr>
              <a:xfrm>
                <a:off x="-254015" y="4469226"/>
                <a:ext cx="10564117" cy="197844"/>
                <a:chOff x="-254015" y="4491082"/>
                <a:chExt cx="11264200" cy="175987"/>
              </a:xfrm>
            </p:grpSpPr>
            <p:sp>
              <p:nvSpPr>
                <p:cNvPr id="43" name="Hexagon 42">
                  <a:extLst>
                    <a:ext uri="{FF2B5EF4-FFF2-40B4-BE49-F238E27FC236}">
                      <a16:creationId xmlns:a16="http://schemas.microsoft.com/office/drawing/2014/main" id="{288E8955-FE32-D34D-BAE9-910466D3ED06}"/>
                    </a:ext>
                  </a:extLst>
                </p:cNvPr>
                <p:cNvSpPr/>
                <p:nvPr/>
              </p:nvSpPr>
              <p:spPr>
                <a:xfrm>
                  <a:off x="-254015" y="4491082"/>
                  <a:ext cx="1415185" cy="164095"/>
                </a:xfrm>
                <a:prstGeom prst="hexago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2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CY22</a:t>
                  </a:r>
                </a:p>
              </p:txBody>
            </p:sp>
            <p:sp>
              <p:nvSpPr>
                <p:cNvPr id="45" name="Hexagon 44">
                  <a:extLst>
                    <a:ext uri="{FF2B5EF4-FFF2-40B4-BE49-F238E27FC236}">
                      <a16:creationId xmlns:a16="http://schemas.microsoft.com/office/drawing/2014/main" id="{DD74C226-9DB8-33AA-DA09-1CEAFDBE9849}"/>
                    </a:ext>
                  </a:extLst>
                </p:cNvPr>
                <p:cNvSpPr/>
                <p:nvPr/>
              </p:nvSpPr>
              <p:spPr>
                <a:xfrm>
                  <a:off x="1159423" y="4494221"/>
                  <a:ext cx="1415185" cy="164095"/>
                </a:xfrm>
                <a:prstGeom prst="hexago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200" b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CY23</a:t>
                  </a:r>
                </a:p>
              </p:txBody>
            </p:sp>
            <p:sp>
              <p:nvSpPr>
                <p:cNvPr id="46" name="Hexagon 45">
                  <a:extLst>
                    <a:ext uri="{FF2B5EF4-FFF2-40B4-BE49-F238E27FC236}">
                      <a16:creationId xmlns:a16="http://schemas.microsoft.com/office/drawing/2014/main" id="{BFAF303D-53F5-86F0-517A-F7BB21995557}"/>
                    </a:ext>
                  </a:extLst>
                </p:cNvPr>
                <p:cNvSpPr/>
                <p:nvPr/>
              </p:nvSpPr>
              <p:spPr>
                <a:xfrm>
                  <a:off x="2577260" y="4497777"/>
                  <a:ext cx="1415185" cy="164095"/>
                </a:xfrm>
                <a:prstGeom prst="hexago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200" b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CY24</a:t>
                  </a:r>
                </a:p>
              </p:txBody>
            </p:sp>
            <p:sp>
              <p:nvSpPr>
                <p:cNvPr id="47" name="Hexagon 46">
                  <a:extLst>
                    <a:ext uri="{FF2B5EF4-FFF2-40B4-BE49-F238E27FC236}">
                      <a16:creationId xmlns:a16="http://schemas.microsoft.com/office/drawing/2014/main" id="{8CA7FA23-3FEC-5924-0C24-BEA3F4E0DD60}"/>
                    </a:ext>
                  </a:extLst>
                </p:cNvPr>
                <p:cNvSpPr/>
                <p:nvPr/>
              </p:nvSpPr>
              <p:spPr>
                <a:xfrm>
                  <a:off x="3997632" y="4499418"/>
                  <a:ext cx="1415185" cy="164095"/>
                </a:xfrm>
                <a:prstGeom prst="hexago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200" b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CY25</a:t>
                  </a:r>
                </a:p>
              </p:txBody>
            </p:sp>
            <p:sp>
              <p:nvSpPr>
                <p:cNvPr id="48" name="Hexagon 47">
                  <a:extLst>
                    <a:ext uri="{FF2B5EF4-FFF2-40B4-BE49-F238E27FC236}">
                      <a16:creationId xmlns:a16="http://schemas.microsoft.com/office/drawing/2014/main" id="{D9C5D4DE-201A-C988-D75D-DB544714F237}"/>
                    </a:ext>
                  </a:extLst>
                </p:cNvPr>
                <p:cNvSpPr/>
                <p:nvPr/>
              </p:nvSpPr>
              <p:spPr>
                <a:xfrm>
                  <a:off x="5415469" y="4502974"/>
                  <a:ext cx="1415185" cy="164095"/>
                </a:xfrm>
                <a:prstGeom prst="hexago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200" b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CY26</a:t>
                  </a:r>
                </a:p>
              </p:txBody>
            </p:sp>
            <p:sp>
              <p:nvSpPr>
                <p:cNvPr id="49" name="Hexagon 48">
                  <a:extLst>
                    <a:ext uri="{FF2B5EF4-FFF2-40B4-BE49-F238E27FC236}">
                      <a16:creationId xmlns:a16="http://schemas.microsoft.com/office/drawing/2014/main" id="{683F6AD0-4296-1CCA-B0C6-7711D6D9A609}"/>
                    </a:ext>
                  </a:extLst>
                </p:cNvPr>
                <p:cNvSpPr/>
                <p:nvPr/>
              </p:nvSpPr>
              <p:spPr>
                <a:xfrm>
                  <a:off x="6827796" y="4500119"/>
                  <a:ext cx="1415185" cy="164095"/>
                </a:xfrm>
                <a:prstGeom prst="hexago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200" b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CY27</a:t>
                  </a:r>
                </a:p>
              </p:txBody>
            </p:sp>
            <p:sp>
              <p:nvSpPr>
                <p:cNvPr id="50" name="Hexagon 49">
                  <a:extLst>
                    <a:ext uri="{FF2B5EF4-FFF2-40B4-BE49-F238E27FC236}">
                      <a16:creationId xmlns:a16="http://schemas.microsoft.com/office/drawing/2014/main" id="{A9E40186-B67E-8B71-EB5F-E0E10A410B53}"/>
                    </a:ext>
                  </a:extLst>
                </p:cNvPr>
                <p:cNvSpPr/>
                <p:nvPr/>
              </p:nvSpPr>
              <p:spPr>
                <a:xfrm>
                  <a:off x="8245575" y="4492580"/>
                  <a:ext cx="1415185" cy="164095"/>
                </a:xfrm>
                <a:prstGeom prst="hexago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200" b="1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CY28</a:t>
                  </a:r>
                </a:p>
              </p:txBody>
            </p:sp>
            <p:sp>
              <p:nvSpPr>
                <p:cNvPr id="51" name="Hexagon 50">
                  <a:extLst>
                    <a:ext uri="{FF2B5EF4-FFF2-40B4-BE49-F238E27FC236}">
                      <a16:creationId xmlns:a16="http://schemas.microsoft.com/office/drawing/2014/main" id="{38E49A80-FE9F-4820-49AB-443999290547}"/>
                    </a:ext>
                  </a:extLst>
                </p:cNvPr>
                <p:cNvSpPr/>
                <p:nvPr/>
              </p:nvSpPr>
              <p:spPr>
                <a:xfrm>
                  <a:off x="9665948" y="4494221"/>
                  <a:ext cx="1344237" cy="160956"/>
                </a:xfrm>
                <a:prstGeom prst="hexagon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rtlCol="0" anchor="ctr"/>
                <a:lstStyle/>
                <a:p>
                  <a:pPr algn="ctr"/>
                  <a:r>
                    <a:rPr lang="en-US" sz="1200" b="1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Arial Narrow" panose="020B0606020202030204" pitchFamily="34" charset="0"/>
                      <a:cs typeface="Arial" panose="020B0604020202020204" pitchFamily="34" charset="0"/>
                    </a:rPr>
                    <a:t>CY29</a:t>
                  </a:r>
                </a:p>
              </p:txBody>
            </p:sp>
          </p:grpSp>
          <p:sp>
            <p:nvSpPr>
              <p:cNvPr id="42" name="Hexagon 41">
                <a:extLst>
                  <a:ext uri="{FF2B5EF4-FFF2-40B4-BE49-F238E27FC236}">
                    <a16:creationId xmlns:a16="http://schemas.microsoft.com/office/drawing/2014/main" id="{CE87ABA8-9A74-6496-1629-ECB53A7FA66B}"/>
                  </a:ext>
                </a:extLst>
              </p:cNvPr>
              <p:cNvSpPr/>
              <p:nvPr/>
            </p:nvSpPr>
            <p:spPr>
              <a:xfrm>
                <a:off x="10331640" y="4476069"/>
                <a:ext cx="1237296" cy="184476"/>
              </a:xfrm>
              <a:prstGeom prst="hexagon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200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Arial Narrow" panose="020B0606020202030204" pitchFamily="34" charset="0"/>
                    <a:cs typeface="Arial" panose="020B0604020202020204" pitchFamily="34" charset="0"/>
                  </a:rPr>
                  <a:t>CY30</a:t>
                </a:r>
              </a:p>
            </p:txBody>
          </p:sp>
        </p:grpSp>
        <p:sp>
          <p:nvSpPr>
            <p:cNvPr id="52" name="Hexagon 51">
              <a:extLst>
                <a:ext uri="{FF2B5EF4-FFF2-40B4-BE49-F238E27FC236}">
                  <a16:creationId xmlns:a16="http://schemas.microsoft.com/office/drawing/2014/main" id="{6802A8EE-29E3-D8A4-9F36-2B40BE1875ED}"/>
                </a:ext>
              </a:extLst>
            </p:cNvPr>
            <p:cNvSpPr/>
            <p:nvPr/>
          </p:nvSpPr>
          <p:spPr>
            <a:xfrm>
              <a:off x="12079478" y="4263470"/>
              <a:ext cx="1327230" cy="184475"/>
            </a:xfrm>
            <a:prstGeom prst="hexagon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2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 Narrow" panose="020B0606020202030204" pitchFamily="34" charset="0"/>
                  <a:cs typeface="Arial" panose="020B0604020202020204" pitchFamily="34" charset="0"/>
                </a:rPr>
                <a:t>CY31</a:t>
              </a:r>
            </a:p>
          </p:txBody>
        </p:sp>
      </p:grpSp>
      <p:sp>
        <p:nvSpPr>
          <p:cNvPr id="58" name="Date Placeholder 1">
            <a:extLst>
              <a:ext uri="{FF2B5EF4-FFF2-40B4-BE49-F238E27FC236}">
                <a16:creationId xmlns:a16="http://schemas.microsoft.com/office/drawing/2014/main" id="{B131FF49-179A-46E8-C51E-2B67F699D1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/>
              <a:t>April 27, 2023</a:t>
            </a:r>
          </a:p>
        </p:txBody>
      </p:sp>
      <p:sp>
        <p:nvSpPr>
          <p:cNvPr id="59" name="Footer Placeholder 2">
            <a:extLst>
              <a:ext uri="{FF2B5EF4-FFF2-40B4-BE49-F238E27FC236}">
                <a16:creationId xmlns:a16="http://schemas.microsoft.com/office/drawing/2014/main" id="{3704D836-1526-E2DE-FC19-31A95A2E3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l-GR" dirty="0"/>
              <a:t>0νββ </a:t>
            </a:r>
            <a:r>
              <a:rPr lang="en-US" dirty="0"/>
              <a:t>International Summit - nEXO</a:t>
            </a:r>
          </a:p>
        </p:txBody>
      </p:sp>
      <p:sp>
        <p:nvSpPr>
          <p:cNvPr id="60" name="Slide Number Placeholder 3">
            <a:extLst>
              <a:ext uri="{FF2B5EF4-FFF2-40B4-BE49-F238E27FC236}">
                <a16:creationId xmlns:a16="http://schemas.microsoft.com/office/drawing/2014/main" id="{E4D3A035-4A4D-3FD4-6900-F57378596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48436" y="6356350"/>
            <a:ext cx="2743200" cy="365125"/>
          </a:xfrm>
        </p:spPr>
        <p:txBody>
          <a:bodyPr/>
          <a:lstStyle/>
          <a:p>
            <a:fld id="{596AC899-CD99-40CD-A7DC-5F2F00259A09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62470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>
            <a:extLst>
              <a:ext uri="{FF2B5EF4-FFF2-40B4-BE49-F238E27FC236}">
                <a16:creationId xmlns:a16="http://schemas.microsoft.com/office/drawing/2014/main" id="{1453C70F-4CF7-810A-B4D8-E074D26B14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339" y="1453085"/>
            <a:ext cx="6522634" cy="3293548"/>
          </a:xfrm>
          <a:prstGeom prst="rect">
            <a:avLst/>
          </a:prstGeom>
        </p:spPr>
      </p:pic>
      <p:sp>
        <p:nvSpPr>
          <p:cNvPr id="10" name="Right Brace 9">
            <a:extLst>
              <a:ext uri="{FF2B5EF4-FFF2-40B4-BE49-F238E27FC236}">
                <a16:creationId xmlns:a16="http://schemas.microsoft.com/office/drawing/2014/main" id="{9688D06A-3ADD-390D-2A2B-B596A2031C79}"/>
              </a:ext>
            </a:extLst>
          </p:cNvPr>
          <p:cNvSpPr/>
          <p:nvPr/>
        </p:nvSpPr>
        <p:spPr>
          <a:xfrm>
            <a:off x="7013291" y="3077883"/>
            <a:ext cx="321525" cy="1609887"/>
          </a:xfrm>
          <a:prstGeom prst="rightBrace">
            <a:avLst>
              <a:gd name="adj1" fmla="val 95148"/>
              <a:gd name="adj2" fmla="val 50000"/>
            </a:avLst>
          </a:prstGeom>
          <a:ln w="28575" cmpd="sng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39AAAB58-2C80-FE09-FA86-D30A81CE884F}"/>
              </a:ext>
            </a:extLst>
          </p:cNvPr>
          <p:cNvSpPr/>
          <p:nvPr/>
        </p:nvSpPr>
        <p:spPr>
          <a:xfrm>
            <a:off x="6986103" y="1740143"/>
            <a:ext cx="321524" cy="1337740"/>
          </a:xfrm>
          <a:prstGeom prst="rightBrace">
            <a:avLst>
              <a:gd name="adj1" fmla="val 44257"/>
              <a:gd name="adj2" fmla="val 50000"/>
            </a:avLst>
          </a:prstGeom>
          <a:ln w="28575" cmpd="sng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7F012C5-BC1B-D0B3-D6C6-E0C6C1917A42}"/>
              </a:ext>
            </a:extLst>
          </p:cNvPr>
          <p:cNvSpPr txBox="1"/>
          <p:nvPr/>
        </p:nvSpPr>
        <p:spPr>
          <a:xfrm>
            <a:off x="7603574" y="2074969"/>
            <a:ext cx="2750661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Estimate complete with DOE FY23 funding in hand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8DC09F1-7319-B25C-018D-1E8F7096FD2A}"/>
              </a:ext>
            </a:extLst>
          </p:cNvPr>
          <p:cNvSpPr txBox="1"/>
          <p:nvPr/>
        </p:nvSpPr>
        <p:spPr>
          <a:xfrm>
            <a:off x="7603574" y="3555675"/>
            <a:ext cx="2111926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ea typeface="Calibri"/>
                <a:cs typeface="Calibri"/>
              </a:rPr>
              <a:t>Estimate $3.8M of DOE FY24 dollars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F853AA-691A-16C7-851C-FA6C61EEA261}"/>
              </a:ext>
            </a:extLst>
          </p:cNvPr>
          <p:cNvSpPr txBox="1"/>
          <p:nvPr/>
        </p:nvSpPr>
        <p:spPr>
          <a:xfrm>
            <a:off x="1028708" y="4766150"/>
            <a:ext cx="9034757" cy="163121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ea typeface="Calibri"/>
                <a:cs typeface="Calibri"/>
              </a:rPr>
              <a:t>FY24 Funding (US DOE only)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ea typeface="Calibri"/>
                <a:cs typeface="Calibri"/>
              </a:rPr>
              <a:t>Technically Limited $42M ($57M with contingency).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>
                <a:ea typeface="Calibri"/>
                <a:cs typeface="Calibri"/>
              </a:rPr>
              <a:t>Of the FY24 dollars, $3.8M is required to complete CD1 (</a:t>
            </a:r>
            <a:r>
              <a:rPr lang="en-US" sz="2000" dirty="0" err="1">
                <a:ea typeface="Calibri"/>
                <a:cs typeface="Calibri"/>
              </a:rPr>
              <a:t>CoDRs</a:t>
            </a:r>
            <a:r>
              <a:rPr lang="en-US" sz="2000" dirty="0">
                <a:ea typeface="Calibri"/>
                <a:cs typeface="Calibri"/>
              </a:rPr>
              <a:t> shown above + all CD1 deliverables shown on previous slide).</a:t>
            </a:r>
          </a:p>
          <a:p>
            <a:pPr marL="285750" indent="-285750">
              <a:buFont typeface="Arial"/>
              <a:buChar char="•"/>
            </a:pPr>
            <a:r>
              <a:rPr lang="en-US" sz="2000" b="1" dirty="0">
                <a:ea typeface="Calibri"/>
                <a:cs typeface="Calibri"/>
              </a:rPr>
              <a:t>$6.0M</a:t>
            </a:r>
            <a:r>
              <a:rPr lang="en-US" sz="2000" dirty="0">
                <a:ea typeface="Calibri"/>
                <a:cs typeface="Calibri"/>
              </a:rPr>
              <a:t> in FY24 (constant funding+ inflation) required to avoid reversing ramp up.</a:t>
            </a: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B89CAA9B-A073-22FE-9A2E-3FAB6E37A409}"/>
              </a:ext>
            </a:extLst>
          </p:cNvPr>
          <p:cNvSpPr txBox="1">
            <a:spLocks/>
          </p:cNvSpPr>
          <p:nvPr/>
        </p:nvSpPr>
        <p:spPr>
          <a:xfrm>
            <a:off x="249120" y="208482"/>
            <a:ext cx="10972440" cy="1144800"/>
          </a:xfrm>
          <a:prstGeom prst="rect">
            <a:avLst/>
          </a:prstGeom>
          <a:effectLst/>
        </p:spPr>
        <p:txBody>
          <a:bodyPr vert="horz" lIns="0" tIns="45720" rIns="45720" bIns="45720" rtlCol="0" anchor="ctr" anchorCtr="0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548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nNEXO</a:t>
            </a:r>
            <a:r>
              <a:rPr lang="en-US" dirty="0"/>
              <a:t> Project near term funding: </a:t>
            </a:r>
          </a:p>
          <a:p>
            <a:r>
              <a:rPr lang="en-US" dirty="0"/>
              <a:t>DOE FY24 Estimates</a:t>
            </a:r>
            <a:endParaRPr lang="en-CA" dirty="0"/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A8C28CE9-B65B-6280-2785-491B75440DA0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8B8B8B"/>
                </a:solidFill>
                <a:latin typeface="Arial"/>
                <a:ea typeface="Arial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latin typeface="+mn-lt"/>
                <a:cs typeface="Arial" panose="020B0604020202020204" pitchFamily="34" charset="0"/>
              </a:rPr>
              <a:t>April 27, 2023</a:t>
            </a:r>
            <a:endParaRPr lang="en-CA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3BCA797B-D535-BF0A-1CD6-6996DDC40000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8B8B8B"/>
                </a:solidFill>
                <a:latin typeface="Arial"/>
                <a:ea typeface="Arial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>
                <a:latin typeface="+mn-lt"/>
                <a:cs typeface="Arial" panose="020B0604020202020204" pitchFamily="34" charset="0"/>
              </a:rPr>
              <a:t>0νββ </a:t>
            </a:r>
            <a:r>
              <a:rPr lang="en-CA">
                <a:latin typeface="+mn-lt"/>
                <a:cs typeface="Arial" panose="020B0604020202020204" pitchFamily="34" charset="0"/>
              </a:rPr>
              <a:t>International Summit - nEXO</a:t>
            </a:r>
            <a:endParaRPr lang="en-CA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B2A3A96D-3E7C-C403-AC84-E206FF31F80D}"/>
              </a:ext>
            </a:extLst>
          </p:cNvPr>
          <p:cNvSpPr txBox="1">
            <a:spLocks/>
          </p:cNvSpPr>
          <p:nvPr/>
        </p:nvSpPr>
        <p:spPr>
          <a:xfrm>
            <a:off x="11089800" y="6404400"/>
            <a:ext cx="263520" cy="268920"/>
          </a:xfrm>
          <a:prstGeom prst="rect">
            <a:avLst/>
          </a:prstGeom>
          <a:noFill/>
          <a:ln w="12600">
            <a:noFill/>
          </a:ln>
        </p:spPr>
        <p:txBody>
          <a:bodyPr lIns="45720" tIns="45000" rIns="45720" bIns="45000" anchor="ctr">
            <a:noAutofit/>
          </a:bodyPr>
          <a:lstStyle>
            <a:defPPr>
              <a:defRPr lang="en-US"/>
            </a:defPPr>
            <a:lvl1pPr marL="0" indent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888888"/>
                </a:solidFill>
                <a:latin typeface="Arial"/>
                <a:ea typeface="Arial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9172955-31AE-4980-AEF5-7488624B3F3C}" type="slidenum">
              <a:rPr lang="en-CA" smtClean="0">
                <a:latin typeface="+mn-lt"/>
                <a:cs typeface="Arial" panose="020B0604020202020204" pitchFamily="34" charset="0"/>
              </a:rPr>
              <a:pPr/>
              <a:t>22</a:t>
            </a:fld>
            <a:endParaRPr lang="en-CA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FA4605-A08D-4574-CA13-98926E3E977B}"/>
              </a:ext>
            </a:extLst>
          </p:cNvPr>
          <p:cNvSpPr txBox="1"/>
          <p:nvPr/>
        </p:nvSpPr>
        <p:spPr>
          <a:xfrm>
            <a:off x="5735340" y="1424692"/>
            <a:ext cx="82536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chemeClr val="bg1"/>
                </a:solidFill>
                <a:ea typeface="Calibri"/>
                <a:cs typeface="Calibri"/>
              </a:rPr>
              <a:t>(</a:t>
            </a:r>
            <a:r>
              <a:rPr lang="en-US" sz="1000" b="1" dirty="0" err="1">
                <a:solidFill>
                  <a:schemeClr val="bg1"/>
                </a:solidFill>
                <a:ea typeface="Calibri"/>
                <a:cs typeface="Calibri"/>
              </a:rPr>
              <a:t>CoDRs</a:t>
            </a:r>
            <a:r>
              <a:rPr lang="en-US" sz="1000" b="1" dirty="0">
                <a:solidFill>
                  <a:schemeClr val="bg1"/>
                </a:solidFill>
                <a:ea typeface="Calibri"/>
                <a:cs typeface="Calibri"/>
              </a:rPr>
              <a:t>)</a:t>
            </a:r>
            <a:endParaRPr lang="en-CA" sz="1000" b="1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0CEDBB-F704-D1E0-44BD-B1DB46A9298B}"/>
              </a:ext>
            </a:extLst>
          </p:cNvPr>
          <p:cNvSpPr txBox="1"/>
          <p:nvPr/>
        </p:nvSpPr>
        <p:spPr>
          <a:xfrm>
            <a:off x="7534635" y="1401137"/>
            <a:ext cx="4657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/>
              <a:t>CoDR</a:t>
            </a:r>
            <a:r>
              <a:rPr lang="en-CA" dirty="0"/>
              <a:t>: Project organized external design review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2236B8-E6ED-7440-C168-7DC7EBA099A5}"/>
              </a:ext>
            </a:extLst>
          </p:cNvPr>
          <p:cNvSpPr txBox="1"/>
          <p:nvPr/>
        </p:nvSpPr>
        <p:spPr>
          <a:xfrm>
            <a:off x="1156433" y="4509200"/>
            <a:ext cx="2198598" cy="169277"/>
          </a:xfrm>
          <a:prstGeom prst="rect">
            <a:avLst/>
          </a:prstGeom>
          <a:solidFill>
            <a:srgbClr val="CFD5E9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100" b="1" dirty="0"/>
              <a:t>CD-1 Independent Project Review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D729E3-E981-40F2-09EF-193892FA45AE}"/>
              </a:ext>
            </a:extLst>
          </p:cNvPr>
          <p:cNvSpPr txBox="1"/>
          <p:nvPr/>
        </p:nvSpPr>
        <p:spPr>
          <a:xfrm>
            <a:off x="3897102" y="3593698"/>
            <a:ext cx="1040658" cy="169277"/>
          </a:xfrm>
          <a:prstGeom prst="rect">
            <a:avLst/>
          </a:prstGeom>
          <a:solidFill>
            <a:srgbClr val="CFD5E9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CA" sz="1100" dirty="0"/>
              <a:t>PNNL</a:t>
            </a:r>
          </a:p>
        </p:txBody>
      </p:sp>
    </p:spTree>
    <p:extLst>
      <p:ext uri="{BB962C8B-B14F-4D97-AF65-F5344CB8AC3E}">
        <p14:creationId xmlns:p14="http://schemas.microsoft.com/office/powerpoint/2010/main" val="16163855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09600" y="219515"/>
            <a:ext cx="10754376" cy="685744"/>
          </a:xfrm>
        </p:spPr>
        <p:txBody>
          <a:bodyPr/>
          <a:lstStyle/>
          <a:p>
            <a:r>
              <a:rPr lang="en-US" dirty="0"/>
              <a:t>nEXO Project Cost Profile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84C35C-F09E-7E48-1712-38CD73BFD47A}"/>
              </a:ext>
            </a:extLst>
          </p:cNvPr>
          <p:cNvSpPr txBox="1"/>
          <p:nvPr/>
        </p:nvSpPr>
        <p:spPr>
          <a:xfrm>
            <a:off x="1602292" y="3265079"/>
            <a:ext cx="10117639" cy="258532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US DOE Project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40% contingency is NOT included.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u="sng" dirty="0">
                <a:cs typeface="Calibri"/>
              </a:rPr>
              <a:t>Updated with inflation for 2-year shift from Portfolio Review </a:t>
            </a:r>
            <a:r>
              <a:rPr lang="en-US" dirty="0">
                <a:cs typeface="Calibri"/>
              </a:rPr>
              <a:t>and suggested escalation model.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Canada CFI Innovation Fund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CFI IF construction components listed only – R&amp;D specific infrastructure excluded from table.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A" dirty="0"/>
              <a:t>Assuming multiple CFI IF awards (2023, 2025, 2027,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Funding Status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$5.5M of DOE funding in hand.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CFI IF 2020 in hand: CAN$2M towards nEXO construction, CAN$9.2M for nEXO R&amp;D infrastructure.</a:t>
            </a:r>
          </a:p>
        </p:txBody>
      </p:sp>
      <p:sp>
        <p:nvSpPr>
          <p:cNvPr id="3" name="PlaceHolder 2">
            <a:extLst>
              <a:ext uri="{FF2B5EF4-FFF2-40B4-BE49-F238E27FC236}">
                <a16:creationId xmlns:a16="http://schemas.microsoft.com/office/drawing/2014/main" id="{0299A14D-A8D8-A163-0FF1-8518A845F513}"/>
              </a:ext>
            </a:extLst>
          </p:cNvPr>
          <p:cNvSpPr txBox="1">
            <a:spLocks/>
          </p:cNvSpPr>
          <p:nvPr/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indent="0" algn="l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8B8B8B"/>
                </a:solidFill>
                <a:latin typeface="Arial"/>
                <a:ea typeface="Arial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>
                <a:latin typeface="+mn-lt"/>
              </a:rPr>
              <a:t>April 27, 2023</a:t>
            </a:r>
            <a:endParaRPr lang="en-CA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E4DA32D4-689A-CF34-F4BD-FA78300D647D}"/>
              </a:ext>
            </a:extLst>
          </p:cNvPr>
          <p:cNvSpPr txBox="1">
            <a:spLocks/>
          </p:cNvSpPr>
          <p:nvPr/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8B8B8B"/>
                </a:solidFill>
                <a:latin typeface="Arial"/>
                <a:ea typeface="Arial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l-GR" dirty="0">
                <a:latin typeface="+mn-lt"/>
              </a:rPr>
              <a:t>0νββ </a:t>
            </a:r>
            <a:r>
              <a:rPr lang="en-CA" dirty="0">
                <a:latin typeface="+mn-lt"/>
              </a:rPr>
              <a:t>International Summit - nEXO</a:t>
            </a:r>
            <a:endParaRPr lang="en-CA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5" name="PlaceHolder 4">
            <a:extLst>
              <a:ext uri="{FF2B5EF4-FFF2-40B4-BE49-F238E27FC236}">
                <a16:creationId xmlns:a16="http://schemas.microsoft.com/office/drawing/2014/main" id="{0BA00F36-ADF8-BD14-CA14-5F7AEB0C4ED2}"/>
              </a:ext>
            </a:extLst>
          </p:cNvPr>
          <p:cNvSpPr txBox="1">
            <a:spLocks/>
          </p:cNvSpPr>
          <p:nvPr/>
        </p:nvSpPr>
        <p:spPr>
          <a:xfrm>
            <a:off x="11089800" y="6404400"/>
            <a:ext cx="263520" cy="268920"/>
          </a:xfrm>
          <a:prstGeom prst="rect">
            <a:avLst/>
          </a:prstGeom>
          <a:noFill/>
          <a:ln w="12600">
            <a:noFill/>
          </a:ln>
        </p:spPr>
        <p:txBody>
          <a:bodyPr lIns="45720" tIns="45000" rIns="45720" bIns="45000" anchor="ctr">
            <a:noAutofit/>
          </a:bodyPr>
          <a:lstStyle>
            <a:defPPr>
              <a:defRPr lang="en-US"/>
            </a:defPPr>
            <a:lvl1pPr marL="0" indent="0" algn="r" defTabSz="914400" rtl="0" eaLnBrk="1" latinLnBrk="0" hangingPunct="1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kern="1200" spc="-1">
                <a:solidFill>
                  <a:srgbClr val="888888"/>
                </a:solidFill>
                <a:latin typeface="Arial"/>
                <a:ea typeface="Arial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9172955-31AE-4980-AEF5-7488624B3F3C}" type="slidenum">
              <a:rPr lang="en-CA" smtClean="0">
                <a:latin typeface="+mn-lt"/>
              </a:rPr>
              <a:pPr/>
              <a:t>23</a:t>
            </a:fld>
            <a:endParaRPr lang="en-CA" dirty="0">
              <a:solidFill>
                <a:srgbClr val="000000"/>
              </a:solidFill>
              <a:latin typeface="+mn-lt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FBC980C-97DA-A7F6-8EAD-B348CF6F02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0040497"/>
              </p:ext>
            </p:extLst>
          </p:nvPr>
        </p:nvGraphicFramePr>
        <p:xfrm>
          <a:off x="535259" y="1881270"/>
          <a:ext cx="10991386" cy="842010"/>
        </p:xfrm>
        <a:graphic>
          <a:graphicData uri="http://schemas.openxmlformats.org/drawingml/2006/table">
            <a:tbl>
              <a:tblPr firstRow="1" lastRow="1">
                <a:tableStyleId>{5C22544A-7EE6-4342-B048-85BDC9FD1C3A}</a:tableStyleId>
              </a:tblPr>
              <a:tblGrid>
                <a:gridCol w="2748477">
                  <a:extLst>
                    <a:ext uri="{9D8B030D-6E8A-4147-A177-3AD203B41FA5}">
                      <a16:colId xmlns:a16="http://schemas.microsoft.com/office/drawing/2014/main" val="2099360892"/>
                    </a:ext>
                  </a:extLst>
                </a:gridCol>
                <a:gridCol w="641196">
                  <a:extLst>
                    <a:ext uri="{9D8B030D-6E8A-4147-A177-3AD203B41FA5}">
                      <a16:colId xmlns:a16="http://schemas.microsoft.com/office/drawing/2014/main" val="3019979816"/>
                    </a:ext>
                  </a:extLst>
                </a:gridCol>
                <a:gridCol w="646770">
                  <a:extLst>
                    <a:ext uri="{9D8B030D-6E8A-4147-A177-3AD203B41FA5}">
                      <a16:colId xmlns:a16="http://schemas.microsoft.com/office/drawing/2014/main" val="2339690919"/>
                    </a:ext>
                  </a:extLst>
                </a:gridCol>
                <a:gridCol w="786161">
                  <a:extLst>
                    <a:ext uri="{9D8B030D-6E8A-4147-A177-3AD203B41FA5}">
                      <a16:colId xmlns:a16="http://schemas.microsoft.com/office/drawing/2014/main" val="2679736956"/>
                    </a:ext>
                  </a:extLst>
                </a:gridCol>
                <a:gridCol w="708103">
                  <a:extLst>
                    <a:ext uri="{9D8B030D-6E8A-4147-A177-3AD203B41FA5}">
                      <a16:colId xmlns:a16="http://schemas.microsoft.com/office/drawing/2014/main" val="2305414902"/>
                    </a:ext>
                  </a:extLst>
                </a:gridCol>
                <a:gridCol w="808463">
                  <a:extLst>
                    <a:ext uri="{9D8B030D-6E8A-4147-A177-3AD203B41FA5}">
                      <a16:colId xmlns:a16="http://schemas.microsoft.com/office/drawing/2014/main" val="3700719134"/>
                    </a:ext>
                  </a:extLst>
                </a:gridCol>
                <a:gridCol w="763859">
                  <a:extLst>
                    <a:ext uri="{9D8B030D-6E8A-4147-A177-3AD203B41FA5}">
                      <a16:colId xmlns:a16="http://schemas.microsoft.com/office/drawing/2014/main" val="4226721589"/>
                    </a:ext>
                  </a:extLst>
                </a:gridCol>
                <a:gridCol w="730405">
                  <a:extLst>
                    <a:ext uri="{9D8B030D-6E8A-4147-A177-3AD203B41FA5}">
                      <a16:colId xmlns:a16="http://schemas.microsoft.com/office/drawing/2014/main" val="2968198640"/>
                    </a:ext>
                  </a:extLst>
                </a:gridCol>
                <a:gridCol w="791736">
                  <a:extLst>
                    <a:ext uri="{9D8B030D-6E8A-4147-A177-3AD203B41FA5}">
                      <a16:colId xmlns:a16="http://schemas.microsoft.com/office/drawing/2014/main" val="589709162"/>
                    </a:ext>
                  </a:extLst>
                </a:gridCol>
                <a:gridCol w="769434">
                  <a:extLst>
                    <a:ext uri="{9D8B030D-6E8A-4147-A177-3AD203B41FA5}">
                      <a16:colId xmlns:a16="http://schemas.microsoft.com/office/drawing/2014/main" val="3139814832"/>
                    </a:ext>
                  </a:extLst>
                </a:gridCol>
                <a:gridCol w="735981">
                  <a:extLst>
                    <a:ext uri="{9D8B030D-6E8A-4147-A177-3AD203B41FA5}">
                      <a16:colId xmlns:a16="http://schemas.microsoft.com/office/drawing/2014/main" val="4076368115"/>
                    </a:ext>
                  </a:extLst>
                </a:gridCol>
                <a:gridCol w="860801">
                  <a:extLst>
                    <a:ext uri="{9D8B030D-6E8A-4147-A177-3AD203B41FA5}">
                      <a16:colId xmlns:a16="http://schemas.microsoft.com/office/drawing/2014/main" val="1444068196"/>
                    </a:ext>
                  </a:extLst>
                </a:gridCol>
              </a:tblGrid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DOE FY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FY22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FY23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FY24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FY25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FY26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FY27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FY28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FY29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FY30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FY31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TOTAL 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674228177"/>
                  </a:ext>
                </a:extLst>
              </a:tr>
              <a:tr h="216718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US DOE Project [</a:t>
                      </a:r>
                      <a:r>
                        <a:rPr lang="en-CA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US$k</a:t>
                      </a:r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500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5,000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42,000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47,800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59,100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57,000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50,800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26,700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11,400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10,700 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311,000 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1177905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l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CFI Innovation Fund [</a:t>
                      </a:r>
                      <a:r>
                        <a:rPr lang="en-CA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US$k</a:t>
                      </a:r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CA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300 </a:t>
                      </a: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11,000 </a:t>
                      </a: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7,000 </a:t>
                      </a: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7,000 </a:t>
                      </a: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9,000 </a:t>
                      </a: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6,000 </a:t>
                      </a: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6,000 </a:t>
                      </a: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800 </a:t>
                      </a: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800 </a:t>
                      </a: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47,900 </a:t>
                      </a:r>
                    </a:p>
                  </a:txBody>
                  <a:tcPr marL="6350" marR="6350" marT="6350" marB="0" anchor="b"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997374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B3DC0B9-789B-DC65-07E6-12282DF67FE4}"/>
              </a:ext>
            </a:extLst>
          </p:cNvPr>
          <p:cNvSpPr txBox="1"/>
          <p:nvPr/>
        </p:nvSpPr>
        <p:spPr>
          <a:xfrm>
            <a:off x="609600" y="3248552"/>
            <a:ext cx="797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Notes:</a:t>
            </a:r>
          </a:p>
        </p:txBody>
      </p:sp>
    </p:spTree>
    <p:extLst>
      <p:ext uri="{BB962C8B-B14F-4D97-AF65-F5344CB8AC3E}">
        <p14:creationId xmlns:p14="http://schemas.microsoft.com/office/powerpoint/2010/main" val="14367107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7E60D64-A5B6-5E3B-59AB-FD5BD454C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652" y="47994"/>
            <a:ext cx="10972440" cy="1144800"/>
          </a:xfrm>
        </p:spPr>
        <p:txBody>
          <a:bodyPr/>
          <a:lstStyle/>
          <a:p>
            <a:r>
              <a:rPr lang="en-CA" dirty="0"/>
              <a:t>Analysis of Alternatives (</a:t>
            </a:r>
            <a:r>
              <a:rPr lang="en-CA" dirty="0" err="1"/>
              <a:t>AoA</a:t>
            </a:r>
            <a:r>
              <a:rPr lang="en-CA" dirty="0"/>
              <a:t>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CF72E3-9599-FE02-7A64-7874AC0F3216}"/>
              </a:ext>
            </a:extLst>
          </p:cNvPr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lang="el-GR" dirty="0"/>
              <a:t>0νββ </a:t>
            </a:r>
            <a:r>
              <a:rPr lang="en-US" dirty="0"/>
              <a:t>International Summit - nEXO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015A26-4C6C-A0F3-96E2-C2441B5DB88F}"/>
              </a:ext>
            </a:extLst>
          </p:cNvPr>
          <p:cNvSpPr>
            <a:spLocks noGrp="1"/>
          </p:cNvSpPr>
          <p:nvPr>
            <p:ph type="sldNum" idx="3"/>
          </p:nvPr>
        </p:nvSpPr>
        <p:spPr>
          <a:xfrm>
            <a:off x="8658306" y="6356350"/>
            <a:ext cx="2743200" cy="365125"/>
          </a:xfrm>
        </p:spPr>
        <p:txBody>
          <a:bodyPr/>
          <a:lstStyle/>
          <a:p>
            <a:fld id="{596AC899-CD99-40CD-A7DC-5F2F00259A09}" type="slidenum">
              <a:rPr lang="en-US" smtClean="0"/>
              <a:t>24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1D9C676-C8D4-0039-60BA-6E7CAEEFC3C1}"/>
              </a:ext>
            </a:extLst>
          </p:cNvPr>
          <p:cNvSpPr>
            <a:spLocks noGrp="1"/>
          </p:cNvSpPr>
          <p:nvPr>
            <p:ph type="dt" idx="5"/>
          </p:nvPr>
        </p:nvSpPr>
        <p:spPr/>
        <p:txBody>
          <a:bodyPr/>
          <a:lstStyle/>
          <a:p>
            <a:r>
              <a:rPr lang="en-US" dirty="0"/>
              <a:t>April 27,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91BC0D-B203-13A8-1A02-C8DE4EBDED2F}"/>
              </a:ext>
            </a:extLst>
          </p:cNvPr>
          <p:cNvSpPr txBox="1"/>
          <p:nvPr/>
        </p:nvSpPr>
        <p:spPr>
          <a:xfrm>
            <a:off x="192866" y="1401147"/>
            <a:ext cx="11812144" cy="4955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In preparation for the next steps, DOE is proceeding with a formal Analysis of Alternatives.</a:t>
            </a:r>
          </a:p>
          <a:p>
            <a:endParaRPr lang="en-US" b="1" dirty="0"/>
          </a:p>
          <a:p>
            <a:r>
              <a:rPr lang="en-US" sz="2400" b="1" dirty="0">
                <a:solidFill>
                  <a:srgbClr val="0070C0"/>
                </a:solidFill>
              </a:rPr>
              <a:t>This includes an analysis of the cost and performance at various sites.</a:t>
            </a:r>
          </a:p>
          <a:p>
            <a:endParaRPr lang="en-US" sz="2400" b="1" dirty="0">
              <a:solidFill>
                <a:srgbClr val="0070C0"/>
              </a:solidFill>
            </a:endParaRPr>
          </a:p>
          <a:p>
            <a:endParaRPr lang="en-US" sz="1000" b="1" dirty="0"/>
          </a:p>
          <a:p>
            <a:r>
              <a:rPr lang="en-US" sz="2400" b="1" i="1" dirty="0"/>
              <a:t>For the cost, the analysis is done “differentially” from the case we analyzed with the</a:t>
            </a:r>
          </a:p>
          <a:p>
            <a:r>
              <a:rPr lang="en-US" sz="2400" b="1" i="1" dirty="0"/>
              <a:t>	most detail (</a:t>
            </a:r>
            <a:r>
              <a:rPr lang="en-US" sz="2400" b="1" i="1" dirty="0" err="1"/>
              <a:t>Cryopit</a:t>
            </a:r>
            <a:r>
              <a:rPr lang="en-US" sz="2400" b="1" i="1" dirty="0"/>
              <a:t>).</a:t>
            </a:r>
          </a:p>
          <a:p>
            <a:endParaRPr lang="en-US" sz="2400" b="1" i="1" dirty="0"/>
          </a:p>
          <a:p>
            <a:endParaRPr lang="en-US" sz="2400" b="1" i="1" dirty="0"/>
          </a:p>
          <a:p>
            <a:endParaRPr lang="en-US" sz="2400" b="1" i="1" dirty="0"/>
          </a:p>
          <a:p>
            <a:endParaRPr lang="en-US" sz="2400" b="1" i="1" dirty="0"/>
          </a:p>
          <a:p>
            <a:endParaRPr lang="en-US" sz="2400" b="1" i="1" dirty="0"/>
          </a:p>
          <a:p>
            <a:r>
              <a:rPr lang="en-US" sz="2400" b="1" i="1" dirty="0"/>
              <a:t>While the cost at LNGS and SNOLAB is comparable, </a:t>
            </a:r>
          </a:p>
          <a:p>
            <a:r>
              <a:rPr lang="en-US" sz="2400" b="1" i="1" dirty="0"/>
              <a:t>	due to cosmogenic activation of </a:t>
            </a:r>
            <a:r>
              <a:rPr lang="en-US" sz="2400" b="1" i="1" baseline="30000" dirty="0"/>
              <a:t>136</a:t>
            </a:r>
            <a:r>
              <a:rPr lang="en-US" sz="2400" b="1" i="1" dirty="0"/>
              <a:t>Xe </a:t>
            </a:r>
            <a:r>
              <a:rPr lang="en-US" sz="2400" b="1" i="1" dirty="0">
                <a:sym typeface="Wingdings" panose="05000000000000000000" pitchFamily="2" charset="2"/>
              </a:rPr>
              <a:t> </a:t>
            </a:r>
            <a:r>
              <a:rPr lang="en-US" sz="2400" b="1" i="1" baseline="30000" dirty="0">
                <a:sym typeface="Wingdings" panose="05000000000000000000" pitchFamily="2" charset="2"/>
              </a:rPr>
              <a:t>137</a:t>
            </a:r>
            <a:r>
              <a:rPr lang="en-US" sz="2400" b="1" i="1" dirty="0">
                <a:sym typeface="Wingdings" panose="05000000000000000000" pitchFamily="2" charset="2"/>
              </a:rPr>
              <a:t>Xe the </a:t>
            </a:r>
            <a:r>
              <a:rPr lang="en-US" sz="2400" b="1" i="1" u="sng" dirty="0">
                <a:sym typeface="Wingdings" panose="05000000000000000000" pitchFamily="2" charset="2"/>
              </a:rPr>
              <a:t>physics reach is better at SNOLAB.</a:t>
            </a:r>
            <a:endParaRPr lang="en-US" sz="2400" b="1" i="1" u="sng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E0518FA6-DD2D-67B3-60ED-53CAF6FC4E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630533"/>
              </p:ext>
            </p:extLst>
          </p:nvPr>
        </p:nvGraphicFramePr>
        <p:xfrm>
          <a:off x="523652" y="3956929"/>
          <a:ext cx="527920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438">
                  <a:extLst>
                    <a:ext uri="{9D8B030D-6E8A-4147-A177-3AD203B41FA5}">
                      <a16:colId xmlns:a16="http://schemas.microsoft.com/office/drawing/2014/main" val="488730420"/>
                    </a:ext>
                  </a:extLst>
                </a:gridCol>
                <a:gridCol w="1884219">
                  <a:extLst>
                    <a:ext uri="{9D8B030D-6E8A-4147-A177-3AD203B41FA5}">
                      <a16:colId xmlns:a16="http://schemas.microsoft.com/office/drawing/2014/main" val="4155338304"/>
                    </a:ext>
                  </a:extLst>
                </a:gridCol>
                <a:gridCol w="1662545">
                  <a:extLst>
                    <a:ext uri="{9D8B030D-6E8A-4147-A177-3AD203B41FA5}">
                      <a16:colId xmlns:a16="http://schemas.microsoft.com/office/drawing/2014/main" val="183736803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Cost to DOE (M$)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Total Cost (M$)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1371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SNOLAB primary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1102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LNGS primary*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301**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08838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3FC02B8-1CA7-9A4C-3F5F-D111946958E7}"/>
              </a:ext>
            </a:extLst>
          </p:cNvPr>
          <p:cNvSpPr txBox="1"/>
          <p:nvPr/>
        </p:nvSpPr>
        <p:spPr>
          <a:xfrm>
            <a:off x="5972959" y="3956929"/>
            <a:ext cx="60261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Account for some re-design work</a:t>
            </a:r>
          </a:p>
          <a:p>
            <a:r>
              <a:rPr lang="en-US" dirty="0"/>
              <a:t>** </a:t>
            </a:r>
            <a:r>
              <a:rPr lang="en-US" b="1" dirty="0"/>
              <a:t>Assumes contributions from Europe that are not as solid as CFI contributions from SNOLAB and Canada. </a:t>
            </a:r>
            <a:r>
              <a:rPr lang="en-US" dirty="0"/>
              <a:t>Does not take credit for a possible larger Italian contribution.</a:t>
            </a:r>
          </a:p>
        </p:txBody>
      </p:sp>
    </p:spTree>
    <p:extLst>
      <p:ext uri="{BB962C8B-B14F-4D97-AF65-F5344CB8AC3E}">
        <p14:creationId xmlns:p14="http://schemas.microsoft.com/office/powerpoint/2010/main" val="32780315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PlaceHolder 1"/>
          <p:cNvSpPr>
            <a:spLocks noGrp="1"/>
          </p:cNvSpPr>
          <p:nvPr>
            <p:ph type="title"/>
          </p:nvPr>
        </p:nvSpPr>
        <p:spPr>
          <a:xfrm>
            <a:off x="60712" y="259652"/>
            <a:ext cx="10406986" cy="649876"/>
          </a:xfrm>
          <a:prstGeom prst="rect">
            <a:avLst/>
          </a:prstGeom>
          <a:noFill/>
          <a:ln w="12600">
            <a:noFill/>
          </a:ln>
        </p:spPr>
        <p:txBody>
          <a:bodyPr lIns="45720" tIns="45000" rIns="45720" bIns="45000" anchor="ctr">
            <a:normAutofit fontScale="90000"/>
          </a:bodyPr>
          <a:lstStyle/>
          <a:p>
            <a:pPr indent="0">
              <a:lnSpc>
                <a:spcPct val="90000"/>
              </a:lnSpc>
              <a:buNone/>
              <a:tabLst>
                <a:tab pos="0" algn="l"/>
              </a:tabLst>
            </a:pPr>
            <a:r>
              <a:rPr lang="en-US" sz="4000" b="1" strike="noStrike" spc="-1" dirty="0">
                <a:solidFill>
                  <a:srgbClr val="2F5597"/>
                </a:solidFill>
                <a:latin typeface="+mn-lt"/>
                <a:ea typeface="Calibri Light"/>
              </a:rPr>
              <a:t>For the two more plausible cases: LNGS and SNOLAB</a:t>
            </a:r>
            <a:endParaRPr lang="en-US" sz="4000" b="1" strike="noStrike" spc="-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664" name="PlaceHolder 2"/>
          <p:cNvSpPr>
            <a:spLocks noGrp="1"/>
          </p:cNvSpPr>
          <p:nvPr>
            <p:ph type="dt" idx="2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8B8B8B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en-US" sz="1200" b="0" strike="noStrike" spc="-1" dirty="0">
                <a:solidFill>
                  <a:srgbClr val="8B8B8B"/>
                </a:solidFill>
                <a:latin typeface="+mn-lt"/>
                <a:cs typeface="Arial" panose="020B0604020202020204" pitchFamily="34" charset="0"/>
              </a:rPr>
              <a:t>April 27, 2023</a:t>
            </a:r>
            <a:endParaRPr lang="en-US" sz="1200" b="0" strike="noStrike" spc="-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65" name="PlaceHolder 3"/>
          <p:cNvSpPr>
            <a:spLocks noGrp="1"/>
          </p:cNvSpPr>
          <p:nvPr>
            <p:ph type="ftr" idx="3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8B8B8B"/>
                </a:solidFill>
                <a:latin typeface="Arial"/>
                <a:ea typeface="Arial"/>
              </a:defRPr>
            </a:lvl1pPr>
          </a:lstStyle>
          <a:p>
            <a:pPr indent="0" algn="ctr">
              <a:lnSpc>
                <a:spcPct val="100000"/>
              </a:lnSpc>
              <a:buNone/>
              <a:tabLst>
                <a:tab pos="0" algn="l"/>
              </a:tabLst>
            </a:pPr>
            <a:r>
              <a:rPr lang="el-GR" sz="1200" b="0" strike="noStrike" spc="-1" dirty="0">
                <a:solidFill>
                  <a:srgbClr val="8B8B8B"/>
                </a:solidFill>
                <a:latin typeface="+mn-lt"/>
                <a:cs typeface="Arial" panose="020B0604020202020204" pitchFamily="34" charset="0"/>
              </a:rPr>
              <a:t>0νββ </a:t>
            </a:r>
            <a:r>
              <a:rPr lang="en-US" sz="1200" b="0" strike="noStrike" spc="-1" dirty="0">
                <a:solidFill>
                  <a:srgbClr val="8B8B8B"/>
                </a:solidFill>
                <a:latin typeface="+mn-lt"/>
                <a:cs typeface="Arial" panose="020B0604020202020204" pitchFamily="34" charset="0"/>
              </a:rPr>
              <a:t>International Summit - nEXO</a:t>
            </a:r>
            <a:endParaRPr lang="en-US" sz="1200" b="0" strike="noStrike" spc="-1" dirty="0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p:sp>
        <p:nvSpPr>
          <p:cNvPr id="666" name="PlaceHolder 4"/>
          <p:cNvSpPr>
            <a:spLocks noGrp="1"/>
          </p:cNvSpPr>
          <p:nvPr>
            <p:ph type="sldNum" idx="31"/>
          </p:nvPr>
        </p:nvSpPr>
        <p:spPr>
          <a:xfrm>
            <a:off x="11089800" y="6404400"/>
            <a:ext cx="263520" cy="268920"/>
          </a:xfrm>
          <a:prstGeom prst="rect">
            <a:avLst/>
          </a:prstGeom>
          <a:noFill/>
          <a:ln w="12600">
            <a:noFill/>
          </a:ln>
        </p:spPr>
        <p:txBody>
          <a:bodyPr lIns="45720" tIns="45000" rIns="45720" bIns="4500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en-US" sz="1200" b="0" strike="noStrike" spc="-1">
                <a:solidFill>
                  <a:srgbClr val="888888"/>
                </a:solidFill>
                <a:latin typeface="Arial"/>
                <a:ea typeface="Arial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C9172955-31AE-4980-AEF5-7488624B3F3C}" type="slidenum">
              <a:rPr lang="en-US" sz="1200" b="0" strike="noStrike" spc="-1">
                <a:solidFill>
                  <a:srgbClr val="888888"/>
                </a:solidFill>
                <a:latin typeface="+mn-lt"/>
                <a:cs typeface="Arial" panose="020B0604020202020204" pitchFamily="34" charset="0"/>
              </a:rPr>
              <a:t>25</a:t>
            </a:fld>
            <a:endParaRPr lang="en-US" sz="1200" b="0" strike="noStrike" spc="-1">
              <a:solidFill>
                <a:srgbClr val="000000"/>
              </a:solidFill>
              <a:latin typeface="+mn-lt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3945D68-EB07-57F3-AAE5-6ACB036446B1}"/>
                  </a:ext>
                </a:extLst>
              </p:cNvPr>
              <p:cNvSpPr txBox="1"/>
              <p:nvPr/>
            </p:nvSpPr>
            <p:spPr>
              <a:xfrm>
                <a:off x="246953" y="2127464"/>
                <a:ext cx="4168962" cy="4093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Pre>
                        <m:sPre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136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Xe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Pre>
                            <m:sPre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137</m:t>
                              </m:r>
                            </m:sup>
                            <m:e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Xe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(4.</m:t>
                              </m:r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MeV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e>
                          </m:sPre>
                        </m:e>
                      </m:sPre>
                    </m:oMath>
                  </m:oMathPara>
                </a14:m>
                <a:endParaRPr lang="en-US" sz="24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3945D68-EB07-57F3-AAE5-6ACB036446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953" y="2127464"/>
                <a:ext cx="4168962" cy="40934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3CCDB0E-6114-CEEE-A59E-D1A5FB5AD110}"/>
                  </a:ext>
                </a:extLst>
              </p:cNvPr>
              <p:cNvSpPr txBox="1"/>
              <p:nvPr/>
            </p:nvSpPr>
            <p:spPr>
              <a:xfrm>
                <a:off x="303514" y="1290443"/>
                <a:ext cx="189314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𝐴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𝑛</m:t>
                    </m:r>
                    <m:r>
                      <a:rPr lang="en-US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en-US" sz="24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3CCDB0E-6114-CEEE-A59E-D1A5FB5AD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514" y="1290443"/>
                <a:ext cx="1893147" cy="369332"/>
              </a:xfrm>
              <a:prstGeom prst="rect">
                <a:avLst/>
              </a:prstGeom>
              <a:blipFill>
                <a:blip r:embed="rId4"/>
                <a:stretch>
                  <a:fillRect l="-2258" t="-26667" r="-9032" b="-50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B945CDF-0176-11CC-B76E-B9F24DFDE5B0}"/>
                  </a:ext>
                </a:extLst>
              </p:cNvPr>
              <p:cNvSpPr txBox="1"/>
              <p:nvPr/>
            </p:nvSpPr>
            <p:spPr>
              <a:xfrm>
                <a:off x="60712" y="2889827"/>
                <a:ext cx="6068264" cy="6028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Pre>
                        <m:sPre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PrePr>
                        <m:sub/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137</m:t>
                          </m:r>
                        </m:sup>
                        <m:e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</a:rPr>
                            <m:t>Xe</m:t>
                          </m:r>
                          <m:groupChr>
                            <m:groupChrPr>
                              <m:chr m:val="→"/>
                              <m:vertJc m:val="bot"/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groupChrPr>
                            <m:e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3.82</m:t>
                              </m:r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min</m:t>
                              </m:r>
                            </m:e>
                          </m:groupChr>
                          <m:sPre>
                            <m:sPre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/>
                            <m:sup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137</m:t>
                              </m:r>
                            </m:sup>
                            <m:e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e>
                          </m:sPr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24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=4.2</m:t>
                          </m:r>
                          <m:r>
                            <m:rPr>
                              <m:nor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MeV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sPre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6B945CDF-0176-11CC-B76E-B9F24DFDE5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712" y="2889827"/>
                <a:ext cx="6068264" cy="602857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ADA19ED-2EF5-F7F7-9922-E6B8633260AC}"/>
              </a:ext>
            </a:extLst>
          </p:cNvPr>
          <p:cNvSpPr txBox="1">
            <a:spLocks/>
          </p:cNvSpPr>
          <p:nvPr/>
        </p:nvSpPr>
        <p:spPr>
          <a:xfrm>
            <a:off x="6625939" y="4272856"/>
            <a:ext cx="5421682" cy="19632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1400" b="1" dirty="0"/>
              <a:t>HIGH LEVEL ASSUMPTIONS</a:t>
            </a:r>
          </a:p>
          <a:p>
            <a:r>
              <a:rPr lang="en-US" sz="1400" b="1" dirty="0"/>
              <a:t>Enhanced </a:t>
            </a:r>
            <a:r>
              <a:rPr lang="en-US" sz="1400" dirty="0"/>
              <a:t>–</a:t>
            </a:r>
            <a:r>
              <a:rPr lang="en-US" sz="1400" b="1" dirty="0"/>
              <a:t> </a:t>
            </a:r>
            <a:r>
              <a:rPr lang="en-US" sz="1400" dirty="0"/>
              <a:t>Neutron capture tag eff = 80% (nominal 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400" dirty="0"/>
              <a:t> threshold)</a:t>
            </a:r>
          </a:p>
          <a:p>
            <a:r>
              <a:rPr lang="en-US" sz="1400" b="1" dirty="0"/>
              <a:t>Aggressive </a:t>
            </a:r>
            <a:r>
              <a:rPr lang="en-US" sz="1400" dirty="0"/>
              <a:t>– Neutron capture tag eff = 93% (lower </a:t>
            </a:r>
            <a:r>
              <a:rPr lang="el-G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en-US" sz="1400" dirty="0"/>
              <a:t> threshold) 	      details of dead-time reduction algorithm to be finalized</a:t>
            </a:r>
          </a:p>
          <a:p>
            <a:r>
              <a:rPr lang="en-US" sz="1400" b="1" dirty="0"/>
              <a:t>Hardware Modification </a:t>
            </a:r>
            <a:r>
              <a:rPr lang="en-US" sz="1400" dirty="0"/>
              <a:t>-</a:t>
            </a:r>
            <a:r>
              <a:rPr lang="en-US" sz="1400" b="1" dirty="0"/>
              <a:t> </a:t>
            </a:r>
            <a:r>
              <a:rPr lang="en-US" sz="1400" dirty="0"/>
              <a:t>Add neutron capture dopant to HFE volume</a:t>
            </a:r>
          </a:p>
        </p:txBody>
      </p:sp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C3B801B3-2D7B-144A-10BE-0063E6894C2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80" b="48193"/>
          <a:stretch/>
        </p:blipFill>
        <p:spPr>
          <a:xfrm>
            <a:off x="5622992" y="1012224"/>
            <a:ext cx="2005894" cy="1522884"/>
          </a:xfrm>
          <a:prstGeom prst="rect">
            <a:avLst/>
          </a:prstGeom>
        </p:spPr>
      </p:pic>
      <p:graphicFrame>
        <p:nvGraphicFramePr>
          <p:cNvPr id="6" name="Table 2">
            <a:extLst>
              <a:ext uri="{FF2B5EF4-FFF2-40B4-BE49-F238E27FC236}">
                <a16:creationId xmlns:a16="http://schemas.microsoft.com/office/drawing/2014/main" id="{3883193B-EF08-667D-8045-262DC59D45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364503"/>
              </p:ext>
            </p:extLst>
          </p:nvPr>
        </p:nvGraphicFramePr>
        <p:xfrm>
          <a:off x="246953" y="3829680"/>
          <a:ext cx="6310339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0544">
                  <a:extLst>
                    <a:ext uri="{9D8B030D-6E8A-4147-A177-3AD203B41FA5}">
                      <a16:colId xmlns:a16="http://schemas.microsoft.com/office/drawing/2014/main" val="4185454079"/>
                    </a:ext>
                  </a:extLst>
                </a:gridCol>
                <a:gridCol w="841045">
                  <a:extLst>
                    <a:ext uri="{9D8B030D-6E8A-4147-A177-3AD203B41FA5}">
                      <a16:colId xmlns:a16="http://schemas.microsoft.com/office/drawing/2014/main" val="2394638719"/>
                    </a:ext>
                  </a:extLst>
                </a:gridCol>
                <a:gridCol w="1194929">
                  <a:extLst>
                    <a:ext uri="{9D8B030D-6E8A-4147-A177-3AD203B41FA5}">
                      <a16:colId xmlns:a16="http://schemas.microsoft.com/office/drawing/2014/main" val="3938585357"/>
                    </a:ext>
                  </a:extLst>
                </a:gridCol>
                <a:gridCol w="1156803">
                  <a:extLst>
                    <a:ext uri="{9D8B030D-6E8A-4147-A177-3AD203B41FA5}">
                      <a16:colId xmlns:a16="http://schemas.microsoft.com/office/drawing/2014/main" val="3270590365"/>
                    </a:ext>
                  </a:extLst>
                </a:gridCol>
                <a:gridCol w="1070565">
                  <a:extLst>
                    <a:ext uri="{9D8B030D-6E8A-4147-A177-3AD203B41FA5}">
                      <a16:colId xmlns:a16="http://schemas.microsoft.com/office/drawing/2014/main" val="4230217268"/>
                    </a:ext>
                  </a:extLst>
                </a:gridCol>
                <a:gridCol w="1006453">
                  <a:extLst>
                    <a:ext uri="{9D8B030D-6E8A-4147-A177-3AD203B41FA5}">
                      <a16:colId xmlns:a16="http://schemas.microsoft.com/office/drawing/2014/main" val="983169726"/>
                    </a:ext>
                  </a:extLst>
                </a:gridCol>
              </a:tblGrid>
              <a:tr h="543604">
                <a:tc>
                  <a:txBody>
                    <a:bodyPr/>
                    <a:lstStyle/>
                    <a:p>
                      <a:pPr algn="l"/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Site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30000"/>
                        <a:t>137</a:t>
                      </a:r>
                      <a:r>
                        <a:rPr lang="en-US" sz="1200"/>
                        <a:t>Xe Total Background Fraction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Deadtime</a:t>
                      </a:r>
                    </a:p>
                    <a:p>
                      <a:pPr algn="ctr"/>
                      <a:r>
                        <a:rPr lang="en-US" sz="1200"/>
                        <a:t>[days]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/>
                        <a:t>(% of 10 yrs)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90% CL </a:t>
                      </a:r>
                      <a:r>
                        <a:rPr lang="en-US" sz="1200" dirty="0">
                          <a:latin typeface="Symbol" pitchFamily="2" charset="2"/>
                        </a:rPr>
                        <a:t>0nbb </a:t>
                      </a:r>
                      <a:r>
                        <a:rPr lang="en-US" sz="1200" dirty="0"/>
                        <a:t>Sensitivity</a:t>
                      </a:r>
                    </a:p>
                    <a:p>
                      <a:pPr algn="ctr"/>
                      <a:r>
                        <a:rPr lang="en-US" sz="1200" dirty="0"/>
                        <a:t>[10</a:t>
                      </a:r>
                      <a:r>
                        <a:rPr lang="en-US" sz="1200" baseline="30000" dirty="0"/>
                        <a:t>28</a:t>
                      </a:r>
                      <a:r>
                        <a:rPr lang="en-US" sz="1200" dirty="0"/>
                        <a:t> y]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Discovery Potential, 3</a:t>
                      </a:r>
                      <a:r>
                        <a:rPr lang="en-US" sz="1200" dirty="0">
                          <a:latin typeface="Symbol" pitchFamily="2" charset="2"/>
                        </a:rPr>
                        <a:t>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[10</a:t>
                      </a:r>
                      <a:r>
                        <a:rPr lang="en-US" sz="1200" baseline="30000" dirty="0"/>
                        <a:t>28</a:t>
                      </a:r>
                      <a:r>
                        <a:rPr lang="en-US" sz="1200" dirty="0"/>
                        <a:t> y]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9590500"/>
                  </a:ext>
                </a:extLst>
              </a:tr>
              <a:tr h="232973">
                <a:tc rowSpan="2"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Enhanced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i="1" dirty="0"/>
                        <a:t>SNOLAB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/>
                        <a:t>1.1%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/>
                        <a:t>1.6 (0.04%)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/>
                        <a:t>1.38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i="1" dirty="0"/>
                        <a:t>0.77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9344546"/>
                  </a:ext>
                </a:extLst>
              </a:tr>
              <a:tr h="232973">
                <a:tc vMerge="1">
                  <a:txBody>
                    <a:bodyPr/>
                    <a:lstStyle/>
                    <a:p>
                      <a:pPr algn="l"/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LNGS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45%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148 (4%)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3815338"/>
                  </a:ext>
                </a:extLst>
              </a:tr>
              <a:tr h="232973">
                <a:tc rowSpan="2">
                  <a:txBody>
                    <a:bodyPr/>
                    <a:lstStyle/>
                    <a:p>
                      <a:pPr algn="l"/>
                      <a:r>
                        <a:rPr lang="en-US" sz="1200"/>
                        <a:t>Aggressive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SNOLAB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0.7%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1.9 (0.05%)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1.39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594503"/>
                  </a:ext>
                </a:extLst>
              </a:tr>
              <a:tr h="232973">
                <a:tc vMerge="1">
                  <a:txBody>
                    <a:bodyPr/>
                    <a:lstStyle/>
                    <a:p>
                      <a:pPr algn="l"/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LNGS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28%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178 (5%)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460061"/>
                  </a:ext>
                </a:extLst>
              </a:tr>
              <a:tr h="232973">
                <a:tc rowSpan="2">
                  <a:txBody>
                    <a:bodyPr/>
                    <a:lstStyle/>
                    <a:p>
                      <a:pPr algn="l"/>
                      <a:r>
                        <a:rPr lang="en-US" sz="1200" dirty="0"/>
                        <a:t>Hardware Modification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SNOLAB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9203853"/>
                  </a:ext>
                </a:extLst>
              </a:tr>
              <a:tr h="232973">
                <a:tc vMerge="1">
                  <a:txBody>
                    <a:bodyPr/>
                    <a:lstStyle/>
                    <a:p>
                      <a:pPr algn="l"/>
                      <a:endParaRPr 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/>
                        <a:t>LNGS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7.8%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15 (0.4%)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/>
                        <a:t>1.24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0.68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0465"/>
                  </a:ext>
                </a:extLst>
              </a:tr>
            </a:tbl>
          </a:graphicData>
        </a:graphic>
      </p:graphicFrame>
      <p:pic>
        <p:nvPicPr>
          <p:cNvPr id="2" name="Picture 1" descr="Chart, line chart&#10;&#10;Description automatically generated">
            <a:extLst>
              <a:ext uri="{FF2B5EF4-FFF2-40B4-BE49-F238E27FC236}">
                <a16:creationId xmlns:a16="http://schemas.microsoft.com/office/drawing/2014/main" id="{7CF7C932-0D20-6AF9-6A8C-3CF2CF572C8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39"/>
          <a:stretch/>
        </p:blipFill>
        <p:spPr>
          <a:xfrm>
            <a:off x="8039985" y="1065345"/>
            <a:ext cx="3848501" cy="29395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61FD1BC-5696-6A46-2E57-DB85EAE6967C}"/>
              </a:ext>
            </a:extLst>
          </p:cNvPr>
          <p:cNvSpPr/>
          <p:nvPr/>
        </p:nvSpPr>
        <p:spPr>
          <a:xfrm>
            <a:off x="2127183" y="3829680"/>
            <a:ext cx="1203158" cy="1213958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0D94F56-E344-E9F6-364A-1A6AD653218D}"/>
              </a:ext>
            </a:extLst>
          </p:cNvPr>
          <p:cNvSpPr/>
          <p:nvPr/>
        </p:nvSpPr>
        <p:spPr>
          <a:xfrm>
            <a:off x="4467276" y="3829680"/>
            <a:ext cx="2090015" cy="1213958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55E7EC-882B-45C1-B07F-5B19D6602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2334AB6-C7D4-469C-9FC3-730178FCC2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332" y="1102071"/>
            <a:ext cx="8488385" cy="4774717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C0D9F7F-846F-4318-B92A-9C1E7340CCBF}"/>
              </a:ext>
            </a:extLst>
          </p:cNvPr>
          <p:cNvSpPr txBox="1">
            <a:spLocks/>
          </p:cNvSpPr>
          <p:nvPr/>
        </p:nvSpPr>
        <p:spPr>
          <a:xfrm>
            <a:off x="838200" y="157329"/>
            <a:ext cx="10515600" cy="85937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The international nEXO collaboration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BB9F93-2EB6-4CBD-B4DD-2664BD4ADBCE}"/>
              </a:ext>
            </a:extLst>
          </p:cNvPr>
          <p:cNvSpPr txBox="1"/>
          <p:nvPr/>
        </p:nvSpPr>
        <p:spPr>
          <a:xfrm>
            <a:off x="2620111" y="5901651"/>
            <a:ext cx="7362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List of collaborators available at </a:t>
            </a:r>
            <a:r>
              <a:rPr lang="en-CA" dirty="0">
                <a:hlinkClick r:id="rId4"/>
              </a:rPr>
              <a:t>https://nexo.llnl.gov/</a:t>
            </a:r>
            <a:r>
              <a:rPr lang="en-CA" dirty="0"/>
              <a:t>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9E9A4-D5C5-E1A5-5ABB-37CF318A0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58312" y="6356350"/>
            <a:ext cx="2743200" cy="365125"/>
          </a:xfrm>
        </p:spPr>
        <p:txBody>
          <a:bodyPr/>
          <a:lstStyle/>
          <a:p>
            <a:fld id="{6055A003-3D9B-4BBA-8B17-A6DBD1C8E6AD}" type="slidenum">
              <a:rPr lang="en-US" smtClean="0"/>
              <a:t>26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5B62BE5-87C0-FE5E-80C9-2F479B3A7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66C9A-373A-417B-9715-19BC273760A0}"/>
              </a:ext>
            </a:extLst>
          </p:cNvPr>
          <p:cNvSpPr txBox="1"/>
          <p:nvPr/>
        </p:nvSpPr>
        <p:spPr>
          <a:xfrm>
            <a:off x="2284744" y="6247900"/>
            <a:ext cx="806394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>
                <a:solidFill>
                  <a:schemeClr val="accent1">
                    <a:lumMod val="75000"/>
                  </a:schemeClr>
                </a:solidFill>
              </a:rPr>
              <a:t>~200 scientists, 34 institutions in 9 countries on 4 continents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EB64EA-6284-9038-A63B-99DB08A5F779}"/>
              </a:ext>
            </a:extLst>
          </p:cNvPr>
          <p:cNvSpPr txBox="1"/>
          <p:nvPr/>
        </p:nvSpPr>
        <p:spPr>
          <a:xfrm>
            <a:off x="8752799" y="1712007"/>
            <a:ext cx="3360464" cy="341632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/>
              <a:t>Canadian contingent within nEXO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14 PIs members of nEXO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/>
              <a:t>~45 undergraduate and graduate students and postdocs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accent1"/>
                </a:solidFill>
              </a:rPr>
              <a:t>Canadian groups constitute ~25% of the collaboration, contribute to 5 subsystems, and lead 2 subsystems.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accent1"/>
                </a:solidFill>
              </a:rPr>
              <a:t>Significant engineering and project management support from SNOLAB</a:t>
            </a:r>
          </a:p>
        </p:txBody>
      </p:sp>
    </p:spTree>
    <p:extLst>
      <p:ext uri="{BB962C8B-B14F-4D97-AF65-F5344CB8AC3E}">
        <p14:creationId xmlns:p14="http://schemas.microsoft.com/office/powerpoint/2010/main" val="146889387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7B3CA4C-26E0-122F-5B11-043916B8B7A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69" b="12169"/>
          <a:stretch/>
        </p:blipFill>
        <p:spPr>
          <a:xfrm>
            <a:off x="0" y="-56270"/>
            <a:ext cx="12192000" cy="6914270"/>
          </a:xfrm>
          <a:prstGeom prst="rect">
            <a:avLst/>
          </a:prstGeom>
        </p:spPr>
      </p:pic>
      <p:sp>
        <p:nvSpPr>
          <p:cNvPr id="384" name="Rectangle 5"/>
          <p:cNvSpPr/>
          <p:nvPr/>
        </p:nvSpPr>
        <p:spPr>
          <a:xfrm>
            <a:off x="8630616" y="231062"/>
            <a:ext cx="3435520" cy="1052042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12700">
            <a:miter lim="400000"/>
          </a:ln>
        </p:spPr>
        <p:txBody>
          <a:bodyPr lIns="22860" rIns="22860"/>
          <a:lstStyle/>
          <a:p>
            <a:pPr defTabSz="457200">
              <a:defRPr sz="1200">
                <a:latin typeface="Gill Sans"/>
                <a:ea typeface="Gill Sans"/>
                <a:cs typeface="Gill Sans"/>
                <a:sym typeface="Gill Sans"/>
              </a:defRPr>
            </a:pPr>
            <a:endParaRPr sz="600"/>
          </a:p>
        </p:txBody>
      </p:sp>
      <p:sp>
        <p:nvSpPr>
          <p:cNvPr id="385" name="Collaboration Meeting Dec 2020"/>
          <p:cNvSpPr txBox="1"/>
          <p:nvPr/>
        </p:nvSpPr>
        <p:spPr>
          <a:xfrm>
            <a:off x="8630616" y="1350330"/>
            <a:ext cx="3626329" cy="305212"/>
          </a:xfrm>
          <a:prstGeom prst="rect">
            <a:avLst/>
          </a:prstGeom>
          <a:ln w="12700">
            <a:miter lim="400000"/>
          </a:ln>
          <a:effectLst>
            <a:outerShdw blurRad="50800" dist="50800" dir="5400000" algn="ctr" rotWithShape="0">
              <a:schemeClr val="tx1"/>
            </a:outerShdw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>
              <a:defRPr sz="3300"/>
            </a:lvl1pPr>
          </a:lstStyle>
          <a:p>
            <a:r>
              <a:rPr sz="1650" dirty="0">
                <a:solidFill>
                  <a:schemeClr val="bg1"/>
                </a:solidFill>
              </a:rPr>
              <a:t>Collaboration Meeting </a:t>
            </a:r>
            <a:r>
              <a:rPr lang="en-US" sz="1650" dirty="0">
                <a:solidFill>
                  <a:schemeClr val="bg1"/>
                </a:solidFill>
              </a:rPr>
              <a:t>December</a:t>
            </a:r>
            <a:r>
              <a:rPr sz="1650" dirty="0">
                <a:solidFill>
                  <a:schemeClr val="bg1"/>
                </a:solidFill>
              </a:rPr>
              <a:t> 202</a:t>
            </a:r>
            <a:r>
              <a:rPr lang="en-US" sz="1650" dirty="0">
                <a:solidFill>
                  <a:schemeClr val="bg1"/>
                </a:solidFill>
              </a:rPr>
              <a:t>2</a:t>
            </a:r>
            <a:endParaRPr sz="1650" dirty="0">
              <a:solidFill>
                <a:schemeClr val="bg1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46525EB-9CF1-03E3-C7E1-51B06D3E49A0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A" smtClean="0"/>
              <a:t>27</a:t>
            </a:fld>
            <a:endParaRPr lang="en-CA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72222E-8FF8-E57E-8E94-04BB7BA02BEF}"/>
              </a:ext>
            </a:extLst>
          </p:cNvPr>
          <p:cNvSpPr txBox="1"/>
          <p:nvPr/>
        </p:nvSpPr>
        <p:spPr>
          <a:xfrm>
            <a:off x="0" y="5209795"/>
            <a:ext cx="98679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>
                <a:effectLst>
                  <a:outerShdw blurRad="38100" dist="38100" dir="2700000" algn="tl">
                    <a:schemeClr val="bg1">
                      <a:alpha val="43000"/>
                    </a:schemeClr>
                  </a:outerShdw>
                </a:effectLst>
              </a:rPr>
              <a:t>We are looking forward to welcome the collaboration in Montreal for the summer 2023 collaboration meeting!</a:t>
            </a:r>
          </a:p>
        </p:txBody>
      </p:sp>
    </p:spTree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5AD1F-2A09-450F-A762-46FEE67CF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500" y="115352"/>
            <a:ext cx="10515600" cy="859376"/>
          </a:xfrm>
        </p:spPr>
        <p:txBody>
          <a:bodyPr/>
          <a:lstStyle/>
          <a:p>
            <a:r>
              <a:rPr lang="en-CA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ED85B-D79E-4E68-B137-8A5D5F40D7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A2580-D353-42C1-ABED-DAE6ADA3292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87064" y="1178748"/>
            <a:ext cx="7593092" cy="5092728"/>
          </a:xfrm>
        </p:spPr>
        <p:txBody>
          <a:bodyPr>
            <a:normAutofit fontScale="92500"/>
          </a:bodyPr>
          <a:lstStyle/>
          <a:p>
            <a:r>
              <a:rPr lang="en-CA" b="1" dirty="0" err="1">
                <a:solidFill>
                  <a:srgbClr val="4472C4"/>
                </a:solidFill>
              </a:rPr>
              <a:t>nEXO</a:t>
            </a:r>
            <a:r>
              <a:rPr lang="en-CA" b="1" dirty="0">
                <a:solidFill>
                  <a:srgbClr val="4472C4"/>
                </a:solidFill>
              </a:rPr>
              <a:t> is a discovery focussed </a:t>
            </a:r>
            <a:r>
              <a:rPr lang="el-GR" b="1" dirty="0">
                <a:solidFill>
                  <a:srgbClr val="4472C4"/>
                </a:solidFill>
              </a:rPr>
              <a:t>0νββ</a:t>
            </a:r>
            <a:r>
              <a:rPr lang="en-CA" b="1" dirty="0">
                <a:solidFill>
                  <a:srgbClr val="4472C4"/>
                </a:solidFill>
              </a:rPr>
              <a:t> experiment.</a:t>
            </a:r>
          </a:p>
          <a:p>
            <a:r>
              <a:rPr lang="en-US" dirty="0" err="1"/>
              <a:t>nEXO’s</a:t>
            </a:r>
            <a:r>
              <a:rPr lang="en-US" dirty="0"/>
              <a:t> multi parameter signal extraction enables a “background-free” </a:t>
            </a:r>
            <a:r>
              <a:rPr lang="el-GR" dirty="0"/>
              <a:t>0νββ</a:t>
            </a:r>
            <a:r>
              <a:rPr lang="en-US" dirty="0"/>
              <a:t> search that is particularly robust against unknown backgrounds.</a:t>
            </a:r>
          </a:p>
          <a:p>
            <a:r>
              <a:rPr lang="en-CA" dirty="0"/>
              <a:t>nEXO is being designed to reach a sensitivity beyond ~10</a:t>
            </a:r>
            <a:r>
              <a:rPr lang="en-CA" baseline="30000" dirty="0"/>
              <a:t>28</a:t>
            </a:r>
            <a:r>
              <a:rPr lang="en-CA" dirty="0"/>
              <a:t> years and will probe the entire inverted ordering parameter space.</a:t>
            </a:r>
          </a:p>
          <a:p>
            <a:r>
              <a:rPr lang="en-CA" b="1" dirty="0">
                <a:solidFill>
                  <a:schemeClr val="accent1"/>
                </a:solidFill>
              </a:rPr>
              <a:t>SNOLAB is the location preferred by nEXO.</a:t>
            </a:r>
          </a:p>
          <a:p>
            <a:r>
              <a:rPr lang="en-CA" b="1" dirty="0">
                <a:solidFill>
                  <a:schemeClr val="accent1"/>
                </a:solidFill>
              </a:rPr>
              <a:t>nEXO design at SNOLAB </a:t>
            </a:r>
            <a:r>
              <a:rPr lang="en-CA" b="1" dirty="0" err="1">
                <a:solidFill>
                  <a:schemeClr val="accent1"/>
                </a:solidFill>
              </a:rPr>
              <a:t>Cryopit</a:t>
            </a:r>
            <a:r>
              <a:rPr lang="en-CA" b="1" dirty="0">
                <a:solidFill>
                  <a:schemeClr val="accent1"/>
                </a:solidFill>
              </a:rPr>
              <a:t> is well advanced.</a:t>
            </a:r>
          </a:p>
          <a:p>
            <a:r>
              <a:rPr lang="en-CA" dirty="0">
                <a:solidFill>
                  <a:schemeClr val="accent1"/>
                </a:solidFill>
              </a:rPr>
              <a:t>We hope to engage with international funding agencies to refine our funding strategy.</a:t>
            </a:r>
          </a:p>
        </p:txBody>
      </p:sp>
      <p:pic>
        <p:nvPicPr>
          <p:cNvPr id="7" name="Screen Shot 2020-04-17 at 4.07.41 PM.png" descr="Screen Shot 2020-04-17 at 4.07.41 PM.png">
            <a:extLst>
              <a:ext uri="{FF2B5EF4-FFF2-40B4-BE49-F238E27FC236}">
                <a16:creationId xmlns:a16="http://schemas.microsoft.com/office/drawing/2014/main" id="{3ABF2035-339D-4B62-A44A-0B2F9A572E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09991" y="226477"/>
            <a:ext cx="3429000" cy="260062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44B5D3E-9103-4225-86E9-E94CA0487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9991" y="2902227"/>
            <a:ext cx="3429000" cy="34825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03B774E-8575-4821-8901-11222240CBBA}"/>
              </a:ext>
            </a:extLst>
          </p:cNvPr>
          <p:cNvSpPr txBox="1"/>
          <p:nvPr/>
        </p:nvSpPr>
        <p:spPr>
          <a:xfrm>
            <a:off x="8709991" y="5738404"/>
            <a:ext cx="976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nEXO at </a:t>
            </a:r>
          </a:p>
          <a:p>
            <a:r>
              <a:rPr lang="en-CA" dirty="0"/>
              <a:t>SNOLAB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BFC703-32A3-4064-ADEA-82C1A6FA4DAC}"/>
              </a:ext>
            </a:extLst>
          </p:cNvPr>
          <p:cNvSpPr txBox="1"/>
          <p:nvPr/>
        </p:nvSpPr>
        <p:spPr>
          <a:xfrm>
            <a:off x="8829260" y="287900"/>
            <a:ext cx="9476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/>
              <a:t>nEXO</a:t>
            </a:r>
            <a:r>
              <a:rPr lang="en-CA" dirty="0"/>
              <a:t> at</a:t>
            </a:r>
          </a:p>
          <a:p>
            <a:r>
              <a:rPr lang="en-CA" dirty="0"/>
              <a:t>SNOLAB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2868615-6ED4-9EC6-E896-C95BB7A72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A003-3D9B-4BBA-8B17-A6DBD1C8E6AD}" type="slidenum">
              <a:rPr lang="en-US" smtClean="0"/>
              <a:t>28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99FA6E-43C7-23F2-2CE1-B3E3D70685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0νββ </a:t>
            </a:r>
            <a:r>
              <a:rPr lang="en-US" dirty="0"/>
              <a:t>International Summit - nEXO</a:t>
            </a:r>
          </a:p>
        </p:txBody>
      </p:sp>
    </p:spTree>
    <p:extLst>
      <p:ext uri="{BB962C8B-B14F-4D97-AF65-F5344CB8AC3E}">
        <p14:creationId xmlns:p14="http://schemas.microsoft.com/office/powerpoint/2010/main" val="19294819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789BE4D-7292-4F8A-95C2-ECB775745F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448309"/>
          </a:xfrm>
        </p:spPr>
        <p:txBody>
          <a:bodyPr>
            <a:normAutofit fontScale="90000"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IHEP Beijing Status and Interests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0FB2714-A358-4964-9C2C-D404358345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90512"/>
            <a:ext cx="9144000" cy="1367287"/>
          </a:xfrm>
        </p:spPr>
        <p:txBody>
          <a:bodyPr/>
          <a:lstStyle/>
          <a:p>
            <a:r>
              <a:rPr lang="en-US" altLang="zh-CN" dirty="0"/>
              <a:t>Yifang Wang</a:t>
            </a: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5D15D4B4-840F-4693-9074-210547169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313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2"/>
          <p:cNvSpPr/>
          <p:nvPr/>
        </p:nvSpPr>
        <p:spPr>
          <a:xfrm>
            <a:off x="267101" y="199590"/>
            <a:ext cx="8008219" cy="856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strike="noStrike" spc="-1" dirty="0">
                <a:solidFill>
                  <a:srgbClr val="2F5597"/>
                </a:solidFill>
                <a:latin typeface="Calibri Light"/>
                <a:ea typeface="DejaVu Sans"/>
              </a:rPr>
              <a:t>nEXO Subsystems</a:t>
            </a:r>
            <a:endParaRPr lang="en-US" sz="4400" b="1" strike="noStrike" spc="-1" dirty="0">
              <a:latin typeface="Arial"/>
            </a:endParaRPr>
          </a:p>
        </p:txBody>
      </p:sp>
      <p:sp>
        <p:nvSpPr>
          <p:cNvPr id="210" name="CustomShape 4"/>
          <p:cNvSpPr/>
          <p:nvPr/>
        </p:nvSpPr>
        <p:spPr>
          <a:xfrm>
            <a:off x="2722909" y="4898572"/>
            <a:ext cx="4111560" cy="36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5"/>
          <p:cNvSpPr/>
          <p:nvPr/>
        </p:nvSpPr>
        <p:spPr>
          <a:xfrm>
            <a:off x="4082109" y="2240280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10" y="0"/>
                </a:lnTo>
                <a:lnTo>
                  <a:pt x="1371110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480">
            <a:solidFill>
              <a:srgbClr val="4D4D4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TPC (PNNL)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J.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 Narrow"/>
                <a:ea typeface="DejaVu Sans"/>
              </a:rPr>
              <a:t>Orrell</a:t>
            </a: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(PNNL)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A. Gorham (PNNL)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3" name="CustomShape 6"/>
          <p:cNvSpPr/>
          <p:nvPr/>
        </p:nvSpPr>
        <p:spPr>
          <a:xfrm>
            <a:off x="2189829" y="2240280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09" y="0"/>
                </a:lnTo>
                <a:lnTo>
                  <a:pt x="1371109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Photon Readout Electronics (BNL)</a:t>
            </a:r>
            <a:endParaRPr lang="en-US" sz="140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M. Chiu (BNL)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L.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 Narrow"/>
                <a:ea typeface="DejaVu Sans"/>
              </a:rPr>
              <a:t>DeMino</a:t>
            </a: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(BNL)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4" name="CustomShape 7"/>
          <p:cNvSpPr/>
          <p:nvPr/>
        </p:nvSpPr>
        <p:spPr>
          <a:xfrm>
            <a:off x="304509" y="2240280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10" y="0"/>
                </a:lnTo>
                <a:lnTo>
                  <a:pt x="1371110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480">
            <a:solidFill>
              <a:srgbClr val="4D4D4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Charge Readout Electronics (SLAC)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L. Yang (UCSD)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A.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 Narrow"/>
                <a:ea typeface="DejaVu Sans"/>
              </a:rPr>
              <a:t>Dragone</a:t>
            </a: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(SLAC)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6" name="CustomShape 9"/>
          <p:cNvSpPr/>
          <p:nvPr/>
        </p:nvSpPr>
        <p:spPr>
          <a:xfrm>
            <a:off x="4082109" y="3586724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10" y="0"/>
                </a:lnTo>
                <a:lnTo>
                  <a:pt x="1371110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TPC Support Systems (LLNL) 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A. Pocar (UMass)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A. House (LLNL)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7" name="CustomShape 10"/>
          <p:cNvSpPr/>
          <p:nvPr/>
        </p:nvSpPr>
        <p:spPr>
          <a:xfrm>
            <a:off x="2193309" y="3586724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09" y="0"/>
                </a:lnTo>
                <a:lnTo>
                  <a:pt x="1371109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5" dirty="0">
                <a:solidFill>
                  <a:srgbClr val="000000"/>
                </a:solidFill>
                <a:latin typeface="Arial Narrow"/>
                <a:ea typeface="DejaVu Sans"/>
              </a:rPr>
              <a:t>Radioactive Background </a:t>
            </a: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Control (SLAC)</a:t>
            </a:r>
            <a:endParaRPr lang="en-US" b="0" strike="noStrike" spc="-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A.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 Narrow"/>
                <a:ea typeface="DejaVu Sans"/>
              </a:rPr>
              <a:t>Piepke</a:t>
            </a: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(UA)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D. Seiner (PNNL)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8" name="CustomShape 11"/>
          <p:cNvSpPr/>
          <p:nvPr/>
        </p:nvSpPr>
        <p:spPr>
          <a:xfrm>
            <a:off x="304509" y="3586724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10" y="0"/>
                </a:lnTo>
                <a:lnTo>
                  <a:pt x="1371110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270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Computing, Control</a:t>
            </a:r>
            <a:b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</a:b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and Software (LLNL)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S. Sangiorgio (LLNL)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F.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 Narrow"/>
                <a:ea typeface="DejaVu Sans"/>
              </a:rPr>
              <a:t>Nekogar</a:t>
            </a: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(LLNL)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20" name="CustomShape 13"/>
          <p:cNvSpPr/>
          <p:nvPr/>
        </p:nvSpPr>
        <p:spPr>
          <a:xfrm>
            <a:off x="4082129" y="4903172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10" y="0"/>
                </a:lnTo>
                <a:lnTo>
                  <a:pt x="1371110" y="940518"/>
                </a:lnTo>
                <a:lnTo>
                  <a:pt x="0" y="940518"/>
                </a:lnTo>
                <a:close/>
              </a:path>
            </a:pathLst>
          </a:custGeom>
          <a:solidFill>
            <a:srgbClr val="E2E3E4"/>
          </a:solidFill>
          <a:ln w="1270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Outer Detector (SNOLAB)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T. Brunner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D. Hawkins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21" name="CustomShape 14"/>
          <p:cNvSpPr/>
          <p:nvPr/>
        </p:nvSpPr>
        <p:spPr>
          <a:xfrm>
            <a:off x="2189829" y="4903172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09" y="0"/>
                </a:lnTo>
                <a:lnTo>
                  <a:pt x="1371109" y="940518"/>
                </a:lnTo>
                <a:lnTo>
                  <a:pt x="0" y="940518"/>
                </a:lnTo>
                <a:close/>
              </a:path>
            </a:pathLst>
          </a:custGeom>
          <a:solidFill>
            <a:srgbClr val="E2E3E4"/>
          </a:solidFill>
          <a:ln w="12700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Facility (SNOLAB)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E. Caden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D. Hawkins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9" name="CustomShape 12"/>
          <p:cNvSpPr/>
          <p:nvPr/>
        </p:nvSpPr>
        <p:spPr>
          <a:xfrm>
            <a:off x="5970909" y="3586724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09" y="0"/>
                </a:lnTo>
                <a:lnTo>
                  <a:pt x="1371109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480">
            <a:solidFill>
              <a:srgbClr val="4D4D4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Xenon (LLNL)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G. Gratta (Stanford)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TBD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5" name="CustomShape 8"/>
          <p:cNvSpPr/>
          <p:nvPr/>
        </p:nvSpPr>
        <p:spPr>
          <a:xfrm>
            <a:off x="5974389" y="2240280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09" y="0"/>
                </a:lnTo>
                <a:lnTo>
                  <a:pt x="1371109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Photon Detector (BNL)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D. Moore (Yale)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M. Worcester (BNL)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FA8CF5DB-C8AF-E59F-D145-253A1E3188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E1A283D-07AF-D74C-9C21-6DD90E1EF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312E77A-DE0D-303B-387D-8901E2B06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02A13C8-4E0A-4ADA-AF67-E326CA4F158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589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>
            <a:grpSpLocks noChangeAspect="1"/>
          </p:cNvGrpSpPr>
          <p:nvPr/>
        </p:nvGrpSpPr>
        <p:grpSpPr>
          <a:xfrm>
            <a:off x="7778465" y="166308"/>
            <a:ext cx="4245206" cy="6119069"/>
            <a:chOff x="5585884" y="2113715"/>
            <a:chExt cx="3396164" cy="4895255"/>
          </a:xfrm>
        </p:grpSpPr>
        <p:grpSp>
          <p:nvGrpSpPr>
            <p:cNvPr id="18" name="组合 17"/>
            <p:cNvGrpSpPr>
              <a:grpSpLocks noChangeAspect="1"/>
            </p:cNvGrpSpPr>
            <p:nvPr/>
          </p:nvGrpSpPr>
          <p:grpSpPr>
            <a:xfrm>
              <a:off x="5585884" y="2113715"/>
              <a:ext cx="3396164" cy="4895255"/>
              <a:chOff x="4153881" y="50416"/>
              <a:chExt cx="4856520" cy="7000221"/>
            </a:xfrm>
          </p:grpSpPr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09129" y="50416"/>
                <a:ext cx="1642243" cy="1490876"/>
              </a:xfrm>
              <a:prstGeom prst="rect">
                <a:avLst/>
              </a:prstGeom>
            </p:spPr>
          </p:pic>
          <p:grpSp>
            <p:nvGrpSpPr>
              <p:cNvPr id="21" name="组合 20"/>
              <p:cNvGrpSpPr>
                <a:grpSpLocks noChangeAspect="1"/>
              </p:cNvGrpSpPr>
              <p:nvPr/>
            </p:nvGrpSpPr>
            <p:grpSpPr>
              <a:xfrm>
                <a:off x="5525791" y="1794625"/>
                <a:ext cx="2789342" cy="3365139"/>
                <a:chOff x="5509599" y="1929749"/>
                <a:chExt cx="3023156" cy="3647219"/>
              </a:xfrm>
            </p:grpSpPr>
            <p:pic>
              <p:nvPicPr>
                <p:cNvPr id="36" name="图片 3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509599" y="1929749"/>
                  <a:ext cx="2714290" cy="3647218"/>
                </a:xfrm>
                <a:prstGeom prst="rect">
                  <a:avLst/>
                </a:prstGeom>
              </p:spPr>
            </p:pic>
            <p:pic>
              <p:nvPicPr>
                <p:cNvPr id="37" name="图片 36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082296" y="2941526"/>
                  <a:ext cx="450459" cy="2635442"/>
                </a:xfrm>
                <a:prstGeom prst="rect">
                  <a:avLst/>
                </a:prstGeom>
              </p:spPr>
            </p:pic>
          </p:grpSp>
          <p:cxnSp>
            <p:nvCxnSpPr>
              <p:cNvPr id="22" name="直接箭头连接符 21"/>
              <p:cNvCxnSpPr>
                <a:endCxn id="20" idx="2"/>
              </p:cNvCxnSpPr>
              <p:nvPr/>
            </p:nvCxnSpPr>
            <p:spPr>
              <a:xfrm flipH="1" flipV="1">
                <a:off x="5930251" y="1541292"/>
                <a:ext cx="579866" cy="836373"/>
              </a:xfrm>
              <a:prstGeom prst="straightConnector1">
                <a:avLst/>
              </a:prstGeom>
              <a:ln w="25400">
                <a:solidFill>
                  <a:srgbClr val="0000FF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3" name="图片 22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246" b="15325"/>
              <a:stretch/>
            </p:blipFill>
            <p:spPr>
              <a:xfrm>
                <a:off x="7169700" y="5305604"/>
                <a:ext cx="1533365" cy="1135550"/>
              </a:xfrm>
              <a:prstGeom prst="rect">
                <a:avLst/>
              </a:prstGeom>
            </p:spPr>
          </p:pic>
          <p:cxnSp>
            <p:nvCxnSpPr>
              <p:cNvPr id="24" name="直接箭头连接符 23"/>
              <p:cNvCxnSpPr/>
              <p:nvPr/>
            </p:nvCxnSpPr>
            <p:spPr>
              <a:xfrm flipH="1">
                <a:off x="5700430" y="3673702"/>
                <a:ext cx="265294" cy="1560063"/>
              </a:xfrm>
              <a:prstGeom prst="straightConnector1">
                <a:avLst/>
              </a:prstGeom>
              <a:ln w="25400">
                <a:solidFill>
                  <a:srgbClr val="0000FF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箭头连接符 24"/>
              <p:cNvCxnSpPr>
                <a:endCxn id="23" idx="0"/>
              </p:cNvCxnSpPr>
              <p:nvPr/>
            </p:nvCxnSpPr>
            <p:spPr>
              <a:xfrm>
                <a:off x="7676535" y="4579374"/>
                <a:ext cx="259848" cy="726230"/>
              </a:xfrm>
              <a:prstGeom prst="straightConnector1">
                <a:avLst/>
              </a:prstGeom>
              <a:ln w="25400">
                <a:solidFill>
                  <a:srgbClr val="0000FF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箭头连接符 25"/>
              <p:cNvCxnSpPr/>
              <p:nvPr/>
            </p:nvCxnSpPr>
            <p:spPr>
              <a:xfrm flipV="1">
                <a:off x="7321558" y="1663431"/>
                <a:ext cx="435612" cy="1441978"/>
              </a:xfrm>
              <a:prstGeom prst="straightConnector1">
                <a:avLst/>
              </a:prstGeom>
              <a:ln w="25400">
                <a:solidFill>
                  <a:srgbClr val="0000FF"/>
                </a:solidFill>
                <a:tailEnd type="triangle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矩形 8"/>
              <p:cNvSpPr/>
              <p:nvPr/>
            </p:nvSpPr>
            <p:spPr>
              <a:xfrm>
                <a:off x="5348523" y="5177093"/>
                <a:ext cx="1147447" cy="598564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457200" indent="-4572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anose="05000000000000000000" pitchFamily="2" charset="2"/>
                  <a:buChar char="u"/>
                  <a:defRPr sz="24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  <a:cs typeface="+mn-cs"/>
                  </a:defRPr>
                </a:lvl1pPr>
                <a:lvl2pPr marL="914400" indent="-4572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C3399"/>
                  </a:buClr>
                  <a:buFont typeface="Wingdings" panose="05000000000000000000" pitchFamily="2" charset="2"/>
                  <a:buChar char="ð"/>
                  <a:defRPr sz="20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</a:defRPr>
                </a:lvl2pPr>
                <a:lvl3pPr marL="12954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panose="05000000000000000000" pitchFamily="2" charset="2"/>
                  <a:buChar char="ü"/>
                  <a:defRPr sz="20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</a:defRPr>
                </a:lvl3pPr>
                <a:lvl4pPr marL="17526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宋体" panose="02010600030101010101" pitchFamily="2" charset="-122"/>
                  </a:defRPr>
                </a:lvl4pPr>
                <a:lvl5pPr marL="22098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宋体" panose="02010600030101010101" pitchFamily="2" charset="-122"/>
                  </a:defRPr>
                </a:lvl5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0" lang="en-US" altLang="zh-CN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rPr>
                  <a:t>(Al + MgF</a:t>
                </a:r>
                <a:r>
                  <a:rPr kumimoji="0" lang="en-US" altLang="zh-CN" sz="1400" b="1" i="0" u="none" strike="noStrike" kern="1200" cap="none" spc="0" normalizeH="0" baseline="-2500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rPr>
                  <a:t>2</a:t>
                </a:r>
                <a:r>
                  <a:rPr kumimoji="0" lang="en-US" altLang="zh-CN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rPr>
                  <a:t>) plating</a:t>
                </a: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8" name="矩形 8"/>
              <p:cNvSpPr/>
              <p:nvPr/>
            </p:nvSpPr>
            <p:spPr>
              <a:xfrm>
                <a:off x="6897267" y="6402779"/>
                <a:ext cx="1805797" cy="647858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457200" indent="-4572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anose="05000000000000000000" pitchFamily="2" charset="2"/>
                  <a:buChar char="u"/>
                  <a:defRPr sz="24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  <a:cs typeface="+mn-cs"/>
                  </a:defRPr>
                </a:lvl1pPr>
                <a:lvl2pPr marL="914400" indent="-4572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C3399"/>
                  </a:buClr>
                  <a:buFont typeface="Wingdings" panose="05000000000000000000" pitchFamily="2" charset="2"/>
                  <a:buChar char="ð"/>
                  <a:defRPr sz="20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</a:defRPr>
                </a:lvl2pPr>
                <a:lvl3pPr marL="12954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panose="05000000000000000000" pitchFamily="2" charset="2"/>
                  <a:buChar char="ü"/>
                  <a:defRPr sz="20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</a:defRPr>
                </a:lvl3pPr>
                <a:lvl4pPr marL="17526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宋体" panose="02010600030101010101" pitchFamily="2" charset="-122"/>
                  </a:defRPr>
                </a:lvl4pPr>
                <a:lvl5pPr marL="22098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宋体" panose="02010600030101010101" pitchFamily="2" charset="-122"/>
                  </a:defRPr>
                </a:lvl5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0" lang="en-US" altLang="zh-CN" sz="1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rPr>
                  <a:t>Radioassay</a:t>
                </a:r>
                <a:r>
                  <a:rPr kumimoji="0" lang="en-US" altLang="zh-CN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rPr>
                  <a:t> 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0" lang="en-US" altLang="zh-CN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rPr>
                  <a:t>by ICP-MS</a:t>
                </a: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endParaRPr>
              </a:p>
            </p:txBody>
          </p:sp>
          <p:sp>
            <p:nvSpPr>
              <p:cNvPr id="29" name="矩形 8"/>
              <p:cNvSpPr/>
              <p:nvPr/>
            </p:nvSpPr>
            <p:spPr>
              <a:xfrm rot="16200000">
                <a:off x="4622906" y="916320"/>
                <a:ext cx="704193" cy="1642243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 w="9525">
                <a:noFill/>
              </a:ln>
            </p:spPr>
            <p:txBody>
              <a:bodyPr vert="eaVert" wrap="square" anchor="ctr" anchorCtr="1">
                <a:spAutoFit/>
              </a:bodyPr>
              <a:lstStyle>
                <a:lvl1pPr marL="457200" indent="-4572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anose="05000000000000000000" pitchFamily="2" charset="2"/>
                  <a:buChar char="u"/>
                  <a:defRPr sz="24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  <a:cs typeface="+mn-cs"/>
                  </a:defRPr>
                </a:lvl1pPr>
                <a:lvl2pPr marL="914400" indent="-4572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C3399"/>
                  </a:buClr>
                  <a:buFont typeface="Wingdings" panose="05000000000000000000" pitchFamily="2" charset="2"/>
                  <a:buChar char="ð"/>
                  <a:defRPr sz="20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</a:defRPr>
                </a:lvl2pPr>
                <a:lvl3pPr marL="12954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panose="05000000000000000000" pitchFamily="2" charset="2"/>
                  <a:buChar char="ü"/>
                  <a:defRPr sz="20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</a:defRPr>
                </a:lvl3pPr>
                <a:lvl4pPr marL="17526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宋体" panose="02010600030101010101" pitchFamily="2" charset="-122"/>
                  </a:defRPr>
                </a:lvl4pPr>
                <a:lvl5pPr marL="22098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宋体" panose="02010600030101010101" pitchFamily="2" charset="-122"/>
                  </a:defRPr>
                </a:lvl5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0" lang="en-US" altLang="zh-CN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rPr>
                  <a:t>Charge readout tiles &amp; ASIC elec.</a:t>
                </a: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endParaRPr>
              </a:p>
            </p:txBody>
          </p:sp>
          <p:grpSp>
            <p:nvGrpSpPr>
              <p:cNvPr id="30" name="组合 29"/>
              <p:cNvGrpSpPr>
                <a:grpSpLocks noChangeAspect="1"/>
              </p:cNvGrpSpPr>
              <p:nvPr/>
            </p:nvGrpSpPr>
            <p:grpSpPr>
              <a:xfrm>
                <a:off x="7236201" y="224167"/>
                <a:ext cx="1774200" cy="1424609"/>
                <a:chOff x="9392285" y="4594225"/>
                <a:chExt cx="2317115" cy="1860550"/>
              </a:xfrm>
            </p:grpSpPr>
            <p:pic>
              <p:nvPicPr>
                <p:cNvPr id="33" name="图片 3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 rot="10800000">
                  <a:off x="9392285" y="4594225"/>
                  <a:ext cx="2317115" cy="1860550"/>
                </a:xfrm>
                <a:prstGeom prst="rect">
                  <a:avLst/>
                </a:prstGeom>
              </p:spPr>
            </p:pic>
            <p:sp>
              <p:nvSpPr>
                <p:cNvPr id="34" name="文本框 33"/>
                <p:cNvSpPr txBox="1"/>
                <p:nvPr/>
              </p:nvSpPr>
              <p:spPr>
                <a:xfrm>
                  <a:off x="10114819" y="5798154"/>
                  <a:ext cx="1017599" cy="41385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zh-CN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FF0000"/>
                      </a:solidFill>
                      <a:effectLst/>
                      <a:uLnTx/>
                      <a:uFillTx/>
                      <a:latin typeface="Calibri" panose="020F0502020204030204"/>
                      <a:ea typeface="等线" panose="02010600030101010101" pitchFamily="2" charset="-122"/>
                      <a:cs typeface="+mn-cs"/>
                    </a:rPr>
                    <a:t>10 cm</a:t>
                  </a:r>
                </a:p>
              </p:txBody>
            </p:sp>
            <p:cxnSp>
              <p:nvCxnSpPr>
                <p:cNvPr id="35" name="直接箭头连接符 34"/>
                <p:cNvCxnSpPr/>
                <p:nvPr/>
              </p:nvCxnSpPr>
              <p:spPr>
                <a:xfrm flipV="1">
                  <a:off x="10173335" y="5761355"/>
                  <a:ext cx="678815" cy="14605"/>
                </a:xfrm>
                <a:prstGeom prst="straightConnector1">
                  <a:avLst/>
                </a:prstGeom>
                <a:ln w="19050">
                  <a:solidFill>
                    <a:srgbClr val="FF0000"/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矩形 8"/>
              <p:cNvSpPr/>
              <p:nvPr/>
            </p:nvSpPr>
            <p:spPr>
              <a:xfrm>
                <a:off x="7905865" y="1682574"/>
                <a:ext cx="1104536" cy="598564"/>
              </a:xfrm>
              <a:prstGeom prst="rect">
                <a:avLst/>
              </a:prstGeom>
              <a:solidFill>
                <a:srgbClr val="FFFF00">
                  <a:alpha val="50000"/>
                </a:srgbClr>
              </a:solidFill>
              <a:ln w="9525">
                <a:noFill/>
              </a:ln>
            </p:spPr>
            <p:txBody>
              <a:bodyPr wrap="square">
                <a:spAutoFit/>
              </a:bodyPr>
              <a:lstStyle>
                <a:lvl1pPr marL="457200" indent="-4572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anose="05000000000000000000" pitchFamily="2" charset="2"/>
                  <a:buChar char="u"/>
                  <a:defRPr sz="24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  <a:cs typeface="+mn-cs"/>
                  </a:defRPr>
                </a:lvl1pPr>
                <a:lvl2pPr marL="914400" indent="-4572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CC3399"/>
                  </a:buClr>
                  <a:buFont typeface="Wingdings" panose="05000000000000000000" pitchFamily="2" charset="2"/>
                  <a:buChar char="ð"/>
                  <a:defRPr sz="20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</a:defRPr>
                </a:lvl2pPr>
                <a:lvl3pPr marL="12954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80000"/>
                  <a:buFont typeface="Wingdings" panose="05000000000000000000" pitchFamily="2" charset="2"/>
                  <a:buChar char="ü"/>
                  <a:defRPr sz="2000">
                    <a:solidFill>
                      <a:srgbClr val="0000CC"/>
                    </a:solidFill>
                    <a:latin typeface="+mn-lt"/>
                    <a:ea typeface="宋体" panose="02010600030101010101" pitchFamily="2" charset="-122"/>
                  </a:defRPr>
                </a:lvl3pPr>
                <a:lvl4pPr marL="17526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ea typeface="宋体" panose="02010600030101010101" pitchFamily="2" charset="-122"/>
                  </a:defRPr>
                </a:lvl4pPr>
                <a:lvl5pPr marL="2209800" indent="-3810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ea typeface="宋体" panose="02010600030101010101" pitchFamily="2" charset="-122"/>
                  </a:defRPr>
                </a:lvl5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rgbClr val="FF9900"/>
                  </a:buClr>
                  <a:buSzPct val="75000"/>
                  <a:buFont typeface="Wingdings" panose="05000000000000000000" pitchFamily="2" charset="2"/>
                  <a:buNone/>
                  <a:tabLst/>
                  <a:defRPr/>
                </a:pPr>
                <a:r>
                  <a:rPr kumimoji="0" lang="en-US" altLang="zh-CN" sz="14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rPr>
                  <a:t>SiPM</a:t>
                </a:r>
                <a:r>
                  <a:rPr kumimoji="0" lang="en-US" altLang="zh-CN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微软雅黑" panose="020B0503020204020204" pitchFamily="34" charset="-122"/>
                    <a:cs typeface="+mn-cs"/>
                  </a:rPr>
                  <a:t> interposer</a:t>
                </a:r>
                <a:endParaRPr kumimoji="0" lang="zh-CN" alt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微软雅黑" panose="020B0503020204020204" pitchFamily="34" charset="-122"/>
                  <a:cs typeface="+mn-cs"/>
                </a:endParaRPr>
              </a:p>
            </p:txBody>
          </p:sp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 rot="5400000">
                <a:off x="4221359" y="591859"/>
                <a:ext cx="983256" cy="622888"/>
              </a:xfrm>
              <a:prstGeom prst="rect">
                <a:avLst/>
              </a:prstGeom>
            </p:spPr>
          </p:pic>
        </p:grpSp>
        <p:cxnSp>
          <p:nvCxnSpPr>
            <p:cNvPr id="19" name="直接箭头连接符 18"/>
            <p:cNvCxnSpPr/>
            <p:nvPr/>
          </p:nvCxnSpPr>
          <p:spPr>
            <a:xfrm flipH="1">
              <a:off x="6869246" y="5261582"/>
              <a:ext cx="533067" cy="425101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38" name="表格 37"/>
          <p:cNvGraphicFramePr>
            <a:graphicFrameLocks noGrp="1"/>
          </p:cNvGraphicFramePr>
          <p:nvPr/>
        </p:nvGraphicFramePr>
        <p:xfrm>
          <a:off x="183762" y="2447695"/>
          <a:ext cx="8553838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1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8439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7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2753"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L2 systems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FFFF00"/>
                          </a:solidFill>
                        </a:rPr>
                        <a:t>WBS</a:t>
                      </a:r>
                      <a:r>
                        <a:rPr lang="en-US" altLang="zh-CN" sz="1800" baseline="0" dirty="0">
                          <a:solidFill>
                            <a:srgbClr val="FFFF00"/>
                          </a:solidFill>
                        </a:rPr>
                        <a:t> tasks</a:t>
                      </a:r>
                      <a:endParaRPr lang="zh-CN" altLang="en-US" sz="18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M&amp;S Budget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75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>
                          <a:solidFill>
                            <a:srgbClr val="C00000"/>
                          </a:solidFill>
                        </a:rPr>
                        <a:t>TPC 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1" dirty="0">
                          <a:solidFill>
                            <a:srgbClr val="0000FF"/>
                          </a:solidFill>
                        </a:rPr>
                        <a:t>Anode</a:t>
                      </a:r>
                      <a:r>
                        <a:rPr lang="en-US" altLang="zh-CN" sz="1800" b="1" baseline="0" dirty="0">
                          <a:solidFill>
                            <a:srgbClr val="0000FF"/>
                          </a:solidFill>
                        </a:rPr>
                        <a:t> charge tiles (full size ~1.3 m</a:t>
                      </a:r>
                      <a:r>
                        <a:rPr lang="en-US" altLang="zh-CN" sz="1800" b="1" baseline="30000" dirty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altLang="zh-CN" sz="1800" b="1" baseline="0" dirty="0">
                          <a:solidFill>
                            <a:srgbClr val="0000FF"/>
                          </a:solidFill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$ 2.5 M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753">
                <a:tc rowSpan="2"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C00000"/>
                          </a:solidFill>
                        </a:rPr>
                        <a:t>Photon </a:t>
                      </a:r>
                    </a:p>
                    <a:p>
                      <a:r>
                        <a:rPr lang="en-US" altLang="zh-CN" sz="1800" dirty="0">
                          <a:solidFill>
                            <a:srgbClr val="C00000"/>
                          </a:solidFill>
                        </a:rPr>
                        <a:t>Detector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solidFill>
                            <a:srgbClr val="0000FF"/>
                          </a:solidFill>
                        </a:rPr>
                        <a:t>Si-interposer (full size</a:t>
                      </a:r>
                      <a:r>
                        <a:rPr lang="en-US" altLang="zh-CN" sz="1800" b="1" baseline="0" dirty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altLang="zh-CN" sz="1800" b="1" dirty="0">
                          <a:solidFill>
                            <a:srgbClr val="0000FF"/>
                          </a:solidFill>
                        </a:rPr>
                        <a:t>~ 5 m</a:t>
                      </a:r>
                      <a:r>
                        <a:rPr lang="en-US" altLang="zh-CN" sz="1800" b="1" baseline="30000" dirty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altLang="zh-CN" sz="1800" b="1" dirty="0">
                          <a:solidFill>
                            <a:srgbClr val="0000FF"/>
                          </a:solidFill>
                        </a:rPr>
                        <a:t>)</a:t>
                      </a:r>
                      <a:r>
                        <a:rPr lang="en-US" altLang="zh-CN" sz="1800" baseline="0" dirty="0"/>
                        <a:t> for </a:t>
                      </a:r>
                      <a:r>
                        <a:rPr lang="en-US" altLang="zh-CN" sz="1800" baseline="0" dirty="0" err="1"/>
                        <a:t>SiPM</a:t>
                      </a:r>
                      <a:r>
                        <a:rPr lang="en-US" altLang="zh-CN" sz="1800" baseline="0" dirty="0"/>
                        <a:t> readout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$ 3.5 M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2317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solidFill>
                            <a:srgbClr val="0000FF"/>
                          </a:solidFill>
                        </a:rPr>
                        <a:t>(Al+MgF</a:t>
                      </a:r>
                      <a:r>
                        <a:rPr lang="en-US" altLang="zh-CN" sz="1800" b="1" baseline="-25000" dirty="0">
                          <a:solidFill>
                            <a:srgbClr val="0000FF"/>
                          </a:solidFill>
                        </a:rPr>
                        <a:t>2</a:t>
                      </a:r>
                      <a:r>
                        <a:rPr lang="en-US" altLang="zh-CN" sz="1800" b="1" dirty="0">
                          <a:solidFill>
                            <a:srgbClr val="0000FF"/>
                          </a:solidFill>
                        </a:rPr>
                        <a:t>) </a:t>
                      </a:r>
                      <a:r>
                        <a:rPr lang="en-US" altLang="zh-CN" sz="1800" b="1" baseline="0" dirty="0">
                          <a:solidFill>
                            <a:srgbClr val="0000FF"/>
                          </a:solidFill>
                        </a:rPr>
                        <a:t>coating </a:t>
                      </a:r>
                      <a:r>
                        <a:rPr lang="en-US" altLang="zh-CN" sz="1800" dirty="0"/>
                        <a:t>on cathode</a:t>
                      </a:r>
                      <a:r>
                        <a:rPr lang="en-US" altLang="zh-CN" sz="1800" baseline="0" dirty="0"/>
                        <a:t> &amp; shaping rings to reflect VUV photons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/>
                        <a:t>$ 1 M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2317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C00000"/>
                          </a:solidFill>
                        </a:rPr>
                        <a:t>Electronics</a:t>
                      </a:r>
                    </a:p>
                    <a:p>
                      <a:r>
                        <a:rPr lang="en-US" altLang="zh-CN" sz="1800" dirty="0">
                          <a:solidFill>
                            <a:srgbClr val="C00000"/>
                          </a:solidFill>
                        </a:rPr>
                        <a:t>(charge readout)</a:t>
                      </a:r>
                      <a:endParaRPr lang="zh-CN" alt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dirty="0">
                          <a:solidFill>
                            <a:srgbClr val="0000FF"/>
                          </a:solidFill>
                        </a:rPr>
                        <a:t>Analog multiplexing</a:t>
                      </a:r>
                      <a:r>
                        <a:rPr lang="en-US" altLang="zh-CN" sz="1800" b="1" baseline="0" dirty="0">
                          <a:solidFill>
                            <a:srgbClr val="0000FF"/>
                          </a:solidFill>
                        </a:rPr>
                        <a:t> ASIC (cold) </a:t>
                      </a:r>
                    </a:p>
                    <a:p>
                      <a:r>
                        <a:rPr lang="en-US" altLang="zh-CN" sz="1800" b="1" baseline="0" dirty="0">
                          <a:solidFill>
                            <a:srgbClr val="0000FF"/>
                          </a:solidFill>
                        </a:rPr>
                        <a:t>+ under-water FADC electronics based on JUNO experience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$</a:t>
                      </a:r>
                      <a:r>
                        <a:rPr lang="en-US" altLang="zh-CN" sz="1800" baseline="0" dirty="0"/>
                        <a:t> 1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753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C00000"/>
                          </a:solidFill>
                        </a:rPr>
                        <a:t>Radioactivity</a:t>
                      </a:r>
                      <a:r>
                        <a:rPr lang="en-US" altLang="zh-CN" sz="1800" baseline="0" dirty="0">
                          <a:solidFill>
                            <a:srgbClr val="C00000"/>
                          </a:solidFill>
                        </a:rPr>
                        <a:t> Control</a:t>
                      </a:r>
                      <a:endParaRPr lang="zh-CN" alt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dirty="0"/>
                        <a:t>Radio-assay</a:t>
                      </a:r>
                      <a:r>
                        <a:rPr lang="en-US" altLang="zh-CN" sz="1800" baseline="0" dirty="0"/>
                        <a:t> via </a:t>
                      </a:r>
                      <a:r>
                        <a:rPr lang="en-US" altLang="zh-CN" sz="1800" b="1" baseline="0" dirty="0">
                          <a:solidFill>
                            <a:srgbClr val="0000FF"/>
                          </a:solidFill>
                        </a:rPr>
                        <a:t>ICP-MS</a:t>
                      </a:r>
                      <a:r>
                        <a:rPr lang="en-US" altLang="zh-CN" sz="1800" baseline="0" dirty="0"/>
                        <a:t> at IHEP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dirty="0"/>
                        <a:t>$</a:t>
                      </a:r>
                      <a:r>
                        <a:rPr lang="en-US" altLang="zh-CN" sz="1800" baseline="0" dirty="0"/>
                        <a:t> 0.3 M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2317">
                <a:tc>
                  <a:txBody>
                    <a:bodyPr/>
                    <a:lstStyle/>
                    <a:p>
                      <a:r>
                        <a:rPr lang="en-US" altLang="zh-CN" sz="1800" dirty="0">
                          <a:solidFill>
                            <a:srgbClr val="C00000"/>
                          </a:solidFill>
                        </a:rPr>
                        <a:t>Veto system</a:t>
                      </a:r>
                      <a:endParaRPr lang="zh-CN" altLang="en-US" sz="18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800" b="1" baseline="0" dirty="0">
                          <a:solidFill>
                            <a:srgbClr val="0000FF"/>
                          </a:solidFill>
                        </a:rPr>
                        <a:t>~500 water-proof 8-in. PMTs </a:t>
                      </a:r>
                      <a:r>
                        <a:rPr lang="en-US" altLang="zh-CN" sz="1800" baseline="0" dirty="0"/>
                        <a:t>(R5912) and readout electronics from </a:t>
                      </a:r>
                      <a:r>
                        <a:rPr lang="en-US" altLang="zh-CN" sz="1800" baseline="0" dirty="0" err="1"/>
                        <a:t>Daya</a:t>
                      </a:r>
                      <a:r>
                        <a:rPr lang="en-US" altLang="zh-CN" sz="1800" baseline="0" dirty="0"/>
                        <a:t> Bay</a:t>
                      </a:r>
                      <a:endParaRPr lang="zh-CN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aseline="0" dirty="0"/>
                        <a:t>(in-kind, ~ </a:t>
                      </a:r>
                      <a:r>
                        <a:rPr lang="en-US" altLang="zh-CN" sz="1800" dirty="0"/>
                        <a:t>$ 1</a:t>
                      </a:r>
                      <a:r>
                        <a:rPr lang="en-US" altLang="zh-CN" sz="1800" baseline="0" dirty="0"/>
                        <a:t> M equivalent)</a:t>
                      </a:r>
                      <a:endParaRPr lang="zh-CN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9" name="内容占位符 2"/>
          <p:cNvSpPr txBox="1">
            <a:spLocks/>
          </p:cNvSpPr>
          <p:nvPr/>
        </p:nvSpPr>
        <p:spPr bwMode="auto">
          <a:xfrm>
            <a:off x="183761" y="6285377"/>
            <a:ext cx="9077470" cy="457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b="1" i="0" kern="1200" baseline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b="1" i="0" kern="1200" baseline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1" i="0" kern="1200" baseline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b="1" i="0" kern="1200" baseline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b="1" i="0" kern="1200" baseline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Pursue a domestic solution for Xe-136 enrichment (up to about ~ 1 ton </a:t>
            </a:r>
            <a:r>
              <a:rPr kumimoji="0" lang="en-US" altLang="zh-CN" sz="2000" b="1" i="0" u="none" strike="noStrike" kern="1200" cap="none" spc="0" normalizeH="0" baseline="30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enr</a:t>
            </a:r>
            <a:r>
              <a:rPr kumimoji="0" lang="en-US" altLang="zh-CN" sz="2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Xe</a:t>
            </a:r>
            <a:r>
              <a:rPr kumimoji="0" lang="en-US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)</a:t>
            </a:r>
          </a:p>
        </p:txBody>
      </p:sp>
      <p:sp>
        <p:nvSpPr>
          <p:cNvPr id="40" name="内容占位符 2"/>
          <p:cNvSpPr txBox="1">
            <a:spLocks/>
          </p:cNvSpPr>
          <p:nvPr/>
        </p:nvSpPr>
        <p:spPr bwMode="auto">
          <a:xfrm>
            <a:off x="80342" y="196846"/>
            <a:ext cx="7898441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800" b="1" i="0" kern="1200" baseline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400" b="1" i="0" kern="1200" baseline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b="1" i="0" kern="1200" baseline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1800" b="1" i="0" kern="1200" baseline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1600" b="1" i="0" kern="1200" baseline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Management Roles in EXO-200/nEXO</a:t>
            </a:r>
          </a:p>
          <a:p>
            <a:pPr lvl="1"/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Physics coordinator: </a:t>
            </a: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微软雅黑" panose="020B0503020204020204" pitchFamily="34" charset="-122"/>
                <a:cs typeface="+mn-cs"/>
              </a:rPr>
              <a:t>Liangjian Wen </a:t>
            </a:r>
            <a:r>
              <a:rPr lang="en-US" altLang="zh-CN" sz="1800" dirty="0">
                <a:latin typeface="+mn-lt"/>
              </a:rPr>
              <a:t>(2015-2016), Gaosong Li (2017-2022)</a:t>
            </a:r>
            <a:endParaRPr kumimoji="0" lang="en-US" altLang="zh-CN" sz="180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微软雅黑" panose="020B0503020204020204" pitchFamily="34" charset="-122"/>
              <a:cs typeface="+mn-cs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1.04.02 L3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(Photon Detector - photon detector specification) : </a:t>
            </a:r>
            <a:r>
              <a:rPr kumimoji="0" lang="en-US" altLang="zh-CN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Guofu</a:t>
            </a: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 Cao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1.03.04 L3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(TPC - Charge Detection &amp; Anode) : </a:t>
            </a:r>
            <a:r>
              <a:rPr kumimoji="0" lang="en-US" altLang="zh-CN" sz="1800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Liangjian</a:t>
            </a: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 Wen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Major activities in </a:t>
            </a:r>
            <a:r>
              <a:rPr kumimoji="0" lang="en-US" altLang="zh-CN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nEXO</a:t>
            </a:r>
            <a:r>
              <a:rPr kumimoji="0" lang="en-US" altLang="zh-CN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 R&amp;D</a:t>
            </a:r>
            <a:r>
              <a:rPr kumimoji="0" lang="zh-CN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：</a:t>
            </a:r>
            <a:endParaRPr kumimoji="0" lang="en-US" altLang="zh-CN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2" name="矩形 8"/>
          <p:cNvSpPr/>
          <p:nvPr/>
        </p:nvSpPr>
        <p:spPr>
          <a:xfrm>
            <a:off x="183761" y="2051090"/>
            <a:ext cx="7930362" cy="369332"/>
          </a:xfrm>
          <a:prstGeom prst="rect">
            <a:avLst/>
          </a:prstGeom>
          <a:solidFill>
            <a:srgbClr val="FFFF00">
              <a:alpha val="50000"/>
            </a:srgbClr>
          </a:solidFill>
          <a:ln w="9525">
            <a:noFill/>
          </a:ln>
        </p:spPr>
        <p:txBody>
          <a:bodyPr wrap="square">
            <a:spAutoFit/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Char char="u"/>
              <a:defRPr sz="2400">
                <a:solidFill>
                  <a:srgbClr val="0000CC"/>
                </a:solidFill>
                <a:latin typeface="+mn-lt"/>
                <a:ea typeface="宋体" panose="02010600030101010101" pitchFamily="2" charset="-122"/>
                <a:cs typeface="+mn-cs"/>
              </a:defRPr>
            </a:lvl1pPr>
            <a:lvl2pPr marL="9144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C3399"/>
              </a:buClr>
              <a:buFont typeface="Wingdings" panose="05000000000000000000" pitchFamily="2" charset="2"/>
              <a:buChar char="ð"/>
              <a:defRPr sz="2000">
                <a:solidFill>
                  <a:srgbClr val="0000CC"/>
                </a:solidFill>
                <a:latin typeface="+mn-lt"/>
                <a:ea typeface="宋体" panose="02010600030101010101" pitchFamily="2" charset="-122"/>
              </a:defRPr>
            </a:lvl2pPr>
            <a:lvl3pPr marL="12954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SzPct val="80000"/>
              <a:buFont typeface="Wingdings" panose="05000000000000000000" pitchFamily="2" charset="2"/>
              <a:buChar char="ü"/>
              <a:defRPr sz="2000">
                <a:solidFill>
                  <a:srgbClr val="0000CC"/>
                </a:solidFill>
                <a:latin typeface="+mn-lt"/>
                <a:ea typeface="宋体" panose="02010600030101010101" pitchFamily="2" charset="-122"/>
              </a:defRPr>
            </a:lvl3pPr>
            <a:lvl4pPr marL="17526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4pPr>
            <a:lvl5pPr marL="2209800" indent="-3810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宋体" panose="02010600030101010101" pitchFamily="2" charset="-122"/>
              </a:defRPr>
            </a:lvl5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微软雅黑" panose="020B0503020204020204" pitchFamily="34" charset="-122"/>
                <a:cs typeface="+mn-cs"/>
              </a:rPr>
              <a:t>Planned Hardware contribution from IHEP, not including manpower &amp; overhead</a:t>
            </a:r>
            <a:endParaRPr kumimoji="0" lang="zh-CN" alt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2" name="灯片编号占位符 3">
            <a:extLst>
              <a:ext uri="{FF2B5EF4-FFF2-40B4-BE49-F238E27FC236}">
                <a16:creationId xmlns:a16="http://schemas.microsoft.com/office/drawing/2014/main" id="{BA156CFF-B6C9-70D3-154C-77E447133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48F63A3B-78C7-47BE-AE5E-E10140E04643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295725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A99F39-3AF1-4DD6-8CC9-5260DAAE447C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609780" y="1623457"/>
            <a:ext cx="11444697" cy="4390764"/>
          </a:xfrm>
        </p:spPr>
        <p:txBody>
          <a:bodyPr>
            <a:norm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CN" sz="3200" b="0" dirty="0">
                <a:latin typeface="+mn-lt"/>
              </a:rPr>
              <a:t>We have been a main player of EXO-200 and will continue with nEXO, motivated by physics.</a:t>
            </a:r>
            <a:endParaRPr lang="zh-CN" altLang="zh-CN" sz="3200" b="0" dirty="0">
              <a:latin typeface="+mn-lt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CN" sz="3200" b="0" dirty="0">
                <a:latin typeface="+mn-lt"/>
              </a:rPr>
              <a:t>We worked a lot on </a:t>
            </a:r>
            <a:r>
              <a:rPr lang="en-US" altLang="zh-CN" sz="3200" b="0" dirty="0" err="1">
                <a:latin typeface="+mn-lt"/>
              </a:rPr>
              <a:t>nEXO</a:t>
            </a:r>
            <a:r>
              <a:rPr lang="en-US" altLang="zh-CN" sz="3200" b="0" dirty="0">
                <a:latin typeface="+mn-lt"/>
              </a:rPr>
              <a:t> R&amp;D and will contribute to electronics, detector, physics, etc. </a:t>
            </a:r>
            <a:endParaRPr lang="zh-CN" altLang="zh-CN" sz="3200" b="0" dirty="0">
              <a:latin typeface="+mn-lt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CN" sz="3200" b="0" dirty="0">
                <a:latin typeface="+mn-lt"/>
              </a:rPr>
              <a:t>We have been working with the industry to explore the possibility to provide 1t enriched </a:t>
            </a:r>
            <a:r>
              <a:rPr lang="en-US" altLang="zh-CN" sz="3200" b="0" dirty="0" err="1">
                <a:latin typeface="+mn-lt"/>
              </a:rPr>
              <a:t>Xe</a:t>
            </a:r>
            <a:r>
              <a:rPr lang="en-US" altLang="zh-CN" sz="3200" b="0" dirty="0">
                <a:latin typeface="+mn-lt"/>
              </a:rPr>
              <a:t>. Technologically it is feasible but initial investment for equipment has not yet been started, due to uncertainties of nEXO</a:t>
            </a:r>
            <a:r>
              <a:rPr lang="zh-CN" altLang="en-US" sz="3200" b="0" dirty="0">
                <a:latin typeface="+mn-lt"/>
              </a:rPr>
              <a:t> </a:t>
            </a:r>
            <a:r>
              <a:rPr lang="en-CA" altLang="zh-CN" sz="3200" b="0" dirty="0">
                <a:latin typeface="+mn-lt"/>
              </a:rPr>
              <a:t>(</a:t>
            </a:r>
            <a:r>
              <a:rPr lang="en-US" altLang="zh-CN" sz="3200" b="0" dirty="0">
                <a:latin typeface="+mn-lt"/>
              </a:rPr>
              <a:t>slow progress in DOE did not help in China</a:t>
            </a:r>
            <a:r>
              <a:rPr lang="en-CA" altLang="zh-CN" sz="3200" b="0" dirty="0">
                <a:latin typeface="+mn-lt"/>
              </a:rPr>
              <a:t>).</a:t>
            </a:r>
            <a:endParaRPr lang="zh-CN" altLang="zh-CN" sz="3200" b="0" dirty="0">
              <a:latin typeface="+mn-lt"/>
            </a:endParaRP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zh-CN" sz="3200" b="0" dirty="0">
                <a:latin typeface="+mn-lt"/>
              </a:rPr>
              <a:t>We plan to start exploring the funding possibilities for Xe enrichment and related equipment investment. </a:t>
            </a:r>
            <a:endParaRPr lang="zh-CN" altLang="zh-CN" sz="3200" b="0" dirty="0">
              <a:latin typeface="+mn-lt"/>
            </a:endParaRPr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2EB029A6-E368-47B2-9CE4-D2961FBBDCB3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8727018-E396-47EE-AD39-AB79F6220805}" type="slidenum">
              <a:rPr lang="zh-CN" altLang="en-US" smtClean="0"/>
              <a:t>31</a:t>
            </a:fld>
            <a:endParaRPr lang="zh-CN" alt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6ADE6BF-6C39-7BBD-600D-B32CEE95DE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780" y="177577"/>
            <a:ext cx="10972440" cy="1144800"/>
          </a:xfrm>
        </p:spPr>
        <p:txBody>
          <a:bodyPr/>
          <a:lstStyle/>
          <a:p>
            <a:r>
              <a:rPr lang="en-US" dirty="0"/>
              <a:t>IHEP Beijing Status and Interests</a:t>
            </a:r>
            <a:endParaRPr lang="en-CA" dirty="0"/>
          </a:p>
        </p:txBody>
      </p:sp>
      <p:sp>
        <p:nvSpPr>
          <p:cNvPr id="7" name="副标题 2">
            <a:extLst>
              <a:ext uri="{FF2B5EF4-FFF2-40B4-BE49-F238E27FC236}">
                <a16:creationId xmlns:a16="http://schemas.microsoft.com/office/drawing/2014/main" id="{4AC11670-EB70-CE77-DFE4-89284CA01D59}"/>
              </a:ext>
            </a:extLst>
          </p:cNvPr>
          <p:cNvSpPr txBox="1">
            <a:spLocks/>
          </p:cNvSpPr>
          <p:nvPr/>
        </p:nvSpPr>
        <p:spPr>
          <a:xfrm>
            <a:off x="482380" y="6397400"/>
            <a:ext cx="9144000" cy="28302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1200" dirty="0" err="1">
                <a:solidFill>
                  <a:schemeClr val="bg2">
                    <a:lumMod val="75000"/>
                  </a:schemeClr>
                </a:solidFill>
              </a:rPr>
              <a:t>Yifang</a:t>
            </a:r>
            <a:r>
              <a:rPr lang="en-US" altLang="zh-CN" sz="1200" dirty="0">
                <a:solidFill>
                  <a:schemeClr val="bg2">
                    <a:lumMod val="75000"/>
                  </a:schemeClr>
                </a:solidFill>
              </a:rPr>
              <a:t> Wang</a:t>
            </a:r>
            <a:endParaRPr lang="zh-CN" altLang="en-US" sz="12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2708A2B2-9592-DCEC-FBA5-1A7C95C76156}"/>
              </a:ext>
            </a:extLst>
          </p:cNvPr>
          <p:cNvSpPr txBox="1">
            <a:spLocks/>
          </p:cNvSpPr>
          <p:nvPr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l-GR" sz="1200" dirty="0">
                <a:solidFill>
                  <a:schemeClr val="bg2">
                    <a:lumMod val="75000"/>
                  </a:schemeClr>
                </a:solidFill>
              </a:rPr>
              <a:t>0νββ </a:t>
            </a:r>
            <a:r>
              <a:rPr lang="en-US" sz="1200" dirty="0">
                <a:solidFill>
                  <a:schemeClr val="bg2">
                    <a:lumMod val="75000"/>
                  </a:schemeClr>
                </a:solidFill>
              </a:rPr>
              <a:t>International Summit - nEXO</a:t>
            </a:r>
          </a:p>
        </p:txBody>
      </p:sp>
    </p:spTree>
    <p:extLst>
      <p:ext uri="{BB962C8B-B14F-4D97-AF65-F5344CB8AC3E}">
        <p14:creationId xmlns:p14="http://schemas.microsoft.com/office/powerpoint/2010/main" val="1804968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CustomShape 2"/>
          <p:cNvSpPr/>
          <p:nvPr/>
        </p:nvSpPr>
        <p:spPr>
          <a:xfrm>
            <a:off x="0" y="165707"/>
            <a:ext cx="10515600" cy="856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1" strike="noStrike" spc="-1" dirty="0">
                <a:solidFill>
                  <a:srgbClr val="2F5597"/>
                </a:solidFill>
                <a:latin typeface="Calibri Light"/>
                <a:ea typeface="DejaVu Sans"/>
              </a:rPr>
              <a:t>nEXO Subsystems and Canadian Contributions</a:t>
            </a:r>
            <a:endParaRPr lang="en-US" sz="4400" b="1" strike="noStrike" spc="-1" dirty="0">
              <a:latin typeface="Arial"/>
            </a:endParaRPr>
          </a:p>
        </p:txBody>
      </p:sp>
      <p:sp>
        <p:nvSpPr>
          <p:cNvPr id="210" name="CustomShape 4"/>
          <p:cNvSpPr/>
          <p:nvPr/>
        </p:nvSpPr>
        <p:spPr>
          <a:xfrm>
            <a:off x="2722909" y="4898572"/>
            <a:ext cx="4111560" cy="361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2" name="CustomShape 5"/>
          <p:cNvSpPr/>
          <p:nvPr/>
        </p:nvSpPr>
        <p:spPr>
          <a:xfrm>
            <a:off x="4082109" y="2240280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10" y="0"/>
                </a:lnTo>
                <a:lnTo>
                  <a:pt x="1371110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480">
            <a:solidFill>
              <a:srgbClr val="4D4D4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TPC (PNNL)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J.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 Narrow"/>
                <a:ea typeface="DejaVu Sans"/>
              </a:rPr>
              <a:t>Orrell</a:t>
            </a: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(PNNL)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A. Gorham (PNNL)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3" name="CustomShape 6"/>
          <p:cNvSpPr/>
          <p:nvPr/>
        </p:nvSpPr>
        <p:spPr>
          <a:xfrm>
            <a:off x="2189829" y="2240280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09" y="0"/>
                </a:lnTo>
                <a:lnTo>
                  <a:pt x="1371109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9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Photon Readout Electronics (BNL)</a:t>
            </a:r>
            <a:endParaRPr lang="en-US" sz="1400" b="1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M. Chiu (BNL)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L.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 Narrow"/>
                <a:ea typeface="DejaVu Sans"/>
              </a:rPr>
              <a:t>DeMino</a:t>
            </a: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(BNL)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4" name="CustomShape 7"/>
          <p:cNvSpPr/>
          <p:nvPr/>
        </p:nvSpPr>
        <p:spPr>
          <a:xfrm>
            <a:off x="304509" y="2240280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10" y="0"/>
                </a:lnTo>
                <a:lnTo>
                  <a:pt x="1371110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480">
            <a:solidFill>
              <a:srgbClr val="4D4D4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Charge Readout Electronics (SLAC)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L. Yang (UCSD)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A.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 Narrow"/>
                <a:ea typeface="DejaVu Sans"/>
              </a:rPr>
              <a:t>Dragone</a:t>
            </a: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(SLAC)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6" name="CustomShape 9"/>
          <p:cNvSpPr/>
          <p:nvPr/>
        </p:nvSpPr>
        <p:spPr>
          <a:xfrm>
            <a:off x="4082109" y="3586724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10" y="0"/>
                </a:lnTo>
                <a:lnTo>
                  <a:pt x="1371110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9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TPC Support Systems (LLNL) 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A. Pocar (UMass)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A. House (LLNL)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7" name="CustomShape 10"/>
          <p:cNvSpPr/>
          <p:nvPr/>
        </p:nvSpPr>
        <p:spPr>
          <a:xfrm>
            <a:off x="2193309" y="3586724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09" y="0"/>
                </a:lnTo>
                <a:lnTo>
                  <a:pt x="1371109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9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5" dirty="0">
                <a:solidFill>
                  <a:srgbClr val="000000"/>
                </a:solidFill>
                <a:latin typeface="Arial Narrow"/>
                <a:ea typeface="DejaVu Sans"/>
              </a:rPr>
              <a:t>Radioactive Background </a:t>
            </a: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Control (SLAC)</a:t>
            </a:r>
            <a:endParaRPr lang="en-US" b="0" strike="noStrike" spc="-1" dirty="0">
              <a:solidFill>
                <a:schemeClr val="accent6">
                  <a:lumMod val="50000"/>
                </a:schemeClr>
              </a:solidFill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A.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 Narrow"/>
                <a:ea typeface="DejaVu Sans"/>
              </a:rPr>
              <a:t>Piepke</a:t>
            </a: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(UA)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D. Seiner (PNNL)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8" name="CustomShape 11"/>
          <p:cNvSpPr/>
          <p:nvPr/>
        </p:nvSpPr>
        <p:spPr>
          <a:xfrm>
            <a:off x="304509" y="3586724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10" y="0"/>
                </a:lnTo>
                <a:lnTo>
                  <a:pt x="1371110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9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45000" rIns="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Computing, Control</a:t>
            </a:r>
            <a:b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</a:b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and Software (LLNL)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S. Sangiorgio (LLNL)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F. </a:t>
            </a:r>
            <a:r>
              <a:rPr lang="en-US" sz="1200" b="0" strike="noStrike" spc="-1" dirty="0" err="1">
                <a:solidFill>
                  <a:srgbClr val="000000"/>
                </a:solidFill>
                <a:latin typeface="Arial Narrow"/>
                <a:ea typeface="DejaVu Sans"/>
              </a:rPr>
              <a:t>Nekogar</a:t>
            </a: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 (LLNL)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20" name="CustomShape 13"/>
          <p:cNvSpPr/>
          <p:nvPr/>
        </p:nvSpPr>
        <p:spPr>
          <a:xfrm>
            <a:off x="4082129" y="4903172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10" y="0"/>
                </a:lnTo>
                <a:lnTo>
                  <a:pt x="1371110" y="940518"/>
                </a:lnTo>
                <a:lnTo>
                  <a:pt x="0" y="940518"/>
                </a:lnTo>
                <a:close/>
              </a:path>
            </a:pathLst>
          </a:custGeom>
          <a:solidFill>
            <a:srgbClr val="E2E3E4"/>
          </a:solidFill>
          <a:ln w="5715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Outer Detector (SNOLAB)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T. Brunner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D. Hawkins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21" name="CustomShape 14"/>
          <p:cNvSpPr/>
          <p:nvPr/>
        </p:nvSpPr>
        <p:spPr>
          <a:xfrm>
            <a:off x="2189829" y="4903172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09" y="0"/>
                </a:lnTo>
                <a:lnTo>
                  <a:pt x="1371109" y="940518"/>
                </a:lnTo>
                <a:lnTo>
                  <a:pt x="0" y="940518"/>
                </a:lnTo>
                <a:close/>
              </a:path>
            </a:pathLst>
          </a:custGeom>
          <a:solidFill>
            <a:srgbClr val="E2E3E4"/>
          </a:solidFill>
          <a:ln w="57150">
            <a:solidFill>
              <a:schemeClr val="accent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Facility (SNOLAB)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E. Caden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D. Hawkins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B8E49BB-D1F1-4D23-AD2D-ABAA1622483A}"/>
              </a:ext>
            </a:extLst>
          </p:cNvPr>
          <p:cNvSpPr txBox="1"/>
          <p:nvPr/>
        </p:nvSpPr>
        <p:spPr>
          <a:xfrm>
            <a:off x="4199336" y="1230076"/>
            <a:ext cx="2095995" cy="646331"/>
          </a:xfrm>
          <a:prstGeom prst="rect">
            <a:avLst/>
          </a:prstGeom>
          <a:noFill/>
          <a:ln w="57150">
            <a:solidFill>
              <a:srgbClr val="2F559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WBS with Canadian Leadership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106BF6-B622-4763-9308-D363F1E758A3}"/>
              </a:ext>
            </a:extLst>
          </p:cNvPr>
          <p:cNvSpPr txBox="1"/>
          <p:nvPr/>
        </p:nvSpPr>
        <p:spPr>
          <a:xfrm>
            <a:off x="1690399" y="1230075"/>
            <a:ext cx="2095995" cy="646331"/>
          </a:xfrm>
          <a:prstGeom prst="rect">
            <a:avLst/>
          </a:prstGeom>
          <a:noFill/>
          <a:ln w="38100">
            <a:solidFill>
              <a:srgbClr val="0099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dirty="0"/>
              <a:t>WBS with Canadian Contributions</a:t>
            </a:r>
          </a:p>
        </p:txBody>
      </p:sp>
      <p:sp>
        <p:nvSpPr>
          <p:cNvPr id="219" name="CustomShape 12"/>
          <p:cNvSpPr/>
          <p:nvPr/>
        </p:nvSpPr>
        <p:spPr>
          <a:xfrm>
            <a:off x="5970909" y="3586724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09" y="0"/>
                </a:lnTo>
                <a:lnTo>
                  <a:pt x="1371109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6480">
            <a:solidFill>
              <a:srgbClr val="4D4D4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Xenon (LLNL)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G. Gratta (Stanford)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System Manager: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TBD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215" name="CustomShape 8"/>
          <p:cNvSpPr/>
          <p:nvPr/>
        </p:nvSpPr>
        <p:spPr>
          <a:xfrm>
            <a:off x="5974389" y="2240280"/>
            <a:ext cx="1737360" cy="1188720"/>
          </a:xfrm>
          <a:custGeom>
            <a:avLst/>
            <a:gdLst/>
            <a:ahLst/>
            <a:cxnLst/>
            <a:rect l="l" t="t" r="r" b="b"/>
            <a:pathLst>
              <a:path w="1371109" h="940518">
                <a:moveTo>
                  <a:pt x="0" y="0"/>
                </a:moveTo>
                <a:lnTo>
                  <a:pt x="1371109" y="0"/>
                </a:lnTo>
                <a:lnTo>
                  <a:pt x="1371109" y="940518"/>
                </a:lnTo>
                <a:lnTo>
                  <a:pt x="0" y="940518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38100">
            <a:solidFill>
              <a:srgbClr val="0099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400" b="1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Photon Detector (BNL)</a:t>
            </a:r>
            <a:endParaRPr lang="en-US" sz="14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Scientist:</a:t>
            </a:r>
            <a:br>
              <a:rPr sz="1200" dirty="0"/>
            </a:b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D. Moore (Yale)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Subsystem Manager:</a:t>
            </a:r>
            <a:endParaRPr lang="en-US" sz="12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30"/>
              </a:spcBef>
            </a:pPr>
            <a:r>
              <a:rPr lang="en-US" sz="1200" b="0" strike="noStrike" spc="-1" dirty="0">
                <a:solidFill>
                  <a:srgbClr val="000000"/>
                </a:solidFill>
                <a:latin typeface="Arial Narrow"/>
                <a:ea typeface="DejaVu Sans"/>
              </a:rPr>
              <a:t>M. Worcester (BNL) </a:t>
            </a:r>
            <a:endParaRPr lang="en-US" sz="1200" b="0" strike="noStrike" spc="-1" dirty="0">
              <a:latin typeface="Arial"/>
            </a:endParaRPr>
          </a:p>
        </p:txBody>
      </p:sp>
      <p:sp>
        <p:nvSpPr>
          <p:cNvPr id="11" name="Date Placeholder 5">
            <a:extLst>
              <a:ext uri="{FF2B5EF4-FFF2-40B4-BE49-F238E27FC236}">
                <a16:creationId xmlns:a16="http://schemas.microsoft.com/office/drawing/2014/main" id="{FA8CF5DB-C8AF-E59F-D145-253A1E3188E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/>
              <a:t>April 27, 2023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E1A283D-07AF-D74C-9C21-6DD90E1EF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l-GR"/>
              <a:t>0νββ </a:t>
            </a:r>
            <a:r>
              <a:rPr lang="en-US"/>
              <a:t>International Summit - nEXO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5312E77A-DE0D-303B-387D-8901E2B06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02A13C8-4E0A-4ADA-AF67-E326CA4F158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00FF92-2AA4-F034-A6B6-685CA204206A}"/>
              </a:ext>
            </a:extLst>
          </p:cNvPr>
          <p:cNvSpPr txBox="1"/>
          <p:nvPr/>
        </p:nvSpPr>
        <p:spPr>
          <a:xfrm>
            <a:off x="8092440" y="2117765"/>
            <a:ext cx="3947160" cy="3046988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>
                <a:solidFill>
                  <a:srgbClr val="2F5597"/>
                </a:solidFill>
              </a:rPr>
              <a:t>Two subsystems are Canada-led.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dirty="0"/>
              <a:t>Canadian groups are contributing to 5 other subsystems.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400" b="1" dirty="0">
                <a:solidFill>
                  <a:srgbClr val="2F5597"/>
                </a:solidFill>
              </a:rPr>
              <a:t>Significant engineering and project management support from SNOLAB</a:t>
            </a:r>
          </a:p>
        </p:txBody>
      </p:sp>
    </p:spTree>
    <p:extLst>
      <p:ext uri="{BB962C8B-B14F-4D97-AF65-F5344CB8AC3E}">
        <p14:creationId xmlns:p14="http://schemas.microsoft.com/office/powerpoint/2010/main" val="11500157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085090C-B024-FAD1-B84A-8ABDCFD51874}"/>
              </a:ext>
            </a:extLst>
          </p:cNvPr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lang="el-GR" dirty="0"/>
              <a:t>0νββ </a:t>
            </a:r>
            <a:r>
              <a:rPr lang="en-CA" dirty="0"/>
              <a:t>International Summit - nEXO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15305F6-711B-440A-9A1E-AECAE1DF8F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28" y="78773"/>
            <a:ext cx="10972440" cy="1144800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Very substantial engineering done by SNOLAB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1FD5C67-4B5A-4059-9260-11C072A9BDCD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02A13C8-4E0A-4ADA-AF67-E326CA4F158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469F89-2E71-4E0B-8B73-5D87D76DD990}"/>
              </a:ext>
            </a:extLst>
          </p:cNvPr>
          <p:cNvSpPr>
            <a:spLocks noGrp="1"/>
          </p:cNvSpPr>
          <p:nvPr>
            <p:ph type="dt" idx="5"/>
          </p:nvPr>
        </p:nvSpPr>
        <p:spPr>
          <a:xfrm>
            <a:off x="87428" y="6356350"/>
            <a:ext cx="2743200" cy="365125"/>
          </a:xfrm>
        </p:spPr>
        <p:txBody>
          <a:bodyPr/>
          <a:lstStyle/>
          <a:p>
            <a:r>
              <a:rPr lang="en-US"/>
              <a:t>April 27, 2023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2E1C6C8-C5C1-0948-79B7-307CC8B2A39C}"/>
              </a:ext>
            </a:extLst>
          </p:cNvPr>
          <p:cNvGrpSpPr/>
          <p:nvPr/>
        </p:nvGrpSpPr>
        <p:grpSpPr>
          <a:xfrm>
            <a:off x="1552125" y="1762216"/>
            <a:ext cx="9087749" cy="5017011"/>
            <a:chOff x="1891347" y="2166476"/>
            <a:chExt cx="8408706" cy="455499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3B33B28-BA68-134F-9EEA-888E11CF3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91347" y="2166476"/>
              <a:ext cx="8408706" cy="4554999"/>
            </a:xfrm>
            <a:prstGeom prst="rect">
              <a:avLst/>
            </a:prstGeom>
          </p:spPr>
        </p:pic>
        <p:pic>
          <p:nvPicPr>
            <p:cNvPr id="7" name="Picture 6" descr="A picture containing device&#10;&#10;Description automatically generated">
              <a:extLst>
                <a:ext uri="{FF2B5EF4-FFF2-40B4-BE49-F238E27FC236}">
                  <a16:creationId xmlns:a16="http://schemas.microsoft.com/office/drawing/2014/main" id="{9EBA45D8-EC0A-2F75-687E-F332DB352B3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54933" y="6067675"/>
              <a:ext cx="1024882" cy="577350"/>
            </a:xfrm>
            <a:prstGeom prst="rect">
              <a:avLst/>
            </a:prstGeom>
          </p:spPr>
        </p:pic>
      </p:grp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9B4EED-233A-FB5E-114A-7BA9481E3970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102670" y="974257"/>
            <a:ext cx="11707971" cy="1047881"/>
          </a:xfrm>
        </p:spPr>
        <p:txBody>
          <a:bodyPr>
            <a:normAutofit/>
          </a:bodyPr>
          <a:lstStyle/>
          <a:p>
            <a:r>
              <a:rPr lang="en-US" sz="2000" i="1" dirty="0"/>
              <a:t>Note that the Outer Detector Tank is on a critical path (infrastructure requested in CFI IF 2023), because it is also used as a clean room for constructing the cryostat and assembly of the inner detector components.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9483173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9079C01A-8A49-4DA0-80AA-7895FB346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April 27, 2023</a:t>
            </a:r>
            <a:endParaRPr lang="en-US" dirty="0"/>
          </a:p>
        </p:txBody>
      </p:sp>
      <p:sp>
        <p:nvSpPr>
          <p:cNvPr id="13" name="TPC support system (1.05)">
            <a:extLst>
              <a:ext uri="{FF2B5EF4-FFF2-40B4-BE49-F238E27FC236}">
                <a16:creationId xmlns:a16="http://schemas.microsoft.com/office/drawing/2014/main" id="{0DD99AED-CCEA-4E0D-8A84-065EB83C16DC}"/>
              </a:ext>
            </a:extLst>
          </p:cNvPr>
          <p:cNvSpPr txBox="1">
            <a:spLocks/>
          </p:cNvSpPr>
          <p:nvPr/>
        </p:nvSpPr>
        <p:spPr>
          <a:xfrm>
            <a:off x="838200" y="244457"/>
            <a:ext cx="10515600" cy="85937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Comparison with other experiments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DA643DA-E8D2-41AC-AAF7-BFE43B85A036}"/>
                  </a:ext>
                </a:extLst>
              </p:cNvPr>
              <p:cNvSpPr txBox="1"/>
              <p:nvPr/>
            </p:nvSpPr>
            <p:spPr>
              <a:xfrm>
                <a:off x="8668644" y="4246784"/>
                <a:ext cx="3523356" cy="19389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*T</a:t>
                </a:r>
                <a:r>
                  <a:rPr lang="en-US" sz="1400" baseline="-25000" dirty="0"/>
                  <a:t>1/2</a:t>
                </a:r>
                <a:r>
                  <a:rPr lang="en-US" sz="1400" dirty="0"/>
                  <a:t> values used [x10</a:t>
                </a:r>
                <a:r>
                  <a:rPr lang="en-US" sz="1400" baseline="30000" dirty="0"/>
                  <a:t>28</a:t>
                </a:r>
                <a:r>
                  <a:rPr lang="en-US" sz="1400" dirty="0"/>
                  <a:t> </a:t>
                </a:r>
                <a:r>
                  <a:rPr lang="en-US" sz="1400" dirty="0" err="1"/>
                  <a:t>yr</a:t>
                </a:r>
                <a:r>
                  <a:rPr lang="en-US" sz="1400" dirty="0"/>
                  <a:t>]: </a:t>
                </a:r>
              </a:p>
              <a:p>
                <a:pPr indent="171450" defTabSz="950913"/>
                <a:r>
                  <a:rPr lang="en-US" sz="1200" dirty="0" err="1"/>
                  <a:t>nEXO</a:t>
                </a:r>
                <a:r>
                  <a:rPr lang="en-US" sz="1200" dirty="0"/>
                  <a:t>: 1.35 (90% </a:t>
                </a:r>
                <a:r>
                  <a:rPr lang="en-US" sz="1200" dirty="0" err="1"/>
                  <a:t>sens.</a:t>
                </a:r>
                <a:r>
                  <a:rPr lang="en-US" sz="1200" dirty="0"/>
                  <a:t>), 0.74 (3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200" dirty="0"/>
                  <a:t> </a:t>
                </a:r>
                <a:r>
                  <a:rPr lang="en-US" sz="1200" dirty="0" err="1"/>
                  <a:t>discov</a:t>
                </a:r>
                <a:r>
                  <a:rPr lang="en-US" sz="1200" dirty="0"/>
                  <a:t>.) 	[</a:t>
                </a:r>
                <a:r>
                  <a:rPr lang="en-US" sz="1200" dirty="0">
                    <a:hlinkClick r:id="rId3"/>
                  </a:rPr>
                  <a:t>1</a:t>
                </a:r>
                <a:r>
                  <a:rPr lang="en-US" sz="1200" dirty="0"/>
                  <a:t>]</a:t>
                </a:r>
              </a:p>
              <a:p>
                <a:pPr indent="171450" defTabSz="950913"/>
                <a:r>
                  <a:rPr lang="en-US" sz="1200" dirty="0"/>
                  <a:t>LEGEND: 1.6 (90% </a:t>
                </a:r>
                <a:r>
                  <a:rPr lang="en-US" sz="1200" dirty="0" err="1"/>
                  <a:t>sens.</a:t>
                </a:r>
                <a:r>
                  <a:rPr lang="en-US" sz="1200" dirty="0"/>
                  <a:t>), 1.3 (3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200" dirty="0"/>
                  <a:t> </a:t>
                </a:r>
                <a:r>
                  <a:rPr lang="en-US" sz="1200" dirty="0" err="1"/>
                  <a:t>discov</a:t>
                </a:r>
                <a:r>
                  <a:rPr lang="en-US" sz="1200" dirty="0"/>
                  <a:t>.) 	[</a:t>
                </a:r>
                <a:r>
                  <a:rPr lang="en-US" sz="1200" dirty="0">
                    <a:hlinkClick r:id="rId4"/>
                  </a:rPr>
                  <a:t>2</a:t>
                </a:r>
                <a:r>
                  <a:rPr lang="en-US" sz="1200" dirty="0"/>
                  <a:t>]</a:t>
                </a:r>
              </a:p>
              <a:p>
                <a:pPr indent="171450" defTabSz="950913"/>
                <a:r>
                  <a:rPr lang="en-US" sz="1200" dirty="0"/>
                  <a:t>CUPID: 0.15 (90% </a:t>
                </a:r>
                <a:r>
                  <a:rPr lang="en-US" sz="1200" dirty="0" err="1"/>
                  <a:t>sens.</a:t>
                </a:r>
                <a:r>
                  <a:rPr lang="en-US" sz="1200" dirty="0"/>
                  <a:t>), 0.11 (3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sz="1200" dirty="0"/>
                  <a:t> </a:t>
                </a:r>
                <a:r>
                  <a:rPr lang="en-US" sz="1200" dirty="0" err="1"/>
                  <a:t>discov</a:t>
                </a:r>
                <a:r>
                  <a:rPr lang="en-US" sz="1200" dirty="0"/>
                  <a:t>.)	[</a:t>
                </a:r>
                <a:r>
                  <a:rPr lang="en-US" sz="1200" dirty="0">
                    <a:hlinkClick r:id="rId5"/>
                  </a:rPr>
                  <a:t>3</a:t>
                </a:r>
                <a:r>
                  <a:rPr lang="en-US" sz="1200" dirty="0"/>
                  <a:t>]</a:t>
                </a:r>
              </a:p>
              <a:p>
                <a:pPr indent="685800"/>
                <a:r>
                  <a:rPr lang="en-US" sz="1400" dirty="0"/>
                  <a:t> </a:t>
                </a:r>
              </a:p>
              <a:p>
                <a:pPr marL="0" lvl="1"/>
                <a:r>
                  <a:rPr lang="en-US" sz="1400" dirty="0"/>
                  <a:t>[1] nEXO collaboration, J. Phys. G: </a:t>
                </a:r>
                <a:r>
                  <a:rPr lang="en-US" sz="1400" dirty="0" err="1"/>
                  <a:t>Nucl</a:t>
                </a:r>
                <a:r>
                  <a:rPr lang="en-US" sz="1400" dirty="0"/>
                  <a:t>. Part.   </a:t>
                </a:r>
              </a:p>
              <a:p>
                <a:pPr marL="0" lvl="1"/>
                <a:r>
                  <a:rPr lang="en-US" sz="1400" dirty="0"/>
                  <a:t>      Phys. 49 015104 (2022), arXiv:2106.16243</a:t>
                </a:r>
              </a:p>
              <a:p>
                <a:pPr marL="0" lvl="1"/>
                <a:r>
                  <a:rPr lang="en-US" sz="1400" dirty="0"/>
                  <a:t>[2] LEGEND </a:t>
                </a:r>
                <a:r>
                  <a:rPr lang="en-US" sz="1400" dirty="0" err="1"/>
                  <a:t>pCDR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arXiv</a:t>
                </a:r>
                <a:r>
                  <a:rPr lang="en-US" sz="1400" dirty="0"/>
                  <a:t>: 2107.11462</a:t>
                </a:r>
              </a:p>
              <a:p>
                <a:pPr marL="0" lvl="1"/>
                <a:r>
                  <a:rPr lang="en-US" sz="1400" dirty="0"/>
                  <a:t>[3] CUPID </a:t>
                </a:r>
                <a:r>
                  <a:rPr lang="en-US" sz="1400" dirty="0" err="1"/>
                  <a:t>pCDR</a:t>
                </a:r>
                <a:r>
                  <a:rPr lang="en-US" sz="1400" dirty="0"/>
                  <a:t>, arXiv:1907.09376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DA643DA-E8D2-41AC-AAF7-BFE43B85A0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68644" y="4246784"/>
                <a:ext cx="3523356" cy="1938992"/>
              </a:xfrm>
              <a:prstGeom prst="rect">
                <a:avLst/>
              </a:prstGeom>
              <a:blipFill>
                <a:blip r:embed="rId6"/>
                <a:stretch>
                  <a:fillRect l="-519" t="-629" b="-220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6F5FC598-CD71-487D-A8AC-E4695B2662E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9471" y="2907763"/>
            <a:ext cx="3703831" cy="6400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CEE1FBE-93C2-4B03-B3C7-DD807D5D194C}"/>
                  </a:ext>
                </a:extLst>
              </p:cNvPr>
              <p:cNvSpPr txBox="1"/>
              <p:nvPr/>
            </p:nvSpPr>
            <p:spPr>
              <a:xfrm>
                <a:off x="5595287" y="1447389"/>
                <a:ext cx="6596714" cy="12579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2400" dirty="0">
                    <a:solidFill>
                      <a:schemeClr val="accent1"/>
                    </a:solidFill>
                  </a:rPr>
                  <a:t>Effective Majorana mass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kumimoji="0" lang="en-US" sz="240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accent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kumimoji="0" lang="en-US" sz="240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accent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accent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kumimoji="0" lang="en-US" sz="24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accent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𝛽𝛽</m:t>
                            </m:r>
                          </m:sub>
                        </m:sSub>
                      </m:e>
                    </m:d>
                  </m:oMath>
                </a14:m>
                <a:r>
                  <a:rPr lang="en-CA" sz="2400" dirty="0">
                    <a:solidFill>
                      <a:schemeClr val="accent1"/>
                    </a:solidFill>
                  </a:rPr>
                  <a:t> is an effective, albeit imperfect, metric to compare physics reach between isotopes and experiments.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3CEE1FBE-93C2-4B03-B3C7-DD807D5D19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5287" y="1447389"/>
                <a:ext cx="6596714" cy="1257908"/>
              </a:xfrm>
              <a:prstGeom prst="rect">
                <a:avLst/>
              </a:prstGeom>
              <a:blipFill>
                <a:blip r:embed="rId8"/>
                <a:stretch>
                  <a:fillRect l="-1479" t="-1449" b="-966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1C9930E4-DE09-4561-9B46-EED542DD2714}"/>
              </a:ext>
            </a:extLst>
          </p:cNvPr>
          <p:cNvSpPr txBox="1"/>
          <p:nvPr/>
        </p:nvSpPr>
        <p:spPr>
          <a:xfrm>
            <a:off x="7595265" y="3766553"/>
            <a:ext cx="17146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Phase space factor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C8D9881-196B-4AA7-B82C-2B575028F512}"/>
              </a:ext>
            </a:extLst>
          </p:cNvPr>
          <p:cNvCxnSpPr>
            <a:cxnSpLocks/>
          </p:cNvCxnSpPr>
          <p:nvPr/>
        </p:nvCxnSpPr>
        <p:spPr>
          <a:xfrm flipV="1">
            <a:off x="9058417" y="3433907"/>
            <a:ext cx="583419" cy="399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0BDA6AD3-6F3F-4B5B-9E65-B6636557AAE8}"/>
              </a:ext>
            </a:extLst>
          </p:cNvPr>
          <p:cNvCxnSpPr>
            <a:cxnSpLocks/>
          </p:cNvCxnSpPr>
          <p:nvPr/>
        </p:nvCxnSpPr>
        <p:spPr>
          <a:xfrm flipH="1" flipV="1">
            <a:off x="10185507" y="3467801"/>
            <a:ext cx="88613" cy="3220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44B9E32-0D80-4F66-ABC2-4F38BBB3C8F6}"/>
                  </a:ext>
                </a:extLst>
              </p:cNvPr>
              <p:cNvSpPr txBox="1"/>
              <p:nvPr/>
            </p:nvSpPr>
            <p:spPr>
              <a:xfrm>
                <a:off x="9309871" y="3747661"/>
                <a:ext cx="2853253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/>
                  <a:t>Axial coupling,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=1.27</m:t>
                    </m:r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44B9E32-0D80-4F66-ABC2-4F38BBB3C8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09871" y="3747661"/>
                <a:ext cx="2853253" cy="307777"/>
              </a:xfrm>
              <a:prstGeom prst="rect">
                <a:avLst/>
              </a:prstGeom>
              <a:blipFill>
                <a:blip r:embed="rId9"/>
                <a:stretch>
                  <a:fillRect l="-641" t="-4000" b="-2000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7A989C7-19AB-4121-ADBB-CBEBF9996A3B}"/>
              </a:ext>
            </a:extLst>
          </p:cNvPr>
          <p:cNvCxnSpPr>
            <a:cxnSpLocks/>
          </p:cNvCxnSpPr>
          <p:nvPr/>
        </p:nvCxnSpPr>
        <p:spPr>
          <a:xfrm flipH="1" flipV="1">
            <a:off x="10736497" y="3435768"/>
            <a:ext cx="588428" cy="1581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4FD0F3A5-4682-BE92-D9F6-DD75E3D80C0B}"/>
              </a:ext>
            </a:extLst>
          </p:cNvPr>
          <p:cNvGrpSpPr/>
          <p:nvPr/>
        </p:nvGrpSpPr>
        <p:grpSpPr>
          <a:xfrm>
            <a:off x="204554" y="1336618"/>
            <a:ext cx="5132710" cy="4912442"/>
            <a:chOff x="204554" y="1456434"/>
            <a:chExt cx="5132710" cy="491244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A92BCFB-AFF3-4C52-943B-F3A0A3D9D7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04554" y="1456434"/>
              <a:ext cx="5132710" cy="4319157"/>
            </a:xfrm>
            <a:prstGeom prst="rect">
              <a:avLst/>
            </a:prstGeom>
          </p:spPr>
        </p:pic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D92403C-034D-4C74-9386-6A65AB5CE395}"/>
                </a:ext>
              </a:extLst>
            </p:cNvPr>
            <p:cNvCxnSpPr/>
            <p:nvPr/>
          </p:nvCxnSpPr>
          <p:spPr>
            <a:xfrm flipH="1">
              <a:off x="700288" y="6122656"/>
              <a:ext cx="4536831" cy="0"/>
            </a:xfrm>
            <a:prstGeom prst="straightConnector1">
              <a:avLst/>
            </a:prstGeom>
            <a:noFill/>
            <a:ln w="38100" cap="flat">
              <a:solidFill>
                <a:schemeClr val="accent1"/>
              </a:solidFill>
              <a:prstDash val="solid"/>
              <a:miter lim="8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01F6656-5FFD-43C5-AA60-6DA088529316}"/>
                </a:ext>
              </a:extLst>
            </p:cNvPr>
            <p:cNvSpPr txBox="1"/>
            <p:nvPr/>
          </p:nvSpPr>
          <p:spPr>
            <a:xfrm>
              <a:off x="1501220" y="5876436"/>
              <a:ext cx="2934969" cy="49244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600" b="1" i="0" u="none" strike="noStrike" cap="none" spc="0" normalizeH="0" baseline="0" dirty="0">
                  <a:ln>
                    <a:noFill/>
                  </a:ln>
                  <a:solidFill>
                    <a:schemeClr val="accent1"/>
                  </a:solidFill>
                  <a:effectLst/>
                  <a:uFillTx/>
                  <a:latin typeface="+mj-lt"/>
                  <a:ea typeface="+mj-ea"/>
                  <a:cs typeface="+mj-cs"/>
                  <a:sym typeface="Calibri"/>
                </a:rPr>
                <a:t>Deeper Physics Reach</a:t>
              </a: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275A16F0-1F67-4C60-9F86-50101DF35B61}"/>
              </a:ext>
            </a:extLst>
          </p:cNvPr>
          <p:cNvSpPr txBox="1"/>
          <p:nvPr/>
        </p:nvSpPr>
        <p:spPr>
          <a:xfrm>
            <a:off x="11304756" y="3465690"/>
            <a:ext cx="542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400" dirty="0"/>
              <a:t>NME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1" name="Table 21">
                <a:extLst>
                  <a:ext uri="{FF2B5EF4-FFF2-40B4-BE49-F238E27FC236}">
                    <a16:creationId xmlns:a16="http://schemas.microsoft.com/office/drawing/2014/main" id="{8BB10BD3-20E2-014D-82F6-D43C2FCA66A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7731654"/>
                  </p:ext>
                </p:extLst>
              </p:nvPr>
            </p:nvGraphicFramePr>
            <p:xfrm>
              <a:off x="6001193" y="4274148"/>
              <a:ext cx="2590801" cy="18809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8198">
                      <a:extLst>
                        <a:ext uri="{9D8B030D-6E8A-4147-A177-3AD203B41FA5}">
                          <a16:colId xmlns:a16="http://schemas.microsoft.com/office/drawing/2014/main" val="3854104908"/>
                        </a:ext>
                      </a:extLst>
                    </a:gridCol>
                    <a:gridCol w="850136">
                      <a:extLst>
                        <a:ext uri="{9D8B030D-6E8A-4147-A177-3AD203B41FA5}">
                          <a16:colId xmlns:a16="http://schemas.microsoft.com/office/drawing/2014/main" val="171506679"/>
                        </a:ext>
                      </a:extLst>
                    </a:gridCol>
                    <a:gridCol w="772467">
                      <a:extLst>
                        <a:ext uri="{9D8B030D-6E8A-4147-A177-3AD203B41FA5}">
                          <a16:colId xmlns:a16="http://schemas.microsoft.com/office/drawing/2014/main" val="821050671"/>
                        </a:ext>
                      </a:extLst>
                    </a:gridCol>
                  </a:tblGrid>
                  <a:tr h="435237">
                    <a:tc rowSpan="2">
                      <a:txBody>
                        <a:bodyPr/>
                        <a:lstStyle/>
                        <a:p>
                          <a:endParaRPr 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6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𝛽𝛽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</a:t>
                          </a:r>
                          <a:r>
                            <a:rPr lang="en-US" sz="1600" b="0" dirty="0" err="1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meV</a:t>
                          </a: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], (</a:t>
                          </a:r>
                          <a:r>
                            <a:rPr lang="en-US" sz="1600" b="0" i="1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median* NME</a:t>
                          </a:r>
                          <a:r>
                            <a:rPr lang="en-US" sz="1600" b="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)</a:t>
                          </a:r>
                          <a:endParaRPr lang="en-US" sz="1600" b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200" dirty="0"/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3228867"/>
                      </a:ext>
                    </a:extLst>
                  </a:tr>
                  <a:tr h="304149">
                    <a:tc v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9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90% excl. </a:t>
                          </a:r>
                          <a:r>
                            <a:rPr kumimoji="0" lang="en-US" sz="9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sens.</a:t>
                          </a:r>
                          <a:endParaRPr kumimoji="0" lang="en-US" sz="9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9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9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sz="9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US" sz="900" dirty="0" err="1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discov</a:t>
                          </a:r>
                          <a:r>
                            <a:rPr lang="en-US" sz="9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.</a:t>
                          </a:r>
                          <a:r>
                            <a:rPr lang="en-US" sz="900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potential</a:t>
                          </a:r>
                          <a:r>
                            <a:rPr lang="en-US" sz="9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0076012"/>
                      </a:ext>
                    </a:extLst>
                  </a:tr>
                  <a:tr h="25532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nEXO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8.2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11.1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44762367"/>
                      </a:ext>
                    </a:extLst>
                  </a:tr>
                  <a:tr h="25532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LEGEND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10.4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11.5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16575495"/>
                      </a:ext>
                    </a:extLst>
                  </a:tr>
                  <a:tr h="278594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CUPID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12.9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15.0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484433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1" name="Table 21">
                <a:extLst>
                  <a:ext uri="{FF2B5EF4-FFF2-40B4-BE49-F238E27FC236}">
                    <a16:creationId xmlns:a16="http://schemas.microsoft.com/office/drawing/2014/main" id="{8BB10BD3-20E2-014D-82F6-D43C2FCA66A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17731654"/>
                  </p:ext>
                </p:extLst>
              </p:nvPr>
            </p:nvGraphicFramePr>
            <p:xfrm>
              <a:off x="6001193" y="4274148"/>
              <a:ext cx="2590801" cy="188099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68198">
                      <a:extLst>
                        <a:ext uri="{9D8B030D-6E8A-4147-A177-3AD203B41FA5}">
                          <a16:colId xmlns:a16="http://schemas.microsoft.com/office/drawing/2014/main" val="3854104908"/>
                        </a:ext>
                      </a:extLst>
                    </a:gridCol>
                    <a:gridCol w="850136">
                      <a:extLst>
                        <a:ext uri="{9D8B030D-6E8A-4147-A177-3AD203B41FA5}">
                          <a16:colId xmlns:a16="http://schemas.microsoft.com/office/drawing/2014/main" val="171506679"/>
                        </a:ext>
                      </a:extLst>
                    </a:gridCol>
                    <a:gridCol w="772467">
                      <a:extLst>
                        <a:ext uri="{9D8B030D-6E8A-4147-A177-3AD203B41FA5}">
                          <a16:colId xmlns:a16="http://schemas.microsoft.com/office/drawing/2014/main" val="821050671"/>
                        </a:ext>
                      </a:extLst>
                    </a:gridCol>
                  </a:tblGrid>
                  <a:tr h="600837">
                    <a:tc rowSpan="2">
                      <a:txBody>
                        <a:bodyPr/>
                        <a:lstStyle/>
                        <a:p>
                          <a:endParaRPr 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59925" t="-3030" r="-749" b="-22222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US" sz="1200" dirty="0"/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843228867"/>
                      </a:ext>
                    </a:extLst>
                  </a:tr>
                  <a:tr h="365760">
                    <a:tc v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900" b="0" i="1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90% excl. </a:t>
                          </a:r>
                          <a:r>
                            <a:rPr kumimoji="0" lang="en-US" sz="900" b="0" i="1" u="none" strike="noStrike" kern="1200" cap="none" spc="0" normalizeH="0" baseline="0" noProof="0" dirty="0" err="1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Arial" panose="020B0604020202020204" pitchFamily="34" charset="0"/>
                              <a:ea typeface="+mn-ea"/>
                              <a:cs typeface="Arial" panose="020B0604020202020204" pitchFamily="34" charset="0"/>
                            </a:rPr>
                            <a:t>sens.</a:t>
                          </a:r>
                          <a:endParaRPr kumimoji="0" lang="en-US" sz="9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Arial" panose="020B0604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11"/>
                          <a:stretch>
                            <a:fillRect l="-236220" t="-170000" r="-1575" b="-26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007601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nEXO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8.2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11.1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54476236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LEGEND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10.4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11.5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1657549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CUPID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12.9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15.0</a:t>
                          </a:r>
                        </a:p>
                      </a:txBody>
                      <a:tcPr>
                        <a:lnL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4844339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BDC65B-2A3F-2AFB-FC08-26E77EC80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A003-3D9B-4BBA-8B17-A6DBD1C8E6AD}" type="slidenum">
              <a:rPr lang="en-US" smtClean="0"/>
              <a:t>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2570A79-DF6A-9D0B-3652-484EB0C77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l-GR" dirty="0"/>
              <a:t>0νββ </a:t>
            </a:r>
            <a:r>
              <a:rPr lang="en-US" dirty="0"/>
              <a:t>International Summit - nEXO</a:t>
            </a:r>
          </a:p>
        </p:txBody>
      </p:sp>
    </p:spTree>
    <p:extLst>
      <p:ext uri="{BB962C8B-B14F-4D97-AF65-F5344CB8AC3E}">
        <p14:creationId xmlns:p14="http://schemas.microsoft.com/office/powerpoint/2010/main" val="1749918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PlaceHolder 1"/>
          <p:cNvSpPr>
            <a:spLocks noGrp="1"/>
          </p:cNvSpPr>
          <p:nvPr>
            <p:ph type="title"/>
          </p:nvPr>
        </p:nvSpPr>
        <p:spPr>
          <a:xfrm>
            <a:off x="838080" y="215280"/>
            <a:ext cx="10515240" cy="8589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CA" sz="4400" b="1" strike="noStrike" spc="-1" dirty="0">
                <a:solidFill>
                  <a:schemeClr val="accent1">
                    <a:lumMod val="75000"/>
                  </a:schemeClr>
                </a:solidFill>
                <a:latin typeface="Calibri Light"/>
              </a:rPr>
              <a:t>nEXO Construction Budget</a:t>
            </a:r>
            <a:endParaRPr lang="en-US" sz="4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8" name="PlaceHolder 2"/>
          <p:cNvSpPr>
            <a:spLocks noGrp="1"/>
          </p:cNvSpPr>
          <p:nvPr>
            <p:ph/>
          </p:nvPr>
        </p:nvSpPr>
        <p:spPr>
          <a:xfrm>
            <a:off x="838080" y="1134479"/>
            <a:ext cx="11040120" cy="47372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CA" sz="2800" b="0" strike="noStrike" spc="-1" dirty="0">
                <a:solidFill>
                  <a:srgbClr val="000000"/>
                </a:solidFill>
                <a:latin typeface="Calibri"/>
              </a:rPr>
              <a:t>Bottom-up project budget with more than 13,000 entries.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CA" sz="2800" b="0" strike="noStrike" spc="-1" dirty="0">
                <a:solidFill>
                  <a:srgbClr val="000000"/>
                </a:solidFill>
                <a:latin typeface="Calibri"/>
              </a:rPr>
              <a:t>Assumption that nEXO is located at SNOLAB </a:t>
            </a:r>
            <a:r>
              <a:rPr lang="en-CA" sz="2800" b="0" strike="noStrike" spc="-1" dirty="0" err="1">
                <a:solidFill>
                  <a:srgbClr val="000000"/>
                </a:solidFill>
                <a:latin typeface="Calibri"/>
              </a:rPr>
              <a:t>Cryopit</a:t>
            </a:r>
            <a:r>
              <a:rPr lang="en-CA" sz="2800" b="0" strike="noStrike" spc="-1" dirty="0">
                <a:solidFill>
                  <a:srgbClr val="000000"/>
                </a:solidFill>
                <a:latin typeface="Calibri"/>
              </a:rPr>
              <a:t>.</a:t>
            </a:r>
            <a:endParaRPr lang="en-CA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CA" sz="2800" b="0" strike="noStrike" spc="-1" dirty="0">
                <a:solidFill>
                  <a:srgbClr val="000000"/>
                </a:solidFill>
                <a:latin typeface="Calibri"/>
              </a:rPr>
              <a:t>Assume CD-1 in US DOE FY24 (early CY2024).</a:t>
            </a: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CA" spc="-1" dirty="0">
                <a:solidFill>
                  <a:srgbClr val="000000"/>
                </a:solidFill>
                <a:latin typeface="Calibri"/>
              </a:rPr>
              <a:t>Assume data taking start in 2031.</a:t>
            </a:r>
            <a:endParaRPr lang="en-US" sz="2800" b="0" strike="noStrike" spc="-1" dirty="0">
              <a:solidFill>
                <a:srgbClr val="000000"/>
              </a:solidFill>
              <a:latin typeface="Calibri"/>
            </a:endParaRPr>
          </a:p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CA" sz="2800" b="0" strike="noStrike" spc="-1" dirty="0">
                <a:solidFill>
                  <a:srgbClr val="000000"/>
                </a:solidFill>
                <a:latin typeface="Calibri"/>
              </a:rPr>
              <a:t>Total cost estimate for nEXO of order US$441M (without contingency).</a:t>
            </a:r>
          </a:p>
          <a:p>
            <a:pPr marL="457200" indent="0">
              <a:lnSpc>
                <a:spcPct val="90000"/>
              </a:lnSpc>
              <a:spcBef>
                <a:spcPts val="499"/>
              </a:spcBef>
              <a:buNone/>
              <a:tabLst>
                <a:tab pos="0" algn="l"/>
              </a:tabLst>
            </a:pPr>
            <a:endParaRPr lang="en-US" sz="2400" b="0" strike="noStrike" spc="-1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PlaceHolder 3"/>
          <p:cNvSpPr>
            <a:spLocks noGrp="1"/>
          </p:cNvSpPr>
          <p:nvPr>
            <p:ph type="dt" idx="1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200" b="0" strike="noStrike" spc="-1" dirty="0">
                <a:solidFill>
                  <a:srgbClr val="8B8B8B"/>
                </a:solidFill>
                <a:latin typeface="Calibri"/>
              </a:rPr>
              <a:t>April 27, 2023</a:t>
            </a:r>
            <a:endParaRPr lang="en-US" sz="12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l-GR"/>
              <a:t>0νββ </a:t>
            </a:r>
            <a:r>
              <a:rPr lang="en-CA"/>
              <a:t>International Summit - nEXO</a:t>
            </a:r>
            <a:endParaRPr/>
          </a:p>
        </p:txBody>
      </p:sp>
      <p:sp>
        <p:nvSpPr>
          <p:cNvPr id="2" name="Slide Number Placeholder 7">
            <a:extLst>
              <a:ext uri="{FF2B5EF4-FFF2-40B4-BE49-F238E27FC236}">
                <a16:creationId xmlns:a16="http://schemas.microsoft.com/office/drawing/2014/main" id="{B1539B39-B9C4-93EA-980A-0BA754EC98D6}"/>
              </a:ext>
            </a:extLst>
          </p:cNvPr>
          <p:cNvSpPr txBox="1">
            <a:spLocks noChangeArrowheads="1"/>
          </p:cNvSpPr>
          <p:nvPr/>
        </p:nvSpPr>
        <p:spPr>
          <a:xfrm>
            <a:off x="11089818" y="6404292"/>
            <a:ext cx="263983" cy="269241"/>
          </a:xfrm>
          <a:prstGeom prst="rect">
            <a:avLst/>
          </a:prstGeom>
          <a:noFill/>
          <a:ln w="12700">
            <a:miter lim="4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45719" rIns="45719" anchor="ctr">
            <a:spAutoFit/>
          </a:bodyPr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rgbClr val="888888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0"/>
              </a:spcBef>
            </a:pPr>
            <a:fld id="{86CB4B4D-7CA3-9044-876B-883B54F8677D}" type="slidenum">
              <a:rPr lang="en-US" smtClean="0"/>
              <a:pPr>
                <a:spcBef>
                  <a:spcPct val="0"/>
                </a:spcBef>
              </a:pPr>
              <a:t>7</a:t>
            </a:fld>
            <a:endParaRPr lang="en-US" altLang="en-US" sz="1000" dirty="0">
              <a:solidFill>
                <a:srgbClr val="606060"/>
              </a:solidFill>
            </a:endParaRPr>
          </a:p>
        </p:txBody>
      </p:sp>
      <p:graphicFrame>
        <p:nvGraphicFramePr>
          <p:cNvPr id="3" name="Table 7">
            <a:extLst>
              <a:ext uri="{FF2B5EF4-FFF2-40B4-BE49-F238E27FC236}">
                <a16:creationId xmlns:a16="http://schemas.microsoft.com/office/drawing/2014/main" id="{F4EA71AF-FE25-FF1D-78D7-FE668E68F61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35393506"/>
              </p:ext>
            </p:extLst>
          </p:nvPr>
        </p:nvGraphicFramePr>
        <p:xfrm>
          <a:off x="2269492" y="3760750"/>
          <a:ext cx="7652416" cy="2966400"/>
        </p:xfrm>
        <a:graphic>
          <a:graphicData uri="http://schemas.openxmlformats.org/drawingml/2006/table">
            <a:tbl>
              <a:tblPr/>
              <a:tblGrid>
                <a:gridCol w="3291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60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800" b="1" strike="noStrike" spc="-1" dirty="0">
                          <a:solidFill>
                            <a:schemeClr val="lt1"/>
                          </a:solidFill>
                          <a:latin typeface="Calibri"/>
                        </a:rPr>
                        <a:t>Source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800" b="1" strike="noStrike" spc="-1" dirty="0">
                          <a:solidFill>
                            <a:schemeClr val="lt1"/>
                          </a:solidFill>
                          <a:latin typeface="Calibri"/>
                        </a:rPr>
                        <a:t>Amount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800" b="0" strike="noStrike" spc="-1" dirty="0">
                          <a:solidFill>
                            <a:schemeClr val="dk1"/>
                          </a:solidFill>
                          <a:latin typeface="+mn-lt"/>
                        </a:rPr>
                        <a:t>US DOE Project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800" b="0" strike="noStrike" spc="-1" dirty="0">
                          <a:solidFill>
                            <a:schemeClr val="dk1"/>
                          </a:solidFill>
                          <a:latin typeface="+mn-lt"/>
                        </a:rPr>
                        <a:t>US$311M (US$431M with contingency)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381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Canada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800" b="0" strike="noStrike" spc="-1" dirty="0">
                          <a:solidFill>
                            <a:schemeClr val="dk1"/>
                          </a:solidFill>
                          <a:latin typeface="+mn-lt"/>
                        </a:rPr>
                        <a:t>US$58M-US$77M </a:t>
                      </a: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(MSI + IF + NSERC)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435920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US grants and base funding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800" b="0" strike="noStrike" spc="-1" dirty="0">
                          <a:solidFill>
                            <a:schemeClr val="dk1"/>
                          </a:solidFill>
                          <a:latin typeface="+mn-lt"/>
                        </a:rPr>
                        <a:t>US$49M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China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US$4M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9214882"/>
                  </a:ext>
                </a:extLst>
              </a:tr>
              <a:tr h="370800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800" b="1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Additional opportunities being evaluated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BF4"/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sz="1800" b="0" strike="noStrike" spc="-1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B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5046429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800" b="0" strike="noStrike" spc="-1">
                          <a:solidFill>
                            <a:schemeClr val="dk1"/>
                          </a:solidFill>
                          <a:latin typeface="+mn-lt"/>
                        </a:rPr>
                        <a:t>Europe</a:t>
                      </a:r>
                      <a:endParaRPr lang="en-US" sz="1800" b="0" strike="noStrike" spc="-1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CA" sz="1800" b="0" strike="noStrike" spc="-1" dirty="0">
                          <a:solidFill>
                            <a:schemeClr val="dk1"/>
                          </a:solidFill>
                          <a:latin typeface="+mn-lt"/>
                        </a:rPr>
                        <a:t>Under discussion</a:t>
                      </a:r>
                      <a:endParaRPr lang="en-US" sz="1800" b="0" strike="noStrike" spc="-1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China</a:t>
                      </a:r>
                    </a:p>
                  </a:txBody>
                  <a:tcPr>
                    <a:lnL w="12240">
                      <a:solidFill>
                        <a:srgbClr val="FFFFFF"/>
                      </a:solidFill>
                    </a:lnL>
                    <a:lnR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0" strike="noStrike" spc="-1" dirty="0">
                          <a:solidFill>
                            <a:srgbClr val="000000"/>
                          </a:solidFill>
                          <a:latin typeface="+mn-lt"/>
                        </a:rPr>
                        <a:t>Possible contribution of enriched xenon</a:t>
                      </a:r>
                    </a:p>
                  </a:txBody>
                  <a:tcPr>
                    <a:lnL w="1224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D5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46906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608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534" y="49016"/>
            <a:ext cx="10972440" cy="1144800"/>
          </a:xfrm>
        </p:spPr>
        <p:txBody>
          <a:bodyPr>
            <a:normAutofit/>
          </a:bodyPr>
          <a:lstStyle/>
          <a:p>
            <a:r>
              <a:rPr lang="en-US" dirty="0" err="1"/>
              <a:t>nEXO’s</a:t>
            </a:r>
            <a:r>
              <a:rPr lang="en-US" dirty="0"/>
              <a:t> </a:t>
            </a:r>
            <a:r>
              <a:rPr lang="el-GR" sz="4400" dirty="0"/>
              <a:t>0νββ</a:t>
            </a:r>
            <a:r>
              <a:rPr lang="en-US" dirty="0">
                <a:latin typeface="Symbol" panose="05050102010706020507" pitchFamily="18" charset="2"/>
              </a:rPr>
              <a:t> </a:t>
            </a:r>
            <a:r>
              <a:rPr lang="en-US" dirty="0"/>
              <a:t>search with a liquid Xe TPC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3661C9-E0FA-4FE2-8A27-0C563B1498D3}"/>
              </a:ext>
            </a:extLst>
          </p:cNvPr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147557D-E685-4BC2-9ED6-F936FC3A5FEA}" type="slidenum">
              <a:rPr lang="en-US" smtClean="0"/>
              <a:t>8</a:t>
            </a:fld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53F035-062B-4AA6-9286-D9B0B87D454C}"/>
              </a:ext>
            </a:extLst>
          </p:cNvPr>
          <p:cNvSpPr>
            <a:spLocks noGrp="1"/>
          </p:cNvSpPr>
          <p:nvPr>
            <p:ph type="dt" idx="5"/>
          </p:nvPr>
        </p:nvSpPr>
        <p:spPr/>
        <p:txBody>
          <a:bodyPr/>
          <a:lstStyle/>
          <a:p>
            <a:r>
              <a:rPr lang="en-US" dirty="0"/>
              <a:t>April 27, 2023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34669" y="1005760"/>
            <a:ext cx="8246638" cy="59606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3200" dirty="0"/>
              <a:t>Liquid-</a:t>
            </a:r>
            <a:r>
              <a:rPr lang="en-US" sz="3200" dirty="0" err="1"/>
              <a:t>Xe</a:t>
            </a:r>
            <a:r>
              <a:rPr lang="en-US" sz="3200" dirty="0"/>
              <a:t> Time Projection Chamber (TPC)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kumimoji="1" lang="en-US" altLang="ja-JP" sz="2400" dirty="0" err="1">
                <a:solidFill>
                  <a:srgbClr val="000000"/>
                </a:solidFill>
              </a:rPr>
              <a:t>Xe</a:t>
            </a:r>
            <a:r>
              <a:rPr kumimoji="1" lang="en-US" altLang="ja-JP" sz="2400" dirty="0">
                <a:solidFill>
                  <a:srgbClr val="000000"/>
                </a:solidFill>
              </a:rPr>
              <a:t> is used both as the source and detection medium.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err="1">
                <a:solidFill>
                  <a:schemeClr val="accent1"/>
                </a:solidFill>
              </a:rPr>
              <a:t>LXe</a:t>
            </a:r>
            <a:r>
              <a:rPr lang="en-US" sz="2400" dirty="0">
                <a:solidFill>
                  <a:schemeClr val="accent1"/>
                </a:solidFill>
              </a:rPr>
              <a:t> is continuously recirculated and purified.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 err="1"/>
              <a:t>LXe</a:t>
            </a:r>
            <a:r>
              <a:rPr lang="en-US" sz="2400" dirty="0"/>
              <a:t> TPCs are well understood. </a:t>
            </a:r>
            <a:r>
              <a:rPr lang="en-US" sz="2400" dirty="0">
                <a:cs typeface="Arial" panose="020B0604020202020204" pitchFamily="34" charset="0"/>
              </a:rPr>
              <a:t>As a fully homogeneous detector, it precisely measures backgrounds in situ.</a:t>
            </a:r>
          </a:p>
          <a:p>
            <a:pPr marL="800100" lvl="1" indent="-342900">
              <a:spcBef>
                <a:spcPts val="800"/>
              </a:spcBef>
              <a:buFont typeface="Wingdings" panose="05000000000000000000" pitchFamily="2" charset="2"/>
              <a:buChar char="à"/>
            </a:pPr>
            <a:r>
              <a:rPr lang="en-US" sz="2400" b="1" dirty="0">
                <a:solidFill>
                  <a:schemeClr val="accent1"/>
                </a:solidFill>
                <a:cs typeface="Arial" panose="020B0604020202020204" pitchFamily="34" charset="0"/>
              </a:rPr>
              <a:t>No internal materials (other than Xe), making nEXO uniquely robust against unknown backgrounds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sym typeface="Wingdings" panose="05000000000000000000" pitchFamily="2" charset="2"/>
              </a:rPr>
              <a:t>Multiparameter measurement from </a:t>
            </a:r>
            <a:r>
              <a:rPr lang="en-US" sz="2400" dirty="0"/>
              <a:t>scintillation light and ionization signal:</a:t>
            </a:r>
          </a:p>
          <a:p>
            <a:pPr marL="1257300" lvl="2" indent="-342900">
              <a:spcBef>
                <a:spcPts val="600"/>
              </a:spcBef>
              <a:buFont typeface="+mj-lt"/>
              <a:buAutoNum type="arabicPeriod"/>
            </a:pPr>
            <a:r>
              <a:rPr lang="en-US" sz="2000" dirty="0">
                <a:solidFill>
                  <a:schemeClr val="accent1"/>
                </a:solidFill>
              </a:rPr>
              <a:t>Energy from combined scintillation/ionization</a:t>
            </a:r>
          </a:p>
          <a:p>
            <a:pPr marL="1257300" lvl="2" indent="-342900">
              <a:spcBef>
                <a:spcPts val="600"/>
              </a:spcBef>
              <a:buFont typeface="+mj-lt"/>
              <a:buAutoNum type="arabicPeriod"/>
            </a:pPr>
            <a:r>
              <a:rPr lang="en-US" sz="2000" dirty="0">
                <a:solidFill>
                  <a:schemeClr val="accent1"/>
                </a:solidFill>
              </a:rPr>
              <a:t>Topology, e.g., single-site or multi-site event</a:t>
            </a:r>
          </a:p>
          <a:p>
            <a:pPr marL="1257300" lvl="2" indent="-342900">
              <a:spcBef>
                <a:spcPts val="600"/>
              </a:spcBef>
              <a:buFont typeface="+mj-lt"/>
              <a:buAutoNum type="arabicPeriod"/>
            </a:pPr>
            <a:r>
              <a:rPr lang="en-US" sz="2000" dirty="0">
                <a:solidFill>
                  <a:schemeClr val="accent1"/>
                </a:solidFill>
              </a:rPr>
              <a:t>Position distribution from 3D event reconstruction</a:t>
            </a:r>
          </a:p>
          <a:p>
            <a:pPr marL="1257300" lvl="2" indent="-342900">
              <a:spcBef>
                <a:spcPts val="600"/>
              </a:spcBef>
              <a:buFont typeface="+mj-lt"/>
              <a:buAutoNum type="arabicPeriod"/>
            </a:pPr>
            <a:r>
              <a:rPr lang="en-US" sz="2000" dirty="0">
                <a:solidFill>
                  <a:schemeClr val="accent1"/>
                </a:solidFill>
              </a:rPr>
              <a:t>Particle identification from scintillation/ionization ratio</a:t>
            </a:r>
          </a:p>
          <a:p>
            <a:pPr lvl="1">
              <a:spcBef>
                <a:spcPts val="800"/>
              </a:spcBef>
            </a:pPr>
            <a:endParaRPr lang="en-US" sz="24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A645B23-E56C-45CE-9C53-13C5790CAACF}"/>
              </a:ext>
            </a:extLst>
          </p:cNvPr>
          <p:cNvSpPr txBox="1"/>
          <p:nvPr/>
        </p:nvSpPr>
        <p:spPr>
          <a:xfrm>
            <a:off x="2079866" y="6078879"/>
            <a:ext cx="9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Cathode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98FAFDB-1718-4647-8931-CB16328787EA}"/>
              </a:ext>
            </a:extLst>
          </p:cNvPr>
          <p:cNvSpPr txBox="1"/>
          <p:nvPr/>
        </p:nvSpPr>
        <p:spPr>
          <a:xfrm>
            <a:off x="1171152" y="1369561"/>
            <a:ext cx="1912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Segmented Anode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6BBD1C0-3DDB-4CC7-B5C0-2AF0E7EDACB1}"/>
              </a:ext>
            </a:extLst>
          </p:cNvPr>
          <p:cNvGrpSpPr/>
          <p:nvPr/>
        </p:nvGrpSpPr>
        <p:grpSpPr>
          <a:xfrm rot="10800000">
            <a:off x="295082" y="1790110"/>
            <a:ext cx="3082339" cy="4333648"/>
            <a:chOff x="194182" y="1433427"/>
            <a:chExt cx="3082339" cy="4333648"/>
          </a:xfrm>
        </p:grpSpPr>
        <p:sp>
          <p:nvSpPr>
            <p:cNvPr id="9" name="Line 71">
              <a:extLst>
                <a:ext uri="{FF2B5EF4-FFF2-40B4-BE49-F238E27FC236}">
                  <a16:creationId xmlns:a16="http://schemas.microsoft.com/office/drawing/2014/main" id="{93C6504A-8178-4DE8-8EBB-9F447A767DE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-722092" y="3557916"/>
              <a:ext cx="3312218" cy="150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72">
              <a:extLst>
                <a:ext uri="{FF2B5EF4-FFF2-40B4-BE49-F238E27FC236}">
                  <a16:creationId xmlns:a16="http://schemas.microsoft.com/office/drawing/2014/main" id="{50A719F8-85DF-4C92-9A25-0A2CE24B1B8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1614536" y="3559574"/>
              <a:ext cx="3312218" cy="117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Oval 73">
              <a:extLst>
                <a:ext uri="{FF2B5EF4-FFF2-40B4-BE49-F238E27FC236}">
                  <a16:creationId xmlns:a16="http://schemas.microsoft.com/office/drawing/2014/main" id="{04B51482-5CF4-4803-9099-BADB247AB75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603755" y="4106061"/>
              <a:ext cx="998810" cy="2323218"/>
            </a:xfrm>
            <a:prstGeom prst="ellips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Oval 74">
              <a:extLst>
                <a:ext uri="{FF2B5EF4-FFF2-40B4-BE49-F238E27FC236}">
                  <a16:creationId xmlns:a16="http://schemas.microsoft.com/office/drawing/2014/main" id="{6BE76263-4EFE-4875-912E-ED3601BAFCB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603755" y="771223"/>
              <a:ext cx="998810" cy="2323218"/>
            </a:xfrm>
            <a:prstGeom prst="ellips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80">
              <a:extLst>
                <a:ext uri="{FF2B5EF4-FFF2-40B4-BE49-F238E27FC236}">
                  <a16:creationId xmlns:a16="http://schemas.microsoft.com/office/drawing/2014/main" id="{70026DA3-0C6E-4256-94F3-6B480F253D0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365057" y="3577060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 dirty="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6" name="Rectangle 81">
              <a:extLst>
                <a:ext uri="{FF2B5EF4-FFF2-40B4-BE49-F238E27FC236}">
                  <a16:creationId xmlns:a16="http://schemas.microsoft.com/office/drawing/2014/main" id="{C455A704-89B9-4E51-8006-CDC1A68896A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308132" y="3585151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7" name="Rectangle 82">
              <a:extLst>
                <a:ext uri="{FF2B5EF4-FFF2-40B4-BE49-F238E27FC236}">
                  <a16:creationId xmlns:a16="http://schemas.microsoft.com/office/drawing/2014/main" id="{94461FDD-9116-46B9-8C96-5B4592D9504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05858" y="4020975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 dirty="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8" name="Rectangle 83">
              <a:extLst>
                <a:ext uri="{FF2B5EF4-FFF2-40B4-BE49-F238E27FC236}">
                  <a16:creationId xmlns:a16="http://schemas.microsoft.com/office/drawing/2014/main" id="{E5FCC45E-A0FA-4B38-B806-DC4614E96D8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365057" y="3883408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19" name="Rectangle 84">
              <a:extLst>
                <a:ext uri="{FF2B5EF4-FFF2-40B4-BE49-F238E27FC236}">
                  <a16:creationId xmlns:a16="http://schemas.microsoft.com/office/drawing/2014/main" id="{30E91EDE-9139-4F98-BA54-10CCFE42D48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857861" y="3827918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0" name="Rectangle 85">
              <a:extLst>
                <a:ext uri="{FF2B5EF4-FFF2-40B4-BE49-F238E27FC236}">
                  <a16:creationId xmlns:a16="http://schemas.microsoft.com/office/drawing/2014/main" id="{74DD1360-8DAA-4EFB-B7CA-50AEC10F604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17059" y="4020975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1" name="Rectangle 86">
              <a:extLst>
                <a:ext uri="{FF2B5EF4-FFF2-40B4-BE49-F238E27FC236}">
                  <a16:creationId xmlns:a16="http://schemas.microsoft.com/office/drawing/2014/main" id="{D8051209-6824-4C6B-925B-E6DE608DBA0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76258" y="3466083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2" name="Rectangle 87">
              <a:extLst>
                <a:ext uri="{FF2B5EF4-FFF2-40B4-BE49-F238E27FC236}">
                  <a16:creationId xmlns:a16="http://schemas.microsoft.com/office/drawing/2014/main" id="{DAF4D2C4-7AD5-42AA-B905-FC4AA74AA0E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62527" y="3455675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3" name="Rectangle 88">
              <a:extLst>
                <a:ext uri="{FF2B5EF4-FFF2-40B4-BE49-F238E27FC236}">
                  <a16:creationId xmlns:a16="http://schemas.microsoft.com/office/drawing/2014/main" id="{519594C0-1B3B-4F3B-9EE3-135BA919CB0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267064" y="4002480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4" name="Rectangle 89">
              <a:extLst>
                <a:ext uri="{FF2B5EF4-FFF2-40B4-BE49-F238E27FC236}">
                  <a16:creationId xmlns:a16="http://schemas.microsoft.com/office/drawing/2014/main" id="{190F7040-CC28-49F1-9D26-5E4DFA6505A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98662" y="3529662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5" name="Rectangle 90">
              <a:extLst>
                <a:ext uri="{FF2B5EF4-FFF2-40B4-BE49-F238E27FC236}">
                  <a16:creationId xmlns:a16="http://schemas.microsoft.com/office/drawing/2014/main" id="{E881F3BC-156B-4BFF-9E77-1B4AA2321FE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561866" y="3973578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6" name="Rectangle 91">
              <a:extLst>
                <a:ext uri="{FF2B5EF4-FFF2-40B4-BE49-F238E27FC236}">
                  <a16:creationId xmlns:a16="http://schemas.microsoft.com/office/drawing/2014/main" id="{F40D3FC6-69A3-4B26-A213-88263E6CC85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843468" y="3807111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sp>
          <p:nvSpPr>
            <p:cNvPr id="27" name="Rectangle 92">
              <a:extLst>
                <a:ext uri="{FF2B5EF4-FFF2-40B4-BE49-F238E27FC236}">
                  <a16:creationId xmlns:a16="http://schemas.microsoft.com/office/drawing/2014/main" id="{9768E4A8-B9A5-4AE8-A913-81369DA3BDF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519333" y="3751621"/>
              <a:ext cx="200672" cy="20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40639" bIns="0">
              <a:prstTxWarp prst="textNoShape">
                <a:avLst/>
              </a:prstTxWarp>
              <a:spAutoFit/>
            </a:bodyPr>
            <a:lstStyle/>
            <a:p>
              <a:pPr marL="39688">
                <a:lnSpc>
                  <a:spcPct val="93000"/>
                </a:lnSpc>
              </a:pPr>
              <a:r>
                <a:rPr lang="en-US" sz="1400">
                  <a:solidFill>
                    <a:srgbClr val="3926A2"/>
                  </a:solidFill>
                  <a:ea typeface="Arial" charset="0"/>
                  <a:cs typeface="Arial" charset="0"/>
                </a:rPr>
                <a:t>e-</a:t>
              </a:r>
            </a:p>
          </p:txBody>
        </p:sp>
        <p:grpSp>
          <p:nvGrpSpPr>
            <p:cNvPr id="28" name="Group 93">
              <a:extLst>
                <a:ext uri="{FF2B5EF4-FFF2-40B4-BE49-F238E27FC236}">
                  <a16:creationId xmlns:a16="http://schemas.microsoft.com/office/drawing/2014/main" id="{201FD711-BA3C-43C5-A0C7-0AF19B6B8676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017741" y="3177440"/>
              <a:ext cx="423107" cy="1366946"/>
              <a:chOff x="0" y="0"/>
              <a:chExt cx="366" cy="932"/>
            </a:xfrm>
          </p:grpSpPr>
          <p:sp>
            <p:nvSpPr>
              <p:cNvPr id="29" name="AutoShape 94">
                <a:extLst>
                  <a:ext uri="{FF2B5EF4-FFF2-40B4-BE49-F238E27FC236}">
                    <a16:creationId xmlns:a16="http://schemas.microsoft.com/office/drawing/2014/main" id="{BA794962-B1BD-4A32-B4CD-54DFEF0956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" y="406"/>
                <a:ext cx="275" cy="526"/>
              </a:xfrm>
              <a:custGeom>
                <a:avLst/>
                <a:gdLst>
                  <a:gd name="T0" fmla="*/ 0 w 20588"/>
                  <a:gd name="T1" fmla="*/ 0 h 21182"/>
                  <a:gd name="T2" fmla="*/ 20588 w 20588"/>
                  <a:gd name="T3" fmla="*/ 21182 h 21182"/>
                </a:gdLst>
                <a:ahLst/>
                <a:cxnLst/>
                <a:rect l="T0" t="T1" r="T2" b="T3"/>
                <a:pathLst>
                  <a:path w="20588" h="21182">
                    <a:moveTo>
                      <a:pt x="10500" y="1516"/>
                    </a:moveTo>
                    <a:cubicBezTo>
                      <a:pt x="12150" y="1275"/>
                      <a:pt x="13275" y="1194"/>
                      <a:pt x="14700" y="710"/>
                    </a:cubicBezTo>
                    <a:cubicBezTo>
                      <a:pt x="16050" y="-418"/>
                      <a:pt x="18000" y="106"/>
                      <a:pt x="20400" y="227"/>
                    </a:cubicBezTo>
                    <a:cubicBezTo>
                      <a:pt x="20925" y="1073"/>
                      <a:pt x="20475" y="1919"/>
                      <a:pt x="20100" y="2806"/>
                    </a:cubicBezTo>
                    <a:cubicBezTo>
                      <a:pt x="19275" y="4458"/>
                      <a:pt x="18225" y="6110"/>
                      <a:pt x="17400" y="7803"/>
                    </a:cubicBezTo>
                    <a:cubicBezTo>
                      <a:pt x="17325" y="7803"/>
                      <a:pt x="16650" y="8972"/>
                      <a:pt x="16500" y="9254"/>
                    </a:cubicBezTo>
                    <a:cubicBezTo>
                      <a:pt x="16350" y="9415"/>
                      <a:pt x="16500" y="9657"/>
                      <a:pt x="16200" y="9737"/>
                    </a:cubicBezTo>
                    <a:cubicBezTo>
                      <a:pt x="14925" y="9939"/>
                      <a:pt x="15525" y="9778"/>
                      <a:pt x="14400" y="10221"/>
                    </a:cubicBezTo>
                    <a:cubicBezTo>
                      <a:pt x="12975" y="11309"/>
                      <a:pt x="13425" y="10785"/>
                      <a:pt x="12900" y="11672"/>
                    </a:cubicBezTo>
                    <a:cubicBezTo>
                      <a:pt x="11775" y="11591"/>
                      <a:pt x="10575" y="11672"/>
                      <a:pt x="9600" y="11510"/>
                    </a:cubicBezTo>
                    <a:cubicBezTo>
                      <a:pt x="9300" y="11430"/>
                      <a:pt x="9450" y="11148"/>
                      <a:pt x="9300" y="11027"/>
                    </a:cubicBezTo>
                    <a:cubicBezTo>
                      <a:pt x="8625" y="10382"/>
                      <a:pt x="7500" y="9576"/>
                      <a:pt x="6600" y="9092"/>
                    </a:cubicBezTo>
                    <a:cubicBezTo>
                      <a:pt x="5850" y="8689"/>
                      <a:pt x="3900" y="8448"/>
                      <a:pt x="3900" y="8448"/>
                    </a:cubicBezTo>
                    <a:cubicBezTo>
                      <a:pt x="525" y="8730"/>
                      <a:pt x="2175" y="9213"/>
                      <a:pt x="1500" y="11188"/>
                    </a:cubicBezTo>
                    <a:cubicBezTo>
                      <a:pt x="1275" y="11712"/>
                      <a:pt x="225" y="12357"/>
                      <a:pt x="0" y="12961"/>
                    </a:cubicBezTo>
                    <a:cubicBezTo>
                      <a:pt x="2250" y="13364"/>
                      <a:pt x="-675" y="12760"/>
                      <a:pt x="1800" y="13606"/>
                    </a:cubicBezTo>
                    <a:cubicBezTo>
                      <a:pt x="2550" y="13848"/>
                      <a:pt x="3375" y="14009"/>
                      <a:pt x="4200" y="14251"/>
                    </a:cubicBezTo>
                    <a:cubicBezTo>
                      <a:pt x="4500" y="14331"/>
                      <a:pt x="4800" y="14452"/>
                      <a:pt x="5100" y="14573"/>
                    </a:cubicBezTo>
                    <a:cubicBezTo>
                      <a:pt x="5175" y="14734"/>
                      <a:pt x="5175" y="14895"/>
                      <a:pt x="5400" y="15057"/>
                    </a:cubicBezTo>
                    <a:cubicBezTo>
                      <a:pt x="5625" y="15178"/>
                      <a:pt x="6075" y="15178"/>
                      <a:pt x="6300" y="15379"/>
                    </a:cubicBezTo>
                    <a:cubicBezTo>
                      <a:pt x="6600" y="15661"/>
                      <a:pt x="6900" y="16346"/>
                      <a:pt x="6900" y="16346"/>
                    </a:cubicBezTo>
                    <a:cubicBezTo>
                      <a:pt x="6675" y="17676"/>
                      <a:pt x="6525" y="18724"/>
                      <a:pt x="6300" y="20054"/>
                    </a:cubicBezTo>
                    <a:cubicBezTo>
                      <a:pt x="6150" y="20416"/>
                      <a:pt x="6000" y="21182"/>
                      <a:pt x="6000" y="2118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AutoShape 95">
                <a:extLst>
                  <a:ext uri="{FF2B5EF4-FFF2-40B4-BE49-F238E27FC236}">
                    <a16:creationId xmlns:a16="http://schemas.microsoft.com/office/drawing/2014/main" id="{BEA62FD6-8BE0-4CE8-A165-C47EAF8C1E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366" cy="412"/>
              </a:xfrm>
              <a:custGeom>
                <a:avLst/>
                <a:gdLst>
                  <a:gd name="T0" fmla="*/ 0 w 20795"/>
                  <a:gd name="T1" fmla="*/ 0 h 21392"/>
                  <a:gd name="T2" fmla="*/ 20795 w 20795"/>
                  <a:gd name="T3" fmla="*/ 21392 h 21392"/>
                </a:gdLst>
                <a:ahLst/>
                <a:cxnLst/>
                <a:rect l="T0" t="T1" r="T2" b="T3"/>
                <a:pathLst>
                  <a:path w="20795" h="21392">
                    <a:moveTo>
                      <a:pt x="6868" y="21392"/>
                    </a:moveTo>
                    <a:cubicBezTo>
                      <a:pt x="6925" y="20250"/>
                      <a:pt x="6811" y="19107"/>
                      <a:pt x="7096" y="18069"/>
                    </a:cubicBezTo>
                    <a:cubicBezTo>
                      <a:pt x="7096" y="17809"/>
                      <a:pt x="7495" y="17861"/>
                      <a:pt x="7780" y="17861"/>
                    </a:cubicBezTo>
                    <a:cubicBezTo>
                      <a:pt x="14733" y="16927"/>
                      <a:pt x="9832" y="17809"/>
                      <a:pt x="13023" y="17238"/>
                    </a:cubicBezTo>
                    <a:cubicBezTo>
                      <a:pt x="13992" y="16615"/>
                      <a:pt x="14904" y="16044"/>
                      <a:pt x="15987" y="15577"/>
                    </a:cubicBezTo>
                    <a:cubicBezTo>
                      <a:pt x="16443" y="14175"/>
                      <a:pt x="15702" y="15629"/>
                      <a:pt x="17355" y="14746"/>
                    </a:cubicBezTo>
                    <a:cubicBezTo>
                      <a:pt x="18095" y="14279"/>
                      <a:pt x="18323" y="13344"/>
                      <a:pt x="19178" y="12877"/>
                    </a:cubicBezTo>
                    <a:cubicBezTo>
                      <a:pt x="19862" y="10955"/>
                      <a:pt x="18665" y="13915"/>
                      <a:pt x="20090" y="11423"/>
                    </a:cubicBezTo>
                    <a:cubicBezTo>
                      <a:pt x="20090" y="11371"/>
                      <a:pt x="20717" y="9761"/>
                      <a:pt x="20774" y="9761"/>
                    </a:cubicBezTo>
                    <a:cubicBezTo>
                      <a:pt x="20660" y="8619"/>
                      <a:pt x="21173" y="6594"/>
                      <a:pt x="20090" y="5607"/>
                    </a:cubicBezTo>
                    <a:cubicBezTo>
                      <a:pt x="19406" y="4984"/>
                      <a:pt x="17810" y="4154"/>
                      <a:pt x="17810" y="4154"/>
                    </a:cubicBezTo>
                    <a:cubicBezTo>
                      <a:pt x="17639" y="3738"/>
                      <a:pt x="17469" y="3323"/>
                      <a:pt x="17355" y="2907"/>
                    </a:cubicBezTo>
                    <a:cubicBezTo>
                      <a:pt x="17241" y="2700"/>
                      <a:pt x="17298" y="2388"/>
                      <a:pt x="17127" y="2284"/>
                    </a:cubicBezTo>
                    <a:cubicBezTo>
                      <a:pt x="16671" y="1973"/>
                      <a:pt x="15759" y="1454"/>
                      <a:pt x="15759" y="1454"/>
                    </a:cubicBezTo>
                    <a:cubicBezTo>
                      <a:pt x="15189" y="-52"/>
                      <a:pt x="15759" y="311"/>
                      <a:pt x="14619" y="0"/>
                    </a:cubicBezTo>
                    <a:cubicBezTo>
                      <a:pt x="10800" y="311"/>
                      <a:pt x="6925" y="-208"/>
                      <a:pt x="3220" y="415"/>
                    </a:cubicBezTo>
                    <a:cubicBezTo>
                      <a:pt x="2765" y="467"/>
                      <a:pt x="3164" y="1246"/>
                      <a:pt x="2993" y="1661"/>
                    </a:cubicBezTo>
                    <a:cubicBezTo>
                      <a:pt x="2765" y="2025"/>
                      <a:pt x="1967" y="2440"/>
                      <a:pt x="1625" y="2700"/>
                    </a:cubicBezTo>
                    <a:cubicBezTo>
                      <a:pt x="1283" y="3479"/>
                      <a:pt x="1169" y="3842"/>
                      <a:pt x="257" y="4154"/>
                    </a:cubicBezTo>
                    <a:cubicBezTo>
                      <a:pt x="-427" y="4984"/>
                      <a:pt x="29" y="5348"/>
                      <a:pt x="941" y="6023"/>
                    </a:cubicBezTo>
                    <a:cubicBezTo>
                      <a:pt x="1340" y="6282"/>
                      <a:pt x="2309" y="6854"/>
                      <a:pt x="2309" y="6854"/>
                    </a:cubicBezTo>
                    <a:cubicBezTo>
                      <a:pt x="2594" y="7684"/>
                      <a:pt x="3277" y="8827"/>
                      <a:pt x="1853" y="9138"/>
                    </a:cubicBezTo>
                    <a:cubicBezTo>
                      <a:pt x="257" y="9450"/>
                      <a:pt x="827" y="8982"/>
                      <a:pt x="257" y="955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1" name="Oval 97">
              <a:extLst>
                <a:ext uri="{FF2B5EF4-FFF2-40B4-BE49-F238E27FC236}">
                  <a16:creationId xmlns:a16="http://schemas.microsoft.com/office/drawing/2014/main" id="{E9FB5FFD-E4A1-4A71-9046-3FB6574A0AA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301009" y="360491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98">
              <a:extLst>
                <a:ext uri="{FF2B5EF4-FFF2-40B4-BE49-F238E27FC236}">
                  <a16:creationId xmlns:a16="http://schemas.microsoft.com/office/drawing/2014/main" id="{EDB83CF3-702E-417F-8426-7185E7A06BD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82611" y="3882358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99">
              <a:extLst>
                <a:ext uri="{FF2B5EF4-FFF2-40B4-BE49-F238E27FC236}">
                  <a16:creationId xmlns:a16="http://schemas.microsoft.com/office/drawing/2014/main" id="{AEAD15F6-C2BE-49FA-AFA7-DD9D483C832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512210" y="4215295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Oval 100">
              <a:extLst>
                <a:ext uri="{FF2B5EF4-FFF2-40B4-BE49-F238E27FC236}">
                  <a16:creationId xmlns:a16="http://schemas.microsoft.com/office/drawing/2014/main" id="{C5FC0C4D-9005-4CCC-95A4-9E98C9BA6BE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93812" y="393784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101">
              <a:extLst>
                <a:ext uri="{FF2B5EF4-FFF2-40B4-BE49-F238E27FC236}">
                  <a16:creationId xmlns:a16="http://schemas.microsoft.com/office/drawing/2014/main" id="{4F2A124B-433F-4B40-A6A9-9C33D5AF234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723412" y="366040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Oval 102">
              <a:extLst>
                <a:ext uri="{FF2B5EF4-FFF2-40B4-BE49-F238E27FC236}">
                  <a16:creationId xmlns:a16="http://schemas.microsoft.com/office/drawing/2014/main" id="{53601595-7657-47B4-8235-14A99A6A705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34614" y="360491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Oval 103">
              <a:extLst>
                <a:ext uri="{FF2B5EF4-FFF2-40B4-BE49-F238E27FC236}">
                  <a16:creationId xmlns:a16="http://schemas.microsoft.com/office/drawing/2014/main" id="{BB3DC233-EDCB-48B9-8C43-2B5BDC2DD30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005015" y="399333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Oval 104">
              <a:extLst>
                <a:ext uri="{FF2B5EF4-FFF2-40B4-BE49-F238E27FC236}">
                  <a16:creationId xmlns:a16="http://schemas.microsoft.com/office/drawing/2014/main" id="{FE3BF029-91DB-4153-87D2-B371C21F80B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216216" y="3660400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Oval 105">
              <a:extLst>
                <a:ext uri="{FF2B5EF4-FFF2-40B4-BE49-F238E27FC236}">
                  <a16:creationId xmlns:a16="http://schemas.microsoft.com/office/drawing/2014/main" id="{86EA0C1A-311A-4234-BA11-84DB040BDA6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427417" y="4048826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06">
              <a:extLst>
                <a:ext uri="{FF2B5EF4-FFF2-40B4-BE49-F238E27FC236}">
                  <a16:creationId xmlns:a16="http://schemas.microsoft.com/office/drawing/2014/main" id="{A3112907-2DD0-4F35-B983-35E6C22CC3F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709020" y="399333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Oval 107">
              <a:extLst>
                <a:ext uri="{FF2B5EF4-FFF2-40B4-BE49-F238E27FC236}">
                  <a16:creationId xmlns:a16="http://schemas.microsoft.com/office/drawing/2014/main" id="{BF1B12CC-6ACC-4360-88DC-4CA5CD6327D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920222" y="3993337"/>
              <a:ext cx="55489" cy="70400"/>
            </a:xfrm>
            <a:prstGeom prst="ellipse">
              <a:avLst/>
            </a:prstGeom>
            <a:solidFill>
              <a:srgbClr val="008A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2" name="Group 187">
              <a:extLst>
                <a:ext uri="{FF2B5EF4-FFF2-40B4-BE49-F238E27FC236}">
                  <a16:creationId xmlns:a16="http://schemas.microsoft.com/office/drawing/2014/main" id="{9DDB9AB5-7BF7-48C4-B701-F6D330EDC9B0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1538193" y="3570230"/>
              <a:ext cx="1336371" cy="1485380"/>
              <a:chOff x="0" y="0"/>
              <a:chExt cx="1156" cy="1013"/>
            </a:xfrm>
          </p:grpSpPr>
          <p:sp>
            <p:nvSpPr>
              <p:cNvPr id="43" name="Line 188">
                <a:extLst>
                  <a:ext uri="{FF2B5EF4-FFF2-40B4-BE49-F238E27FC236}">
                    <a16:creationId xmlns:a16="http://schemas.microsoft.com/office/drawing/2014/main" id="{6250E4D4-9B6A-4689-AA58-C4FDFC444B9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" y="0"/>
                <a:ext cx="70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Line 189">
                <a:extLst>
                  <a:ext uri="{FF2B5EF4-FFF2-40B4-BE49-F238E27FC236}">
                    <a16:creationId xmlns:a16="http://schemas.microsoft.com/office/drawing/2014/main" id="{4AB21873-5C36-4938-9530-AF656DD499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0" y="96"/>
                <a:ext cx="66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" name="Line 190">
                <a:extLst>
                  <a:ext uri="{FF2B5EF4-FFF2-40B4-BE49-F238E27FC236}">
                    <a16:creationId xmlns:a16="http://schemas.microsoft.com/office/drawing/2014/main" id="{4A2D32FA-CF49-4F92-A42E-85FB2D9D34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76" y="148"/>
                <a:ext cx="972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Line 191">
                <a:extLst>
                  <a:ext uri="{FF2B5EF4-FFF2-40B4-BE49-F238E27FC236}">
                    <a16:creationId xmlns:a16="http://schemas.microsoft.com/office/drawing/2014/main" id="{26E5458A-AB5B-4FBC-AE83-98BA8DBFA0C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5" y="240"/>
                <a:ext cx="529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" name="Line 192">
                <a:extLst>
                  <a:ext uri="{FF2B5EF4-FFF2-40B4-BE49-F238E27FC236}">
                    <a16:creationId xmlns:a16="http://schemas.microsoft.com/office/drawing/2014/main" id="{A4C17B27-7263-48A2-860C-84D79AE738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" y="276"/>
                <a:ext cx="115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93">
                <a:extLst>
                  <a:ext uri="{FF2B5EF4-FFF2-40B4-BE49-F238E27FC236}">
                    <a16:creationId xmlns:a16="http://schemas.microsoft.com/office/drawing/2014/main" id="{A810E39D-E06E-40C9-9E2B-11DEDD082E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56" y="48"/>
                <a:ext cx="42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Line 194">
                <a:extLst>
                  <a:ext uri="{FF2B5EF4-FFF2-40B4-BE49-F238E27FC236}">
                    <a16:creationId xmlns:a16="http://schemas.microsoft.com/office/drawing/2014/main" id="{AAC8751A-C4CD-431A-87EB-E1B13409017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76" y="339"/>
                <a:ext cx="748" cy="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" name="Line 195">
                <a:extLst>
                  <a:ext uri="{FF2B5EF4-FFF2-40B4-BE49-F238E27FC236}">
                    <a16:creationId xmlns:a16="http://schemas.microsoft.com/office/drawing/2014/main" id="{AB2A921D-7209-4798-B709-6B937EBF24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2" y="432"/>
                <a:ext cx="1016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" name="Line 196">
                <a:extLst>
                  <a:ext uri="{FF2B5EF4-FFF2-40B4-BE49-F238E27FC236}">
                    <a16:creationId xmlns:a16="http://schemas.microsoft.com/office/drawing/2014/main" id="{57B27E73-8959-4F52-9735-1A19A9ED53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4" y="620"/>
                <a:ext cx="61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97">
                <a:extLst>
                  <a:ext uri="{FF2B5EF4-FFF2-40B4-BE49-F238E27FC236}">
                    <a16:creationId xmlns:a16="http://schemas.microsoft.com/office/drawing/2014/main" id="{B008ECB8-34BD-46AF-844E-A0DE01926D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4" y="776"/>
                <a:ext cx="896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198">
                <a:extLst>
                  <a:ext uri="{FF2B5EF4-FFF2-40B4-BE49-F238E27FC236}">
                    <a16:creationId xmlns:a16="http://schemas.microsoft.com/office/drawing/2014/main" id="{7A7C4C16-4ED3-498C-83B8-87AC3232625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40" y="832"/>
                <a:ext cx="57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99">
                <a:extLst>
                  <a:ext uri="{FF2B5EF4-FFF2-40B4-BE49-F238E27FC236}">
                    <a16:creationId xmlns:a16="http://schemas.microsoft.com/office/drawing/2014/main" id="{AE6E8940-AA83-4032-9657-649E6FE041E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28" y="1012"/>
                <a:ext cx="824" cy="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5" name="Group 201">
              <a:extLst>
                <a:ext uri="{FF2B5EF4-FFF2-40B4-BE49-F238E27FC236}">
                  <a16:creationId xmlns:a16="http://schemas.microsoft.com/office/drawing/2014/main" id="{BF2BEC36-423E-4339-8172-3207358735A9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2160482" y="3882358"/>
              <a:ext cx="55489" cy="70400"/>
              <a:chOff x="0" y="0"/>
              <a:chExt cx="48" cy="48"/>
            </a:xfrm>
          </p:grpSpPr>
          <p:sp>
            <p:nvSpPr>
              <p:cNvPr id="56" name="Oval 202">
                <a:extLst>
                  <a:ext uri="{FF2B5EF4-FFF2-40B4-BE49-F238E27FC236}">
                    <a16:creationId xmlns:a16="http://schemas.microsoft.com/office/drawing/2014/main" id="{CDCBF743-CE2D-4291-ADAA-3F90FBE9FD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57" name="Group 180">
              <a:extLst>
                <a:ext uri="{FF2B5EF4-FFF2-40B4-BE49-F238E27FC236}">
                  <a16:creationId xmlns:a16="http://schemas.microsoft.com/office/drawing/2014/main" id="{27310B70-2889-4507-9200-DB5B13F6DC32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>
              <a:off x="1009006" y="3215248"/>
              <a:ext cx="777363" cy="352002"/>
              <a:chOff x="0" y="0"/>
              <a:chExt cx="672" cy="240"/>
            </a:xfrm>
          </p:grpSpPr>
          <p:sp>
            <p:nvSpPr>
              <p:cNvPr id="58" name="Oval 181">
                <a:extLst>
                  <a:ext uri="{FF2B5EF4-FFF2-40B4-BE49-F238E27FC236}">
                    <a16:creationId xmlns:a16="http://schemas.microsoft.com/office/drawing/2014/main" id="{98101013-65D1-4116-BA90-583A04C33A7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92" cy="240"/>
              </a:xfrm>
              <a:prstGeom prst="ellipse">
                <a:avLst/>
              </a:prstGeom>
              <a:noFill/>
              <a:ln w="9525">
                <a:solidFill>
                  <a:srgbClr val="B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AutoShape 182">
                <a:extLst>
                  <a:ext uri="{FF2B5EF4-FFF2-40B4-BE49-F238E27FC236}">
                    <a16:creationId xmlns:a16="http://schemas.microsoft.com/office/drawing/2014/main" id="{6FECCA13-6B1B-4EEB-994C-C8C62BE504DC}"/>
                  </a:ext>
                </a:extLst>
              </p:cNvPr>
              <p:cNvSpPr>
                <a:spLocks/>
              </p:cNvSpPr>
              <p:nvPr/>
            </p:nvSpPr>
            <p:spPr bwMode="auto">
              <a:xfrm rot="120000">
                <a:off x="192" y="54"/>
                <a:ext cx="480" cy="91"/>
              </a:xfrm>
              <a:custGeom>
                <a:avLst/>
                <a:gdLst>
                  <a:gd name="T0" fmla="*/ 0 w 21600"/>
                  <a:gd name="T1" fmla="*/ 0 h 19938"/>
                  <a:gd name="T2" fmla="*/ 21600 w 21600"/>
                  <a:gd name="T3" fmla="*/ 19938 h 19938"/>
                </a:gdLst>
                <a:ahLst/>
                <a:cxnLst/>
                <a:rect l="T0" t="T1" r="T2" b="T3"/>
                <a:pathLst>
                  <a:path w="21600" h="19938">
                    <a:moveTo>
                      <a:pt x="0" y="19938"/>
                    </a:moveTo>
                    <a:cubicBezTo>
                      <a:pt x="960" y="9969"/>
                      <a:pt x="1920" y="0"/>
                      <a:pt x="2880" y="0"/>
                    </a:cubicBezTo>
                    <a:cubicBezTo>
                      <a:pt x="3840" y="0"/>
                      <a:pt x="4800" y="19938"/>
                      <a:pt x="5760" y="19938"/>
                    </a:cubicBezTo>
                    <a:cubicBezTo>
                      <a:pt x="6720" y="19938"/>
                      <a:pt x="7680" y="0"/>
                      <a:pt x="8640" y="0"/>
                    </a:cubicBezTo>
                    <a:cubicBezTo>
                      <a:pt x="9600" y="0"/>
                      <a:pt x="10560" y="19938"/>
                      <a:pt x="11520" y="19938"/>
                    </a:cubicBezTo>
                    <a:cubicBezTo>
                      <a:pt x="12480" y="19938"/>
                      <a:pt x="13440" y="0"/>
                      <a:pt x="14400" y="0"/>
                    </a:cubicBezTo>
                    <a:cubicBezTo>
                      <a:pt x="15360" y="0"/>
                      <a:pt x="16080" y="18277"/>
                      <a:pt x="17280" y="19938"/>
                    </a:cubicBezTo>
                    <a:cubicBezTo>
                      <a:pt x="18480" y="21600"/>
                      <a:pt x="20040" y="15785"/>
                      <a:pt x="21600" y="996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0" name="Group 183">
              <a:extLst>
                <a:ext uri="{FF2B5EF4-FFF2-40B4-BE49-F238E27FC236}">
                  <a16:creationId xmlns:a16="http://schemas.microsoft.com/office/drawing/2014/main" id="{57B1909B-6CC7-4A8C-9FC3-0B3350E830DA}"/>
                </a:ext>
              </a:extLst>
            </p:cNvPr>
            <p:cNvGrpSpPr>
              <a:grpSpLocks/>
            </p:cNvGrpSpPr>
            <p:nvPr/>
          </p:nvGrpSpPr>
          <p:grpSpPr bwMode="auto">
            <a:xfrm rot="17760000">
              <a:off x="2103149" y="3284655"/>
              <a:ext cx="777363" cy="352002"/>
              <a:chOff x="0" y="0"/>
              <a:chExt cx="672" cy="240"/>
            </a:xfrm>
          </p:grpSpPr>
          <p:sp>
            <p:nvSpPr>
              <p:cNvPr id="61" name="Oval 184">
                <a:extLst>
                  <a:ext uri="{FF2B5EF4-FFF2-40B4-BE49-F238E27FC236}">
                    <a16:creationId xmlns:a16="http://schemas.microsoft.com/office/drawing/2014/main" id="{3A4ACABF-39E5-4DF9-8812-00E8E7A170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192" cy="240"/>
              </a:xfrm>
              <a:prstGeom prst="ellipse">
                <a:avLst/>
              </a:prstGeom>
              <a:noFill/>
              <a:ln w="9525">
                <a:solidFill>
                  <a:srgbClr val="B00000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AutoShape 185">
                <a:extLst>
                  <a:ext uri="{FF2B5EF4-FFF2-40B4-BE49-F238E27FC236}">
                    <a16:creationId xmlns:a16="http://schemas.microsoft.com/office/drawing/2014/main" id="{053DAA2B-D0EE-452A-A9B8-CA7026E6B835}"/>
                  </a:ext>
                </a:extLst>
              </p:cNvPr>
              <p:cNvSpPr>
                <a:spLocks/>
              </p:cNvSpPr>
              <p:nvPr/>
            </p:nvSpPr>
            <p:spPr bwMode="auto">
              <a:xfrm rot="120000">
                <a:off x="192" y="54"/>
                <a:ext cx="480" cy="92"/>
              </a:xfrm>
              <a:custGeom>
                <a:avLst/>
                <a:gdLst>
                  <a:gd name="T0" fmla="*/ 0 w 21600"/>
                  <a:gd name="T1" fmla="*/ 0 h 19938"/>
                  <a:gd name="T2" fmla="*/ 21600 w 21600"/>
                  <a:gd name="T3" fmla="*/ 19938 h 19938"/>
                </a:gdLst>
                <a:ahLst/>
                <a:cxnLst/>
                <a:rect l="T0" t="T1" r="T2" b="T3"/>
                <a:pathLst>
                  <a:path w="21600" h="19938">
                    <a:moveTo>
                      <a:pt x="0" y="19938"/>
                    </a:moveTo>
                    <a:cubicBezTo>
                      <a:pt x="960" y="9969"/>
                      <a:pt x="1920" y="0"/>
                      <a:pt x="2880" y="0"/>
                    </a:cubicBezTo>
                    <a:cubicBezTo>
                      <a:pt x="3840" y="0"/>
                      <a:pt x="4800" y="19938"/>
                      <a:pt x="5760" y="19938"/>
                    </a:cubicBezTo>
                    <a:cubicBezTo>
                      <a:pt x="6720" y="19938"/>
                      <a:pt x="7680" y="0"/>
                      <a:pt x="8640" y="0"/>
                    </a:cubicBezTo>
                    <a:cubicBezTo>
                      <a:pt x="9600" y="0"/>
                      <a:pt x="10560" y="19938"/>
                      <a:pt x="11520" y="19938"/>
                    </a:cubicBezTo>
                    <a:cubicBezTo>
                      <a:pt x="12480" y="19938"/>
                      <a:pt x="13440" y="0"/>
                      <a:pt x="14400" y="0"/>
                    </a:cubicBezTo>
                    <a:cubicBezTo>
                      <a:pt x="15360" y="0"/>
                      <a:pt x="16080" y="18277"/>
                      <a:pt x="17280" y="19938"/>
                    </a:cubicBezTo>
                    <a:cubicBezTo>
                      <a:pt x="18480" y="21600"/>
                      <a:pt x="20040" y="15785"/>
                      <a:pt x="21600" y="9969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3" name="TextBox 51">
              <a:extLst>
                <a:ext uri="{FF2B5EF4-FFF2-40B4-BE49-F238E27FC236}">
                  <a16:creationId xmlns:a16="http://schemas.microsoft.com/office/drawing/2014/main" id="{59120CCE-B617-4F32-8D72-A067DEC638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775886" y="3915121"/>
              <a:ext cx="953218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/>
                <a:t>Ionization</a:t>
              </a:r>
            </a:p>
          </p:txBody>
        </p:sp>
        <p:sp>
          <p:nvSpPr>
            <p:cNvPr id="64" name="TextBox 52">
              <a:extLst>
                <a:ext uri="{FF2B5EF4-FFF2-40B4-BE49-F238E27FC236}">
                  <a16:creationId xmlns:a16="http://schemas.microsoft.com/office/drawing/2014/main" id="{80CE13D0-3A2A-491A-B6B9-C2C44C576B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12019" y="2699731"/>
              <a:ext cx="1092780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400" dirty="0"/>
                <a:t>Scintillation</a:t>
              </a:r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5AA9D961-D486-4670-ADDA-DF2572B418AA}"/>
                </a:ext>
              </a:extLst>
            </p:cNvPr>
            <p:cNvCxnSpPr/>
            <p:nvPr/>
          </p:nvCxnSpPr>
          <p:spPr>
            <a:xfrm flipV="1">
              <a:off x="735980" y="2432237"/>
              <a:ext cx="0" cy="217693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548899E-C4F7-41F6-ADA4-9F953D9DF961}"/>
                    </a:ext>
                  </a:extLst>
                </p:cNvPr>
                <p:cNvSpPr txBox="1"/>
                <p:nvPr/>
              </p:nvSpPr>
              <p:spPr>
                <a:xfrm rot="16200000">
                  <a:off x="159972" y="3166182"/>
                  <a:ext cx="620751" cy="552331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oMath>
                    </m:oMathPara>
                  </a14:m>
                  <a:endParaRPr lang="en-US" sz="3200" dirty="0"/>
                </a:p>
              </p:txBody>
            </p:sp>
          </mc:Choice>
          <mc:Fallback xmlns=""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E548899E-C4F7-41F6-ADA4-9F953D9DF96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59972" y="3166182"/>
                  <a:ext cx="620751" cy="55233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405DD4-E1F6-26FD-BFFC-4D299DC7B444}"/>
              </a:ext>
            </a:extLst>
          </p:cNvPr>
          <p:cNvSpPr>
            <a:spLocks noGrp="1"/>
          </p:cNvSpPr>
          <p:nvPr>
            <p:ph type="ftr" idx="4"/>
          </p:nvPr>
        </p:nvSpPr>
        <p:spPr/>
        <p:txBody>
          <a:bodyPr/>
          <a:lstStyle/>
          <a:p>
            <a:r>
              <a:rPr lang="el-GR" dirty="0"/>
              <a:t>0νββ </a:t>
            </a:r>
            <a:r>
              <a:rPr lang="en-CA" dirty="0"/>
              <a:t>International Summit - nEXO</a:t>
            </a:r>
          </a:p>
        </p:txBody>
      </p:sp>
    </p:spTree>
    <p:extLst>
      <p:ext uri="{BB962C8B-B14F-4D97-AF65-F5344CB8AC3E}">
        <p14:creationId xmlns:p14="http://schemas.microsoft.com/office/powerpoint/2010/main" val="2923715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48400" y="4800600"/>
            <a:ext cx="4419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endParaRPr lang="en-US" dirty="0">
              <a:latin typeface="Times New Roman" charset="0"/>
            </a:endParaRPr>
          </a:p>
        </p:txBody>
      </p:sp>
      <p:pic>
        <p:nvPicPr>
          <p:cNvPr id="10" name="Picture 9" descr="installation_machin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904" y="3101769"/>
            <a:ext cx="4361074" cy="3269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48835" y="1070444"/>
            <a:ext cx="543155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EXO-200 at WIPP </a:t>
            </a:r>
            <a:r>
              <a:rPr lang="en-US" dirty="0"/>
              <a:t>(Decommissioned in Dec. 2018)</a:t>
            </a:r>
            <a:r>
              <a:rPr lang="en-US" b="1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EXO-200 first 100-kg class </a:t>
            </a:r>
            <a:r>
              <a:rPr lang="el-GR" dirty="0"/>
              <a:t>ββ</a:t>
            </a:r>
            <a:r>
              <a:rPr lang="en-US" dirty="0"/>
              <a:t> experiment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175 kg liquid-Xe TPC with ~80% Xe-136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Discovered </a:t>
            </a:r>
            <a:r>
              <a:rPr lang="en-CA" dirty="0"/>
              <a:t>2</a:t>
            </a:r>
            <a:r>
              <a:rPr lang="el-GR" dirty="0"/>
              <a:t>νββ</a:t>
            </a:r>
            <a:r>
              <a:rPr lang="en-CA" dirty="0"/>
              <a:t> in Xe-136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99FF"/>
                </a:solidFill>
              </a:rPr>
              <a:t>Demonstrated excellent background identification through multiplicity and location of event in TPC </a:t>
            </a:r>
          </a:p>
          <a:p>
            <a:r>
              <a:rPr lang="en-US" b="1" dirty="0">
                <a:solidFill>
                  <a:srgbClr val="0099FF"/>
                </a:solidFill>
                <a:sym typeface="Wingdings" panose="05000000000000000000" pitchFamily="2" charset="2"/>
              </a:rPr>
              <a:t>	 t</a:t>
            </a:r>
            <a:r>
              <a:rPr lang="en-US" b="1" dirty="0">
                <a:solidFill>
                  <a:srgbClr val="0099FF"/>
                </a:solidFill>
              </a:rPr>
              <a:t>his is essential for nEXO design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445011" y="1070444"/>
            <a:ext cx="55675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/>
              <a:t>nEXO: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5-tonne liquid Xe TPC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Enriched in Xe-136 at ~90%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SNOLAB </a:t>
            </a:r>
            <a:r>
              <a:rPr lang="en-US" dirty="0" err="1"/>
              <a:t>cryopit</a:t>
            </a:r>
            <a:r>
              <a:rPr lang="en-US" dirty="0"/>
              <a:t> preferred location by collaboration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7C7CEF2-F625-E097-D4AF-E3A6F386F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483" y="207907"/>
            <a:ext cx="10515600" cy="859376"/>
          </a:xfrm>
        </p:spPr>
        <p:txBody>
          <a:bodyPr>
            <a:normAutofit fontScale="90000"/>
          </a:bodyPr>
          <a:lstStyle/>
          <a:p>
            <a:r>
              <a:rPr lang="en-US" dirty="0"/>
              <a:t>Searching for </a:t>
            </a:r>
            <a:r>
              <a:rPr lang="el-GR" sz="4400" dirty="0"/>
              <a:t>0νββ</a:t>
            </a:r>
            <a:r>
              <a:rPr lang="en-US" dirty="0"/>
              <a:t> in </a:t>
            </a:r>
            <a:r>
              <a:rPr lang="en-US" baseline="30000" dirty="0"/>
              <a:t>136</a:t>
            </a:r>
            <a:r>
              <a:rPr lang="en-US" dirty="0"/>
              <a:t>Xe – a phased approach</a:t>
            </a:r>
            <a:endParaRPr lang="en-CA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27, 2023</a:t>
            </a:r>
            <a:endParaRPr lang="en-US" dirty="0"/>
          </a:p>
        </p:txBody>
      </p:sp>
      <p:pic>
        <p:nvPicPr>
          <p:cNvPr id="18" name="Content Placeholder 4">
            <a:extLst>
              <a:ext uri="{FF2B5EF4-FFF2-40B4-BE49-F238E27FC236}">
                <a16:creationId xmlns:a16="http://schemas.microsoft.com/office/drawing/2014/main" id="{D8F6C267-45DA-4441-B34D-7DA8FE3CE28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075" y="2322367"/>
            <a:ext cx="4775090" cy="4099305"/>
          </a:xfr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38E670B-188D-4310-8404-D059F1025808}"/>
              </a:ext>
            </a:extLst>
          </p:cNvPr>
          <p:cNvSpPr txBox="1"/>
          <p:nvPr/>
        </p:nvSpPr>
        <p:spPr>
          <a:xfrm>
            <a:off x="900904" y="6484887"/>
            <a:ext cx="6161147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CA" dirty="0">
                <a:solidFill>
                  <a:schemeClr val="accent1">
                    <a:lumMod val="75000"/>
                  </a:schemeClr>
                </a:solidFill>
              </a:rPr>
              <a:t>https://www-project.slac.stanford.edu/exo/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178EE7F-5DBF-4208-8986-AD0CA0436AC7}"/>
              </a:ext>
            </a:extLst>
          </p:cNvPr>
          <p:cNvSpPr txBox="1"/>
          <p:nvPr/>
        </p:nvSpPr>
        <p:spPr>
          <a:xfrm>
            <a:off x="7062052" y="6494031"/>
            <a:ext cx="2194918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CA" dirty="0">
                <a:solidFill>
                  <a:schemeClr val="accent1">
                    <a:lumMod val="75000"/>
                  </a:schemeClr>
                </a:solidFill>
              </a:rPr>
              <a:t>https://nexo.llnl.gov/</a:t>
            </a:r>
          </a:p>
        </p:txBody>
      </p:sp>
      <p:pic>
        <p:nvPicPr>
          <p:cNvPr id="26" name="Picture 2" descr="data:image/png;base64,iVBORw0KGgoAAAANSUhEUgAAAUYAAACbCAMAAAAp3sKHAAABj1BMVEX/////fQAAAAAHBQYAk9z/gAD/ggAAAAZxcXHxFgD/hQB2dXT/fwB2OgRxOAD8/Pz39/fa2tru7u67u7v5fgAJAAAAmONYWFjs7OxpaWnlcQmTSxKWj4vV1dXEYwCLi4vKysrseQ0mJiY4OjswGQipqanh4eGysrJTUlPDw8MAPVuTk5PX19cxMTGcnJyDg4NbLABKSUkbGhsAhsoPFBZiYmIAZ59sAACXAABNJgATAAAAcasAABEAPmasVwBVTksALUkpAAA0KybVbABRAAAAbacAIjiyAAAeAAD/FAAAUoAANFc2AAAAGzrKDACfTABwOxBEPDgfEQYvIxwAGS9aUUo6My8AWYwOFyAtOkQ8QUVVYl96AADpGARNHhg3Tk8AACWhVxqMAACFSRmVQwAxDABqd3hKPC9QKxEmAABQKCVEGQBhKAAjMkM9Jx4AICFMAAysFwE5LRiDOQCCEgB8HRVJNjYZHiE1Fw+vYBslNzcdFhBuPx1YMRWZVR1EJxYNSmwAI0FYGwAAHCgjP1PciYTTAAAXQ0lEQVR4nO1djV/aaLaOBxIooAkJkCACASSQIiAfsbUqbaW1Vaf1o2Pb29nOjFNn172d6U6ve2+3a7t27tw//J43CZDwpW5nqkSe30yVEEPycL7PeROKGmOMMcYYY4yrgKB/NXfR5zDSiKtxjqKUOhRaW9iLPJ3RhBQFgDxP8UXwUwrySXFZbUbBn0pW/zHGWZCBiheQQeo2VCoAWYoTkdewQsVv4U+B4ipRNStf9FledsgAMjIICuVHMosAVBDClN+Vo9JQDkKeVYCA8hbUiz7VywyVSFwOIEkVADj8JY5GUqZ4Ng6gUpDhcAe/388VQaOyhbmLPt3LCpTGEqWkIUMJAEHkLstWwCVT5KVWRhpL4OIpNu6CHOp/+qJP97ICZU+kWNRqjogf+pkyEVDkLAtQBSjyfvyfopIAc0oVZZbKaiXD8QjZCz71SwHJ/PkUGSQKLfBVXRJFjICQv7ks1JEunstDVN/rKVF9meKSIpFf9OcZuH3lAyNhpy4aREYJOajaM8hLmRKhyLGUgkKZAxeROiS3jP+ihlMaVBVKUrggGlCMhohXv9Jg40misH79he5ekCwvK6Ik+iEdFPNoELUg0hgsy7wueypR813iZdKuikDsZBpg94Iv46KBzEUljSgzQiLuhavoFGYkL7zgM5CpIndV0Cog6w6bUiAtYeSTQ1KfoFKjVKIwFuULvo4LBqrvDoaHZvJXJkRpaAFn9AhxjpK0jCYgdWLVlSVWk+i2H+QsrJKMJ0gRBeeQRa/3Yi/jAsGXxRJLlUiwGIW6bh1RytL+MG5QxVIux5NNputgWZIRFsgrxfUEogp3DF4SCcUJuyQcl+b4i7qSi4RUJAk0x6ehwqotcVRJYFM6pSDhr5d0T0Po3+G4W5jfUFQpDcWrmNwkIYeG0UvEMU7toMHTt0qCqgsVP0S0OLIrFwZFNwa6OBOR1PJ4oKsGNo9eOUp8L7FvqhEAdiCj4RsOdCzoojnlGKWZREkV3OL/4873EoKV40YywlYhjRENRotFXTM74GFHGvTnJuZyUfwCdMuIGQ/E0dVgWJnj/sATv1SQRBIfokZGiUhlJcAIR5Dtl899vbB3KiFcPI5+Pa1LZomUhWR08dErwiMXBRdJOzTyTx7ylBcqvZd+Utson+VoORL3iIab0igMLV3alfA06jEIEjpkmXfpRYhViu9nBvdq7kfyWY4Xz2cx+FQ5TMiDUhjqaDCvQuRTJiYsHgYg8pMpk0pNP/iXIrXZM+onJj5z6K2yhEqB8uaoK9AQ426bta88q6JnSA6gqvAsEnk2gOIekHoafh9+I/xko4O+G4eAlXMSqdlggJckQsnLAxtVwkrE7X5+1j5W3K/pX02FfAiyueNoP0M6f1lqDuCpxIrDq1vy9Yg7sqCd4+DoXtKKyaLEOlivBUiWiPLljIrC02HtFOX/3Ig1+cwHZ2/rDQci5js86ne5HYdySadUIzldO5MofyV4weudP0oeqnjcf9TcKI57Z/8MViNslXSNxg/QWodX9kie4wiUqyTdFaBeWM1gOMJW4LT8l31RI+L49TkagKQKpFcqbSxm0+B3iKUUwDCEdTRfeEmluFI81XbtLSGLkWfnTZP9+P0gi2lT/ng/VB0TjnMYLJKSq6wPP8jgPcNojp/Q6I4sn1OSMq54AfQOIoHggttOCcZ5zOqEKia8euoGJVlv8J2GEol4UBxnzvFBWpxSd1HkKyZ1fNo5vS7MoTUFI2RBkhRKfoJE1s9i8PTA0e1eOkcIyN1+KhEfk2kVh/CjuzR6dK3kHIbb6XweqtUqGnu+vKqdVkrUEb+j0xi5c45arFJ8qgGEO8dXyZyFBUJFPvvRLhn42yRXc+ldquKZ5+uU39zu82o1JeFHpTsslu6+hdudd9mkXikfVbDZmVIZsnGV8HlmvzljaHXtxbkUUekIL//Nn15e+7YzcSqnwXtaLfiyI0iMPV8mXdMzgt1b0OXxevzfG7lVvnu7fu3ata/qBrEkWiid8ieXHxJAmYSMZ74SlpOhpmv1jqhpyayqcOdiU/j2MWHx2gOjKCztQEY+70lfQlShXwgn+/sqOafOiOiZ7uhaDSbe5WeGJ5AWsOWvrhlYv0nUWhhckhsBzHU8SjwNUO3x0fzq9xCV7dskQSOsLR7t//SMmMfrE3So2dw/mvfgVjF3FvOmfPfDtRaNj9GviCM9nsKnw8m2BPJeeNLrp+Med+36jqWfp5SPAeZfJUIhmg7NkvrEpwQ9EQjQDJL5ah7gOHlqCCT/88F6WxhXSxgkeEdXFPWOHRRLLfFhk/0UWNiMRGqbeZOaeLQOs41p5GwCQSfQW0eeHTATBnDzdOwESZGHfmzpxsuWLL68F8XQ/3Z2pEs8vFxBIp8OL0NEF5CqpU0/XqnkBThJhJiASdtEaBHFsfajb6IDJpD4COAfHH/yf77XVuib/xjhONECtkrM3M7QYPEv95FH9zOQMSQ5TPhoC2e6OLq/n7CB9jXnB6tp/OnN9bZVdEpPxg+KmkEiK0OIVKp6YFNbg8UEQ9spY/6K761MB+xbA77EIqT7Clru+HHLLN6oOGW1AluBHMVlyfCYONgxCGt6nO3emA91sThBNzYikWdb3ZvRd8dQs3sCKDb5g2kW1x/8Z3aU3YodaOw0GYlMD01fykbe5954Pd1NWOiOO3L/oIfGiQlfcxYqXRZS0W60RTHqpNVxPPIHXoVShhb+2L0lo5yz9LCbR99P9yNLPzG9NE7QdAzSsvUw6pOXBovrb+tO6wzq88cVEYZpmArLNaOes/TXpp1Hhmj1YqgPjeQ9W5M2+dBQ6PWXt5JOKXnrUErZOBv0Yzw9dPRQCMPBHbfJ42wXj9M/uyO3Un1pnGCau20e+T/fNFh8+fchZngUgfSgIAaRTW1Y/Iv5bsJ3tBExefzR7pdDb2qROwNonKDbPMq3zTjn8ZPkSMfavchnSuXwsUTxQ69LRRaZidDrpRaPv9jEkTlaimw2+/gYk8ewXsHMmZWI9XvfOMm1ELBkfIFoszisn6LoLE4EQrdqJo8LP1lJYxorkc3EIBon6OlbILPfmCy+/Zv8xS7viyEP6SiZ4S7rXcH+kDJgcEQ3Hy25zfjRGuAEpjcjC41+rtrkMQHpFw+MrOXenx3lWkwESbQjZqXSYBpZDWK+Fh+vr5tEXrfSlnoeub81mMYJ3+RdvZ7z8u13jmns2xEUjYJreqCQZGGxXXegA4kfN3XNri03O24mdFi7PzWQxoAv9osRKt4tOcy1mFDQ2AeTKJGZgQGIAscpq4L6Er9suCOYX9/t8EZP1ZYmB9FIp/7rFyKKj//kONdiIgnwtKwqLD/k+irQtBPEBLbqpHD27KhtHumppYE0+hq7j/Uo5+wNxxGDcX8NqIrZvg0UjpMkKQvb011g6OYhEcjf2jEOE1tY6lVqmqZDqVTsq8fEtXzrgYIsS7xzahE6WJnHcDBZqhzrVOa6382Vo/lKvQ69WG4gP0d3apHa65CVRnvAE2BCifeTi/VlUolY/3vrj9MVf05xkIFk8yB6SajDycnbxvLdNoS8ec0vNE1MdsEPk0gYs/XIHdk4annwRpc00r7mJOlueVz/vX5t/cEvSVVVc7lsUivqxy07xkgGDabELLlVlmQ1W8oOpodJQbLKjOV3BV7Rusl75Hav6WpNYyBkp5FJnAAUk7JeiXh58zsLa6wilNGl7TikXMvJpXzRmNnxZ63CgcF2WbJYMEnw71UyHRR1aUSqDlYiC7M+otHTDNJocTH0JEBU5djkvZfX1m/+T06JozAqnYiKj2s9ZmR0wUqC96kx/iR3tkbt8x9ZtJ3hh7uzHTwxA0ZSqljB9IaZavgSzyw00kf69IPy3Q/r6y9vfBMvv9M/I2OtfQhp5/BIRgmDJb8LLEt645C37pGD5f1mKhRgLGj5Enr2vvthYII+eOVLbHSyGGaLJOqU/NWDddL248lUQKOxdaSvXm1DSZ99VOhyI5gxQzk515GTnK0GzlUgZG2d2gOa1LF7Y4sJvJ/0oVK3kkO66amSSaCHZtuvCO99vkCA8YUWbSN3MpxnRc0lxqrhoPljq3olbYvN+Ux9IIskxd6szYbo5hTSuNIwhTSwiCZCit64du0eGRAIwnabX/sktN8ZK/2DkFSMn9ZwJ9pDI90FC4/M5NLKli+1iC5mpRWLN6FCxf/5dv3Bt7otnIF2BS0167J+vgpnWkZ82SGh0ZeJ+1StytZNo2c/ZoetIBZarr0J0bupxMKvqbZlzGXvPV7/6htjoMUPqVYJg563d3v6rdEePbD6UNitTLRq1S47jZzWk8R4UpYGApO4juL4Dml8Y2Y0vu36N7+s3/yb+c1wFU97d+aD3atUwBFROJusGsxY5z/sNFKcYIeqQdPah2EWF+q+k+b+CukMhvB/5jj898d3Cy0549/ttq0A07CPdZecUqyQcgXvXjRnzVeip9zPpGCnMdBc20wcNWIrGJP75hM089714IfvLMPd7+aZQTQKozwsbyBbiscVReo1Tl00xme6kLfSSJJrZDDRiK39i2Yah3QgduOtre0ngY1G20CBOvqD3i7IErMXLqbzmtca8HTZxkxvgSfVoeUkRAdSu8tbH2LLCabpCYW2n9+w+1+H01iEXMd7WC+821NXQwk7LNMRzPt6gqa3YPXjlCeUOmk2d5dnX9mnBqw00gnH0ShJXFzNZsv+qFh5Yb24U+NGi2GcoKfrmMV4XCeHVd+HxnvwbKemB9PoQGlEyIIR2bHsYBczPIsh+eD8Nv0eXJ6DrY+TnsUm052qDKNRcAKNCkC/BQPnoxGJjLlSsyiGy4eeGBOYCNBhTJW5OfMr6vbUtqqO4IiAZzWscCYsW89L44QvUV/0uDyeyZSPDjUbDagXb1UrUfMofP2kQ+O+PcIZNmIwOshD0UDVenHnpDFA077QoccFH7Y+vDmZn/8YOwSV6yzW4l4sd8LvD/ZiRLo66ssDCToxzOCAZyCNSB9ZBZNqNrY+bM97PE8OGonmdAhJ7TKA0U5OzWzbzAgHohN6W+UogdfrjVplpJvG5V4aAz7fxHTiX7GpxeWvn0xtNZpbHs9ss7U8oRkuWj9lBtpt2NDrsPWdrHOW9VOklSBbZaRgVzwNUj2TYqEn31dfT8X2myna5/Mx9PSyx/PxMGbux0zaLKAKrzr1RtH6uVWH3O9NLkS1v6Srrs5yZqqnCqgCRjHdSzhSZJVbgDaVNXQIHxaXQ9tvUubYmX0eaBcSRgsidWKzHmXbx44uSn2zGEz/utzp7of95vR0ygrb8qLJJ57ElCfm29o1plTo/c6dJCh9UPdjrIEmdNYWUZYg88de3peCiCn1TsVbytpv5hav9rYGSZnRgrplJJTZX5xcTk0uh6d90/X3+nbfB8hYIkLZHB6w1uO4aL81niMJMWxOgXD2xeRBF+yWrAYymCuUNbGDCkx2JvWasynPPPPqxPMBHff8tp5x+2IAT1XLilchmxXkzgHnCuTG9n/ktX1BZF14dWUx/yScsdt6PlkE2NWyclyS2D51/jkLjSlXM+bZ9+1vHa+hiNKxhmkftwFcXkHp4QodWiEDkHZC/mJAbdvGnhFRTo3qFbJ08UUlL3ajAq3ZnYnQx0bocDPhSxwcrZzQZDzcFFK6GXsNmNDkvcmSakDOlvxiJQ1Q1AQnNGFMCPpQXnpHLGf7RB78XE6E2dndcB/stiq3dOKjL7H5W4ierk7/fMfW7KKZUHNre7enXPm0JDgjzmmBF9R4kJhFxdu/YZyFhI8J9YPFwzAfF35iJkJf+05q33dNOGKYjll24n2jETs4ONhqNN439x0VctuhDChYSTA1cJFGG9M/LxwgjfVQc2Uh1m/3AAaYDIbpdCAQ8B05o8XfASkyxkt6w5Nd7X9fN7boSZ3GItN49glVnJlvMvO1tYFLjFqa7nFEa7oD1l8g8zp6IsGuFvtfXBl6Fv32ELO4tEbaqkf7vsZK7bD/+sv2zk1nDEpYEK2SsRMNTaQqDlrNIUNsyGIXgkBis7brI5nLKzp0170ZG1pWY145olBrRZY8eCgTFtPEfQ6a7XINWpfaJuZgY+mA0NiYpOnGintt8JI3RGh29Yte4xdAHKo7aTMI0QZlFCUYsoSNwAfuDbJLoIn67Htdq90aotao086oRljAVYzIe8ebG+w8lfri8I5W89fIdT2IpFM0GeiJ3P+JDgza27d96hNmRg/xypN8QehaACxF/VaU0zA5FIv33T8ftV/FHn7agPnBe4ePy/7zYiR90lx30uHyDAXUai6j+ANV7Tl4wmHzD6w1If13Y0NPUnMqqhdNyb+DILjOg3A9shTWf4M0p/jBuCEpeVnlOuXMKKU/xEf/VlyQp2aN3cLkSSDm7iDL0Ppr8/vT33CN5uNwz0vjQmTDpLGApFTEKlQyIlJQjJK6rFavV9LFTJQq53UaxTwQGvfyLqho4R0qW01HRcJYVQzKkNbSEBYr+BMjsApkMnBFaAzDUuSTSaNK5TI8FweKkwAyikIVRJ7PZbhyNq5RCuVHGsssucFZHl+VK7ySS1LBnYKKkZcL4jwrp+d4mfRmM1GVLfm5jCRcGRrXIpF3xl+Al63k5jSuSBWQliSXYQtqPE/lkcagRhUloUwBXyrIhEbghayc4QHlN5OdI6xTUUEuc0Dd5rwz/mJpbq5MVbjclaHxU8T9PNyiUZRlkfUiNy6Y4SpsIY5iqCGNcxpV4VWkkeMk8igf6hafEygpeIsqp/lcUCGbkMYCJUllNgrHnCorV4vGpcgStGnMq0hj1E6j2KKRSCObgzDhLMwLQrwKD1G3qYrappE8qR5prFDRHNJY568KjeG1WodGP5UvKWW2qtOYZEWqIAS9KFPJnE4jWkJQctEy4ewNVyoolRJQyQylyUhjkfKrsp8tqkW+XBBZf055IZWuDo3XI5EFg0UXRKU85ihZ5IZ43rgilVclpFSlgrLGKXxG5Et5njwbKc/y/G2QcNccn89Jc3O4v0DxqkulBJihFFeOVWQoCtKVofFZh0aXJWK3vugJ5zvvudqbevdP+8nDMq8Gjbdq7sj18On7nR+QTgpl1yjTOFiMehLBNTfSCN2bDbja/a+hwnk6RjMZJBNm/aCBZ3JyyorJxY2IO/J8qi/mPXeumwi7QBxw0LPAYU8QLsNhymfDwRLSCIyvLxqP3BEDnzAWuuiTv0QowG7CturydQSV+u6AMi3TeNS6LdyyfNGnfqmQS8NkZ0QvMP0rofF/BzUNmK01k8eljFPGdX4fzBVhPtW+23yC3BSzNpDGCV/C5DGysDfWaiu4JMCrgEEkPUnuibl0NLBXQ/u2wZTHlfM83egqQM4AbNGEutBHcsfggTQyoUYYnu6Zt3H9Xr7oE79k4AtpONxPMfT0b5GBNAaQxFmolyTef4cIZKSWHpvHLkjJOuy+SiU2CT9LvTefD9B06tUsgHEDrVxxQX+80Z6zxsh+D0iFVYDwAqFxw04jmXlqbukPjGmNJPN7j0h8uTE2j73gVK/xrImNGE0zPrLOwMfQ9HRia2oZwKPZRhjndCKvO+cmUL8juBcGjfCPk8NDMr748fDkH/o9xP09j4Bi1b07S0vOuD/H7wzjEd+RjdWd4rs6PH8O9XfFHbEkxPvOprHx8ovnq86ayftdIH/Sn2K7kaU4SZEV/E/ihtLEzs2MvUwPkhsGjQ5YWH6RiNYMpR47js/CG5PGsTR+Dvg14+Ex98fh4OdgbtO4pf99hxWnvzCET0YNbEzjZ6G0YNC4MvJ3GbtQlHUaI/dHsv15ebBneJg1p63P+MKYNboDY8v4eXioC+PP42rDZ0H6WvcvTnkK7UVBeUSeXzQ7rjV8HgiNkc1xPv2ZCD5yR2o7F30WIw/1UWQc7Hw+kMZnDnmiwUUCbePzcbDz2VB+fTYuNH4+uCFPdxzj7KiMg50xxhhjjDHGsOH/AXxGAesCxnpmAAAAAElFTkSuQmCC">
            <a:extLst>
              <a:ext uri="{FF2B5EF4-FFF2-40B4-BE49-F238E27FC236}">
                <a16:creationId xmlns:a16="http://schemas.microsoft.com/office/drawing/2014/main" id="{8C834544-B248-4F0F-8E91-43B0EC05F1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9" r="23323"/>
          <a:stretch/>
        </p:blipFill>
        <p:spPr bwMode="auto">
          <a:xfrm>
            <a:off x="1013533" y="3179579"/>
            <a:ext cx="836342" cy="73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11387B0-B79A-4579-8155-C93AB380B63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1729" y="2394850"/>
            <a:ext cx="1062881" cy="325606"/>
          </a:xfrm>
          <a:prstGeom prst="rect">
            <a:avLst/>
          </a:prstGeom>
          <a:ln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7370EC-C0B6-C0B9-92E9-C7C626699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5A003-3D9B-4BBA-8B17-A6DBD1C8E6A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8243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45148</TotalTime>
  <Words>4735</Words>
  <Application>Microsoft Office PowerPoint</Application>
  <PresentationFormat>Widescreen</PresentationFormat>
  <Paragraphs>774</Paragraphs>
  <Slides>31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Arial</vt:lpstr>
      <vt:lpstr>Arial Narrow</vt:lpstr>
      <vt:lpstr>Calibri</vt:lpstr>
      <vt:lpstr>Calibri Light</vt:lpstr>
      <vt:lpstr>Cambria Math</vt:lpstr>
      <vt:lpstr>Gill Sans</vt:lpstr>
      <vt:lpstr>Helvetica</vt:lpstr>
      <vt:lpstr>Symbol</vt:lpstr>
      <vt:lpstr>Times New Roman</vt:lpstr>
      <vt:lpstr>Wingdings</vt:lpstr>
      <vt:lpstr>Office Theme</vt:lpstr>
      <vt:lpstr>The nEXO Search for 0νββ</vt:lpstr>
      <vt:lpstr>nEXO Delegation at this Summit</vt:lpstr>
      <vt:lpstr>PowerPoint Presentation</vt:lpstr>
      <vt:lpstr>PowerPoint Presentation</vt:lpstr>
      <vt:lpstr>Very substantial engineering done by SNOLAB</vt:lpstr>
      <vt:lpstr>PowerPoint Presentation</vt:lpstr>
      <vt:lpstr>nEXO Construction Budget</vt:lpstr>
      <vt:lpstr>nEXO’s 0νββ search with a liquid Xe TPC</vt:lpstr>
      <vt:lpstr>Searching for 0νββ in 136Xe – a phased approach</vt:lpstr>
      <vt:lpstr>PowerPoint Presentation</vt:lpstr>
      <vt:lpstr>The power of a monolithic detector</vt:lpstr>
      <vt:lpstr>The nEXO detector</vt:lpstr>
      <vt:lpstr>Anode Charge Readout</vt:lpstr>
      <vt:lpstr>SiPMs for photon detection</vt:lpstr>
      <vt:lpstr>nEXO publications</vt:lpstr>
      <vt:lpstr>nEXO Signal and Background</vt:lpstr>
      <vt:lpstr>nEXO Signal and Background</vt:lpstr>
      <vt:lpstr>nEXO Signal and Background</vt:lpstr>
      <vt:lpstr>nEXO Projected Sensitivity</vt:lpstr>
      <vt:lpstr>PowerPoint Presentation</vt:lpstr>
      <vt:lpstr>nEXO high-level schedule</vt:lpstr>
      <vt:lpstr>PowerPoint Presentation</vt:lpstr>
      <vt:lpstr>nEXO Project Cost Profile</vt:lpstr>
      <vt:lpstr>Analysis of Alternatives (AoA)</vt:lpstr>
      <vt:lpstr>For the two more plausible cases: LNGS and SNOLAB</vt:lpstr>
      <vt:lpstr>PowerPoint Presentation</vt:lpstr>
      <vt:lpstr>PowerPoint Presentation</vt:lpstr>
      <vt:lpstr>Summary</vt:lpstr>
      <vt:lpstr>IHEP Beijing Status and Interests</vt:lpstr>
      <vt:lpstr>PowerPoint Presentation</vt:lpstr>
      <vt:lpstr>IHEP Beijing Status and Interests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nEXO Search for 0νββ</dc:title>
  <dc:creator>thomas.brunner@mcgill.ca</dc:creator>
  <cp:lastModifiedBy>Erica Brunelle</cp:lastModifiedBy>
  <cp:revision>14</cp:revision>
  <cp:lastPrinted>2023-04-24T13:56:31Z</cp:lastPrinted>
  <dcterms:created xsi:type="dcterms:W3CDTF">2019-11-15T22:34:30Z</dcterms:created>
  <dcterms:modified xsi:type="dcterms:W3CDTF">2023-04-27T12:35:12Z</dcterms:modified>
</cp:coreProperties>
</file>