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7" r:id="rId1"/>
  </p:sldMasterIdLst>
  <p:notesMasterIdLst>
    <p:notesMasterId r:id="rId48"/>
  </p:notesMasterIdLst>
  <p:handoutMasterIdLst>
    <p:handoutMasterId r:id="rId49"/>
  </p:handoutMasterIdLst>
  <p:sldIdLst>
    <p:sldId id="258" r:id="rId2"/>
    <p:sldId id="329" r:id="rId3"/>
    <p:sldId id="301" r:id="rId4"/>
    <p:sldId id="343" r:id="rId5"/>
    <p:sldId id="345" r:id="rId6"/>
    <p:sldId id="346" r:id="rId7"/>
    <p:sldId id="347" r:id="rId8"/>
    <p:sldId id="311" r:id="rId9"/>
    <p:sldId id="312" r:id="rId10"/>
    <p:sldId id="313" r:id="rId11"/>
    <p:sldId id="320" r:id="rId12"/>
    <p:sldId id="322" r:id="rId13"/>
    <p:sldId id="323" r:id="rId14"/>
    <p:sldId id="324" r:id="rId15"/>
    <p:sldId id="325" r:id="rId16"/>
    <p:sldId id="326" r:id="rId17"/>
    <p:sldId id="352" r:id="rId18"/>
    <p:sldId id="331" r:id="rId19"/>
    <p:sldId id="287" r:id="rId20"/>
    <p:sldId id="292" r:id="rId21"/>
    <p:sldId id="332" r:id="rId22"/>
    <p:sldId id="293" r:id="rId23"/>
    <p:sldId id="349" r:id="rId24"/>
    <p:sldId id="350" r:id="rId25"/>
    <p:sldId id="306" r:id="rId26"/>
    <p:sldId id="333" r:id="rId27"/>
    <p:sldId id="295" r:id="rId28"/>
    <p:sldId id="351" r:id="rId29"/>
    <p:sldId id="348" r:id="rId30"/>
    <p:sldId id="315" r:id="rId31"/>
    <p:sldId id="289" r:id="rId32"/>
    <p:sldId id="334" r:id="rId33"/>
    <p:sldId id="273" r:id="rId34"/>
    <p:sldId id="319" r:id="rId35"/>
    <p:sldId id="336" r:id="rId36"/>
    <p:sldId id="328" r:id="rId37"/>
    <p:sldId id="337" r:id="rId38"/>
    <p:sldId id="344" r:id="rId39"/>
    <p:sldId id="308" r:id="rId40"/>
    <p:sldId id="303" r:id="rId41"/>
    <p:sldId id="304" r:id="rId42"/>
    <p:sldId id="305" r:id="rId43"/>
    <p:sldId id="339" r:id="rId44"/>
    <p:sldId id="309" r:id="rId45"/>
    <p:sldId id="341" r:id="rId46"/>
    <p:sldId id="342" r:id="rId4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800A2"/>
    <a:srgbClr val="D3C6E2"/>
    <a:srgbClr val="E6B9B8"/>
    <a:srgbClr val="C00000"/>
    <a:srgbClr val="FFFFFF"/>
    <a:srgbClr val="00DD00"/>
    <a:srgbClr val="B496CA"/>
    <a:srgbClr val="4DC38E"/>
    <a:srgbClr val="4D8A8E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98"/>
    <p:restoredTop sz="75141" autoAdjust="0"/>
  </p:normalViewPr>
  <p:slideViewPr>
    <p:cSldViewPr>
      <p:cViewPr>
        <p:scale>
          <a:sx n="88" d="100"/>
          <a:sy n="88" d="100"/>
        </p:scale>
        <p:origin x="144" y="240"/>
      </p:cViewPr>
      <p:guideLst>
        <p:guide orient="horz" pos="2160"/>
        <p:guide pos="3840"/>
      </p:guideLst>
    </p:cSldViewPr>
  </p:slideViewPr>
  <p:notesTextViewPr>
    <p:cViewPr>
      <p:scale>
        <a:sx n="175" d="100"/>
        <a:sy n="175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39D220-9986-1645-993A-1DADAE0CC8D4}" type="datetimeFigureOut">
              <a:rPr lang="en-US" smtClean="0"/>
              <a:t>1/26/23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B78E09-E4CC-E646-A8E2-42364C70E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8756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299CDA-54DB-42F8-BC0E-B5BB74442020}" type="datetimeFigureOut">
              <a:rPr lang="en-US" smtClean="0"/>
              <a:pPr/>
              <a:t>1/26/23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218C0E-EBC0-4363-B866-4FBE8A16C4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7961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EE8D4E6-F64F-4999-AC2A-A008E685C04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8475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9287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0936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0643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4040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0100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2121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8200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7427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8214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2209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49593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161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72923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Survival rate = 95.7%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44308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9142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93425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06297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Survival rate = 99.85%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81169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Survival rate = 95.7%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61145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97040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6335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28510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63845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58261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01433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EE8D4E6-F64F-4999-AC2A-A008E685C04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999738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EE8D4E6-F64F-4999-AC2A-A008E685C04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736918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84027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06100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87001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11919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0000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44125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 normalization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00590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 normalization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27241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 normalization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9273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4523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0306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4137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Fiducial volumes / </a:t>
            </a:r>
            <a:r>
              <a:rPr lang="en-US" dirty="0" err="1"/>
              <a:t>fiducialization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5555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732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urple Title Slide">
    <p:bg>
      <p:bgPr>
        <a:solidFill>
          <a:srgbClr val="5D29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B8E4AFA-0C8C-9540-AEFD-8CE9FF2C2B60}"/>
              </a:ext>
            </a:extLst>
          </p:cNvPr>
          <p:cNvSpPr/>
          <p:nvPr userDrawn="1"/>
        </p:nvSpPr>
        <p:spPr>
          <a:xfrm>
            <a:off x="609600" y="332657"/>
            <a:ext cx="2174032" cy="1080219"/>
          </a:xfrm>
          <a:prstGeom prst="rect">
            <a:avLst/>
          </a:prstGeom>
          <a:solidFill>
            <a:srgbClr val="5D29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4984" y="2132301"/>
            <a:ext cx="10716717" cy="1470025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361" y="3888073"/>
            <a:ext cx="8897540" cy="1752600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360" y="6430232"/>
            <a:ext cx="2916808" cy="365125"/>
          </a:xfrm>
        </p:spPr>
        <p:txBody>
          <a:bodyPr/>
          <a:lstStyle>
            <a:lvl1pPr>
              <a:defRPr/>
            </a:lvl1pPr>
          </a:lstStyle>
          <a:p>
            <a:fld id="{054A59CF-1219-224B-8A92-B2D4529B7F28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AD8A0A-4898-40BF-9009-4DA7E611EAC1}" type="slidenum">
              <a:rPr lang="en-GB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65F806C-12F6-4E44-8704-B6F78D76F7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362" y="337984"/>
            <a:ext cx="1655343" cy="707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266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817" y="341786"/>
            <a:ext cx="11506799" cy="1128839"/>
          </a:xfr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360" y="1695778"/>
            <a:ext cx="11521280" cy="44973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361" y="6428360"/>
            <a:ext cx="3207940" cy="365125"/>
          </a:xfrm>
        </p:spPr>
        <p:txBody>
          <a:bodyPr/>
          <a:lstStyle>
            <a:lvl1pPr>
              <a:defRPr/>
            </a:lvl1pPr>
          </a:lstStyle>
          <a:p>
            <a:fld id="{B7E85005-BBB6-0D4C-9C56-8744D5466F82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8A139-7ABE-46A1-B082-C2C77667394C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0393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817" y="341786"/>
            <a:ext cx="11506799" cy="1128839"/>
          </a:xfr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360" y="1695778"/>
            <a:ext cx="11521280" cy="4497364"/>
          </a:xfrm>
        </p:spPr>
        <p:txBody>
          <a:bodyPr wrap="square" numCol="2" spcCol="180000"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361" y="6428360"/>
            <a:ext cx="3207940" cy="365125"/>
          </a:xfrm>
        </p:spPr>
        <p:txBody>
          <a:bodyPr/>
          <a:lstStyle>
            <a:lvl1pPr>
              <a:defRPr/>
            </a:lvl1pPr>
          </a:lstStyle>
          <a:p>
            <a:fld id="{CE3CD57E-8B71-A947-82A2-F7215D4D2F9E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8A139-7ABE-46A1-B082-C2C77667394C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03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816" y="341786"/>
            <a:ext cx="11520824" cy="1128839"/>
          </a:xfr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361" y="6428360"/>
            <a:ext cx="3207940" cy="365125"/>
          </a:xfrm>
        </p:spPr>
        <p:txBody>
          <a:bodyPr/>
          <a:lstStyle>
            <a:lvl1pPr>
              <a:defRPr/>
            </a:lvl1pPr>
          </a:lstStyle>
          <a:p>
            <a:fld id="{62E13131-33A4-5D4A-9636-BD672098C667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8A139-7ABE-46A1-B082-C2C77667394C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8681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grey">
    <p:bg>
      <p:bgPr>
        <a:solidFill>
          <a:srgbClr val="E2E0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817" y="341786"/>
            <a:ext cx="11506799" cy="1128839"/>
          </a:xfr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360" y="1695778"/>
            <a:ext cx="11521280" cy="44973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361" y="6428360"/>
            <a:ext cx="3207940" cy="365125"/>
          </a:xfrm>
        </p:spPr>
        <p:txBody>
          <a:bodyPr/>
          <a:lstStyle>
            <a:lvl1pPr>
              <a:defRPr/>
            </a:lvl1pPr>
          </a:lstStyle>
          <a:p>
            <a:fld id="{B8B8B81A-08F9-9B40-810E-1DF2F2F8008B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8A139-7ABE-46A1-B082-C2C77667394C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8105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35360" y="332656"/>
            <a:ext cx="1152128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35360" y="1700810"/>
            <a:ext cx="11521280" cy="449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5360" y="6428360"/>
            <a:ext cx="28448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989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1E9CC6D-AE55-494B-BC13-4E322F82A3AD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708" y="6428360"/>
            <a:ext cx="38608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989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11840" y="6428360"/>
            <a:ext cx="28448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989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6878614-5F41-4702-8E44-D9C8B2874F5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6142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3200" b="1" kern="1200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189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377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566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754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91" indent="-342891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32" indent="-285744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2971" indent="-228594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160" indent="-228594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349" indent="-228594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pdf/1808.08232.pdf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pdf/1808.08232.pdf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2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BC725B0-D01A-22B7-F9D0-513E3EB5ED6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Directionality studies on solar neutrinos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809DB1AD-B709-6748-33C2-45DAF5E7D3EC}"/>
              </a:ext>
            </a:extLst>
          </p:cNvPr>
          <p:cNvSpPr txBox="1">
            <a:spLocks/>
          </p:cNvSpPr>
          <p:nvPr/>
        </p:nvSpPr>
        <p:spPr bwMode="auto">
          <a:xfrm>
            <a:off x="344984" y="4153454"/>
            <a:ext cx="889754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bg1">
                    <a:lumMod val="8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189" indent="0" algn="ctr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377" indent="0" algn="ctr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566" indent="0" algn="ctr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754" indent="0" algn="ctr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5943" indent="0" algn="ctr" defTabSz="914377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131" indent="0" algn="ctr" defTabSz="914377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320" indent="0" algn="ctr" defTabSz="914377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509" indent="0" algn="ctr" defTabSz="914377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Shion Kubota</a:t>
            </a:r>
          </a:p>
          <a:p>
            <a:r>
              <a:rPr lang="en-US" dirty="0"/>
              <a:t>Harvard University / University of Manchester</a:t>
            </a:r>
          </a:p>
          <a:p>
            <a:endParaRPr lang="en-US" dirty="0"/>
          </a:p>
          <a:p>
            <a:r>
              <a:rPr lang="en-US" dirty="0"/>
              <a:t>Friday 8:15AM- @ CERN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66890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4FCD2-7CEF-2579-FEE8-4FF4F9E32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Rejection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4D0C3-DD33-5B1B-364C-D8365FB96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1CEBE-9CA8-F847-2676-5F129F903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D17D12-D060-36AF-3BD0-CB9323947A30}"/>
              </a:ext>
            </a:extLst>
          </p:cNvPr>
          <p:cNvSpPr/>
          <p:nvPr/>
        </p:nvSpPr>
        <p:spPr>
          <a:xfrm>
            <a:off x="10801350" y="-342900"/>
            <a:ext cx="2495450" cy="7543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E6A792E9-21A9-6762-0644-44572204D130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387C7F-65AA-B647-969A-7B1F5D277278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BAAA9B7-C88A-F98D-B619-225175481083}"/>
              </a:ext>
            </a:extLst>
          </p:cNvPr>
          <p:cNvSpPr/>
          <p:nvPr/>
        </p:nvSpPr>
        <p:spPr>
          <a:xfrm>
            <a:off x="6888088" y="1975946"/>
            <a:ext cx="2952328" cy="18678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75E25E8-0757-2F41-6541-BB3F6B3021CB}"/>
              </a:ext>
            </a:extLst>
          </p:cNvPr>
          <p:cNvSpPr txBox="1"/>
          <p:nvPr/>
        </p:nvSpPr>
        <p:spPr>
          <a:xfrm>
            <a:off x="479376" y="260648"/>
            <a:ext cx="2084610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Now with Solar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CB5DBA-DB8B-882F-4C49-3D32444F81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695778"/>
            <a:ext cx="10225136" cy="4497364"/>
          </a:xfrm>
        </p:spPr>
        <p:txBody>
          <a:bodyPr/>
          <a:lstStyle/>
          <a:p>
            <a:r>
              <a:rPr lang="en-US" dirty="0"/>
              <a:t>Directionality </a:t>
            </a:r>
            <a:r>
              <a:rPr lang="en-US" dirty="0">
                <a:solidFill>
                  <a:srgbClr val="7030A0"/>
                </a:solidFill>
              </a:rPr>
              <a:t>by Shion</a:t>
            </a:r>
          </a:p>
          <a:p>
            <a:endParaRPr lang="en-US" dirty="0"/>
          </a:p>
          <a:p>
            <a:r>
              <a:rPr lang="en-US" dirty="0"/>
              <a:t>Event Locations </a:t>
            </a:r>
            <a:r>
              <a:rPr lang="en-US" dirty="0">
                <a:solidFill>
                  <a:srgbClr val="7030A0"/>
                </a:solidFill>
              </a:rPr>
              <a:t>by Future Shion</a:t>
            </a:r>
          </a:p>
          <a:p>
            <a:endParaRPr lang="en-US" dirty="0"/>
          </a:p>
          <a:p>
            <a:r>
              <a:rPr lang="en-US" dirty="0"/>
              <a:t>Pulse Shape Discrimination </a:t>
            </a:r>
            <a:r>
              <a:rPr lang="en-US" dirty="0">
                <a:solidFill>
                  <a:srgbClr val="7030A0"/>
                </a:solidFill>
              </a:rPr>
              <a:t>by Nick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Particle ID </a:t>
            </a:r>
            <a:r>
              <a:rPr lang="en-US" dirty="0">
                <a:solidFill>
                  <a:srgbClr val="7030A0"/>
                </a:solidFill>
              </a:rPr>
              <a:t>by Guilherme </a:t>
            </a:r>
          </a:p>
          <a:p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DA892E7-9B90-A7C4-DF44-C05B2F1A2E2C}"/>
              </a:ext>
            </a:extLst>
          </p:cNvPr>
          <p:cNvSpPr/>
          <p:nvPr/>
        </p:nvSpPr>
        <p:spPr>
          <a:xfrm>
            <a:off x="263352" y="1695778"/>
            <a:ext cx="4320480" cy="509086"/>
          </a:xfrm>
          <a:prstGeom prst="rect">
            <a:avLst/>
          </a:prstGeom>
          <a:noFill/>
          <a:ln w="38100">
            <a:solidFill>
              <a:srgbClr val="780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Logo, circle&#10;&#10;Description automatically generated with medium confidence">
            <a:extLst>
              <a:ext uri="{FF2B5EF4-FFF2-40B4-BE49-F238E27FC236}">
                <a16:creationId xmlns:a16="http://schemas.microsoft.com/office/drawing/2014/main" id="{93535A4A-1B97-C328-03D9-B5F19861380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992" y="1264746"/>
            <a:ext cx="1422400" cy="1422400"/>
          </a:xfrm>
          <a:prstGeom prst="rect">
            <a:avLst/>
          </a:prstGeom>
        </p:spPr>
      </p:pic>
      <p:pic>
        <p:nvPicPr>
          <p:cNvPr id="5" name="Picture 4" descr="Logo, circle&#10;&#10;Description automatically generated with medium confidence">
            <a:extLst>
              <a:ext uri="{FF2B5EF4-FFF2-40B4-BE49-F238E27FC236}">
                <a16:creationId xmlns:a16="http://schemas.microsoft.com/office/drawing/2014/main" id="{9FA8D78D-40AD-5C48-9A65-E30F2AA2F46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728" y="4310856"/>
            <a:ext cx="1422400" cy="14224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821A05A-77B5-9784-BE7D-3769CC80B221}"/>
              </a:ext>
            </a:extLst>
          </p:cNvPr>
          <p:cNvSpPr txBox="1"/>
          <p:nvPr/>
        </p:nvSpPr>
        <p:spPr>
          <a:xfrm>
            <a:off x="11136560" y="2708920"/>
            <a:ext cx="68159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1)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2)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c.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d.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3)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4)</a:t>
            </a:r>
          </a:p>
        </p:txBody>
      </p:sp>
      <p:sp>
        <p:nvSpPr>
          <p:cNvPr id="12" name="Down Arrow 11">
            <a:extLst>
              <a:ext uri="{FF2B5EF4-FFF2-40B4-BE49-F238E27FC236}">
                <a16:creationId xmlns:a16="http://schemas.microsoft.com/office/drawing/2014/main" id="{3A6BCCC3-A407-B986-B8A3-B339C1D31FCB}"/>
              </a:ext>
            </a:extLst>
          </p:cNvPr>
          <p:cNvSpPr/>
          <p:nvPr/>
        </p:nvSpPr>
        <p:spPr>
          <a:xfrm rot="16200000">
            <a:off x="11100556" y="3258781"/>
            <a:ext cx="360040" cy="34043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780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8297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E361AF-CE77-B347-4FBC-751FE2E3D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2511" y="2864580"/>
            <a:ext cx="10229993" cy="1128839"/>
          </a:xfrm>
        </p:spPr>
        <p:txBody>
          <a:bodyPr/>
          <a:lstStyle/>
          <a:p>
            <a:pPr algn="ctr"/>
            <a:r>
              <a:rPr lang="en-US" dirty="0"/>
              <a:t>Directionality Method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83D849-8BB4-A0B3-CDC5-79EBCC4B7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427A18-646F-1655-1EB9-234D4EE2E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50398B-BC66-13D0-853F-6DBA5BF53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A740DA3-BDCF-7D80-1DB1-78DD17D42ACC}"/>
              </a:ext>
            </a:extLst>
          </p:cNvPr>
          <p:cNvSpPr/>
          <p:nvPr/>
        </p:nvSpPr>
        <p:spPr>
          <a:xfrm>
            <a:off x="10801350" y="-342900"/>
            <a:ext cx="2495450" cy="7543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B5A6303-1943-A8AC-DA9C-EA7DB8A25D3C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387C7F-65AA-B647-969A-7B1F5D277278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F1B9AD-1405-5731-04C8-13C916AE6829}"/>
              </a:ext>
            </a:extLst>
          </p:cNvPr>
          <p:cNvSpPr txBox="1"/>
          <p:nvPr/>
        </p:nvSpPr>
        <p:spPr>
          <a:xfrm>
            <a:off x="11136560" y="2708920"/>
            <a:ext cx="68159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1)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2)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c.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d.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3)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4)</a:t>
            </a:r>
          </a:p>
        </p:txBody>
      </p:sp>
      <p:sp>
        <p:nvSpPr>
          <p:cNvPr id="10" name="Down Arrow 9">
            <a:extLst>
              <a:ext uri="{FF2B5EF4-FFF2-40B4-BE49-F238E27FC236}">
                <a16:creationId xmlns:a16="http://schemas.microsoft.com/office/drawing/2014/main" id="{56C3FA0B-B9EE-4E0C-F25F-E6A37427A847}"/>
              </a:ext>
            </a:extLst>
          </p:cNvPr>
          <p:cNvSpPr/>
          <p:nvPr/>
        </p:nvSpPr>
        <p:spPr>
          <a:xfrm rot="16200000">
            <a:off x="10788936" y="3527736"/>
            <a:ext cx="360040" cy="34043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780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8322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11CA3E-F72D-4BA9-1FB4-C1E085BED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Directionality Studies - RANSAC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55CA7F-B848-66FE-0872-0BF31D7949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 err="1">
                <a:solidFill>
                  <a:srgbClr val="7800A2"/>
                </a:solidFill>
              </a:rPr>
              <a:t>RAN</a:t>
            </a:r>
            <a:r>
              <a:rPr lang="en-US" sz="2800" dirty="0" err="1"/>
              <a:t>dom</a:t>
            </a:r>
            <a:r>
              <a:rPr lang="en-US" sz="2800" dirty="0"/>
              <a:t> </a:t>
            </a:r>
            <a:r>
              <a:rPr lang="en-US" sz="2800" dirty="0">
                <a:solidFill>
                  <a:srgbClr val="7800A2"/>
                </a:solidFill>
              </a:rPr>
              <a:t>S</a:t>
            </a:r>
            <a:r>
              <a:rPr lang="en-US" sz="2800" dirty="0"/>
              <a:t>ample </a:t>
            </a:r>
            <a:r>
              <a:rPr lang="en-US" sz="2800" dirty="0">
                <a:solidFill>
                  <a:srgbClr val="7800A2"/>
                </a:solidFill>
              </a:rPr>
              <a:t>C</a:t>
            </a:r>
            <a:r>
              <a:rPr lang="en-US" sz="2800" dirty="0"/>
              <a:t>onsensus</a:t>
            </a:r>
            <a:r>
              <a:rPr lang="en-US" dirty="0"/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3633BC-2A27-E39E-4D88-72A74FCD6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5154E5-A0E8-F6CA-910B-DC273580C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7" name="Picture 6" descr="Chart, scatter chart&#10;&#10;Description automatically generated">
            <a:extLst>
              <a:ext uri="{FF2B5EF4-FFF2-40B4-BE49-F238E27FC236}">
                <a16:creationId xmlns:a16="http://schemas.microsoft.com/office/drawing/2014/main" id="{AF6B8841-C7FC-7C99-B1AD-71B7B26E07B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88210" y="1847761"/>
            <a:ext cx="5899630" cy="412974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1F1FA2B-80E8-FB91-CF19-92F0BAA32949}"/>
              </a:ext>
            </a:extLst>
          </p:cNvPr>
          <p:cNvSpPr txBox="1"/>
          <p:nvPr/>
        </p:nvSpPr>
        <p:spPr>
          <a:xfrm>
            <a:off x="227841" y="5951969"/>
            <a:ext cx="6159763" cy="2289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https://scikit-</a:t>
            </a:r>
            <a:r>
              <a:rPr lang="en-US" sz="1200" dirty="0" err="1"/>
              <a:t>learn.org</a:t>
            </a:r>
            <a:r>
              <a:rPr lang="en-US" sz="1200" dirty="0"/>
              <a:t>/stable/modules/generated/</a:t>
            </a:r>
            <a:r>
              <a:rPr lang="en-US" sz="1200" dirty="0" err="1"/>
              <a:t>sklearn.linear_model.RANSACRegressor.html</a:t>
            </a:r>
            <a:endParaRPr lang="en-US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ADD000D-48BF-4F32-5758-8EB804327894}"/>
              </a:ext>
            </a:extLst>
          </p:cNvPr>
          <p:cNvSpPr txBox="1"/>
          <p:nvPr/>
        </p:nvSpPr>
        <p:spPr>
          <a:xfrm>
            <a:off x="5365123" y="2626390"/>
            <a:ext cx="5382467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Can categorize data into two categories:</a:t>
            </a:r>
          </a:p>
          <a:p>
            <a:endParaRPr lang="en-US" sz="2400" dirty="0"/>
          </a:p>
          <a:p>
            <a:r>
              <a:rPr lang="en-US" sz="2000" dirty="0">
                <a:highlight>
                  <a:srgbClr val="00FF00"/>
                </a:highlight>
              </a:rPr>
              <a:t>Inliers</a:t>
            </a:r>
            <a:r>
              <a:rPr lang="en-US" sz="2000" dirty="0"/>
              <a:t>: Data whose distribution can be explained by some set of model parameters, though may be subject to noise</a:t>
            </a:r>
          </a:p>
          <a:p>
            <a:endParaRPr lang="en-US" sz="2000" dirty="0"/>
          </a:p>
          <a:p>
            <a:r>
              <a:rPr lang="en-US" sz="2000" dirty="0">
                <a:highlight>
                  <a:srgbClr val="FFFF00"/>
                </a:highlight>
              </a:rPr>
              <a:t>Outliers</a:t>
            </a:r>
            <a:r>
              <a:rPr lang="en-US" sz="2000" dirty="0"/>
              <a:t>: D</a:t>
            </a:r>
            <a:r>
              <a:rPr lang="en-US" dirty="0"/>
              <a:t>ata that do not fit the model</a:t>
            </a:r>
            <a:endParaRPr lang="en-US" sz="24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DF64FE9-86FC-6AAC-9B63-3385D9405FC7}"/>
              </a:ext>
            </a:extLst>
          </p:cNvPr>
          <p:cNvSpPr/>
          <p:nvPr/>
        </p:nvSpPr>
        <p:spPr>
          <a:xfrm>
            <a:off x="10801350" y="-342900"/>
            <a:ext cx="1390650" cy="7543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7">
            <a:extLst>
              <a:ext uri="{FF2B5EF4-FFF2-40B4-BE49-F238E27FC236}">
                <a16:creationId xmlns:a16="http://schemas.microsoft.com/office/drawing/2014/main" id="{910E6527-B234-4F7F-38C5-1839CB180DFC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387C7F-65AA-B647-969A-7B1F5D277278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7B18023-1EEB-AFCE-DBB3-43C4F9B7A8D3}"/>
              </a:ext>
            </a:extLst>
          </p:cNvPr>
          <p:cNvSpPr txBox="1"/>
          <p:nvPr/>
        </p:nvSpPr>
        <p:spPr>
          <a:xfrm>
            <a:off x="11136560" y="2708920"/>
            <a:ext cx="68159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1)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2)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c.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d.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3)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4)</a:t>
            </a:r>
          </a:p>
        </p:txBody>
      </p:sp>
      <p:sp>
        <p:nvSpPr>
          <p:cNvPr id="14" name="Down Arrow 13">
            <a:extLst>
              <a:ext uri="{FF2B5EF4-FFF2-40B4-BE49-F238E27FC236}">
                <a16:creationId xmlns:a16="http://schemas.microsoft.com/office/drawing/2014/main" id="{D4876A37-0C7B-518F-5357-9578C754735C}"/>
              </a:ext>
            </a:extLst>
          </p:cNvPr>
          <p:cNvSpPr/>
          <p:nvPr/>
        </p:nvSpPr>
        <p:spPr>
          <a:xfrm rot="16200000">
            <a:off x="11121443" y="3798842"/>
            <a:ext cx="360040" cy="34043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780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5860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11CA3E-F72D-4BA9-1FB4-C1E085BED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Directionality Studies - RANSAC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3633BC-2A27-E39E-4D88-72A74FCD6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5154E5-A0E8-F6CA-910B-DC273580C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0940B8-D599-905E-BF47-0A6420F72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DF64FE9-86FC-6AAC-9B63-3385D9405FC7}"/>
              </a:ext>
            </a:extLst>
          </p:cNvPr>
          <p:cNvSpPr/>
          <p:nvPr/>
        </p:nvSpPr>
        <p:spPr>
          <a:xfrm>
            <a:off x="10801350" y="-342900"/>
            <a:ext cx="1390650" cy="7543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6536410-22DE-59AC-5B7B-6C482BB0E380}"/>
              </a:ext>
            </a:extLst>
          </p:cNvPr>
          <p:cNvCxnSpPr>
            <a:cxnSpLocks/>
          </p:cNvCxnSpPr>
          <p:nvPr/>
        </p:nvCxnSpPr>
        <p:spPr>
          <a:xfrm flipV="1">
            <a:off x="379780" y="2822734"/>
            <a:ext cx="2875649" cy="2230686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0004988-010B-F982-BFF8-B04848E9345A}"/>
                  </a:ext>
                </a:extLst>
              </p:cNvPr>
              <p:cNvSpPr txBox="1"/>
              <p:nvPr/>
            </p:nvSpPr>
            <p:spPr>
              <a:xfrm>
                <a:off x="1521024" y="3375659"/>
                <a:ext cx="391754" cy="6939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𝑒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0004988-010B-F982-BFF8-B04848E934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1024" y="3375659"/>
                <a:ext cx="391754" cy="69394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Oval 14">
            <a:extLst>
              <a:ext uri="{FF2B5EF4-FFF2-40B4-BE49-F238E27FC236}">
                <a16:creationId xmlns:a16="http://schemas.microsoft.com/office/drawing/2014/main" id="{F20BAB20-D172-182D-F99C-6CC03476D56F}"/>
              </a:ext>
            </a:extLst>
          </p:cNvPr>
          <p:cNvSpPr/>
          <p:nvPr/>
        </p:nvSpPr>
        <p:spPr>
          <a:xfrm>
            <a:off x="2587641" y="3447515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5B11DE0-4EC2-8DA0-E681-E738A43891CD}"/>
              </a:ext>
            </a:extLst>
          </p:cNvPr>
          <p:cNvSpPr/>
          <p:nvPr/>
        </p:nvSpPr>
        <p:spPr>
          <a:xfrm>
            <a:off x="2541922" y="3564990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3C805D2-69D8-13F8-74D7-3BD6A9A42EF0}"/>
              </a:ext>
            </a:extLst>
          </p:cNvPr>
          <p:cNvSpPr/>
          <p:nvPr/>
        </p:nvSpPr>
        <p:spPr>
          <a:xfrm>
            <a:off x="2665484" y="3519271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756217C-63EF-6482-8534-3DDE457E867D}"/>
              </a:ext>
            </a:extLst>
          </p:cNvPr>
          <p:cNvSpPr/>
          <p:nvPr/>
        </p:nvSpPr>
        <p:spPr>
          <a:xfrm>
            <a:off x="2181288" y="3577178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DB39789-C4ED-4350-9351-10B794B7451F}"/>
              </a:ext>
            </a:extLst>
          </p:cNvPr>
          <p:cNvSpPr/>
          <p:nvPr/>
        </p:nvSpPr>
        <p:spPr>
          <a:xfrm>
            <a:off x="2135569" y="3694653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17A468A-E441-2DD8-A76D-CC34CA25E085}"/>
              </a:ext>
            </a:extLst>
          </p:cNvPr>
          <p:cNvSpPr/>
          <p:nvPr/>
        </p:nvSpPr>
        <p:spPr>
          <a:xfrm>
            <a:off x="2259131" y="3648934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EE4F864-B613-4410-7E21-57F208248B00}"/>
              </a:ext>
            </a:extLst>
          </p:cNvPr>
          <p:cNvSpPr/>
          <p:nvPr/>
        </p:nvSpPr>
        <p:spPr>
          <a:xfrm>
            <a:off x="2373325" y="3447515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CCE5F5B-1447-E3D9-DE87-38AF84830385}"/>
              </a:ext>
            </a:extLst>
          </p:cNvPr>
          <p:cNvSpPr/>
          <p:nvPr/>
        </p:nvSpPr>
        <p:spPr>
          <a:xfrm>
            <a:off x="2327606" y="3564990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3EB8F32D-18F8-D754-621D-E7FCA8EFDBFD}"/>
              </a:ext>
            </a:extLst>
          </p:cNvPr>
          <p:cNvSpPr/>
          <p:nvPr/>
        </p:nvSpPr>
        <p:spPr>
          <a:xfrm>
            <a:off x="2451168" y="3519271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FFD7DF5-49F1-D39A-023A-A301D83101AE}"/>
              </a:ext>
            </a:extLst>
          </p:cNvPr>
          <p:cNvSpPr/>
          <p:nvPr/>
        </p:nvSpPr>
        <p:spPr>
          <a:xfrm>
            <a:off x="1785971" y="3852365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ED1B0F5-FD27-59E9-73D5-0926B0B4CB13}"/>
              </a:ext>
            </a:extLst>
          </p:cNvPr>
          <p:cNvSpPr/>
          <p:nvPr/>
        </p:nvSpPr>
        <p:spPr>
          <a:xfrm>
            <a:off x="1740252" y="3969840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19CEAFE-5509-0AD3-534D-37DB37B47D3B}"/>
              </a:ext>
            </a:extLst>
          </p:cNvPr>
          <p:cNvSpPr/>
          <p:nvPr/>
        </p:nvSpPr>
        <p:spPr>
          <a:xfrm>
            <a:off x="1863814" y="3924121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BA8CE78-2EBA-C6DB-E491-5DBA1E015D96}"/>
              </a:ext>
            </a:extLst>
          </p:cNvPr>
          <p:cNvSpPr/>
          <p:nvPr/>
        </p:nvSpPr>
        <p:spPr>
          <a:xfrm>
            <a:off x="1967314" y="3734890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84A50996-3427-4719-6A4B-C092AE309CFB}"/>
              </a:ext>
            </a:extLst>
          </p:cNvPr>
          <p:cNvSpPr/>
          <p:nvPr/>
        </p:nvSpPr>
        <p:spPr>
          <a:xfrm>
            <a:off x="1921595" y="3852365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6388081-C754-FE64-72D6-F83517E7DB3D}"/>
              </a:ext>
            </a:extLst>
          </p:cNvPr>
          <p:cNvSpPr/>
          <p:nvPr/>
        </p:nvSpPr>
        <p:spPr>
          <a:xfrm>
            <a:off x="2045157" y="3806646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CAB4A06E-E0E5-04D8-AA07-74903760D220}"/>
              </a:ext>
            </a:extLst>
          </p:cNvPr>
          <p:cNvSpPr/>
          <p:nvPr/>
        </p:nvSpPr>
        <p:spPr>
          <a:xfrm>
            <a:off x="1622441" y="4004198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C3DF4B76-7974-9A62-6486-7EFB74DFC38C}"/>
              </a:ext>
            </a:extLst>
          </p:cNvPr>
          <p:cNvSpPr/>
          <p:nvPr/>
        </p:nvSpPr>
        <p:spPr>
          <a:xfrm>
            <a:off x="1490997" y="4143898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D78661C5-82E3-A1E8-3625-D762DA659A5A}"/>
              </a:ext>
            </a:extLst>
          </p:cNvPr>
          <p:cNvSpPr/>
          <p:nvPr/>
        </p:nvSpPr>
        <p:spPr>
          <a:xfrm>
            <a:off x="1570109" y="4079129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50CAF47-9340-0BD7-8572-B891176EE267}"/>
              </a:ext>
            </a:extLst>
          </p:cNvPr>
          <p:cNvSpPr/>
          <p:nvPr/>
        </p:nvSpPr>
        <p:spPr>
          <a:xfrm>
            <a:off x="1323991" y="4226784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AA61DDE-E905-A87F-B292-F00036151E72}"/>
              </a:ext>
            </a:extLst>
          </p:cNvPr>
          <p:cNvSpPr/>
          <p:nvPr/>
        </p:nvSpPr>
        <p:spPr>
          <a:xfrm>
            <a:off x="1268747" y="4258534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EEA5E85-B7D9-ABAF-CD96-EB47119B408A}"/>
              </a:ext>
            </a:extLst>
          </p:cNvPr>
          <p:cNvSpPr/>
          <p:nvPr/>
        </p:nvSpPr>
        <p:spPr>
          <a:xfrm>
            <a:off x="1392309" y="4212815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E714CB62-0C00-FE2F-7EBF-F6A81796E582}"/>
              </a:ext>
            </a:extLst>
          </p:cNvPr>
          <p:cNvSpPr/>
          <p:nvPr/>
        </p:nvSpPr>
        <p:spPr>
          <a:xfrm>
            <a:off x="1177941" y="4342452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8F9AECAB-9484-6AFA-DE68-9C2ADD3FF5B1}"/>
              </a:ext>
            </a:extLst>
          </p:cNvPr>
          <p:cNvSpPr/>
          <p:nvPr/>
        </p:nvSpPr>
        <p:spPr>
          <a:xfrm>
            <a:off x="951247" y="4478977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1118FA90-550E-5C56-EF7A-400CCC063AF4}"/>
              </a:ext>
            </a:extLst>
          </p:cNvPr>
          <p:cNvSpPr/>
          <p:nvPr/>
        </p:nvSpPr>
        <p:spPr>
          <a:xfrm>
            <a:off x="1074809" y="4433258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47AF14D8-7C65-1988-9BAE-2D585BB411B5}"/>
              </a:ext>
            </a:extLst>
          </p:cNvPr>
          <p:cNvSpPr/>
          <p:nvPr/>
        </p:nvSpPr>
        <p:spPr>
          <a:xfrm>
            <a:off x="2512460" y="3199214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A3DFB5C5-9384-5596-94E8-BACE9D19225A}"/>
              </a:ext>
            </a:extLst>
          </p:cNvPr>
          <p:cNvSpPr/>
          <p:nvPr/>
        </p:nvSpPr>
        <p:spPr>
          <a:xfrm>
            <a:off x="2466741" y="3316689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3B3C2CEA-AEE6-C412-664D-7ABA8B80BCB2}"/>
              </a:ext>
            </a:extLst>
          </p:cNvPr>
          <p:cNvSpPr/>
          <p:nvPr/>
        </p:nvSpPr>
        <p:spPr>
          <a:xfrm>
            <a:off x="2590303" y="3270970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0310341B-FFF0-CAC3-739D-15C8280F9649}"/>
              </a:ext>
            </a:extLst>
          </p:cNvPr>
          <p:cNvSpPr/>
          <p:nvPr/>
        </p:nvSpPr>
        <p:spPr>
          <a:xfrm>
            <a:off x="2827398" y="3282264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7C221BA8-0B1F-2A3C-E079-F9BA08C91DDC}"/>
              </a:ext>
            </a:extLst>
          </p:cNvPr>
          <p:cNvSpPr/>
          <p:nvPr/>
        </p:nvSpPr>
        <p:spPr>
          <a:xfrm>
            <a:off x="2781679" y="3399739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6ED15CF6-C0C0-071F-42E7-EC2EF61C402A}"/>
              </a:ext>
            </a:extLst>
          </p:cNvPr>
          <p:cNvSpPr/>
          <p:nvPr/>
        </p:nvSpPr>
        <p:spPr>
          <a:xfrm>
            <a:off x="2905241" y="3354020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40C6B1AA-44A2-C806-AB59-5BFA3226EE61}"/>
              </a:ext>
            </a:extLst>
          </p:cNvPr>
          <p:cNvSpPr/>
          <p:nvPr/>
        </p:nvSpPr>
        <p:spPr>
          <a:xfrm>
            <a:off x="3583630" y="3457828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61B5A19C-E668-42D4-4F31-024B7191C2DE}"/>
              </a:ext>
            </a:extLst>
          </p:cNvPr>
          <p:cNvSpPr/>
          <p:nvPr/>
        </p:nvSpPr>
        <p:spPr>
          <a:xfrm>
            <a:off x="4149400" y="3243058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20B25DFD-A30C-8D58-19CF-9995EE1B4E2B}"/>
              </a:ext>
            </a:extLst>
          </p:cNvPr>
          <p:cNvSpPr/>
          <p:nvPr/>
        </p:nvSpPr>
        <p:spPr>
          <a:xfrm>
            <a:off x="3726583" y="3496053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AF53D0B-941D-020D-923D-8D71705EB6CA}"/>
              </a:ext>
            </a:extLst>
          </p:cNvPr>
          <p:cNvSpPr/>
          <p:nvPr/>
        </p:nvSpPr>
        <p:spPr>
          <a:xfrm>
            <a:off x="3628038" y="3738373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601385F6-EA21-970B-6F7F-E92B03BFC712}"/>
              </a:ext>
            </a:extLst>
          </p:cNvPr>
          <p:cNvSpPr/>
          <p:nvPr/>
        </p:nvSpPr>
        <p:spPr>
          <a:xfrm>
            <a:off x="3517296" y="3668798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72F54E6F-7C6C-B78B-E749-6205D6A61DD9}"/>
              </a:ext>
            </a:extLst>
          </p:cNvPr>
          <p:cNvSpPr/>
          <p:nvPr/>
        </p:nvSpPr>
        <p:spPr>
          <a:xfrm>
            <a:off x="3971369" y="3503547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F1688C9D-FA4F-0CD5-555B-7CA194C51E8E}"/>
              </a:ext>
            </a:extLst>
          </p:cNvPr>
          <p:cNvSpPr/>
          <p:nvPr/>
        </p:nvSpPr>
        <p:spPr>
          <a:xfrm>
            <a:off x="3895244" y="3304790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4AC9EE11-078B-6018-9614-BF1B85AA1228}"/>
              </a:ext>
            </a:extLst>
          </p:cNvPr>
          <p:cNvSpPr/>
          <p:nvPr/>
        </p:nvSpPr>
        <p:spPr>
          <a:xfrm>
            <a:off x="4169413" y="3731773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70CB014-C209-AB7E-1310-AAF1BABB735B}"/>
              </a:ext>
            </a:extLst>
          </p:cNvPr>
          <p:cNvSpPr/>
          <p:nvPr/>
        </p:nvSpPr>
        <p:spPr>
          <a:xfrm>
            <a:off x="3910762" y="3627762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6B789C61-F08D-F562-BD93-15E594AA6460}"/>
              </a:ext>
            </a:extLst>
          </p:cNvPr>
          <p:cNvSpPr/>
          <p:nvPr/>
        </p:nvSpPr>
        <p:spPr>
          <a:xfrm>
            <a:off x="4280265" y="3492060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55FD3F65-A1DB-6036-9EB8-29E7756D56AA}"/>
              </a:ext>
            </a:extLst>
          </p:cNvPr>
          <p:cNvSpPr/>
          <p:nvPr/>
        </p:nvSpPr>
        <p:spPr>
          <a:xfrm>
            <a:off x="3011185" y="3233034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8B460590-8FCC-B0E6-03F0-0A974F5CBD53}"/>
              </a:ext>
            </a:extLst>
          </p:cNvPr>
          <p:cNvSpPr/>
          <p:nvPr/>
        </p:nvSpPr>
        <p:spPr>
          <a:xfrm>
            <a:off x="3089028" y="3304790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38A763F5-9D03-A6AA-266B-854610AD7792}"/>
              </a:ext>
            </a:extLst>
          </p:cNvPr>
          <p:cNvSpPr/>
          <p:nvPr/>
        </p:nvSpPr>
        <p:spPr>
          <a:xfrm>
            <a:off x="3205223" y="3185258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409A016B-9761-E710-A083-C0EC9230014B}"/>
              </a:ext>
            </a:extLst>
          </p:cNvPr>
          <p:cNvSpPr/>
          <p:nvPr/>
        </p:nvSpPr>
        <p:spPr>
          <a:xfrm>
            <a:off x="3349060" y="3139539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65E84CA7-259D-4DC6-3F0D-F4841F12E29A}"/>
              </a:ext>
            </a:extLst>
          </p:cNvPr>
          <p:cNvSpPr/>
          <p:nvPr/>
        </p:nvSpPr>
        <p:spPr>
          <a:xfrm>
            <a:off x="3048188" y="2971293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C23D8747-E1A8-DCAC-8927-413E9678820F}"/>
              </a:ext>
            </a:extLst>
          </p:cNvPr>
          <p:cNvSpPr/>
          <p:nvPr/>
        </p:nvSpPr>
        <p:spPr>
          <a:xfrm>
            <a:off x="3126031" y="3043049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A1EF84B6-CE2A-FE3D-3FFA-9813F3D9AA08}"/>
              </a:ext>
            </a:extLst>
          </p:cNvPr>
          <p:cNvSpPr/>
          <p:nvPr/>
        </p:nvSpPr>
        <p:spPr>
          <a:xfrm>
            <a:off x="3242226" y="2923517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76BCEB2A-3B0A-A02F-D6BB-C8EFB9366AF5}"/>
              </a:ext>
            </a:extLst>
          </p:cNvPr>
          <p:cNvSpPr/>
          <p:nvPr/>
        </p:nvSpPr>
        <p:spPr>
          <a:xfrm>
            <a:off x="3365788" y="2877798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29291197-8013-8BE1-F5B9-AB4FD3BA3E26}"/>
              </a:ext>
            </a:extLst>
          </p:cNvPr>
          <p:cNvSpPr/>
          <p:nvPr/>
        </p:nvSpPr>
        <p:spPr>
          <a:xfrm>
            <a:off x="2597665" y="2953859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4DBDDB7A-1501-BB74-A1A8-02128F5FD00A}"/>
              </a:ext>
            </a:extLst>
          </p:cNvPr>
          <p:cNvSpPr/>
          <p:nvPr/>
        </p:nvSpPr>
        <p:spPr>
          <a:xfrm>
            <a:off x="2675508" y="3025615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44E65B6A-F5DB-3AD2-ACD3-1BA005EBBCC1}"/>
              </a:ext>
            </a:extLst>
          </p:cNvPr>
          <p:cNvSpPr/>
          <p:nvPr/>
        </p:nvSpPr>
        <p:spPr>
          <a:xfrm>
            <a:off x="2791703" y="2906083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F5131737-3E58-1A32-F7D3-8CA0ED5BA320}"/>
              </a:ext>
            </a:extLst>
          </p:cNvPr>
          <p:cNvSpPr/>
          <p:nvPr/>
        </p:nvSpPr>
        <p:spPr>
          <a:xfrm>
            <a:off x="2915265" y="2860364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E78AB25A-B76A-EBE6-4134-EA2956E24E35}"/>
              </a:ext>
            </a:extLst>
          </p:cNvPr>
          <p:cNvSpPr/>
          <p:nvPr/>
        </p:nvSpPr>
        <p:spPr>
          <a:xfrm>
            <a:off x="2719683" y="3099728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4F1DE862-8771-CE87-2E67-33895397327D}"/>
              </a:ext>
            </a:extLst>
          </p:cNvPr>
          <p:cNvSpPr/>
          <p:nvPr/>
        </p:nvSpPr>
        <p:spPr>
          <a:xfrm>
            <a:off x="2797526" y="3171484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B7C6D13F-5806-5269-F13E-07A54604B333}"/>
              </a:ext>
            </a:extLst>
          </p:cNvPr>
          <p:cNvSpPr/>
          <p:nvPr/>
        </p:nvSpPr>
        <p:spPr>
          <a:xfrm>
            <a:off x="2913721" y="3051952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30E950AA-813B-7150-547D-E75A14FB57E1}"/>
              </a:ext>
            </a:extLst>
          </p:cNvPr>
          <p:cNvSpPr/>
          <p:nvPr/>
        </p:nvSpPr>
        <p:spPr>
          <a:xfrm>
            <a:off x="3037283" y="3006233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6E0E92B9-9933-C239-D569-DCA8036322DA}"/>
              </a:ext>
            </a:extLst>
          </p:cNvPr>
          <p:cNvSpPr/>
          <p:nvPr/>
        </p:nvSpPr>
        <p:spPr>
          <a:xfrm>
            <a:off x="4212810" y="2678039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BB1C40E2-AAB0-72CF-306D-01F7C2448CD6}"/>
              </a:ext>
            </a:extLst>
          </p:cNvPr>
          <p:cNvSpPr/>
          <p:nvPr/>
        </p:nvSpPr>
        <p:spPr>
          <a:xfrm>
            <a:off x="4778580" y="2463269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D33E0146-6053-1327-1483-E4B9F5F4E447}"/>
              </a:ext>
            </a:extLst>
          </p:cNvPr>
          <p:cNvSpPr/>
          <p:nvPr/>
        </p:nvSpPr>
        <p:spPr>
          <a:xfrm>
            <a:off x="4355763" y="2716264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1B6C2DB-3D4A-86EA-DCE0-B827C9545947}"/>
              </a:ext>
            </a:extLst>
          </p:cNvPr>
          <p:cNvSpPr/>
          <p:nvPr/>
        </p:nvSpPr>
        <p:spPr>
          <a:xfrm>
            <a:off x="4257218" y="2958584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70C51341-055C-D6F5-5C0A-E58A0F2677ED}"/>
              </a:ext>
            </a:extLst>
          </p:cNvPr>
          <p:cNvSpPr/>
          <p:nvPr/>
        </p:nvSpPr>
        <p:spPr>
          <a:xfrm>
            <a:off x="4600549" y="2723758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F290411C-CB28-ADCB-655E-680A1BFBBE16}"/>
              </a:ext>
            </a:extLst>
          </p:cNvPr>
          <p:cNvSpPr/>
          <p:nvPr/>
        </p:nvSpPr>
        <p:spPr>
          <a:xfrm>
            <a:off x="4524424" y="2525001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312AE17E-7235-BDEA-407D-ADBCB4A1BEE6}"/>
              </a:ext>
            </a:extLst>
          </p:cNvPr>
          <p:cNvSpPr/>
          <p:nvPr/>
        </p:nvSpPr>
        <p:spPr>
          <a:xfrm>
            <a:off x="4798593" y="2951984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D13AC05E-5202-B839-3169-BF2B1529B1CB}"/>
              </a:ext>
            </a:extLst>
          </p:cNvPr>
          <p:cNvSpPr/>
          <p:nvPr/>
        </p:nvSpPr>
        <p:spPr>
          <a:xfrm>
            <a:off x="4539942" y="2847973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68CDA975-F392-FB59-C2CC-571744A9BF3C}"/>
              </a:ext>
            </a:extLst>
          </p:cNvPr>
          <p:cNvSpPr/>
          <p:nvPr/>
        </p:nvSpPr>
        <p:spPr>
          <a:xfrm>
            <a:off x="4909445" y="2712271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2F18C5E-F169-C3F1-70A1-EFE1ED2519D7}"/>
              </a:ext>
            </a:extLst>
          </p:cNvPr>
          <p:cNvSpPr txBox="1"/>
          <p:nvPr/>
        </p:nvSpPr>
        <p:spPr>
          <a:xfrm>
            <a:off x="5365123" y="2626390"/>
            <a:ext cx="5382467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Can categorize data into two categories:</a:t>
            </a:r>
          </a:p>
          <a:p>
            <a:endParaRPr lang="en-US" sz="2400" dirty="0"/>
          </a:p>
          <a:p>
            <a:r>
              <a:rPr lang="en-US" sz="2000" dirty="0">
                <a:highlight>
                  <a:srgbClr val="00FF00"/>
                </a:highlight>
              </a:rPr>
              <a:t>Inliers</a:t>
            </a:r>
            <a:r>
              <a:rPr lang="en-US" sz="2000" dirty="0"/>
              <a:t>: Data whose distribution can be explained by some set of model parameters, though may be subject to noise</a:t>
            </a:r>
          </a:p>
          <a:p>
            <a:endParaRPr lang="en-US" sz="2000" dirty="0"/>
          </a:p>
          <a:p>
            <a:r>
              <a:rPr lang="en-US" sz="2000" dirty="0">
                <a:highlight>
                  <a:srgbClr val="FFFF00"/>
                </a:highlight>
              </a:rPr>
              <a:t>Outliers</a:t>
            </a:r>
            <a:r>
              <a:rPr lang="en-US" sz="2000" dirty="0"/>
              <a:t>: D</a:t>
            </a:r>
            <a:r>
              <a:rPr lang="en-US" dirty="0"/>
              <a:t>ata that do not fit the model</a:t>
            </a:r>
            <a:endParaRPr lang="en-US" sz="2400" dirty="0"/>
          </a:p>
        </p:txBody>
      </p:sp>
      <p:sp>
        <p:nvSpPr>
          <p:cNvPr id="3" name="Slide Number Placeholder 7">
            <a:extLst>
              <a:ext uri="{FF2B5EF4-FFF2-40B4-BE49-F238E27FC236}">
                <a16:creationId xmlns:a16="http://schemas.microsoft.com/office/drawing/2014/main" id="{69DA0669-A171-65F8-7912-AEC199C977B2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387C7F-65AA-B647-969A-7B1F5D277278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F66B3B4-785C-99A1-8D31-7583AC368295}"/>
              </a:ext>
            </a:extLst>
          </p:cNvPr>
          <p:cNvSpPr txBox="1"/>
          <p:nvPr/>
        </p:nvSpPr>
        <p:spPr>
          <a:xfrm>
            <a:off x="11136560" y="2708920"/>
            <a:ext cx="68159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1)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2)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c.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d.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3)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4)</a:t>
            </a:r>
          </a:p>
        </p:txBody>
      </p:sp>
      <p:sp>
        <p:nvSpPr>
          <p:cNvPr id="8" name="Down Arrow 7">
            <a:extLst>
              <a:ext uri="{FF2B5EF4-FFF2-40B4-BE49-F238E27FC236}">
                <a16:creationId xmlns:a16="http://schemas.microsoft.com/office/drawing/2014/main" id="{57758165-FDB6-BC12-310B-D3F91A450204}"/>
              </a:ext>
            </a:extLst>
          </p:cNvPr>
          <p:cNvSpPr/>
          <p:nvPr/>
        </p:nvSpPr>
        <p:spPr>
          <a:xfrm rot="16200000">
            <a:off x="11121443" y="3798842"/>
            <a:ext cx="360040" cy="34043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780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4700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11CA3E-F72D-4BA9-1FB4-C1E085BED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Directionality Studies - RANSAC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3633BC-2A27-E39E-4D88-72A74FCD6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5154E5-A0E8-F6CA-910B-DC273580C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0940B8-D599-905E-BF47-0A6420F72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DF64FE9-86FC-6AAC-9B63-3385D9405FC7}"/>
              </a:ext>
            </a:extLst>
          </p:cNvPr>
          <p:cNvSpPr/>
          <p:nvPr/>
        </p:nvSpPr>
        <p:spPr>
          <a:xfrm>
            <a:off x="10801350" y="-342900"/>
            <a:ext cx="1390650" cy="7543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6536410-22DE-59AC-5B7B-6C482BB0E380}"/>
              </a:ext>
            </a:extLst>
          </p:cNvPr>
          <p:cNvCxnSpPr>
            <a:cxnSpLocks/>
          </p:cNvCxnSpPr>
          <p:nvPr/>
        </p:nvCxnSpPr>
        <p:spPr>
          <a:xfrm flipV="1">
            <a:off x="379780" y="2822734"/>
            <a:ext cx="2875649" cy="2230686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0004988-010B-F982-BFF8-B04848E9345A}"/>
                  </a:ext>
                </a:extLst>
              </p:cNvPr>
              <p:cNvSpPr txBox="1"/>
              <p:nvPr/>
            </p:nvSpPr>
            <p:spPr>
              <a:xfrm>
                <a:off x="1521024" y="3375659"/>
                <a:ext cx="391754" cy="6939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𝑒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0004988-010B-F982-BFF8-B04848E934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1024" y="3375659"/>
                <a:ext cx="391754" cy="69394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Oval 14">
            <a:extLst>
              <a:ext uri="{FF2B5EF4-FFF2-40B4-BE49-F238E27FC236}">
                <a16:creationId xmlns:a16="http://schemas.microsoft.com/office/drawing/2014/main" id="{F20BAB20-D172-182D-F99C-6CC03476D56F}"/>
              </a:ext>
            </a:extLst>
          </p:cNvPr>
          <p:cNvSpPr/>
          <p:nvPr/>
        </p:nvSpPr>
        <p:spPr>
          <a:xfrm>
            <a:off x="2587641" y="3447515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5B11DE0-4EC2-8DA0-E681-E738A43891CD}"/>
              </a:ext>
            </a:extLst>
          </p:cNvPr>
          <p:cNvSpPr/>
          <p:nvPr/>
        </p:nvSpPr>
        <p:spPr>
          <a:xfrm>
            <a:off x="2541922" y="3564990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3C805D2-69D8-13F8-74D7-3BD6A9A42EF0}"/>
              </a:ext>
            </a:extLst>
          </p:cNvPr>
          <p:cNvSpPr/>
          <p:nvPr/>
        </p:nvSpPr>
        <p:spPr>
          <a:xfrm>
            <a:off x="2665484" y="3519271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756217C-63EF-6482-8534-3DDE457E867D}"/>
              </a:ext>
            </a:extLst>
          </p:cNvPr>
          <p:cNvSpPr/>
          <p:nvPr/>
        </p:nvSpPr>
        <p:spPr>
          <a:xfrm>
            <a:off x="2181288" y="3577178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DB39789-C4ED-4350-9351-10B794B7451F}"/>
              </a:ext>
            </a:extLst>
          </p:cNvPr>
          <p:cNvSpPr/>
          <p:nvPr/>
        </p:nvSpPr>
        <p:spPr>
          <a:xfrm>
            <a:off x="2135569" y="3694653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17A468A-E441-2DD8-A76D-CC34CA25E085}"/>
              </a:ext>
            </a:extLst>
          </p:cNvPr>
          <p:cNvSpPr/>
          <p:nvPr/>
        </p:nvSpPr>
        <p:spPr>
          <a:xfrm>
            <a:off x="2259131" y="3648934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EE4F864-B613-4410-7E21-57F208248B00}"/>
              </a:ext>
            </a:extLst>
          </p:cNvPr>
          <p:cNvSpPr/>
          <p:nvPr/>
        </p:nvSpPr>
        <p:spPr>
          <a:xfrm>
            <a:off x="2373325" y="3447515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CCE5F5B-1447-E3D9-DE87-38AF84830385}"/>
              </a:ext>
            </a:extLst>
          </p:cNvPr>
          <p:cNvSpPr/>
          <p:nvPr/>
        </p:nvSpPr>
        <p:spPr>
          <a:xfrm>
            <a:off x="2327606" y="3564990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3EB8F32D-18F8-D754-621D-E7FCA8EFDBFD}"/>
              </a:ext>
            </a:extLst>
          </p:cNvPr>
          <p:cNvSpPr/>
          <p:nvPr/>
        </p:nvSpPr>
        <p:spPr>
          <a:xfrm>
            <a:off x="2451168" y="3519271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FFD7DF5-49F1-D39A-023A-A301D83101AE}"/>
              </a:ext>
            </a:extLst>
          </p:cNvPr>
          <p:cNvSpPr/>
          <p:nvPr/>
        </p:nvSpPr>
        <p:spPr>
          <a:xfrm>
            <a:off x="1785971" y="3852365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ED1B0F5-FD27-59E9-73D5-0926B0B4CB13}"/>
              </a:ext>
            </a:extLst>
          </p:cNvPr>
          <p:cNvSpPr/>
          <p:nvPr/>
        </p:nvSpPr>
        <p:spPr>
          <a:xfrm>
            <a:off x="1740252" y="3969840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19CEAFE-5509-0AD3-534D-37DB37B47D3B}"/>
              </a:ext>
            </a:extLst>
          </p:cNvPr>
          <p:cNvSpPr/>
          <p:nvPr/>
        </p:nvSpPr>
        <p:spPr>
          <a:xfrm>
            <a:off x="1863814" y="3924121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BA8CE78-2EBA-C6DB-E491-5DBA1E015D96}"/>
              </a:ext>
            </a:extLst>
          </p:cNvPr>
          <p:cNvSpPr/>
          <p:nvPr/>
        </p:nvSpPr>
        <p:spPr>
          <a:xfrm>
            <a:off x="1967314" y="3734890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84A50996-3427-4719-6A4B-C092AE309CFB}"/>
              </a:ext>
            </a:extLst>
          </p:cNvPr>
          <p:cNvSpPr/>
          <p:nvPr/>
        </p:nvSpPr>
        <p:spPr>
          <a:xfrm>
            <a:off x="1921595" y="3852365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6388081-C754-FE64-72D6-F83517E7DB3D}"/>
              </a:ext>
            </a:extLst>
          </p:cNvPr>
          <p:cNvSpPr/>
          <p:nvPr/>
        </p:nvSpPr>
        <p:spPr>
          <a:xfrm>
            <a:off x="2045157" y="3806646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CAB4A06E-E0E5-04D8-AA07-74903760D220}"/>
              </a:ext>
            </a:extLst>
          </p:cNvPr>
          <p:cNvSpPr/>
          <p:nvPr/>
        </p:nvSpPr>
        <p:spPr>
          <a:xfrm>
            <a:off x="1622441" y="4004198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C3DF4B76-7974-9A62-6486-7EFB74DFC38C}"/>
              </a:ext>
            </a:extLst>
          </p:cNvPr>
          <p:cNvSpPr/>
          <p:nvPr/>
        </p:nvSpPr>
        <p:spPr>
          <a:xfrm>
            <a:off x="1490997" y="4143898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D78661C5-82E3-A1E8-3625-D762DA659A5A}"/>
              </a:ext>
            </a:extLst>
          </p:cNvPr>
          <p:cNvSpPr/>
          <p:nvPr/>
        </p:nvSpPr>
        <p:spPr>
          <a:xfrm>
            <a:off x="1570109" y="4079129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50CAF47-9340-0BD7-8572-B891176EE267}"/>
              </a:ext>
            </a:extLst>
          </p:cNvPr>
          <p:cNvSpPr/>
          <p:nvPr/>
        </p:nvSpPr>
        <p:spPr>
          <a:xfrm>
            <a:off x="1323991" y="4226784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AA61DDE-E905-A87F-B292-F00036151E72}"/>
              </a:ext>
            </a:extLst>
          </p:cNvPr>
          <p:cNvSpPr/>
          <p:nvPr/>
        </p:nvSpPr>
        <p:spPr>
          <a:xfrm>
            <a:off x="1268747" y="4258534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EEA5E85-B7D9-ABAF-CD96-EB47119B408A}"/>
              </a:ext>
            </a:extLst>
          </p:cNvPr>
          <p:cNvSpPr/>
          <p:nvPr/>
        </p:nvSpPr>
        <p:spPr>
          <a:xfrm>
            <a:off x="1392309" y="4212815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E714CB62-0C00-FE2F-7EBF-F6A81796E582}"/>
              </a:ext>
            </a:extLst>
          </p:cNvPr>
          <p:cNvSpPr/>
          <p:nvPr/>
        </p:nvSpPr>
        <p:spPr>
          <a:xfrm>
            <a:off x="1177941" y="4342452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8F9AECAB-9484-6AFA-DE68-9C2ADD3FF5B1}"/>
              </a:ext>
            </a:extLst>
          </p:cNvPr>
          <p:cNvSpPr/>
          <p:nvPr/>
        </p:nvSpPr>
        <p:spPr>
          <a:xfrm>
            <a:off x="951247" y="4478977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1118FA90-550E-5C56-EF7A-400CCC063AF4}"/>
              </a:ext>
            </a:extLst>
          </p:cNvPr>
          <p:cNvSpPr/>
          <p:nvPr/>
        </p:nvSpPr>
        <p:spPr>
          <a:xfrm>
            <a:off x="1074809" y="4433258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47AF14D8-7C65-1988-9BAE-2D585BB411B5}"/>
              </a:ext>
            </a:extLst>
          </p:cNvPr>
          <p:cNvSpPr/>
          <p:nvPr/>
        </p:nvSpPr>
        <p:spPr>
          <a:xfrm>
            <a:off x="2512460" y="3199214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A3DFB5C5-9384-5596-94E8-BACE9D19225A}"/>
              </a:ext>
            </a:extLst>
          </p:cNvPr>
          <p:cNvSpPr/>
          <p:nvPr/>
        </p:nvSpPr>
        <p:spPr>
          <a:xfrm>
            <a:off x="2466741" y="3316689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3B3C2CEA-AEE6-C412-664D-7ABA8B80BCB2}"/>
              </a:ext>
            </a:extLst>
          </p:cNvPr>
          <p:cNvSpPr/>
          <p:nvPr/>
        </p:nvSpPr>
        <p:spPr>
          <a:xfrm>
            <a:off x="2590303" y="3270970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0310341B-FFF0-CAC3-739D-15C8280F9649}"/>
              </a:ext>
            </a:extLst>
          </p:cNvPr>
          <p:cNvSpPr/>
          <p:nvPr/>
        </p:nvSpPr>
        <p:spPr>
          <a:xfrm>
            <a:off x="2827398" y="3282264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7C221BA8-0B1F-2A3C-E079-F9BA08C91DDC}"/>
              </a:ext>
            </a:extLst>
          </p:cNvPr>
          <p:cNvSpPr/>
          <p:nvPr/>
        </p:nvSpPr>
        <p:spPr>
          <a:xfrm>
            <a:off x="2781679" y="3399739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6ED15CF6-C0C0-071F-42E7-EC2EF61C402A}"/>
              </a:ext>
            </a:extLst>
          </p:cNvPr>
          <p:cNvSpPr/>
          <p:nvPr/>
        </p:nvSpPr>
        <p:spPr>
          <a:xfrm>
            <a:off x="2905241" y="3354020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40C6B1AA-44A2-C806-AB59-5BFA3226EE61}"/>
              </a:ext>
            </a:extLst>
          </p:cNvPr>
          <p:cNvSpPr/>
          <p:nvPr/>
        </p:nvSpPr>
        <p:spPr>
          <a:xfrm>
            <a:off x="3583630" y="3457828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61B5A19C-E668-42D4-4F31-024B7191C2DE}"/>
              </a:ext>
            </a:extLst>
          </p:cNvPr>
          <p:cNvSpPr/>
          <p:nvPr/>
        </p:nvSpPr>
        <p:spPr>
          <a:xfrm>
            <a:off x="4149400" y="3243058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20B25DFD-A30C-8D58-19CF-9995EE1B4E2B}"/>
              </a:ext>
            </a:extLst>
          </p:cNvPr>
          <p:cNvSpPr/>
          <p:nvPr/>
        </p:nvSpPr>
        <p:spPr>
          <a:xfrm>
            <a:off x="3726583" y="3496053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AF53D0B-941D-020D-923D-8D71705EB6CA}"/>
              </a:ext>
            </a:extLst>
          </p:cNvPr>
          <p:cNvSpPr/>
          <p:nvPr/>
        </p:nvSpPr>
        <p:spPr>
          <a:xfrm>
            <a:off x="3628038" y="3738373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601385F6-EA21-970B-6F7F-E92B03BFC712}"/>
              </a:ext>
            </a:extLst>
          </p:cNvPr>
          <p:cNvSpPr/>
          <p:nvPr/>
        </p:nvSpPr>
        <p:spPr>
          <a:xfrm>
            <a:off x="3517296" y="3668798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72F54E6F-7C6C-B78B-E749-6205D6A61DD9}"/>
              </a:ext>
            </a:extLst>
          </p:cNvPr>
          <p:cNvSpPr/>
          <p:nvPr/>
        </p:nvSpPr>
        <p:spPr>
          <a:xfrm>
            <a:off x="3971369" y="3503547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F1688C9D-FA4F-0CD5-555B-7CA194C51E8E}"/>
              </a:ext>
            </a:extLst>
          </p:cNvPr>
          <p:cNvSpPr/>
          <p:nvPr/>
        </p:nvSpPr>
        <p:spPr>
          <a:xfrm>
            <a:off x="3895244" y="3304790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4AC9EE11-078B-6018-9614-BF1B85AA1228}"/>
              </a:ext>
            </a:extLst>
          </p:cNvPr>
          <p:cNvSpPr/>
          <p:nvPr/>
        </p:nvSpPr>
        <p:spPr>
          <a:xfrm>
            <a:off x="4169413" y="3731773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70CB014-C209-AB7E-1310-AAF1BABB735B}"/>
              </a:ext>
            </a:extLst>
          </p:cNvPr>
          <p:cNvSpPr/>
          <p:nvPr/>
        </p:nvSpPr>
        <p:spPr>
          <a:xfrm>
            <a:off x="3910762" y="3627762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6B789C61-F08D-F562-BD93-15E594AA6460}"/>
              </a:ext>
            </a:extLst>
          </p:cNvPr>
          <p:cNvSpPr/>
          <p:nvPr/>
        </p:nvSpPr>
        <p:spPr>
          <a:xfrm>
            <a:off x="4280265" y="3492060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55FD3F65-A1DB-6036-9EB8-29E7756D56AA}"/>
              </a:ext>
            </a:extLst>
          </p:cNvPr>
          <p:cNvSpPr/>
          <p:nvPr/>
        </p:nvSpPr>
        <p:spPr>
          <a:xfrm>
            <a:off x="3011185" y="3233034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8B460590-8FCC-B0E6-03F0-0A974F5CBD53}"/>
              </a:ext>
            </a:extLst>
          </p:cNvPr>
          <p:cNvSpPr/>
          <p:nvPr/>
        </p:nvSpPr>
        <p:spPr>
          <a:xfrm>
            <a:off x="3089028" y="3304790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38A763F5-9D03-A6AA-266B-854610AD7792}"/>
              </a:ext>
            </a:extLst>
          </p:cNvPr>
          <p:cNvSpPr/>
          <p:nvPr/>
        </p:nvSpPr>
        <p:spPr>
          <a:xfrm>
            <a:off x="3205223" y="3185258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409A016B-9761-E710-A083-C0EC9230014B}"/>
              </a:ext>
            </a:extLst>
          </p:cNvPr>
          <p:cNvSpPr/>
          <p:nvPr/>
        </p:nvSpPr>
        <p:spPr>
          <a:xfrm>
            <a:off x="3349060" y="3139539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65E84CA7-259D-4DC6-3F0D-F4841F12E29A}"/>
              </a:ext>
            </a:extLst>
          </p:cNvPr>
          <p:cNvSpPr/>
          <p:nvPr/>
        </p:nvSpPr>
        <p:spPr>
          <a:xfrm>
            <a:off x="3048188" y="2971293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C23D8747-E1A8-DCAC-8927-413E9678820F}"/>
              </a:ext>
            </a:extLst>
          </p:cNvPr>
          <p:cNvSpPr/>
          <p:nvPr/>
        </p:nvSpPr>
        <p:spPr>
          <a:xfrm>
            <a:off x="3126031" y="3043049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A1EF84B6-CE2A-FE3D-3FFA-9813F3D9AA08}"/>
              </a:ext>
            </a:extLst>
          </p:cNvPr>
          <p:cNvSpPr/>
          <p:nvPr/>
        </p:nvSpPr>
        <p:spPr>
          <a:xfrm>
            <a:off x="3242226" y="2923517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76BCEB2A-3B0A-A02F-D6BB-C8EFB9366AF5}"/>
              </a:ext>
            </a:extLst>
          </p:cNvPr>
          <p:cNvSpPr/>
          <p:nvPr/>
        </p:nvSpPr>
        <p:spPr>
          <a:xfrm>
            <a:off x="3365788" y="2877798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29291197-8013-8BE1-F5B9-AB4FD3BA3E26}"/>
              </a:ext>
            </a:extLst>
          </p:cNvPr>
          <p:cNvSpPr/>
          <p:nvPr/>
        </p:nvSpPr>
        <p:spPr>
          <a:xfrm>
            <a:off x="2597665" y="2953859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4DBDDB7A-1501-BB74-A1A8-02128F5FD00A}"/>
              </a:ext>
            </a:extLst>
          </p:cNvPr>
          <p:cNvSpPr/>
          <p:nvPr/>
        </p:nvSpPr>
        <p:spPr>
          <a:xfrm>
            <a:off x="2675508" y="3025615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44E65B6A-F5DB-3AD2-ACD3-1BA005EBBCC1}"/>
              </a:ext>
            </a:extLst>
          </p:cNvPr>
          <p:cNvSpPr/>
          <p:nvPr/>
        </p:nvSpPr>
        <p:spPr>
          <a:xfrm>
            <a:off x="2791703" y="2906083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F5131737-3E58-1A32-F7D3-8CA0ED5BA320}"/>
              </a:ext>
            </a:extLst>
          </p:cNvPr>
          <p:cNvSpPr/>
          <p:nvPr/>
        </p:nvSpPr>
        <p:spPr>
          <a:xfrm>
            <a:off x="2915265" y="2860364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E78AB25A-B76A-EBE6-4134-EA2956E24E35}"/>
              </a:ext>
            </a:extLst>
          </p:cNvPr>
          <p:cNvSpPr/>
          <p:nvPr/>
        </p:nvSpPr>
        <p:spPr>
          <a:xfrm>
            <a:off x="2719683" y="3099728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4F1DE862-8771-CE87-2E67-33895397327D}"/>
              </a:ext>
            </a:extLst>
          </p:cNvPr>
          <p:cNvSpPr/>
          <p:nvPr/>
        </p:nvSpPr>
        <p:spPr>
          <a:xfrm>
            <a:off x="2797526" y="3171484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B7C6D13F-5806-5269-F13E-07A54604B333}"/>
              </a:ext>
            </a:extLst>
          </p:cNvPr>
          <p:cNvSpPr/>
          <p:nvPr/>
        </p:nvSpPr>
        <p:spPr>
          <a:xfrm>
            <a:off x="2913721" y="3051952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30E950AA-813B-7150-547D-E75A14FB57E1}"/>
              </a:ext>
            </a:extLst>
          </p:cNvPr>
          <p:cNvSpPr/>
          <p:nvPr/>
        </p:nvSpPr>
        <p:spPr>
          <a:xfrm>
            <a:off x="3037283" y="3006233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6E0E92B9-9933-C239-D569-DCA8036322DA}"/>
              </a:ext>
            </a:extLst>
          </p:cNvPr>
          <p:cNvSpPr/>
          <p:nvPr/>
        </p:nvSpPr>
        <p:spPr>
          <a:xfrm>
            <a:off x="4212810" y="2678039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BB1C40E2-AAB0-72CF-306D-01F7C2448CD6}"/>
              </a:ext>
            </a:extLst>
          </p:cNvPr>
          <p:cNvSpPr/>
          <p:nvPr/>
        </p:nvSpPr>
        <p:spPr>
          <a:xfrm>
            <a:off x="4778580" y="2463269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D33E0146-6053-1327-1483-E4B9F5F4E447}"/>
              </a:ext>
            </a:extLst>
          </p:cNvPr>
          <p:cNvSpPr/>
          <p:nvPr/>
        </p:nvSpPr>
        <p:spPr>
          <a:xfrm>
            <a:off x="4355763" y="2716264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1B6C2DB-3D4A-86EA-DCE0-B827C9545947}"/>
              </a:ext>
            </a:extLst>
          </p:cNvPr>
          <p:cNvSpPr/>
          <p:nvPr/>
        </p:nvSpPr>
        <p:spPr>
          <a:xfrm>
            <a:off x="4257218" y="2958584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70C51341-055C-D6F5-5C0A-E58A0F2677ED}"/>
              </a:ext>
            </a:extLst>
          </p:cNvPr>
          <p:cNvSpPr/>
          <p:nvPr/>
        </p:nvSpPr>
        <p:spPr>
          <a:xfrm>
            <a:off x="4600549" y="2723758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F290411C-CB28-ADCB-655E-680A1BFBBE16}"/>
              </a:ext>
            </a:extLst>
          </p:cNvPr>
          <p:cNvSpPr/>
          <p:nvPr/>
        </p:nvSpPr>
        <p:spPr>
          <a:xfrm>
            <a:off x="4524424" y="2525001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312AE17E-7235-BDEA-407D-ADBCB4A1BEE6}"/>
              </a:ext>
            </a:extLst>
          </p:cNvPr>
          <p:cNvSpPr/>
          <p:nvPr/>
        </p:nvSpPr>
        <p:spPr>
          <a:xfrm>
            <a:off x="4798593" y="2951984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D13AC05E-5202-B839-3169-BF2B1529B1CB}"/>
              </a:ext>
            </a:extLst>
          </p:cNvPr>
          <p:cNvSpPr/>
          <p:nvPr/>
        </p:nvSpPr>
        <p:spPr>
          <a:xfrm>
            <a:off x="4539942" y="2847973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68CDA975-F392-FB59-C2CC-571744A9BF3C}"/>
              </a:ext>
            </a:extLst>
          </p:cNvPr>
          <p:cNvSpPr/>
          <p:nvPr/>
        </p:nvSpPr>
        <p:spPr>
          <a:xfrm>
            <a:off x="4909445" y="2712271"/>
            <a:ext cx="66938" cy="73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2F18C5E-F169-C3F1-70A1-EFE1ED2519D7}"/>
              </a:ext>
            </a:extLst>
          </p:cNvPr>
          <p:cNvSpPr txBox="1"/>
          <p:nvPr/>
        </p:nvSpPr>
        <p:spPr>
          <a:xfrm>
            <a:off x="5365123" y="2626390"/>
            <a:ext cx="5382467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Can categorize data into two categories:</a:t>
            </a:r>
          </a:p>
          <a:p>
            <a:endParaRPr lang="en-US" sz="2400" dirty="0"/>
          </a:p>
          <a:p>
            <a:r>
              <a:rPr lang="en-US" sz="2000" dirty="0">
                <a:highlight>
                  <a:srgbClr val="00FF00"/>
                </a:highlight>
              </a:rPr>
              <a:t>Inliers</a:t>
            </a:r>
            <a:r>
              <a:rPr lang="en-US" sz="2000" dirty="0"/>
              <a:t>: Data whose distribution can be explained by some set of model parameters, though may be subject to noise</a:t>
            </a:r>
          </a:p>
          <a:p>
            <a:endParaRPr lang="en-US" sz="2000" dirty="0"/>
          </a:p>
          <a:p>
            <a:r>
              <a:rPr lang="en-US" sz="2000" dirty="0">
                <a:highlight>
                  <a:srgbClr val="FFFF00"/>
                </a:highlight>
              </a:rPr>
              <a:t>Outliers</a:t>
            </a:r>
            <a:r>
              <a:rPr lang="en-US" sz="2000" dirty="0"/>
              <a:t>: D</a:t>
            </a:r>
            <a:r>
              <a:rPr lang="en-US" dirty="0"/>
              <a:t>ata that do not fit the model</a:t>
            </a:r>
            <a:endParaRPr lang="en-US" sz="2400" dirty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53734118-1812-02DC-B456-B0DA8C1E669D}"/>
              </a:ext>
            </a:extLst>
          </p:cNvPr>
          <p:cNvCxnSpPr>
            <a:cxnSpLocks/>
          </p:cNvCxnSpPr>
          <p:nvPr/>
        </p:nvCxnSpPr>
        <p:spPr>
          <a:xfrm flipV="1">
            <a:off x="400005" y="2840894"/>
            <a:ext cx="3998920" cy="2209532"/>
          </a:xfrm>
          <a:prstGeom prst="straightConnector1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7">
            <a:extLst>
              <a:ext uri="{FF2B5EF4-FFF2-40B4-BE49-F238E27FC236}">
                <a16:creationId xmlns:a16="http://schemas.microsoft.com/office/drawing/2014/main" id="{45829CB4-3570-F965-3115-82099C9884A4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387C7F-65AA-B647-969A-7B1F5D277278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7B8C638-1FBE-6723-4D97-EA47156EFEA7}"/>
              </a:ext>
            </a:extLst>
          </p:cNvPr>
          <p:cNvSpPr txBox="1"/>
          <p:nvPr/>
        </p:nvSpPr>
        <p:spPr>
          <a:xfrm>
            <a:off x="11136560" y="2708920"/>
            <a:ext cx="68159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1)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2)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c.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d.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3)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4)</a:t>
            </a:r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id="{1A6412D6-126E-39CF-913B-E61E60849EAA}"/>
              </a:ext>
            </a:extLst>
          </p:cNvPr>
          <p:cNvSpPr/>
          <p:nvPr/>
        </p:nvSpPr>
        <p:spPr>
          <a:xfrm rot="16200000">
            <a:off x="11121443" y="3798842"/>
            <a:ext cx="360040" cy="34043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780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2494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11CA3E-F72D-4BA9-1FB4-C1E085BED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Directionality Studies - RANSAC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3633BC-2A27-E39E-4D88-72A74FCD6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5154E5-A0E8-F6CA-910B-DC273580C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0940B8-D599-905E-BF47-0A6420F72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DF64FE9-86FC-6AAC-9B63-3385D9405FC7}"/>
              </a:ext>
            </a:extLst>
          </p:cNvPr>
          <p:cNvSpPr/>
          <p:nvPr/>
        </p:nvSpPr>
        <p:spPr>
          <a:xfrm>
            <a:off x="10801350" y="-342900"/>
            <a:ext cx="1390650" cy="7543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6536410-22DE-59AC-5B7B-6C482BB0E380}"/>
              </a:ext>
            </a:extLst>
          </p:cNvPr>
          <p:cNvCxnSpPr>
            <a:cxnSpLocks/>
          </p:cNvCxnSpPr>
          <p:nvPr/>
        </p:nvCxnSpPr>
        <p:spPr>
          <a:xfrm flipV="1">
            <a:off x="379780" y="2822734"/>
            <a:ext cx="2875649" cy="2230686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0004988-010B-F982-BFF8-B04848E9345A}"/>
                  </a:ext>
                </a:extLst>
              </p:cNvPr>
              <p:cNvSpPr txBox="1"/>
              <p:nvPr/>
            </p:nvSpPr>
            <p:spPr>
              <a:xfrm>
                <a:off x="1521024" y="3375659"/>
                <a:ext cx="391754" cy="6939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𝑒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0004988-010B-F982-BFF8-B04848E934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1024" y="3375659"/>
                <a:ext cx="391754" cy="69394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Oval 14">
            <a:extLst>
              <a:ext uri="{FF2B5EF4-FFF2-40B4-BE49-F238E27FC236}">
                <a16:creationId xmlns:a16="http://schemas.microsoft.com/office/drawing/2014/main" id="{F20BAB20-D172-182D-F99C-6CC03476D56F}"/>
              </a:ext>
            </a:extLst>
          </p:cNvPr>
          <p:cNvSpPr/>
          <p:nvPr/>
        </p:nvSpPr>
        <p:spPr>
          <a:xfrm>
            <a:off x="2587641" y="3447515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5B11DE0-4EC2-8DA0-E681-E738A43891CD}"/>
              </a:ext>
            </a:extLst>
          </p:cNvPr>
          <p:cNvSpPr/>
          <p:nvPr/>
        </p:nvSpPr>
        <p:spPr>
          <a:xfrm>
            <a:off x="2541922" y="3564990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3C805D2-69D8-13F8-74D7-3BD6A9A42EF0}"/>
              </a:ext>
            </a:extLst>
          </p:cNvPr>
          <p:cNvSpPr/>
          <p:nvPr/>
        </p:nvSpPr>
        <p:spPr>
          <a:xfrm>
            <a:off x="2665484" y="3519271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756217C-63EF-6482-8534-3DDE457E867D}"/>
              </a:ext>
            </a:extLst>
          </p:cNvPr>
          <p:cNvSpPr/>
          <p:nvPr/>
        </p:nvSpPr>
        <p:spPr>
          <a:xfrm>
            <a:off x="2181288" y="3577178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DB39789-C4ED-4350-9351-10B794B7451F}"/>
              </a:ext>
            </a:extLst>
          </p:cNvPr>
          <p:cNvSpPr/>
          <p:nvPr/>
        </p:nvSpPr>
        <p:spPr>
          <a:xfrm>
            <a:off x="2135569" y="3694653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17A468A-E441-2DD8-A76D-CC34CA25E085}"/>
              </a:ext>
            </a:extLst>
          </p:cNvPr>
          <p:cNvSpPr/>
          <p:nvPr/>
        </p:nvSpPr>
        <p:spPr>
          <a:xfrm>
            <a:off x="2259131" y="3648934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EE4F864-B613-4410-7E21-57F208248B00}"/>
              </a:ext>
            </a:extLst>
          </p:cNvPr>
          <p:cNvSpPr/>
          <p:nvPr/>
        </p:nvSpPr>
        <p:spPr>
          <a:xfrm>
            <a:off x="2373325" y="3447515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CCE5F5B-1447-E3D9-DE87-38AF84830385}"/>
              </a:ext>
            </a:extLst>
          </p:cNvPr>
          <p:cNvSpPr/>
          <p:nvPr/>
        </p:nvSpPr>
        <p:spPr>
          <a:xfrm>
            <a:off x="2327606" y="3564990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3EB8F32D-18F8-D754-621D-E7FCA8EFDBFD}"/>
              </a:ext>
            </a:extLst>
          </p:cNvPr>
          <p:cNvSpPr/>
          <p:nvPr/>
        </p:nvSpPr>
        <p:spPr>
          <a:xfrm>
            <a:off x="2451168" y="3519271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FFD7DF5-49F1-D39A-023A-A301D83101AE}"/>
              </a:ext>
            </a:extLst>
          </p:cNvPr>
          <p:cNvSpPr/>
          <p:nvPr/>
        </p:nvSpPr>
        <p:spPr>
          <a:xfrm>
            <a:off x="1785971" y="3852365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ED1B0F5-FD27-59E9-73D5-0926B0B4CB13}"/>
              </a:ext>
            </a:extLst>
          </p:cNvPr>
          <p:cNvSpPr/>
          <p:nvPr/>
        </p:nvSpPr>
        <p:spPr>
          <a:xfrm>
            <a:off x="1740252" y="3969840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19CEAFE-5509-0AD3-534D-37DB37B47D3B}"/>
              </a:ext>
            </a:extLst>
          </p:cNvPr>
          <p:cNvSpPr/>
          <p:nvPr/>
        </p:nvSpPr>
        <p:spPr>
          <a:xfrm>
            <a:off x="1863814" y="3924121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BA8CE78-2EBA-C6DB-E491-5DBA1E015D96}"/>
              </a:ext>
            </a:extLst>
          </p:cNvPr>
          <p:cNvSpPr/>
          <p:nvPr/>
        </p:nvSpPr>
        <p:spPr>
          <a:xfrm>
            <a:off x="1967314" y="3734890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84A50996-3427-4719-6A4B-C092AE309CFB}"/>
              </a:ext>
            </a:extLst>
          </p:cNvPr>
          <p:cNvSpPr/>
          <p:nvPr/>
        </p:nvSpPr>
        <p:spPr>
          <a:xfrm>
            <a:off x="1921595" y="3852365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6388081-C754-FE64-72D6-F83517E7DB3D}"/>
              </a:ext>
            </a:extLst>
          </p:cNvPr>
          <p:cNvSpPr/>
          <p:nvPr/>
        </p:nvSpPr>
        <p:spPr>
          <a:xfrm>
            <a:off x="2045157" y="3806646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CAB4A06E-E0E5-04D8-AA07-74903760D220}"/>
              </a:ext>
            </a:extLst>
          </p:cNvPr>
          <p:cNvSpPr/>
          <p:nvPr/>
        </p:nvSpPr>
        <p:spPr>
          <a:xfrm>
            <a:off x="1622441" y="4004198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C3DF4B76-7974-9A62-6486-7EFB74DFC38C}"/>
              </a:ext>
            </a:extLst>
          </p:cNvPr>
          <p:cNvSpPr/>
          <p:nvPr/>
        </p:nvSpPr>
        <p:spPr>
          <a:xfrm>
            <a:off x="1490997" y="4143898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D78661C5-82E3-A1E8-3625-D762DA659A5A}"/>
              </a:ext>
            </a:extLst>
          </p:cNvPr>
          <p:cNvSpPr/>
          <p:nvPr/>
        </p:nvSpPr>
        <p:spPr>
          <a:xfrm>
            <a:off x="1570109" y="4079129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50CAF47-9340-0BD7-8572-B891176EE267}"/>
              </a:ext>
            </a:extLst>
          </p:cNvPr>
          <p:cNvSpPr/>
          <p:nvPr/>
        </p:nvSpPr>
        <p:spPr>
          <a:xfrm>
            <a:off x="1323991" y="4226784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AA61DDE-E905-A87F-B292-F00036151E72}"/>
              </a:ext>
            </a:extLst>
          </p:cNvPr>
          <p:cNvSpPr/>
          <p:nvPr/>
        </p:nvSpPr>
        <p:spPr>
          <a:xfrm>
            <a:off x="1268747" y="4258534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EEA5E85-B7D9-ABAF-CD96-EB47119B408A}"/>
              </a:ext>
            </a:extLst>
          </p:cNvPr>
          <p:cNvSpPr/>
          <p:nvPr/>
        </p:nvSpPr>
        <p:spPr>
          <a:xfrm>
            <a:off x="1392309" y="4212815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E714CB62-0C00-FE2F-7EBF-F6A81796E582}"/>
              </a:ext>
            </a:extLst>
          </p:cNvPr>
          <p:cNvSpPr/>
          <p:nvPr/>
        </p:nvSpPr>
        <p:spPr>
          <a:xfrm>
            <a:off x="1177941" y="4342452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8F9AECAB-9484-6AFA-DE68-9C2ADD3FF5B1}"/>
              </a:ext>
            </a:extLst>
          </p:cNvPr>
          <p:cNvSpPr/>
          <p:nvPr/>
        </p:nvSpPr>
        <p:spPr>
          <a:xfrm>
            <a:off x="951247" y="4478977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1118FA90-550E-5C56-EF7A-400CCC063AF4}"/>
              </a:ext>
            </a:extLst>
          </p:cNvPr>
          <p:cNvSpPr/>
          <p:nvPr/>
        </p:nvSpPr>
        <p:spPr>
          <a:xfrm>
            <a:off x="1074809" y="4433258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47AF14D8-7C65-1988-9BAE-2D585BB411B5}"/>
              </a:ext>
            </a:extLst>
          </p:cNvPr>
          <p:cNvSpPr/>
          <p:nvPr/>
        </p:nvSpPr>
        <p:spPr>
          <a:xfrm>
            <a:off x="2512460" y="3199214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A3DFB5C5-9384-5596-94E8-BACE9D19225A}"/>
              </a:ext>
            </a:extLst>
          </p:cNvPr>
          <p:cNvSpPr/>
          <p:nvPr/>
        </p:nvSpPr>
        <p:spPr>
          <a:xfrm>
            <a:off x="2466741" y="3316689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3B3C2CEA-AEE6-C412-664D-7ABA8B80BCB2}"/>
              </a:ext>
            </a:extLst>
          </p:cNvPr>
          <p:cNvSpPr/>
          <p:nvPr/>
        </p:nvSpPr>
        <p:spPr>
          <a:xfrm>
            <a:off x="2590303" y="3270970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0310341B-FFF0-CAC3-739D-15C8280F9649}"/>
              </a:ext>
            </a:extLst>
          </p:cNvPr>
          <p:cNvSpPr/>
          <p:nvPr/>
        </p:nvSpPr>
        <p:spPr>
          <a:xfrm>
            <a:off x="2827398" y="3282264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7C221BA8-0B1F-2A3C-E079-F9BA08C91DDC}"/>
              </a:ext>
            </a:extLst>
          </p:cNvPr>
          <p:cNvSpPr/>
          <p:nvPr/>
        </p:nvSpPr>
        <p:spPr>
          <a:xfrm>
            <a:off x="2781679" y="3399739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6ED15CF6-C0C0-071F-42E7-EC2EF61C402A}"/>
              </a:ext>
            </a:extLst>
          </p:cNvPr>
          <p:cNvSpPr/>
          <p:nvPr/>
        </p:nvSpPr>
        <p:spPr>
          <a:xfrm>
            <a:off x="2905241" y="3354020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40C6B1AA-44A2-C806-AB59-5BFA3226EE61}"/>
              </a:ext>
            </a:extLst>
          </p:cNvPr>
          <p:cNvSpPr/>
          <p:nvPr/>
        </p:nvSpPr>
        <p:spPr>
          <a:xfrm>
            <a:off x="3583630" y="3457828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61B5A19C-E668-42D4-4F31-024B7191C2DE}"/>
              </a:ext>
            </a:extLst>
          </p:cNvPr>
          <p:cNvSpPr/>
          <p:nvPr/>
        </p:nvSpPr>
        <p:spPr>
          <a:xfrm>
            <a:off x="4149400" y="3243058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20B25DFD-A30C-8D58-19CF-9995EE1B4E2B}"/>
              </a:ext>
            </a:extLst>
          </p:cNvPr>
          <p:cNvSpPr/>
          <p:nvPr/>
        </p:nvSpPr>
        <p:spPr>
          <a:xfrm>
            <a:off x="3726583" y="3496053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AF53D0B-941D-020D-923D-8D71705EB6CA}"/>
              </a:ext>
            </a:extLst>
          </p:cNvPr>
          <p:cNvSpPr/>
          <p:nvPr/>
        </p:nvSpPr>
        <p:spPr>
          <a:xfrm>
            <a:off x="3628038" y="3738373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601385F6-EA21-970B-6F7F-E92B03BFC712}"/>
              </a:ext>
            </a:extLst>
          </p:cNvPr>
          <p:cNvSpPr/>
          <p:nvPr/>
        </p:nvSpPr>
        <p:spPr>
          <a:xfrm>
            <a:off x="3517296" y="3668798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72F54E6F-7C6C-B78B-E749-6205D6A61DD9}"/>
              </a:ext>
            </a:extLst>
          </p:cNvPr>
          <p:cNvSpPr/>
          <p:nvPr/>
        </p:nvSpPr>
        <p:spPr>
          <a:xfrm>
            <a:off x="3971369" y="3503547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F1688C9D-FA4F-0CD5-555B-7CA194C51E8E}"/>
              </a:ext>
            </a:extLst>
          </p:cNvPr>
          <p:cNvSpPr/>
          <p:nvPr/>
        </p:nvSpPr>
        <p:spPr>
          <a:xfrm>
            <a:off x="3895244" y="3304790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4AC9EE11-078B-6018-9614-BF1B85AA1228}"/>
              </a:ext>
            </a:extLst>
          </p:cNvPr>
          <p:cNvSpPr/>
          <p:nvPr/>
        </p:nvSpPr>
        <p:spPr>
          <a:xfrm>
            <a:off x="4169413" y="3731773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70CB014-C209-AB7E-1310-AAF1BABB735B}"/>
              </a:ext>
            </a:extLst>
          </p:cNvPr>
          <p:cNvSpPr/>
          <p:nvPr/>
        </p:nvSpPr>
        <p:spPr>
          <a:xfrm>
            <a:off x="3910762" y="3627762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6B789C61-F08D-F562-BD93-15E594AA6460}"/>
              </a:ext>
            </a:extLst>
          </p:cNvPr>
          <p:cNvSpPr/>
          <p:nvPr/>
        </p:nvSpPr>
        <p:spPr>
          <a:xfrm>
            <a:off x="4280265" y="3492060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55FD3F65-A1DB-6036-9EB8-29E7756D56AA}"/>
              </a:ext>
            </a:extLst>
          </p:cNvPr>
          <p:cNvSpPr/>
          <p:nvPr/>
        </p:nvSpPr>
        <p:spPr>
          <a:xfrm>
            <a:off x="3011185" y="3233034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8B460590-8FCC-B0E6-03F0-0A974F5CBD53}"/>
              </a:ext>
            </a:extLst>
          </p:cNvPr>
          <p:cNvSpPr/>
          <p:nvPr/>
        </p:nvSpPr>
        <p:spPr>
          <a:xfrm>
            <a:off x="3089028" y="3304790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38A763F5-9D03-A6AA-266B-854610AD7792}"/>
              </a:ext>
            </a:extLst>
          </p:cNvPr>
          <p:cNvSpPr/>
          <p:nvPr/>
        </p:nvSpPr>
        <p:spPr>
          <a:xfrm>
            <a:off x="3205223" y="3185258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409A016B-9761-E710-A083-C0EC9230014B}"/>
              </a:ext>
            </a:extLst>
          </p:cNvPr>
          <p:cNvSpPr/>
          <p:nvPr/>
        </p:nvSpPr>
        <p:spPr>
          <a:xfrm>
            <a:off x="3349060" y="3139539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65E84CA7-259D-4DC6-3F0D-F4841F12E29A}"/>
              </a:ext>
            </a:extLst>
          </p:cNvPr>
          <p:cNvSpPr/>
          <p:nvPr/>
        </p:nvSpPr>
        <p:spPr>
          <a:xfrm>
            <a:off x="3048188" y="2971293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C23D8747-E1A8-DCAC-8927-413E9678820F}"/>
              </a:ext>
            </a:extLst>
          </p:cNvPr>
          <p:cNvSpPr/>
          <p:nvPr/>
        </p:nvSpPr>
        <p:spPr>
          <a:xfrm>
            <a:off x="3126031" y="3043049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A1EF84B6-CE2A-FE3D-3FFA-9813F3D9AA08}"/>
              </a:ext>
            </a:extLst>
          </p:cNvPr>
          <p:cNvSpPr/>
          <p:nvPr/>
        </p:nvSpPr>
        <p:spPr>
          <a:xfrm>
            <a:off x="3242226" y="2923517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76BCEB2A-3B0A-A02F-D6BB-C8EFB9366AF5}"/>
              </a:ext>
            </a:extLst>
          </p:cNvPr>
          <p:cNvSpPr/>
          <p:nvPr/>
        </p:nvSpPr>
        <p:spPr>
          <a:xfrm>
            <a:off x="3365788" y="2877798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29291197-8013-8BE1-F5B9-AB4FD3BA3E26}"/>
              </a:ext>
            </a:extLst>
          </p:cNvPr>
          <p:cNvSpPr/>
          <p:nvPr/>
        </p:nvSpPr>
        <p:spPr>
          <a:xfrm>
            <a:off x="2597665" y="2953859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4DBDDB7A-1501-BB74-A1A8-02128F5FD00A}"/>
              </a:ext>
            </a:extLst>
          </p:cNvPr>
          <p:cNvSpPr/>
          <p:nvPr/>
        </p:nvSpPr>
        <p:spPr>
          <a:xfrm>
            <a:off x="2675508" y="3025615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44E65B6A-F5DB-3AD2-ACD3-1BA005EBBCC1}"/>
              </a:ext>
            </a:extLst>
          </p:cNvPr>
          <p:cNvSpPr/>
          <p:nvPr/>
        </p:nvSpPr>
        <p:spPr>
          <a:xfrm>
            <a:off x="2791703" y="2906083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F5131737-3E58-1A32-F7D3-8CA0ED5BA320}"/>
              </a:ext>
            </a:extLst>
          </p:cNvPr>
          <p:cNvSpPr/>
          <p:nvPr/>
        </p:nvSpPr>
        <p:spPr>
          <a:xfrm>
            <a:off x="2915265" y="2860364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E78AB25A-B76A-EBE6-4134-EA2956E24E35}"/>
              </a:ext>
            </a:extLst>
          </p:cNvPr>
          <p:cNvSpPr/>
          <p:nvPr/>
        </p:nvSpPr>
        <p:spPr>
          <a:xfrm>
            <a:off x="2719683" y="3099728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4F1DE862-8771-CE87-2E67-33895397327D}"/>
              </a:ext>
            </a:extLst>
          </p:cNvPr>
          <p:cNvSpPr/>
          <p:nvPr/>
        </p:nvSpPr>
        <p:spPr>
          <a:xfrm>
            <a:off x="2797526" y="3171484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B7C6D13F-5806-5269-F13E-07A54604B333}"/>
              </a:ext>
            </a:extLst>
          </p:cNvPr>
          <p:cNvSpPr/>
          <p:nvPr/>
        </p:nvSpPr>
        <p:spPr>
          <a:xfrm>
            <a:off x="2913721" y="3051952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30E950AA-813B-7150-547D-E75A14FB57E1}"/>
              </a:ext>
            </a:extLst>
          </p:cNvPr>
          <p:cNvSpPr/>
          <p:nvPr/>
        </p:nvSpPr>
        <p:spPr>
          <a:xfrm>
            <a:off x="3037283" y="3006233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6E0E92B9-9933-C239-D569-DCA8036322DA}"/>
              </a:ext>
            </a:extLst>
          </p:cNvPr>
          <p:cNvSpPr/>
          <p:nvPr/>
        </p:nvSpPr>
        <p:spPr>
          <a:xfrm>
            <a:off x="4212810" y="2678039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BB1C40E2-AAB0-72CF-306D-01F7C2448CD6}"/>
              </a:ext>
            </a:extLst>
          </p:cNvPr>
          <p:cNvSpPr/>
          <p:nvPr/>
        </p:nvSpPr>
        <p:spPr>
          <a:xfrm>
            <a:off x="4778580" y="2463269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D33E0146-6053-1327-1483-E4B9F5F4E447}"/>
              </a:ext>
            </a:extLst>
          </p:cNvPr>
          <p:cNvSpPr/>
          <p:nvPr/>
        </p:nvSpPr>
        <p:spPr>
          <a:xfrm>
            <a:off x="4355763" y="2716264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1B6C2DB-3D4A-86EA-DCE0-B827C9545947}"/>
              </a:ext>
            </a:extLst>
          </p:cNvPr>
          <p:cNvSpPr/>
          <p:nvPr/>
        </p:nvSpPr>
        <p:spPr>
          <a:xfrm>
            <a:off x="4257218" y="2958584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70C51341-055C-D6F5-5C0A-E58A0F2677ED}"/>
              </a:ext>
            </a:extLst>
          </p:cNvPr>
          <p:cNvSpPr/>
          <p:nvPr/>
        </p:nvSpPr>
        <p:spPr>
          <a:xfrm>
            <a:off x="4600549" y="2723758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F290411C-CB28-ADCB-655E-680A1BFBBE16}"/>
              </a:ext>
            </a:extLst>
          </p:cNvPr>
          <p:cNvSpPr/>
          <p:nvPr/>
        </p:nvSpPr>
        <p:spPr>
          <a:xfrm>
            <a:off x="4524424" y="2525001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312AE17E-7235-BDEA-407D-ADBCB4A1BEE6}"/>
              </a:ext>
            </a:extLst>
          </p:cNvPr>
          <p:cNvSpPr/>
          <p:nvPr/>
        </p:nvSpPr>
        <p:spPr>
          <a:xfrm>
            <a:off x="4798593" y="2951984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D13AC05E-5202-B839-3169-BF2B1529B1CB}"/>
              </a:ext>
            </a:extLst>
          </p:cNvPr>
          <p:cNvSpPr/>
          <p:nvPr/>
        </p:nvSpPr>
        <p:spPr>
          <a:xfrm>
            <a:off x="4539942" y="2847973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68CDA975-F392-FB59-C2CC-571744A9BF3C}"/>
              </a:ext>
            </a:extLst>
          </p:cNvPr>
          <p:cNvSpPr/>
          <p:nvPr/>
        </p:nvSpPr>
        <p:spPr>
          <a:xfrm>
            <a:off x="4909445" y="2712271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2F18C5E-F169-C3F1-70A1-EFE1ED2519D7}"/>
              </a:ext>
            </a:extLst>
          </p:cNvPr>
          <p:cNvSpPr txBox="1"/>
          <p:nvPr/>
        </p:nvSpPr>
        <p:spPr>
          <a:xfrm>
            <a:off x="5365123" y="2626390"/>
            <a:ext cx="5382467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Can categorize data into two categories:</a:t>
            </a:r>
          </a:p>
          <a:p>
            <a:endParaRPr lang="en-US" sz="2400" dirty="0"/>
          </a:p>
          <a:p>
            <a:r>
              <a:rPr lang="en-US" sz="2000" dirty="0">
                <a:highlight>
                  <a:srgbClr val="00FF00"/>
                </a:highlight>
              </a:rPr>
              <a:t>Inliers</a:t>
            </a:r>
            <a:r>
              <a:rPr lang="en-US" sz="2000" dirty="0"/>
              <a:t>: Data whose distribution can be explained by some set of model parameters, though may be subject to noise</a:t>
            </a:r>
          </a:p>
          <a:p>
            <a:endParaRPr lang="en-US" sz="2000" dirty="0"/>
          </a:p>
          <a:p>
            <a:r>
              <a:rPr lang="en-US" sz="2000" dirty="0">
                <a:highlight>
                  <a:srgbClr val="FFFF00"/>
                </a:highlight>
              </a:rPr>
              <a:t>Outliers</a:t>
            </a:r>
            <a:r>
              <a:rPr lang="en-US" sz="2000" dirty="0"/>
              <a:t>: D</a:t>
            </a:r>
            <a:r>
              <a:rPr lang="en-US" dirty="0"/>
              <a:t>ata that do not fit the model</a:t>
            </a:r>
            <a:endParaRPr lang="en-US" sz="2400" dirty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53734118-1812-02DC-B456-B0DA8C1E669D}"/>
              </a:ext>
            </a:extLst>
          </p:cNvPr>
          <p:cNvCxnSpPr>
            <a:cxnSpLocks/>
          </p:cNvCxnSpPr>
          <p:nvPr/>
        </p:nvCxnSpPr>
        <p:spPr>
          <a:xfrm flipV="1">
            <a:off x="400005" y="2840894"/>
            <a:ext cx="3998920" cy="2209532"/>
          </a:xfrm>
          <a:prstGeom prst="straightConnector1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7">
            <a:extLst>
              <a:ext uri="{FF2B5EF4-FFF2-40B4-BE49-F238E27FC236}">
                <a16:creationId xmlns:a16="http://schemas.microsoft.com/office/drawing/2014/main" id="{2A1471D9-008B-9627-6405-A4D5DEE633E3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387C7F-65AA-B647-969A-7B1F5D277278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25F149-5A7F-5649-5DFF-4103EFBC605E}"/>
              </a:ext>
            </a:extLst>
          </p:cNvPr>
          <p:cNvSpPr txBox="1"/>
          <p:nvPr/>
        </p:nvSpPr>
        <p:spPr>
          <a:xfrm>
            <a:off x="11136560" y="2708920"/>
            <a:ext cx="68159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1)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2)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c.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d.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3)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4)</a:t>
            </a:r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id="{05B63F78-91B3-2FA5-5436-4651988440D2}"/>
              </a:ext>
            </a:extLst>
          </p:cNvPr>
          <p:cNvSpPr/>
          <p:nvPr/>
        </p:nvSpPr>
        <p:spPr>
          <a:xfrm rot="16200000">
            <a:off x="11121443" y="3798842"/>
            <a:ext cx="360040" cy="34043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780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9542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11CA3E-F72D-4BA9-1FB4-C1E085BED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Directionality Studies - RANSAC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3633BC-2A27-E39E-4D88-72A74FCD6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5154E5-A0E8-F6CA-910B-DC273580C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0940B8-D599-905E-BF47-0A6420F72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DF64FE9-86FC-6AAC-9B63-3385D9405FC7}"/>
              </a:ext>
            </a:extLst>
          </p:cNvPr>
          <p:cNvSpPr/>
          <p:nvPr/>
        </p:nvSpPr>
        <p:spPr>
          <a:xfrm>
            <a:off x="10801350" y="-342900"/>
            <a:ext cx="1390650" cy="7543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6536410-22DE-59AC-5B7B-6C482BB0E380}"/>
              </a:ext>
            </a:extLst>
          </p:cNvPr>
          <p:cNvCxnSpPr>
            <a:cxnSpLocks/>
          </p:cNvCxnSpPr>
          <p:nvPr/>
        </p:nvCxnSpPr>
        <p:spPr>
          <a:xfrm flipV="1">
            <a:off x="379780" y="2822734"/>
            <a:ext cx="2875649" cy="2230686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0004988-010B-F982-BFF8-B04848E9345A}"/>
                  </a:ext>
                </a:extLst>
              </p:cNvPr>
              <p:cNvSpPr txBox="1"/>
              <p:nvPr/>
            </p:nvSpPr>
            <p:spPr>
              <a:xfrm>
                <a:off x="1521024" y="3375659"/>
                <a:ext cx="391754" cy="6939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𝑒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0004988-010B-F982-BFF8-B04848E934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1024" y="3375659"/>
                <a:ext cx="391754" cy="69394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Oval 14">
            <a:extLst>
              <a:ext uri="{FF2B5EF4-FFF2-40B4-BE49-F238E27FC236}">
                <a16:creationId xmlns:a16="http://schemas.microsoft.com/office/drawing/2014/main" id="{F20BAB20-D172-182D-F99C-6CC03476D56F}"/>
              </a:ext>
            </a:extLst>
          </p:cNvPr>
          <p:cNvSpPr/>
          <p:nvPr/>
        </p:nvSpPr>
        <p:spPr>
          <a:xfrm>
            <a:off x="2587641" y="3447515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5B11DE0-4EC2-8DA0-E681-E738A43891CD}"/>
              </a:ext>
            </a:extLst>
          </p:cNvPr>
          <p:cNvSpPr/>
          <p:nvPr/>
        </p:nvSpPr>
        <p:spPr>
          <a:xfrm>
            <a:off x="2541922" y="3564990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3C805D2-69D8-13F8-74D7-3BD6A9A42EF0}"/>
              </a:ext>
            </a:extLst>
          </p:cNvPr>
          <p:cNvSpPr/>
          <p:nvPr/>
        </p:nvSpPr>
        <p:spPr>
          <a:xfrm>
            <a:off x="2665484" y="3519271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756217C-63EF-6482-8534-3DDE457E867D}"/>
              </a:ext>
            </a:extLst>
          </p:cNvPr>
          <p:cNvSpPr/>
          <p:nvPr/>
        </p:nvSpPr>
        <p:spPr>
          <a:xfrm>
            <a:off x="2181288" y="3577178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DB39789-C4ED-4350-9351-10B794B7451F}"/>
              </a:ext>
            </a:extLst>
          </p:cNvPr>
          <p:cNvSpPr/>
          <p:nvPr/>
        </p:nvSpPr>
        <p:spPr>
          <a:xfrm>
            <a:off x="2135569" y="3694653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17A468A-E441-2DD8-A76D-CC34CA25E085}"/>
              </a:ext>
            </a:extLst>
          </p:cNvPr>
          <p:cNvSpPr/>
          <p:nvPr/>
        </p:nvSpPr>
        <p:spPr>
          <a:xfrm>
            <a:off x="2259131" y="3648934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EE4F864-B613-4410-7E21-57F208248B00}"/>
              </a:ext>
            </a:extLst>
          </p:cNvPr>
          <p:cNvSpPr/>
          <p:nvPr/>
        </p:nvSpPr>
        <p:spPr>
          <a:xfrm>
            <a:off x="2373325" y="3447515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CCE5F5B-1447-E3D9-DE87-38AF84830385}"/>
              </a:ext>
            </a:extLst>
          </p:cNvPr>
          <p:cNvSpPr/>
          <p:nvPr/>
        </p:nvSpPr>
        <p:spPr>
          <a:xfrm>
            <a:off x="2327606" y="3564990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3EB8F32D-18F8-D754-621D-E7FCA8EFDBFD}"/>
              </a:ext>
            </a:extLst>
          </p:cNvPr>
          <p:cNvSpPr/>
          <p:nvPr/>
        </p:nvSpPr>
        <p:spPr>
          <a:xfrm>
            <a:off x="2451168" y="3519271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FFD7DF5-49F1-D39A-023A-A301D83101AE}"/>
              </a:ext>
            </a:extLst>
          </p:cNvPr>
          <p:cNvSpPr/>
          <p:nvPr/>
        </p:nvSpPr>
        <p:spPr>
          <a:xfrm>
            <a:off x="1785971" y="3852365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ED1B0F5-FD27-59E9-73D5-0926B0B4CB13}"/>
              </a:ext>
            </a:extLst>
          </p:cNvPr>
          <p:cNvSpPr/>
          <p:nvPr/>
        </p:nvSpPr>
        <p:spPr>
          <a:xfrm>
            <a:off x="1740252" y="3969840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19CEAFE-5509-0AD3-534D-37DB37B47D3B}"/>
              </a:ext>
            </a:extLst>
          </p:cNvPr>
          <p:cNvSpPr/>
          <p:nvPr/>
        </p:nvSpPr>
        <p:spPr>
          <a:xfrm>
            <a:off x="1863814" y="3924121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BA8CE78-2EBA-C6DB-E491-5DBA1E015D96}"/>
              </a:ext>
            </a:extLst>
          </p:cNvPr>
          <p:cNvSpPr/>
          <p:nvPr/>
        </p:nvSpPr>
        <p:spPr>
          <a:xfrm>
            <a:off x="1967314" y="3734890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84A50996-3427-4719-6A4B-C092AE309CFB}"/>
              </a:ext>
            </a:extLst>
          </p:cNvPr>
          <p:cNvSpPr/>
          <p:nvPr/>
        </p:nvSpPr>
        <p:spPr>
          <a:xfrm>
            <a:off x="1921595" y="3852365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6388081-C754-FE64-72D6-F83517E7DB3D}"/>
              </a:ext>
            </a:extLst>
          </p:cNvPr>
          <p:cNvSpPr/>
          <p:nvPr/>
        </p:nvSpPr>
        <p:spPr>
          <a:xfrm>
            <a:off x="2045157" y="3806646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CAB4A06E-E0E5-04D8-AA07-74903760D220}"/>
              </a:ext>
            </a:extLst>
          </p:cNvPr>
          <p:cNvSpPr/>
          <p:nvPr/>
        </p:nvSpPr>
        <p:spPr>
          <a:xfrm>
            <a:off x="1622441" y="4004198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C3DF4B76-7974-9A62-6486-7EFB74DFC38C}"/>
              </a:ext>
            </a:extLst>
          </p:cNvPr>
          <p:cNvSpPr/>
          <p:nvPr/>
        </p:nvSpPr>
        <p:spPr>
          <a:xfrm>
            <a:off x="1490997" y="4143898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D78661C5-82E3-A1E8-3625-D762DA659A5A}"/>
              </a:ext>
            </a:extLst>
          </p:cNvPr>
          <p:cNvSpPr/>
          <p:nvPr/>
        </p:nvSpPr>
        <p:spPr>
          <a:xfrm>
            <a:off x="1570109" y="4079129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50CAF47-9340-0BD7-8572-B891176EE267}"/>
              </a:ext>
            </a:extLst>
          </p:cNvPr>
          <p:cNvSpPr/>
          <p:nvPr/>
        </p:nvSpPr>
        <p:spPr>
          <a:xfrm>
            <a:off x="1323991" y="4226784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AA61DDE-E905-A87F-B292-F00036151E72}"/>
              </a:ext>
            </a:extLst>
          </p:cNvPr>
          <p:cNvSpPr/>
          <p:nvPr/>
        </p:nvSpPr>
        <p:spPr>
          <a:xfrm>
            <a:off x="1268747" y="4258534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EEA5E85-B7D9-ABAF-CD96-EB47119B408A}"/>
              </a:ext>
            </a:extLst>
          </p:cNvPr>
          <p:cNvSpPr/>
          <p:nvPr/>
        </p:nvSpPr>
        <p:spPr>
          <a:xfrm>
            <a:off x="1392309" y="4212815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E714CB62-0C00-FE2F-7EBF-F6A81796E582}"/>
              </a:ext>
            </a:extLst>
          </p:cNvPr>
          <p:cNvSpPr/>
          <p:nvPr/>
        </p:nvSpPr>
        <p:spPr>
          <a:xfrm>
            <a:off x="1177941" y="4342452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8F9AECAB-9484-6AFA-DE68-9C2ADD3FF5B1}"/>
              </a:ext>
            </a:extLst>
          </p:cNvPr>
          <p:cNvSpPr/>
          <p:nvPr/>
        </p:nvSpPr>
        <p:spPr>
          <a:xfrm>
            <a:off x="951247" y="4478977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1118FA90-550E-5C56-EF7A-400CCC063AF4}"/>
              </a:ext>
            </a:extLst>
          </p:cNvPr>
          <p:cNvSpPr/>
          <p:nvPr/>
        </p:nvSpPr>
        <p:spPr>
          <a:xfrm>
            <a:off x="1074809" y="4433258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47AF14D8-7C65-1988-9BAE-2D585BB411B5}"/>
              </a:ext>
            </a:extLst>
          </p:cNvPr>
          <p:cNvSpPr/>
          <p:nvPr/>
        </p:nvSpPr>
        <p:spPr>
          <a:xfrm>
            <a:off x="2512460" y="3199214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A3DFB5C5-9384-5596-94E8-BACE9D19225A}"/>
              </a:ext>
            </a:extLst>
          </p:cNvPr>
          <p:cNvSpPr/>
          <p:nvPr/>
        </p:nvSpPr>
        <p:spPr>
          <a:xfrm>
            <a:off x="2466741" y="3316689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3B3C2CEA-AEE6-C412-664D-7ABA8B80BCB2}"/>
              </a:ext>
            </a:extLst>
          </p:cNvPr>
          <p:cNvSpPr/>
          <p:nvPr/>
        </p:nvSpPr>
        <p:spPr>
          <a:xfrm>
            <a:off x="2590303" y="3270970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0310341B-FFF0-CAC3-739D-15C8280F9649}"/>
              </a:ext>
            </a:extLst>
          </p:cNvPr>
          <p:cNvSpPr/>
          <p:nvPr/>
        </p:nvSpPr>
        <p:spPr>
          <a:xfrm>
            <a:off x="2827398" y="3282264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7C221BA8-0B1F-2A3C-E079-F9BA08C91DDC}"/>
              </a:ext>
            </a:extLst>
          </p:cNvPr>
          <p:cNvSpPr/>
          <p:nvPr/>
        </p:nvSpPr>
        <p:spPr>
          <a:xfrm>
            <a:off x="2781679" y="3399739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6ED15CF6-C0C0-071F-42E7-EC2EF61C402A}"/>
              </a:ext>
            </a:extLst>
          </p:cNvPr>
          <p:cNvSpPr/>
          <p:nvPr/>
        </p:nvSpPr>
        <p:spPr>
          <a:xfrm>
            <a:off x="2905241" y="3354020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40C6B1AA-44A2-C806-AB59-5BFA3226EE61}"/>
              </a:ext>
            </a:extLst>
          </p:cNvPr>
          <p:cNvSpPr/>
          <p:nvPr/>
        </p:nvSpPr>
        <p:spPr>
          <a:xfrm>
            <a:off x="3583630" y="3457828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61B5A19C-E668-42D4-4F31-024B7191C2DE}"/>
              </a:ext>
            </a:extLst>
          </p:cNvPr>
          <p:cNvSpPr/>
          <p:nvPr/>
        </p:nvSpPr>
        <p:spPr>
          <a:xfrm>
            <a:off x="4149400" y="3243058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20B25DFD-A30C-8D58-19CF-9995EE1B4E2B}"/>
              </a:ext>
            </a:extLst>
          </p:cNvPr>
          <p:cNvSpPr/>
          <p:nvPr/>
        </p:nvSpPr>
        <p:spPr>
          <a:xfrm>
            <a:off x="3726583" y="3496053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AF53D0B-941D-020D-923D-8D71705EB6CA}"/>
              </a:ext>
            </a:extLst>
          </p:cNvPr>
          <p:cNvSpPr/>
          <p:nvPr/>
        </p:nvSpPr>
        <p:spPr>
          <a:xfrm>
            <a:off x="3628038" y="3738373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601385F6-EA21-970B-6F7F-E92B03BFC712}"/>
              </a:ext>
            </a:extLst>
          </p:cNvPr>
          <p:cNvSpPr/>
          <p:nvPr/>
        </p:nvSpPr>
        <p:spPr>
          <a:xfrm>
            <a:off x="3517296" y="3668798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72F54E6F-7C6C-B78B-E749-6205D6A61DD9}"/>
              </a:ext>
            </a:extLst>
          </p:cNvPr>
          <p:cNvSpPr/>
          <p:nvPr/>
        </p:nvSpPr>
        <p:spPr>
          <a:xfrm>
            <a:off x="3971369" y="3503547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F1688C9D-FA4F-0CD5-555B-7CA194C51E8E}"/>
              </a:ext>
            </a:extLst>
          </p:cNvPr>
          <p:cNvSpPr/>
          <p:nvPr/>
        </p:nvSpPr>
        <p:spPr>
          <a:xfrm>
            <a:off x="3895244" y="3304790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4AC9EE11-078B-6018-9614-BF1B85AA1228}"/>
              </a:ext>
            </a:extLst>
          </p:cNvPr>
          <p:cNvSpPr/>
          <p:nvPr/>
        </p:nvSpPr>
        <p:spPr>
          <a:xfrm>
            <a:off x="4169413" y="3731773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70CB014-C209-AB7E-1310-AAF1BABB735B}"/>
              </a:ext>
            </a:extLst>
          </p:cNvPr>
          <p:cNvSpPr/>
          <p:nvPr/>
        </p:nvSpPr>
        <p:spPr>
          <a:xfrm>
            <a:off x="3910762" y="3627762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6B789C61-F08D-F562-BD93-15E594AA6460}"/>
              </a:ext>
            </a:extLst>
          </p:cNvPr>
          <p:cNvSpPr/>
          <p:nvPr/>
        </p:nvSpPr>
        <p:spPr>
          <a:xfrm>
            <a:off x="4280265" y="3492060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55FD3F65-A1DB-6036-9EB8-29E7756D56AA}"/>
              </a:ext>
            </a:extLst>
          </p:cNvPr>
          <p:cNvSpPr/>
          <p:nvPr/>
        </p:nvSpPr>
        <p:spPr>
          <a:xfrm>
            <a:off x="3011185" y="3233034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8B460590-8FCC-B0E6-03F0-0A974F5CBD53}"/>
              </a:ext>
            </a:extLst>
          </p:cNvPr>
          <p:cNvSpPr/>
          <p:nvPr/>
        </p:nvSpPr>
        <p:spPr>
          <a:xfrm>
            <a:off x="3089028" y="3304790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38A763F5-9D03-A6AA-266B-854610AD7792}"/>
              </a:ext>
            </a:extLst>
          </p:cNvPr>
          <p:cNvSpPr/>
          <p:nvPr/>
        </p:nvSpPr>
        <p:spPr>
          <a:xfrm>
            <a:off x="3205223" y="3185258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409A016B-9761-E710-A083-C0EC9230014B}"/>
              </a:ext>
            </a:extLst>
          </p:cNvPr>
          <p:cNvSpPr/>
          <p:nvPr/>
        </p:nvSpPr>
        <p:spPr>
          <a:xfrm>
            <a:off x="3349060" y="3139539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65E84CA7-259D-4DC6-3F0D-F4841F12E29A}"/>
              </a:ext>
            </a:extLst>
          </p:cNvPr>
          <p:cNvSpPr/>
          <p:nvPr/>
        </p:nvSpPr>
        <p:spPr>
          <a:xfrm>
            <a:off x="3048188" y="2971293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C23D8747-E1A8-DCAC-8927-413E9678820F}"/>
              </a:ext>
            </a:extLst>
          </p:cNvPr>
          <p:cNvSpPr/>
          <p:nvPr/>
        </p:nvSpPr>
        <p:spPr>
          <a:xfrm>
            <a:off x="3126031" y="3043049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A1EF84B6-CE2A-FE3D-3FFA-9813F3D9AA08}"/>
              </a:ext>
            </a:extLst>
          </p:cNvPr>
          <p:cNvSpPr/>
          <p:nvPr/>
        </p:nvSpPr>
        <p:spPr>
          <a:xfrm>
            <a:off x="3242226" y="2923517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76BCEB2A-3B0A-A02F-D6BB-C8EFB9366AF5}"/>
              </a:ext>
            </a:extLst>
          </p:cNvPr>
          <p:cNvSpPr/>
          <p:nvPr/>
        </p:nvSpPr>
        <p:spPr>
          <a:xfrm>
            <a:off x="3365788" y="2877798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29291197-8013-8BE1-F5B9-AB4FD3BA3E26}"/>
              </a:ext>
            </a:extLst>
          </p:cNvPr>
          <p:cNvSpPr/>
          <p:nvPr/>
        </p:nvSpPr>
        <p:spPr>
          <a:xfrm>
            <a:off x="2597665" y="2953859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4DBDDB7A-1501-BB74-A1A8-02128F5FD00A}"/>
              </a:ext>
            </a:extLst>
          </p:cNvPr>
          <p:cNvSpPr/>
          <p:nvPr/>
        </p:nvSpPr>
        <p:spPr>
          <a:xfrm>
            <a:off x="2675508" y="3025615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44E65B6A-F5DB-3AD2-ACD3-1BA005EBBCC1}"/>
              </a:ext>
            </a:extLst>
          </p:cNvPr>
          <p:cNvSpPr/>
          <p:nvPr/>
        </p:nvSpPr>
        <p:spPr>
          <a:xfrm>
            <a:off x="2791703" y="2906083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F5131737-3E58-1A32-F7D3-8CA0ED5BA320}"/>
              </a:ext>
            </a:extLst>
          </p:cNvPr>
          <p:cNvSpPr/>
          <p:nvPr/>
        </p:nvSpPr>
        <p:spPr>
          <a:xfrm>
            <a:off x="2915265" y="2860364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E78AB25A-B76A-EBE6-4134-EA2956E24E35}"/>
              </a:ext>
            </a:extLst>
          </p:cNvPr>
          <p:cNvSpPr/>
          <p:nvPr/>
        </p:nvSpPr>
        <p:spPr>
          <a:xfrm>
            <a:off x="2719683" y="3099728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4F1DE862-8771-CE87-2E67-33895397327D}"/>
              </a:ext>
            </a:extLst>
          </p:cNvPr>
          <p:cNvSpPr/>
          <p:nvPr/>
        </p:nvSpPr>
        <p:spPr>
          <a:xfrm>
            <a:off x="2797526" y="3171484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B7C6D13F-5806-5269-F13E-07A54604B333}"/>
              </a:ext>
            </a:extLst>
          </p:cNvPr>
          <p:cNvSpPr/>
          <p:nvPr/>
        </p:nvSpPr>
        <p:spPr>
          <a:xfrm>
            <a:off x="2913721" y="3051952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30E950AA-813B-7150-547D-E75A14FB57E1}"/>
              </a:ext>
            </a:extLst>
          </p:cNvPr>
          <p:cNvSpPr/>
          <p:nvPr/>
        </p:nvSpPr>
        <p:spPr>
          <a:xfrm>
            <a:off x="3037283" y="3006233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6E0E92B9-9933-C239-D569-DCA8036322DA}"/>
              </a:ext>
            </a:extLst>
          </p:cNvPr>
          <p:cNvSpPr/>
          <p:nvPr/>
        </p:nvSpPr>
        <p:spPr>
          <a:xfrm>
            <a:off x="4212810" y="2678039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BB1C40E2-AAB0-72CF-306D-01F7C2448CD6}"/>
              </a:ext>
            </a:extLst>
          </p:cNvPr>
          <p:cNvSpPr/>
          <p:nvPr/>
        </p:nvSpPr>
        <p:spPr>
          <a:xfrm>
            <a:off x="4778580" y="2463269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D33E0146-6053-1327-1483-E4B9F5F4E447}"/>
              </a:ext>
            </a:extLst>
          </p:cNvPr>
          <p:cNvSpPr/>
          <p:nvPr/>
        </p:nvSpPr>
        <p:spPr>
          <a:xfrm>
            <a:off x="4355763" y="2716264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1B6C2DB-3D4A-86EA-DCE0-B827C9545947}"/>
              </a:ext>
            </a:extLst>
          </p:cNvPr>
          <p:cNvSpPr/>
          <p:nvPr/>
        </p:nvSpPr>
        <p:spPr>
          <a:xfrm>
            <a:off x="4257218" y="2958584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70C51341-055C-D6F5-5C0A-E58A0F2677ED}"/>
              </a:ext>
            </a:extLst>
          </p:cNvPr>
          <p:cNvSpPr/>
          <p:nvPr/>
        </p:nvSpPr>
        <p:spPr>
          <a:xfrm>
            <a:off x="4600549" y="2723758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F290411C-CB28-ADCB-655E-680A1BFBBE16}"/>
              </a:ext>
            </a:extLst>
          </p:cNvPr>
          <p:cNvSpPr/>
          <p:nvPr/>
        </p:nvSpPr>
        <p:spPr>
          <a:xfrm>
            <a:off x="4524424" y="2525001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312AE17E-7235-BDEA-407D-ADBCB4A1BEE6}"/>
              </a:ext>
            </a:extLst>
          </p:cNvPr>
          <p:cNvSpPr/>
          <p:nvPr/>
        </p:nvSpPr>
        <p:spPr>
          <a:xfrm>
            <a:off x="4798593" y="2951984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D13AC05E-5202-B839-3169-BF2B1529B1CB}"/>
              </a:ext>
            </a:extLst>
          </p:cNvPr>
          <p:cNvSpPr/>
          <p:nvPr/>
        </p:nvSpPr>
        <p:spPr>
          <a:xfrm>
            <a:off x="4539942" y="2847973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68CDA975-F392-FB59-C2CC-571744A9BF3C}"/>
              </a:ext>
            </a:extLst>
          </p:cNvPr>
          <p:cNvSpPr/>
          <p:nvPr/>
        </p:nvSpPr>
        <p:spPr>
          <a:xfrm>
            <a:off x="4909445" y="2712271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2F18C5E-F169-C3F1-70A1-EFE1ED2519D7}"/>
              </a:ext>
            </a:extLst>
          </p:cNvPr>
          <p:cNvSpPr txBox="1"/>
          <p:nvPr/>
        </p:nvSpPr>
        <p:spPr>
          <a:xfrm>
            <a:off x="5365123" y="2626390"/>
            <a:ext cx="5382467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Can categorize data into two categories:</a:t>
            </a:r>
          </a:p>
          <a:p>
            <a:endParaRPr lang="en-US" sz="2400" dirty="0"/>
          </a:p>
          <a:p>
            <a:r>
              <a:rPr lang="en-US" sz="2000" dirty="0">
                <a:highlight>
                  <a:srgbClr val="00FF00"/>
                </a:highlight>
              </a:rPr>
              <a:t>Inliers</a:t>
            </a:r>
            <a:r>
              <a:rPr lang="en-US" sz="2000" dirty="0"/>
              <a:t>: Data whose distribution can be explained by some set of model parameters, though may be subject to noise</a:t>
            </a:r>
          </a:p>
          <a:p>
            <a:endParaRPr lang="en-US" sz="2000" dirty="0"/>
          </a:p>
          <a:p>
            <a:r>
              <a:rPr lang="en-US" sz="2000" dirty="0">
                <a:highlight>
                  <a:srgbClr val="FFFF00"/>
                </a:highlight>
              </a:rPr>
              <a:t>Outliers</a:t>
            </a:r>
            <a:r>
              <a:rPr lang="en-US" sz="2000" dirty="0"/>
              <a:t>: D</a:t>
            </a:r>
            <a:r>
              <a:rPr lang="en-US" dirty="0"/>
              <a:t>ata that do not fit the model</a:t>
            </a:r>
            <a:endParaRPr lang="en-US" sz="2400" dirty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53734118-1812-02DC-B456-B0DA8C1E669D}"/>
              </a:ext>
            </a:extLst>
          </p:cNvPr>
          <p:cNvCxnSpPr>
            <a:cxnSpLocks/>
          </p:cNvCxnSpPr>
          <p:nvPr/>
        </p:nvCxnSpPr>
        <p:spPr>
          <a:xfrm flipV="1">
            <a:off x="400005" y="2840894"/>
            <a:ext cx="3998920" cy="2209532"/>
          </a:xfrm>
          <a:prstGeom prst="straightConnector1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32E215D-4D3A-3E67-8216-7623359A570E}"/>
              </a:ext>
            </a:extLst>
          </p:cNvPr>
          <p:cNvCxnSpPr>
            <a:cxnSpLocks/>
          </p:cNvCxnSpPr>
          <p:nvPr/>
        </p:nvCxnSpPr>
        <p:spPr>
          <a:xfrm flipV="1">
            <a:off x="383337" y="2773532"/>
            <a:ext cx="3048241" cy="2274563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62345EB-BF04-6D2B-FB8F-AE1869FA3E06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387C7F-65AA-B647-969A-7B1F5D277278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E5B63D1-74F3-8CC2-1705-0CF3F5224526}"/>
              </a:ext>
            </a:extLst>
          </p:cNvPr>
          <p:cNvSpPr txBox="1"/>
          <p:nvPr/>
        </p:nvSpPr>
        <p:spPr>
          <a:xfrm>
            <a:off x="11136560" y="2708920"/>
            <a:ext cx="68159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1)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2)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c.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d.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3)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4)</a:t>
            </a:r>
          </a:p>
        </p:txBody>
      </p:sp>
      <p:sp>
        <p:nvSpPr>
          <p:cNvPr id="11" name="Down Arrow 10">
            <a:extLst>
              <a:ext uri="{FF2B5EF4-FFF2-40B4-BE49-F238E27FC236}">
                <a16:creationId xmlns:a16="http://schemas.microsoft.com/office/drawing/2014/main" id="{BF88E18F-3830-A53E-DDA1-D0C6798640DB}"/>
              </a:ext>
            </a:extLst>
          </p:cNvPr>
          <p:cNvSpPr/>
          <p:nvPr/>
        </p:nvSpPr>
        <p:spPr>
          <a:xfrm rot="16200000">
            <a:off x="11121443" y="3798842"/>
            <a:ext cx="360040" cy="34043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780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3807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046470-BCB8-69FD-18E2-DC545871B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27/01/2023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E6D7B2-6323-5B7C-BD31-4E2D21E38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343D13-A287-8FCB-96AD-A4519BC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17</a:t>
            </a:fld>
            <a:endParaRPr lang="en-GB" dirty="0"/>
          </a:p>
        </p:txBody>
      </p:sp>
      <p:pic>
        <p:nvPicPr>
          <p:cNvPr id="7" name="Screen Recording 2023-01-27 at 7.51.07 AM.mov">
            <a:hlinkClick r:id="" action="ppaction://media"/>
            <a:extLst>
              <a:ext uri="{FF2B5EF4-FFF2-40B4-BE49-F238E27FC236}">
                <a16:creationId xmlns:a16="http://schemas.microsoft.com/office/drawing/2014/main" id="{4A03B704-FB71-203F-4593-325F70FA108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09600" y="0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166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6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11CA3E-F72D-4BA9-1FB4-C1E085BED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Directionality Studies - RANSAC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3633BC-2A27-E39E-4D88-72A74FCD6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5154E5-A0E8-F6CA-910B-DC273580C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0940B8-D599-905E-BF47-0A6420F72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DF64FE9-86FC-6AAC-9B63-3385D9405FC7}"/>
              </a:ext>
            </a:extLst>
          </p:cNvPr>
          <p:cNvSpPr/>
          <p:nvPr/>
        </p:nvSpPr>
        <p:spPr>
          <a:xfrm>
            <a:off x="10801350" y="-342900"/>
            <a:ext cx="1390650" cy="7543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6536410-22DE-59AC-5B7B-6C482BB0E380}"/>
              </a:ext>
            </a:extLst>
          </p:cNvPr>
          <p:cNvCxnSpPr>
            <a:cxnSpLocks/>
          </p:cNvCxnSpPr>
          <p:nvPr/>
        </p:nvCxnSpPr>
        <p:spPr>
          <a:xfrm flipV="1">
            <a:off x="379780" y="2822734"/>
            <a:ext cx="2875649" cy="2230686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0004988-010B-F982-BFF8-B04848E9345A}"/>
                  </a:ext>
                </a:extLst>
              </p:cNvPr>
              <p:cNvSpPr txBox="1"/>
              <p:nvPr/>
            </p:nvSpPr>
            <p:spPr>
              <a:xfrm>
                <a:off x="1521024" y="3375659"/>
                <a:ext cx="391754" cy="6939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𝑒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0004988-010B-F982-BFF8-B04848E934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1024" y="3375659"/>
                <a:ext cx="391754" cy="69394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Oval 14">
            <a:extLst>
              <a:ext uri="{FF2B5EF4-FFF2-40B4-BE49-F238E27FC236}">
                <a16:creationId xmlns:a16="http://schemas.microsoft.com/office/drawing/2014/main" id="{F20BAB20-D172-182D-F99C-6CC03476D56F}"/>
              </a:ext>
            </a:extLst>
          </p:cNvPr>
          <p:cNvSpPr/>
          <p:nvPr/>
        </p:nvSpPr>
        <p:spPr>
          <a:xfrm>
            <a:off x="2587641" y="3447515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5B11DE0-4EC2-8DA0-E681-E738A43891CD}"/>
              </a:ext>
            </a:extLst>
          </p:cNvPr>
          <p:cNvSpPr/>
          <p:nvPr/>
        </p:nvSpPr>
        <p:spPr>
          <a:xfrm>
            <a:off x="2541922" y="3564990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3C805D2-69D8-13F8-74D7-3BD6A9A42EF0}"/>
              </a:ext>
            </a:extLst>
          </p:cNvPr>
          <p:cNvSpPr/>
          <p:nvPr/>
        </p:nvSpPr>
        <p:spPr>
          <a:xfrm>
            <a:off x="2665484" y="3519271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756217C-63EF-6482-8534-3DDE457E867D}"/>
              </a:ext>
            </a:extLst>
          </p:cNvPr>
          <p:cNvSpPr/>
          <p:nvPr/>
        </p:nvSpPr>
        <p:spPr>
          <a:xfrm>
            <a:off x="2181288" y="3577178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DB39789-C4ED-4350-9351-10B794B7451F}"/>
              </a:ext>
            </a:extLst>
          </p:cNvPr>
          <p:cNvSpPr/>
          <p:nvPr/>
        </p:nvSpPr>
        <p:spPr>
          <a:xfrm>
            <a:off x="2135569" y="3694653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17A468A-E441-2DD8-A76D-CC34CA25E085}"/>
              </a:ext>
            </a:extLst>
          </p:cNvPr>
          <p:cNvSpPr/>
          <p:nvPr/>
        </p:nvSpPr>
        <p:spPr>
          <a:xfrm>
            <a:off x="2259131" y="3648934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EE4F864-B613-4410-7E21-57F208248B00}"/>
              </a:ext>
            </a:extLst>
          </p:cNvPr>
          <p:cNvSpPr/>
          <p:nvPr/>
        </p:nvSpPr>
        <p:spPr>
          <a:xfrm>
            <a:off x="2373325" y="3447515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CCE5F5B-1447-E3D9-DE87-38AF84830385}"/>
              </a:ext>
            </a:extLst>
          </p:cNvPr>
          <p:cNvSpPr/>
          <p:nvPr/>
        </p:nvSpPr>
        <p:spPr>
          <a:xfrm>
            <a:off x="2327606" y="3564990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3EB8F32D-18F8-D754-621D-E7FCA8EFDBFD}"/>
              </a:ext>
            </a:extLst>
          </p:cNvPr>
          <p:cNvSpPr/>
          <p:nvPr/>
        </p:nvSpPr>
        <p:spPr>
          <a:xfrm>
            <a:off x="2451168" y="3519271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FFD7DF5-49F1-D39A-023A-A301D83101AE}"/>
              </a:ext>
            </a:extLst>
          </p:cNvPr>
          <p:cNvSpPr/>
          <p:nvPr/>
        </p:nvSpPr>
        <p:spPr>
          <a:xfrm>
            <a:off x="1785971" y="3852365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ED1B0F5-FD27-59E9-73D5-0926B0B4CB13}"/>
              </a:ext>
            </a:extLst>
          </p:cNvPr>
          <p:cNvSpPr/>
          <p:nvPr/>
        </p:nvSpPr>
        <p:spPr>
          <a:xfrm>
            <a:off x="1740252" y="3969840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19CEAFE-5509-0AD3-534D-37DB37B47D3B}"/>
              </a:ext>
            </a:extLst>
          </p:cNvPr>
          <p:cNvSpPr/>
          <p:nvPr/>
        </p:nvSpPr>
        <p:spPr>
          <a:xfrm>
            <a:off x="1863814" y="3924121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BA8CE78-2EBA-C6DB-E491-5DBA1E015D96}"/>
              </a:ext>
            </a:extLst>
          </p:cNvPr>
          <p:cNvSpPr/>
          <p:nvPr/>
        </p:nvSpPr>
        <p:spPr>
          <a:xfrm>
            <a:off x="1967314" y="3734890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84A50996-3427-4719-6A4B-C092AE309CFB}"/>
              </a:ext>
            </a:extLst>
          </p:cNvPr>
          <p:cNvSpPr/>
          <p:nvPr/>
        </p:nvSpPr>
        <p:spPr>
          <a:xfrm>
            <a:off x="1921595" y="3852365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6388081-C754-FE64-72D6-F83517E7DB3D}"/>
              </a:ext>
            </a:extLst>
          </p:cNvPr>
          <p:cNvSpPr/>
          <p:nvPr/>
        </p:nvSpPr>
        <p:spPr>
          <a:xfrm>
            <a:off x="2045157" y="3806646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CAB4A06E-E0E5-04D8-AA07-74903760D220}"/>
              </a:ext>
            </a:extLst>
          </p:cNvPr>
          <p:cNvSpPr/>
          <p:nvPr/>
        </p:nvSpPr>
        <p:spPr>
          <a:xfrm>
            <a:off x="1622441" y="4004198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C3DF4B76-7974-9A62-6486-7EFB74DFC38C}"/>
              </a:ext>
            </a:extLst>
          </p:cNvPr>
          <p:cNvSpPr/>
          <p:nvPr/>
        </p:nvSpPr>
        <p:spPr>
          <a:xfrm>
            <a:off x="1490997" y="4143898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D78661C5-82E3-A1E8-3625-D762DA659A5A}"/>
              </a:ext>
            </a:extLst>
          </p:cNvPr>
          <p:cNvSpPr/>
          <p:nvPr/>
        </p:nvSpPr>
        <p:spPr>
          <a:xfrm>
            <a:off x="1570109" y="4079129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50CAF47-9340-0BD7-8572-B891176EE267}"/>
              </a:ext>
            </a:extLst>
          </p:cNvPr>
          <p:cNvSpPr/>
          <p:nvPr/>
        </p:nvSpPr>
        <p:spPr>
          <a:xfrm>
            <a:off x="1323991" y="4226784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AA61DDE-E905-A87F-B292-F00036151E72}"/>
              </a:ext>
            </a:extLst>
          </p:cNvPr>
          <p:cNvSpPr/>
          <p:nvPr/>
        </p:nvSpPr>
        <p:spPr>
          <a:xfrm>
            <a:off x="1268747" y="4258534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EEA5E85-B7D9-ABAF-CD96-EB47119B408A}"/>
              </a:ext>
            </a:extLst>
          </p:cNvPr>
          <p:cNvSpPr/>
          <p:nvPr/>
        </p:nvSpPr>
        <p:spPr>
          <a:xfrm>
            <a:off x="1392309" y="4212815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E714CB62-0C00-FE2F-7EBF-F6A81796E582}"/>
              </a:ext>
            </a:extLst>
          </p:cNvPr>
          <p:cNvSpPr/>
          <p:nvPr/>
        </p:nvSpPr>
        <p:spPr>
          <a:xfrm>
            <a:off x="1177941" y="4342452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8F9AECAB-9484-6AFA-DE68-9C2ADD3FF5B1}"/>
              </a:ext>
            </a:extLst>
          </p:cNvPr>
          <p:cNvSpPr/>
          <p:nvPr/>
        </p:nvSpPr>
        <p:spPr>
          <a:xfrm>
            <a:off x="951247" y="4478977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1118FA90-550E-5C56-EF7A-400CCC063AF4}"/>
              </a:ext>
            </a:extLst>
          </p:cNvPr>
          <p:cNvSpPr/>
          <p:nvPr/>
        </p:nvSpPr>
        <p:spPr>
          <a:xfrm>
            <a:off x="1074809" y="4433258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47AF14D8-7C65-1988-9BAE-2D585BB411B5}"/>
              </a:ext>
            </a:extLst>
          </p:cNvPr>
          <p:cNvSpPr/>
          <p:nvPr/>
        </p:nvSpPr>
        <p:spPr>
          <a:xfrm>
            <a:off x="2512460" y="3199214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A3DFB5C5-9384-5596-94E8-BACE9D19225A}"/>
              </a:ext>
            </a:extLst>
          </p:cNvPr>
          <p:cNvSpPr/>
          <p:nvPr/>
        </p:nvSpPr>
        <p:spPr>
          <a:xfrm>
            <a:off x="2466741" y="3316689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3B3C2CEA-AEE6-C412-664D-7ABA8B80BCB2}"/>
              </a:ext>
            </a:extLst>
          </p:cNvPr>
          <p:cNvSpPr/>
          <p:nvPr/>
        </p:nvSpPr>
        <p:spPr>
          <a:xfrm>
            <a:off x="2590303" y="3270970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0310341B-FFF0-CAC3-739D-15C8280F9649}"/>
              </a:ext>
            </a:extLst>
          </p:cNvPr>
          <p:cNvSpPr/>
          <p:nvPr/>
        </p:nvSpPr>
        <p:spPr>
          <a:xfrm>
            <a:off x="2827398" y="3282264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7C221BA8-0B1F-2A3C-E079-F9BA08C91DDC}"/>
              </a:ext>
            </a:extLst>
          </p:cNvPr>
          <p:cNvSpPr/>
          <p:nvPr/>
        </p:nvSpPr>
        <p:spPr>
          <a:xfrm>
            <a:off x="2781679" y="3399739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6ED15CF6-C0C0-071F-42E7-EC2EF61C402A}"/>
              </a:ext>
            </a:extLst>
          </p:cNvPr>
          <p:cNvSpPr/>
          <p:nvPr/>
        </p:nvSpPr>
        <p:spPr>
          <a:xfrm>
            <a:off x="2905241" y="3354020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40C6B1AA-44A2-C806-AB59-5BFA3226EE61}"/>
              </a:ext>
            </a:extLst>
          </p:cNvPr>
          <p:cNvSpPr/>
          <p:nvPr/>
        </p:nvSpPr>
        <p:spPr>
          <a:xfrm>
            <a:off x="3583630" y="3457828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61B5A19C-E668-42D4-4F31-024B7191C2DE}"/>
              </a:ext>
            </a:extLst>
          </p:cNvPr>
          <p:cNvSpPr/>
          <p:nvPr/>
        </p:nvSpPr>
        <p:spPr>
          <a:xfrm>
            <a:off x="4149400" y="3243058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20B25DFD-A30C-8D58-19CF-9995EE1B4E2B}"/>
              </a:ext>
            </a:extLst>
          </p:cNvPr>
          <p:cNvSpPr/>
          <p:nvPr/>
        </p:nvSpPr>
        <p:spPr>
          <a:xfrm>
            <a:off x="3726583" y="3496053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AF53D0B-941D-020D-923D-8D71705EB6CA}"/>
              </a:ext>
            </a:extLst>
          </p:cNvPr>
          <p:cNvSpPr/>
          <p:nvPr/>
        </p:nvSpPr>
        <p:spPr>
          <a:xfrm>
            <a:off x="3628038" y="3738373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601385F6-EA21-970B-6F7F-E92B03BFC712}"/>
              </a:ext>
            </a:extLst>
          </p:cNvPr>
          <p:cNvSpPr/>
          <p:nvPr/>
        </p:nvSpPr>
        <p:spPr>
          <a:xfrm>
            <a:off x="3517296" y="3668798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72F54E6F-7C6C-B78B-E749-6205D6A61DD9}"/>
              </a:ext>
            </a:extLst>
          </p:cNvPr>
          <p:cNvSpPr/>
          <p:nvPr/>
        </p:nvSpPr>
        <p:spPr>
          <a:xfrm>
            <a:off x="3971369" y="3503547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F1688C9D-FA4F-0CD5-555B-7CA194C51E8E}"/>
              </a:ext>
            </a:extLst>
          </p:cNvPr>
          <p:cNvSpPr/>
          <p:nvPr/>
        </p:nvSpPr>
        <p:spPr>
          <a:xfrm>
            <a:off x="3895244" y="3304790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4AC9EE11-078B-6018-9614-BF1B85AA1228}"/>
              </a:ext>
            </a:extLst>
          </p:cNvPr>
          <p:cNvSpPr/>
          <p:nvPr/>
        </p:nvSpPr>
        <p:spPr>
          <a:xfrm>
            <a:off x="4169413" y="3731773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70CB014-C209-AB7E-1310-AAF1BABB735B}"/>
              </a:ext>
            </a:extLst>
          </p:cNvPr>
          <p:cNvSpPr/>
          <p:nvPr/>
        </p:nvSpPr>
        <p:spPr>
          <a:xfrm>
            <a:off x="3910762" y="3627762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6B789C61-F08D-F562-BD93-15E594AA6460}"/>
              </a:ext>
            </a:extLst>
          </p:cNvPr>
          <p:cNvSpPr/>
          <p:nvPr/>
        </p:nvSpPr>
        <p:spPr>
          <a:xfrm>
            <a:off x="4280265" y="3492060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55FD3F65-A1DB-6036-9EB8-29E7756D56AA}"/>
              </a:ext>
            </a:extLst>
          </p:cNvPr>
          <p:cNvSpPr/>
          <p:nvPr/>
        </p:nvSpPr>
        <p:spPr>
          <a:xfrm>
            <a:off x="3011185" y="3233034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8B460590-8FCC-B0E6-03F0-0A974F5CBD53}"/>
              </a:ext>
            </a:extLst>
          </p:cNvPr>
          <p:cNvSpPr/>
          <p:nvPr/>
        </p:nvSpPr>
        <p:spPr>
          <a:xfrm>
            <a:off x="3089028" y="3304790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38A763F5-9D03-A6AA-266B-854610AD7792}"/>
              </a:ext>
            </a:extLst>
          </p:cNvPr>
          <p:cNvSpPr/>
          <p:nvPr/>
        </p:nvSpPr>
        <p:spPr>
          <a:xfrm>
            <a:off x="3205223" y="3185258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409A016B-9761-E710-A083-C0EC9230014B}"/>
              </a:ext>
            </a:extLst>
          </p:cNvPr>
          <p:cNvSpPr/>
          <p:nvPr/>
        </p:nvSpPr>
        <p:spPr>
          <a:xfrm>
            <a:off x="3349060" y="3139539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65E84CA7-259D-4DC6-3F0D-F4841F12E29A}"/>
              </a:ext>
            </a:extLst>
          </p:cNvPr>
          <p:cNvSpPr/>
          <p:nvPr/>
        </p:nvSpPr>
        <p:spPr>
          <a:xfrm>
            <a:off x="3048188" y="2971293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C23D8747-E1A8-DCAC-8927-413E9678820F}"/>
              </a:ext>
            </a:extLst>
          </p:cNvPr>
          <p:cNvSpPr/>
          <p:nvPr/>
        </p:nvSpPr>
        <p:spPr>
          <a:xfrm>
            <a:off x="3126031" y="3043049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A1EF84B6-CE2A-FE3D-3FFA-9813F3D9AA08}"/>
              </a:ext>
            </a:extLst>
          </p:cNvPr>
          <p:cNvSpPr/>
          <p:nvPr/>
        </p:nvSpPr>
        <p:spPr>
          <a:xfrm>
            <a:off x="3242226" y="2923517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76BCEB2A-3B0A-A02F-D6BB-C8EFB9366AF5}"/>
              </a:ext>
            </a:extLst>
          </p:cNvPr>
          <p:cNvSpPr/>
          <p:nvPr/>
        </p:nvSpPr>
        <p:spPr>
          <a:xfrm>
            <a:off x="3365788" y="2877798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29291197-8013-8BE1-F5B9-AB4FD3BA3E26}"/>
              </a:ext>
            </a:extLst>
          </p:cNvPr>
          <p:cNvSpPr/>
          <p:nvPr/>
        </p:nvSpPr>
        <p:spPr>
          <a:xfrm>
            <a:off x="2597665" y="2953859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4DBDDB7A-1501-BB74-A1A8-02128F5FD00A}"/>
              </a:ext>
            </a:extLst>
          </p:cNvPr>
          <p:cNvSpPr/>
          <p:nvPr/>
        </p:nvSpPr>
        <p:spPr>
          <a:xfrm>
            <a:off x="2675508" y="3025615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44E65B6A-F5DB-3AD2-ACD3-1BA005EBBCC1}"/>
              </a:ext>
            </a:extLst>
          </p:cNvPr>
          <p:cNvSpPr/>
          <p:nvPr/>
        </p:nvSpPr>
        <p:spPr>
          <a:xfrm>
            <a:off x="2791703" y="2906083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F5131737-3E58-1A32-F7D3-8CA0ED5BA320}"/>
              </a:ext>
            </a:extLst>
          </p:cNvPr>
          <p:cNvSpPr/>
          <p:nvPr/>
        </p:nvSpPr>
        <p:spPr>
          <a:xfrm>
            <a:off x="2915265" y="2860364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E78AB25A-B76A-EBE6-4134-EA2956E24E35}"/>
              </a:ext>
            </a:extLst>
          </p:cNvPr>
          <p:cNvSpPr/>
          <p:nvPr/>
        </p:nvSpPr>
        <p:spPr>
          <a:xfrm>
            <a:off x="2719683" y="3099728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4F1DE862-8771-CE87-2E67-33895397327D}"/>
              </a:ext>
            </a:extLst>
          </p:cNvPr>
          <p:cNvSpPr/>
          <p:nvPr/>
        </p:nvSpPr>
        <p:spPr>
          <a:xfrm>
            <a:off x="2797526" y="3171484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B7C6D13F-5806-5269-F13E-07A54604B333}"/>
              </a:ext>
            </a:extLst>
          </p:cNvPr>
          <p:cNvSpPr/>
          <p:nvPr/>
        </p:nvSpPr>
        <p:spPr>
          <a:xfrm>
            <a:off x="2913721" y="3051952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30E950AA-813B-7150-547D-E75A14FB57E1}"/>
              </a:ext>
            </a:extLst>
          </p:cNvPr>
          <p:cNvSpPr/>
          <p:nvPr/>
        </p:nvSpPr>
        <p:spPr>
          <a:xfrm>
            <a:off x="3037283" y="3006233"/>
            <a:ext cx="66938" cy="73631"/>
          </a:xfrm>
          <a:prstGeom prst="ellipse">
            <a:avLst/>
          </a:prstGeom>
          <a:solidFill>
            <a:srgbClr val="00DD00"/>
          </a:solidFill>
          <a:ln>
            <a:solidFill>
              <a:srgbClr val="00D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6E0E92B9-9933-C239-D569-DCA8036322DA}"/>
              </a:ext>
            </a:extLst>
          </p:cNvPr>
          <p:cNvSpPr/>
          <p:nvPr/>
        </p:nvSpPr>
        <p:spPr>
          <a:xfrm>
            <a:off x="4212810" y="2678039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BB1C40E2-AAB0-72CF-306D-01F7C2448CD6}"/>
              </a:ext>
            </a:extLst>
          </p:cNvPr>
          <p:cNvSpPr/>
          <p:nvPr/>
        </p:nvSpPr>
        <p:spPr>
          <a:xfrm>
            <a:off x="4778580" y="2463269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D33E0146-6053-1327-1483-E4B9F5F4E447}"/>
              </a:ext>
            </a:extLst>
          </p:cNvPr>
          <p:cNvSpPr/>
          <p:nvPr/>
        </p:nvSpPr>
        <p:spPr>
          <a:xfrm>
            <a:off x="4355763" y="2716264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1B6C2DB-3D4A-86EA-DCE0-B827C9545947}"/>
              </a:ext>
            </a:extLst>
          </p:cNvPr>
          <p:cNvSpPr/>
          <p:nvPr/>
        </p:nvSpPr>
        <p:spPr>
          <a:xfrm>
            <a:off x="4257218" y="2958584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70C51341-055C-D6F5-5C0A-E58A0F2677ED}"/>
              </a:ext>
            </a:extLst>
          </p:cNvPr>
          <p:cNvSpPr/>
          <p:nvPr/>
        </p:nvSpPr>
        <p:spPr>
          <a:xfrm>
            <a:off x="4600549" y="2723758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F290411C-CB28-ADCB-655E-680A1BFBBE16}"/>
              </a:ext>
            </a:extLst>
          </p:cNvPr>
          <p:cNvSpPr/>
          <p:nvPr/>
        </p:nvSpPr>
        <p:spPr>
          <a:xfrm>
            <a:off x="4524424" y="2525001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312AE17E-7235-BDEA-407D-ADBCB4A1BEE6}"/>
              </a:ext>
            </a:extLst>
          </p:cNvPr>
          <p:cNvSpPr/>
          <p:nvPr/>
        </p:nvSpPr>
        <p:spPr>
          <a:xfrm>
            <a:off x="4798593" y="2951984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D13AC05E-5202-B839-3169-BF2B1529B1CB}"/>
              </a:ext>
            </a:extLst>
          </p:cNvPr>
          <p:cNvSpPr/>
          <p:nvPr/>
        </p:nvSpPr>
        <p:spPr>
          <a:xfrm>
            <a:off x="4539942" y="2847973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68CDA975-F392-FB59-C2CC-571744A9BF3C}"/>
              </a:ext>
            </a:extLst>
          </p:cNvPr>
          <p:cNvSpPr/>
          <p:nvPr/>
        </p:nvSpPr>
        <p:spPr>
          <a:xfrm>
            <a:off x="4909445" y="2712271"/>
            <a:ext cx="66938" cy="7363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2F18C5E-F169-C3F1-70A1-EFE1ED2519D7}"/>
              </a:ext>
            </a:extLst>
          </p:cNvPr>
          <p:cNvSpPr txBox="1"/>
          <p:nvPr/>
        </p:nvSpPr>
        <p:spPr>
          <a:xfrm>
            <a:off x="5365123" y="2626390"/>
            <a:ext cx="5382467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Can categorize data into two categories:</a:t>
            </a:r>
          </a:p>
          <a:p>
            <a:endParaRPr lang="en-US" sz="2400" dirty="0"/>
          </a:p>
          <a:p>
            <a:r>
              <a:rPr lang="en-US" sz="2000" dirty="0">
                <a:highlight>
                  <a:srgbClr val="00FF00"/>
                </a:highlight>
              </a:rPr>
              <a:t>Inliers</a:t>
            </a:r>
            <a:r>
              <a:rPr lang="en-US" sz="2000" dirty="0"/>
              <a:t>: Data whose distribution can be explained by some set of model parameters, though may be subject to noise</a:t>
            </a:r>
          </a:p>
          <a:p>
            <a:endParaRPr lang="en-US" sz="2000" dirty="0"/>
          </a:p>
          <a:p>
            <a:r>
              <a:rPr lang="en-US" sz="2000" dirty="0">
                <a:highlight>
                  <a:srgbClr val="FFFF00"/>
                </a:highlight>
              </a:rPr>
              <a:t>Outliers</a:t>
            </a:r>
            <a:r>
              <a:rPr lang="en-US" sz="2000" dirty="0"/>
              <a:t>: D</a:t>
            </a:r>
            <a:r>
              <a:rPr lang="en-US" dirty="0"/>
              <a:t>ata that do not fit the model</a:t>
            </a:r>
            <a:endParaRPr lang="en-US" sz="2400" dirty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53734118-1812-02DC-B456-B0DA8C1E669D}"/>
              </a:ext>
            </a:extLst>
          </p:cNvPr>
          <p:cNvCxnSpPr>
            <a:cxnSpLocks/>
          </p:cNvCxnSpPr>
          <p:nvPr/>
        </p:nvCxnSpPr>
        <p:spPr>
          <a:xfrm flipV="1">
            <a:off x="400005" y="2840894"/>
            <a:ext cx="3998920" cy="2209532"/>
          </a:xfrm>
          <a:prstGeom prst="straightConnector1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32E215D-4D3A-3E67-8216-7623359A570E}"/>
              </a:ext>
            </a:extLst>
          </p:cNvPr>
          <p:cNvCxnSpPr>
            <a:cxnSpLocks/>
          </p:cNvCxnSpPr>
          <p:nvPr/>
        </p:nvCxnSpPr>
        <p:spPr>
          <a:xfrm flipV="1">
            <a:off x="383337" y="2773532"/>
            <a:ext cx="3048241" cy="2274563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62345EB-BF04-6D2B-FB8F-AE1869FA3E06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387C7F-65AA-B647-969A-7B1F5D277278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E5B63D1-74F3-8CC2-1705-0CF3F5224526}"/>
              </a:ext>
            </a:extLst>
          </p:cNvPr>
          <p:cNvSpPr txBox="1"/>
          <p:nvPr/>
        </p:nvSpPr>
        <p:spPr>
          <a:xfrm>
            <a:off x="11136560" y="2708920"/>
            <a:ext cx="68159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1)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2)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c.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d.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3)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4)</a:t>
            </a:r>
          </a:p>
        </p:txBody>
      </p:sp>
      <p:sp>
        <p:nvSpPr>
          <p:cNvPr id="11" name="Down Arrow 10">
            <a:extLst>
              <a:ext uri="{FF2B5EF4-FFF2-40B4-BE49-F238E27FC236}">
                <a16:creationId xmlns:a16="http://schemas.microsoft.com/office/drawing/2014/main" id="{BF88E18F-3830-A53E-DDA1-D0C6798640DB}"/>
              </a:ext>
            </a:extLst>
          </p:cNvPr>
          <p:cNvSpPr/>
          <p:nvPr/>
        </p:nvSpPr>
        <p:spPr>
          <a:xfrm rot="16200000">
            <a:off x="11121443" y="3798842"/>
            <a:ext cx="360040" cy="34043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780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AD96918-C4D0-EA20-A96D-7BE87E049F2E}"/>
              </a:ext>
            </a:extLst>
          </p:cNvPr>
          <p:cNvSpPr/>
          <p:nvPr/>
        </p:nvSpPr>
        <p:spPr>
          <a:xfrm>
            <a:off x="312400" y="1268759"/>
            <a:ext cx="10435189" cy="4915769"/>
          </a:xfrm>
          <a:prstGeom prst="rect">
            <a:avLst/>
          </a:prstGeom>
          <a:solidFill>
            <a:srgbClr val="FFFFFF">
              <a:alpha val="9058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7030A0"/>
                </a:solidFill>
              </a:rPr>
              <a:t>Let’s see how we can apply this to </a:t>
            </a:r>
          </a:p>
          <a:p>
            <a:pPr algn="ctr"/>
            <a:r>
              <a:rPr lang="en-US" sz="3200" b="1" dirty="0">
                <a:solidFill>
                  <a:srgbClr val="7030A0"/>
                </a:solidFill>
              </a:rPr>
              <a:t>Radiogenic Background Rejections!</a:t>
            </a:r>
          </a:p>
        </p:txBody>
      </p:sp>
    </p:spTree>
    <p:extLst>
      <p:ext uri="{BB962C8B-B14F-4D97-AF65-F5344CB8AC3E}">
        <p14:creationId xmlns:p14="http://schemas.microsoft.com/office/powerpoint/2010/main" val="15633086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4D0C3-DD33-5B1B-364C-D8365FB96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1CEBE-9CA8-F847-2676-5F129F903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D17D12-D060-36AF-3BD0-CB9323947A30}"/>
              </a:ext>
            </a:extLst>
          </p:cNvPr>
          <p:cNvSpPr/>
          <p:nvPr/>
        </p:nvSpPr>
        <p:spPr>
          <a:xfrm>
            <a:off x="10801350" y="-342900"/>
            <a:ext cx="2495450" cy="7543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E6A792E9-21A9-6762-0644-44572204D130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387C7F-65AA-B647-969A-7B1F5D277278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016148C3-14B9-F6E5-B494-AD3F2E6C55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695778"/>
            <a:ext cx="10225136" cy="4497364"/>
          </a:xfrm>
        </p:spPr>
        <p:txBody>
          <a:bodyPr/>
          <a:lstStyle/>
          <a:p>
            <a:r>
              <a:rPr lang="en-US" dirty="0"/>
              <a:t>Backgrounds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Elastic Scattering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Charged Current Interactions</a:t>
            </a:r>
          </a:p>
          <a:p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ABBA0A0-58FB-433D-DD25-4F9263616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817" y="341786"/>
            <a:ext cx="11506799" cy="1128839"/>
          </a:xfrm>
        </p:spPr>
        <p:txBody>
          <a:bodyPr/>
          <a:lstStyle/>
          <a:p>
            <a:r>
              <a:rPr lang="en-US" dirty="0"/>
              <a:t>Background Rejection with Directionality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9E05C3C-3AD2-2BD7-E815-51343F7722FF}"/>
              </a:ext>
            </a:extLst>
          </p:cNvPr>
          <p:cNvSpPr txBox="1"/>
          <p:nvPr/>
        </p:nvSpPr>
        <p:spPr>
          <a:xfrm>
            <a:off x="11136560" y="2708920"/>
            <a:ext cx="68159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1)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2)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c.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d.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3)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4)</a:t>
            </a:r>
          </a:p>
        </p:txBody>
      </p:sp>
      <p:sp>
        <p:nvSpPr>
          <p:cNvPr id="12" name="Down Arrow 11">
            <a:extLst>
              <a:ext uri="{FF2B5EF4-FFF2-40B4-BE49-F238E27FC236}">
                <a16:creationId xmlns:a16="http://schemas.microsoft.com/office/drawing/2014/main" id="{B86167EA-CC19-4F25-2448-15C3D9D8FAD2}"/>
              </a:ext>
            </a:extLst>
          </p:cNvPr>
          <p:cNvSpPr/>
          <p:nvPr/>
        </p:nvSpPr>
        <p:spPr>
          <a:xfrm rot="16200000">
            <a:off x="11121443" y="4086873"/>
            <a:ext cx="360040" cy="34043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780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752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66166F-7EF3-71DF-BEEC-CD2249AD5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82575C-0733-8BC0-4878-2BFEEDA650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9384" y="1288363"/>
            <a:ext cx="11521280" cy="5505122"/>
          </a:xfrm>
        </p:spPr>
        <p:txBody>
          <a:bodyPr/>
          <a:lstStyle/>
          <a:p>
            <a:pPr marL="571500" indent="-571500">
              <a:buFont typeface="+mj-lt"/>
              <a:buAutoNum type="arabicParenR"/>
            </a:pPr>
            <a:r>
              <a:rPr lang="en-US" sz="2000" dirty="0"/>
              <a:t>Background Rejection</a:t>
            </a:r>
          </a:p>
          <a:p>
            <a:pPr marL="971541" lvl="1" indent="-571500">
              <a:buFont typeface="+mj-lt"/>
              <a:buAutoNum type="alphaLcPeriod"/>
            </a:pPr>
            <a:r>
              <a:rPr lang="en-US" sz="1800" dirty="0"/>
              <a:t>Previously with Supernovae Neutrinos</a:t>
            </a:r>
          </a:p>
          <a:p>
            <a:pPr marL="971541" lvl="1" indent="-571500">
              <a:buFont typeface="+mj-lt"/>
              <a:buAutoNum type="alphaLcPeriod"/>
            </a:pPr>
            <a:r>
              <a:rPr lang="en-US" sz="1800" dirty="0"/>
              <a:t>Now with Solar Neutrinos</a:t>
            </a:r>
          </a:p>
          <a:p>
            <a:pPr marL="971541" lvl="1" indent="-571500">
              <a:buFont typeface="+mj-lt"/>
              <a:buAutoNum type="alphaLcPeriod"/>
            </a:pPr>
            <a:endParaRPr lang="en-US" sz="1800" dirty="0"/>
          </a:p>
          <a:p>
            <a:pPr marL="571500" indent="-571500">
              <a:buFont typeface="+mj-lt"/>
              <a:buAutoNum type="arabicParenR"/>
            </a:pPr>
            <a:r>
              <a:rPr lang="en-US" sz="2000" dirty="0"/>
              <a:t>Directionality Method</a:t>
            </a:r>
          </a:p>
          <a:p>
            <a:pPr marL="971541" lvl="1" indent="-571500">
              <a:buFont typeface="+mj-lt"/>
              <a:buAutoNum type="alphaLcPeriod"/>
            </a:pPr>
            <a:r>
              <a:rPr lang="en-US" sz="1800" dirty="0"/>
              <a:t>Method</a:t>
            </a:r>
          </a:p>
          <a:p>
            <a:pPr marL="971541" lvl="1" indent="-571500">
              <a:buFont typeface="+mj-lt"/>
              <a:buAutoNum type="alphaLcPeriod"/>
            </a:pPr>
            <a:r>
              <a:rPr lang="en-US" sz="1800" dirty="0"/>
              <a:t>Background</a:t>
            </a:r>
          </a:p>
          <a:p>
            <a:pPr marL="971541" lvl="1" indent="-571500">
              <a:buFont typeface="+mj-lt"/>
              <a:buAutoNum type="alphaLcPeriod"/>
            </a:pPr>
            <a:r>
              <a:rPr lang="en-US" sz="1800" dirty="0"/>
              <a:t>Elastic Scattering (ES)</a:t>
            </a:r>
          </a:p>
          <a:p>
            <a:pPr marL="971541" lvl="1" indent="-571500">
              <a:buFont typeface="+mj-lt"/>
              <a:buAutoNum type="alphaLcPeriod"/>
            </a:pPr>
            <a:r>
              <a:rPr lang="en-US" sz="1800" dirty="0"/>
              <a:t>Charged Current events (CC)</a:t>
            </a:r>
          </a:p>
          <a:p>
            <a:pPr marL="571500" indent="-571500">
              <a:buFont typeface="+mj-lt"/>
              <a:buAutoNum type="arabicParenR"/>
            </a:pPr>
            <a:endParaRPr lang="en-US" sz="2000" dirty="0"/>
          </a:p>
          <a:p>
            <a:pPr marL="571500" indent="-571500">
              <a:buFont typeface="+mj-lt"/>
              <a:buAutoNum type="arabicParenR"/>
            </a:pPr>
            <a:r>
              <a:rPr lang="en-US" sz="2000" dirty="0"/>
              <a:t>hep Discoveries</a:t>
            </a:r>
          </a:p>
          <a:p>
            <a:pPr marL="971541" lvl="1" indent="-571500">
              <a:buFont typeface="+mj-lt"/>
              <a:buAutoNum type="alphaLcPeriod"/>
            </a:pPr>
            <a:r>
              <a:rPr lang="en-US" sz="1800" dirty="0"/>
              <a:t>Introduction to the general idea</a:t>
            </a:r>
          </a:p>
          <a:p>
            <a:pPr marL="971541" lvl="1" indent="-571500">
              <a:buFont typeface="+mj-lt"/>
              <a:buAutoNum type="alphaLcPeriod"/>
            </a:pPr>
            <a:r>
              <a:rPr lang="en-US" sz="1800" dirty="0"/>
              <a:t>Directionality reconstruction for hep ES events</a:t>
            </a:r>
          </a:p>
          <a:p>
            <a:pPr marL="971541" lvl="1" indent="-571500">
              <a:buFont typeface="+mj-lt"/>
              <a:buAutoNum type="alphaLcPeriod"/>
            </a:pPr>
            <a:endParaRPr lang="en-US" sz="1800" dirty="0"/>
          </a:p>
          <a:p>
            <a:pPr marL="571500" indent="-571500">
              <a:buFont typeface="+mj-lt"/>
              <a:buAutoNum type="arabicParenR"/>
            </a:pPr>
            <a:r>
              <a:rPr lang="en-US" sz="2000" dirty="0"/>
              <a:t>Current and Future Work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F411BF-2564-CB30-BEDB-DFEF809D5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A8753E-28F5-F02E-5107-E6B2BB13A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F42E9F-C407-5D05-1C38-870F935B9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E4F179C-6960-C6CE-776F-EAD68714346A}"/>
              </a:ext>
            </a:extLst>
          </p:cNvPr>
          <p:cNvSpPr txBox="1">
            <a:spLocks/>
          </p:cNvSpPr>
          <p:nvPr/>
        </p:nvSpPr>
        <p:spPr>
          <a:xfrm>
            <a:off x="9011840" y="6428360"/>
            <a:ext cx="28448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58A139-7ABE-46A1-B082-C2C77667394C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A6C57DA-1554-06F6-B439-4BE47274C7A7}"/>
              </a:ext>
            </a:extLst>
          </p:cNvPr>
          <p:cNvSpPr/>
          <p:nvPr/>
        </p:nvSpPr>
        <p:spPr>
          <a:xfrm>
            <a:off x="10801350" y="-342900"/>
            <a:ext cx="2495450" cy="7543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7">
            <a:extLst>
              <a:ext uri="{FF2B5EF4-FFF2-40B4-BE49-F238E27FC236}">
                <a16:creationId xmlns:a16="http://schemas.microsoft.com/office/drawing/2014/main" id="{E806C1E1-D83D-50B4-A6B8-99DD865A2151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387C7F-65AA-B647-969A-7B1F5D27727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966C293-CB5F-F55C-220E-B6933346CEA1}"/>
              </a:ext>
            </a:extLst>
          </p:cNvPr>
          <p:cNvSpPr txBox="1"/>
          <p:nvPr/>
        </p:nvSpPr>
        <p:spPr>
          <a:xfrm>
            <a:off x="11136560" y="2708920"/>
            <a:ext cx="68159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1)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2)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c.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d.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3)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4)</a:t>
            </a:r>
          </a:p>
        </p:txBody>
      </p:sp>
    </p:spTree>
    <p:extLst>
      <p:ext uri="{BB962C8B-B14F-4D97-AF65-F5344CB8AC3E}">
        <p14:creationId xmlns:p14="http://schemas.microsoft.com/office/powerpoint/2010/main" val="9327804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4D0C3-DD33-5B1B-364C-D8365FB96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1CEBE-9CA8-F847-2676-5F129F903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D17D12-D060-36AF-3BD0-CB9323947A30}"/>
              </a:ext>
            </a:extLst>
          </p:cNvPr>
          <p:cNvSpPr/>
          <p:nvPr/>
        </p:nvSpPr>
        <p:spPr>
          <a:xfrm>
            <a:off x="10801350" y="-342900"/>
            <a:ext cx="2495450" cy="7543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E6A792E9-21A9-6762-0644-44572204D130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387C7F-65AA-B647-969A-7B1F5D277278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016148C3-14B9-F6E5-B494-AD3F2E6C55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695778"/>
            <a:ext cx="10225136" cy="4497364"/>
          </a:xfrm>
        </p:spPr>
        <p:txBody>
          <a:bodyPr/>
          <a:lstStyle/>
          <a:p>
            <a:r>
              <a:rPr lang="en-US" dirty="0"/>
              <a:t>Backgrounds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Elastic Scattering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Charged Current Interactions</a:t>
            </a:r>
          </a:p>
          <a:p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7801EC7-D217-A753-452F-B3AF73EE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817" y="341786"/>
            <a:ext cx="11506799" cy="1128839"/>
          </a:xfrm>
        </p:spPr>
        <p:txBody>
          <a:bodyPr/>
          <a:lstStyle/>
          <a:p>
            <a:r>
              <a:rPr lang="en-US" dirty="0"/>
              <a:t>Background Rejection with Directionality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2FE9A2-539C-3B18-2578-1E2C5237488E}"/>
              </a:ext>
            </a:extLst>
          </p:cNvPr>
          <p:cNvSpPr txBox="1"/>
          <p:nvPr/>
        </p:nvSpPr>
        <p:spPr>
          <a:xfrm>
            <a:off x="11136560" y="2708920"/>
            <a:ext cx="68159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1)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2)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c.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d.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3)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4)</a:t>
            </a:r>
          </a:p>
        </p:txBody>
      </p:sp>
      <p:sp>
        <p:nvSpPr>
          <p:cNvPr id="11" name="Down Arrow 10">
            <a:extLst>
              <a:ext uri="{FF2B5EF4-FFF2-40B4-BE49-F238E27FC236}">
                <a16:creationId xmlns:a16="http://schemas.microsoft.com/office/drawing/2014/main" id="{F5805773-28F7-8D24-8CF8-5D2F51743194}"/>
              </a:ext>
            </a:extLst>
          </p:cNvPr>
          <p:cNvSpPr/>
          <p:nvPr/>
        </p:nvSpPr>
        <p:spPr>
          <a:xfrm rot="16200000">
            <a:off x="11121443" y="4086873"/>
            <a:ext cx="360040" cy="34043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780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609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4D0C3-DD33-5B1B-364C-D8365FB96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1CEBE-9CA8-F847-2676-5F129F903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D17D12-D060-36AF-3BD0-CB9323947A30}"/>
              </a:ext>
            </a:extLst>
          </p:cNvPr>
          <p:cNvSpPr/>
          <p:nvPr/>
        </p:nvSpPr>
        <p:spPr>
          <a:xfrm>
            <a:off x="10801350" y="-342900"/>
            <a:ext cx="2495450" cy="7543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E6A792E9-21A9-6762-0644-44572204D130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387C7F-65AA-B647-969A-7B1F5D277278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016148C3-14B9-F6E5-B494-AD3F2E6C55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695778"/>
            <a:ext cx="10225136" cy="4497364"/>
          </a:xfrm>
        </p:spPr>
        <p:txBody>
          <a:bodyPr/>
          <a:lstStyle/>
          <a:p>
            <a:r>
              <a:rPr lang="en-US" dirty="0"/>
              <a:t>Backgrounds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Elastic Scattering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Charged Current Interactions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C361AA9-563E-6C22-5897-1BF149497B2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828" y="2277235"/>
            <a:ext cx="5322455" cy="399472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834EB5F-58DA-2449-6278-C85E80025D1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6" t="4136" r="6505"/>
          <a:stretch/>
        </p:blipFill>
        <p:spPr>
          <a:xfrm>
            <a:off x="5587273" y="2434922"/>
            <a:ext cx="4705003" cy="3829531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E06C7AA2-0415-F079-0C14-F7588C30B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Rejection with Directionality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D863AD7-6DBC-AEF0-8EFF-35E640E77170}"/>
              </a:ext>
            </a:extLst>
          </p:cNvPr>
          <p:cNvSpPr txBox="1"/>
          <p:nvPr/>
        </p:nvSpPr>
        <p:spPr>
          <a:xfrm>
            <a:off x="11136560" y="2708920"/>
            <a:ext cx="68159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1)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2)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c.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d.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3)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4)</a:t>
            </a:r>
          </a:p>
        </p:txBody>
      </p:sp>
      <p:sp>
        <p:nvSpPr>
          <p:cNvPr id="13" name="Down Arrow 12">
            <a:extLst>
              <a:ext uri="{FF2B5EF4-FFF2-40B4-BE49-F238E27FC236}">
                <a16:creationId xmlns:a16="http://schemas.microsoft.com/office/drawing/2014/main" id="{46A60FE5-9A42-80F6-D933-E701447ADA75}"/>
              </a:ext>
            </a:extLst>
          </p:cNvPr>
          <p:cNvSpPr/>
          <p:nvPr/>
        </p:nvSpPr>
        <p:spPr>
          <a:xfrm rot="16200000">
            <a:off x="11121443" y="4086873"/>
            <a:ext cx="360040" cy="34043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780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6669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4D0C3-DD33-5B1B-364C-D8365FB96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1CEBE-9CA8-F847-2676-5F129F903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D17D12-D060-36AF-3BD0-CB9323947A30}"/>
              </a:ext>
            </a:extLst>
          </p:cNvPr>
          <p:cNvSpPr/>
          <p:nvPr/>
        </p:nvSpPr>
        <p:spPr>
          <a:xfrm>
            <a:off x="10801350" y="-342900"/>
            <a:ext cx="2495450" cy="7543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E6A792E9-21A9-6762-0644-44572204D130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387C7F-65AA-B647-969A-7B1F5D277278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016148C3-14B9-F6E5-B494-AD3F2E6C55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695778"/>
            <a:ext cx="10225136" cy="4497364"/>
          </a:xfrm>
        </p:spPr>
        <p:txBody>
          <a:bodyPr/>
          <a:lstStyle/>
          <a:p>
            <a:r>
              <a:rPr lang="en-US" dirty="0"/>
              <a:t>Backgrounds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Elastic Scattering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Charged Current Interactions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C361AA9-563E-6C22-5897-1BF149497B2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828" y="2277235"/>
            <a:ext cx="5322455" cy="399472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834EB5F-58DA-2449-6278-C85E80025D1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6" t="4136" r="6505"/>
          <a:stretch/>
        </p:blipFill>
        <p:spPr>
          <a:xfrm>
            <a:off x="5587273" y="2434922"/>
            <a:ext cx="4705003" cy="3829531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E06C7AA2-0415-F079-0C14-F7588C30B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Rejection with Directionality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D863AD7-6DBC-AEF0-8EFF-35E640E77170}"/>
              </a:ext>
            </a:extLst>
          </p:cNvPr>
          <p:cNvSpPr txBox="1"/>
          <p:nvPr/>
        </p:nvSpPr>
        <p:spPr>
          <a:xfrm>
            <a:off x="11136560" y="2708920"/>
            <a:ext cx="68159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1)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2)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c.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d.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3)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4)</a:t>
            </a:r>
          </a:p>
        </p:txBody>
      </p:sp>
      <p:sp>
        <p:nvSpPr>
          <p:cNvPr id="13" name="Down Arrow 12">
            <a:extLst>
              <a:ext uri="{FF2B5EF4-FFF2-40B4-BE49-F238E27FC236}">
                <a16:creationId xmlns:a16="http://schemas.microsoft.com/office/drawing/2014/main" id="{46A60FE5-9A42-80F6-D933-E701447ADA75}"/>
              </a:ext>
            </a:extLst>
          </p:cNvPr>
          <p:cNvSpPr/>
          <p:nvPr/>
        </p:nvSpPr>
        <p:spPr>
          <a:xfrm rot="16200000">
            <a:off x="11121443" y="4086873"/>
            <a:ext cx="360040" cy="34043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780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993CA41-AF13-65D0-E9A8-F659E5185BB3}"/>
              </a:ext>
            </a:extLst>
          </p:cNvPr>
          <p:cNvSpPr/>
          <p:nvPr/>
        </p:nvSpPr>
        <p:spPr>
          <a:xfrm>
            <a:off x="312401" y="2343025"/>
            <a:ext cx="10248096" cy="3841503"/>
          </a:xfrm>
          <a:prstGeom prst="rect">
            <a:avLst/>
          </a:prstGeom>
          <a:solidFill>
            <a:srgbClr val="FFFFFF">
              <a:alpha val="9058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7030A0"/>
                </a:solidFill>
              </a:rPr>
              <a:t>Uniform distribution!</a:t>
            </a:r>
          </a:p>
        </p:txBody>
      </p:sp>
    </p:spTree>
    <p:extLst>
      <p:ext uri="{BB962C8B-B14F-4D97-AF65-F5344CB8AC3E}">
        <p14:creationId xmlns:p14="http://schemas.microsoft.com/office/powerpoint/2010/main" val="28959121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4D0C3-DD33-5B1B-364C-D8365FB96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27/01/2023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1CEBE-9CA8-F847-2676-5F129F903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D17D12-D060-36AF-3BD0-CB9323947A30}"/>
              </a:ext>
            </a:extLst>
          </p:cNvPr>
          <p:cNvSpPr/>
          <p:nvPr/>
        </p:nvSpPr>
        <p:spPr>
          <a:xfrm>
            <a:off x="10801350" y="-342900"/>
            <a:ext cx="2495450" cy="7543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E6A792E9-21A9-6762-0644-44572204D130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387C7F-65AA-B647-969A-7B1F5D277278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016148C3-14B9-F6E5-B494-AD3F2E6C55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695778"/>
            <a:ext cx="10225136" cy="4497364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Backgrounds</a:t>
            </a:r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Elastic Scattering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Charged Current Interactions</a:t>
            </a:r>
          </a:p>
          <a:p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AFE125A-FC39-5CA6-8F6F-3F629F735F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Rejection with Directionality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42CA620-B5FB-42B6-7450-44CD7589BC7E}"/>
              </a:ext>
            </a:extLst>
          </p:cNvPr>
          <p:cNvSpPr txBox="1"/>
          <p:nvPr/>
        </p:nvSpPr>
        <p:spPr>
          <a:xfrm>
            <a:off x="11136560" y="2708920"/>
            <a:ext cx="68159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1)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2)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c.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d.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3)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4)</a:t>
            </a:r>
          </a:p>
        </p:txBody>
      </p:sp>
      <p:sp>
        <p:nvSpPr>
          <p:cNvPr id="13" name="Down Arrow 12">
            <a:extLst>
              <a:ext uri="{FF2B5EF4-FFF2-40B4-BE49-F238E27FC236}">
                <a16:creationId xmlns:a16="http://schemas.microsoft.com/office/drawing/2014/main" id="{4C6E45F3-1F7E-19CE-375B-CAAACD9502BF}"/>
              </a:ext>
            </a:extLst>
          </p:cNvPr>
          <p:cNvSpPr/>
          <p:nvPr/>
        </p:nvSpPr>
        <p:spPr>
          <a:xfrm rot="16200000">
            <a:off x="11121443" y="4374905"/>
            <a:ext cx="360040" cy="34043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780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3852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4D0C3-DD33-5B1B-364C-D8365FB96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27/01/2023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1CEBE-9CA8-F847-2676-5F129F903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D17D12-D060-36AF-3BD0-CB9323947A30}"/>
              </a:ext>
            </a:extLst>
          </p:cNvPr>
          <p:cNvSpPr/>
          <p:nvPr/>
        </p:nvSpPr>
        <p:spPr>
          <a:xfrm>
            <a:off x="10801350" y="-342900"/>
            <a:ext cx="2495450" cy="7543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E6A792E9-21A9-6762-0644-44572204D130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387C7F-65AA-B647-969A-7B1F5D277278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016148C3-14B9-F6E5-B494-AD3F2E6C55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695778"/>
            <a:ext cx="10225136" cy="4497364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Backgrounds</a:t>
            </a:r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Elastic Scattering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Charged Current Interactions</a:t>
            </a:r>
          </a:p>
          <a:p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AFE125A-FC39-5CA6-8F6F-3F629F735F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Rejection with Directionality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42CA620-B5FB-42B6-7450-44CD7589BC7E}"/>
              </a:ext>
            </a:extLst>
          </p:cNvPr>
          <p:cNvSpPr txBox="1"/>
          <p:nvPr/>
        </p:nvSpPr>
        <p:spPr>
          <a:xfrm>
            <a:off x="11136560" y="2708920"/>
            <a:ext cx="68159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1)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2)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c.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d.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3)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4)</a:t>
            </a:r>
          </a:p>
        </p:txBody>
      </p:sp>
      <p:sp>
        <p:nvSpPr>
          <p:cNvPr id="13" name="Down Arrow 12">
            <a:extLst>
              <a:ext uri="{FF2B5EF4-FFF2-40B4-BE49-F238E27FC236}">
                <a16:creationId xmlns:a16="http://schemas.microsoft.com/office/drawing/2014/main" id="{4C6E45F3-1F7E-19CE-375B-CAAACD9502BF}"/>
              </a:ext>
            </a:extLst>
          </p:cNvPr>
          <p:cNvSpPr/>
          <p:nvPr/>
        </p:nvSpPr>
        <p:spPr>
          <a:xfrm rot="16200000">
            <a:off x="11121443" y="4374905"/>
            <a:ext cx="360040" cy="34043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780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Graphical user interface, histogram&#10;&#10;Description automatically generated">
            <a:extLst>
              <a:ext uri="{FF2B5EF4-FFF2-40B4-BE49-F238E27FC236}">
                <a16:creationId xmlns:a16="http://schemas.microsoft.com/office/drawing/2014/main" id="{46E5550E-9F59-2C7D-573C-8B5764E2CF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0168" y="1415471"/>
            <a:ext cx="6423471" cy="499603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4EE2E30-9622-9227-BB11-D540C8889854}"/>
              </a:ext>
            </a:extLst>
          </p:cNvPr>
          <p:cNvSpPr txBox="1"/>
          <p:nvPr/>
        </p:nvSpPr>
        <p:spPr>
          <a:xfrm rot="16200000">
            <a:off x="4021654" y="3563273"/>
            <a:ext cx="235519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Neutrino Energy [MeV]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B11EC8B-A161-2E21-3D01-9CD5244E6949}"/>
              </a:ext>
            </a:extLst>
          </p:cNvPr>
          <p:cNvSpPr txBox="1"/>
          <p:nvPr/>
        </p:nvSpPr>
        <p:spPr>
          <a:xfrm>
            <a:off x="7669733" y="6012492"/>
            <a:ext cx="159691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Number of hits</a:t>
            </a:r>
          </a:p>
        </p:txBody>
      </p:sp>
    </p:spTree>
    <p:extLst>
      <p:ext uri="{BB962C8B-B14F-4D97-AF65-F5344CB8AC3E}">
        <p14:creationId xmlns:p14="http://schemas.microsoft.com/office/powerpoint/2010/main" val="25019254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4D0C3-DD33-5B1B-364C-D8365FB96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1CEBE-9CA8-F847-2676-5F129F903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D17D12-D060-36AF-3BD0-CB9323947A30}"/>
              </a:ext>
            </a:extLst>
          </p:cNvPr>
          <p:cNvSpPr/>
          <p:nvPr/>
        </p:nvSpPr>
        <p:spPr>
          <a:xfrm>
            <a:off x="10801350" y="-342900"/>
            <a:ext cx="2495450" cy="7543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E6A792E9-21A9-6762-0644-44572204D130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387C7F-65AA-B647-969A-7B1F5D277278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016148C3-14B9-F6E5-B494-AD3F2E6C55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695778"/>
            <a:ext cx="10225136" cy="4497364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Backgrounds</a:t>
            </a:r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Elastic Scattering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Charged Current Interactions</a:t>
            </a:r>
          </a:p>
          <a:p>
            <a:endParaRPr lang="en-US" dirty="0"/>
          </a:p>
        </p:txBody>
      </p:sp>
      <p:pic>
        <p:nvPicPr>
          <p:cNvPr id="12" name="Picture 11" descr="Chart, histogram&#10;&#10;Description automatically generated">
            <a:extLst>
              <a:ext uri="{FF2B5EF4-FFF2-40B4-BE49-F238E27FC236}">
                <a16:creationId xmlns:a16="http://schemas.microsoft.com/office/drawing/2014/main" id="{42345241-C5F3-F4EB-A5A8-ADD329E595A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404" y="1633833"/>
            <a:ext cx="5839519" cy="4541848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AA2E4A9C-839E-A35C-835C-A738E48679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817" y="341786"/>
            <a:ext cx="11506799" cy="1128839"/>
          </a:xfrm>
        </p:spPr>
        <p:txBody>
          <a:bodyPr/>
          <a:lstStyle/>
          <a:p>
            <a:r>
              <a:rPr lang="en-US" dirty="0"/>
              <a:t>Background Rejection with Directionality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7A05506-7590-5459-4925-754438BFB278}"/>
              </a:ext>
            </a:extLst>
          </p:cNvPr>
          <p:cNvSpPr txBox="1"/>
          <p:nvPr/>
        </p:nvSpPr>
        <p:spPr>
          <a:xfrm>
            <a:off x="11136560" y="2708920"/>
            <a:ext cx="68159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1)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2)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c.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d.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3)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4)</a:t>
            </a:r>
          </a:p>
        </p:txBody>
      </p:sp>
      <p:sp>
        <p:nvSpPr>
          <p:cNvPr id="8" name="Down Arrow 7">
            <a:extLst>
              <a:ext uri="{FF2B5EF4-FFF2-40B4-BE49-F238E27FC236}">
                <a16:creationId xmlns:a16="http://schemas.microsoft.com/office/drawing/2014/main" id="{AFE3CF65-D959-05A7-8FC2-8B340AF76CFE}"/>
              </a:ext>
            </a:extLst>
          </p:cNvPr>
          <p:cNvSpPr/>
          <p:nvPr/>
        </p:nvSpPr>
        <p:spPr>
          <a:xfrm rot="16200000">
            <a:off x="11121443" y="4374905"/>
            <a:ext cx="360040" cy="34043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780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03DCC07-6844-736A-432D-E655FC12C398}"/>
              </a:ext>
            </a:extLst>
          </p:cNvPr>
          <p:cNvSpPr/>
          <p:nvPr/>
        </p:nvSpPr>
        <p:spPr>
          <a:xfrm>
            <a:off x="7968208" y="1470625"/>
            <a:ext cx="1656184" cy="1022271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6FF360-4719-803D-0E3B-862AE2E30AFF}"/>
              </a:ext>
            </a:extLst>
          </p:cNvPr>
          <p:cNvSpPr txBox="1"/>
          <p:nvPr/>
        </p:nvSpPr>
        <p:spPr>
          <a:xfrm>
            <a:off x="9409889" y="1019415"/>
            <a:ext cx="9934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Peak!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0C70708-67E0-2BA0-6605-849291FA2032}"/>
              </a:ext>
            </a:extLst>
          </p:cNvPr>
          <p:cNvCxnSpPr>
            <a:cxnSpLocks/>
            <a:stCxn id="11" idx="1"/>
          </p:cNvCxnSpPr>
          <p:nvPr/>
        </p:nvCxnSpPr>
        <p:spPr>
          <a:xfrm flipH="1">
            <a:off x="9011840" y="1281025"/>
            <a:ext cx="398049" cy="48676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5A31C067-7436-D1B3-C07E-6B36A07C43B0}"/>
              </a:ext>
            </a:extLst>
          </p:cNvPr>
          <p:cNvSpPr txBox="1"/>
          <p:nvPr/>
        </p:nvSpPr>
        <p:spPr>
          <a:xfrm>
            <a:off x="5746844" y="6266879"/>
            <a:ext cx="1969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Threshold = 10 hits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EC8587-B1F5-F7F8-36B0-085BA1B96831}"/>
              </a:ext>
            </a:extLst>
          </p:cNvPr>
          <p:cNvSpPr txBox="1"/>
          <p:nvPr/>
        </p:nvSpPr>
        <p:spPr>
          <a:xfrm rot="16200000">
            <a:off x="4270330" y="3484999"/>
            <a:ext cx="235519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Neutrino Energy [MeV]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4B9877C-B365-8851-C0F7-1FBDD0A624DB}"/>
              </a:ext>
            </a:extLst>
          </p:cNvPr>
          <p:cNvSpPr txBox="1"/>
          <p:nvPr/>
        </p:nvSpPr>
        <p:spPr>
          <a:xfrm>
            <a:off x="7460137" y="5854990"/>
            <a:ext cx="214719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Angle (cosine[theta])</a:t>
            </a:r>
          </a:p>
        </p:txBody>
      </p:sp>
    </p:spTree>
    <p:extLst>
      <p:ext uri="{BB962C8B-B14F-4D97-AF65-F5344CB8AC3E}">
        <p14:creationId xmlns:p14="http://schemas.microsoft.com/office/powerpoint/2010/main" val="33681751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4D0C3-DD33-5B1B-364C-D8365FB96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1CEBE-9CA8-F847-2676-5F129F903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D17D12-D060-36AF-3BD0-CB9323947A30}"/>
              </a:ext>
            </a:extLst>
          </p:cNvPr>
          <p:cNvSpPr/>
          <p:nvPr/>
        </p:nvSpPr>
        <p:spPr>
          <a:xfrm>
            <a:off x="10801350" y="-342900"/>
            <a:ext cx="2495450" cy="7543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E6A792E9-21A9-6762-0644-44572204D130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387C7F-65AA-B647-969A-7B1F5D277278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016148C3-14B9-F6E5-B494-AD3F2E6C55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695778"/>
            <a:ext cx="10225136" cy="4497364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Backgrounds</a:t>
            </a:r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Elastic Scattering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Charged Current Interactions</a:t>
            </a:r>
          </a:p>
          <a:p>
            <a:endParaRPr lang="en-US" dirty="0"/>
          </a:p>
        </p:txBody>
      </p:sp>
      <p:pic>
        <p:nvPicPr>
          <p:cNvPr id="12" name="Picture 11" descr="Chart, histogram&#10;&#10;Description automatically generated">
            <a:extLst>
              <a:ext uri="{FF2B5EF4-FFF2-40B4-BE49-F238E27FC236}">
                <a16:creationId xmlns:a16="http://schemas.microsoft.com/office/drawing/2014/main" id="{42345241-C5F3-F4EB-A5A8-ADD329E595A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404" y="1633833"/>
            <a:ext cx="5839519" cy="4541848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AA2E4A9C-839E-A35C-835C-A738E48679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817" y="341786"/>
            <a:ext cx="11506799" cy="1128839"/>
          </a:xfrm>
        </p:spPr>
        <p:txBody>
          <a:bodyPr/>
          <a:lstStyle/>
          <a:p>
            <a:r>
              <a:rPr lang="en-US" dirty="0"/>
              <a:t>Background Rejection with Directionality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7A05506-7590-5459-4925-754438BFB278}"/>
              </a:ext>
            </a:extLst>
          </p:cNvPr>
          <p:cNvSpPr txBox="1"/>
          <p:nvPr/>
        </p:nvSpPr>
        <p:spPr>
          <a:xfrm>
            <a:off x="11136560" y="2708920"/>
            <a:ext cx="68159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1)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2)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c.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d.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3)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4)</a:t>
            </a:r>
          </a:p>
        </p:txBody>
      </p:sp>
      <p:sp>
        <p:nvSpPr>
          <p:cNvPr id="8" name="Down Arrow 7">
            <a:extLst>
              <a:ext uri="{FF2B5EF4-FFF2-40B4-BE49-F238E27FC236}">
                <a16:creationId xmlns:a16="http://schemas.microsoft.com/office/drawing/2014/main" id="{AFE3CF65-D959-05A7-8FC2-8B340AF76CFE}"/>
              </a:ext>
            </a:extLst>
          </p:cNvPr>
          <p:cNvSpPr/>
          <p:nvPr/>
        </p:nvSpPr>
        <p:spPr>
          <a:xfrm rot="16200000">
            <a:off x="11121443" y="4374905"/>
            <a:ext cx="360040" cy="34043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780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03DCC07-6844-736A-432D-E655FC12C398}"/>
              </a:ext>
            </a:extLst>
          </p:cNvPr>
          <p:cNvSpPr/>
          <p:nvPr/>
        </p:nvSpPr>
        <p:spPr>
          <a:xfrm>
            <a:off x="7968208" y="1470625"/>
            <a:ext cx="1656184" cy="1022271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6FF360-4719-803D-0E3B-862AE2E30AFF}"/>
              </a:ext>
            </a:extLst>
          </p:cNvPr>
          <p:cNvSpPr txBox="1"/>
          <p:nvPr/>
        </p:nvSpPr>
        <p:spPr>
          <a:xfrm>
            <a:off x="9409889" y="1019415"/>
            <a:ext cx="9934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Peak!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0C70708-67E0-2BA0-6605-849291FA2032}"/>
              </a:ext>
            </a:extLst>
          </p:cNvPr>
          <p:cNvCxnSpPr>
            <a:cxnSpLocks/>
            <a:stCxn id="11" idx="1"/>
          </p:cNvCxnSpPr>
          <p:nvPr/>
        </p:nvCxnSpPr>
        <p:spPr>
          <a:xfrm flipH="1">
            <a:off x="9011840" y="1281025"/>
            <a:ext cx="398049" cy="48676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FE8C560E-6BAB-7B77-5E91-4EEC9695634D}"/>
              </a:ext>
            </a:extLst>
          </p:cNvPr>
          <p:cNvSpPr/>
          <p:nvPr/>
        </p:nvSpPr>
        <p:spPr>
          <a:xfrm>
            <a:off x="312401" y="1072199"/>
            <a:ext cx="10248096" cy="5165113"/>
          </a:xfrm>
          <a:prstGeom prst="rect">
            <a:avLst/>
          </a:prstGeom>
          <a:solidFill>
            <a:srgbClr val="FFFFFF">
              <a:alpha val="9058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7030A0"/>
                </a:solidFill>
              </a:rPr>
              <a:t>Neutrino directionality can be inferred from the reconstructed ES electron direction!</a:t>
            </a:r>
          </a:p>
        </p:txBody>
      </p:sp>
    </p:spTree>
    <p:extLst>
      <p:ext uri="{BB962C8B-B14F-4D97-AF65-F5344CB8AC3E}">
        <p14:creationId xmlns:p14="http://schemas.microsoft.com/office/powerpoint/2010/main" val="16854916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4D0C3-DD33-5B1B-364C-D8365FB96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27/01/2023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1CEBE-9CA8-F847-2676-5F129F903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D17D12-D060-36AF-3BD0-CB9323947A30}"/>
              </a:ext>
            </a:extLst>
          </p:cNvPr>
          <p:cNvSpPr/>
          <p:nvPr/>
        </p:nvSpPr>
        <p:spPr>
          <a:xfrm>
            <a:off x="10801350" y="-342900"/>
            <a:ext cx="2495450" cy="7543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E6A792E9-21A9-6762-0644-44572204D130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387C7F-65AA-B647-969A-7B1F5D277278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016148C3-14B9-F6E5-B494-AD3F2E6C55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695778"/>
            <a:ext cx="10225136" cy="4497364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Backgrounds</a:t>
            </a:r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Elastic Scattering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Charged Current Interactions</a:t>
            </a:r>
          </a:p>
          <a:p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AEB1E80-4BC9-78CE-F718-37296D7C7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Rejection with Directionality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A8A9AB-F21B-06B7-98CF-C010903102A2}"/>
              </a:ext>
            </a:extLst>
          </p:cNvPr>
          <p:cNvSpPr txBox="1"/>
          <p:nvPr/>
        </p:nvSpPr>
        <p:spPr>
          <a:xfrm>
            <a:off x="11136560" y="2708920"/>
            <a:ext cx="68159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1)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2)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c.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d.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3)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4)</a:t>
            </a:r>
          </a:p>
        </p:txBody>
      </p:sp>
      <p:sp>
        <p:nvSpPr>
          <p:cNvPr id="11" name="Down Arrow 10">
            <a:extLst>
              <a:ext uri="{FF2B5EF4-FFF2-40B4-BE49-F238E27FC236}">
                <a16:creationId xmlns:a16="http://schemas.microsoft.com/office/drawing/2014/main" id="{95AF2BC9-60CD-079A-37F4-931F0EB5FC3A}"/>
              </a:ext>
            </a:extLst>
          </p:cNvPr>
          <p:cNvSpPr/>
          <p:nvPr/>
        </p:nvSpPr>
        <p:spPr>
          <a:xfrm rot="16200000">
            <a:off x="11121443" y="4590930"/>
            <a:ext cx="360040" cy="34043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780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8917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4D0C3-DD33-5B1B-364C-D8365FB96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27/01/2023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1CEBE-9CA8-F847-2676-5F129F903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D17D12-D060-36AF-3BD0-CB9323947A30}"/>
              </a:ext>
            </a:extLst>
          </p:cNvPr>
          <p:cNvSpPr/>
          <p:nvPr/>
        </p:nvSpPr>
        <p:spPr>
          <a:xfrm>
            <a:off x="10801350" y="-342900"/>
            <a:ext cx="2495450" cy="7543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E6A792E9-21A9-6762-0644-44572204D130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387C7F-65AA-B647-969A-7B1F5D277278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016148C3-14B9-F6E5-B494-AD3F2E6C55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695778"/>
            <a:ext cx="10225136" cy="4497364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Backgrounds</a:t>
            </a:r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Elastic Scattering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Charged Current Interactions</a:t>
            </a:r>
          </a:p>
          <a:p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AEB1E80-4BC9-78CE-F718-37296D7C7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Rejection with Directionality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A8A9AB-F21B-06B7-98CF-C010903102A2}"/>
              </a:ext>
            </a:extLst>
          </p:cNvPr>
          <p:cNvSpPr txBox="1"/>
          <p:nvPr/>
        </p:nvSpPr>
        <p:spPr>
          <a:xfrm>
            <a:off x="11136560" y="2708920"/>
            <a:ext cx="68159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1)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2)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c.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d.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3)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4)</a:t>
            </a:r>
          </a:p>
        </p:txBody>
      </p:sp>
      <p:sp>
        <p:nvSpPr>
          <p:cNvPr id="11" name="Down Arrow 10">
            <a:extLst>
              <a:ext uri="{FF2B5EF4-FFF2-40B4-BE49-F238E27FC236}">
                <a16:creationId xmlns:a16="http://schemas.microsoft.com/office/drawing/2014/main" id="{95AF2BC9-60CD-079A-37F4-931F0EB5FC3A}"/>
              </a:ext>
            </a:extLst>
          </p:cNvPr>
          <p:cNvSpPr/>
          <p:nvPr/>
        </p:nvSpPr>
        <p:spPr>
          <a:xfrm rot="16200000">
            <a:off x="11121443" y="4590930"/>
            <a:ext cx="360040" cy="34043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780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Graphical user interface, histogram&#10;&#10;Description automatically generated">
            <a:extLst>
              <a:ext uri="{FF2B5EF4-FFF2-40B4-BE49-F238E27FC236}">
                <a16:creationId xmlns:a16="http://schemas.microsoft.com/office/drawing/2014/main" id="{460DBBC2-A24C-2C01-D243-2D6E2B0978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0977" y="1532570"/>
            <a:ext cx="5839519" cy="4541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8115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4D0C3-DD33-5B1B-364C-D8365FB96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27/01/2023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1CEBE-9CA8-F847-2676-5F129F903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29</a:t>
            </a:fld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D17D12-D060-36AF-3BD0-CB9323947A30}"/>
              </a:ext>
            </a:extLst>
          </p:cNvPr>
          <p:cNvSpPr/>
          <p:nvPr/>
        </p:nvSpPr>
        <p:spPr>
          <a:xfrm>
            <a:off x="10801350" y="-342900"/>
            <a:ext cx="2495450" cy="7543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E6A792E9-21A9-6762-0644-44572204D130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387C7F-65AA-B647-969A-7B1F5D277278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016148C3-14B9-F6E5-B494-AD3F2E6C55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695778"/>
            <a:ext cx="10225136" cy="4497364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Backgrounds</a:t>
            </a:r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Elastic Scattering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Charged Current Interactions</a:t>
            </a:r>
          </a:p>
          <a:p>
            <a:endParaRPr lang="en-US" dirty="0"/>
          </a:p>
        </p:txBody>
      </p:sp>
      <p:pic>
        <p:nvPicPr>
          <p:cNvPr id="13" name="Picture 12" descr="Graphical user interface, chart, histogram&#10;&#10;Description automatically generated">
            <a:extLst>
              <a:ext uri="{FF2B5EF4-FFF2-40B4-BE49-F238E27FC236}">
                <a16:creationId xmlns:a16="http://schemas.microsoft.com/office/drawing/2014/main" id="{D8ADC1FD-DCE9-0166-D20F-AE852DA2465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1831" y="1559331"/>
            <a:ext cx="5839519" cy="4541848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22516717-5439-647F-6A2F-59CF31F1E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Rejection with Directionality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10EC9A-E9A3-30C3-F724-FFCD54D20CA6}"/>
              </a:ext>
            </a:extLst>
          </p:cNvPr>
          <p:cNvSpPr txBox="1"/>
          <p:nvPr/>
        </p:nvSpPr>
        <p:spPr>
          <a:xfrm>
            <a:off x="11136560" y="2708920"/>
            <a:ext cx="68159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1)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2)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c.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d.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3)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4)</a:t>
            </a:r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id="{2C59F613-B293-5764-2C7E-291DA008E97B}"/>
              </a:ext>
            </a:extLst>
          </p:cNvPr>
          <p:cNvSpPr/>
          <p:nvPr/>
        </p:nvSpPr>
        <p:spPr>
          <a:xfrm rot="16200000">
            <a:off x="11121443" y="4590930"/>
            <a:ext cx="360040" cy="34043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780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542F4FC-D0AA-8B42-BE00-460A21029E54}"/>
              </a:ext>
            </a:extLst>
          </p:cNvPr>
          <p:cNvSpPr txBox="1"/>
          <p:nvPr/>
        </p:nvSpPr>
        <p:spPr>
          <a:xfrm>
            <a:off x="5746844" y="6266879"/>
            <a:ext cx="1969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Threshold = 10 hits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60B716-997C-A794-04A9-F4927B21B7D3}"/>
              </a:ext>
            </a:extLst>
          </p:cNvPr>
          <p:cNvSpPr txBox="1"/>
          <p:nvPr/>
        </p:nvSpPr>
        <p:spPr>
          <a:xfrm rot="16200000">
            <a:off x="4390986" y="3398883"/>
            <a:ext cx="235519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Neutrino Energy [MeV]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F8E879D-4978-1E0A-D260-C26CB36C63FE}"/>
              </a:ext>
            </a:extLst>
          </p:cNvPr>
          <p:cNvSpPr txBox="1"/>
          <p:nvPr/>
        </p:nvSpPr>
        <p:spPr>
          <a:xfrm>
            <a:off x="7522846" y="5766347"/>
            <a:ext cx="214719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Angle (cosine[theta])</a:t>
            </a:r>
          </a:p>
        </p:txBody>
      </p:sp>
    </p:spTree>
    <p:extLst>
      <p:ext uri="{BB962C8B-B14F-4D97-AF65-F5344CB8AC3E}">
        <p14:creationId xmlns:p14="http://schemas.microsoft.com/office/powerpoint/2010/main" val="1914008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4FCD2-7CEF-2579-FEE8-4FF4F9E32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Rejection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4D0C3-DD33-5B1B-364C-D8365FB96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1CEBE-9CA8-F847-2676-5F129F903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D17D12-D060-36AF-3BD0-CB9323947A30}"/>
              </a:ext>
            </a:extLst>
          </p:cNvPr>
          <p:cNvSpPr/>
          <p:nvPr/>
        </p:nvSpPr>
        <p:spPr>
          <a:xfrm>
            <a:off x="10801350" y="-342900"/>
            <a:ext cx="2495450" cy="7543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E6A792E9-21A9-6762-0644-44572204D130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387C7F-65AA-B647-969A-7B1F5D27727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4D99BD-30B5-D569-1E86-E1A817DA89FA}"/>
              </a:ext>
            </a:extLst>
          </p:cNvPr>
          <p:cNvSpPr txBox="1"/>
          <p:nvPr/>
        </p:nvSpPr>
        <p:spPr>
          <a:xfrm>
            <a:off x="479376" y="260648"/>
            <a:ext cx="3640612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Previously with Supernovae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DDB085D-A6D0-6388-364F-C256DE30A484}"/>
              </a:ext>
            </a:extLst>
          </p:cNvPr>
          <p:cNvSpPr txBox="1"/>
          <p:nvPr/>
        </p:nvSpPr>
        <p:spPr>
          <a:xfrm>
            <a:off x="11136560" y="2708920"/>
            <a:ext cx="68159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1)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2)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c.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d.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3)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4)</a:t>
            </a:r>
          </a:p>
        </p:txBody>
      </p:sp>
      <p:sp>
        <p:nvSpPr>
          <p:cNvPr id="16" name="Down Arrow 15">
            <a:extLst>
              <a:ext uri="{FF2B5EF4-FFF2-40B4-BE49-F238E27FC236}">
                <a16:creationId xmlns:a16="http://schemas.microsoft.com/office/drawing/2014/main" id="{1659E749-0C5B-F96D-B6C6-7F3252A545F6}"/>
              </a:ext>
            </a:extLst>
          </p:cNvPr>
          <p:cNvSpPr/>
          <p:nvPr/>
        </p:nvSpPr>
        <p:spPr>
          <a:xfrm rot="16200000">
            <a:off x="10788936" y="2718721"/>
            <a:ext cx="360040" cy="34043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780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191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4FCD2-7CEF-2579-FEE8-4FF4F9E32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Rejection with Directionality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4D0C3-DD33-5B1B-364C-D8365FB96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1CEBE-9CA8-F847-2676-5F129F903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30</a:t>
            </a:fld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D17D12-D060-36AF-3BD0-CB9323947A30}"/>
              </a:ext>
            </a:extLst>
          </p:cNvPr>
          <p:cNvSpPr/>
          <p:nvPr/>
        </p:nvSpPr>
        <p:spPr>
          <a:xfrm>
            <a:off x="10801350" y="-342900"/>
            <a:ext cx="2495450" cy="7543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E6A792E9-21A9-6762-0644-44572204D130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387C7F-65AA-B647-969A-7B1F5D277278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BAAA9B7-C88A-F98D-B619-225175481083}"/>
              </a:ext>
            </a:extLst>
          </p:cNvPr>
          <p:cNvSpPr/>
          <p:nvPr/>
        </p:nvSpPr>
        <p:spPr>
          <a:xfrm>
            <a:off x="6888088" y="1975946"/>
            <a:ext cx="2952328" cy="18678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6BBCEDD-D207-3122-15D2-C45C6F72B5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695778"/>
            <a:ext cx="10225136" cy="4497364"/>
          </a:xfrm>
        </p:spPr>
        <p:txBody>
          <a:bodyPr/>
          <a:lstStyle/>
          <a:p>
            <a:r>
              <a:rPr lang="en-US" dirty="0"/>
              <a:t>Backgrounds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Elastic Scattering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Charged Current Interactions</a:t>
            </a:r>
          </a:p>
          <a:p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69DC9FD-0165-9CBB-522D-A7751380D09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6" t="4136" r="6505"/>
          <a:stretch/>
        </p:blipFill>
        <p:spPr>
          <a:xfrm>
            <a:off x="7140490" y="1196752"/>
            <a:ext cx="1995380" cy="1624095"/>
          </a:xfrm>
          <a:prstGeom prst="rect">
            <a:avLst/>
          </a:prstGeom>
        </p:spPr>
      </p:pic>
      <p:pic>
        <p:nvPicPr>
          <p:cNvPr id="14" name="Picture 13" descr="Chart, histogram&#10;&#10;Description automatically generated">
            <a:extLst>
              <a:ext uri="{FF2B5EF4-FFF2-40B4-BE49-F238E27FC236}">
                <a16:creationId xmlns:a16="http://schemas.microsoft.com/office/drawing/2014/main" id="{0FF86B48-6236-66F0-9A76-00BE1D92C5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2008" y="2817735"/>
            <a:ext cx="2252344" cy="1689259"/>
          </a:xfrm>
          <a:prstGeom prst="rect">
            <a:avLst/>
          </a:prstGeom>
        </p:spPr>
      </p:pic>
      <p:pic>
        <p:nvPicPr>
          <p:cNvPr id="16" name="Picture 15" descr="Chart, histogram&#10;&#10;Description automatically generated">
            <a:extLst>
              <a:ext uri="{FF2B5EF4-FFF2-40B4-BE49-F238E27FC236}">
                <a16:creationId xmlns:a16="http://schemas.microsoft.com/office/drawing/2014/main" id="{AAB0F382-B05B-88A5-F34F-7708177F8B0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2008" y="4620061"/>
            <a:ext cx="2252344" cy="168925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CB39546-4183-12B9-8513-73BF7234E1E1}"/>
              </a:ext>
            </a:extLst>
          </p:cNvPr>
          <p:cNvSpPr txBox="1"/>
          <p:nvPr/>
        </p:nvSpPr>
        <p:spPr>
          <a:xfrm>
            <a:off x="11136560" y="2708920"/>
            <a:ext cx="68159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1)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2)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c.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d.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3)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4)</a:t>
            </a:r>
          </a:p>
        </p:txBody>
      </p:sp>
      <p:sp>
        <p:nvSpPr>
          <p:cNvPr id="5" name="Down Arrow 4">
            <a:extLst>
              <a:ext uri="{FF2B5EF4-FFF2-40B4-BE49-F238E27FC236}">
                <a16:creationId xmlns:a16="http://schemas.microsoft.com/office/drawing/2014/main" id="{BEA6123E-EE05-0F43-34BA-CA0961C509BE}"/>
              </a:ext>
            </a:extLst>
          </p:cNvPr>
          <p:cNvSpPr/>
          <p:nvPr/>
        </p:nvSpPr>
        <p:spPr>
          <a:xfrm rot="16200000">
            <a:off x="11121443" y="4590930"/>
            <a:ext cx="360040" cy="34043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780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92836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31DC4D0A-BB34-E9F5-B33B-39D95A729296}"/>
              </a:ext>
            </a:extLst>
          </p:cNvPr>
          <p:cNvSpPr/>
          <p:nvPr/>
        </p:nvSpPr>
        <p:spPr>
          <a:xfrm>
            <a:off x="10801349" y="-342900"/>
            <a:ext cx="2367457" cy="7543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4D0C3-DD33-5B1B-364C-D8365FB96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E6A792E9-21A9-6762-0644-44572204D130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387C7F-65AA-B647-969A-7B1F5D277278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9264AF7-A3CC-6325-263D-0B142EC8FB0D}"/>
              </a:ext>
            </a:extLst>
          </p:cNvPr>
          <p:cNvSpPr txBox="1"/>
          <p:nvPr/>
        </p:nvSpPr>
        <p:spPr>
          <a:xfrm>
            <a:off x="11136560" y="2708920"/>
            <a:ext cx="68159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1)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2)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c.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d.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3)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4)</a:t>
            </a:r>
          </a:p>
        </p:txBody>
      </p:sp>
      <p:sp>
        <p:nvSpPr>
          <p:cNvPr id="16" name="Down Arrow 15">
            <a:extLst>
              <a:ext uri="{FF2B5EF4-FFF2-40B4-BE49-F238E27FC236}">
                <a16:creationId xmlns:a16="http://schemas.microsoft.com/office/drawing/2014/main" id="{2F5BCF75-6C01-451E-A8C9-322E4FE5301A}"/>
              </a:ext>
            </a:extLst>
          </p:cNvPr>
          <p:cNvSpPr/>
          <p:nvPr/>
        </p:nvSpPr>
        <p:spPr>
          <a:xfrm rot="16200000">
            <a:off x="10838727" y="4878961"/>
            <a:ext cx="360040" cy="34043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780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EC792CF-CA7E-F71D-73D3-B80A99419743}"/>
              </a:ext>
            </a:extLst>
          </p:cNvPr>
          <p:cNvSpPr txBox="1"/>
          <p:nvPr/>
        </p:nvSpPr>
        <p:spPr>
          <a:xfrm>
            <a:off x="2169285" y="3059668"/>
            <a:ext cx="3998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What else can we do with directionality?</a:t>
            </a:r>
          </a:p>
        </p:txBody>
      </p:sp>
    </p:spTree>
    <p:extLst>
      <p:ext uri="{BB962C8B-B14F-4D97-AF65-F5344CB8AC3E}">
        <p14:creationId xmlns:p14="http://schemas.microsoft.com/office/powerpoint/2010/main" val="84130215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31DC4D0A-BB34-E9F5-B33B-39D95A729296}"/>
              </a:ext>
            </a:extLst>
          </p:cNvPr>
          <p:cNvSpPr/>
          <p:nvPr/>
        </p:nvSpPr>
        <p:spPr>
          <a:xfrm>
            <a:off x="10801349" y="-342900"/>
            <a:ext cx="2367457" cy="7543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B4FCD2-7CEF-2579-FEE8-4FF4F9E32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647" y="3074950"/>
            <a:ext cx="10002841" cy="1128839"/>
          </a:xfrm>
        </p:spPr>
        <p:txBody>
          <a:bodyPr/>
          <a:lstStyle/>
          <a:p>
            <a:pPr algn="ctr"/>
            <a:r>
              <a:rPr lang="en-US" dirty="0"/>
              <a:t>hep Discoveries?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4D0C3-DD33-5B1B-364C-D8365FB96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E6A792E9-21A9-6762-0644-44572204D130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387C7F-65AA-B647-969A-7B1F5D277278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9264AF7-A3CC-6325-263D-0B142EC8FB0D}"/>
              </a:ext>
            </a:extLst>
          </p:cNvPr>
          <p:cNvSpPr txBox="1"/>
          <p:nvPr/>
        </p:nvSpPr>
        <p:spPr>
          <a:xfrm>
            <a:off x="11136560" y="2708920"/>
            <a:ext cx="68159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1)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2)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c.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d.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3)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4)</a:t>
            </a:r>
          </a:p>
        </p:txBody>
      </p:sp>
      <p:sp>
        <p:nvSpPr>
          <p:cNvPr id="16" name="Down Arrow 15">
            <a:extLst>
              <a:ext uri="{FF2B5EF4-FFF2-40B4-BE49-F238E27FC236}">
                <a16:creationId xmlns:a16="http://schemas.microsoft.com/office/drawing/2014/main" id="{2F5BCF75-6C01-451E-A8C9-322E4FE5301A}"/>
              </a:ext>
            </a:extLst>
          </p:cNvPr>
          <p:cNvSpPr/>
          <p:nvPr/>
        </p:nvSpPr>
        <p:spPr>
          <a:xfrm rot="16200000">
            <a:off x="10838727" y="4878961"/>
            <a:ext cx="360040" cy="34043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780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EC792CF-CA7E-F71D-73D3-B80A99419743}"/>
              </a:ext>
            </a:extLst>
          </p:cNvPr>
          <p:cNvSpPr txBox="1"/>
          <p:nvPr/>
        </p:nvSpPr>
        <p:spPr>
          <a:xfrm>
            <a:off x="2169285" y="3059668"/>
            <a:ext cx="3998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What else can we do with directionality?</a:t>
            </a:r>
          </a:p>
        </p:txBody>
      </p:sp>
    </p:spTree>
    <p:extLst>
      <p:ext uri="{BB962C8B-B14F-4D97-AF65-F5344CB8AC3E}">
        <p14:creationId xmlns:p14="http://schemas.microsoft.com/office/powerpoint/2010/main" val="186134286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12FD4-EC97-96C8-58BB-3625370E6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Directionality reconstruction for hep events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AF2A5C-9A77-6098-3E25-C42D3572C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89C94F-78AD-18BF-7949-CDAC5BBA3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89480" y="6428360"/>
            <a:ext cx="4558207" cy="365125"/>
          </a:xfrm>
        </p:spPr>
        <p:txBody>
          <a:bodyPr/>
          <a:lstStyle/>
          <a:p>
            <a:r>
              <a:rPr lang="en-GB" dirty="0"/>
              <a:t>https://</a:t>
            </a:r>
            <a:r>
              <a:rPr lang="en-GB" dirty="0" err="1"/>
              <a:t>arxiv.org</a:t>
            </a:r>
            <a:r>
              <a:rPr lang="en-GB" dirty="0"/>
              <a:t>/pdf/1808.08232.pdf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0B671F8-0233-C118-5DC6-C5BC4E652A77}"/>
              </a:ext>
            </a:extLst>
          </p:cNvPr>
          <p:cNvSpPr/>
          <p:nvPr/>
        </p:nvSpPr>
        <p:spPr>
          <a:xfrm>
            <a:off x="10801350" y="-342900"/>
            <a:ext cx="1390650" cy="7543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A465768-4F09-E4E9-8332-AC9C87CBBB18}"/>
              </a:ext>
            </a:extLst>
          </p:cNvPr>
          <p:cNvSpPr txBox="1"/>
          <p:nvPr/>
        </p:nvSpPr>
        <p:spPr>
          <a:xfrm>
            <a:off x="11136560" y="2708920"/>
            <a:ext cx="68159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1)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2)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c.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d.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3)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4)</a:t>
            </a:r>
          </a:p>
        </p:txBody>
      </p:sp>
      <p:sp>
        <p:nvSpPr>
          <p:cNvPr id="11" name="Down Arrow 10">
            <a:extLst>
              <a:ext uri="{FF2B5EF4-FFF2-40B4-BE49-F238E27FC236}">
                <a16:creationId xmlns:a16="http://schemas.microsoft.com/office/drawing/2014/main" id="{BCABF77A-D6AB-22BB-5D21-8D54C1C41CDB}"/>
              </a:ext>
            </a:extLst>
          </p:cNvPr>
          <p:cNvSpPr/>
          <p:nvPr/>
        </p:nvSpPr>
        <p:spPr>
          <a:xfrm rot="16200000">
            <a:off x="11146361" y="5455025"/>
            <a:ext cx="360040" cy="34043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780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554C81-A688-C12F-0E95-B6B3343A6A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764" y="1470625"/>
            <a:ext cx="8549640" cy="4522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4967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12FD4-EC97-96C8-58BB-3625370E6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Directionality reconstruction for ES events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AF2A5C-9A77-6098-3E25-C42D3572C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CFA6AD-1D8D-CA45-7B40-B540E2106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34</a:t>
            </a:fld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E5899BF-E4CE-7FAA-617C-720CEAD5AEDE}"/>
              </a:ext>
            </a:extLst>
          </p:cNvPr>
          <p:cNvSpPr txBox="1">
            <a:spLocks/>
          </p:cNvSpPr>
          <p:nvPr/>
        </p:nvSpPr>
        <p:spPr>
          <a:xfrm>
            <a:off x="9011840" y="6428360"/>
            <a:ext cx="28448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58A139-7ABE-46A1-B082-C2C77667394C}" type="slidenum">
              <a:rPr lang="en-GB" smtClean="0"/>
              <a:pPr/>
              <a:t>34</a:t>
            </a:fld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0B671F8-0233-C118-5DC6-C5BC4E652A77}"/>
              </a:ext>
            </a:extLst>
          </p:cNvPr>
          <p:cNvSpPr/>
          <p:nvPr/>
        </p:nvSpPr>
        <p:spPr>
          <a:xfrm>
            <a:off x="10801350" y="-342900"/>
            <a:ext cx="1390650" cy="7543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47CBD23-24EC-62FA-7E3B-65DFE957C9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496" y="1340768"/>
            <a:ext cx="7772400" cy="497109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B5502E0-0F0B-238C-2022-577B70D3D5D8}"/>
              </a:ext>
            </a:extLst>
          </p:cNvPr>
          <p:cNvSpPr txBox="1"/>
          <p:nvPr/>
        </p:nvSpPr>
        <p:spPr>
          <a:xfrm>
            <a:off x="11136560" y="2708920"/>
            <a:ext cx="68159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1)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2)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c.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d.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3)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4)</a:t>
            </a:r>
          </a:p>
        </p:txBody>
      </p:sp>
      <p:sp>
        <p:nvSpPr>
          <p:cNvPr id="11" name="Down Arrow 10">
            <a:extLst>
              <a:ext uri="{FF2B5EF4-FFF2-40B4-BE49-F238E27FC236}">
                <a16:creationId xmlns:a16="http://schemas.microsoft.com/office/drawing/2014/main" id="{8D9222BC-0F03-A998-3765-5251B54CD828}"/>
              </a:ext>
            </a:extLst>
          </p:cNvPr>
          <p:cNvSpPr/>
          <p:nvPr/>
        </p:nvSpPr>
        <p:spPr>
          <a:xfrm rot="16200000">
            <a:off x="11146361" y="5455025"/>
            <a:ext cx="360040" cy="34043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780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6EDCE66-183A-F044-3EF2-8C710B7BB375}"/>
              </a:ext>
            </a:extLst>
          </p:cNvPr>
          <p:cNvSpPr/>
          <p:nvPr/>
        </p:nvSpPr>
        <p:spPr>
          <a:xfrm>
            <a:off x="2711624" y="2060847"/>
            <a:ext cx="2592288" cy="4087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49131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12FD4-EC97-96C8-58BB-3625370E6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Directionality reconstruction for ES events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AF2A5C-9A77-6098-3E25-C42D3572C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CFA6AD-1D8D-CA45-7B40-B540E2106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35</a:t>
            </a:fld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E5899BF-E4CE-7FAA-617C-720CEAD5AEDE}"/>
              </a:ext>
            </a:extLst>
          </p:cNvPr>
          <p:cNvSpPr txBox="1">
            <a:spLocks/>
          </p:cNvSpPr>
          <p:nvPr/>
        </p:nvSpPr>
        <p:spPr>
          <a:xfrm>
            <a:off x="9011840" y="6428360"/>
            <a:ext cx="28448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58A139-7ABE-46A1-B082-C2C77667394C}" type="slidenum">
              <a:rPr lang="en-GB" smtClean="0"/>
              <a:pPr/>
              <a:t>35</a:t>
            </a:fld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0B671F8-0233-C118-5DC6-C5BC4E652A77}"/>
              </a:ext>
            </a:extLst>
          </p:cNvPr>
          <p:cNvSpPr/>
          <p:nvPr/>
        </p:nvSpPr>
        <p:spPr>
          <a:xfrm>
            <a:off x="10801350" y="-342900"/>
            <a:ext cx="1390650" cy="7543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47CBD23-24EC-62FA-7E3B-65DFE957C9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496" y="1340768"/>
            <a:ext cx="7772400" cy="497109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B5502E0-0F0B-238C-2022-577B70D3D5D8}"/>
              </a:ext>
            </a:extLst>
          </p:cNvPr>
          <p:cNvSpPr txBox="1"/>
          <p:nvPr/>
        </p:nvSpPr>
        <p:spPr>
          <a:xfrm>
            <a:off x="11136560" y="2708920"/>
            <a:ext cx="68159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1)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2)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c.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d.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3)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4)</a:t>
            </a:r>
          </a:p>
        </p:txBody>
      </p:sp>
      <p:sp>
        <p:nvSpPr>
          <p:cNvPr id="11" name="Down Arrow 10">
            <a:extLst>
              <a:ext uri="{FF2B5EF4-FFF2-40B4-BE49-F238E27FC236}">
                <a16:creationId xmlns:a16="http://schemas.microsoft.com/office/drawing/2014/main" id="{8D9222BC-0F03-A998-3765-5251B54CD828}"/>
              </a:ext>
            </a:extLst>
          </p:cNvPr>
          <p:cNvSpPr/>
          <p:nvPr/>
        </p:nvSpPr>
        <p:spPr>
          <a:xfrm rot="16200000">
            <a:off x="11146361" y="5455025"/>
            <a:ext cx="360040" cy="34043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780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6EDCE66-183A-F044-3EF2-8C710B7BB375}"/>
              </a:ext>
            </a:extLst>
          </p:cNvPr>
          <p:cNvSpPr/>
          <p:nvPr/>
        </p:nvSpPr>
        <p:spPr>
          <a:xfrm>
            <a:off x="2711624" y="2060847"/>
            <a:ext cx="2592288" cy="4087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8CAB017-45B0-042C-7AB1-5BA03B37F7E4}"/>
              </a:ext>
            </a:extLst>
          </p:cNvPr>
          <p:cNvSpPr/>
          <p:nvPr/>
        </p:nvSpPr>
        <p:spPr>
          <a:xfrm>
            <a:off x="312401" y="1470625"/>
            <a:ext cx="10248096" cy="4841240"/>
          </a:xfrm>
          <a:prstGeom prst="rect">
            <a:avLst/>
          </a:prstGeom>
          <a:solidFill>
            <a:srgbClr val="FFFFFF">
              <a:alpha val="9058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7030A0"/>
                </a:solidFill>
              </a:rPr>
              <a:t>Promising indication that </a:t>
            </a:r>
          </a:p>
          <a:p>
            <a:pPr algn="ctr"/>
            <a:r>
              <a:rPr lang="en-US" sz="3200" b="1" dirty="0">
                <a:solidFill>
                  <a:srgbClr val="7030A0"/>
                </a:solidFill>
              </a:rPr>
              <a:t>we can select neutrino events that:</a:t>
            </a:r>
          </a:p>
          <a:p>
            <a:pPr algn="ctr"/>
            <a:endParaRPr lang="en-US" sz="3200" b="1" dirty="0">
              <a:solidFill>
                <a:srgbClr val="7030A0"/>
              </a:solidFill>
            </a:endParaRPr>
          </a:p>
          <a:p>
            <a:pPr marL="514350" indent="-514350" algn="ctr">
              <a:buAutoNum type="arabicPeriod"/>
            </a:pPr>
            <a:r>
              <a:rPr lang="en-US" sz="3200" b="1" dirty="0">
                <a:solidFill>
                  <a:srgbClr val="FF0000"/>
                </a:solidFill>
              </a:rPr>
              <a:t>Came from the sun </a:t>
            </a:r>
          </a:p>
          <a:p>
            <a:pPr marL="514350" indent="-514350" algn="ctr">
              <a:buAutoNum type="arabicPeriod"/>
            </a:pPr>
            <a:r>
              <a:rPr lang="en-US" sz="3200" b="1" dirty="0">
                <a:solidFill>
                  <a:srgbClr val="E6B9B8"/>
                </a:solidFill>
              </a:rPr>
              <a:t>Are hep (provided we have good E resolution) maybe</a:t>
            </a:r>
          </a:p>
          <a:p>
            <a:pPr marL="514350" indent="-514350" algn="ctr">
              <a:buAutoNum type="arabicPeriod"/>
            </a:pPr>
            <a:endParaRPr lang="en-US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91103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908844-FB87-1AFA-102A-B7FC4508F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and Future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20B042-8F1A-7137-FF4A-01269BA132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Further investigation on </a:t>
            </a:r>
            <a:r>
              <a:rPr lang="en-US" dirty="0" err="1"/>
              <a:t>radiogenics</a:t>
            </a:r>
            <a:endParaRPr lang="en-US" dirty="0"/>
          </a:p>
          <a:p>
            <a:endParaRPr lang="en-US" dirty="0"/>
          </a:p>
          <a:p>
            <a:r>
              <a:rPr lang="en-US" dirty="0"/>
              <a:t>Getting the flux/cross section of hep and B8 CC vs ES</a:t>
            </a:r>
          </a:p>
          <a:p>
            <a:endParaRPr lang="en-US" dirty="0"/>
          </a:p>
          <a:p>
            <a:r>
              <a:rPr lang="en-US" dirty="0"/>
              <a:t>Radiogenic rejections with event positions </a:t>
            </a:r>
          </a:p>
          <a:p>
            <a:endParaRPr lang="en-US" dirty="0"/>
          </a:p>
          <a:p>
            <a:r>
              <a:rPr lang="en-US" dirty="0"/>
              <a:t>Improvements on directionality method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1CCBAA-21F9-CD77-5ACE-75E44605C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56C3B8-4CE0-3090-A5C6-6F6BF588E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703FE7-E8F0-CB62-7865-00E28A519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36</a:t>
            </a:fld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45EDABB-EBF5-6CCA-AB2F-21ADB46AF365}"/>
              </a:ext>
            </a:extLst>
          </p:cNvPr>
          <p:cNvSpPr/>
          <p:nvPr/>
        </p:nvSpPr>
        <p:spPr>
          <a:xfrm>
            <a:off x="10801350" y="-342900"/>
            <a:ext cx="1390650" cy="7543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317DF4-8568-74F3-185F-ECF007C5EFCA}"/>
              </a:ext>
            </a:extLst>
          </p:cNvPr>
          <p:cNvSpPr txBox="1"/>
          <p:nvPr/>
        </p:nvSpPr>
        <p:spPr>
          <a:xfrm>
            <a:off x="11136560" y="2708920"/>
            <a:ext cx="68159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1)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2)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c.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d.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3)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4)</a:t>
            </a:r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id="{4EDAF23B-ACEB-8E72-96E2-E95B0F4C415C}"/>
              </a:ext>
            </a:extLst>
          </p:cNvPr>
          <p:cNvSpPr/>
          <p:nvPr/>
        </p:nvSpPr>
        <p:spPr>
          <a:xfrm rot="16200000">
            <a:off x="10838727" y="5743057"/>
            <a:ext cx="360040" cy="34043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780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42783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BC725B0-D01A-22B7-F9D0-513E3EB5ED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5360" y="2924944"/>
            <a:ext cx="11665296" cy="1470025"/>
          </a:xfrm>
        </p:spPr>
        <p:txBody>
          <a:bodyPr/>
          <a:lstStyle/>
          <a:p>
            <a:pPr algn="ctr"/>
            <a:r>
              <a:rPr lang="en-US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145993792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BC725B0-D01A-22B7-F9D0-513E3EB5ED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5360" y="2924944"/>
            <a:ext cx="11665296" cy="1470025"/>
          </a:xfrm>
        </p:spPr>
        <p:txBody>
          <a:bodyPr/>
          <a:lstStyle/>
          <a:p>
            <a:pPr algn="ctr"/>
            <a:r>
              <a:rPr lang="en-US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151805546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4FCD2-7CEF-2579-FEE8-4FF4F9E32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Rejection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4D0C3-DD33-5B1B-364C-D8365FB96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1CEBE-9CA8-F847-2676-5F129F903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39</a:t>
            </a:fld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D17D12-D060-36AF-3BD0-CB9323947A30}"/>
              </a:ext>
            </a:extLst>
          </p:cNvPr>
          <p:cNvSpPr/>
          <p:nvPr/>
        </p:nvSpPr>
        <p:spPr>
          <a:xfrm>
            <a:off x="10801350" y="-342900"/>
            <a:ext cx="2495450" cy="7543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E6A792E9-21A9-6762-0644-44572204D130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387C7F-65AA-B647-969A-7B1F5D277278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4D99BD-30B5-D569-1E86-E1A817DA89FA}"/>
              </a:ext>
            </a:extLst>
          </p:cNvPr>
          <p:cNvSpPr txBox="1"/>
          <p:nvPr/>
        </p:nvSpPr>
        <p:spPr>
          <a:xfrm>
            <a:off x="479376" y="260648"/>
            <a:ext cx="3640612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Previously with Supernovae</a:t>
            </a:r>
          </a:p>
        </p:txBody>
      </p:sp>
      <p:pic>
        <p:nvPicPr>
          <p:cNvPr id="9" name="Picture 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452F0F08-C9E8-5D7A-6610-82BD3BCD503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42" t="35116" r="58132" b="23482"/>
          <a:stretch/>
        </p:blipFill>
        <p:spPr>
          <a:xfrm>
            <a:off x="911424" y="1443321"/>
            <a:ext cx="3049539" cy="2433540"/>
          </a:xfrm>
          <a:prstGeom prst="rect">
            <a:avLst/>
          </a:prstGeom>
        </p:spPr>
      </p:pic>
      <p:pic>
        <p:nvPicPr>
          <p:cNvPr id="12" name="Picture 11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AE44E82F-C454-E6AA-C5A8-BBEE804B482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2" t="29211" r="43807" b="14028"/>
          <a:stretch/>
        </p:blipFill>
        <p:spPr>
          <a:xfrm>
            <a:off x="479376" y="3758902"/>
            <a:ext cx="3779088" cy="275731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3AF5330-4342-8872-8326-7DA9216B468B}"/>
              </a:ext>
            </a:extLst>
          </p:cNvPr>
          <p:cNvSpPr txBox="1"/>
          <p:nvPr/>
        </p:nvSpPr>
        <p:spPr>
          <a:xfrm>
            <a:off x="11136560" y="2708920"/>
            <a:ext cx="68159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1)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2)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c.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d.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3)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4)</a:t>
            </a:r>
          </a:p>
        </p:txBody>
      </p:sp>
      <p:sp>
        <p:nvSpPr>
          <p:cNvPr id="8" name="Down Arrow 7">
            <a:extLst>
              <a:ext uri="{FF2B5EF4-FFF2-40B4-BE49-F238E27FC236}">
                <a16:creationId xmlns:a16="http://schemas.microsoft.com/office/drawing/2014/main" id="{2422734D-2E7D-7AE2-1428-54A8E64243F2}"/>
              </a:ext>
            </a:extLst>
          </p:cNvPr>
          <p:cNvSpPr/>
          <p:nvPr/>
        </p:nvSpPr>
        <p:spPr>
          <a:xfrm rot="16200000">
            <a:off x="11100556" y="3006754"/>
            <a:ext cx="360040" cy="34043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780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274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4FCD2-7CEF-2579-FEE8-4FF4F9E32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Rejection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4D0C3-DD33-5B1B-364C-D8365FB96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1CEBE-9CA8-F847-2676-5F129F903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D17D12-D060-36AF-3BD0-CB9323947A30}"/>
              </a:ext>
            </a:extLst>
          </p:cNvPr>
          <p:cNvSpPr/>
          <p:nvPr/>
        </p:nvSpPr>
        <p:spPr>
          <a:xfrm>
            <a:off x="10801350" y="-342900"/>
            <a:ext cx="2495450" cy="7543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E6A792E9-21A9-6762-0644-44572204D130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387C7F-65AA-B647-969A-7B1F5D277278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4D99BD-30B5-D569-1E86-E1A817DA89FA}"/>
              </a:ext>
            </a:extLst>
          </p:cNvPr>
          <p:cNvSpPr txBox="1"/>
          <p:nvPr/>
        </p:nvSpPr>
        <p:spPr>
          <a:xfrm>
            <a:off x="479376" y="260648"/>
            <a:ext cx="3640612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Previously with Supernovae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DDB085D-A6D0-6388-364F-C256DE30A484}"/>
              </a:ext>
            </a:extLst>
          </p:cNvPr>
          <p:cNvSpPr txBox="1"/>
          <p:nvPr/>
        </p:nvSpPr>
        <p:spPr>
          <a:xfrm>
            <a:off x="11136560" y="2708920"/>
            <a:ext cx="68159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1)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2)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c.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d.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3)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4)</a:t>
            </a:r>
          </a:p>
        </p:txBody>
      </p:sp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9530EE0D-9519-53C1-E8D5-ED7F1E8D69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2" t="29211" r="43807" b="14028"/>
          <a:stretch/>
        </p:blipFill>
        <p:spPr>
          <a:xfrm>
            <a:off x="1972140" y="1399594"/>
            <a:ext cx="6694886" cy="4884746"/>
          </a:xfrm>
          <a:prstGeom prst="rect">
            <a:avLst/>
          </a:prstGeom>
        </p:spPr>
      </p:pic>
      <p:sp>
        <p:nvSpPr>
          <p:cNvPr id="9" name="Down Arrow 8">
            <a:extLst>
              <a:ext uri="{FF2B5EF4-FFF2-40B4-BE49-F238E27FC236}">
                <a16:creationId xmlns:a16="http://schemas.microsoft.com/office/drawing/2014/main" id="{A561B0EC-E89F-7D12-E0EE-F5E728516794}"/>
              </a:ext>
            </a:extLst>
          </p:cNvPr>
          <p:cNvSpPr/>
          <p:nvPr/>
        </p:nvSpPr>
        <p:spPr>
          <a:xfrm rot="16200000">
            <a:off x="11100556" y="3006754"/>
            <a:ext cx="360040" cy="34043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780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2614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4FCD2-7CEF-2579-FEE8-4FF4F9E32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Rejection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4D0C3-DD33-5B1B-364C-D8365FB96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1CEBE-9CA8-F847-2676-5F129F903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40</a:t>
            </a:fld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D17D12-D060-36AF-3BD0-CB9323947A30}"/>
              </a:ext>
            </a:extLst>
          </p:cNvPr>
          <p:cNvSpPr/>
          <p:nvPr/>
        </p:nvSpPr>
        <p:spPr>
          <a:xfrm>
            <a:off x="10801350" y="-342900"/>
            <a:ext cx="2495450" cy="7543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E6A792E9-21A9-6762-0644-44572204D130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387C7F-65AA-B647-969A-7B1F5D277278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4D99BD-30B5-D569-1E86-E1A817DA89FA}"/>
              </a:ext>
            </a:extLst>
          </p:cNvPr>
          <p:cNvSpPr txBox="1"/>
          <p:nvPr/>
        </p:nvSpPr>
        <p:spPr>
          <a:xfrm>
            <a:off x="479376" y="260648"/>
            <a:ext cx="3640612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Previously with Supernovae</a:t>
            </a:r>
          </a:p>
        </p:txBody>
      </p:sp>
      <p:pic>
        <p:nvPicPr>
          <p:cNvPr id="9" name="Picture 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452F0F08-C9E8-5D7A-6610-82BD3BCD503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42" t="35116" r="58132" b="23482"/>
          <a:stretch/>
        </p:blipFill>
        <p:spPr>
          <a:xfrm>
            <a:off x="911424" y="1443321"/>
            <a:ext cx="3049539" cy="2433540"/>
          </a:xfrm>
          <a:prstGeom prst="rect">
            <a:avLst/>
          </a:prstGeom>
        </p:spPr>
      </p:pic>
      <p:pic>
        <p:nvPicPr>
          <p:cNvPr id="12" name="Picture 11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AE44E82F-C454-E6AA-C5A8-BBEE804B482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2" t="29211" r="43807" b="14028"/>
          <a:stretch/>
        </p:blipFill>
        <p:spPr>
          <a:xfrm>
            <a:off x="479376" y="3758902"/>
            <a:ext cx="3779088" cy="2757312"/>
          </a:xfrm>
          <a:prstGeom prst="rect">
            <a:avLst/>
          </a:prstGeom>
        </p:spPr>
      </p:pic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E042FB66-1E09-4AD9-E8D4-F3F39569F54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2" t="29211" r="43807" b="14028"/>
          <a:stretch/>
        </p:blipFill>
        <p:spPr>
          <a:xfrm>
            <a:off x="5243558" y="1752960"/>
            <a:ext cx="4572697" cy="333634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D1F3E7D-A49D-2846-15BD-296027E5A6F3}"/>
              </a:ext>
            </a:extLst>
          </p:cNvPr>
          <p:cNvSpPr/>
          <p:nvPr/>
        </p:nvSpPr>
        <p:spPr>
          <a:xfrm>
            <a:off x="7032104" y="2060848"/>
            <a:ext cx="2520280" cy="1330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ACFF6E96-3338-A6E6-A8FE-6B09259240E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21" t="34824" r="58353" b="23774"/>
          <a:stretch/>
        </p:blipFill>
        <p:spPr>
          <a:xfrm>
            <a:off x="5015881" y="1772816"/>
            <a:ext cx="5328591" cy="342721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A7B537E-1100-81A3-C593-7ABB68B6A6F5}"/>
              </a:ext>
            </a:extLst>
          </p:cNvPr>
          <p:cNvSpPr txBox="1"/>
          <p:nvPr/>
        </p:nvSpPr>
        <p:spPr>
          <a:xfrm>
            <a:off x="11136560" y="2708920"/>
            <a:ext cx="68159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1)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2)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c.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d.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3)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4)</a:t>
            </a:r>
          </a:p>
        </p:txBody>
      </p:sp>
      <p:sp>
        <p:nvSpPr>
          <p:cNvPr id="14" name="Down Arrow 13">
            <a:extLst>
              <a:ext uri="{FF2B5EF4-FFF2-40B4-BE49-F238E27FC236}">
                <a16:creationId xmlns:a16="http://schemas.microsoft.com/office/drawing/2014/main" id="{AEE70EF4-841B-FEC4-BF58-4B93AAC9AD55}"/>
              </a:ext>
            </a:extLst>
          </p:cNvPr>
          <p:cNvSpPr/>
          <p:nvPr/>
        </p:nvSpPr>
        <p:spPr>
          <a:xfrm rot="16200000">
            <a:off x="11100556" y="3006754"/>
            <a:ext cx="360040" cy="34043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780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40961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4FCD2-7CEF-2579-FEE8-4FF4F9E32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Rejection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4D0C3-DD33-5B1B-364C-D8365FB96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1CEBE-9CA8-F847-2676-5F129F903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41</a:t>
            </a:fld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D17D12-D060-36AF-3BD0-CB9323947A30}"/>
              </a:ext>
            </a:extLst>
          </p:cNvPr>
          <p:cNvSpPr/>
          <p:nvPr/>
        </p:nvSpPr>
        <p:spPr>
          <a:xfrm>
            <a:off x="10801350" y="-342900"/>
            <a:ext cx="2495450" cy="7543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E6A792E9-21A9-6762-0644-44572204D130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387C7F-65AA-B647-969A-7B1F5D277278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4D99BD-30B5-D569-1E86-E1A817DA89FA}"/>
              </a:ext>
            </a:extLst>
          </p:cNvPr>
          <p:cNvSpPr txBox="1"/>
          <p:nvPr/>
        </p:nvSpPr>
        <p:spPr>
          <a:xfrm>
            <a:off x="479376" y="260648"/>
            <a:ext cx="3640612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Previously with Supernovae</a:t>
            </a:r>
          </a:p>
        </p:txBody>
      </p:sp>
      <p:pic>
        <p:nvPicPr>
          <p:cNvPr id="9" name="Picture 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452F0F08-C9E8-5D7A-6610-82BD3BCD503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42" t="35116" r="58132" b="23482"/>
          <a:stretch/>
        </p:blipFill>
        <p:spPr>
          <a:xfrm>
            <a:off x="911424" y="1443321"/>
            <a:ext cx="3049539" cy="2433540"/>
          </a:xfrm>
          <a:prstGeom prst="rect">
            <a:avLst/>
          </a:prstGeom>
        </p:spPr>
      </p:pic>
      <p:pic>
        <p:nvPicPr>
          <p:cNvPr id="12" name="Picture 11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AE44E82F-C454-E6AA-C5A8-BBEE804B482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2" t="29211" r="43807" b="14028"/>
          <a:stretch/>
        </p:blipFill>
        <p:spPr>
          <a:xfrm>
            <a:off x="479376" y="3758902"/>
            <a:ext cx="3779088" cy="2757312"/>
          </a:xfrm>
          <a:prstGeom prst="rect">
            <a:avLst/>
          </a:prstGeom>
        </p:spPr>
      </p:pic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E042FB66-1E09-4AD9-E8D4-F3F39569F54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2" t="29211" r="43807" b="14028"/>
          <a:stretch/>
        </p:blipFill>
        <p:spPr>
          <a:xfrm>
            <a:off x="5243558" y="1752960"/>
            <a:ext cx="4572697" cy="333634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D1F3E7D-A49D-2846-15BD-296027E5A6F3}"/>
              </a:ext>
            </a:extLst>
          </p:cNvPr>
          <p:cNvSpPr/>
          <p:nvPr/>
        </p:nvSpPr>
        <p:spPr>
          <a:xfrm>
            <a:off x="7032104" y="2060848"/>
            <a:ext cx="2520280" cy="1330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ACFF6E96-3338-A6E6-A8FE-6B09259240E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21" t="34824" r="58353" b="23774"/>
          <a:stretch/>
        </p:blipFill>
        <p:spPr>
          <a:xfrm>
            <a:off x="5015881" y="1772816"/>
            <a:ext cx="5328591" cy="3427211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D6BE2FF-1267-482C-9028-AD6109C05ADE}"/>
              </a:ext>
            </a:extLst>
          </p:cNvPr>
          <p:cNvCxnSpPr/>
          <p:nvPr/>
        </p:nvCxnSpPr>
        <p:spPr>
          <a:xfrm>
            <a:off x="7032104" y="908720"/>
            <a:ext cx="0" cy="4608512"/>
          </a:xfrm>
          <a:prstGeom prst="line">
            <a:avLst/>
          </a:prstGeom>
          <a:ln w="38100">
            <a:solidFill>
              <a:srgbClr val="7800A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49A33F5-4E82-6578-5CE1-DD88934CA37D}"/>
              </a:ext>
            </a:extLst>
          </p:cNvPr>
          <p:cNvSpPr txBox="1"/>
          <p:nvPr/>
        </p:nvSpPr>
        <p:spPr>
          <a:xfrm>
            <a:off x="5997411" y="5813458"/>
            <a:ext cx="4139339" cy="707886"/>
          </a:xfrm>
          <a:prstGeom prst="rect">
            <a:avLst/>
          </a:prstGeom>
          <a:noFill/>
          <a:ln w="19050">
            <a:solidFill>
              <a:srgbClr val="7800A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rgbClr val="7800A2"/>
                </a:solidFill>
              </a:rPr>
              <a:t>Signal peak is farther away from </a:t>
            </a:r>
          </a:p>
          <a:p>
            <a:pPr algn="ctr"/>
            <a:r>
              <a:rPr lang="en-US" sz="2000" dirty="0">
                <a:solidFill>
                  <a:srgbClr val="7800A2"/>
                </a:solidFill>
              </a:rPr>
              <a:t>radiogenic backgrounds’ energy range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7C47EFE-4E74-36C0-27C4-55D5281449CC}"/>
              </a:ext>
            </a:extLst>
          </p:cNvPr>
          <p:cNvSpPr txBox="1"/>
          <p:nvPr/>
        </p:nvSpPr>
        <p:spPr>
          <a:xfrm rot="5400000">
            <a:off x="6827500" y="5465742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7800A2"/>
                </a:solidFill>
              </a:rPr>
              <a:t>&gt;&gt;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144B11E-6694-D40D-3F4C-25BA9B607EF5}"/>
              </a:ext>
            </a:extLst>
          </p:cNvPr>
          <p:cNvSpPr txBox="1"/>
          <p:nvPr/>
        </p:nvSpPr>
        <p:spPr>
          <a:xfrm>
            <a:off x="11136560" y="2708920"/>
            <a:ext cx="68159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1)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2)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c.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d.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3)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4)</a:t>
            </a:r>
          </a:p>
        </p:txBody>
      </p:sp>
      <p:sp>
        <p:nvSpPr>
          <p:cNvPr id="18" name="Down Arrow 17">
            <a:extLst>
              <a:ext uri="{FF2B5EF4-FFF2-40B4-BE49-F238E27FC236}">
                <a16:creationId xmlns:a16="http://schemas.microsoft.com/office/drawing/2014/main" id="{71C7A6C6-6092-79C0-45B7-8A4A5C5E3F3A}"/>
              </a:ext>
            </a:extLst>
          </p:cNvPr>
          <p:cNvSpPr/>
          <p:nvPr/>
        </p:nvSpPr>
        <p:spPr>
          <a:xfrm rot="16200000">
            <a:off x="11100556" y="3006754"/>
            <a:ext cx="360040" cy="34043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780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82575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4FCD2-7CEF-2579-FEE8-4FF4F9E32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Rejection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4D0C3-DD33-5B1B-364C-D8365FB96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1CEBE-9CA8-F847-2676-5F129F903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42</a:t>
            </a:fld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D17D12-D060-36AF-3BD0-CB9323947A30}"/>
              </a:ext>
            </a:extLst>
          </p:cNvPr>
          <p:cNvSpPr/>
          <p:nvPr/>
        </p:nvSpPr>
        <p:spPr>
          <a:xfrm>
            <a:off x="10801350" y="-342900"/>
            <a:ext cx="2495450" cy="7543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E6A792E9-21A9-6762-0644-44572204D130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387C7F-65AA-B647-969A-7B1F5D277278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4D99BD-30B5-D569-1E86-E1A817DA89FA}"/>
              </a:ext>
            </a:extLst>
          </p:cNvPr>
          <p:cNvSpPr txBox="1"/>
          <p:nvPr/>
        </p:nvSpPr>
        <p:spPr>
          <a:xfrm>
            <a:off x="479376" y="260648"/>
            <a:ext cx="2084610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Now with Solar</a:t>
            </a:r>
          </a:p>
        </p:txBody>
      </p:sp>
      <p:pic>
        <p:nvPicPr>
          <p:cNvPr id="9" name="Picture 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452F0F08-C9E8-5D7A-6610-82BD3BCD503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42" t="35116" r="58132" b="23482"/>
          <a:stretch/>
        </p:blipFill>
        <p:spPr>
          <a:xfrm>
            <a:off x="911424" y="1443321"/>
            <a:ext cx="3049539" cy="2433540"/>
          </a:xfrm>
          <a:prstGeom prst="rect">
            <a:avLst/>
          </a:prstGeom>
        </p:spPr>
      </p:pic>
      <p:pic>
        <p:nvPicPr>
          <p:cNvPr id="12" name="Picture 11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AE44E82F-C454-E6AA-C5A8-BBEE804B482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2" t="29211" r="43807" b="14028"/>
          <a:stretch/>
        </p:blipFill>
        <p:spPr>
          <a:xfrm>
            <a:off x="479376" y="3758902"/>
            <a:ext cx="3779088" cy="2757312"/>
          </a:xfrm>
          <a:prstGeom prst="rect">
            <a:avLst/>
          </a:prstGeom>
        </p:spPr>
      </p:pic>
      <p:pic>
        <p:nvPicPr>
          <p:cNvPr id="17" name="Picture 16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1C1208EB-230A-AAD5-2CC1-B4F62C7FAC9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65" t="39459" r="31264" b="32376"/>
          <a:stretch/>
        </p:blipFill>
        <p:spPr>
          <a:xfrm>
            <a:off x="8577323" y="165421"/>
            <a:ext cx="2015196" cy="150496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8F86BB6-0764-C452-718F-B3041D067011}"/>
              </a:ext>
            </a:extLst>
          </p:cNvPr>
          <p:cNvSpPr txBox="1"/>
          <p:nvPr/>
        </p:nvSpPr>
        <p:spPr>
          <a:xfrm>
            <a:off x="5734051" y="6223826"/>
            <a:ext cx="49223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Digitization extracted from </a:t>
            </a:r>
          </a:p>
          <a:p>
            <a:r>
              <a:rPr lang="en-US" sz="1600" dirty="0">
                <a:hlinkClick r:id="rId6"/>
              </a:rPr>
              <a:t>DUNE as the Next-Generation Solar Neutrino Experiment</a:t>
            </a:r>
            <a:endParaRPr lang="en-US" sz="16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20CC9A6-ACB1-9747-E6AB-7000D3AF3CE3}"/>
              </a:ext>
            </a:extLst>
          </p:cNvPr>
          <p:cNvSpPr txBox="1"/>
          <p:nvPr/>
        </p:nvSpPr>
        <p:spPr>
          <a:xfrm>
            <a:off x="11136560" y="2708920"/>
            <a:ext cx="68159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1)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2)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c.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d.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3)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4)</a:t>
            </a:r>
          </a:p>
        </p:txBody>
      </p:sp>
      <p:sp>
        <p:nvSpPr>
          <p:cNvPr id="24" name="Down Arrow 23">
            <a:extLst>
              <a:ext uri="{FF2B5EF4-FFF2-40B4-BE49-F238E27FC236}">
                <a16:creationId xmlns:a16="http://schemas.microsoft.com/office/drawing/2014/main" id="{9453AB18-EBD0-3322-3829-E83F2E0F00C1}"/>
              </a:ext>
            </a:extLst>
          </p:cNvPr>
          <p:cNvSpPr/>
          <p:nvPr/>
        </p:nvSpPr>
        <p:spPr>
          <a:xfrm rot="16200000">
            <a:off x="11100556" y="3258781"/>
            <a:ext cx="360040" cy="34043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780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5816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4FCD2-7CEF-2579-FEE8-4FF4F9E32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Rejection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4D0C3-DD33-5B1B-364C-D8365FB96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1CEBE-9CA8-F847-2676-5F129F903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43</a:t>
            </a:fld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D17D12-D060-36AF-3BD0-CB9323947A30}"/>
              </a:ext>
            </a:extLst>
          </p:cNvPr>
          <p:cNvSpPr/>
          <p:nvPr/>
        </p:nvSpPr>
        <p:spPr>
          <a:xfrm>
            <a:off x="10801350" y="-342900"/>
            <a:ext cx="2495450" cy="7543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E6A792E9-21A9-6762-0644-44572204D130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387C7F-65AA-B647-969A-7B1F5D277278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4D99BD-30B5-D569-1E86-E1A817DA89FA}"/>
              </a:ext>
            </a:extLst>
          </p:cNvPr>
          <p:cNvSpPr txBox="1"/>
          <p:nvPr/>
        </p:nvSpPr>
        <p:spPr>
          <a:xfrm>
            <a:off x="479376" y="260648"/>
            <a:ext cx="2084610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Now with Solar</a:t>
            </a:r>
          </a:p>
        </p:txBody>
      </p:sp>
      <p:pic>
        <p:nvPicPr>
          <p:cNvPr id="9" name="Picture 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452F0F08-C9E8-5D7A-6610-82BD3BCD503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42" t="35116" r="58132" b="23482"/>
          <a:stretch/>
        </p:blipFill>
        <p:spPr>
          <a:xfrm>
            <a:off x="911424" y="1443321"/>
            <a:ext cx="3049539" cy="2433540"/>
          </a:xfrm>
          <a:prstGeom prst="rect">
            <a:avLst/>
          </a:prstGeom>
        </p:spPr>
      </p:pic>
      <p:pic>
        <p:nvPicPr>
          <p:cNvPr id="12" name="Picture 11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AE44E82F-C454-E6AA-C5A8-BBEE804B482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2" t="29211" r="43807" b="14028"/>
          <a:stretch/>
        </p:blipFill>
        <p:spPr>
          <a:xfrm>
            <a:off x="479376" y="3758902"/>
            <a:ext cx="3779088" cy="2757312"/>
          </a:xfrm>
          <a:prstGeom prst="rect">
            <a:avLst/>
          </a:prstGeom>
        </p:spPr>
      </p:pic>
      <p:pic>
        <p:nvPicPr>
          <p:cNvPr id="17" name="Picture 16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1C1208EB-230A-AAD5-2CC1-B4F62C7FAC9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65" t="39459" r="31264" b="32376"/>
          <a:stretch/>
        </p:blipFill>
        <p:spPr>
          <a:xfrm>
            <a:off x="8577323" y="165421"/>
            <a:ext cx="2015196" cy="150496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8F86BB6-0764-C452-718F-B3041D067011}"/>
              </a:ext>
            </a:extLst>
          </p:cNvPr>
          <p:cNvSpPr txBox="1"/>
          <p:nvPr/>
        </p:nvSpPr>
        <p:spPr>
          <a:xfrm>
            <a:off x="5734051" y="6223826"/>
            <a:ext cx="49223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Digitization extracted from </a:t>
            </a:r>
          </a:p>
          <a:p>
            <a:r>
              <a:rPr lang="en-US" sz="1600" dirty="0">
                <a:hlinkClick r:id="rId6"/>
              </a:rPr>
              <a:t>DUNE as the Next-Generation Solar Neutrino Experiment</a:t>
            </a:r>
            <a:endParaRPr lang="en-US" sz="16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20CC9A6-ACB1-9747-E6AB-7000D3AF3CE3}"/>
              </a:ext>
            </a:extLst>
          </p:cNvPr>
          <p:cNvSpPr txBox="1"/>
          <p:nvPr/>
        </p:nvSpPr>
        <p:spPr>
          <a:xfrm>
            <a:off x="11136560" y="2708920"/>
            <a:ext cx="68159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1)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2)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c.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d.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3)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4)</a:t>
            </a:r>
          </a:p>
        </p:txBody>
      </p:sp>
      <p:sp>
        <p:nvSpPr>
          <p:cNvPr id="24" name="Down Arrow 23">
            <a:extLst>
              <a:ext uri="{FF2B5EF4-FFF2-40B4-BE49-F238E27FC236}">
                <a16:creationId xmlns:a16="http://schemas.microsoft.com/office/drawing/2014/main" id="{9453AB18-EBD0-3322-3829-E83F2E0F00C1}"/>
              </a:ext>
            </a:extLst>
          </p:cNvPr>
          <p:cNvSpPr/>
          <p:nvPr/>
        </p:nvSpPr>
        <p:spPr>
          <a:xfrm rot="16200000">
            <a:off x="11100556" y="3258781"/>
            <a:ext cx="360040" cy="34043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780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Logo&#10;&#10;Description automatically generated">
            <a:extLst>
              <a:ext uri="{FF2B5EF4-FFF2-40B4-BE49-F238E27FC236}">
                <a16:creationId xmlns:a16="http://schemas.microsoft.com/office/drawing/2014/main" id="{34623DB8-EFD5-587F-D6AD-2D3287BA930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3"/>
          <a:stretch/>
        </p:blipFill>
        <p:spPr>
          <a:xfrm>
            <a:off x="4819736" y="1313470"/>
            <a:ext cx="5324425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90794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4FCD2-7CEF-2579-FEE8-4FF4F9E32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Rejection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4D0C3-DD33-5B1B-364C-D8365FB96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1CEBE-9CA8-F847-2676-5F129F903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44</a:t>
            </a:fld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D17D12-D060-36AF-3BD0-CB9323947A30}"/>
              </a:ext>
            </a:extLst>
          </p:cNvPr>
          <p:cNvSpPr/>
          <p:nvPr/>
        </p:nvSpPr>
        <p:spPr>
          <a:xfrm>
            <a:off x="10801350" y="-342900"/>
            <a:ext cx="2495450" cy="7543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E6A792E9-21A9-6762-0644-44572204D130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387C7F-65AA-B647-969A-7B1F5D277278}" type="slidenum">
              <a:rPr lang="en-US" smtClean="0"/>
              <a:pPr/>
              <a:t>44</a:t>
            </a:fld>
            <a:endParaRPr lang="en-US"/>
          </a:p>
        </p:txBody>
      </p:sp>
      <p:pic>
        <p:nvPicPr>
          <p:cNvPr id="9" name="Picture 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452F0F08-C9E8-5D7A-6610-82BD3BCD503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42" t="35116" r="58132" b="23482"/>
          <a:stretch/>
        </p:blipFill>
        <p:spPr>
          <a:xfrm>
            <a:off x="911424" y="1443321"/>
            <a:ext cx="3049539" cy="2433540"/>
          </a:xfrm>
          <a:prstGeom prst="rect">
            <a:avLst/>
          </a:prstGeom>
        </p:spPr>
      </p:pic>
      <p:pic>
        <p:nvPicPr>
          <p:cNvPr id="12" name="Picture 11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AE44E82F-C454-E6AA-C5A8-BBEE804B482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2" t="29211" r="43807" b="14028"/>
          <a:stretch/>
        </p:blipFill>
        <p:spPr>
          <a:xfrm>
            <a:off x="479376" y="3758902"/>
            <a:ext cx="3779088" cy="2757312"/>
          </a:xfrm>
          <a:prstGeom prst="rect">
            <a:avLst/>
          </a:prstGeom>
        </p:spPr>
      </p:pic>
      <p:pic>
        <p:nvPicPr>
          <p:cNvPr id="17" name="Picture 16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1C1208EB-230A-AAD5-2CC1-B4F62C7FAC9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65" t="39459" r="31264" b="32376"/>
          <a:stretch/>
        </p:blipFill>
        <p:spPr>
          <a:xfrm>
            <a:off x="8577323" y="165421"/>
            <a:ext cx="2015196" cy="1504967"/>
          </a:xfrm>
          <a:prstGeom prst="rect">
            <a:avLst/>
          </a:prstGeom>
        </p:spPr>
      </p:pic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8404C09-F11E-210E-8631-3A3280A69E4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2" t="29211" r="43807" b="14028"/>
          <a:stretch/>
        </p:blipFill>
        <p:spPr>
          <a:xfrm>
            <a:off x="4586153" y="1610589"/>
            <a:ext cx="5799009" cy="423109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BAAA9B7-C88A-F98D-B619-225175481083}"/>
              </a:ext>
            </a:extLst>
          </p:cNvPr>
          <p:cNvSpPr/>
          <p:nvPr/>
        </p:nvSpPr>
        <p:spPr>
          <a:xfrm>
            <a:off x="6816080" y="1959981"/>
            <a:ext cx="3270684" cy="17989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17A75F0-FA26-E835-D76F-715BFC651E38}"/>
              </a:ext>
            </a:extLst>
          </p:cNvPr>
          <p:cNvSpPr txBox="1"/>
          <p:nvPr/>
        </p:nvSpPr>
        <p:spPr>
          <a:xfrm>
            <a:off x="479376" y="260648"/>
            <a:ext cx="2084610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Now with Solar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227D495-7470-F8FD-1715-F3937A14BAE9}"/>
              </a:ext>
            </a:extLst>
          </p:cNvPr>
          <p:cNvSpPr txBox="1"/>
          <p:nvPr/>
        </p:nvSpPr>
        <p:spPr>
          <a:xfrm>
            <a:off x="11136560" y="2708920"/>
            <a:ext cx="68159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1)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2)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c.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d.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3)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4)</a:t>
            </a:r>
          </a:p>
        </p:txBody>
      </p:sp>
      <p:sp>
        <p:nvSpPr>
          <p:cNvPr id="14" name="Down Arrow 13">
            <a:extLst>
              <a:ext uri="{FF2B5EF4-FFF2-40B4-BE49-F238E27FC236}">
                <a16:creationId xmlns:a16="http://schemas.microsoft.com/office/drawing/2014/main" id="{B1D93DA7-3720-4131-4CD1-1F802AF5A09F}"/>
              </a:ext>
            </a:extLst>
          </p:cNvPr>
          <p:cNvSpPr/>
          <p:nvPr/>
        </p:nvSpPr>
        <p:spPr>
          <a:xfrm rot="16200000">
            <a:off x="11100556" y="3258781"/>
            <a:ext cx="360040" cy="34043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780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32" descr="Logo&#10;&#10;Description automatically generated">
            <a:extLst>
              <a:ext uri="{FF2B5EF4-FFF2-40B4-BE49-F238E27FC236}">
                <a16:creationId xmlns:a16="http://schemas.microsoft.com/office/drawing/2014/main" id="{C25ED2BC-F628-A625-B41C-A2300785F2D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3"/>
          <a:stretch/>
        </p:blipFill>
        <p:spPr>
          <a:xfrm>
            <a:off x="4819736" y="1313470"/>
            <a:ext cx="5324425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65876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4FCD2-7CEF-2579-FEE8-4FF4F9E32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Rejection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4D0C3-DD33-5B1B-364C-D8365FB96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1CEBE-9CA8-F847-2676-5F129F903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45</a:t>
            </a:fld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D17D12-D060-36AF-3BD0-CB9323947A30}"/>
              </a:ext>
            </a:extLst>
          </p:cNvPr>
          <p:cNvSpPr/>
          <p:nvPr/>
        </p:nvSpPr>
        <p:spPr>
          <a:xfrm>
            <a:off x="10801350" y="-342900"/>
            <a:ext cx="2495450" cy="7543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E6A792E9-21A9-6762-0644-44572204D130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387C7F-65AA-B647-969A-7B1F5D277278}" type="slidenum">
              <a:rPr lang="en-US" smtClean="0"/>
              <a:pPr/>
              <a:t>45</a:t>
            </a:fld>
            <a:endParaRPr lang="en-US"/>
          </a:p>
        </p:txBody>
      </p:sp>
      <p:pic>
        <p:nvPicPr>
          <p:cNvPr id="9" name="Picture 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452F0F08-C9E8-5D7A-6610-82BD3BCD503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42" t="35116" r="58132" b="23482"/>
          <a:stretch/>
        </p:blipFill>
        <p:spPr>
          <a:xfrm>
            <a:off x="911424" y="1443321"/>
            <a:ext cx="3049539" cy="2433540"/>
          </a:xfrm>
          <a:prstGeom prst="rect">
            <a:avLst/>
          </a:prstGeom>
        </p:spPr>
      </p:pic>
      <p:pic>
        <p:nvPicPr>
          <p:cNvPr id="12" name="Picture 11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AE44E82F-C454-E6AA-C5A8-BBEE804B482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2" t="29211" r="43807" b="14028"/>
          <a:stretch/>
        </p:blipFill>
        <p:spPr>
          <a:xfrm>
            <a:off x="479376" y="3758902"/>
            <a:ext cx="3779088" cy="2757312"/>
          </a:xfrm>
          <a:prstGeom prst="rect">
            <a:avLst/>
          </a:prstGeom>
        </p:spPr>
      </p:pic>
      <p:pic>
        <p:nvPicPr>
          <p:cNvPr id="17" name="Picture 16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1C1208EB-230A-AAD5-2CC1-B4F62C7FAC9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65" t="39459" r="31264" b="32376"/>
          <a:stretch/>
        </p:blipFill>
        <p:spPr>
          <a:xfrm>
            <a:off x="8577323" y="165421"/>
            <a:ext cx="2015196" cy="1504967"/>
          </a:xfrm>
          <a:prstGeom prst="rect">
            <a:avLst/>
          </a:prstGeom>
        </p:spPr>
      </p:pic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8404C09-F11E-210E-8631-3A3280A69E4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2" t="29211" r="43807" b="14028"/>
          <a:stretch/>
        </p:blipFill>
        <p:spPr>
          <a:xfrm>
            <a:off x="4586153" y="1610589"/>
            <a:ext cx="5799009" cy="423109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BAAA9B7-C88A-F98D-B619-225175481083}"/>
              </a:ext>
            </a:extLst>
          </p:cNvPr>
          <p:cNvSpPr/>
          <p:nvPr/>
        </p:nvSpPr>
        <p:spPr>
          <a:xfrm>
            <a:off x="6816080" y="1959981"/>
            <a:ext cx="3270684" cy="17989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17A75F0-FA26-E835-D76F-715BFC651E38}"/>
              </a:ext>
            </a:extLst>
          </p:cNvPr>
          <p:cNvSpPr txBox="1"/>
          <p:nvPr/>
        </p:nvSpPr>
        <p:spPr>
          <a:xfrm>
            <a:off x="479376" y="260648"/>
            <a:ext cx="2084610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Now with Solar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227D495-7470-F8FD-1715-F3937A14BAE9}"/>
              </a:ext>
            </a:extLst>
          </p:cNvPr>
          <p:cNvSpPr txBox="1"/>
          <p:nvPr/>
        </p:nvSpPr>
        <p:spPr>
          <a:xfrm>
            <a:off x="11136560" y="2708920"/>
            <a:ext cx="68159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1)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2)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c.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d.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3)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4)</a:t>
            </a:r>
          </a:p>
        </p:txBody>
      </p:sp>
      <p:sp>
        <p:nvSpPr>
          <p:cNvPr id="14" name="Down Arrow 13">
            <a:extLst>
              <a:ext uri="{FF2B5EF4-FFF2-40B4-BE49-F238E27FC236}">
                <a16:creationId xmlns:a16="http://schemas.microsoft.com/office/drawing/2014/main" id="{B1D93DA7-3720-4131-4CD1-1F802AF5A09F}"/>
              </a:ext>
            </a:extLst>
          </p:cNvPr>
          <p:cNvSpPr/>
          <p:nvPr/>
        </p:nvSpPr>
        <p:spPr>
          <a:xfrm rot="16200000">
            <a:off x="11100556" y="3258781"/>
            <a:ext cx="360040" cy="34043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780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32" descr="Logo&#10;&#10;Description automatically generated">
            <a:extLst>
              <a:ext uri="{FF2B5EF4-FFF2-40B4-BE49-F238E27FC236}">
                <a16:creationId xmlns:a16="http://schemas.microsoft.com/office/drawing/2014/main" id="{C25ED2BC-F628-A625-B41C-A2300785F2D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3"/>
          <a:stretch/>
        </p:blipFill>
        <p:spPr>
          <a:xfrm>
            <a:off x="4819736" y="1313470"/>
            <a:ext cx="5324425" cy="4536504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965CE67A-722E-3FCA-120A-2474561C8791}"/>
              </a:ext>
            </a:extLst>
          </p:cNvPr>
          <p:cNvCxnSpPr/>
          <p:nvPr/>
        </p:nvCxnSpPr>
        <p:spPr>
          <a:xfrm>
            <a:off x="6356399" y="1397692"/>
            <a:ext cx="0" cy="4608512"/>
          </a:xfrm>
          <a:prstGeom prst="line">
            <a:avLst/>
          </a:prstGeom>
          <a:ln w="38100">
            <a:solidFill>
              <a:srgbClr val="7800A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A38F617-9F8F-3E71-D1A9-E5A5F10978BB}"/>
              </a:ext>
            </a:extLst>
          </p:cNvPr>
          <p:cNvSpPr txBox="1"/>
          <p:nvPr/>
        </p:nvSpPr>
        <p:spPr>
          <a:xfrm>
            <a:off x="5587465" y="6336263"/>
            <a:ext cx="4615944" cy="400110"/>
          </a:xfrm>
          <a:prstGeom prst="rect">
            <a:avLst/>
          </a:prstGeom>
          <a:noFill/>
          <a:ln w="19050">
            <a:solidFill>
              <a:srgbClr val="7800A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rgbClr val="7800A2"/>
                </a:solidFill>
              </a:rPr>
              <a:t>Signal peak overlaps with the backgrounds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9C41FFC-21FD-5C70-7298-66D1A499F42C}"/>
              </a:ext>
            </a:extLst>
          </p:cNvPr>
          <p:cNvSpPr txBox="1"/>
          <p:nvPr/>
        </p:nvSpPr>
        <p:spPr>
          <a:xfrm rot="5400000">
            <a:off x="6191865" y="5912539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7800A2"/>
                </a:solidFill>
              </a:rPr>
              <a:t>&gt;&gt;</a:t>
            </a:r>
          </a:p>
        </p:txBody>
      </p:sp>
    </p:spTree>
    <p:extLst>
      <p:ext uri="{BB962C8B-B14F-4D97-AF65-F5344CB8AC3E}">
        <p14:creationId xmlns:p14="http://schemas.microsoft.com/office/powerpoint/2010/main" val="26767120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4FCD2-7CEF-2579-FEE8-4FF4F9E32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Rejection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4D0C3-DD33-5B1B-364C-D8365FB96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1CEBE-9CA8-F847-2676-5F129F903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46</a:t>
            </a:fld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D17D12-D060-36AF-3BD0-CB9323947A30}"/>
              </a:ext>
            </a:extLst>
          </p:cNvPr>
          <p:cNvSpPr/>
          <p:nvPr/>
        </p:nvSpPr>
        <p:spPr>
          <a:xfrm>
            <a:off x="10801350" y="-342900"/>
            <a:ext cx="2495450" cy="7543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E6A792E9-21A9-6762-0644-44572204D130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387C7F-65AA-B647-969A-7B1F5D277278}" type="slidenum">
              <a:rPr lang="en-US" smtClean="0"/>
              <a:pPr/>
              <a:t>46</a:t>
            </a:fld>
            <a:endParaRPr lang="en-US"/>
          </a:p>
        </p:txBody>
      </p:sp>
      <p:pic>
        <p:nvPicPr>
          <p:cNvPr id="9" name="Picture 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452F0F08-C9E8-5D7A-6610-82BD3BCD503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42" t="35116" r="58132" b="23482"/>
          <a:stretch/>
        </p:blipFill>
        <p:spPr>
          <a:xfrm>
            <a:off x="911424" y="1443321"/>
            <a:ext cx="3049539" cy="2433540"/>
          </a:xfrm>
          <a:prstGeom prst="rect">
            <a:avLst/>
          </a:prstGeom>
        </p:spPr>
      </p:pic>
      <p:pic>
        <p:nvPicPr>
          <p:cNvPr id="12" name="Picture 11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AE44E82F-C454-E6AA-C5A8-BBEE804B482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2" t="29211" r="43807" b="14028"/>
          <a:stretch/>
        </p:blipFill>
        <p:spPr>
          <a:xfrm>
            <a:off x="479376" y="3758902"/>
            <a:ext cx="3779088" cy="2757312"/>
          </a:xfrm>
          <a:prstGeom prst="rect">
            <a:avLst/>
          </a:prstGeom>
        </p:spPr>
      </p:pic>
      <p:pic>
        <p:nvPicPr>
          <p:cNvPr id="17" name="Picture 16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1C1208EB-230A-AAD5-2CC1-B4F62C7FAC9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65" t="39459" r="31264" b="32376"/>
          <a:stretch/>
        </p:blipFill>
        <p:spPr>
          <a:xfrm>
            <a:off x="8577323" y="165421"/>
            <a:ext cx="2015196" cy="1504967"/>
          </a:xfrm>
          <a:prstGeom prst="rect">
            <a:avLst/>
          </a:prstGeom>
        </p:spPr>
      </p:pic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8404C09-F11E-210E-8631-3A3280A69E4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2" t="29211" r="43807" b="14028"/>
          <a:stretch/>
        </p:blipFill>
        <p:spPr>
          <a:xfrm>
            <a:off x="4586153" y="1610589"/>
            <a:ext cx="5799009" cy="423109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BAAA9B7-C88A-F98D-B619-225175481083}"/>
              </a:ext>
            </a:extLst>
          </p:cNvPr>
          <p:cNvSpPr/>
          <p:nvPr/>
        </p:nvSpPr>
        <p:spPr>
          <a:xfrm>
            <a:off x="6816080" y="1959981"/>
            <a:ext cx="3270684" cy="17989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17A75F0-FA26-E835-D76F-715BFC651E38}"/>
              </a:ext>
            </a:extLst>
          </p:cNvPr>
          <p:cNvSpPr txBox="1"/>
          <p:nvPr/>
        </p:nvSpPr>
        <p:spPr>
          <a:xfrm>
            <a:off x="479376" y="260648"/>
            <a:ext cx="2084610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Now with Solar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227D495-7470-F8FD-1715-F3937A14BAE9}"/>
              </a:ext>
            </a:extLst>
          </p:cNvPr>
          <p:cNvSpPr txBox="1"/>
          <p:nvPr/>
        </p:nvSpPr>
        <p:spPr>
          <a:xfrm>
            <a:off x="11136560" y="2708920"/>
            <a:ext cx="68159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1)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2)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c.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d.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3)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4)</a:t>
            </a:r>
          </a:p>
        </p:txBody>
      </p:sp>
      <p:sp>
        <p:nvSpPr>
          <p:cNvPr id="14" name="Down Arrow 13">
            <a:extLst>
              <a:ext uri="{FF2B5EF4-FFF2-40B4-BE49-F238E27FC236}">
                <a16:creationId xmlns:a16="http://schemas.microsoft.com/office/drawing/2014/main" id="{B1D93DA7-3720-4131-4CD1-1F802AF5A09F}"/>
              </a:ext>
            </a:extLst>
          </p:cNvPr>
          <p:cNvSpPr/>
          <p:nvPr/>
        </p:nvSpPr>
        <p:spPr>
          <a:xfrm rot="16200000">
            <a:off x="11100556" y="3258781"/>
            <a:ext cx="360040" cy="34043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780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32" descr="Logo&#10;&#10;Description automatically generated">
            <a:extLst>
              <a:ext uri="{FF2B5EF4-FFF2-40B4-BE49-F238E27FC236}">
                <a16:creationId xmlns:a16="http://schemas.microsoft.com/office/drawing/2014/main" id="{C25ED2BC-F628-A625-B41C-A2300785F2D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3"/>
          <a:stretch/>
        </p:blipFill>
        <p:spPr>
          <a:xfrm>
            <a:off x="4819736" y="1313470"/>
            <a:ext cx="5324425" cy="4536504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965CE67A-722E-3FCA-120A-2474561C8791}"/>
              </a:ext>
            </a:extLst>
          </p:cNvPr>
          <p:cNvCxnSpPr/>
          <p:nvPr/>
        </p:nvCxnSpPr>
        <p:spPr>
          <a:xfrm>
            <a:off x="6356399" y="1397692"/>
            <a:ext cx="0" cy="4608512"/>
          </a:xfrm>
          <a:prstGeom prst="line">
            <a:avLst/>
          </a:prstGeom>
          <a:ln w="38100">
            <a:solidFill>
              <a:srgbClr val="7800A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A38F617-9F8F-3E71-D1A9-E5A5F10978BB}"/>
              </a:ext>
            </a:extLst>
          </p:cNvPr>
          <p:cNvSpPr txBox="1"/>
          <p:nvPr/>
        </p:nvSpPr>
        <p:spPr>
          <a:xfrm>
            <a:off x="5587465" y="6336263"/>
            <a:ext cx="4615944" cy="400110"/>
          </a:xfrm>
          <a:prstGeom prst="rect">
            <a:avLst/>
          </a:prstGeom>
          <a:noFill/>
          <a:ln w="19050">
            <a:solidFill>
              <a:srgbClr val="7800A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rgbClr val="7800A2"/>
                </a:solidFill>
              </a:rPr>
              <a:t>Signal peak overlaps with the backgrounds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9C41FFC-21FD-5C70-7298-66D1A499F42C}"/>
              </a:ext>
            </a:extLst>
          </p:cNvPr>
          <p:cNvSpPr txBox="1"/>
          <p:nvPr/>
        </p:nvSpPr>
        <p:spPr>
          <a:xfrm rot="5400000">
            <a:off x="6191865" y="5912539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7800A2"/>
                </a:solidFill>
              </a:rPr>
              <a:t>&gt;&gt;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F171569-6C07-FA37-564E-B3CA8C7E04A2}"/>
              </a:ext>
            </a:extLst>
          </p:cNvPr>
          <p:cNvSpPr/>
          <p:nvPr/>
        </p:nvSpPr>
        <p:spPr>
          <a:xfrm>
            <a:off x="335361" y="1268073"/>
            <a:ext cx="10257158" cy="5453402"/>
          </a:xfrm>
          <a:prstGeom prst="rect">
            <a:avLst/>
          </a:prstGeom>
          <a:solidFill>
            <a:srgbClr val="FFFFFF">
              <a:alpha val="9058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7030A0"/>
                </a:solidFill>
              </a:rPr>
              <a:t>We need some work done for the background rejection</a:t>
            </a:r>
          </a:p>
        </p:txBody>
      </p:sp>
    </p:spTree>
    <p:extLst>
      <p:ext uri="{BB962C8B-B14F-4D97-AF65-F5344CB8AC3E}">
        <p14:creationId xmlns:p14="http://schemas.microsoft.com/office/powerpoint/2010/main" val="4019287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4FCD2-7CEF-2579-FEE8-4FF4F9E32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Rejection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4D0C3-DD33-5B1B-364C-D8365FB96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1CEBE-9CA8-F847-2676-5F129F903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D17D12-D060-36AF-3BD0-CB9323947A30}"/>
              </a:ext>
            </a:extLst>
          </p:cNvPr>
          <p:cNvSpPr/>
          <p:nvPr/>
        </p:nvSpPr>
        <p:spPr>
          <a:xfrm>
            <a:off x="10801350" y="-342900"/>
            <a:ext cx="2495450" cy="7543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E6A792E9-21A9-6762-0644-44572204D130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387C7F-65AA-B647-969A-7B1F5D27727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4D99BD-30B5-D569-1E86-E1A817DA89FA}"/>
              </a:ext>
            </a:extLst>
          </p:cNvPr>
          <p:cNvSpPr txBox="1"/>
          <p:nvPr/>
        </p:nvSpPr>
        <p:spPr>
          <a:xfrm>
            <a:off x="479376" y="260648"/>
            <a:ext cx="3640612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Previously with Supernovae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DDB085D-A6D0-6388-364F-C256DE30A484}"/>
              </a:ext>
            </a:extLst>
          </p:cNvPr>
          <p:cNvSpPr txBox="1"/>
          <p:nvPr/>
        </p:nvSpPr>
        <p:spPr>
          <a:xfrm>
            <a:off x="11136560" y="2708920"/>
            <a:ext cx="68159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1)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2)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c.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d.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3)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4)</a:t>
            </a:r>
          </a:p>
        </p:txBody>
      </p:sp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9530EE0D-9519-53C1-E8D5-ED7F1E8D69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2" t="29211" r="43807" b="14028"/>
          <a:stretch/>
        </p:blipFill>
        <p:spPr>
          <a:xfrm>
            <a:off x="1972140" y="1399594"/>
            <a:ext cx="6694886" cy="488474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2A7890F-2BDE-9909-C581-6C682AF5F09D}"/>
              </a:ext>
            </a:extLst>
          </p:cNvPr>
          <p:cNvSpPr/>
          <p:nvPr/>
        </p:nvSpPr>
        <p:spPr>
          <a:xfrm>
            <a:off x="4453790" y="1172892"/>
            <a:ext cx="864096" cy="5022475"/>
          </a:xfrm>
          <a:prstGeom prst="rect">
            <a:avLst/>
          </a:prstGeom>
          <a:solidFill>
            <a:srgbClr val="D3C6E2">
              <a:alpha val="53725"/>
            </a:srgbClr>
          </a:solidFill>
          <a:ln>
            <a:solidFill>
              <a:srgbClr val="7800A2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7CBBAE-719B-DCD9-5D5D-9382F7CCAE70}"/>
              </a:ext>
            </a:extLst>
          </p:cNvPr>
          <p:cNvSpPr txBox="1"/>
          <p:nvPr/>
        </p:nvSpPr>
        <p:spPr>
          <a:xfrm>
            <a:off x="5375920" y="1196752"/>
            <a:ext cx="1515736" cy="461665"/>
          </a:xfrm>
          <a:prstGeom prst="rect">
            <a:avLst/>
          </a:prstGeom>
          <a:solidFill>
            <a:srgbClr val="7800A2"/>
          </a:solidFill>
          <a:ln>
            <a:solidFill>
              <a:srgbClr val="7800A2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Supernova</a:t>
            </a:r>
          </a:p>
        </p:txBody>
      </p:sp>
      <p:sp>
        <p:nvSpPr>
          <p:cNvPr id="12" name="Down Arrow 11">
            <a:extLst>
              <a:ext uri="{FF2B5EF4-FFF2-40B4-BE49-F238E27FC236}">
                <a16:creationId xmlns:a16="http://schemas.microsoft.com/office/drawing/2014/main" id="{831FBFDE-4569-51EF-79D2-4501F4C16082}"/>
              </a:ext>
            </a:extLst>
          </p:cNvPr>
          <p:cNvSpPr/>
          <p:nvPr/>
        </p:nvSpPr>
        <p:spPr>
          <a:xfrm rot="16200000">
            <a:off x="11100556" y="3006754"/>
            <a:ext cx="360040" cy="34043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780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777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4FCD2-7CEF-2579-FEE8-4FF4F9E32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Rejection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4D0C3-DD33-5B1B-364C-D8365FB96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1CEBE-9CA8-F847-2676-5F129F903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D17D12-D060-36AF-3BD0-CB9323947A30}"/>
              </a:ext>
            </a:extLst>
          </p:cNvPr>
          <p:cNvSpPr/>
          <p:nvPr/>
        </p:nvSpPr>
        <p:spPr>
          <a:xfrm>
            <a:off x="10801350" y="-342900"/>
            <a:ext cx="2495450" cy="7543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E6A792E9-21A9-6762-0644-44572204D130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387C7F-65AA-B647-969A-7B1F5D27727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DDB085D-A6D0-6388-364F-C256DE30A484}"/>
              </a:ext>
            </a:extLst>
          </p:cNvPr>
          <p:cNvSpPr txBox="1"/>
          <p:nvPr/>
        </p:nvSpPr>
        <p:spPr>
          <a:xfrm>
            <a:off x="11136560" y="2708920"/>
            <a:ext cx="68159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1)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2)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c.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d.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3)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4)</a:t>
            </a:r>
          </a:p>
        </p:txBody>
      </p:sp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9530EE0D-9519-53C1-E8D5-ED7F1E8D69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2" t="29211" r="43807" b="14028"/>
          <a:stretch/>
        </p:blipFill>
        <p:spPr>
          <a:xfrm>
            <a:off x="1972140" y="1399594"/>
            <a:ext cx="6694886" cy="488474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2A7890F-2BDE-9909-C581-6C682AF5F09D}"/>
              </a:ext>
            </a:extLst>
          </p:cNvPr>
          <p:cNvSpPr/>
          <p:nvPr/>
        </p:nvSpPr>
        <p:spPr>
          <a:xfrm>
            <a:off x="4453790" y="1172892"/>
            <a:ext cx="864096" cy="5022475"/>
          </a:xfrm>
          <a:prstGeom prst="rect">
            <a:avLst/>
          </a:prstGeom>
          <a:solidFill>
            <a:srgbClr val="D3C6E2">
              <a:alpha val="53725"/>
            </a:srgbClr>
          </a:solidFill>
          <a:ln>
            <a:solidFill>
              <a:srgbClr val="7800A2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7CBBAE-719B-DCD9-5D5D-9382F7CCAE70}"/>
              </a:ext>
            </a:extLst>
          </p:cNvPr>
          <p:cNvSpPr txBox="1"/>
          <p:nvPr/>
        </p:nvSpPr>
        <p:spPr>
          <a:xfrm>
            <a:off x="5375920" y="1196752"/>
            <a:ext cx="1515736" cy="461665"/>
          </a:xfrm>
          <a:prstGeom prst="rect">
            <a:avLst/>
          </a:prstGeom>
          <a:solidFill>
            <a:srgbClr val="7800A2"/>
          </a:solidFill>
          <a:ln>
            <a:solidFill>
              <a:srgbClr val="7800A2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Supernova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8BB6846-1E09-7A21-7727-F3A63441BA78}"/>
              </a:ext>
            </a:extLst>
          </p:cNvPr>
          <p:cNvSpPr/>
          <p:nvPr/>
        </p:nvSpPr>
        <p:spPr>
          <a:xfrm>
            <a:off x="3505951" y="1194094"/>
            <a:ext cx="864096" cy="5022475"/>
          </a:xfrm>
          <a:prstGeom prst="rect">
            <a:avLst/>
          </a:prstGeom>
          <a:solidFill>
            <a:schemeClr val="accent3">
              <a:lumMod val="75000"/>
              <a:alpha val="53725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B88644-773A-1418-C861-5D5B94AEF42D}"/>
              </a:ext>
            </a:extLst>
          </p:cNvPr>
          <p:cNvSpPr txBox="1"/>
          <p:nvPr/>
        </p:nvSpPr>
        <p:spPr>
          <a:xfrm>
            <a:off x="2603105" y="5754904"/>
            <a:ext cx="813043" cy="461665"/>
          </a:xfrm>
          <a:prstGeom prst="rect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Solar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932EAEC-3B2B-CA49-081D-8A33CB176384}"/>
              </a:ext>
            </a:extLst>
          </p:cNvPr>
          <p:cNvSpPr txBox="1"/>
          <p:nvPr/>
        </p:nvSpPr>
        <p:spPr>
          <a:xfrm>
            <a:off x="479376" y="260648"/>
            <a:ext cx="2084610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Now with Solar</a:t>
            </a:r>
          </a:p>
        </p:txBody>
      </p:sp>
      <p:sp>
        <p:nvSpPr>
          <p:cNvPr id="14" name="Down Arrow 13">
            <a:extLst>
              <a:ext uri="{FF2B5EF4-FFF2-40B4-BE49-F238E27FC236}">
                <a16:creationId xmlns:a16="http://schemas.microsoft.com/office/drawing/2014/main" id="{F6673D4E-1EC1-0BB8-D550-30F16CCF959B}"/>
              </a:ext>
            </a:extLst>
          </p:cNvPr>
          <p:cNvSpPr/>
          <p:nvPr/>
        </p:nvSpPr>
        <p:spPr>
          <a:xfrm rot="16200000">
            <a:off x="11100556" y="3258781"/>
            <a:ext cx="360040" cy="34043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780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6119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4FCD2-7CEF-2579-FEE8-4FF4F9E32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Rejection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4D0C3-DD33-5B1B-364C-D8365FB96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1CEBE-9CA8-F847-2676-5F129F903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D17D12-D060-36AF-3BD0-CB9323947A30}"/>
              </a:ext>
            </a:extLst>
          </p:cNvPr>
          <p:cNvSpPr/>
          <p:nvPr/>
        </p:nvSpPr>
        <p:spPr>
          <a:xfrm>
            <a:off x="10801350" y="-342900"/>
            <a:ext cx="2495450" cy="7543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E6A792E9-21A9-6762-0644-44572204D130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387C7F-65AA-B647-969A-7B1F5D27727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DDB085D-A6D0-6388-364F-C256DE30A484}"/>
              </a:ext>
            </a:extLst>
          </p:cNvPr>
          <p:cNvSpPr txBox="1"/>
          <p:nvPr/>
        </p:nvSpPr>
        <p:spPr>
          <a:xfrm>
            <a:off x="11136560" y="2708920"/>
            <a:ext cx="68159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1)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2)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c.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d.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3)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4)</a:t>
            </a:r>
          </a:p>
        </p:txBody>
      </p:sp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9530EE0D-9519-53C1-E8D5-ED7F1E8D69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2" t="29211" r="43807" b="14028"/>
          <a:stretch/>
        </p:blipFill>
        <p:spPr>
          <a:xfrm>
            <a:off x="1972140" y="1399594"/>
            <a:ext cx="6694886" cy="488474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2A7890F-2BDE-9909-C581-6C682AF5F09D}"/>
              </a:ext>
            </a:extLst>
          </p:cNvPr>
          <p:cNvSpPr/>
          <p:nvPr/>
        </p:nvSpPr>
        <p:spPr>
          <a:xfrm>
            <a:off x="4453790" y="1172892"/>
            <a:ext cx="864096" cy="5022475"/>
          </a:xfrm>
          <a:prstGeom prst="rect">
            <a:avLst/>
          </a:prstGeom>
          <a:solidFill>
            <a:srgbClr val="D3C6E2">
              <a:alpha val="53725"/>
            </a:srgbClr>
          </a:solidFill>
          <a:ln>
            <a:solidFill>
              <a:srgbClr val="7800A2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7CBBAE-719B-DCD9-5D5D-9382F7CCAE70}"/>
              </a:ext>
            </a:extLst>
          </p:cNvPr>
          <p:cNvSpPr txBox="1"/>
          <p:nvPr/>
        </p:nvSpPr>
        <p:spPr>
          <a:xfrm>
            <a:off x="5375920" y="1196752"/>
            <a:ext cx="1515736" cy="461665"/>
          </a:xfrm>
          <a:prstGeom prst="rect">
            <a:avLst/>
          </a:prstGeom>
          <a:solidFill>
            <a:srgbClr val="7800A2"/>
          </a:solidFill>
          <a:ln>
            <a:solidFill>
              <a:srgbClr val="7800A2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Supernova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8BB6846-1E09-7A21-7727-F3A63441BA78}"/>
              </a:ext>
            </a:extLst>
          </p:cNvPr>
          <p:cNvSpPr/>
          <p:nvPr/>
        </p:nvSpPr>
        <p:spPr>
          <a:xfrm>
            <a:off x="3505951" y="1194094"/>
            <a:ext cx="864096" cy="5022475"/>
          </a:xfrm>
          <a:prstGeom prst="rect">
            <a:avLst/>
          </a:prstGeom>
          <a:solidFill>
            <a:schemeClr val="accent3">
              <a:lumMod val="75000"/>
              <a:alpha val="53725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B88644-773A-1418-C861-5D5B94AEF42D}"/>
              </a:ext>
            </a:extLst>
          </p:cNvPr>
          <p:cNvSpPr txBox="1"/>
          <p:nvPr/>
        </p:nvSpPr>
        <p:spPr>
          <a:xfrm>
            <a:off x="2603105" y="5754904"/>
            <a:ext cx="813043" cy="461665"/>
          </a:xfrm>
          <a:prstGeom prst="rect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Solar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932EAEC-3B2B-CA49-081D-8A33CB176384}"/>
              </a:ext>
            </a:extLst>
          </p:cNvPr>
          <p:cNvSpPr txBox="1"/>
          <p:nvPr/>
        </p:nvSpPr>
        <p:spPr>
          <a:xfrm>
            <a:off x="479376" y="260648"/>
            <a:ext cx="2084610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Now with Solar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E78159B-C0A0-923E-817A-8E4810655B66}"/>
              </a:ext>
            </a:extLst>
          </p:cNvPr>
          <p:cNvSpPr/>
          <p:nvPr/>
        </p:nvSpPr>
        <p:spPr>
          <a:xfrm>
            <a:off x="335361" y="1124744"/>
            <a:ext cx="10257158" cy="5548583"/>
          </a:xfrm>
          <a:prstGeom prst="rect">
            <a:avLst/>
          </a:prstGeom>
          <a:solidFill>
            <a:srgbClr val="FFFFFF">
              <a:alpha val="9058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7030A0"/>
                </a:solidFill>
              </a:rPr>
              <a:t>We need some work done for the background rejection</a:t>
            </a:r>
          </a:p>
        </p:txBody>
      </p:sp>
      <p:sp>
        <p:nvSpPr>
          <p:cNvPr id="14" name="Down Arrow 13">
            <a:extLst>
              <a:ext uri="{FF2B5EF4-FFF2-40B4-BE49-F238E27FC236}">
                <a16:creationId xmlns:a16="http://schemas.microsoft.com/office/drawing/2014/main" id="{D1A6D76E-13D9-5CBE-C784-64A7256A30AE}"/>
              </a:ext>
            </a:extLst>
          </p:cNvPr>
          <p:cNvSpPr/>
          <p:nvPr/>
        </p:nvSpPr>
        <p:spPr>
          <a:xfrm rot="16200000">
            <a:off x="11100556" y="3258781"/>
            <a:ext cx="360040" cy="34043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780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6551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4FCD2-7CEF-2579-FEE8-4FF4F9E32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Rejection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4D0C3-DD33-5B1B-364C-D8365FB96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1CEBE-9CA8-F847-2676-5F129F903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D17D12-D060-36AF-3BD0-CB9323947A30}"/>
              </a:ext>
            </a:extLst>
          </p:cNvPr>
          <p:cNvSpPr/>
          <p:nvPr/>
        </p:nvSpPr>
        <p:spPr>
          <a:xfrm>
            <a:off x="10801350" y="-342900"/>
            <a:ext cx="2495450" cy="7543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E6A792E9-21A9-6762-0644-44572204D130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387C7F-65AA-B647-969A-7B1F5D277278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BAAA9B7-C88A-F98D-B619-225175481083}"/>
              </a:ext>
            </a:extLst>
          </p:cNvPr>
          <p:cNvSpPr/>
          <p:nvPr/>
        </p:nvSpPr>
        <p:spPr>
          <a:xfrm>
            <a:off x="6888088" y="1975946"/>
            <a:ext cx="2952328" cy="18678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75E25E8-0757-2F41-6541-BB3F6B3021CB}"/>
              </a:ext>
            </a:extLst>
          </p:cNvPr>
          <p:cNvSpPr txBox="1"/>
          <p:nvPr/>
        </p:nvSpPr>
        <p:spPr>
          <a:xfrm>
            <a:off x="479376" y="260648"/>
            <a:ext cx="2084610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Now with Solar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CB5DBA-DB8B-882F-4C49-3D32444F81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695778"/>
            <a:ext cx="10225136" cy="4497364"/>
          </a:xfrm>
        </p:spPr>
        <p:txBody>
          <a:bodyPr/>
          <a:lstStyle/>
          <a:p>
            <a:r>
              <a:rPr lang="en-US" dirty="0"/>
              <a:t>Directionality </a:t>
            </a:r>
          </a:p>
          <a:p>
            <a:endParaRPr lang="en-US" dirty="0"/>
          </a:p>
          <a:p>
            <a:r>
              <a:rPr lang="en-US" dirty="0"/>
              <a:t>Event Locations</a:t>
            </a:r>
          </a:p>
          <a:p>
            <a:endParaRPr lang="en-US" dirty="0"/>
          </a:p>
          <a:p>
            <a:r>
              <a:rPr lang="en-US" dirty="0"/>
              <a:t>Pulse Shape Discrimination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Particle ID</a:t>
            </a:r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ED9A423-4E00-8BD6-0F55-8097FB2ABDBA}"/>
              </a:ext>
            </a:extLst>
          </p:cNvPr>
          <p:cNvSpPr txBox="1"/>
          <p:nvPr/>
        </p:nvSpPr>
        <p:spPr>
          <a:xfrm>
            <a:off x="11136560" y="2708920"/>
            <a:ext cx="68159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1)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2)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c.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d.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3)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4)</a:t>
            </a:r>
          </a:p>
        </p:txBody>
      </p:sp>
      <p:sp>
        <p:nvSpPr>
          <p:cNvPr id="18" name="Down Arrow 17">
            <a:extLst>
              <a:ext uri="{FF2B5EF4-FFF2-40B4-BE49-F238E27FC236}">
                <a16:creationId xmlns:a16="http://schemas.microsoft.com/office/drawing/2014/main" id="{3379BF9A-0C24-5F3D-E844-4E3797F197C4}"/>
              </a:ext>
            </a:extLst>
          </p:cNvPr>
          <p:cNvSpPr/>
          <p:nvPr/>
        </p:nvSpPr>
        <p:spPr>
          <a:xfrm rot="16200000">
            <a:off x="11100556" y="3258781"/>
            <a:ext cx="360040" cy="34043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780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3420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4FCD2-7CEF-2579-FEE8-4FF4F9E32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Rejection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4D0C3-DD33-5B1B-364C-D8365FB96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1CEBE-9CA8-F847-2676-5F129F903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D17D12-D060-36AF-3BD0-CB9323947A30}"/>
              </a:ext>
            </a:extLst>
          </p:cNvPr>
          <p:cNvSpPr/>
          <p:nvPr/>
        </p:nvSpPr>
        <p:spPr>
          <a:xfrm>
            <a:off x="10801350" y="-342900"/>
            <a:ext cx="2495450" cy="75438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E6A792E9-21A9-6762-0644-44572204D130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387C7F-65AA-B647-969A-7B1F5D277278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BAAA9B7-C88A-F98D-B619-225175481083}"/>
              </a:ext>
            </a:extLst>
          </p:cNvPr>
          <p:cNvSpPr/>
          <p:nvPr/>
        </p:nvSpPr>
        <p:spPr>
          <a:xfrm>
            <a:off x="6888088" y="1975946"/>
            <a:ext cx="2952328" cy="18678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75E25E8-0757-2F41-6541-BB3F6B3021CB}"/>
              </a:ext>
            </a:extLst>
          </p:cNvPr>
          <p:cNvSpPr txBox="1"/>
          <p:nvPr/>
        </p:nvSpPr>
        <p:spPr>
          <a:xfrm>
            <a:off x="479376" y="260648"/>
            <a:ext cx="2084610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Now with Solar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CB5DBA-DB8B-882F-4C49-3D32444F81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695778"/>
            <a:ext cx="10225136" cy="4497364"/>
          </a:xfrm>
        </p:spPr>
        <p:txBody>
          <a:bodyPr/>
          <a:lstStyle/>
          <a:p>
            <a:r>
              <a:rPr lang="en-US" dirty="0"/>
              <a:t>Directionality </a:t>
            </a:r>
            <a:r>
              <a:rPr lang="en-US" dirty="0">
                <a:solidFill>
                  <a:srgbClr val="7030A0"/>
                </a:solidFill>
              </a:rPr>
              <a:t>by Shion</a:t>
            </a:r>
          </a:p>
          <a:p>
            <a:endParaRPr lang="en-US" dirty="0"/>
          </a:p>
          <a:p>
            <a:r>
              <a:rPr lang="en-US" dirty="0"/>
              <a:t>Event Locations </a:t>
            </a:r>
            <a:r>
              <a:rPr lang="en-US" dirty="0">
                <a:solidFill>
                  <a:srgbClr val="7030A0"/>
                </a:solidFill>
              </a:rPr>
              <a:t>by Future Shion</a:t>
            </a:r>
          </a:p>
          <a:p>
            <a:endParaRPr lang="en-US" dirty="0"/>
          </a:p>
          <a:p>
            <a:r>
              <a:rPr lang="en-US" dirty="0"/>
              <a:t>Pulse Shape Discrimination </a:t>
            </a:r>
            <a:r>
              <a:rPr lang="en-US" dirty="0">
                <a:solidFill>
                  <a:srgbClr val="7030A0"/>
                </a:solidFill>
              </a:rPr>
              <a:t>by Nick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Particle ID </a:t>
            </a:r>
            <a:r>
              <a:rPr lang="en-US" dirty="0">
                <a:solidFill>
                  <a:srgbClr val="7030A0"/>
                </a:solidFill>
              </a:rPr>
              <a:t>by Guilherme </a:t>
            </a:r>
          </a:p>
          <a:p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DA892E7-9B90-A7C4-DF44-C05B2F1A2E2C}"/>
              </a:ext>
            </a:extLst>
          </p:cNvPr>
          <p:cNvSpPr/>
          <p:nvPr/>
        </p:nvSpPr>
        <p:spPr>
          <a:xfrm>
            <a:off x="263352" y="1695778"/>
            <a:ext cx="4320480" cy="509086"/>
          </a:xfrm>
          <a:prstGeom prst="rect">
            <a:avLst/>
          </a:prstGeom>
          <a:noFill/>
          <a:ln w="38100">
            <a:solidFill>
              <a:srgbClr val="780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EA5426B-E2F5-DC57-77AA-4DFADDA26CDD}"/>
              </a:ext>
            </a:extLst>
          </p:cNvPr>
          <p:cNvSpPr txBox="1"/>
          <p:nvPr/>
        </p:nvSpPr>
        <p:spPr>
          <a:xfrm>
            <a:off x="11136560" y="2708920"/>
            <a:ext cx="68159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1)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2)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c.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d.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3)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a.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b.</a:t>
            </a:r>
          </a:p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4)</a:t>
            </a:r>
          </a:p>
        </p:txBody>
      </p:sp>
      <p:sp>
        <p:nvSpPr>
          <p:cNvPr id="16" name="Down Arrow 15">
            <a:extLst>
              <a:ext uri="{FF2B5EF4-FFF2-40B4-BE49-F238E27FC236}">
                <a16:creationId xmlns:a16="http://schemas.microsoft.com/office/drawing/2014/main" id="{3710C9EA-7433-13FE-CD73-42D22E02DBCB}"/>
              </a:ext>
            </a:extLst>
          </p:cNvPr>
          <p:cNvSpPr/>
          <p:nvPr/>
        </p:nvSpPr>
        <p:spPr>
          <a:xfrm rot="16200000">
            <a:off x="11100556" y="3258781"/>
            <a:ext cx="360040" cy="34043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7800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424452"/>
      </p:ext>
    </p:extLst>
  </p:cSld>
  <p:clrMapOvr>
    <a:masterClrMapping/>
  </p:clrMapOvr>
</p:sld>
</file>

<file path=ppt/theme/theme1.xml><?xml version="1.0" encoding="utf-8"?>
<a:theme xmlns:a="http://schemas.openxmlformats.org/drawingml/2006/main" name="UoM">
  <a:themeElements>
    <a:clrScheme name="UoM ">
      <a:dk1>
        <a:srgbClr val="000000"/>
      </a:dk1>
      <a:lt1>
        <a:srgbClr val="FFFFFF"/>
      </a:lt1>
      <a:dk2>
        <a:srgbClr val="5D2979"/>
      </a:dk2>
      <a:lt2>
        <a:srgbClr val="EEECE1"/>
      </a:lt2>
      <a:accent1>
        <a:srgbClr val="878A8E"/>
      </a:accent1>
      <a:accent2>
        <a:srgbClr val="FDB822"/>
      </a:accent2>
      <a:accent3>
        <a:srgbClr val="EFCA89"/>
      </a:accent3>
      <a:accent4>
        <a:srgbClr val="D3C6E2"/>
      </a:accent4>
      <a:accent5>
        <a:srgbClr val="B3B1B6"/>
      </a:accent5>
      <a:accent6>
        <a:srgbClr val="8253A3"/>
      </a:accent6>
      <a:hlink>
        <a:srgbClr val="000000"/>
      </a:hlink>
      <a:folHlink>
        <a:srgbClr val="0001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10951</TotalTime>
  <Words>2355</Words>
  <Application>Microsoft Macintosh PowerPoint</Application>
  <PresentationFormat>Widescreen</PresentationFormat>
  <Paragraphs>944</Paragraphs>
  <Slides>46</Slides>
  <Notes>42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0" baseType="lpstr">
      <vt:lpstr>Arial</vt:lpstr>
      <vt:lpstr>Calibri</vt:lpstr>
      <vt:lpstr>Cambria Math</vt:lpstr>
      <vt:lpstr>UoM</vt:lpstr>
      <vt:lpstr>Directionality studies on solar neutrinos</vt:lpstr>
      <vt:lpstr>Contents</vt:lpstr>
      <vt:lpstr>Background Rejection</vt:lpstr>
      <vt:lpstr>Background Rejection</vt:lpstr>
      <vt:lpstr>Background Rejection</vt:lpstr>
      <vt:lpstr>Background Rejection</vt:lpstr>
      <vt:lpstr>Background Rejection</vt:lpstr>
      <vt:lpstr>Background Rejection</vt:lpstr>
      <vt:lpstr>Background Rejection</vt:lpstr>
      <vt:lpstr>Background Rejection</vt:lpstr>
      <vt:lpstr>Directionality Method</vt:lpstr>
      <vt:lpstr>Directionality Studies - RANSAC</vt:lpstr>
      <vt:lpstr>Directionality Studies - RANSAC</vt:lpstr>
      <vt:lpstr>Directionality Studies - RANSAC</vt:lpstr>
      <vt:lpstr>Directionality Studies - RANSAC</vt:lpstr>
      <vt:lpstr>Directionality Studies - RANSAC</vt:lpstr>
      <vt:lpstr>PowerPoint Presentation</vt:lpstr>
      <vt:lpstr>Directionality Studies - RANSAC</vt:lpstr>
      <vt:lpstr>Background Rejection with Directionality</vt:lpstr>
      <vt:lpstr>Background Rejection with Directionality</vt:lpstr>
      <vt:lpstr>Background Rejection with Directionality</vt:lpstr>
      <vt:lpstr>Background Rejection with Directionality</vt:lpstr>
      <vt:lpstr>Background Rejection with Directionality</vt:lpstr>
      <vt:lpstr>Background Rejection with Directionality</vt:lpstr>
      <vt:lpstr>Background Rejection with Directionality</vt:lpstr>
      <vt:lpstr>Background Rejection with Directionality</vt:lpstr>
      <vt:lpstr>Background Rejection with Directionality</vt:lpstr>
      <vt:lpstr>Background Rejection with Directionality</vt:lpstr>
      <vt:lpstr>Background Rejection with Directionality</vt:lpstr>
      <vt:lpstr>Background Rejection with Directionality</vt:lpstr>
      <vt:lpstr>PowerPoint Presentation</vt:lpstr>
      <vt:lpstr>hep Discoveries? </vt:lpstr>
      <vt:lpstr>Directionality reconstruction for hep events</vt:lpstr>
      <vt:lpstr>Directionality reconstruction for ES events</vt:lpstr>
      <vt:lpstr>Directionality reconstruction for ES events</vt:lpstr>
      <vt:lpstr>Current and Future Work</vt:lpstr>
      <vt:lpstr>Thank you!</vt:lpstr>
      <vt:lpstr>Backup</vt:lpstr>
      <vt:lpstr>Background Rejection</vt:lpstr>
      <vt:lpstr>Background Rejection</vt:lpstr>
      <vt:lpstr>Background Rejection</vt:lpstr>
      <vt:lpstr>Background Rejection</vt:lpstr>
      <vt:lpstr>Background Rejection</vt:lpstr>
      <vt:lpstr>Background Rejection</vt:lpstr>
      <vt:lpstr>Background Rejection</vt:lpstr>
      <vt:lpstr>Background Rejection</vt:lpstr>
    </vt:vector>
  </TitlesOfParts>
  <Manager/>
  <Company>The Univeristy of Manchester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UoM template </dc:title>
  <dc:subject/>
  <dc:creator>Design Team</dc:creator>
  <cp:keywords/>
  <dc:description/>
  <cp:lastModifiedBy>Kubota, Shion</cp:lastModifiedBy>
  <cp:revision>296</cp:revision>
  <dcterms:created xsi:type="dcterms:W3CDTF">2013-11-21T09:06:30Z</dcterms:created>
  <dcterms:modified xsi:type="dcterms:W3CDTF">2023-01-27T06:58:57Z</dcterms:modified>
  <cp:category/>
</cp:coreProperties>
</file>