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63" r:id="rId5"/>
    <p:sldId id="258" r:id="rId6"/>
    <p:sldId id="261" r:id="rId7"/>
    <p:sldId id="268" r:id="rId8"/>
    <p:sldId id="262" r:id="rId9"/>
    <p:sldId id="260" r:id="rId10"/>
    <p:sldId id="264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6D0C1-A080-4D42-BBC5-F6AE1152DF80}" type="datetimeFigureOut">
              <a:rPr lang="en-GB" smtClean="0"/>
              <a:t>10/03/2022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B79A6F-5F80-42C9-88F7-60940D0AD4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418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79A6F-5F80-42C9-88F7-60940D0AD48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450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1D0E-D490-48F2-821C-E8F6FA3F0D4B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21EC-70A6-4F50-81E0-C61D711A40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013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1D0E-D490-48F2-821C-E8F6FA3F0D4B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21EC-70A6-4F50-81E0-C61D711A40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00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1D0E-D490-48F2-821C-E8F6FA3F0D4B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21EC-70A6-4F50-81E0-C61D711A40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438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1D0E-D490-48F2-821C-E8F6FA3F0D4B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21EC-70A6-4F50-81E0-C61D711A40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406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1D0E-D490-48F2-821C-E8F6FA3F0D4B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21EC-70A6-4F50-81E0-C61D711A40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350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1D0E-D490-48F2-821C-E8F6FA3F0D4B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21EC-70A6-4F50-81E0-C61D711A40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976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1D0E-D490-48F2-821C-E8F6FA3F0D4B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21EC-70A6-4F50-81E0-C61D711A40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744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1D0E-D490-48F2-821C-E8F6FA3F0D4B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21EC-70A6-4F50-81E0-C61D711A40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298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1D0E-D490-48F2-821C-E8F6FA3F0D4B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21EC-70A6-4F50-81E0-C61D711A40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064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1D0E-D490-48F2-821C-E8F6FA3F0D4B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21EC-70A6-4F50-81E0-C61D711A40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369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1D0E-D490-48F2-821C-E8F6FA3F0D4B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21EC-70A6-4F50-81E0-C61D711A40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94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F1D0E-D490-48F2-821C-E8F6FA3F0D4B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B21EC-70A6-4F50-81E0-C61D711A40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864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Solar Neutrinos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Patrick Worrell and Ben Leadbetter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0616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Supernova results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8" y="1676141"/>
            <a:ext cx="4669449" cy="33370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991" y="1844553"/>
            <a:ext cx="4454513" cy="30002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5517232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Generally a ‘good’ fit across an entire cloud (like those seen on slide 7)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220072" y="1546677"/>
            <a:ext cx="4355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ES RANSAC reconstruction with RT = 1.5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912098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n-GB" dirty="0" smtClean="0"/>
              <a:t>Solar results (for boron-8 flux)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772817"/>
            <a:ext cx="4534170" cy="324035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814586"/>
            <a:ext cx="4365837" cy="29105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5229200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Immediately obvious that our fitting method is not as accurate for the solar neutrino data</a:t>
            </a:r>
          </a:p>
        </p:txBody>
      </p:sp>
    </p:spTree>
    <p:extLst>
      <p:ext uri="{BB962C8B-B14F-4D97-AF65-F5344CB8AC3E}">
        <p14:creationId xmlns:p14="http://schemas.microsoft.com/office/powerpoint/2010/main" val="3965433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of an ES event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Electrons released as a result of solar neutrino interactions have lower energy than supernova neutrinos</a:t>
            </a:r>
          </a:p>
          <a:p>
            <a:r>
              <a:rPr lang="en-GB" sz="2000" dirty="0" smtClean="0"/>
              <a:t>They experience larger straggling effects </a:t>
            </a:r>
            <a:endParaRPr lang="en-GB" sz="2000" dirty="0"/>
          </a:p>
          <a:p>
            <a:r>
              <a:rPr lang="en-GB" sz="2000" dirty="0" smtClean="0"/>
              <a:t>Need to focus on sections of the track, not the entirety of it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6" r="11070"/>
          <a:stretch/>
        </p:blipFill>
        <p:spPr>
          <a:xfrm>
            <a:off x="4650468" y="1844824"/>
            <a:ext cx="4493532" cy="39696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64088" y="573325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K.E of electron = 7.54 MeV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517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28459"/>
              </p:ext>
            </p:extLst>
          </p:nvPr>
        </p:nvGraphicFramePr>
        <p:xfrm>
          <a:off x="1403648" y="1772816"/>
          <a:ext cx="6614615" cy="2204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2104"/>
                <a:gridCol w="1798999"/>
                <a:gridCol w="1930634"/>
                <a:gridCol w="921439"/>
                <a:gridCol w="921439"/>
              </a:tblGrid>
              <a:tr h="44088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# of pixels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track vs true init electron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track vs true init neutrino #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ArcCos t vs 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ArcCos t vs 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08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-0.870141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-0.935847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29.52497126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20.63458269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08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0.816471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0.859168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35.26692823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30.77670606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08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-0.777698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-0.82704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38.949713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34.20413571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08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-0.723846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-0.78335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43.62706689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38.43167007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87624" y="4293096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method presents problems for lower energy neutrinos as they do not trigger as many pixels -&gt; more unreliable to reconstruct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5645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olar Neutrino Spectrum. | Download Scientific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096250" cy="565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725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“Inspiration”</a:t>
            </a:r>
            <a:endParaRPr lang="en-GB" dirty="0"/>
          </a:p>
        </p:txBody>
      </p:sp>
      <p:pic>
        <p:nvPicPr>
          <p:cNvPr id="1026" name="Picture 2" descr="Introduction to Neutrino Sourc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27939"/>
            <a:ext cx="7949044" cy="534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6516216" y="2636912"/>
            <a:ext cx="648072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068710" y="1340768"/>
            <a:ext cx="230425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Initially working with supernova neutrino simulations -&gt; approx. 0 - 50 MeV spectrum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8458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“Inspiration”</a:t>
            </a:r>
            <a:endParaRPr lang="en-GB" dirty="0"/>
          </a:p>
        </p:txBody>
      </p:sp>
      <p:pic>
        <p:nvPicPr>
          <p:cNvPr id="1026" name="Picture 2" descr="Introduction to Neutrino Sourc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27939"/>
            <a:ext cx="7949044" cy="534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5499872" y="2290529"/>
            <a:ext cx="648072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068710" y="1340768"/>
            <a:ext cx="230425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Recently have access to data for solar neutrinos -&gt;  approx. 0-19 MeV spectrum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8202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Interaction Processes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4716016" y="3861048"/>
                <a:ext cx="3970784" cy="5581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/>
                          </m:ctrlPr>
                        </m:sSubPr>
                        <m:e>
                          <m:r>
                            <a:rPr lang="en-GB" sz="2800" i="1"/>
                            <m:t>𝜈</m:t>
                          </m:r>
                        </m:e>
                        <m:sub>
                          <m:r>
                            <a:rPr lang="en-GB" sz="2800" i="1"/>
                            <m:t>𝑒</m:t>
                          </m:r>
                          <m:r>
                            <a:rPr lang="en-GB" sz="2800" i="1"/>
                            <m:t>,</m:t>
                          </m:r>
                          <m:r>
                            <a:rPr lang="en-GB" sz="2800" i="1"/>
                            <m:t>𝜇</m:t>
                          </m:r>
                          <m:r>
                            <a:rPr lang="en-GB" sz="2800" i="1"/>
                            <m:t>,</m:t>
                          </m:r>
                          <m:r>
                            <a:rPr lang="en-GB" sz="2800" i="1"/>
                            <m:t>𝜏</m:t>
                          </m:r>
                        </m:sub>
                      </m:sSub>
                      <m:r>
                        <a:rPr lang="en-GB" sz="2800" i="1"/>
                        <m:t>+</m:t>
                      </m:r>
                      <m:sSup>
                        <m:sSupPr>
                          <m:ctrlPr>
                            <a:rPr lang="en-GB" sz="2800" i="1"/>
                          </m:ctrlPr>
                        </m:sSupPr>
                        <m:e>
                          <m:r>
                            <a:rPr lang="en-GB" sz="2800" i="1"/>
                            <m:t>𝑒</m:t>
                          </m:r>
                        </m:e>
                        <m:sup>
                          <m:r>
                            <a:rPr lang="en-GB" sz="2800" i="1"/>
                            <m:t>−</m:t>
                          </m:r>
                        </m:sup>
                      </m:sSup>
                      <m:r>
                        <a:rPr lang="en-GB" sz="2800" i="1"/>
                        <m:t>→ </m:t>
                      </m:r>
                      <m:sSub>
                        <m:sSubPr>
                          <m:ctrlPr>
                            <a:rPr lang="en-GB" sz="2800" i="1"/>
                          </m:ctrlPr>
                        </m:sSubPr>
                        <m:e>
                          <m:r>
                            <a:rPr lang="en-GB" sz="2800" i="1"/>
                            <m:t>𝜈</m:t>
                          </m:r>
                        </m:e>
                        <m:sub>
                          <m:r>
                            <a:rPr lang="en-GB" sz="2800" i="1"/>
                            <m:t>𝑒</m:t>
                          </m:r>
                          <m:r>
                            <a:rPr lang="en-GB" sz="2800" i="1"/>
                            <m:t>,</m:t>
                          </m:r>
                          <m:r>
                            <a:rPr lang="en-GB" sz="2800" i="1"/>
                            <m:t>𝜇</m:t>
                          </m:r>
                          <m:r>
                            <a:rPr lang="en-GB" sz="2800" i="1"/>
                            <m:t>,</m:t>
                          </m:r>
                          <m:r>
                            <a:rPr lang="en-GB" sz="2800" i="1"/>
                            <m:t>𝜏</m:t>
                          </m:r>
                        </m:sub>
                      </m:sSub>
                      <m:r>
                        <a:rPr lang="en-GB" sz="2800" i="1"/>
                        <m:t>+</m:t>
                      </m:r>
                      <m:sSup>
                        <m:sSupPr>
                          <m:ctrlPr>
                            <a:rPr lang="en-GB" sz="2800" i="1"/>
                          </m:ctrlPr>
                        </m:sSupPr>
                        <m:e>
                          <m:r>
                            <a:rPr lang="en-GB" sz="2800" i="1"/>
                            <m:t>𝑒</m:t>
                          </m:r>
                        </m:e>
                        <m:sup>
                          <m:r>
                            <a:rPr lang="en-GB" sz="2800" i="1"/>
                            <m:t>−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3861048"/>
                <a:ext cx="3970784" cy="55816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3295525"/>
            <a:ext cx="4042792" cy="4525963"/>
          </a:xfrm>
        </p:spPr>
        <p:txBody>
          <a:bodyPr/>
          <a:lstStyle/>
          <a:p>
            <a:r>
              <a:rPr lang="en-GB" dirty="0" smtClean="0"/>
              <a:t>Charged current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179512" y="3834447"/>
                <a:ext cx="4176464" cy="602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/>
                          </m:ctrlPr>
                        </m:sSubPr>
                        <m:e>
                          <m:r>
                            <a:rPr lang="en-GB" sz="2800" i="1"/>
                            <m:t>𝜈</m:t>
                          </m:r>
                        </m:e>
                        <m:sub>
                          <m:r>
                            <a:rPr lang="en-GB" sz="2800" i="1"/>
                            <m:t>𝑒</m:t>
                          </m:r>
                        </m:sub>
                      </m:sSub>
                      <m:r>
                        <a:rPr lang="en-GB" sz="2800" i="1"/>
                        <m:t>+</m:t>
                      </m:r>
                      <m:sPre>
                        <m:sPrePr>
                          <m:ctrlPr>
                            <a:rPr lang="en-GB" sz="2800" i="1"/>
                          </m:ctrlPr>
                        </m:sPrePr>
                        <m:sub>
                          <m:r>
                            <a:rPr lang="en-GB" sz="2800" i="1"/>
                            <m:t> </m:t>
                          </m:r>
                        </m:sub>
                        <m:sup>
                          <m:r>
                            <a:rPr lang="en-GB" sz="2800" i="1"/>
                            <m:t>40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GB" sz="2800"/>
                            <m:t>Ar</m:t>
                          </m:r>
                        </m:e>
                      </m:sPre>
                      <m:r>
                        <a:rPr lang="en-GB" sz="2800" i="1"/>
                        <m:t>→ </m:t>
                      </m:r>
                      <m:sSup>
                        <m:sSupPr>
                          <m:ctrlPr>
                            <a:rPr lang="en-GB" sz="2800" i="1"/>
                          </m:ctrlPr>
                        </m:sSupPr>
                        <m:e>
                          <m:r>
                            <a:rPr lang="en-GB" sz="2800" i="1"/>
                            <m:t>𝑒</m:t>
                          </m:r>
                        </m:e>
                        <m:sup>
                          <m:r>
                            <a:rPr lang="en-GB" sz="2800" i="1"/>
                            <m:t>−</m:t>
                          </m:r>
                        </m:sup>
                      </m:sSup>
                      <m:r>
                        <a:rPr lang="en-GB" sz="2800" i="1"/>
                        <m:t>+</m:t>
                      </m:r>
                      <m:sPre>
                        <m:sPrePr>
                          <m:ctrlPr>
                            <a:rPr lang="en-GB" sz="2800" i="1"/>
                          </m:ctrlPr>
                        </m:sPrePr>
                        <m:sub>
                          <m:r>
                            <a:rPr lang="en-GB" sz="2800" i="1"/>
                            <m:t> </m:t>
                          </m:r>
                        </m:sub>
                        <m:sup>
                          <m:r>
                            <a:rPr lang="en-GB" sz="2800" i="1"/>
                            <m:t>40</m:t>
                          </m:r>
                        </m:sup>
                        <m:e>
                          <m:sSup>
                            <m:sSupPr>
                              <m:ctrlPr>
                                <a:rPr lang="en-GB" sz="2800" i="1"/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2800"/>
                                <m:t>K</m:t>
                              </m:r>
                            </m:e>
                            <m:sup>
                              <m:r>
                                <a:rPr lang="en-GB" sz="2800" i="1"/>
                                <m:t>∗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3834447"/>
                <a:ext cx="4176464" cy="602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5"/>
          <p:cNvSpPr txBox="1">
            <a:spLocks/>
          </p:cNvSpPr>
          <p:nvPr/>
        </p:nvSpPr>
        <p:spPr>
          <a:xfrm>
            <a:off x="4499992" y="3284984"/>
            <a:ext cx="40427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Electron Scattering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 smtClean="0"/>
              <a:t>There are two main processes for neutrino interactions within liquid argon (this will be important for later results)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839471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Motivation for reconstructing tracks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Electrons released during interactions will ionize orbital electrons surrounding argon atoms creating a ‘track’ in the detector</a:t>
            </a:r>
          </a:p>
          <a:p>
            <a:r>
              <a:rPr lang="en-GB" dirty="0" smtClean="0"/>
              <a:t>While GEANT4 stores the </a:t>
            </a:r>
            <a:r>
              <a:rPr lang="en-GB" i="1" dirty="0" smtClean="0"/>
              <a:t>true</a:t>
            </a:r>
            <a:r>
              <a:rPr lang="en-GB" dirty="0" smtClean="0"/>
              <a:t> information of all the particles involved in an interaction, we obviously do not have this in reality</a:t>
            </a:r>
          </a:p>
          <a:p>
            <a:r>
              <a:rPr lang="en-GB" dirty="0" smtClean="0"/>
              <a:t>Reconstructing the direction of a track gives us some information about the direction of the electron immediately after a neutrino interaction – something particularly useful for the electron scattering process</a:t>
            </a:r>
          </a:p>
          <a:p>
            <a:r>
              <a:rPr lang="en-GB" dirty="0" smtClean="0"/>
              <a:t>Identifying background interactions also requires reconstructing tracks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0694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do we accomplish this?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We use </a:t>
            </a:r>
            <a:r>
              <a:rPr lang="en-GB" dirty="0" err="1" smtClean="0"/>
              <a:t>RANdom</a:t>
            </a:r>
            <a:r>
              <a:rPr lang="en-GB" dirty="0" smtClean="0"/>
              <a:t> </a:t>
            </a:r>
            <a:r>
              <a:rPr lang="en-GB" dirty="0" err="1" smtClean="0"/>
              <a:t>SAmple</a:t>
            </a:r>
            <a:r>
              <a:rPr lang="en-GB" dirty="0" smtClean="0"/>
              <a:t> Consensus (RANSAC) to identify the cloud of electrons – an idea inspired by the supernova group at Harvard</a:t>
            </a:r>
          </a:p>
          <a:p>
            <a:r>
              <a:rPr lang="en-GB" dirty="0" smtClean="0"/>
              <a:t>NB: the RANSAC algorithm has no indication of the beginning of a track, so there is a near equal probability of being in the aligned to the ‘correct’ direction, or anti aligned (this will be shown later) </a:t>
            </a:r>
            <a:endParaRPr lang="en-GB" dirty="0"/>
          </a:p>
        </p:txBody>
      </p:sp>
      <p:pic>
        <p:nvPicPr>
          <p:cNvPr id="2050" name="Picture 2" descr="Robust linear model estimation using RANSAC — scikit-learn 1.0.2  documenta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26" r="9877"/>
          <a:stretch/>
        </p:blipFill>
        <p:spPr bwMode="auto">
          <a:xfrm>
            <a:off x="4572000" y="1631286"/>
            <a:ext cx="4608512" cy="4317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5893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RANSAC</a:t>
            </a:r>
            <a:endParaRPr lang="en-GB" dirty="0"/>
          </a:p>
        </p:txBody>
      </p:sp>
      <p:pic>
        <p:nvPicPr>
          <p:cNvPr id="6146" name="Picture 2" descr="Illustration of the threshold value determined by RANSAC algorithm to... |  Download Scientific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7172325" cy="488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055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from supernova neutrinos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4538319" cy="432048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391" y="2152960"/>
            <a:ext cx="4268451" cy="40123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16016" y="6082133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Purple arrow is the true electron direction immediately after an interaction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483768" y="1588730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Before and after a RANSAC algorithm fit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42013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Use of the track reconstruction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5069160"/>
          </a:xfrm>
        </p:spPr>
        <p:txBody>
          <a:bodyPr>
            <a:normAutofit fontScale="77500" lnSpcReduction="20000"/>
          </a:bodyPr>
          <a:lstStyle/>
          <a:p>
            <a:r>
              <a:rPr lang="en-GB" sz="2800" dirty="0" smtClean="0"/>
              <a:t>We want to check the quality of the track reconstruction, compared with the true electron direction in GEANT4.  </a:t>
            </a:r>
          </a:p>
          <a:p>
            <a:r>
              <a:rPr lang="en-GB" sz="2800" dirty="0" smtClean="0"/>
              <a:t>This directionality becomes particularly important for identifying ES events in the DUNE detector, as there is a high correlation between the direction of the electron released and the direction of the incoming neutrino.</a:t>
            </a:r>
          </a:p>
          <a:p>
            <a:r>
              <a:rPr lang="en-GB" sz="2800" dirty="0" smtClean="0"/>
              <a:t>This is done by comparing the difference in angle between the true direction of the electron and the reconstructed track direction 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628800"/>
            <a:ext cx="4367801" cy="432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792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</TotalTime>
  <Words>542</Words>
  <Application>Microsoft Office PowerPoint</Application>
  <PresentationFormat>On-screen Show (4:3)</PresentationFormat>
  <Paragraphs>65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Solar Neutrinos</vt:lpstr>
      <vt:lpstr>“Inspiration”</vt:lpstr>
      <vt:lpstr>“Inspiration”</vt:lpstr>
      <vt:lpstr>Interaction Processes</vt:lpstr>
      <vt:lpstr>Motivation for reconstructing tracks</vt:lpstr>
      <vt:lpstr>How do we accomplish this?</vt:lpstr>
      <vt:lpstr>RANSAC</vt:lpstr>
      <vt:lpstr>Example from supernova neutrinos </vt:lpstr>
      <vt:lpstr>Use of the track reconstruction</vt:lpstr>
      <vt:lpstr>Supernova results</vt:lpstr>
      <vt:lpstr>Solar results (for boron-8 flux)</vt:lpstr>
      <vt:lpstr>Example of an ES event 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Neutrinos</dc:title>
  <dc:creator>HP</dc:creator>
  <cp:lastModifiedBy>HP</cp:lastModifiedBy>
  <cp:revision>21</cp:revision>
  <dcterms:created xsi:type="dcterms:W3CDTF">2022-03-09T14:59:15Z</dcterms:created>
  <dcterms:modified xsi:type="dcterms:W3CDTF">2022-03-10T14:00:10Z</dcterms:modified>
</cp:coreProperties>
</file>