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mp4" ContentType="video/mp4"/>
  <Default Extension="emf" ContentType="image/x-em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38"/>
  </p:notesMasterIdLst>
  <p:handoutMasterIdLst>
    <p:handoutMasterId r:id="rId39"/>
  </p:handoutMasterIdLst>
  <p:sldIdLst>
    <p:sldId id="256" r:id="rId2"/>
    <p:sldId id="329" r:id="rId3"/>
    <p:sldId id="333" r:id="rId4"/>
    <p:sldId id="334" r:id="rId5"/>
    <p:sldId id="336" r:id="rId6"/>
    <p:sldId id="297" r:id="rId7"/>
    <p:sldId id="299" r:id="rId8"/>
    <p:sldId id="325" r:id="rId9"/>
    <p:sldId id="298" r:id="rId10"/>
    <p:sldId id="311" r:id="rId11"/>
    <p:sldId id="308" r:id="rId12"/>
    <p:sldId id="326" r:id="rId13"/>
    <p:sldId id="310" r:id="rId14"/>
    <p:sldId id="320" r:id="rId15"/>
    <p:sldId id="327" r:id="rId16"/>
    <p:sldId id="328" r:id="rId17"/>
    <p:sldId id="300" r:id="rId18"/>
    <p:sldId id="321" r:id="rId19"/>
    <p:sldId id="324" r:id="rId20"/>
    <p:sldId id="312" r:id="rId21"/>
    <p:sldId id="316" r:id="rId22"/>
    <p:sldId id="330" r:id="rId23"/>
    <p:sldId id="317" r:id="rId24"/>
    <p:sldId id="331" r:id="rId25"/>
    <p:sldId id="332" r:id="rId26"/>
    <p:sldId id="296" r:id="rId27"/>
    <p:sldId id="322" r:id="rId28"/>
    <p:sldId id="335" r:id="rId29"/>
    <p:sldId id="313" r:id="rId30"/>
    <p:sldId id="319" r:id="rId31"/>
    <p:sldId id="301" r:id="rId32"/>
    <p:sldId id="323" r:id="rId33"/>
    <p:sldId id="303" r:id="rId34"/>
    <p:sldId id="337" r:id="rId35"/>
    <p:sldId id="339" r:id="rId36"/>
    <p:sldId id="338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437FF"/>
    <a:srgbClr val="0432FF"/>
    <a:srgbClr val="009051"/>
    <a:srgbClr val="FF4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>
    <p:restoredLeft sz="15620"/>
    <p:restoredTop sz="93287" autoAdjust="0"/>
  </p:normalViewPr>
  <p:slideViewPr>
    <p:cSldViewPr snapToGrid="0" snapToObjects="1">
      <p:cViewPr>
        <p:scale>
          <a:sx n="97" d="100"/>
          <a:sy n="97" d="100"/>
        </p:scale>
        <p:origin x="2976" y="3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91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83A490-0EA0-2947-9BF5-C78934F85DB9}" type="datetimeFigureOut">
              <a:rPr lang="en-US" smtClean="0"/>
              <a:t>6/17/20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88ECC0-F611-F145-884F-558DF04203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4885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362B95-B501-7F43-819F-E1D76BEAB113}" type="datetimeFigureOut">
              <a:rPr lang="en-US" smtClean="0"/>
              <a:t>6/17/20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43D411-92B2-284E-B7C1-53A86FDC2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8737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Talk is total </a:t>
            </a:r>
            <a:r>
              <a:rPr lang="en-US" smtClean="0"/>
              <a:t>of 20 </a:t>
            </a:r>
            <a:r>
              <a:rPr lang="en-US" dirty="0" smtClean="0"/>
              <a:t>minutes, </a:t>
            </a:r>
            <a:r>
              <a:rPr lang="en-US" smtClean="0"/>
              <a:t>so plan 15+5</a:t>
            </a:r>
            <a:r>
              <a:rPr lang="en-US" baseline="0" smtClean="0"/>
              <a:t> or so.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3D411-92B2-284E-B7C1-53A86FDC292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2850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3D411-92B2-284E-B7C1-53A86FDC292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876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Complete</a:t>
            </a:r>
            <a:r>
              <a:rPr lang="mr-IN" dirty="0" smtClean="0"/>
              <a:t>…</a:t>
            </a:r>
            <a:r>
              <a:rPr lang="en-US" dirty="0" smtClean="0"/>
              <a:t>..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3D411-92B2-284E-B7C1-53A86FDC292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659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3,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Neutrino 2014 - Boston U.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3,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Neutrino 2014 - Boston U.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3,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Neutrino 2014 - Boston U.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3,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Neutrino 2014 - Boston U.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3,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Neutrino 2014 - Boston U.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3,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Neutrino 2014 - Boston U.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3,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Neutrino 2014 - Boston U.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3,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Neutrino 2014 - Boston U.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3,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Neutrino 2014 - Boston U.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3,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Neutrino 2014 - Boston U.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June 3,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Neutrino 2014 - Boston U.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3.emf"/><Relationship Id="rId5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jpeg"/><Relationship Id="rId3" Type="http://schemas.openxmlformats.org/officeDocument/2006/relationships/image" Target="../media/image1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4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emf"/><Relationship Id="rId3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29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30.png"/><Relationship Id="rId1" Type="http://schemas.microsoft.com/office/2007/relationships/media" Target="../media/media2.mp4"/><Relationship Id="rId2" Type="http://schemas.openxmlformats.org/officeDocument/2006/relationships/video" Target="../media/media2.mp4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33.png"/><Relationship Id="rId1" Type="http://schemas.microsoft.com/office/2007/relationships/media" Target="../media/media3.mp4"/><Relationship Id="rId2" Type="http://schemas.openxmlformats.org/officeDocument/2006/relationships/video" Target="../media/media3.mp4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e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e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Pointing with </a:t>
            </a:r>
            <a:r>
              <a:rPr lang="en-US" dirty="0" err="1" smtClean="0"/>
              <a:t>preSupernova</a:t>
            </a:r>
            <a:r>
              <a:rPr lang="en-US" dirty="0" smtClean="0"/>
              <a:t> neutrinos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Cecilia </a:t>
            </a:r>
            <a:r>
              <a:rPr lang="en-US" dirty="0" err="1" smtClean="0"/>
              <a:t>Lunardini</a:t>
            </a:r>
            <a:endParaRPr lang="en-US" dirty="0" smtClean="0"/>
          </a:p>
          <a:p>
            <a:r>
              <a:rPr lang="en-US" dirty="0" smtClean="0"/>
              <a:t>Arizona State University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260" y="5361428"/>
            <a:ext cx="1134140" cy="114097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85800" y="5257800"/>
            <a:ext cx="64304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M. </a:t>
            </a:r>
            <a:r>
              <a:rPr lang="en-US" dirty="0" err="1"/>
              <a:t>Mukhopadhyay</a:t>
            </a:r>
            <a:r>
              <a:rPr lang="en-US" dirty="0"/>
              <a:t>, C. Lunardini, F. X. </a:t>
            </a:r>
            <a:r>
              <a:rPr lang="en-US" dirty="0" err="1"/>
              <a:t>Timmes</a:t>
            </a:r>
            <a:r>
              <a:rPr lang="en-US" dirty="0"/>
              <a:t> and K. Zuber,  arXiv:2004.02045, accepted in </a:t>
            </a:r>
            <a:r>
              <a:rPr lang="en-US" dirty="0" err="1"/>
              <a:t>ApJ</a:t>
            </a:r>
            <a:r>
              <a:rPr lang="en-US" dirty="0"/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56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sensitivity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95607"/>
            <a:ext cx="8229600" cy="2133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LS : Linear </a:t>
            </a:r>
            <a:r>
              <a:rPr lang="en-US" dirty="0" err="1" smtClean="0"/>
              <a:t>AlkylBenzene</a:t>
            </a:r>
            <a:r>
              <a:rPr lang="en-US" dirty="0" smtClean="0"/>
              <a:t> (SNO+, JUNO)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irectionality limited by neutron thermalizing before capture</a:t>
            </a:r>
          </a:p>
          <a:p>
            <a:pPr lvl="1"/>
            <a:r>
              <a:rPr lang="en-US" dirty="0" smtClean="0"/>
              <a:t>Resolution of </a:t>
            </a:r>
            <a:r>
              <a:rPr lang="en-US" dirty="0"/>
              <a:t>e</a:t>
            </a:r>
            <a:r>
              <a:rPr lang="en-US" baseline="30000" dirty="0"/>
              <a:t>+</a:t>
            </a:r>
            <a:r>
              <a:rPr lang="en-US" dirty="0"/>
              <a:t> </a:t>
            </a:r>
            <a:r>
              <a:rPr lang="en-US" dirty="0" smtClean="0"/>
              <a:t>annihilation also important</a:t>
            </a:r>
          </a:p>
          <a:p>
            <a:endParaRPr lang="en-US" dirty="0"/>
          </a:p>
          <a:p>
            <a:r>
              <a:rPr lang="en-US" dirty="0" smtClean="0"/>
              <a:t>LS-Li : LS with Lithium salts for faster n capture:  </a:t>
            </a:r>
          </a:p>
          <a:p>
            <a:pPr lvl="1"/>
            <a:r>
              <a:rPr lang="en-US" dirty="0" smtClean="0"/>
              <a:t>Enhanced directionality by shortening neutron capture range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457" y="1403098"/>
            <a:ext cx="4064743" cy="2514568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2204357" y="1600200"/>
            <a:ext cx="1894114" cy="1583871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 rot="2420079">
            <a:off x="3580567" y="2709404"/>
            <a:ext cx="4860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ideal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 rot="2056408">
            <a:off x="4514657" y="2878132"/>
            <a:ext cx="564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actual</a:t>
            </a:r>
            <a:endParaRPr lang="en-US" sz="12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0106" y="5560806"/>
            <a:ext cx="2358793" cy="22680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149576" y="6311504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1200">
                <a:solidFill>
                  <a:srgbClr val="000000"/>
                </a:solidFill>
              </a:rPr>
              <a:t>Tanaka &amp; Watanabe, 2014, Scientific Reports, 4, 4708</a:t>
            </a:r>
            <a:endParaRPr lang="en-US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27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quantities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0209"/>
            <a:ext cx="8229600" cy="4828404"/>
          </a:xfrm>
        </p:spPr>
        <p:txBody>
          <a:bodyPr/>
          <a:lstStyle/>
          <a:p>
            <a:r>
              <a:rPr lang="en-US" dirty="0" smtClean="0"/>
              <a:t>N</a:t>
            </a:r>
            <a:r>
              <a:rPr lang="en-US" baseline="-25000" dirty="0" smtClean="0"/>
              <a:t>S</a:t>
            </a:r>
            <a:r>
              <a:rPr lang="en-US" dirty="0" smtClean="0"/>
              <a:t> : IBD signal events from point source </a:t>
            </a:r>
          </a:p>
          <a:p>
            <a:r>
              <a:rPr lang="en-US" dirty="0" err="1" smtClean="0"/>
              <a:t>N</a:t>
            </a:r>
            <a:r>
              <a:rPr lang="en-US" baseline="-25000" dirty="0" err="1" smtClean="0"/>
              <a:t>Bkg</a:t>
            </a:r>
            <a:r>
              <a:rPr lang="en-US" dirty="0" smtClean="0"/>
              <a:t> : background events ; </a:t>
            </a:r>
            <a:r>
              <a:rPr lang="en-US" i="1" dirty="0" smtClean="0"/>
              <a:t>assumed isotropic</a:t>
            </a:r>
          </a:p>
          <a:p>
            <a:pPr lvl="1"/>
            <a:endParaRPr lang="en-US" dirty="0"/>
          </a:p>
          <a:p>
            <a:r>
              <a:rPr lang="en-US" dirty="0" smtClean="0"/>
              <a:t>Signal-to-background ratio: </a:t>
            </a:r>
          </a:p>
          <a:p>
            <a:endParaRPr lang="en-US" dirty="0" smtClean="0"/>
          </a:p>
          <a:p>
            <a:r>
              <a:rPr lang="en-US" b="1" dirty="0" smtClean="0"/>
              <a:t>F</a:t>
            </a:r>
            <a:r>
              <a:rPr lang="en-US" dirty="0" smtClean="0"/>
              <a:t>orward (</a:t>
            </a:r>
            <a:r>
              <a:rPr lang="en-US" dirty="0" err="1"/>
              <a:t>θ</a:t>
            </a:r>
            <a:r>
              <a:rPr lang="en-US" dirty="0"/>
              <a:t> &lt; π/2</a:t>
            </a:r>
            <a:r>
              <a:rPr lang="en-US" dirty="0" smtClean="0"/>
              <a:t>)-</a:t>
            </a:r>
            <a:r>
              <a:rPr lang="en-US" b="1" dirty="0" smtClean="0"/>
              <a:t>B</a:t>
            </a:r>
            <a:r>
              <a:rPr lang="en-US" dirty="0" smtClean="0"/>
              <a:t>ackward (</a:t>
            </a:r>
            <a:r>
              <a:rPr lang="en-US" dirty="0" err="1"/>
              <a:t>θ</a:t>
            </a:r>
            <a:r>
              <a:rPr lang="en-US" dirty="0"/>
              <a:t> &gt; π/2 </a:t>
            </a:r>
            <a:r>
              <a:rPr lang="en-US" dirty="0" smtClean="0"/>
              <a:t>) asymmetry: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8269" y="4343596"/>
            <a:ext cx="4140480" cy="8057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8269" y="5279389"/>
            <a:ext cx="3992909" cy="5571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8269" y="5902748"/>
            <a:ext cx="3098155" cy="5809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3527" y="2908959"/>
            <a:ext cx="1484820" cy="33745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07181" y="5373298"/>
            <a:ext cx="2175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Directional IBD signal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07181" y="6008534"/>
            <a:ext cx="2161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Isotropic background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27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Directionality: low-to-moderate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142" y="1954887"/>
            <a:ext cx="4690755" cy="3021303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5893124" y="2774181"/>
            <a:ext cx="2645552" cy="2032142"/>
            <a:chOff x="5893124" y="2774181"/>
            <a:chExt cx="2645552" cy="2032142"/>
          </a:xfrm>
        </p:grpSpPr>
        <p:grpSp>
          <p:nvGrpSpPr>
            <p:cNvPr id="12" name="Group 11"/>
            <p:cNvGrpSpPr/>
            <p:nvPr/>
          </p:nvGrpSpPr>
          <p:grpSpPr>
            <a:xfrm>
              <a:off x="5893124" y="2774181"/>
              <a:ext cx="2645552" cy="2032142"/>
              <a:chOff x="695691" y="2896117"/>
              <a:chExt cx="2645552" cy="2032142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95691" y="3327004"/>
                <a:ext cx="2645552" cy="1601255"/>
              </a:xfrm>
              <a:prstGeom prst="rect">
                <a:avLst/>
              </a:prstGeom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1592855" y="2896117"/>
                <a:ext cx="142058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" charset="0"/>
                    <a:ea typeface="Times" charset="0"/>
                    <a:cs typeface="Times" charset="0"/>
                  </a:rPr>
                  <a:t>Forward-Backward </a:t>
                </a:r>
              </a:p>
              <a:p>
                <a:r>
                  <a:rPr lang="en-US" sz="1200" dirty="0" smtClean="0">
                    <a:latin typeface="Times" charset="0"/>
                    <a:ea typeface="Times" charset="0"/>
                    <a:cs typeface="Times" charset="0"/>
                  </a:rPr>
                  <a:t>asymmetry</a:t>
                </a:r>
                <a:endParaRPr lang="en-US" sz="1200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  <p:cxnSp>
            <p:nvCxnSpPr>
              <p:cNvPr id="10" name="Straight Connector 9"/>
              <p:cNvCxnSpPr/>
              <p:nvPr/>
            </p:nvCxnSpPr>
            <p:spPr>
              <a:xfrm flipV="1">
                <a:off x="1496291" y="2896117"/>
                <a:ext cx="0" cy="190151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7643590" y="3386384"/>
              <a:ext cx="799923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Times" charset="0"/>
                  <a:ea typeface="Times" charset="0"/>
                  <a:cs typeface="Times" charset="0"/>
                </a:rPr>
                <a:t>LS-Li</a:t>
              </a:r>
              <a:endParaRPr lang="en-US" sz="1600" dirty="0">
                <a:latin typeface="Times" charset="0"/>
                <a:ea typeface="Times" charset="0"/>
                <a:cs typeface="Times" charset="0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943139" y="5407077"/>
            <a:ext cx="37077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Tanaka &amp; Watanabe, 2014, Scientific Reports, 4, </a:t>
            </a:r>
            <a:r>
              <a:rPr lang="en-US" sz="1200" dirty="0" smtClean="0"/>
              <a:t>4708</a:t>
            </a:r>
          </a:p>
          <a:p>
            <a:r>
              <a:rPr lang="en-US" sz="1200" dirty="0" smtClean="0"/>
              <a:t>For </a:t>
            </a:r>
            <a:r>
              <a:rPr lang="en-US" sz="1200" dirty="0" err="1" smtClean="0"/>
              <a:t>geoneutrinos</a:t>
            </a:r>
            <a:r>
              <a:rPr lang="en-US" sz="1200" dirty="0" smtClean="0"/>
              <a:t> (similar spectrum as pre-SN)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410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Localization - estimating signal direction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6860"/>
            <a:ext cx="8229600" cy="48768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Best estimate of arrival direction: average of unit vectors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Set direction of p-vector as new z-axis: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3143" y="2274027"/>
            <a:ext cx="1997997" cy="10252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7839" y="2716755"/>
            <a:ext cx="1539185" cy="34685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2000606" y="4100594"/>
            <a:ext cx="5869919" cy="2751531"/>
            <a:chOff x="3194462" y="3774949"/>
            <a:chExt cx="5869919" cy="2751531"/>
          </a:xfrm>
        </p:grpSpPr>
        <p:sp>
          <p:nvSpPr>
            <p:cNvPr id="7" name="Oval 6"/>
            <p:cNvSpPr/>
            <p:nvPr/>
          </p:nvSpPr>
          <p:spPr>
            <a:xfrm>
              <a:off x="4162300" y="5042236"/>
              <a:ext cx="665019" cy="630458"/>
            </a:xfrm>
            <a:prstGeom prst="ellipse">
              <a:avLst/>
            </a:prstGeom>
            <a:solidFill>
              <a:schemeClr val="accent1">
                <a:alpha val="7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3194462" y="3774949"/>
              <a:ext cx="5869919" cy="2751531"/>
              <a:chOff x="3194462" y="3774949"/>
              <a:chExt cx="5869919" cy="2751531"/>
            </a:xfrm>
          </p:grpSpPr>
          <p:cxnSp>
            <p:nvCxnSpPr>
              <p:cNvPr id="9" name="Straight Arrow Connector 8"/>
              <p:cNvCxnSpPr/>
              <p:nvPr/>
            </p:nvCxnSpPr>
            <p:spPr>
              <a:xfrm flipV="1">
                <a:off x="4476997" y="3965287"/>
                <a:ext cx="17812" cy="1654112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/>
              <p:cNvCxnSpPr/>
              <p:nvPr/>
            </p:nvCxnSpPr>
            <p:spPr>
              <a:xfrm flipH="1" flipV="1">
                <a:off x="3194462" y="5345927"/>
                <a:ext cx="5492338" cy="1153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>
                <a:off x="4349575" y="5246836"/>
                <a:ext cx="1200397" cy="95992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/>
              <p:cNvSpPr txBox="1"/>
              <p:nvPr/>
            </p:nvSpPr>
            <p:spPr>
              <a:xfrm>
                <a:off x="5262714" y="6157148"/>
                <a:ext cx="28725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>
                    <a:latin typeface="Times" charset="0"/>
                    <a:ea typeface="Times" charset="0"/>
                    <a:cs typeface="Times" charset="0"/>
                  </a:rPr>
                  <a:t>x</a:t>
                </a:r>
                <a:endParaRPr lang="en-US" i="1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571189" y="3774949"/>
                <a:ext cx="66390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latin typeface="Times" charset="0"/>
                    <a:ea typeface="Times" charset="0"/>
                    <a:cs typeface="Times" charset="0"/>
                  </a:rPr>
                  <a:t>y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194462" y="5357465"/>
                <a:ext cx="61755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latin typeface="Times" charset="0"/>
                    <a:ea typeface="Times" charset="0"/>
                    <a:cs typeface="Times" charset="0"/>
                  </a:rPr>
                  <a:t>z</a:t>
                </a:r>
              </a:p>
            </p:txBody>
          </p:sp>
          <p:sp>
            <p:nvSpPr>
              <p:cNvPr id="15" name="Sun 14"/>
              <p:cNvSpPr/>
              <p:nvPr/>
            </p:nvSpPr>
            <p:spPr>
              <a:xfrm>
                <a:off x="8395404" y="5018886"/>
                <a:ext cx="668977" cy="680566"/>
              </a:xfrm>
              <a:prstGeom prst="sun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8418704" y="4595099"/>
                <a:ext cx="5368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mtClean="0"/>
                  <a:t>star</a:t>
                </a:r>
                <a:endParaRPr lang="en-US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4476997" y="4630048"/>
                <a:ext cx="100630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mtClean="0"/>
                  <a:t>Detector</a:t>
                </a:r>
                <a:endParaRPr lang="en-US"/>
              </a:p>
            </p:txBody>
          </p:sp>
        </p:grpSp>
      </p:grpSp>
      <p:sp>
        <p:nvSpPr>
          <p:cNvPr id="19" name="Right Arrow 18"/>
          <p:cNvSpPr/>
          <p:nvPr/>
        </p:nvSpPr>
        <p:spPr>
          <a:xfrm rot="10800000">
            <a:off x="2698010" y="5585859"/>
            <a:ext cx="602943" cy="194501"/>
          </a:xfrm>
          <a:prstGeom prst="rightArrow">
            <a:avLst/>
          </a:prstGeom>
          <a:solidFill>
            <a:schemeClr val="tx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589073" y="5214820"/>
            <a:ext cx="285734" cy="389637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4459045" y="1313480"/>
            <a:ext cx="58898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/>
              <a:t>Apollonio</a:t>
            </a:r>
            <a:r>
              <a:rPr lang="en-US" sz="1200" dirty="0"/>
              <a:t>, </a:t>
            </a:r>
            <a:r>
              <a:rPr lang="en-US" sz="1200" dirty="0" err="1"/>
              <a:t>Baldini</a:t>
            </a:r>
            <a:r>
              <a:rPr lang="en-US" sz="1200" dirty="0"/>
              <a:t>, </a:t>
            </a:r>
            <a:r>
              <a:rPr lang="en-US" sz="1200" dirty="0" err="1"/>
              <a:t>Bemporad</a:t>
            </a:r>
            <a:r>
              <a:rPr lang="en-US" sz="1200" dirty="0"/>
              <a:t>, et al. 2000, </a:t>
            </a:r>
            <a:r>
              <a:rPr lang="en-US" sz="1200" dirty="0" err="1"/>
              <a:t>PhRvD</a:t>
            </a:r>
            <a:r>
              <a:rPr lang="en-US" sz="1200" dirty="0"/>
              <a:t>, 61, 012001</a:t>
            </a:r>
          </a:p>
        </p:txBody>
      </p:sp>
    </p:spTree>
    <p:extLst>
      <p:ext uri="{BB962C8B-B14F-4D97-AF65-F5344CB8AC3E}">
        <p14:creationId xmlns:p14="http://schemas.microsoft.com/office/powerpoint/2010/main" val="43021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Localization </a:t>
            </a:r>
            <a:r>
              <a:rPr lang="mr-IN" dirty="0" smtClean="0"/>
              <a:t>–</a:t>
            </a:r>
            <a:r>
              <a:rPr lang="en-US" dirty="0" smtClean="0"/>
              <a:t> find uncertainty angle β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linearized distribution for cos </a:t>
            </a:r>
            <a:r>
              <a:rPr lang="en-US" dirty="0" err="1" smtClean="0"/>
              <a:t>θ</a:t>
            </a:r>
            <a:r>
              <a:rPr lang="en-US" dirty="0" smtClean="0"/>
              <a:t>: </a:t>
            </a:r>
          </a:p>
          <a:p>
            <a:endParaRPr lang="en-US" dirty="0"/>
          </a:p>
          <a:p>
            <a:r>
              <a:rPr lang="en-US" dirty="0" smtClean="0"/>
              <a:t>Study </a:t>
            </a:r>
            <a:r>
              <a:rPr lang="en-US" dirty="0" smtClean="0"/>
              <a:t>statistical behavior of p-vector:</a:t>
            </a:r>
          </a:p>
          <a:p>
            <a:pPr lvl="1"/>
            <a:r>
              <a:rPr lang="en-US" i="1" dirty="0" smtClean="0"/>
              <a:t>Mean: </a:t>
            </a:r>
          </a:p>
          <a:p>
            <a:pPr lvl="1"/>
            <a:endParaRPr lang="en-US" i="1" dirty="0"/>
          </a:p>
          <a:p>
            <a:pPr lvl="1"/>
            <a:endParaRPr lang="en-US" i="1" dirty="0" smtClean="0"/>
          </a:p>
          <a:p>
            <a:pPr lvl="1"/>
            <a:endParaRPr lang="en-US" dirty="0" smtClean="0"/>
          </a:p>
          <a:p>
            <a:pPr lvl="1"/>
            <a:r>
              <a:rPr lang="en-US" i="1" dirty="0" smtClean="0"/>
              <a:t>Standard deviation: </a:t>
            </a:r>
            <a:r>
              <a:rPr lang="en-US" dirty="0" smtClean="0"/>
              <a:t>take distribution of </a:t>
            </a:r>
            <a:r>
              <a:rPr lang="en-US" dirty="0" err="1" smtClean="0"/>
              <a:t>X</a:t>
            </a:r>
            <a:r>
              <a:rPr lang="en-US" baseline="-25000" dirty="0" err="1" smtClean="0"/>
              <a:t>pn</a:t>
            </a:r>
            <a:r>
              <a:rPr lang="en-US" dirty="0" smtClean="0"/>
              <a:t> and apply Central Limit theorem to the components of p-vector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9945" y="3233053"/>
            <a:ext cx="3052307" cy="5527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7373" y="5418686"/>
            <a:ext cx="3156363" cy="34308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02464" y="5837969"/>
            <a:ext cx="4195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(Note: minor dependence of 𝜎</a:t>
            </a:r>
            <a:r>
              <a:rPr lang="en-US" sz="1400" baseline="-25000" dirty="0" smtClean="0"/>
              <a:t>z</a:t>
            </a:r>
            <a:r>
              <a:rPr lang="en-US" sz="1400" dirty="0" smtClean="0"/>
              <a:t> on </a:t>
            </a:r>
            <a:r>
              <a:rPr lang="en-US" sz="1400" i="1" dirty="0" smtClean="0"/>
              <a:t>a</a:t>
            </a:r>
            <a:r>
              <a:rPr lang="en-US" sz="1400" dirty="0" smtClean="0"/>
              <a:t> is neglected here )</a:t>
            </a:r>
            <a:endParaRPr lang="en-US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4312" y="1524000"/>
            <a:ext cx="2486109" cy="665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91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82880" lvl="1"/>
            <a:r>
              <a:rPr lang="en-US" dirty="0"/>
              <a:t>Take 3D Gaussian distribution and find cone that contains a given probability: 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3360" y="2537855"/>
            <a:ext cx="2493037" cy="6392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6397" y="2449480"/>
            <a:ext cx="2855273" cy="7244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6481" y="3646685"/>
            <a:ext cx="4434887" cy="7530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676313" y="3869323"/>
            <a:ext cx="22509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" charset="0"/>
                <a:ea typeface="Times" charset="0"/>
                <a:cs typeface="Times" charset="0"/>
              </a:rPr>
              <a:t>( </a:t>
            </a:r>
            <a:r>
              <a:rPr lang="en-US" sz="1600" i="1" dirty="0" smtClean="0">
                <a:latin typeface="Times" charset="0"/>
                <a:ea typeface="Times" charset="0"/>
                <a:cs typeface="Times" charset="0"/>
              </a:rPr>
              <a:t>I </a:t>
            </a:r>
            <a:r>
              <a:rPr lang="en-US" sz="1600" dirty="0" smtClean="0">
                <a:latin typeface="Times" charset="0"/>
                <a:ea typeface="Times" charset="0"/>
                <a:cs typeface="Times" charset="0"/>
              </a:rPr>
              <a:t>= 0.68, 0.90,0.99, </a:t>
            </a:r>
            <a:r>
              <a:rPr lang="mr-IN" sz="1600" dirty="0" smtClean="0">
                <a:latin typeface="Times" charset="0"/>
                <a:ea typeface="Times" charset="0"/>
                <a:cs typeface="Times" charset="0"/>
              </a:rPr>
              <a:t>…</a:t>
            </a:r>
            <a:r>
              <a:rPr lang="en-US" sz="1600" dirty="0" smtClean="0">
                <a:latin typeface="Times" charset="0"/>
                <a:ea typeface="Times" charset="0"/>
                <a:cs typeface="Times" charset="0"/>
              </a:rPr>
              <a:t> )</a:t>
            </a:r>
            <a:endParaRPr lang="en-US" sz="1600" dirty="0">
              <a:latin typeface="Times" charset="0"/>
              <a:ea typeface="Times" charset="0"/>
              <a:cs typeface="Times" charset="0"/>
            </a:endParaRPr>
          </a:p>
        </p:txBody>
      </p:sp>
      <p:cxnSp>
        <p:nvCxnSpPr>
          <p:cNvPr id="9" name="Elbow Connector 8"/>
          <p:cNvCxnSpPr/>
          <p:nvPr/>
        </p:nvCxnSpPr>
        <p:spPr>
          <a:xfrm rot="16200000" flipH="1">
            <a:off x="5524981" y="4456201"/>
            <a:ext cx="932245" cy="819400"/>
          </a:xfrm>
          <a:prstGeom prst="bentConnector3">
            <a:avLst/>
          </a:prstGeom>
          <a:ln w="1905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874726" y="5408224"/>
            <a:ext cx="2757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432FF"/>
                </a:solidFill>
              </a:rPr>
              <a:t>Solve for β, cone half-width</a:t>
            </a:r>
            <a:endParaRPr lang="en-US" dirty="0">
              <a:solidFill>
                <a:srgbClr val="043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99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Results </a:t>
            </a:r>
            <a:r>
              <a:rPr lang="mr-IN" b="1" dirty="0" smtClean="0"/>
              <a:t>–</a:t>
            </a:r>
            <a:r>
              <a:rPr lang="en-US" b="1" dirty="0" smtClean="0"/>
              <a:t> localization prospects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0902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localization angle vs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600200"/>
            <a:ext cx="3509158" cy="4876800"/>
          </a:xfrm>
        </p:spPr>
        <p:txBody>
          <a:bodyPr/>
          <a:lstStyle/>
          <a:p>
            <a:r>
              <a:rPr lang="en-US" dirty="0" smtClean="0"/>
              <a:t>For Betelgeuse-like star (N ~ 200), 68% C.L. :</a:t>
            </a:r>
          </a:p>
          <a:p>
            <a:endParaRPr lang="en-US" dirty="0"/>
          </a:p>
          <a:p>
            <a:pPr lvl="1"/>
            <a:r>
              <a:rPr lang="en-US" dirty="0" smtClean="0"/>
              <a:t>LS : β ~ 60 degrees </a:t>
            </a:r>
          </a:p>
          <a:p>
            <a:pPr lvl="1"/>
            <a:r>
              <a:rPr lang="en-US" dirty="0" smtClean="0"/>
              <a:t>LS-Li </a:t>
            </a:r>
            <a:r>
              <a:rPr lang="en-US" dirty="0"/>
              <a:t>: β ~ </a:t>
            </a:r>
            <a:r>
              <a:rPr lang="en-US" dirty="0" smtClean="0"/>
              <a:t>15 </a:t>
            </a:r>
            <a:r>
              <a:rPr lang="en-US" dirty="0"/>
              <a:t>degrees</a:t>
            </a:r>
          </a:p>
          <a:p>
            <a:pPr lvl="1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369" y="1600200"/>
            <a:ext cx="4168239" cy="5007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29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Progenitor identification?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</a:t>
            </a:r>
            <a:r>
              <a:rPr lang="en-US" dirty="0" smtClean="0"/>
              <a:t>oal: reduce the list of candidates for astronomy follow-ups</a:t>
            </a:r>
          </a:p>
          <a:p>
            <a:pPr lvl="1"/>
            <a:r>
              <a:rPr lang="en-US" dirty="0" smtClean="0"/>
              <a:t>A 4-5 candidates shortlist would be extremely useful to allocate telescope resources</a:t>
            </a:r>
          </a:p>
          <a:p>
            <a:pPr lvl="1"/>
            <a:endParaRPr lang="en-US" dirty="0"/>
          </a:p>
          <a:p>
            <a:r>
              <a:rPr lang="en-US" dirty="0" smtClean="0"/>
              <a:t>Idea: combine localization information with:</a:t>
            </a:r>
          </a:p>
          <a:p>
            <a:pPr lvl="1"/>
            <a:r>
              <a:rPr lang="en-US" b="1" dirty="0" smtClean="0"/>
              <a:t>Distance cut</a:t>
            </a:r>
            <a:r>
              <a:rPr lang="en-US" dirty="0" smtClean="0"/>
              <a:t> (from number of events, model-dependent)</a:t>
            </a:r>
          </a:p>
          <a:p>
            <a:pPr lvl="1"/>
            <a:r>
              <a:rPr lang="en-US" dirty="0" smtClean="0"/>
              <a:t>signals from multiple detectors (improve distance cut and/or triangulation)</a:t>
            </a:r>
          </a:p>
          <a:p>
            <a:pPr lvl="1"/>
            <a:r>
              <a:rPr lang="en-US" dirty="0" smtClean="0"/>
              <a:t>Clues of stellar type from neutrino time profile (Silicon burning “</a:t>
            </a:r>
            <a:r>
              <a:rPr lang="en-US" dirty="0" smtClean="0"/>
              <a:t>bump”)</a:t>
            </a:r>
            <a:endParaRPr lang="en-US" dirty="0" smtClean="0"/>
          </a:p>
          <a:p>
            <a:pPr lvl="1"/>
            <a:r>
              <a:rPr lang="en-US" dirty="0" smtClean="0"/>
              <a:t>Possible unusual stellar activity in days/months prior (dimming, etc.) </a:t>
            </a:r>
          </a:p>
        </p:txBody>
      </p:sp>
    </p:spTree>
    <p:extLst>
      <p:ext uri="{BB962C8B-B14F-4D97-AF65-F5344CB8AC3E}">
        <p14:creationId xmlns:p14="http://schemas.microsoft.com/office/powerpoint/2010/main" val="126378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Examples: Betelgeuse, </a:t>
            </a:r>
            <a:r>
              <a:rPr lang="en-US" dirty="0" smtClean="0"/>
              <a:t>Sigma </a:t>
            </a:r>
            <a:r>
              <a:rPr lang="en-US" dirty="0" err="1" smtClean="0"/>
              <a:t>Canis</a:t>
            </a:r>
            <a:r>
              <a:rPr lang="en-US" dirty="0" smtClean="0"/>
              <a:t> </a:t>
            </a:r>
            <a:r>
              <a:rPr lang="en-US" dirty="0" err="1" smtClean="0"/>
              <a:t>Majoris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23053"/>
          <a:stretch/>
        </p:blipFill>
        <p:spPr>
          <a:xfrm>
            <a:off x="662817" y="2446317"/>
            <a:ext cx="7818366" cy="149450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62817" y="2031559"/>
            <a:ext cx="3728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Betelgeuse, D=0.222 </a:t>
            </a:r>
            <a:r>
              <a:rPr lang="en-US" dirty="0" err="1" smtClean="0"/>
              <a:t>kpc</a:t>
            </a:r>
            <a:r>
              <a:rPr lang="en-US" dirty="0" smtClean="0"/>
              <a:t>, M=15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sun</a:t>
            </a:r>
            <a:endParaRPr lang="en-US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565835" y="4303418"/>
            <a:ext cx="4458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Sigma </a:t>
            </a:r>
            <a:r>
              <a:rPr lang="en-US" dirty="0" err="1" smtClean="0"/>
              <a:t>Canis</a:t>
            </a:r>
            <a:r>
              <a:rPr lang="en-US" dirty="0" smtClean="0"/>
              <a:t> </a:t>
            </a:r>
            <a:r>
              <a:rPr lang="en-US" dirty="0" err="1" smtClean="0"/>
              <a:t>Majoris</a:t>
            </a:r>
            <a:r>
              <a:rPr lang="en-US" dirty="0" smtClean="0"/>
              <a:t>, D=0.513 </a:t>
            </a:r>
            <a:r>
              <a:rPr lang="en-US" dirty="0" err="1" smtClean="0"/>
              <a:t>kpc</a:t>
            </a:r>
            <a:r>
              <a:rPr lang="en-US" dirty="0" smtClean="0"/>
              <a:t>, M=15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sun</a:t>
            </a:r>
            <a:endParaRPr lang="en-US" baseline="-25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18525"/>
          <a:stretch/>
        </p:blipFill>
        <p:spPr>
          <a:xfrm>
            <a:off x="662817" y="4863137"/>
            <a:ext cx="6771653" cy="1489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5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Introduction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4381500"/>
            <a:ext cx="3944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See Chinami Kato’s talk </a:t>
            </a:r>
            <a:r>
              <a:rPr lang="en-US" smtClean="0"/>
              <a:t>at Neutrino2020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11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Betelgeuse</a:t>
            </a:r>
            <a:endParaRPr lang="en-US" dirty="0"/>
          </a:p>
        </p:txBody>
      </p:sp>
      <p:pic>
        <p:nvPicPr>
          <p:cNvPr id="4" name="Betelgeuse_movie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57200" y="1962150"/>
            <a:ext cx="8229600" cy="4152900"/>
          </a:xfrm>
        </p:spPr>
      </p:pic>
      <p:sp>
        <p:nvSpPr>
          <p:cNvPr id="5" name="TextBox 4"/>
          <p:cNvSpPr txBox="1"/>
          <p:nvPr/>
        </p:nvSpPr>
        <p:spPr>
          <a:xfrm>
            <a:off x="457200" y="1339334"/>
            <a:ext cx="2473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D=0.222 </a:t>
            </a:r>
            <a:r>
              <a:rPr lang="en-US" dirty="0" err="1" smtClean="0"/>
              <a:t>kpc</a:t>
            </a:r>
            <a:r>
              <a:rPr lang="en-US" dirty="0" smtClean="0"/>
              <a:t>, M=15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sun</a:t>
            </a:r>
            <a:endParaRPr lang="en-US" baseline="-25000" dirty="0"/>
          </a:p>
        </p:txBody>
      </p:sp>
      <p:sp>
        <p:nvSpPr>
          <p:cNvPr id="3" name="Down Arrow 2"/>
          <p:cNvSpPr/>
          <p:nvPr/>
        </p:nvSpPr>
        <p:spPr>
          <a:xfrm rot="3277196">
            <a:off x="5260769" y="3194464"/>
            <a:ext cx="296883" cy="736270"/>
          </a:xfrm>
          <a:prstGeom prst="downArrow">
            <a:avLst>
              <a:gd name="adj1" fmla="val 43868"/>
              <a:gd name="adj2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593278" y="1189077"/>
            <a:ext cx="33366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Inner contours: LS-Li, 68%,90% CL</a:t>
            </a:r>
          </a:p>
          <a:p>
            <a:r>
              <a:rPr lang="en-US" dirty="0" smtClean="0"/>
              <a:t>Outer contours : LS, </a:t>
            </a:r>
            <a:r>
              <a:rPr lang="en-US" dirty="0"/>
              <a:t>68%,90% </a:t>
            </a:r>
            <a:r>
              <a:rPr lang="en-US" dirty="0" smtClean="0"/>
              <a:t>CL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127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Sigma </a:t>
            </a:r>
            <a:r>
              <a:rPr lang="en-US" dirty="0" err="1" smtClean="0"/>
              <a:t>Canis</a:t>
            </a:r>
            <a:r>
              <a:rPr lang="en-US" dirty="0" smtClean="0"/>
              <a:t> </a:t>
            </a:r>
            <a:r>
              <a:rPr lang="en-US" dirty="0" err="1" smtClean="0"/>
              <a:t>Majoris</a:t>
            </a:r>
            <a:endParaRPr lang="en-US" dirty="0"/>
          </a:p>
        </p:txBody>
      </p:sp>
      <p:pic>
        <p:nvPicPr>
          <p:cNvPr id="4" name="sigma_Canis_Majoris_movie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57200" y="1962150"/>
            <a:ext cx="8229600" cy="4152900"/>
          </a:xfrm>
        </p:spPr>
      </p:pic>
      <p:sp>
        <p:nvSpPr>
          <p:cNvPr id="3" name="Rectangle 2"/>
          <p:cNvSpPr/>
          <p:nvPr/>
        </p:nvSpPr>
        <p:spPr>
          <a:xfrm>
            <a:off x="457200" y="1373743"/>
            <a:ext cx="24737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D=0.513 </a:t>
            </a:r>
            <a:r>
              <a:rPr lang="en-US" dirty="0" err="1"/>
              <a:t>kpc</a:t>
            </a:r>
            <a:r>
              <a:rPr lang="en-US" dirty="0"/>
              <a:t>, M=15 </a:t>
            </a:r>
            <a:r>
              <a:rPr lang="en-US" dirty="0" err="1"/>
              <a:t>M</a:t>
            </a:r>
            <a:r>
              <a:rPr lang="en-US" baseline="-25000" dirty="0" err="1"/>
              <a:t>sun</a:t>
            </a:r>
            <a:endParaRPr lang="en-US" baseline="-25000" dirty="0"/>
          </a:p>
        </p:txBody>
      </p:sp>
      <p:sp>
        <p:nvSpPr>
          <p:cNvPr id="5" name="TextBox 4"/>
          <p:cNvSpPr txBox="1"/>
          <p:nvPr/>
        </p:nvSpPr>
        <p:spPr>
          <a:xfrm>
            <a:off x="5593278" y="1189077"/>
            <a:ext cx="28486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Inner contour: LS-Li, 68% CL</a:t>
            </a:r>
          </a:p>
          <a:p>
            <a:r>
              <a:rPr lang="en-US" dirty="0" smtClean="0"/>
              <a:t>Outer contour : LS, </a:t>
            </a:r>
            <a:r>
              <a:rPr lang="en-US" dirty="0"/>
              <a:t>68</a:t>
            </a:r>
            <a:r>
              <a:rPr lang="en-US" dirty="0" smtClean="0"/>
              <a:t>% CL</a:t>
            </a:r>
            <a:endParaRPr lang="en-US" dirty="0"/>
          </a:p>
        </p:txBody>
      </p:sp>
      <p:sp>
        <p:nvSpPr>
          <p:cNvPr id="6" name="Down Arrow 5"/>
          <p:cNvSpPr/>
          <p:nvPr/>
        </p:nvSpPr>
        <p:spPr>
          <a:xfrm rot="7628207">
            <a:off x="4952011" y="4524499"/>
            <a:ext cx="296883" cy="736270"/>
          </a:xfrm>
          <a:prstGeom prst="downArrow">
            <a:avLst>
              <a:gd name="adj1" fmla="val 43868"/>
              <a:gd name="adj2" fmla="val 50000"/>
            </a:avLst>
          </a:prstGeom>
          <a:solidFill>
            <a:srgbClr val="0432FF"/>
          </a:solidFill>
          <a:ln>
            <a:solidFill>
              <a:srgbClr val="043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562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Discussion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2378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Pointing at 10-kt scale LS detectors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389917" cy="4876800"/>
          </a:xfrm>
        </p:spPr>
        <p:txBody>
          <a:bodyPr/>
          <a:lstStyle/>
          <a:p>
            <a:r>
              <a:rPr lang="en-US" dirty="0" smtClean="0"/>
              <a:t>Sensitivity up to 1 </a:t>
            </a:r>
            <a:r>
              <a:rPr lang="en-US" dirty="0" err="1" smtClean="0"/>
              <a:t>kpc</a:t>
            </a:r>
            <a:r>
              <a:rPr lang="en-US" dirty="0" smtClean="0"/>
              <a:t>; angular error ~70°</a:t>
            </a:r>
            <a:endParaRPr lang="en-US" dirty="0"/>
          </a:p>
          <a:p>
            <a:pPr lvl="1"/>
            <a:r>
              <a:rPr lang="en-US" dirty="0" smtClean="0"/>
              <a:t>Can provide shortlist of 4-10 candidates, about 1 hour prior to collapse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Possible long term improvements: </a:t>
            </a:r>
          </a:p>
          <a:p>
            <a:pPr lvl="1"/>
            <a:r>
              <a:rPr lang="en-US" dirty="0" smtClean="0"/>
              <a:t>~30° with THEIA (100 </a:t>
            </a:r>
            <a:r>
              <a:rPr lang="en-US" dirty="0" err="1" smtClean="0"/>
              <a:t>kt</a:t>
            </a:r>
            <a:r>
              <a:rPr lang="en-US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~10</a:t>
            </a:r>
            <a:r>
              <a:rPr lang="en-US" dirty="0"/>
              <a:t>° </a:t>
            </a:r>
            <a:r>
              <a:rPr lang="en-US" dirty="0" smtClean="0"/>
              <a:t>with LS-Li </a:t>
            </a:r>
          </a:p>
        </p:txBody>
      </p:sp>
    </p:spTree>
    <p:extLst>
      <p:ext uri="{BB962C8B-B14F-4D97-AF65-F5344CB8AC3E}">
        <p14:creationId xmlns:p14="http://schemas.microsoft.com/office/powerpoint/2010/main" val="54608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to issue localization information?</a:t>
            </a:r>
          </a:p>
          <a:p>
            <a:pPr lvl="1"/>
            <a:r>
              <a:rPr lang="en-US" dirty="0" smtClean="0"/>
              <a:t>Publish as soon as possible and keep updating</a:t>
            </a:r>
            <a:r>
              <a:rPr lang="mr-IN" dirty="0" smtClean="0"/>
              <a:t>…</a:t>
            </a:r>
            <a:endParaRPr lang="en-US" dirty="0" smtClean="0"/>
          </a:p>
          <a:p>
            <a:pPr lvl="1"/>
            <a:r>
              <a:rPr lang="en-US" dirty="0" smtClean="0"/>
              <a:t>Best compromise between accumulating statistics and have enough time before collapse?  Roughly, when you reach </a:t>
            </a:r>
            <a:r>
              <a:rPr lang="en-US" i="1" dirty="0" smtClean="0"/>
              <a:t>100 events</a:t>
            </a:r>
            <a:r>
              <a:rPr lang="en-US" dirty="0" smtClean="0"/>
              <a:t>. 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Protocol to identify a slow-rising (hours/days) signal?</a:t>
            </a:r>
          </a:p>
          <a:p>
            <a:pPr lvl="1"/>
            <a:r>
              <a:rPr lang="en-US" dirty="0" smtClean="0"/>
              <a:t>Use directionality for early identification?</a:t>
            </a:r>
          </a:p>
          <a:p>
            <a:pPr lvl="1"/>
            <a:endParaRPr lang="en-US" dirty="0"/>
          </a:p>
          <a:p>
            <a:r>
              <a:rPr lang="en-US" dirty="0" smtClean="0"/>
              <a:t>Extremely high potential for public engagement</a:t>
            </a:r>
          </a:p>
          <a:p>
            <a:pPr lvl="1"/>
            <a:r>
              <a:rPr lang="en-US" dirty="0" smtClean="0"/>
              <a:t>Impact on the general public?  How to handle?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38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Thank you!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1776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87867" y="863600"/>
            <a:ext cx="8517466" cy="56388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14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compilation of candidates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518" y="1630059"/>
            <a:ext cx="4840267" cy="48960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687670" y="2131962"/>
            <a:ext cx="283881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Includes red and blue </a:t>
            </a:r>
            <a:r>
              <a:rPr lang="en-US" dirty="0" err="1" smtClean="0"/>
              <a:t>supergiants</a:t>
            </a:r>
            <a:r>
              <a:rPr lang="en-US" dirty="0" smtClean="0"/>
              <a:t>; </a:t>
            </a:r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updated distance/mass info</a:t>
            </a:r>
            <a:endParaRPr lang="en-US" dirty="0"/>
          </a:p>
        </p:txBody>
      </p:sp>
      <p:sp>
        <p:nvSpPr>
          <p:cNvPr id="5" name="Frame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49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75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259" y="2069028"/>
            <a:ext cx="5768441" cy="3655349"/>
          </a:xfrm>
          <a:prstGeom prst="rect">
            <a:avLst/>
          </a:prstGeom>
        </p:spPr>
      </p:pic>
      <p:sp>
        <p:nvSpPr>
          <p:cNvPr id="6" name="Frame 5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49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18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Antares</a:t>
            </a:r>
            <a:endParaRPr lang="en-US" dirty="0"/>
          </a:p>
        </p:txBody>
      </p:sp>
      <p:pic>
        <p:nvPicPr>
          <p:cNvPr id="4" name="Antares_movie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57200" y="1962150"/>
            <a:ext cx="8229600" cy="4152900"/>
          </a:xfrm>
        </p:spPr>
      </p:pic>
      <p:sp>
        <p:nvSpPr>
          <p:cNvPr id="3" name="Rectangle 2"/>
          <p:cNvSpPr/>
          <p:nvPr/>
        </p:nvSpPr>
        <p:spPr>
          <a:xfrm>
            <a:off x="457200" y="1339334"/>
            <a:ext cx="24737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D=0.169 </a:t>
            </a:r>
            <a:r>
              <a:rPr lang="en-US" dirty="0" err="1"/>
              <a:t>kpc</a:t>
            </a:r>
            <a:r>
              <a:rPr lang="en-US" dirty="0"/>
              <a:t>, M=15 </a:t>
            </a:r>
            <a:r>
              <a:rPr lang="en-US" dirty="0" err="1"/>
              <a:t>M</a:t>
            </a:r>
            <a:r>
              <a:rPr lang="en-US" baseline="-25000" dirty="0" err="1"/>
              <a:t>sun</a:t>
            </a:r>
            <a:endParaRPr lang="en-US" baseline="-25000" dirty="0"/>
          </a:p>
        </p:txBody>
      </p:sp>
      <p:sp>
        <p:nvSpPr>
          <p:cNvPr id="5" name="TextBox 4"/>
          <p:cNvSpPr txBox="1"/>
          <p:nvPr/>
        </p:nvSpPr>
        <p:spPr>
          <a:xfrm>
            <a:off x="5593278" y="1189077"/>
            <a:ext cx="33366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Inner contours: LS-Li, 68%,90% CL</a:t>
            </a:r>
          </a:p>
          <a:p>
            <a:r>
              <a:rPr lang="en-US" dirty="0" smtClean="0"/>
              <a:t>Outer contours : LS, </a:t>
            </a:r>
            <a:r>
              <a:rPr lang="en-US" dirty="0"/>
              <a:t>68%,90% </a:t>
            </a:r>
            <a:r>
              <a:rPr lang="en-US" dirty="0" smtClean="0"/>
              <a:t>CL</a:t>
            </a:r>
            <a:endParaRPr lang="en-US" dirty="0"/>
          </a:p>
        </p:txBody>
      </p:sp>
      <p:sp>
        <p:nvSpPr>
          <p:cNvPr id="6" name="Down Arrow 5"/>
          <p:cNvSpPr/>
          <p:nvPr/>
        </p:nvSpPr>
        <p:spPr>
          <a:xfrm rot="14081464">
            <a:off x="1545635" y="4500751"/>
            <a:ext cx="296883" cy="736270"/>
          </a:xfrm>
          <a:prstGeom prst="downArrow">
            <a:avLst>
              <a:gd name="adj1" fmla="val 43868"/>
              <a:gd name="adj2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ame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49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925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Presupernova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collapse  explosion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Neutrinos from advanced stages of nuclear burning</a:t>
            </a:r>
          </a:p>
          <a:p>
            <a:pPr lvl="1"/>
            <a:r>
              <a:rPr lang="en-US" dirty="0" smtClean="0"/>
              <a:t>Thermal (pair production)</a:t>
            </a:r>
          </a:p>
          <a:p>
            <a:pPr lvl="1"/>
            <a:r>
              <a:rPr lang="en-US" dirty="0" smtClean="0"/>
              <a:t>Beta processes (capture, decay)</a:t>
            </a:r>
          </a:p>
          <a:p>
            <a:pPr lvl="1"/>
            <a:endParaRPr lang="en-US" dirty="0"/>
          </a:p>
          <a:p>
            <a:r>
              <a:rPr lang="en-US" dirty="0" smtClean="0"/>
              <a:t>0.1-5 MeV energy</a:t>
            </a:r>
          </a:p>
          <a:p>
            <a:pPr lvl="1"/>
            <a:r>
              <a:rPr lang="en-US" dirty="0" smtClean="0"/>
              <a:t>Need low threshold detector</a:t>
            </a:r>
          </a:p>
          <a:p>
            <a:endParaRPr lang="en-US" dirty="0"/>
          </a:p>
          <a:p>
            <a:r>
              <a:rPr lang="en-US" dirty="0" smtClean="0"/>
              <a:t>Detectable hours (days?) before </a:t>
            </a:r>
            <a:r>
              <a:rPr lang="en-US" dirty="0" smtClean="0"/>
              <a:t>collapse neutrinos</a:t>
            </a:r>
            <a:endParaRPr lang="en-US" dirty="0" smtClean="0"/>
          </a:p>
          <a:p>
            <a:pPr lvl="1"/>
            <a:r>
              <a:rPr lang="en-US" dirty="0" smtClean="0"/>
              <a:t>For near-earth stars (D&lt;1 </a:t>
            </a:r>
            <a:r>
              <a:rPr lang="en-US" dirty="0" err="1" smtClean="0"/>
              <a:t>kpc</a:t>
            </a:r>
            <a:r>
              <a:rPr lang="en-US" dirty="0" smtClean="0"/>
              <a:t>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0450" y="2031999"/>
            <a:ext cx="3930650" cy="32096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0450" y="5263583"/>
            <a:ext cx="3930650" cy="51781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4050" y="2408383"/>
            <a:ext cx="406400" cy="245687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870450" y="5976673"/>
            <a:ext cx="364960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Patton, Lunardini, Farmer &amp; </a:t>
            </a:r>
            <a:r>
              <a:rPr lang="en-US" sz="1200" dirty="0" err="1"/>
              <a:t>Timmes</a:t>
            </a:r>
            <a:r>
              <a:rPr lang="en-US" sz="1200" dirty="0"/>
              <a:t>, 2017, </a:t>
            </a:r>
            <a:r>
              <a:rPr lang="en-US" sz="1200" dirty="0" err="1"/>
              <a:t>ApJ</a:t>
            </a:r>
            <a:r>
              <a:rPr lang="en-US" sz="1200" dirty="0"/>
              <a:t>, 851, 6</a:t>
            </a:r>
          </a:p>
        </p:txBody>
      </p:sp>
    </p:spTree>
    <p:extLst>
      <p:ext uri="{BB962C8B-B14F-4D97-AF65-F5344CB8AC3E}">
        <p14:creationId xmlns:p14="http://schemas.microsoft.com/office/powerpoint/2010/main" val="18118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1930454"/>
            <a:ext cx="8229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432FF"/>
                </a:solidFill>
              </a:rPr>
              <a:t>Pre-SN numerical model: </a:t>
            </a:r>
            <a:r>
              <a:rPr lang="en-US" dirty="0" smtClean="0"/>
              <a:t>Patton</a:t>
            </a:r>
            <a:r>
              <a:rPr lang="en-US" dirty="0"/>
              <a:t>, Lunardini, Farmer &amp; </a:t>
            </a:r>
            <a:r>
              <a:rPr lang="en-US" dirty="0" err="1"/>
              <a:t>Timmes</a:t>
            </a:r>
            <a:r>
              <a:rPr lang="en-US" dirty="0"/>
              <a:t>, 2017, </a:t>
            </a:r>
            <a:r>
              <a:rPr lang="en-US" dirty="0" err="1"/>
              <a:t>ApJ</a:t>
            </a:r>
            <a:r>
              <a:rPr lang="en-US" dirty="0"/>
              <a:t>, 851, </a:t>
            </a:r>
            <a:r>
              <a:rPr lang="en-US" dirty="0" smtClean="0"/>
              <a:t>6</a:t>
            </a:r>
          </a:p>
          <a:p>
            <a:r>
              <a:rPr lang="en-US" dirty="0" smtClean="0"/>
              <a:t>                                                                  </a:t>
            </a:r>
            <a:r>
              <a:rPr lang="en-US" dirty="0" err="1" smtClean="0"/>
              <a:t>Zenodo</a:t>
            </a:r>
            <a:r>
              <a:rPr lang="en-US" dirty="0"/>
              <a:t>, </a:t>
            </a:r>
            <a:r>
              <a:rPr lang="en-US" dirty="0" err="1"/>
              <a:t>doi</a:t>
            </a:r>
            <a:r>
              <a:rPr lang="en-US" dirty="0"/>
              <a:t> </a:t>
            </a:r>
            <a:r>
              <a:rPr lang="en-US" dirty="0" smtClean="0"/>
              <a:t>10.5281/zenodo.2626645 (tables)</a:t>
            </a:r>
          </a:p>
          <a:p>
            <a:endParaRPr lang="en-US" dirty="0" smtClean="0">
              <a:solidFill>
                <a:srgbClr val="0432FF"/>
              </a:solidFill>
            </a:endParaRPr>
          </a:p>
          <a:p>
            <a:r>
              <a:rPr lang="en-US" dirty="0" smtClean="0">
                <a:solidFill>
                  <a:srgbClr val="0432FF"/>
                </a:solidFill>
              </a:rPr>
              <a:t>Exploratory study of pointing: </a:t>
            </a:r>
            <a:r>
              <a:rPr lang="en-US" dirty="0" smtClean="0"/>
              <a:t>Li</a:t>
            </a:r>
            <a:r>
              <a:rPr lang="en-US" dirty="0"/>
              <a:t>, </a:t>
            </a:r>
            <a:r>
              <a:rPr lang="en-US" dirty="0" smtClean="0"/>
              <a:t>Li</a:t>
            </a:r>
            <a:r>
              <a:rPr lang="en-US" dirty="0"/>
              <a:t>, Wen, &amp; Zhou, 2020, </a:t>
            </a:r>
            <a:r>
              <a:rPr lang="en-US" dirty="0" smtClean="0"/>
              <a:t>arXiv:2003.03982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432FF"/>
                </a:solidFill>
              </a:rPr>
              <a:t>Enhancing pointing with LS + Lithium: </a:t>
            </a:r>
            <a:r>
              <a:rPr lang="en-US" dirty="0" smtClean="0"/>
              <a:t>Tanaka </a:t>
            </a:r>
            <a:r>
              <a:rPr lang="en-US" dirty="0"/>
              <a:t>&amp; Watanabe, 2014, Scientific Reports, 4, </a:t>
            </a:r>
            <a:r>
              <a:rPr lang="en-US" dirty="0" smtClean="0"/>
              <a:t>4708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432FF"/>
                </a:solidFill>
              </a:rPr>
              <a:t>Pointing method: </a:t>
            </a:r>
            <a:r>
              <a:rPr lang="en-US" dirty="0" err="1" smtClean="0"/>
              <a:t>Apollonio</a:t>
            </a:r>
            <a:r>
              <a:rPr lang="en-US" dirty="0"/>
              <a:t>, </a:t>
            </a:r>
            <a:r>
              <a:rPr lang="en-US" dirty="0" err="1"/>
              <a:t>Baldini</a:t>
            </a:r>
            <a:r>
              <a:rPr lang="en-US" dirty="0"/>
              <a:t>, </a:t>
            </a:r>
            <a:r>
              <a:rPr lang="en-US" dirty="0" err="1"/>
              <a:t>Bemporad</a:t>
            </a:r>
            <a:r>
              <a:rPr lang="en-US" dirty="0"/>
              <a:t>, et al. 2000, </a:t>
            </a:r>
            <a:r>
              <a:rPr lang="en-US" dirty="0" err="1"/>
              <a:t>PhRvD</a:t>
            </a:r>
            <a:r>
              <a:rPr lang="en-US" dirty="0"/>
              <a:t>, 61, </a:t>
            </a:r>
            <a:r>
              <a:rPr lang="en-US" dirty="0" smtClean="0"/>
              <a:t>012001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432FF"/>
                </a:solidFill>
              </a:rPr>
              <a:t>JUNO-specific information: </a:t>
            </a:r>
            <a:r>
              <a:rPr lang="en-US" dirty="0" smtClean="0"/>
              <a:t>An</a:t>
            </a:r>
            <a:r>
              <a:rPr lang="en-US" dirty="0"/>
              <a:t>, An, An, et al. 2016, Journal of Physics G Nuclear Physics, 43, 030401</a:t>
            </a:r>
          </a:p>
        </p:txBody>
      </p:sp>
    </p:spTree>
    <p:extLst>
      <p:ext uri="{BB962C8B-B14F-4D97-AF65-F5344CB8AC3E}">
        <p14:creationId xmlns:p14="http://schemas.microsoft.com/office/powerpoint/2010/main" val="191168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01" y="2149433"/>
            <a:ext cx="8490799" cy="3194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7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536" y="1686295"/>
            <a:ext cx="4470623" cy="4768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19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117" y="2351314"/>
            <a:ext cx="5793355" cy="371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82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472" y="659019"/>
            <a:ext cx="3390900" cy="577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0671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932" y="578954"/>
            <a:ext cx="3492500" cy="57531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96860" y="738584"/>
            <a:ext cx="3304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Antares, D=0.169 </a:t>
            </a:r>
            <a:r>
              <a:rPr lang="en-US" dirty="0" err="1" smtClean="0"/>
              <a:t>kpc</a:t>
            </a:r>
            <a:r>
              <a:rPr lang="en-US" dirty="0" smtClean="0"/>
              <a:t>, M=15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sun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75029403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389" y="476802"/>
            <a:ext cx="3365500" cy="59309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48722" y="791592"/>
            <a:ext cx="4458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Sigma </a:t>
            </a:r>
            <a:r>
              <a:rPr lang="en-US" dirty="0" err="1" smtClean="0"/>
              <a:t>Canis</a:t>
            </a:r>
            <a:r>
              <a:rPr lang="en-US" dirty="0" smtClean="0"/>
              <a:t> </a:t>
            </a:r>
            <a:r>
              <a:rPr lang="en-US" dirty="0" err="1" smtClean="0"/>
              <a:t>Majoris</a:t>
            </a:r>
            <a:r>
              <a:rPr lang="en-US" dirty="0" smtClean="0"/>
              <a:t>, D=0.513 </a:t>
            </a:r>
            <a:r>
              <a:rPr lang="en-US" dirty="0" err="1" smtClean="0"/>
              <a:t>kpc</a:t>
            </a:r>
            <a:r>
              <a:rPr lang="en-US" dirty="0" smtClean="0"/>
              <a:t>, M=15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sun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765022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localization?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Rough pointing + list of nearby stars = potential for </a:t>
            </a:r>
            <a:r>
              <a:rPr lang="en-US" i="1" dirty="0" smtClean="0"/>
              <a:t>progenitor identification</a:t>
            </a:r>
          </a:p>
          <a:p>
            <a:endParaRPr lang="en-US" i="1" dirty="0"/>
          </a:p>
          <a:p>
            <a:r>
              <a:rPr lang="en-US" b="1" dirty="0" smtClean="0"/>
              <a:t>Motivation 1</a:t>
            </a:r>
            <a:r>
              <a:rPr lang="en-US" dirty="0" smtClean="0"/>
              <a:t>: early alert </a:t>
            </a:r>
            <a:r>
              <a:rPr lang="en-US" i="1" dirty="0" smtClean="0"/>
              <a:t>of collapse</a:t>
            </a:r>
          </a:p>
          <a:p>
            <a:pPr lvl="1"/>
            <a:r>
              <a:rPr lang="en-US" dirty="0"/>
              <a:t>observe a star before and during collapse</a:t>
            </a:r>
            <a:r>
              <a:rPr lang="en-US" dirty="0" smtClean="0"/>
              <a:t> to test stellar evolution</a:t>
            </a:r>
          </a:p>
          <a:p>
            <a:pPr lvl="1"/>
            <a:r>
              <a:rPr lang="en-US" dirty="0" smtClean="0"/>
              <a:t>Prepare GW detectors</a:t>
            </a:r>
          </a:p>
          <a:p>
            <a:pPr lvl="1"/>
            <a:r>
              <a:rPr lang="en-US" dirty="0" smtClean="0"/>
              <a:t>Prepare to observe exotic physics during collapse (e.g., point </a:t>
            </a:r>
            <a:r>
              <a:rPr lang="en-US" dirty="0" err="1" smtClean="0"/>
              <a:t>axion</a:t>
            </a:r>
            <a:r>
              <a:rPr lang="en-US" dirty="0" smtClean="0"/>
              <a:t> detectors)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5529430" y="2223709"/>
            <a:ext cx="315737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smtClean="0"/>
              <a:t>Li</a:t>
            </a:r>
            <a:r>
              <a:rPr lang="en-US" sz="1200" dirty="0"/>
              <a:t>, Li, Wen, &amp; Zhou, 2020, arXiv:2003.03982</a:t>
            </a:r>
          </a:p>
        </p:txBody>
      </p:sp>
    </p:spTree>
    <p:extLst>
      <p:ext uri="{BB962C8B-B14F-4D97-AF65-F5344CB8AC3E}">
        <p14:creationId xmlns:p14="http://schemas.microsoft.com/office/powerpoint/2010/main" val="213179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Motivation 2</a:t>
            </a:r>
            <a:r>
              <a:rPr lang="en-US" dirty="0"/>
              <a:t>: </a:t>
            </a:r>
            <a:r>
              <a:rPr lang="en-US" i="1" dirty="0"/>
              <a:t>very early alert </a:t>
            </a:r>
            <a:r>
              <a:rPr lang="en-US" dirty="0"/>
              <a:t>of supernova </a:t>
            </a:r>
            <a:r>
              <a:rPr lang="en-US" dirty="0" smtClean="0"/>
              <a:t>explosion (or black hole formation)</a:t>
            </a:r>
            <a:endParaRPr lang="en-US" dirty="0"/>
          </a:p>
          <a:p>
            <a:pPr lvl="1"/>
            <a:r>
              <a:rPr lang="en-US" dirty="0"/>
              <a:t>precedes the neutrino burst by hours: useful for decision-making (esp. when human intervention is needed)</a:t>
            </a:r>
          </a:p>
          <a:p>
            <a:pPr lvl="1"/>
            <a:r>
              <a:rPr lang="en-US" dirty="0"/>
              <a:t>Can be the</a:t>
            </a:r>
            <a:r>
              <a:rPr lang="en-US" i="1" dirty="0"/>
              <a:t> only </a:t>
            </a:r>
            <a:r>
              <a:rPr lang="en-US" dirty="0"/>
              <a:t>useful alert for fast-exploding stars (less than 1 hour from collapse to explosion)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747500" y="2463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0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at liquid scintillator detector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400476"/>
            <a:ext cx="8229600" cy="116542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JUNO-like detector (17 </a:t>
            </a:r>
            <a:r>
              <a:rPr lang="en-US" sz="2000" dirty="0" err="1" smtClean="0"/>
              <a:t>kt</a:t>
            </a:r>
            <a:r>
              <a:rPr lang="en-US" sz="2000" dirty="0" smtClean="0"/>
              <a:t>), inverse beta decay (IBD): </a:t>
            </a:r>
          </a:p>
          <a:p>
            <a:pPr lvl="1"/>
            <a:r>
              <a:rPr lang="en-US" sz="1600" dirty="0" smtClean="0"/>
              <a:t>E &gt; 1.8 MeV threshold</a:t>
            </a:r>
          </a:p>
          <a:p>
            <a:pPr lvl="1"/>
            <a:r>
              <a:rPr lang="en-US" sz="1600" dirty="0" smtClean="0"/>
              <a:t>Background: 2.6 events/hour in reactor-on phase</a:t>
            </a:r>
            <a:endParaRPr lang="en-US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003" y="1617186"/>
            <a:ext cx="5113526" cy="32847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18011" y="1875911"/>
            <a:ext cx="1742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Silicon-burning bump</a:t>
            </a:r>
            <a:endParaRPr lang="en-US" sz="1400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5185186" y="2196353"/>
            <a:ext cx="21814" cy="589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5493662"/>
            <a:ext cx="1489922" cy="284838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5229406" y="4706263"/>
            <a:ext cx="364960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Patton, Lunardini, Farmer &amp; </a:t>
            </a:r>
            <a:r>
              <a:rPr lang="en-US" sz="1200" dirty="0" err="1"/>
              <a:t>Timmes</a:t>
            </a:r>
            <a:r>
              <a:rPr lang="en-US" sz="1200" dirty="0"/>
              <a:t>, 2017, </a:t>
            </a:r>
            <a:r>
              <a:rPr lang="en-US" sz="1200" dirty="0" err="1"/>
              <a:t>ApJ</a:t>
            </a:r>
            <a:r>
              <a:rPr lang="en-US" sz="1200" dirty="0"/>
              <a:t>, 851, 6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490857" y="6382086"/>
            <a:ext cx="509374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An, An, An, et al. 2016, Journal of Physics G Nuclear Physics, 43, 030401</a:t>
            </a:r>
          </a:p>
        </p:txBody>
      </p:sp>
    </p:spTree>
    <p:extLst>
      <p:ext uri="{BB962C8B-B14F-4D97-AF65-F5344CB8AC3E}">
        <p14:creationId xmlns:p14="http://schemas.microsoft.com/office/powerpoint/2010/main" val="43689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Nearby stars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31 supernova-ready stars at D&lt;1 </a:t>
            </a:r>
            <a:r>
              <a:rPr lang="en-US" dirty="0" err="1" smtClean="0"/>
              <a:t>kpc</a:t>
            </a:r>
            <a:endParaRPr lang="en-US" dirty="0" smtClean="0"/>
          </a:p>
          <a:p>
            <a:pPr lvl="1"/>
            <a:r>
              <a:rPr lang="en-US" dirty="0" smtClean="0"/>
              <a:t>Known distance, mass and type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697" y="2707737"/>
            <a:ext cx="6540877" cy="3310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47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The method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4821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Directionality of IBD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272644"/>
            <a:ext cx="8229600" cy="688769"/>
          </a:xfrm>
        </p:spPr>
        <p:txBody>
          <a:bodyPr>
            <a:normAutofit/>
          </a:bodyPr>
          <a:lstStyle/>
          <a:p>
            <a:r>
              <a:rPr lang="en-US" dirty="0" smtClean="0"/>
              <a:t>X</a:t>
            </a:r>
            <a:r>
              <a:rPr lang="en-US" baseline="30000" dirty="0" smtClean="0"/>
              <a:t>(</a:t>
            </a:r>
            <a:r>
              <a:rPr lang="en-US" baseline="30000" dirty="0" err="1" smtClean="0"/>
              <a:t>i</a:t>
            </a:r>
            <a:r>
              <a:rPr lang="en-US" baseline="30000" dirty="0" smtClean="0"/>
              <a:t>)</a:t>
            </a:r>
            <a:r>
              <a:rPr lang="en-US" baseline="-25000" dirty="0" err="1" smtClean="0"/>
              <a:t>pn</a:t>
            </a:r>
            <a:r>
              <a:rPr lang="en-US" dirty="0" smtClean="0"/>
              <a:t> : vector from e</a:t>
            </a:r>
            <a:r>
              <a:rPr lang="en-US" baseline="30000" dirty="0" smtClean="0"/>
              <a:t>+</a:t>
            </a:r>
            <a:r>
              <a:rPr lang="en-US" dirty="0" smtClean="0"/>
              <a:t> annihilation point to n capture point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457" y="1748600"/>
            <a:ext cx="4888630" cy="3024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04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4100</TotalTime>
  <Words>1050</Words>
  <Application>Microsoft Macintosh PowerPoint</Application>
  <PresentationFormat>On-screen Show (4:3)</PresentationFormat>
  <Paragraphs>165</Paragraphs>
  <Slides>36</Slides>
  <Notes>3</Notes>
  <HiddenSlides>0</HiddenSlides>
  <MMClips>3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Calibri</vt:lpstr>
      <vt:lpstr>Mangal</vt:lpstr>
      <vt:lpstr>Times</vt:lpstr>
      <vt:lpstr>Wingdings</vt:lpstr>
      <vt:lpstr>Arial</vt:lpstr>
      <vt:lpstr>Clarity</vt:lpstr>
      <vt:lpstr>Pointing with preSupernova neutrinos</vt:lpstr>
      <vt:lpstr>PowerPoint Presentation</vt:lpstr>
      <vt:lpstr>Presupernova  collapse  explosion</vt:lpstr>
      <vt:lpstr>Why localization? </vt:lpstr>
      <vt:lpstr>PowerPoint Presentation</vt:lpstr>
      <vt:lpstr>Signal at liquid scintillator detector</vt:lpstr>
      <vt:lpstr>Nearby stars</vt:lpstr>
      <vt:lpstr>PowerPoint Presentation</vt:lpstr>
      <vt:lpstr>Directionality of IBD</vt:lpstr>
      <vt:lpstr>Experimental sensitivity</vt:lpstr>
      <vt:lpstr>Key quantities</vt:lpstr>
      <vt:lpstr>Directionality: low-to-moderate</vt:lpstr>
      <vt:lpstr>Localization - estimating signal direction</vt:lpstr>
      <vt:lpstr>Localization – find uncertainty angle β</vt:lpstr>
      <vt:lpstr>PowerPoint Presentation</vt:lpstr>
      <vt:lpstr>PowerPoint Presentation</vt:lpstr>
      <vt:lpstr>Results: localization angle vs statistics</vt:lpstr>
      <vt:lpstr>Progenitor identification? </vt:lpstr>
      <vt:lpstr>Examples: Betelgeuse, Sigma Canis Majoris</vt:lpstr>
      <vt:lpstr>Betelgeuse</vt:lpstr>
      <vt:lpstr>Sigma Canis Majoris</vt:lpstr>
      <vt:lpstr>PowerPoint Presentation</vt:lpstr>
      <vt:lpstr>Pointing at 10-kt scale LS detectors</vt:lpstr>
      <vt:lpstr>Questions</vt:lpstr>
      <vt:lpstr>PowerPoint Presentation</vt:lpstr>
      <vt:lpstr>Backup</vt:lpstr>
      <vt:lpstr>New compilation of candidates</vt:lpstr>
      <vt:lpstr>PowerPoint Presentation</vt:lpstr>
      <vt:lpstr>Antares</vt:lpstr>
      <vt:lpstr>References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Arizona State University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Supernova neutrinos</dc:title>
  <dc:creator>Cecilia Lunardi</dc:creator>
  <cp:lastModifiedBy>Microsoft Office User</cp:lastModifiedBy>
  <cp:revision>365</cp:revision>
  <cp:lastPrinted>2018-12-18T09:51:20Z</cp:lastPrinted>
  <dcterms:created xsi:type="dcterms:W3CDTF">2014-05-22T22:33:11Z</dcterms:created>
  <dcterms:modified xsi:type="dcterms:W3CDTF">2020-06-17T23:12:52Z</dcterms:modified>
</cp:coreProperties>
</file>