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6" r:id="rId6"/>
    <p:sldId id="261" r:id="rId7"/>
    <p:sldId id="263" r:id="rId8"/>
    <p:sldId id="264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93"/>
    <p:restoredTop sz="94698"/>
  </p:normalViewPr>
  <p:slideViewPr>
    <p:cSldViewPr snapToGrid="0" snapToObjects="1">
      <p:cViewPr>
        <p:scale>
          <a:sx n="89" d="100"/>
          <a:sy n="89" d="100"/>
        </p:scale>
        <p:origin x="4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CE8BC0-CA44-244A-8106-D4AF0AE738D0}" type="datetimeFigureOut">
              <a:rPr lang="en-US" smtClean="0"/>
              <a:t>6/18/20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4765E2-2C17-034B-9F8B-F5478D2BD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347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1D07-0018-D24A-A112-3518AE234A77}" type="datetimeFigureOut">
              <a:rPr lang="en-US" smtClean="0"/>
              <a:t>6/18/20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2880-9868-2748-8CAD-8F6F9076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1D07-0018-D24A-A112-3518AE234A77}" type="datetimeFigureOut">
              <a:rPr lang="en-US" smtClean="0"/>
              <a:t>6/18/20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2880-9868-2748-8CAD-8F6F9076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1D07-0018-D24A-A112-3518AE234A77}" type="datetimeFigureOut">
              <a:rPr lang="en-US" smtClean="0"/>
              <a:t>6/18/20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2880-9868-2748-8CAD-8F6F9076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1D07-0018-D24A-A112-3518AE234A77}" type="datetimeFigureOut">
              <a:rPr lang="en-US" smtClean="0"/>
              <a:t>6/18/20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2880-9868-2748-8CAD-8F6F9076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1D07-0018-D24A-A112-3518AE234A77}" type="datetimeFigureOut">
              <a:rPr lang="en-US" smtClean="0"/>
              <a:t>6/18/20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2880-9868-2748-8CAD-8F6F9076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1D07-0018-D24A-A112-3518AE234A77}" type="datetimeFigureOut">
              <a:rPr lang="en-US" smtClean="0"/>
              <a:t>6/18/20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2880-9868-2748-8CAD-8F6F9076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1D07-0018-D24A-A112-3518AE234A77}" type="datetimeFigureOut">
              <a:rPr lang="en-US" smtClean="0"/>
              <a:t>6/18/20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2880-9868-2748-8CAD-8F6F9076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1D07-0018-D24A-A112-3518AE234A77}" type="datetimeFigureOut">
              <a:rPr lang="en-US" smtClean="0"/>
              <a:t>6/18/20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2880-9868-2748-8CAD-8F6F9076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1D07-0018-D24A-A112-3518AE234A77}" type="datetimeFigureOut">
              <a:rPr lang="en-US" smtClean="0"/>
              <a:t>6/18/20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2880-9868-2748-8CAD-8F6F9076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1D07-0018-D24A-A112-3518AE234A77}" type="datetimeFigureOut">
              <a:rPr lang="en-US" smtClean="0"/>
              <a:t>6/18/20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2880-9868-2748-8CAD-8F6F9076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1D07-0018-D24A-A112-3518AE234A77}" type="datetimeFigureOut">
              <a:rPr lang="en-US" smtClean="0"/>
              <a:t>6/18/20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2880-9868-2748-8CAD-8F6F9076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21D07-0018-D24A-A112-3518AE234A77}" type="datetimeFigureOut">
              <a:rPr lang="en-US" smtClean="0"/>
              <a:t>6/18/20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C2880-9868-2748-8CAD-8F6F90767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11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rxiv.org/abs/2003.04864" TargetMode="External"/><Relationship Id="rId3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hyperlink" Target="https://arxiv.org/abs/1802.02577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Triangulation performance estimation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3" y="4240667"/>
            <a:ext cx="8758237" cy="1655762"/>
          </a:xfrm>
        </p:spPr>
        <p:txBody>
          <a:bodyPr>
            <a:normAutofit/>
          </a:bodyPr>
          <a:lstStyle/>
          <a:p>
            <a:pPr algn="r"/>
            <a:r>
              <a:rPr lang="en-US" sz="2000" dirty="0" smtClean="0"/>
              <a:t>V. Kulikovskiy on behalf of </a:t>
            </a:r>
            <a:br>
              <a:rPr lang="en-US" sz="2000" dirty="0" smtClean="0"/>
            </a:br>
            <a:r>
              <a:rPr lang="en-US" sz="2000" dirty="0" smtClean="0"/>
              <a:t>Marta </a:t>
            </a:r>
            <a:r>
              <a:rPr lang="en-US" sz="2000" dirty="0" err="1"/>
              <a:t>Colomer</a:t>
            </a:r>
            <a:r>
              <a:rPr lang="en-US" sz="2000" dirty="0"/>
              <a:t>, Damien </a:t>
            </a:r>
            <a:r>
              <a:rPr lang="en-US" sz="2000" dirty="0" err="1"/>
              <a:t>Dornic</a:t>
            </a:r>
            <a:r>
              <a:rPr lang="en-US" sz="2000" dirty="0"/>
              <a:t>, Alexis </a:t>
            </a:r>
            <a:r>
              <a:rPr lang="en-US" sz="2000" dirty="0" err="1"/>
              <a:t>Coleiro</a:t>
            </a:r>
            <a:r>
              <a:rPr lang="en-US" sz="2000" dirty="0"/>
              <a:t>, </a:t>
            </a:r>
            <a:r>
              <a:rPr lang="en-US" sz="2000" dirty="0" smtClean="0"/>
              <a:t>Massimiliano </a:t>
            </a:r>
            <a:r>
              <a:rPr lang="en-US" sz="2000" dirty="0" err="1" smtClean="0"/>
              <a:t>Lincetto</a:t>
            </a:r>
            <a:endParaRPr lang="en-US" sz="2000" dirty="0"/>
          </a:p>
          <a:p>
            <a:pPr algn="r"/>
            <a:r>
              <a:rPr lang="en-US" sz="2000" dirty="0" smtClean="0"/>
              <a:t>KM3NeT SN team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085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7412"/>
            <a:ext cx="7886700" cy="5637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14400"/>
            <a:ext cx="7886700" cy="52625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ambria Math" charset="0"/>
              </a:rPr>
              <a:t>Three methods give compatible results for the 4 detectors and elliptic confidence areas independently on the source location (3 candidate sources tested).</a:t>
            </a:r>
          </a:p>
          <a:p>
            <a:pPr lvl="1"/>
            <a:r>
              <a:rPr lang="en-US" dirty="0" smtClean="0">
                <a:latin typeface="Cambria Math" charset="0"/>
              </a:rPr>
              <a:t>140±20 deg</a:t>
            </a:r>
            <a:r>
              <a:rPr lang="en-US" baseline="30000" dirty="0" smtClean="0">
                <a:latin typeface="Cambria Math" charset="0"/>
              </a:rPr>
              <a:t>2</a:t>
            </a:r>
            <a:r>
              <a:rPr lang="en-US" dirty="0" smtClean="0">
                <a:latin typeface="Cambria Math" charset="0"/>
              </a:rPr>
              <a:t> area is expected from GC location for CCSN @ 10 </a:t>
            </a:r>
            <a:r>
              <a:rPr lang="en-US" dirty="0" err="1" smtClean="0">
                <a:latin typeface="Cambria Math" charset="0"/>
              </a:rPr>
              <a:t>kpc</a:t>
            </a:r>
            <a:r>
              <a:rPr lang="en-US" dirty="0" smtClean="0">
                <a:latin typeface="Cambria Math" charset="0"/>
              </a:rPr>
              <a:t> for IceCube-</a:t>
            </a:r>
            <a:r>
              <a:rPr lang="en-US" dirty="0" smtClean="0"/>
              <a:t>HyperKamiokande-KM3NeT/ARCA-JUNO.</a:t>
            </a:r>
          </a:p>
          <a:p>
            <a:pPr lvl="1"/>
            <a:r>
              <a:rPr lang="en-US" dirty="0" smtClean="0">
                <a:latin typeface="Cambria Math" charset="0"/>
              </a:rPr>
              <a:t>It can be further reduced with Galactic Plane prior and other methods combination (light curve matching/first events, SK &amp; JUNO standalone).</a:t>
            </a:r>
          </a:p>
          <a:p>
            <a:r>
              <a:rPr lang="en-US" dirty="0" smtClean="0">
                <a:latin typeface="Cambria Math" charset="0"/>
              </a:rPr>
              <a:t>The method with true delays gives slightly more optimistic areas in most cases comparing to average areas.</a:t>
            </a:r>
          </a:p>
          <a:p>
            <a:r>
              <a:rPr lang="en-US" dirty="0" smtClean="0">
                <a:latin typeface="Cambria Math" charset="0"/>
              </a:rPr>
              <a:t>The method with resolution estimation is generally better than the average confidence area estimation (but the problems are really outliers that can form fake solution area and/or appear in between this area and the source).</a:t>
            </a:r>
          </a:p>
          <a:p>
            <a:r>
              <a:rPr lang="en-US" dirty="0" smtClean="0">
                <a:latin typeface="Cambria Math" charset="0"/>
              </a:rPr>
              <a:t>Confidence areas for toy MC have good coverage, their average value + variation is probably a good conservative estimation of the real case error box (and to what the astronomers should be prepared to use as a search area).</a:t>
            </a:r>
          </a:p>
          <a:p>
            <a:pPr lvl="1"/>
            <a:r>
              <a:rPr lang="en-US" dirty="0" smtClean="0">
                <a:latin typeface="Cambria Math" charset="0"/>
              </a:rPr>
              <a:t>Using </a:t>
            </a:r>
            <a:r>
              <a:rPr lang="en-US" dirty="0" err="1" smtClean="0">
                <a:latin typeface="Cambria Math" charset="0"/>
              </a:rPr>
              <a:t>ndof</a:t>
            </a:r>
            <a:r>
              <a:rPr lang="en-US" dirty="0" smtClean="0">
                <a:latin typeface="Cambria Math" charset="0"/>
              </a:rPr>
              <a:t>=2 was crucial to </a:t>
            </a:r>
            <a:r>
              <a:rPr lang="en-US" dirty="0">
                <a:latin typeface="Cambria Math" charset="0"/>
              </a:rPr>
              <a:t> h</a:t>
            </a:r>
            <a:r>
              <a:rPr lang="en-US" dirty="0" smtClean="0">
                <a:latin typeface="Cambria Math" charset="0"/>
              </a:rPr>
              <a:t>ave the right coverage.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10788" y="5934670"/>
            <a:ext cx="86980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code can be found @github.com:SNEWS2/</a:t>
            </a:r>
            <a:r>
              <a:rPr lang="en-US" dirty="0" err="1" smtClean="0"/>
              <a:t>lightcurve_match.git</a:t>
            </a:r>
            <a:r>
              <a:rPr lang="en-US" dirty="0" smtClean="0"/>
              <a:t> -&gt; </a:t>
            </a:r>
            <a:r>
              <a:rPr lang="en-US" dirty="0" err="1" smtClean="0"/>
              <a:t>skymap</a:t>
            </a:r>
            <a:r>
              <a:rPr lang="en-US" dirty="0" smtClean="0"/>
              <a:t>.</a:t>
            </a:r>
          </a:p>
          <a:p>
            <a:r>
              <a:rPr lang="en-US" dirty="0" smtClean="0"/>
              <a:t>Updated preprint </a:t>
            </a:r>
            <a:r>
              <a:rPr lang="mr-IN" dirty="0" smtClean="0">
                <a:hlinkClick r:id="rId2"/>
              </a:rPr>
              <a:t>https://arxiv.org/abs/2003.04864</a:t>
            </a:r>
            <a:r>
              <a:rPr lang="en-US" dirty="0" smtClean="0"/>
              <a:t>  </a:t>
            </a:r>
            <a:r>
              <a:rPr lang="mr-IN" dirty="0" smtClean="0"/>
              <a:t>…</a:t>
            </a:r>
            <a:r>
              <a:rPr lang="en-US" dirty="0"/>
              <a:t> </a:t>
            </a:r>
            <a:r>
              <a:rPr lang="en-US" dirty="0" smtClean="0"/>
              <a:t>resubmission to EPJ C is done.</a:t>
            </a:r>
            <a:r>
              <a:rPr lang="en-US" sz="2800" dirty="0" smtClean="0">
                <a:effectLst/>
                <a:latin typeface="Apple Color Emoji" charset="0"/>
              </a:rPr>
              <a:t>😅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387" y="5764622"/>
            <a:ext cx="631825" cy="6155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488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929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7412"/>
            <a:ext cx="7886700" cy="5637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Triangulation method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914400"/>
                <a:ext cx="7886700" cy="5262563"/>
              </a:xfrm>
            </p:spPr>
            <p:txBody>
              <a:bodyPr>
                <a:noAutofit/>
              </a:bodyPr>
              <a:lstStyle/>
              <a:p>
                <a:r>
                  <a:rPr lang="en-US" sz="2000" dirty="0" smtClean="0">
                    <a:latin typeface="Cambria Math" charset="0"/>
                  </a:rPr>
                  <a:t>For emission from the RA, declination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a:rPr lang="en-US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  <m:r>
                      <a:rPr lang="en-US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,</m:t>
                    </m:r>
                    <m:r>
                      <a:rPr lang="en-US" sz="20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𝛿</m:t>
                    </m:r>
                    <m:r>
                      <a:rPr lang="en-US" sz="20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r>
                  <a:rPr lang="en-US" sz="2000" dirty="0"/>
                  <a:t>.</a:t>
                </a:r>
                <a:endParaRPr lang="en-US" sz="2000" dirty="0" smtClean="0"/>
              </a:p>
              <a:p>
                <a:pPr marL="457200" lvl="1" indent="0">
                  <a:buNone/>
                </a:pPr>
                <a:r>
                  <a:rPr lang="en-US" sz="2000" b="0" dirty="0" smtClean="0">
                    <a:latin typeface="Cambria Math" charset="0"/>
                  </a:rPr>
                  <a:t>Emission direction in the geographic coordinates: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𝑛</m:t>
                        </m:r>
                      </m:e>
                    </m:acc>
                    <m:r>
                      <a:rPr lang="en-US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d>
                      <m:dPr>
                        <m:ctrlP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  <m:func>
                          <m:funcPr>
                            <m:ctrlPr>
                              <a:rPr lang="en-US" sz="20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𝛼</m:t>
                                </m:r>
                                <m:r>
                                  <a:rPr lang="en-US" sz="20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𝛾</m:t>
                                </m:r>
                              </m:e>
                            </m:d>
                          </m:e>
                        </m:func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𝑐𝑜𝑠</m:t>
                        </m:r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𝛿</m:t>
                        </m:r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,−</m:t>
                        </m:r>
                        <m:func>
                          <m:funcPr>
                            <m:ctrlPr>
                              <a:rPr lang="en-US" sz="20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𝛼</m:t>
                                </m:r>
                                <m:r>
                                  <a:rPr lang="en-US" sz="20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𝛾</m:t>
                                </m:r>
                              </m:e>
                            </m:d>
                          </m:e>
                        </m:func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,−</m:t>
                        </m:r>
                        <m:func>
                          <m:funcPr>
                            <m:ctrlP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i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0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𝛿</m:t>
                            </m:r>
                          </m:e>
                        </m:func>
                      </m:e>
                    </m:d>
                  </m:oMath>
                </a14:m>
                <a:r>
                  <a:rPr lang="en-US" sz="2000" dirty="0"/>
                  <a:t>, where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𝛾</m:t>
                    </m:r>
                  </m:oMath>
                </a14:m>
                <a:r>
                  <a:rPr lang="en-US" sz="2000" dirty="0"/>
                  <a:t> is the Greenwich sidereal time expressed as angle,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a:rPr lang="en-US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  <m:r>
                      <a:rPr lang="en-US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,</m:t>
                    </m:r>
                    <m:r>
                      <a:rPr lang="en-US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𝛾</m:t>
                    </m:r>
                    <m:r>
                      <a:rPr lang="en-US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r>
                  <a:rPr lang="en-US" sz="2000" dirty="0"/>
                  <a:t> are the equatorial coordinates of the sky position</a:t>
                </a:r>
                <a:r>
                  <a:rPr lang="en-US" sz="2000" dirty="0" smtClean="0"/>
                  <a:t>.</a:t>
                </a:r>
                <a:endParaRPr lang="en-US" sz="2000" b="0" dirty="0" smtClean="0">
                  <a:latin typeface="Cambria Math" charset="0"/>
                </a:endParaRPr>
              </a:p>
              <a:p>
                <a:r>
                  <a:rPr lang="en-US" sz="2000" b="0" dirty="0" smtClean="0"/>
                  <a:t>Expected time delay between two detector sites</a:t>
                </a:r>
              </a:p>
              <a:p>
                <a:pPr marL="0" indent="0">
                  <a:buNone/>
                </a:pPr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𝑡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</a:rPr>
                          <m:t>𝑖𝑗</m:t>
                        </m:r>
                      </m:sub>
                    </m:sSub>
                    <m:r>
                      <a:rPr lang="en-US" sz="2000" b="0" i="1" smtClean="0">
                        <a:latin typeface="Cambria Math" charset="0"/>
                      </a:rPr>
                      <m:t>=(</m:t>
                    </m:r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charset="0"/>
                              </a:rPr>
                              <m:t>𝑖</m:t>
                            </m:r>
                          </m:sub>
                        </m:sSub>
                      </m:e>
                    </m:acc>
                    <m:r>
                      <a:rPr lang="en-US" sz="2000" b="0" i="1" smtClean="0">
                        <a:latin typeface="Cambria Math" charset="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sz="2000" i="1">
                            <a:latin typeface="Cambria Math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00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charset="0"/>
                              </a:rPr>
                              <m:t>𝑗</m:t>
                            </m:r>
                          </m:sub>
                        </m:sSub>
                      </m:e>
                    </m:acc>
                    <m:r>
                      <a:rPr lang="en-US" sz="2000" b="0" i="1" smtClean="0">
                        <a:latin typeface="Cambria Math" charset="0"/>
                      </a:rPr>
                      <m:t>)</m:t>
                    </m:r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𝑛</m:t>
                        </m:r>
                      </m:e>
                    </m:acc>
                    <m:r>
                      <a:rPr lang="en-US" sz="2000" b="0" i="1" smtClean="0">
                        <a:latin typeface="Cambria Math" charset="0"/>
                      </a:rPr>
                      <m:t>/</m:t>
                    </m:r>
                    <m:r>
                      <a:rPr lang="en-US" sz="2000" b="0" i="1" smtClean="0">
                        <a:latin typeface="Cambria Math" charset="0"/>
                      </a:rPr>
                      <m:t>𝑐</m:t>
                    </m:r>
                  </m:oMath>
                </a14:m>
                <a:endParaRPr lang="en-US" sz="2000" dirty="0" smtClean="0"/>
              </a:p>
              <a:p>
                <a:pPr marL="0" indent="0">
                  <a:buNone/>
                </a:pPr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i="1">
                            <a:latin typeface="Cambria Math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charset="0"/>
                              </a:rPr>
                              <m:t>𝑘</m:t>
                            </m:r>
                          </m:sub>
                        </m:sSub>
                      </m:e>
                    </m:acc>
                    <m:r>
                      <a:rPr lang="en-US" sz="2000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</a:rPr>
                          <m:t>𝐸𝑎𝑟𝑡h</m:t>
                        </m:r>
                      </m:sub>
                    </m:sSub>
                    <m:r>
                      <a:rPr lang="en-US" sz="2000" b="0" i="1" smtClean="0">
                        <a:latin typeface="Cambria Math" charset="0"/>
                      </a:rPr>
                      <m:t>(</m:t>
                    </m:r>
                    <m:r>
                      <a:rPr lang="en-US" sz="2000" b="0" i="1" smtClean="0">
                        <a:latin typeface="Cambria Math" charset="0"/>
                      </a:rPr>
                      <m:t>𝑐𝑜𝑠</m:t>
                    </m:r>
                    <m:sSub>
                      <m:sSubPr>
                        <m:ctrlP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𝜆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𝑘</m:t>
                        </m:r>
                      </m:sub>
                    </m:sSub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𝑐𝑜𝑠</m:t>
                    </m:r>
                    <m:sSub>
                      <m:sSubPr>
                        <m:ctrlP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𝑘</m:t>
                        </m:r>
                      </m:sub>
                    </m:sSub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,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smtClean="0">
                            <a:latin typeface="Cambria Math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US" sz="20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20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𝑘</m:t>
                            </m:r>
                          </m:sub>
                        </m:sSub>
                      </m:e>
                    </m:func>
                    <m:func>
                      <m:funcPr>
                        <m:ctrlP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i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sz="20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sz="20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𝑘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sz="2000" dirty="0" smtClean="0"/>
                  <a:t>,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US" sz="20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sz="20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𝑘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sz="2000" dirty="0" smtClean="0"/>
                  <a:t>),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𝜆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𝑘</m:t>
                        </m:r>
                      </m:sub>
                    </m:sSub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000" dirty="0" smtClean="0"/>
                  <a:t> are longitude and latitude.</a:t>
                </a:r>
              </a:p>
              <a:p>
                <a:pPr/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𝑖𝑗</m:t>
                        </m:r>
                      </m:sub>
                      <m:sup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p>
                    </m:sSubSup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,</m:t>
                    </m:r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𝛿</m:t>
                    </m:r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)=</m:t>
                    </m:r>
                    <m:sSup>
                      <m:sSupPr>
                        <m:ctrlPr>
                          <a:rPr lang="mr-I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mr-IN" sz="20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mr-IN" sz="20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charset="0"/>
                                      </a:rPr>
                                      <m:t>𝑖𝑗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000" i="1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𝛼</m:t>
                                    </m:r>
                                    <m:r>
                                      <a:rPr lang="en-US" sz="20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,</m:t>
                                    </m:r>
                                    <m:r>
                                      <a:rPr lang="en-US" sz="20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𝛿</m:t>
                                    </m:r>
                                  </m:e>
                                </m:d>
                                <m:r>
                                  <a:rPr lang="en-US" sz="20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00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𝑖𝑗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mr-IN" sz="20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𝑖𝑗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𝑇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2000" dirty="0" smtClean="0"/>
                  <a:t> is the measured delay of the signal arrival,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mr-IN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𝛿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2000" dirty="0" smtClean="0"/>
                  <a:t> is the estimated precision. No bias is considered (but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𝑇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2000" dirty="0" smtClean="0"/>
                  <a:t> can be corrected for it).</a:t>
                </a:r>
              </a:p>
              <a:p>
                <a:pPr/>
                <a:r>
                  <a:rPr lang="en-US" sz="2000" dirty="0" smtClean="0"/>
                  <a:t>Different detector pairs can be combined in the common chi-square: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is-IS" sz="2000" b="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 smtClean="0">
                              <a:latin typeface="Cambria Math" charset="0"/>
                            </a:rPr>
                            <m:t>𝑖</m:t>
                          </m:r>
                          <m:r>
                            <a:rPr lang="en-US" sz="2000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charset="0"/>
                            </a:rPr>
                            <m:t>𝑗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charset="0"/>
                            </a:rPr>
                            <m:t>𝑖</m:t>
                          </m:r>
                          <m:r>
                            <a:rPr lang="en-US" sz="2000" b="0" i="1" smtClean="0">
                              <a:latin typeface="Cambria Math" charset="0"/>
                            </a:rPr>
                            <m:t>&lt;</m:t>
                          </m:r>
                          <m:r>
                            <a:rPr lang="en-US" sz="2000" b="0" i="1" smtClean="0">
                              <a:latin typeface="Cambria Math" charset="0"/>
                            </a:rPr>
                            <m:t>𝑗</m:t>
                          </m:r>
                        </m:sup>
                        <m:e>
                          <m:sSubSup>
                            <m:sSubSupPr>
                              <m:ctrlPr>
                                <a:rPr lang="en-US" sz="20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𝑖𝑗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n-US" sz="20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  <m:r>
                            <a:rPr lang="en-US" sz="20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sz="20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𝛿</m:t>
                          </m:r>
                          <m:r>
                            <a:rPr lang="en-US" sz="20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2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914400"/>
                <a:ext cx="7886700" cy="5262563"/>
              </a:xfrm>
              <a:blipFill rotWithShape="0">
                <a:blip r:embed="rId2"/>
                <a:stretch>
                  <a:fillRect l="-773" t="-1390" r="-232" b="-5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4177557" y="6380163"/>
            <a:ext cx="4618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V. </a:t>
            </a:r>
            <a:r>
              <a:rPr lang="en-US" dirty="0" err="1" smtClean="0"/>
              <a:t>Brdar</a:t>
            </a:r>
            <a:r>
              <a:rPr lang="en-US" dirty="0" smtClean="0"/>
              <a:t> et al. </a:t>
            </a:r>
            <a:r>
              <a:rPr lang="en-US" dirty="0" smtClean="0">
                <a:hlinkClick r:id="rId3"/>
              </a:rPr>
              <a:t>https://arxiv.org/abs/1802.02577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488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83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147412"/>
            <a:ext cx="8386763" cy="5637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From chi-square to </a:t>
            </a:r>
            <a:r>
              <a:rPr lang="en-US" smtClean="0"/>
              <a:t>the confidence area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914400"/>
                <a:ext cx="7886700" cy="5262563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>
                    <a:latin typeface="Cambria Math" charset="0"/>
                  </a:rPr>
                  <a:t>At each point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(</m:t>
                    </m:r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,</m:t>
                    </m:r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𝛿</m:t>
                    </m:r>
                  </m:oMath>
                </a14:m>
                <a:r>
                  <a:rPr lang="en-US" dirty="0" smtClean="0">
                    <a:latin typeface="Cambria Math" charset="0"/>
                  </a:rPr>
                  <a:t>) the chi-square is converted to the probability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𝑝</m:t>
                    </m:r>
                    <m:r>
                      <a:rPr lang="en-US" b="0" i="1" smtClean="0">
                        <a:latin typeface="Cambria Math" charset="0"/>
                      </a:rPr>
                      <m:t>(</m:t>
                    </m:r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,</m:t>
                    </m:r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𝛿</m:t>
                    </m:r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)=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𝑝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sSubSup>
                      <m:sSub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2</m:t>
                        </m:r>
                      </m:sub>
                      <m:sup>
                        <m:r>
                          <a:rPr lang="en-US" b="0" i="1" smtClean="0">
                            <a:latin typeface="Cambria Math" charset="0"/>
                          </a:rPr>
                          <m:t>2</m:t>
                        </m:r>
                      </m:sup>
                    </m:sSubSup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≤</m:t>
                    </m:r>
                    <m:sSup>
                      <m:sSupPr>
                        <m:ctrlPr>
                          <a:rPr lang="en-US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𝛼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𝛿</m:t>
                        </m:r>
                      </m:e>
                    </m:d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−</m:t>
                    </m:r>
                    <m:sSubSup>
                      <m:sSubSupPr>
                        <m:ctrlPr>
                          <a:rPr lang="en-US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𝑚𝑖𝑛</m:t>
                        </m:r>
                      </m:sub>
                      <m:sup>
                        <m:r>
                          <a:rPr lang="en-US" i="1">
                            <a:latin typeface="Cambria Math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 smtClean="0"/>
                  <a:t>)</a:t>
                </a:r>
              </a:p>
              <a:p>
                <a:pPr lvl="1"/>
                <a:r>
                  <a:rPr lang="en-US" dirty="0"/>
                  <a:t>This is </a:t>
                </a:r>
                <a:r>
                  <a:rPr lang="en-US" dirty="0" smtClean="0"/>
                  <a:t>a cumulative </a:t>
                </a:r>
                <a:r>
                  <a:rPr lang="en-US" dirty="0"/>
                  <a:t>distribution function of the chi-square </a:t>
                </a:r>
                <a:r>
                  <a:rPr lang="en-US" dirty="0" smtClean="0"/>
                  <a:t>distribution with </a:t>
                </a:r>
                <a:r>
                  <a:rPr lang="en-US" dirty="0"/>
                  <a:t>two degrees of freedom </a:t>
                </a:r>
                <a:r>
                  <a:rPr lang="en-US" dirty="0" smtClean="0"/>
                  <a:t>(analytical function)</a:t>
                </a:r>
              </a:p>
              <a:p>
                <a:pPr lvl="1"/>
                <a:r>
                  <a:rPr lang="en-US" dirty="0" smtClean="0"/>
                  <a:t>evaluated </a:t>
                </a:r>
                <a:r>
                  <a:rPr lang="en-US" dirty="0"/>
                  <a:t>at </a:t>
                </a:r>
                <a:r>
                  <a:rPr lang="en-US" dirty="0" smtClean="0"/>
                  <a:t>the value </a:t>
                </a:r>
                <a:r>
                  <a:rPr lang="en-US" dirty="0"/>
                  <a:t>of chi-square </a:t>
                </a:r>
                <a:r>
                  <a:rPr lang="en-US" dirty="0" smtClean="0"/>
                  <a:t>difference </a:t>
                </a:r>
                <a:r>
                  <a:rPr lang="en-US" dirty="0"/>
                  <a:t>between the tested point</a:t>
                </a:r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𝛼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𝛿</m:t>
                        </m:r>
                      </m:e>
                    </m:d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dirty="0"/>
                  <a:t>and the minimum chi-square </a:t>
                </a:r>
                <a:r>
                  <a:rPr lang="en-US" dirty="0" smtClean="0"/>
                  <a:t>value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𝑚𝑖𝑛</m:t>
                        </m:r>
                      </m:sub>
                      <m:sup>
                        <m:r>
                          <a:rPr lang="en-US" i="1">
                            <a:latin typeface="Cambria Math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 smtClean="0"/>
                  <a:t>, obtained scanning </a:t>
                </a:r>
                <a:r>
                  <a:rPr lang="en-US" dirty="0"/>
                  <a:t>all possible </a:t>
                </a:r>
                <a:r>
                  <a:rPr lang="en-US" dirty="0" smtClean="0"/>
                  <a:t>directions.</a:t>
                </a:r>
              </a:p>
              <a:p>
                <a:pPr lvl="1"/>
                <a:r>
                  <a:rPr lang="en-US" dirty="0" smtClean="0"/>
                  <a:t>It has 2 degrees of freedom according to Wilks’ theorem since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𝛼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𝛿</m:t>
                        </m:r>
                      </m:e>
                    </m:d>
                  </m:oMath>
                </a14:m>
                <a:r>
                  <a:rPr lang="en-US" dirty="0" smtClean="0"/>
                  <a:t> has N degrees of freedom for the true source position (N is the number of detector pairs) while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𝑚𝑖𝑛</m:t>
                        </m:r>
                      </m:sub>
                      <m:sup>
                        <m:r>
                          <a:rPr lang="en-US" i="1">
                            <a:latin typeface="Cambria Math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 smtClean="0"/>
                  <a:t> has N-2 degrees of freedom (two free parameters).</a:t>
                </a:r>
              </a:p>
              <a:p>
                <a:pPr lvl="2"/>
                <a:r>
                  <a:rPr lang="en-US" dirty="0" smtClean="0"/>
                  <a:t>Both facts are verified with Toy MCs.</a:t>
                </a:r>
              </a:p>
              <a:p>
                <a:r>
                  <a:rPr lang="en-US" dirty="0" smtClean="0"/>
                  <a:t>The </a:t>
                </a:r>
                <a:r>
                  <a:rPr lang="en-US" dirty="0"/>
                  <a:t>90% </a:t>
                </a:r>
                <a:r>
                  <a:rPr lang="en-US" dirty="0" smtClean="0"/>
                  <a:t>confidence </a:t>
                </a:r>
                <a:r>
                  <a:rPr lang="en-US" dirty="0"/>
                  <a:t>level (C.L.) error region of the source </a:t>
                </a:r>
                <a:r>
                  <a:rPr lang="en-US" dirty="0" smtClean="0"/>
                  <a:t>localization is </a:t>
                </a:r>
                <a:r>
                  <a:rPr lang="en-US" dirty="0"/>
                  <a:t>determined as a collection of all points on </a:t>
                </a:r>
                <a:r>
                  <a:rPr lang="en-US" dirty="0" smtClean="0"/>
                  <a:t>the sky </a:t>
                </a:r>
                <a:r>
                  <a:rPr lang="en-US" dirty="0"/>
                  <a:t>with a </a:t>
                </a:r>
                <a:r>
                  <a:rPr lang="en-US" dirty="0" smtClean="0"/>
                  <a:t>probability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𝑝</m:t>
                    </m:r>
                    <m:d>
                      <m:dPr>
                        <m:ctrlPr>
                          <a:rPr lang="en-US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𝛼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𝛿</m:t>
                        </m:r>
                      </m:e>
                    </m:d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&lt;0.9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914400"/>
                <a:ext cx="7886700" cy="5262563"/>
              </a:xfrm>
              <a:blipFill rotWithShape="0">
                <a:blip r:embed="rId2"/>
                <a:stretch>
                  <a:fillRect l="-1159" t="-2549" r="-17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4179585" y="6176963"/>
            <a:ext cx="4533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effectLst/>
                <a:latin typeface="Helvetica" charset="0"/>
              </a:rPr>
              <a:t> Y. Avni, </a:t>
            </a:r>
            <a:r>
              <a:rPr lang="de-DE" dirty="0" err="1" smtClean="0">
                <a:effectLst/>
                <a:latin typeface="Helvetica" charset="0"/>
              </a:rPr>
              <a:t>Astrophys</a:t>
            </a:r>
            <a:r>
              <a:rPr lang="de-DE" dirty="0" smtClean="0">
                <a:effectLst/>
                <a:latin typeface="Helvetica" charset="0"/>
              </a:rPr>
              <a:t>. J 210 , 642-646 (1976)</a:t>
            </a:r>
            <a:endParaRPr lang="de-DE" dirty="0">
              <a:effectLst/>
              <a:latin typeface="Helvetica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88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682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147412"/>
            <a:ext cx="8386763" cy="5637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Performance testing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914400"/>
                <a:ext cx="7886700" cy="5829300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 smtClean="0">
                    <a:latin typeface="Cambria Math" charset="0"/>
                  </a:rPr>
                  <a:t>Assume measured delays were true delays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𝑖𝑗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𝑖𝑗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r>
                  <a:rPr lang="en-US" dirty="0" smtClean="0">
                    <a:latin typeface="Cambria Math" charset="0"/>
                  </a:rPr>
                  <a:t>and construct the confidence area.</a:t>
                </a:r>
              </a:p>
              <a:p>
                <a:pPr lvl="1"/>
                <a:r>
                  <a:rPr lang="en-US" dirty="0" smtClean="0">
                    <a:latin typeface="Cambria Math" charset="0"/>
                  </a:rPr>
                  <a:t>While this is theoretically possible measurement, it is certainly the most optimistic case. Moving from the true source location should degrade fast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𝜒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𝛼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𝛿</m:t>
                        </m:r>
                      </m:e>
                    </m:d>
                  </m:oMath>
                </a14:m>
                <a:r>
                  <a:rPr lang="en-US" dirty="0" smtClean="0"/>
                  <a:t> and the contours may be smaller than for other cases.</a:t>
                </a:r>
              </a:p>
              <a:p>
                <a:pPr lvl="1"/>
                <a:r>
                  <a:rPr lang="en-US" dirty="0" smtClean="0"/>
                  <a:t>Nice and fast </a:t>
                </a:r>
                <a:r>
                  <a:rPr lang="en-US" dirty="0" err="1" smtClean="0"/>
                  <a:t>skymap</a:t>
                </a:r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Sample </a:t>
                </a:r>
                <a:r>
                  <a:rPr lang="en-US" dirty="0" smtClean="0">
                    <a:latin typeface="Cambria Math" charset="0"/>
                  </a:rPr>
                  <a:t>measured </a:t>
                </a:r>
                <a:r>
                  <a:rPr lang="en-US" dirty="0">
                    <a:latin typeface="Cambria Math" charset="0"/>
                  </a:rPr>
                  <a:t>delays </a:t>
                </a:r>
                <a:r>
                  <a:rPr lang="en-US" dirty="0" smtClean="0">
                    <a:latin typeface="Cambria Math" charset="0"/>
                  </a:rPr>
                  <a:t>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𝑖𝑗</m:t>
                        </m:r>
                      </m:sub>
                    </m:sSub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en-US" b="0" i="1" smtClean="0">
                        <a:latin typeface="Cambria Math" charset="0"/>
                      </a:rPr>
                      <m:t>𝐺𝑎𝑢𝑠𝑠</m:t>
                    </m:r>
                    <m:d>
                      <m:d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</a:rPr>
                              <m:t>𝑖𝑗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 charset="0"/>
                          </a:rPr>
                          <m:t>,</m:t>
                        </m:r>
                        <m:r>
                          <a:rPr lang="en-US" i="1" smtClean="0">
                            <a:latin typeface="Cambria Math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charset="0"/>
                              </a:rPr>
                              <m:t>𝑖𝑗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en-US" dirty="0">
                    <a:latin typeface="Cambria Math" charset="0"/>
                  </a:rPr>
                  <a:t>construct the confidence </a:t>
                </a:r>
                <a:r>
                  <a:rPr lang="en-US" dirty="0" smtClean="0">
                    <a:latin typeface="Cambria Math" charset="0"/>
                  </a:rPr>
                  <a:t>area, calculate the area, repeat X times and calculate the average area.</a:t>
                </a:r>
              </a:p>
              <a:p>
                <a:pPr lvl="1"/>
                <a:r>
                  <a:rPr lang="en-US" dirty="0" smtClean="0">
                    <a:latin typeface="Cambria Math" charset="0"/>
                  </a:rPr>
                  <a:t>No “average </a:t>
                </a:r>
                <a:r>
                  <a:rPr lang="en-US" dirty="0" err="1" smtClean="0">
                    <a:latin typeface="Cambria Math" charset="0"/>
                  </a:rPr>
                  <a:t>skymap</a:t>
                </a:r>
                <a:r>
                  <a:rPr lang="en-US" dirty="0" smtClean="0">
                    <a:latin typeface="Cambria Math" charset="0"/>
                  </a:rPr>
                  <a:t>” can be produced (it has no sense). Only the average values + variation for a given confidence area.</a:t>
                </a:r>
              </a:p>
              <a:p>
                <a:pPr lvl="1"/>
                <a:r>
                  <a:rPr lang="en-US" dirty="0" smtClean="0">
                    <a:latin typeface="Cambria Math" charset="0"/>
                  </a:rPr>
                  <a:t>Coverage can be tested checking the ratio of realizations for which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was included to the confidence area.</a:t>
                </a:r>
              </a:p>
              <a:p>
                <a:pPr lvl="1"/>
                <a:r>
                  <a:rPr lang="en-US" dirty="0" smtClean="0"/>
                  <a:t>Average uncertainty estimation.</a:t>
                </a:r>
                <a:endParaRPr lang="en-US" dirty="0"/>
              </a:p>
              <a:p>
                <a:r>
                  <a:rPr lang="en-US" dirty="0"/>
                  <a:t>Sample </a:t>
                </a:r>
                <a:r>
                  <a:rPr lang="en-US" dirty="0">
                    <a:latin typeface="Cambria Math" charset="0"/>
                  </a:rPr>
                  <a:t>measured </a:t>
                </a:r>
                <a:r>
                  <a:rPr lang="en-US" dirty="0">
                    <a:latin typeface="Cambria Math" charset="0"/>
                  </a:rPr>
                  <a:t>delays </a:t>
                </a:r>
                <a:r>
                  <a:rPr lang="en-US" dirty="0">
                    <a:latin typeface="Cambria Math" charset="0"/>
                  </a:rPr>
                  <a:t>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𝑖𝑗</m:t>
                        </m:r>
                      </m:sub>
                    </m:sSub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r>
                      <a:rPr lang="en-US" i="1">
                        <a:latin typeface="Cambria Math" charset="0"/>
                      </a:rPr>
                      <m:t>𝐺𝑎𝑢𝑠𝑠</m:t>
                    </m:r>
                    <m:d>
                      <m:dPr>
                        <m:ctrlPr>
                          <a:rPr lang="en-US" i="1">
                            <a:latin typeface="Cambria Math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</a:rPr>
                              <m:t>𝑖𝑗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Cambria Math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</a:rPr>
                              <m:t>𝑖𝑗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and plot the best fit locations distribution from X </a:t>
                </a:r>
                <a:r>
                  <a:rPr lang="en-US" dirty="0" err="1" smtClean="0"/>
                  <a:t>realisations</a:t>
                </a:r>
                <a:r>
                  <a:rPr lang="en-US" dirty="0" smtClean="0"/>
                  <a:t> (2D binned </a:t>
                </a:r>
                <a:r>
                  <a:rPr lang="en-US" dirty="0" err="1" smtClean="0"/>
                  <a:t>skymap</a:t>
                </a:r>
                <a:r>
                  <a:rPr lang="en-US" dirty="0" smtClean="0"/>
                  <a:t>).</a:t>
                </a:r>
              </a:p>
              <a:p>
                <a:pPr lvl="1"/>
                <a:r>
                  <a:rPr lang="en-US" dirty="0" smtClean="0"/>
                  <a:t>Build central regions starting from the most dense bins and accumulate the given CL.</a:t>
                </a:r>
              </a:p>
              <a:p>
                <a:pPr lvl="1"/>
                <a:r>
                  <a:rPr lang="en-US" dirty="0" err="1" smtClean="0"/>
                  <a:t>Skymap</a:t>
                </a:r>
                <a:r>
                  <a:rPr lang="en-US" dirty="0" smtClean="0"/>
                  <a:t> starts to be nicer and precision start to be better if X is high (most of the bins in estimated area have &gt;10 events) and bins are small (~100 times smaller than the estimated area). Slow process.</a:t>
                </a:r>
              </a:p>
              <a:p>
                <a:pPr lvl="1"/>
                <a:r>
                  <a:rPr lang="en-US" dirty="0" smtClean="0"/>
                  <a:t>Resolution estimation.</a:t>
                </a:r>
              </a:p>
              <a:p>
                <a:pPr lvl="1"/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914400"/>
                <a:ext cx="7886700" cy="5829300"/>
              </a:xfrm>
              <a:blipFill rotWithShape="0">
                <a:blip r:embed="rId2"/>
                <a:stretch>
                  <a:fillRect l="-696" t="-1883" r="-11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0" y="6488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4677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3055" y="2757488"/>
            <a:ext cx="6543675" cy="9001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ambria Math" charset="0"/>
              </a:rPr>
              <a:t>Enough math, show me the </a:t>
            </a:r>
            <a:r>
              <a:rPr lang="en-US" dirty="0" err="1" smtClean="0">
                <a:latin typeface="Cambria Math" charset="0"/>
              </a:rPr>
              <a:t>skymaps</a:t>
            </a:r>
            <a:r>
              <a:rPr lang="en-US" dirty="0" smtClean="0">
                <a:latin typeface="Cambria Math" charset="0"/>
              </a:rPr>
              <a:t>!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2138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29" y="0"/>
            <a:ext cx="8638895" cy="17176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29" y="1656945"/>
            <a:ext cx="2998287" cy="19047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243" y="1656945"/>
            <a:ext cx="2998287" cy="19047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75" y="3561739"/>
            <a:ext cx="8820149" cy="3208736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7948561" y="4686300"/>
            <a:ext cx="938264" cy="693215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649149" y="4622006"/>
            <a:ext cx="838200" cy="82180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558538" y="4622006"/>
            <a:ext cx="838200" cy="821802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07530" y="2096715"/>
            <a:ext cx="2629118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SN with 3e53 ergs @ 10 </a:t>
            </a:r>
            <a:r>
              <a:rPr lang="en-US" sz="1400" dirty="0" err="1" smtClean="0"/>
              <a:t>kpc</a:t>
            </a:r>
            <a:endParaRPr lang="en-US" sz="1400" dirty="0"/>
          </a:p>
          <a:p>
            <a:r>
              <a:rPr lang="en-US" sz="1400" dirty="0"/>
              <a:t>d</a:t>
            </a:r>
            <a:r>
              <a:rPr lang="en-US" sz="1400" dirty="0" smtClean="0"/>
              <a:t>irection towards GC</a:t>
            </a:r>
          </a:p>
          <a:p>
            <a:r>
              <a:rPr lang="en-US" sz="1400" dirty="0"/>
              <a:t>s</a:t>
            </a:r>
            <a:r>
              <a:rPr lang="en-US" sz="1400" dirty="0" smtClean="0"/>
              <a:t>imple model with steady energy.</a:t>
            </a:r>
          </a:p>
          <a:p>
            <a:r>
              <a:rPr lang="en-US" sz="1400" dirty="0" smtClean="0"/>
              <a:t>Energy independent efficiencies.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6488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77357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976" y="4511617"/>
            <a:ext cx="3568940" cy="22673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45" y="4489134"/>
            <a:ext cx="3604331" cy="22898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44027" y="6538739"/>
            <a:ext cx="2993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IceCube-KM3NeT/ARCA-JUNO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45" y="2353256"/>
            <a:ext cx="3604331" cy="228981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118" y="2353256"/>
            <a:ext cx="3488855" cy="221644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204645" y="4380046"/>
            <a:ext cx="2501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HK-KM3NeT/ARCA-JUNO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6249062" y="3958396"/>
            <a:ext cx="47177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Fake solution in the true values confidence area.</a:t>
            </a:r>
          </a:p>
          <a:p>
            <a:r>
              <a:rPr lang="en-US" dirty="0" smtClean="0"/>
              <a:t>Best fit position often happens in this fake area </a:t>
            </a:r>
          </a:p>
          <a:p>
            <a:r>
              <a:rPr lang="en-US" dirty="0" smtClean="0"/>
              <a:t>or in the middle between the areas.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326" y="0"/>
            <a:ext cx="3704199" cy="235325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13" y="0"/>
            <a:ext cx="3850705" cy="244633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313232" y="2233154"/>
            <a:ext cx="2284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IceCube</a:t>
            </a:r>
            <a:r>
              <a:rPr lang="en-US" dirty="0" smtClean="0"/>
              <a:t>-</a:t>
            </a:r>
            <a:r>
              <a:rPr lang="en-US" dirty="0" err="1" smtClean="0"/>
              <a:t>HyperK</a:t>
            </a:r>
            <a:r>
              <a:rPr lang="en-US" dirty="0" smtClean="0"/>
              <a:t>-JUNO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0" y="6488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292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2639002" y="2914651"/>
            <a:ext cx="3542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HK-KM3NeT/ARCA-JUNO for Cygnus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44" y="336607"/>
            <a:ext cx="4058032" cy="25780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580" y="336607"/>
            <a:ext cx="4058033" cy="25780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86613" y="2729985"/>
            <a:ext cx="1434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ot log scale!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980" y="3283983"/>
            <a:ext cx="5491633" cy="348880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6488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4375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02" y="4576147"/>
            <a:ext cx="3344421" cy="212469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233" y="2307208"/>
            <a:ext cx="3571477" cy="22689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54" y="2307208"/>
            <a:ext cx="3380669" cy="21477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715" y="4576148"/>
            <a:ext cx="3344419" cy="21246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53" y="34554"/>
            <a:ext cx="3386517" cy="215143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233" y="34553"/>
            <a:ext cx="3577325" cy="22726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16200000">
            <a:off x="5787417" y="3196400"/>
            <a:ext cx="575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detectors </a:t>
            </a:r>
            <a:r>
              <a:rPr lang="mr-IN" dirty="0" smtClean="0"/>
              <a:t>–</a:t>
            </a:r>
            <a:r>
              <a:rPr lang="en-US" dirty="0"/>
              <a:t> </a:t>
            </a:r>
            <a:r>
              <a:rPr lang="en-US" dirty="0" smtClean="0"/>
              <a:t>consistent shapes for various source positions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93805" y="74093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GC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293299" y="3086100"/>
            <a:ext cx="1216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Betelgeuse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-454966" y="5246595"/>
            <a:ext cx="1502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Cygnus region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6488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6838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3130</TotalTime>
  <Words>885</Words>
  <Application>Microsoft Macintosh PowerPoint</Application>
  <PresentationFormat>On-screen Show (4:3)</PresentationFormat>
  <Paragraphs>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Apple Color Emoji</vt:lpstr>
      <vt:lpstr>Calibri</vt:lpstr>
      <vt:lpstr>Calibri Light</vt:lpstr>
      <vt:lpstr>Cambria Math</vt:lpstr>
      <vt:lpstr>Helvetica</vt:lpstr>
      <vt:lpstr>Mangal</vt:lpstr>
      <vt:lpstr>Arial</vt:lpstr>
      <vt:lpstr>Office Theme</vt:lpstr>
      <vt:lpstr>Triangulation performance estimation</vt:lpstr>
      <vt:lpstr>Triangulation method</vt:lpstr>
      <vt:lpstr>From chi-square to the confidence area</vt:lpstr>
      <vt:lpstr>Performance testing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Triangulation performance estimation</dc:title>
  <dc:creator>Vladimir Kulikovskiy</dc:creator>
  <cp:lastModifiedBy>Vladimir Kulikovskiy</cp:lastModifiedBy>
  <cp:revision>36</cp:revision>
  <cp:lastPrinted>2020-06-20T08:46:47Z</cp:lastPrinted>
  <dcterms:created xsi:type="dcterms:W3CDTF">2020-06-18T08:45:18Z</dcterms:created>
  <dcterms:modified xsi:type="dcterms:W3CDTF">2020-06-20T12:56:13Z</dcterms:modified>
</cp:coreProperties>
</file>