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32" r:id="rId3"/>
    <p:sldMasterId id="2147483780" r:id="rId4"/>
    <p:sldMasterId id="2147483830" r:id="rId5"/>
    <p:sldMasterId id="2147483878" r:id="rId6"/>
    <p:sldMasterId id="2147483902" r:id="rId7"/>
  </p:sldMasterIdLst>
  <p:notesMasterIdLst>
    <p:notesMasterId r:id="rId37"/>
  </p:notesMasterIdLst>
  <p:sldIdLst>
    <p:sldId id="256" r:id="rId8"/>
    <p:sldId id="417" r:id="rId9"/>
    <p:sldId id="532" r:id="rId10"/>
    <p:sldId id="533" r:id="rId11"/>
    <p:sldId id="296" r:id="rId12"/>
    <p:sldId id="441" r:id="rId13"/>
    <p:sldId id="470" r:id="rId14"/>
    <p:sldId id="481" r:id="rId15"/>
    <p:sldId id="482" r:id="rId16"/>
    <p:sldId id="483" r:id="rId17"/>
    <p:sldId id="527" r:id="rId18"/>
    <p:sldId id="504" r:id="rId19"/>
    <p:sldId id="461" r:id="rId20"/>
    <p:sldId id="530" r:id="rId21"/>
    <p:sldId id="448" r:id="rId22"/>
    <p:sldId id="502" r:id="rId23"/>
    <p:sldId id="495" r:id="rId24"/>
    <p:sldId id="534" r:id="rId25"/>
    <p:sldId id="535" r:id="rId26"/>
    <p:sldId id="536" r:id="rId27"/>
    <p:sldId id="537" r:id="rId28"/>
    <p:sldId id="538" r:id="rId29"/>
    <p:sldId id="539" r:id="rId30"/>
    <p:sldId id="540" r:id="rId31"/>
    <p:sldId id="541" r:id="rId32"/>
    <p:sldId id="542" r:id="rId33"/>
    <p:sldId id="543" r:id="rId34"/>
    <p:sldId id="544" r:id="rId35"/>
    <p:sldId id="398" r:id="rId3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>
      <p:cViewPr>
        <p:scale>
          <a:sx n="72" d="100"/>
          <a:sy n="72" d="100"/>
        </p:scale>
        <p:origin x="666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C596C-8625-4710-860C-E98C7091B81C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B418C-5EF1-4237-B6FD-E273833936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92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B418C-5EF1-4237-B6FD-E273833936B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B418C-5EF1-4237-B6FD-E273833936B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DF999-E64D-41CB-977E-B640D0F8573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48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00761-D570-42FD-9FFF-56C847234F9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10547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97BA73-5702-481A-A1F5-772D4DBB8302}" type="slidenum">
              <a:rPr lang="zh-CN" altLang="en-US"/>
              <a:pPr/>
              <a:t>28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B418C-5EF1-4237-B6FD-E273833936B4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B8B2-6449-4407-ACEF-D0D903E1F86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C102B-1C1A-42F1-BF25-1DA0AE8BDB9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46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A238F-CA16-4413-99D4-BEDAB5A882C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AB4E0-6E26-475D-A8B7-9A77F6A49DF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11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62F20-3D19-4BA6-BD50-F0A1F608D7F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16109-97D5-4C77-98A2-F3ED91FAFD1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6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0C694-D426-4794-A938-AB33E7303CC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F742-010C-48EF-9B9B-A185ACE7CE0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72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35235-E7EC-4313-958E-6106FBEC31C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B99F-073A-4AB3-9191-9A03F9C2818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96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8FA40-FDA5-4F84-BD3A-771E367E6D6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928E1-EBDC-4686-9481-682C17B1DC0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126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EDD9-F36D-421C-8788-644DAA9B244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36B4-83CD-4814-9766-2FAA23BDD6D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690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F3CD8-2739-445B-8256-C52D1F911DA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D1E43-89F2-4AEC-A803-185A3EB08BF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56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83FFF-C06E-46C7-B054-22C3A023DA6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678A-31D2-4119-A79C-22AF1BED997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692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75FF8-97A4-4305-AB5D-EC027E51346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79DC2-D6D5-49DB-80C7-7FC4F4C9A29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52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65A6B-B94F-4EBF-A599-0E954B3EBB3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F689A-1CAD-4793-9B5F-B99AFC39BA9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19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4BC39F-158A-4E52-B117-DFAD98B921A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14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5DF61-8FF9-4658-9674-C2566C9B0D6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6D3D-0C3C-4C21-A489-9EEB5D59F20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346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6E837-8C0B-4F39-AD77-73CE966253F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72409-3BB5-40CC-B053-73E9E9AC00B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698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D275E-3B4E-43CC-8F45-1A75E499194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D2B7D-F05F-4A25-BE42-C607345E247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12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46859-EBDC-43A0-990A-065B28243B0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18B3C-E096-4711-8356-03075218B61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16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9ECD2-D7E0-4A35-BC54-FF61CE0F816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27CBE-C70A-43C5-A902-DA88B852B02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18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A952-41E6-40C6-AFF8-296263C928B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A3540-8DCC-4EAF-A7CF-CDC36E77032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08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34B78-D5E5-4603-AFF5-FE854681286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8D0B7-9F05-4285-AE03-2F7750A1FFE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504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CF7E9-2162-4FC0-A6A8-802ADCB976F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5132A-AFDA-4ACB-B3EB-D9E1A7B2234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4478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9420D-771F-46A7-8F06-1086AA504DD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12AA9-D584-41FC-9578-4C78D67B64B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1329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C4802-2CB0-4ED7-AE2C-D4A79B3253E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99CFC-E39B-4671-89F7-E49EE72BE9C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284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085E5-E488-4685-BAC8-CC65D14BF45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4BCF6-8837-4DC7-88CC-30B8327A70B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242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44893-E34E-48A6-A4F9-FAED82CA041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64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DF22D-8BD6-4AEB-9919-D50BACF6966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777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E3F96-AECA-4BB6-BA50-3046B593FC6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28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0132-797F-4C77-AA21-7CB04028597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290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ECA58-4D01-4F84-90D0-08214170ED5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152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D9E39-BC63-454C-98AE-9A16305B254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7867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85490-7B1F-4213-A61B-44DC9E6D1EF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6009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78F78-2919-4C4A-A44F-7BCA4AEE562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81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4AAAC-3BC9-4EA8-AC9D-D8A0B7D8F27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8116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2C281-CD87-409F-A12B-105E8C6EBB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290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4C52D-38DB-456B-AE70-52D14CBC763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5665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4BC39F-158A-4E52-B117-DFAD98B921A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140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DD8A67-CADF-4B63-BE7B-5A46B304A1F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73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圆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圆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85DF61-8FF9-4658-9674-C2566C9B0D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36D3D-0C3C-4C21-A489-9EEB5D59F20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D6E837-8C0B-4F39-AD77-73CE966253F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72409-3BB5-40CC-B053-73E9E9AC00B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D275E-3B4E-43CC-8F45-1A75E499194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D2B7D-F05F-4A25-BE42-C607345E247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646859-EBDC-43A0-990A-065B28243B0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518B3C-E096-4711-8356-03075218B61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69ECD2-D7E0-4A35-BC54-FF61CE0F81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27CBE-C70A-43C5-A902-DA88B852B02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BA952-41E6-40C6-AFF8-296263C928B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A3540-8DCC-4EAF-A7CF-CDC36E7703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C34B78-D5E5-4603-AFF5-FE85468128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A8D0B7-9F05-4285-AE03-2F7750A1FFE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ECF7E9-2162-4FC0-A6A8-802ADCB976F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5132A-AFDA-4ACB-B3EB-D9E1A7B2234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39420D-771F-46A7-8F06-1086AA504D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12AA9-D584-41FC-9578-4C78D67B64B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3C4802-2CB0-4ED7-AE2C-D4A79B3253E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99CFC-E39B-4671-89F7-E49EE72BE9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A085E5-E488-4685-BAC8-CC65D14BF45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4BCF6-8837-4DC7-88CC-30B8327A70B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4A935D2-BE18-4F7A-A2BB-D3AB8FDB9A4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AF3B6C-46F7-43BA-BF6D-00DABED6D6F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2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91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331E047-55E4-4CB9-A2B3-ADDDB08D4B8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0AD9B1-50FE-4471-8076-EB9F2E922B9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63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84D1E4-2BE8-4913-9012-92B5A8164EBC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66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圆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圆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353176"/>
            <a:ext cx="8640960" cy="2571768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 smtClean="0"/>
              <a:t>The knee of the spectrum </a:t>
            </a:r>
            <a:br>
              <a:rPr lang="en-US" altLang="zh-CN" sz="3600" dirty="0" smtClean="0"/>
            </a:br>
            <a:r>
              <a:rPr lang="en-US" altLang="zh-CN" sz="3600" dirty="0" smtClean="0"/>
              <a:t>of cosmic protons and Helium nuclei</a:t>
            </a:r>
            <a:br>
              <a:rPr lang="en-US" altLang="zh-CN" sz="3600" dirty="0" smtClean="0"/>
            </a:br>
            <a:r>
              <a:rPr lang="en-US" altLang="zh-CN" sz="3600" dirty="0" smtClean="0"/>
              <a:t> below 1 </a:t>
            </a:r>
            <a:r>
              <a:rPr lang="en-US" altLang="zh-CN" sz="3600" dirty="0" err="1" smtClean="0"/>
              <a:t>PeV</a:t>
            </a:r>
            <a:r>
              <a:rPr lang="en-US" altLang="zh-CN" sz="3600" dirty="0" smtClean="0"/>
              <a:t> </a:t>
            </a:r>
            <a:br>
              <a:rPr lang="en-US" altLang="zh-CN" sz="3600" dirty="0" smtClean="0"/>
            </a:br>
            <a:endParaRPr lang="en-US" altLang="zh-CN" sz="3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28596" y="3643314"/>
            <a:ext cx="7740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Zhen Cao</a:t>
            </a:r>
          </a:p>
          <a:p>
            <a:pPr algn="ctr"/>
            <a:r>
              <a:rPr lang="en-US" altLang="zh-CN" sz="2800" dirty="0" smtClean="0"/>
              <a:t>for ARGO-YBJ Collaboration and</a:t>
            </a:r>
          </a:p>
          <a:p>
            <a:pPr algn="ctr"/>
            <a:r>
              <a:rPr lang="en-US" altLang="zh-CN" sz="2800" dirty="0" smtClean="0"/>
              <a:t> LHAASO Collaboration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745" y="5977614"/>
            <a:ext cx="7298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2060"/>
                </a:solidFill>
              </a:rPr>
              <a:t>TAUP2017, Sudbury, Canada, 24 ~ 28 July 2017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2910" y="5324789"/>
            <a:ext cx="73068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2400" dirty="0" smtClean="0">
                <a:solidFill>
                  <a:schemeClr val="accent3">
                    <a:lumMod val="50000"/>
                  </a:schemeClr>
                </a:solidFill>
              </a:rPr>
              <a:t>Institute </a:t>
            </a:r>
            <a:r>
              <a:rPr lang="en-US" altLang="zh-CN" sz="2400" dirty="0">
                <a:solidFill>
                  <a:schemeClr val="accent3">
                    <a:lumMod val="50000"/>
                  </a:schemeClr>
                </a:solidFill>
              </a:rPr>
              <a:t>of High Energy </a:t>
            </a:r>
            <a:r>
              <a:rPr lang="en-US" altLang="zh-CN" sz="2400" dirty="0" smtClean="0">
                <a:solidFill>
                  <a:schemeClr val="accent3">
                    <a:lumMod val="50000"/>
                  </a:schemeClr>
                </a:solidFill>
              </a:rPr>
              <a:t>Physics, </a:t>
            </a:r>
            <a:r>
              <a:rPr lang="en-US" altLang="zh-CN" sz="2400" dirty="0">
                <a:solidFill>
                  <a:schemeClr val="accent3">
                    <a:lumMod val="50000"/>
                  </a:schemeClr>
                </a:solidFill>
              </a:rPr>
              <a:t>Beijing, China</a:t>
            </a:r>
          </a:p>
        </p:txBody>
      </p:sp>
    </p:spTree>
    <p:extLst>
      <p:ext uri="{BB962C8B-B14F-4D97-AF65-F5344CB8AC3E}">
        <p14:creationId xmlns:p14="http://schemas.microsoft.com/office/powerpoint/2010/main" val="16809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46365"/>
            <a:ext cx="5237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Multi-parameter Analysis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475656" y="1844824"/>
            <a:ext cx="554461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475656" y="836712"/>
            <a:ext cx="5616624" cy="4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547664" y="1340767"/>
            <a:ext cx="6120680" cy="43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46365"/>
            <a:ext cx="5237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Multi-parameter Analysis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979712" y="2077402"/>
            <a:ext cx="5521246" cy="478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475656" y="836712"/>
            <a:ext cx="5616624" cy="4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547664" y="1340767"/>
            <a:ext cx="6120680" cy="43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475656" y="1772816"/>
            <a:ext cx="6340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 smtClean="0"/>
              <a:t>H&amp;He</a:t>
            </a:r>
            <a:r>
              <a:rPr lang="en-US" altLang="zh-CN" sz="2400" dirty="0" smtClean="0"/>
              <a:t> selection </a:t>
            </a:r>
            <a:r>
              <a:rPr lang="en-US" altLang="zh-CN" sz="2400" dirty="0" err="1" smtClean="0"/>
              <a:t>critiea</a:t>
            </a:r>
            <a:r>
              <a:rPr lang="en-US" altLang="zh-CN" sz="2400" dirty="0" smtClean="0"/>
              <a:t> : </a:t>
            </a:r>
            <a:r>
              <a:rPr lang="en-US" altLang="zh-CN" sz="2400" dirty="0" err="1" smtClean="0"/>
              <a:t>p</a:t>
            </a:r>
            <a:r>
              <a:rPr lang="en-US" altLang="zh-CN" sz="2400" baseline="-25000" dirty="0" err="1" smtClean="0"/>
              <a:t>L</a:t>
            </a:r>
            <a:r>
              <a:rPr lang="en-US" altLang="zh-CN" sz="2400" dirty="0" smtClean="0"/>
              <a:t>&gt;-4.53 or </a:t>
            </a:r>
            <a:r>
              <a:rPr lang="en-US" altLang="zh-CN" sz="2400" dirty="0" err="1" smtClean="0"/>
              <a:t>p</a:t>
            </a:r>
            <a:r>
              <a:rPr lang="en-US" altLang="zh-CN" sz="2400" baseline="-25000" dirty="0" err="1" smtClean="0"/>
              <a:t>C</a:t>
            </a:r>
            <a:r>
              <a:rPr lang="en-US" altLang="zh-CN" sz="2400" dirty="0" smtClean="0"/>
              <a:t>&gt;0.78 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512" y="4390072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i="1" dirty="0" smtClean="0"/>
              <a:t> 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The pure geometrical aperture:  163 m</a:t>
            </a:r>
            <a:r>
              <a:rPr lang="en-US" altLang="zh-CN" sz="2000" baseline="30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2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r>
              <a:rPr lang="en-US" altLang="zh-CN" sz="2000" dirty="0" err="1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sr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The aperture for </a:t>
            </a:r>
            <a:r>
              <a:rPr lang="en-US" altLang="zh-CN" sz="2000" dirty="0" err="1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H&amp;He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: ~120 m</a:t>
            </a:r>
            <a:r>
              <a:rPr lang="en-US" altLang="zh-CN" sz="2000" baseline="30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2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r>
              <a:rPr lang="en-US" altLang="zh-CN" sz="2000" dirty="0" err="1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sr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above 300 TeV; 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The purity of </a:t>
            </a:r>
            <a:r>
              <a:rPr lang="en-US" altLang="zh-CN" sz="2000" dirty="0" err="1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H&amp;He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sample:    ~93% below 700 TeV;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The contamination of heavy nuclei increases with energy: 13% @ 1 </a:t>
            </a:r>
            <a:r>
              <a:rPr lang="en-US" altLang="zh-CN" sz="2000" dirty="0" err="1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PeV</a:t>
            </a: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</a:p>
          <a:p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    and gradually increases to 27% @ 3 PeV;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 The contamination of heavy nuclei is model dependent </a:t>
            </a:r>
          </a:p>
        </p:txBody>
      </p:sp>
      <p:pic>
        <p:nvPicPr>
          <p:cNvPr id="9" name="图片 8" descr="aperture_icrc2015.gif"/>
          <p:cNvPicPr>
            <a:picLocks noChangeAspect="1"/>
          </p:cNvPicPr>
          <p:nvPr/>
        </p:nvPicPr>
        <p:blipFill>
          <a:blip cstate="print"/>
          <a:stretch>
            <a:fillRect/>
          </a:stretch>
        </p:blipFill>
        <p:spPr>
          <a:xfrm>
            <a:off x="107504" y="804774"/>
            <a:ext cx="4464496" cy="298173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4714876" y="500042"/>
            <a:ext cx="4362821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4344623" y="727419"/>
            <a:ext cx="4612600" cy="3071834"/>
            <a:chOff x="4344623" y="727419"/>
            <a:chExt cx="4612600" cy="3071834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cstate="print"/>
            <a:srcRect r="7108"/>
            <a:stretch>
              <a:fillRect/>
            </a:stretch>
          </p:blipFill>
          <p:spPr bwMode="auto">
            <a:xfrm>
              <a:off x="4344623" y="727419"/>
              <a:ext cx="4612600" cy="3071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>
              <a:off x="5107408" y="1000108"/>
              <a:ext cx="357190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572000" y="571480"/>
            <a:ext cx="4572000" cy="312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-32" y="2357430"/>
            <a:ext cx="5220072" cy="3940490"/>
          </a:xfrm>
        </p:spPr>
        <p:txBody>
          <a:bodyPr/>
          <a:lstStyle/>
          <a:p>
            <a:r>
              <a:rPr lang="en-US" altLang="zh-CN" sz="2800" dirty="0" smtClean="0"/>
              <a:t>Impact </a:t>
            </a:r>
            <a:r>
              <a:rPr lang="en-US" altLang="zh-CN" sz="2800" dirty="0"/>
              <a:t>parameter (</a:t>
            </a:r>
            <a:r>
              <a:rPr lang="en-US" altLang="zh-CN" sz="2800" dirty="0" err="1"/>
              <a:t>R</a:t>
            </a:r>
            <a:r>
              <a:rPr lang="en-US" altLang="zh-CN" sz="2800" baseline="-25000" dirty="0" err="1"/>
              <a:t>p</a:t>
            </a:r>
            <a:r>
              <a:rPr lang="en-US" altLang="zh-CN" sz="2800" dirty="0"/>
              <a:t>): </a:t>
            </a:r>
            <a:r>
              <a:rPr lang="en-US" altLang="zh-CN" sz="2800" dirty="0" smtClean="0"/>
              <a:t>5m/bin</a:t>
            </a:r>
          </a:p>
          <a:p>
            <a:r>
              <a:rPr lang="en-US" altLang="zh-CN" sz="2800" dirty="0" smtClean="0"/>
              <a:t>Log(total </a:t>
            </a:r>
            <a:r>
              <a:rPr lang="en-US" altLang="zh-CN" sz="2800" dirty="0" err="1" smtClean="0"/>
              <a:t>N</a:t>
            </a:r>
            <a:r>
              <a:rPr lang="en-US" altLang="zh-CN" sz="2800" baseline="-25000" dirty="0" err="1" smtClean="0"/>
              <a:t>pe</a:t>
            </a:r>
            <a:r>
              <a:rPr lang="en-US" altLang="zh-CN" sz="2800" dirty="0" smtClean="0"/>
              <a:t>) bin: 0.1/bin</a:t>
            </a:r>
          </a:p>
          <a:p>
            <a:endParaRPr lang="en-US" altLang="zh-CN" sz="2800" dirty="0" smtClean="0"/>
          </a:p>
          <a:p>
            <a:r>
              <a:rPr lang="en-US" sz="2800" dirty="0" smtClean="0"/>
              <a:t>Linear interpolation for </a:t>
            </a:r>
            <a:r>
              <a:rPr lang="en-US" altLang="zh-CN" sz="2800" dirty="0" err="1" smtClean="0"/>
              <a:t>R</a:t>
            </a:r>
            <a:r>
              <a:rPr lang="en-US" altLang="zh-CN" sz="2800" baseline="-25000" dirty="0" err="1" smtClean="0"/>
              <a:t>p</a:t>
            </a:r>
            <a:r>
              <a:rPr lang="en-US" altLang="zh-CN" sz="2800" dirty="0" smtClean="0"/>
              <a:t> </a:t>
            </a:r>
            <a:endParaRPr lang="en-US" sz="2800" dirty="0" smtClean="0"/>
          </a:p>
          <a:p>
            <a:r>
              <a:rPr lang="en-US" altLang="zh-CN" sz="2800" dirty="0" smtClean="0"/>
              <a:t>Linear interpolation for </a:t>
            </a:r>
            <a:r>
              <a:rPr lang="el-GR" altLang="zh-CN" sz="2800" dirty="0" smtClean="0"/>
              <a:t>α</a:t>
            </a:r>
            <a:r>
              <a:rPr lang="en-US" altLang="zh-CN" sz="2800" dirty="0" smtClean="0"/>
              <a:t> </a:t>
            </a:r>
          </a:p>
          <a:p>
            <a:r>
              <a:rPr lang="en-US" sz="2800" dirty="0" smtClean="0"/>
              <a:t>Quadratic interpolation for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N</a:t>
            </a:r>
            <a:r>
              <a:rPr lang="en-US" altLang="zh-CN" sz="2800" baseline="-25000" dirty="0" err="1" smtClean="0"/>
              <a:t>pe</a:t>
            </a:r>
            <a:r>
              <a:rPr lang="en-US" altLang="zh-CN" sz="2800" dirty="0" smtClean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681" y="1454995"/>
            <a:ext cx="41092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2400" b="1" dirty="0" smtClean="0"/>
              <a:t>  </a:t>
            </a:r>
            <a:r>
              <a:rPr lang="en-US" altLang="zh-CN" sz="2400" b="1" dirty="0" smtClean="0"/>
              <a:t>Look-up table by </a:t>
            </a:r>
            <a:r>
              <a:rPr lang="en-US" altLang="zh-CN" sz="2400" b="1" dirty="0" err="1" smtClean="0"/>
              <a:t>simulatio</a:t>
            </a:r>
            <a:r>
              <a:rPr lang="en-US" altLang="zh-CN" sz="2400" b="1" dirty="0" smtClean="0"/>
              <a:t>:</a:t>
            </a:r>
          </a:p>
          <a:p>
            <a:pPr lvl="1"/>
            <a:r>
              <a:rPr lang="en-US" altLang="zh-CN" sz="2400" b="1" dirty="0" smtClean="0"/>
              <a:t>light component only</a:t>
            </a:r>
            <a:endParaRPr lang="zh-CN" altLang="en-US" sz="2400" b="1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08934" y="170637"/>
            <a:ext cx="561519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FF0000"/>
                </a:solidFill>
              </a:rPr>
              <a:t>Energy reconstruction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</a:rPr>
              <a:t>Using ∑</a:t>
            </a:r>
            <a:r>
              <a:rPr lang="en-US" altLang="zh-CN" sz="2800" b="1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2800" b="1" baseline="-25000" dirty="0" err="1" smtClean="0">
                <a:solidFill>
                  <a:srgbClr val="FF0000"/>
                </a:solidFill>
              </a:rPr>
              <a:t>pe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in Cherenkov image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0543" y="314246"/>
            <a:ext cx="2139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log10(Energy/</a:t>
            </a:r>
            <a:r>
              <a:rPr lang="en-US" altLang="zh-CN" sz="2000" b="1" dirty="0" err="1" smtClean="0"/>
              <a:t>TeV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4857752" y="3442730"/>
            <a:ext cx="4148907" cy="3129542"/>
            <a:chOff x="0" y="3728458"/>
            <a:chExt cx="4148907" cy="3129542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cstate="print"/>
            <a:srcRect r="90550"/>
            <a:stretch>
              <a:fillRect/>
            </a:stretch>
          </p:blipFill>
          <p:spPr bwMode="auto">
            <a:xfrm>
              <a:off x="0" y="3728458"/>
              <a:ext cx="432048" cy="3129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组合 14"/>
            <p:cNvGrpSpPr/>
            <p:nvPr/>
          </p:nvGrpSpPr>
          <p:grpSpPr>
            <a:xfrm>
              <a:off x="395536" y="4000504"/>
              <a:ext cx="3753371" cy="2780934"/>
              <a:chOff x="395536" y="4000504"/>
              <a:chExt cx="3753371" cy="2780934"/>
            </a:xfrm>
          </p:grpSpPr>
          <p:pic>
            <p:nvPicPr>
              <p:cNvPr id="12" name="图片 11" descr="Npe_sp.gif"/>
              <p:cNvPicPr>
                <a:picLocks noChangeAspect="1"/>
              </p:cNvPicPr>
              <p:nvPr/>
            </p:nvPicPr>
            <p:blipFill>
              <a:blip cstate="print"/>
              <a:srcRect l="5442"/>
              <a:stretch>
                <a:fillRect/>
              </a:stretch>
            </p:blipFill>
            <p:spPr>
              <a:xfrm>
                <a:off x="395536" y="4000504"/>
                <a:ext cx="3753371" cy="2664296"/>
              </a:xfrm>
              <a:prstGeom prst="rect">
                <a:avLst/>
              </a:prstGeom>
            </p:spPr>
          </p:pic>
          <p:sp>
            <p:nvSpPr>
              <p:cNvPr id="14" name="矩形 13"/>
              <p:cNvSpPr/>
              <p:nvPr/>
            </p:nvSpPr>
            <p:spPr>
              <a:xfrm>
                <a:off x="1547664" y="6381328"/>
                <a:ext cx="33054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altLang="zh-CN" sz="2000" dirty="0" smtClean="0"/>
                  <a:t>α</a:t>
                </a:r>
                <a:endParaRPr lang="zh-CN" altLang="en-US" sz="2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567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4857"/>
            <a:ext cx="5929322" cy="417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74638"/>
            <a:ext cx="3714744" cy="1143000"/>
          </a:xfrm>
        </p:spPr>
        <p:txBody>
          <a:bodyPr/>
          <a:lstStyle/>
          <a:p>
            <a:r>
              <a:rPr lang="en-US" altLang="zh-CN" sz="3600" dirty="0" smtClean="0"/>
              <a:t>E-reconstruction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06" y="1357298"/>
            <a:ext cx="3400420" cy="4525963"/>
          </a:xfrm>
        </p:spPr>
        <p:txBody>
          <a:bodyPr/>
          <a:lstStyle/>
          <a:p>
            <a:r>
              <a:rPr lang="en-US" altLang="zh-CN" dirty="0" smtClean="0"/>
              <a:t>Systematic </a:t>
            </a:r>
          </a:p>
          <a:p>
            <a:pPr>
              <a:buNone/>
            </a:pPr>
            <a:r>
              <a:rPr lang="en-US" altLang="zh-CN" dirty="0" smtClean="0"/>
              <a:t>   bias: &lt;3%</a:t>
            </a:r>
          </a:p>
          <a:p>
            <a:r>
              <a:rPr lang="en-US" altLang="zh-CN" dirty="0" smtClean="0"/>
              <a:t>Constant resolution: 25%</a:t>
            </a:r>
          </a:p>
          <a:p>
            <a:r>
              <a:rPr lang="en-US" altLang="zh-CN" dirty="0" smtClean="0"/>
              <a:t>Gaussian </a:t>
            </a:r>
          </a:p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6913" y="4157674"/>
            <a:ext cx="9200945" cy="212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72066" y="1571612"/>
            <a:ext cx="309634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Energy resolution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：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~25% </a:t>
            </a:r>
          </a:p>
          <a:p>
            <a:r>
              <a:rPr lang="en-US" altLang="zh-CN" sz="2000" b="1" dirty="0" smtClean="0">
                <a:solidFill>
                  <a:srgbClr val="FF0000"/>
                </a:solidFill>
              </a:rPr>
              <a:t>Offset: &lt; 3%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6345816"/>
            <a:ext cx="696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300 </a:t>
            </a:r>
            <a:r>
              <a:rPr lang="en-US" altLang="zh-CN" dirty="0" err="1" smtClean="0"/>
              <a:t>TeV</a:t>
            </a:r>
            <a:r>
              <a:rPr lang="en-US" altLang="zh-CN" dirty="0" smtClean="0"/>
              <a:t>                              1 </a:t>
            </a:r>
            <a:r>
              <a:rPr lang="en-US" altLang="zh-CN" dirty="0" err="1" smtClean="0"/>
              <a:t>PeV</a:t>
            </a:r>
            <a:r>
              <a:rPr lang="en-US" altLang="zh-CN" dirty="0" smtClean="0"/>
              <a:t>                                           3 </a:t>
            </a:r>
            <a:r>
              <a:rPr lang="en-US" altLang="zh-CN" dirty="0" err="1" smtClean="0"/>
              <a:t>PeV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374848" y="53752"/>
            <a:ext cx="8229600" cy="63894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Hybrid Observation and Data Set</a:t>
            </a:r>
          </a:p>
        </p:txBody>
      </p:sp>
      <p:sp>
        <p:nvSpPr>
          <p:cNvPr id="15" name="Rectangle 6"/>
          <p:cNvSpPr txBox="1">
            <a:spLocks noChangeArrowheads="1"/>
          </p:cNvSpPr>
          <p:nvPr/>
        </p:nvSpPr>
        <p:spPr bwMode="auto">
          <a:xfrm>
            <a:off x="0" y="1024136"/>
            <a:ext cx="8839200" cy="6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Period: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  </a:t>
            </a:r>
          </a:p>
        </p:txBody>
      </p:sp>
      <p:sp>
        <p:nvSpPr>
          <p:cNvPr id="16" name="矩形 15"/>
          <p:cNvSpPr/>
          <p:nvPr/>
        </p:nvSpPr>
        <p:spPr>
          <a:xfrm>
            <a:off x="346323" y="1571612"/>
            <a:ext cx="89061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altLang="zh-CN" sz="3200" kern="0" dirty="0" smtClean="0">
                <a:solidFill>
                  <a:srgbClr val="000000"/>
                </a:solidFill>
              </a:rPr>
              <a:t>From 2010.12 ~ 2012.02: Coincidence  events;</a:t>
            </a: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3200" kern="0" dirty="0" smtClean="0">
                <a:solidFill>
                  <a:srgbClr val="000000"/>
                </a:solidFill>
              </a:rPr>
              <a:t>Good weather selection: 7.28×10</a:t>
            </a:r>
            <a:r>
              <a:rPr lang="en-US" altLang="zh-CN" sz="3200" kern="0" baseline="30000" dirty="0" smtClean="0">
                <a:solidFill>
                  <a:srgbClr val="000000"/>
                </a:solidFill>
              </a:rPr>
              <a:t>5</a:t>
            </a:r>
            <a:r>
              <a:rPr lang="en-US" altLang="zh-CN" sz="3200" kern="0" dirty="0" smtClean="0">
                <a:solidFill>
                  <a:srgbClr val="000000"/>
                </a:solidFill>
              </a:rPr>
              <a:t> sec.</a:t>
            </a:r>
          </a:p>
        </p:txBody>
      </p:sp>
      <p:sp>
        <p:nvSpPr>
          <p:cNvPr id="13" name="矩形 12"/>
          <p:cNvSpPr/>
          <p:nvPr/>
        </p:nvSpPr>
        <p:spPr>
          <a:xfrm>
            <a:off x="58336" y="2753021"/>
            <a:ext cx="5017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400" i="1" dirty="0" smtClean="0">
                <a:solidFill>
                  <a:schemeClr val="accent2"/>
                </a:solidFill>
              </a:rPr>
              <a:t> Criteria for well measured events</a:t>
            </a:r>
          </a:p>
        </p:txBody>
      </p:sp>
      <p:sp>
        <p:nvSpPr>
          <p:cNvPr id="14" name="矩形 13"/>
          <p:cNvSpPr/>
          <p:nvPr/>
        </p:nvSpPr>
        <p:spPr>
          <a:xfrm>
            <a:off x="323528" y="3290208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altLang="zh-CN" sz="2800" dirty="0" smtClean="0"/>
              <a:t>Showers in the RPC carpet, 1 meter from the edge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altLang="zh-CN" sz="2800" dirty="0" smtClean="0"/>
              <a:t>&gt;1000 pads registered in the RPC carpet </a:t>
            </a:r>
            <a:endParaRPr lang="en-US" altLang="zh-CN" sz="2800" kern="0" dirty="0" smtClean="0">
              <a:solidFill>
                <a:srgbClr val="000000"/>
              </a:solidFill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altLang="zh-CN" sz="2800" kern="0" dirty="0" smtClean="0">
                <a:solidFill>
                  <a:srgbClr val="000000"/>
                </a:solidFill>
              </a:rPr>
              <a:t>Shower</a:t>
            </a:r>
            <a:r>
              <a:rPr lang="zh-CN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n-US" altLang="zh-CN" sz="2800" kern="0" dirty="0" smtClean="0">
                <a:solidFill>
                  <a:srgbClr val="000000"/>
                </a:solidFill>
              </a:rPr>
              <a:t>image is fully contained in the telescope, i.e. shower arrives in 6°or smaller</a:t>
            </a:r>
            <a:r>
              <a:rPr lang="zh-CN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n-US" altLang="zh-CN" sz="2800" kern="0" dirty="0" smtClean="0">
                <a:solidFill>
                  <a:srgbClr val="000000"/>
                </a:solidFill>
              </a:rPr>
              <a:t>respect to the telescope axis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altLang="zh-CN" sz="2800" kern="0" dirty="0" smtClean="0">
                <a:solidFill>
                  <a:srgbClr val="000000"/>
                </a:solidFill>
              </a:rPr>
              <a:t>The number of fired tubes </a:t>
            </a:r>
            <a:r>
              <a:rPr lang="en-US" altLang="zh-CN" sz="2800" kern="0" dirty="0" smtClean="0">
                <a:solidFill>
                  <a:srgbClr val="000000"/>
                </a:solidFill>
                <a:sym typeface="Symbol"/>
              </a:rPr>
              <a:t></a:t>
            </a:r>
            <a:r>
              <a:rPr lang="en-US" altLang="zh-CN" sz="2800" kern="0" dirty="0" smtClean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6110607"/>
            <a:ext cx="7484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8218 events are well reconstructed above 100 TeV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t="54448" r="8790"/>
          <a:stretch>
            <a:fillRect/>
          </a:stretch>
        </p:blipFill>
        <p:spPr bwMode="auto">
          <a:xfrm>
            <a:off x="2399549" y="0"/>
            <a:ext cx="6673045" cy="471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42876" y="1017331"/>
            <a:ext cx="24288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The </a:t>
            </a:r>
            <a:r>
              <a:rPr lang="en-US" altLang="zh-CN" sz="3200" b="1" dirty="0" err="1" smtClean="0">
                <a:solidFill>
                  <a:srgbClr val="C00000"/>
                </a:solidFill>
              </a:rPr>
              <a:t>pectrum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altLang="zh-CN" sz="3200" b="1" dirty="0" smtClean="0">
                <a:solidFill>
                  <a:srgbClr val="C00000"/>
                </a:solidFill>
              </a:rPr>
              <a:t>of H &amp; He</a:t>
            </a:r>
          </a:p>
          <a:p>
            <a:r>
              <a:rPr lang="en-US" altLang="zh-CN" sz="3200" b="1" dirty="0" smtClean="0">
                <a:solidFill>
                  <a:srgbClr val="C00000"/>
                </a:solidFill>
              </a:rPr>
              <a:t>with its knee below 1PeV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504" y="4429132"/>
            <a:ext cx="89289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Wingdings" pitchFamily="2" charset="2"/>
              <a:buChar char="Ø"/>
            </a:pPr>
            <a:r>
              <a:rPr lang="en-US" altLang="zh-CN" sz="2000" dirty="0" smtClean="0"/>
              <a:t>The knee of </a:t>
            </a:r>
            <a:r>
              <a:rPr lang="en-US" altLang="zh-CN" sz="2000" dirty="0" err="1" smtClean="0"/>
              <a:t>H&amp;He</a:t>
            </a:r>
            <a:r>
              <a:rPr lang="en-US" altLang="zh-CN" sz="2000" dirty="0" smtClean="0"/>
              <a:t> spectrum at </a:t>
            </a:r>
            <a:r>
              <a:rPr lang="en-US" altLang="zh-CN" sz="2800" b="1" dirty="0" smtClean="0"/>
              <a:t>(700±230</a:t>
            </a:r>
            <a:r>
              <a:rPr lang="en-US" altLang="zh-CN" sz="2000" dirty="0" smtClean="0"/>
              <a:t>) </a:t>
            </a:r>
            <a:r>
              <a:rPr lang="en-US" altLang="zh-CN" sz="2000" dirty="0" err="1" smtClean="0"/>
              <a:t>TeV</a:t>
            </a:r>
            <a:r>
              <a:rPr lang="en-US" altLang="zh-CN" sz="2000" dirty="0" smtClean="0"/>
              <a:t> is clearly measured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zh-CN" sz="2000" dirty="0" smtClean="0"/>
              <a:t>Broken power law fits data well with indices</a:t>
            </a:r>
          </a:p>
          <a:p>
            <a:pPr marL="742950" lvl="1" indent="-285750"/>
            <a:r>
              <a:rPr lang="en-US" altLang="zh-CN" sz="2000" dirty="0" smtClean="0"/>
              <a:t>-2.62 ± 0.05 and -3.58 ± 0.50 below and above the knee </a:t>
            </a:r>
          </a:p>
          <a:p>
            <a:pPr marL="742950" lvl="1" indent="-285750"/>
            <a:r>
              <a:rPr lang="en-US" altLang="zh-CN" sz="2000" dirty="0" smtClean="0"/>
              <a:t>(with heavy contamination subtracted </a:t>
            </a:r>
          </a:p>
          <a:p>
            <a:pPr marL="742950" lvl="1" indent="-285750"/>
            <a:r>
              <a:rPr lang="en-US" altLang="zh-CN" sz="2000" dirty="0" smtClean="0"/>
              <a:t>-2.56 ± 0.05 and -3.24 ± 0.36 below and above the knee </a:t>
            </a:r>
          </a:p>
          <a:p>
            <a:pPr marL="742950" lvl="1" indent="-285750"/>
            <a:r>
              <a:rPr lang="en-US" altLang="zh-CN" sz="2000" dirty="0" smtClean="0"/>
              <a:t>(without heavy contamination subtracted)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zh-CN" sz="2000" dirty="0" smtClean="0"/>
              <a:t>Below the knee, consistent with ARGO-YBJ, which is </a:t>
            </a:r>
            <a:r>
              <a:rPr lang="en-US" altLang="zh-CN" sz="2000" dirty="0" smtClean="0">
                <a:solidFill>
                  <a:prstClr val="black"/>
                </a:solidFill>
              </a:rPr>
              <a:t>consistent with CREAM</a:t>
            </a:r>
            <a:endParaRPr lang="en-US" altLang="zh-CN" sz="8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4666879" y="5538802"/>
            <a:ext cx="4362821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214282" y="3357562"/>
            <a:ext cx="23038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/>
              <a:t>PHYSICAL REVIEW </a:t>
            </a:r>
          </a:p>
          <a:p>
            <a:r>
              <a:rPr lang="en-US" altLang="zh-CN" sz="2000" b="1" dirty="0" smtClean="0"/>
              <a:t>D 92, 092005 (2015)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1414"/>
            <a:ext cx="8229600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Systematic Uncertainties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496" y="764704"/>
            <a:ext cx="8856984" cy="585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altLang="zh-CN" sz="2300" b="1" kern="0" dirty="0" smtClean="0">
                <a:solidFill>
                  <a:srgbClr val="002060"/>
                </a:solidFill>
                <a:latin typeface="Arial"/>
              </a:rPr>
              <a:t>Uncertainties in the energy scale: ~9.7 %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Photometric calibration: 5.6%;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Weather/atmosphere conditions</a:t>
            </a:r>
            <a:r>
              <a:rPr lang="zh-CN" altLang="en-US" sz="2000" kern="0" dirty="0" smtClean="0">
                <a:solidFill>
                  <a:srgbClr val="000000"/>
                </a:solidFill>
                <a:latin typeface="Arial"/>
              </a:rPr>
              <a:t>：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7.6%;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QGSJET II-03  vs.</a:t>
            </a:r>
            <a:r>
              <a:rPr lang="zh-CN" altLang="en-US" sz="2000" kern="0" dirty="0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SIBYLL2.1</a:t>
            </a:r>
            <a:r>
              <a:rPr lang="zh-CN" altLang="en-US" sz="2000" kern="0" dirty="0" smtClean="0">
                <a:solidFill>
                  <a:srgbClr val="000000"/>
                </a:solidFill>
                <a:latin typeface="Arial"/>
              </a:rPr>
              <a:t>：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&lt;1.0%;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GHEISHA vs. FLUKA</a:t>
            </a:r>
            <a:r>
              <a:rPr lang="zh-CN" altLang="en-US" sz="2000" kern="0" dirty="0" smtClean="0">
                <a:solidFill>
                  <a:srgbClr val="000000"/>
                </a:solidFill>
                <a:latin typeface="Arial"/>
              </a:rPr>
              <a:t>：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&lt;2.0%;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Composition model: 1%.</a:t>
            </a:r>
            <a:endParaRPr lang="en-US" altLang="zh-CN" sz="1800" kern="0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b="1" kern="0" dirty="0" smtClean="0">
                <a:solidFill>
                  <a:srgbClr val="002060"/>
                </a:solidFill>
                <a:latin typeface="Arial"/>
              </a:rPr>
              <a:t>Systematic uncertainties on the </a:t>
            </a:r>
            <a:r>
              <a:rPr lang="en-US" altLang="zh-CN" sz="2300" b="1" kern="0" dirty="0" err="1" smtClean="0">
                <a:solidFill>
                  <a:srgbClr val="002060"/>
                </a:solidFill>
                <a:latin typeface="Arial"/>
              </a:rPr>
              <a:t>H&amp;He</a:t>
            </a:r>
            <a:r>
              <a:rPr lang="en-US" altLang="zh-CN" sz="2300" b="1" kern="0" dirty="0" smtClean="0">
                <a:solidFill>
                  <a:srgbClr val="002060"/>
                </a:solidFill>
                <a:latin typeface="Arial"/>
              </a:rPr>
              <a:t> flux: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Contamination of heavy nuclei is not constant with energy and is dependent on composition models:  </a:t>
            </a:r>
          </a:p>
          <a:p>
            <a:pPr lvl="1" eaLnBrk="1" hangingPunct="1">
              <a:lnSpc>
                <a:spcPct val="90000"/>
              </a:lnSpc>
              <a:buNone/>
              <a:defRPr/>
            </a:pPr>
            <a:r>
              <a:rPr lang="en-US" altLang="zh-CN" sz="2000" kern="0" dirty="0" smtClean="0">
                <a:latin typeface="Arial"/>
              </a:rPr>
              <a:t>             </a:t>
            </a:r>
            <a:r>
              <a:rPr lang="en-US" altLang="zh-CN" sz="2000" b="1" kern="0" dirty="0" smtClean="0">
                <a:latin typeface="Arial"/>
              </a:rPr>
              <a:t>-(1.5~2.5)% @ 158 TeV, </a:t>
            </a:r>
          </a:p>
          <a:p>
            <a:pPr lvl="1" eaLnBrk="1" hangingPunct="1">
              <a:lnSpc>
                <a:spcPct val="90000"/>
              </a:lnSpc>
              <a:buNone/>
              <a:defRPr/>
            </a:pPr>
            <a:r>
              <a:rPr lang="en-US" altLang="zh-CN" sz="2000" b="1" kern="0" dirty="0" smtClean="0">
                <a:latin typeface="Arial"/>
              </a:rPr>
              <a:t>             -(29~51)%   @ 2.5 PeV;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ARGO-YBJ RPC calibration: 7%;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QGSJET II-03  vs.</a:t>
            </a:r>
            <a:r>
              <a:rPr lang="zh-CN" altLang="en-US" sz="2000" kern="0" dirty="0" smtClean="0">
                <a:latin typeface="Arial"/>
              </a:rPr>
              <a:t> </a:t>
            </a:r>
            <a:r>
              <a:rPr lang="en-US" altLang="zh-CN" sz="2000" kern="0" dirty="0" smtClean="0">
                <a:latin typeface="Arial"/>
              </a:rPr>
              <a:t>SIBYLL2.1: &lt;1.0%;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GHEISHA vs.</a:t>
            </a:r>
            <a:r>
              <a:rPr lang="zh-CN" altLang="en-US" sz="2000" kern="0" dirty="0" smtClean="0">
                <a:latin typeface="Arial"/>
              </a:rPr>
              <a:t> </a:t>
            </a:r>
            <a:r>
              <a:rPr lang="en-US" altLang="zh-CN" sz="2000" kern="0" dirty="0" smtClean="0">
                <a:latin typeface="Arial"/>
              </a:rPr>
              <a:t>FLUKA</a:t>
            </a:r>
            <a:r>
              <a:rPr lang="zh-CN" altLang="en-US" sz="2000" kern="0" dirty="0" smtClean="0">
                <a:latin typeface="Arial"/>
              </a:rPr>
              <a:t>：</a:t>
            </a:r>
            <a:r>
              <a:rPr lang="en-US" altLang="zh-CN" sz="2000" kern="0" dirty="0" smtClean="0">
                <a:latin typeface="Arial"/>
              </a:rPr>
              <a:t>&lt;3.5 %;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Boundary effects in the hybrid detector aperture calculation: &lt;3%;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The difference between proton and Helium selection efficiencies: 3%;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latin typeface="Arial"/>
              </a:rPr>
              <a:t>Saturation of  RPCs: &lt;0.03%.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en-US" altLang="zh-CN" sz="2000" b="1" kern="0" dirty="0" smtClean="0">
              <a:solidFill>
                <a:srgbClr val="FF0000"/>
              </a:solidFill>
              <a:latin typeface="Arial"/>
            </a:endParaRP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en-US" altLang="zh-CN" sz="2000" kern="0" dirty="0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31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060848"/>
            <a:ext cx="4968552" cy="274479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5496" y="4005064"/>
            <a:ext cx="172819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WCDA:</a:t>
            </a:r>
          </a:p>
          <a:p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 cells (25m</a:t>
            </a:r>
            <a:r>
              <a:rPr lang="en-US" altLang="zh-CN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/cell)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020272" y="2145630"/>
            <a:ext cx="194421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WFCTA:</a:t>
            </a: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zh-CN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Cherenkov telescopes (1024 pixels/telescope)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87824" y="-27384"/>
            <a:ext cx="3477337" cy="200054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L</a:t>
            </a:r>
            <a:r>
              <a:rPr lang="en-US" sz="3200" b="1" i="1" dirty="0" smtClean="0">
                <a:latin typeface="Cooper Std Black" panose="0208090304030B020404" pitchFamily="18" charset="0"/>
                <a:ea typeface="华文琥珀" panose="02010800040101010101" pitchFamily="2" charset="-122"/>
              </a:rPr>
              <a:t>arge </a:t>
            </a:r>
            <a:r>
              <a:rPr lang="en-US" sz="32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H</a:t>
            </a:r>
            <a:r>
              <a:rPr lang="en-US" sz="3200" b="1" i="1" dirty="0" smtClean="0">
                <a:latin typeface="Cooper Std Black" panose="0208090304030B020404" pitchFamily="18" charset="0"/>
                <a:ea typeface="华文琥珀" panose="02010800040101010101" pitchFamily="2" charset="-122"/>
              </a:rPr>
              <a:t>igh </a:t>
            </a:r>
            <a:r>
              <a:rPr lang="en-US" sz="32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A</a:t>
            </a:r>
            <a:r>
              <a:rPr lang="en-US" sz="3200" b="1" i="1" dirty="0" smtClean="0">
                <a:latin typeface="Cooper Std Black" panose="0208090304030B020404" pitchFamily="18" charset="0"/>
                <a:ea typeface="华文琥珀" panose="02010800040101010101" pitchFamily="2" charset="-122"/>
              </a:rPr>
              <a:t>ltitude </a:t>
            </a:r>
            <a:r>
              <a:rPr lang="en-US" sz="32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A</a:t>
            </a:r>
            <a:r>
              <a:rPr lang="en-US" sz="3200" b="1" i="1" dirty="0" smtClean="0">
                <a:latin typeface="Cooper Std Black" panose="0208090304030B020404" pitchFamily="18" charset="0"/>
                <a:ea typeface="华文琥珀" panose="02010800040101010101" pitchFamily="2" charset="-122"/>
              </a:rPr>
              <a:t>ir </a:t>
            </a:r>
            <a:r>
              <a:rPr lang="en-US" sz="32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S</a:t>
            </a:r>
            <a:r>
              <a:rPr lang="en-US" sz="3200" b="1" i="1" dirty="0" smtClean="0">
                <a:latin typeface="Cooper Std Black" panose="0208090304030B020404" pitchFamily="18" charset="0"/>
                <a:ea typeface="华文琥珀" panose="02010800040101010101" pitchFamily="2" charset="-122"/>
              </a:rPr>
              <a:t>hower </a:t>
            </a:r>
            <a:r>
              <a:rPr lang="en-US" sz="32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O</a:t>
            </a:r>
            <a:r>
              <a:rPr lang="en-US" sz="3200" b="1" i="1" dirty="0" smtClean="0">
                <a:latin typeface="Cooper Std Black" panose="0208090304030B020404" pitchFamily="18" charset="0"/>
                <a:ea typeface="华文琥珀" panose="02010800040101010101" pitchFamily="2" charset="-122"/>
              </a:rPr>
              <a:t>bservatory </a:t>
            </a:r>
          </a:p>
          <a:p>
            <a:pPr algn="ctr"/>
            <a:r>
              <a:rPr lang="en-US" sz="6000" b="1" i="1" dirty="0" smtClean="0">
                <a:solidFill>
                  <a:srgbClr val="FF0000"/>
                </a:solidFill>
                <a:latin typeface="Cooper Std Black" panose="0208090304030B020404" pitchFamily="18" charset="0"/>
                <a:ea typeface="华文琥珀" panose="02010800040101010101" pitchFamily="2" charset="-122"/>
              </a:rPr>
              <a:t>LHAASO</a:t>
            </a:r>
            <a:endParaRPr lang="en-US" sz="6000" b="1" i="1" dirty="0">
              <a:solidFill>
                <a:srgbClr val="FF0000"/>
              </a:solidFill>
              <a:latin typeface="Cooper Std Black" panose="0208090304030B020404" pitchFamily="18" charset="0"/>
              <a:ea typeface="华文琥珀" panose="02010800040101010101" pitchFamily="2" charset="-122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6336000" y="165600"/>
            <a:ext cx="2599200" cy="1764000"/>
            <a:chOff x="6336000" y="165600"/>
            <a:chExt cx="2599200" cy="1764000"/>
          </a:xfrm>
        </p:grpSpPr>
        <p:sp>
          <p:nvSpPr>
            <p:cNvPr id="4" name="矩形标注 3"/>
            <p:cNvSpPr>
              <a:spLocks/>
            </p:cNvSpPr>
            <p:nvPr/>
          </p:nvSpPr>
          <p:spPr>
            <a:xfrm>
              <a:off x="6336000" y="165600"/>
              <a:ext cx="2599200" cy="1764000"/>
            </a:xfrm>
            <a:prstGeom prst="wedgeRectCallout">
              <a:avLst>
                <a:gd name="adj1" fmla="val -95335"/>
                <a:gd name="adj2" fmla="val 107163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4925" y="208164"/>
              <a:ext cx="2527555" cy="1692000"/>
            </a:xfrm>
            <a:prstGeom prst="rect">
              <a:avLst/>
            </a:prstGeom>
          </p:spPr>
        </p:pic>
      </p:grpSp>
      <p:grpSp>
        <p:nvGrpSpPr>
          <p:cNvPr id="8" name="组合 24"/>
          <p:cNvGrpSpPr/>
          <p:nvPr/>
        </p:nvGrpSpPr>
        <p:grpSpPr>
          <a:xfrm>
            <a:off x="251520" y="165600"/>
            <a:ext cx="3081600" cy="1764000"/>
            <a:chOff x="251520" y="165600"/>
            <a:chExt cx="3081600" cy="1764000"/>
          </a:xfrm>
        </p:grpSpPr>
        <p:sp>
          <p:nvSpPr>
            <p:cNvPr id="18" name="矩形标注 17"/>
            <p:cNvSpPr/>
            <p:nvPr/>
          </p:nvSpPr>
          <p:spPr>
            <a:xfrm>
              <a:off x="251520" y="165600"/>
              <a:ext cx="3081600" cy="1764000"/>
            </a:xfrm>
            <a:prstGeom prst="wedgeRectCallout">
              <a:avLst>
                <a:gd name="adj1" fmla="val 45996"/>
                <a:gd name="adj2" fmla="val 116971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60" y="208164"/>
              <a:ext cx="3008000" cy="1692000"/>
            </a:xfrm>
            <a:prstGeom prst="rect">
              <a:avLst/>
            </a:prstGeom>
          </p:spPr>
        </p:pic>
      </p:grpSp>
      <p:grpSp>
        <p:nvGrpSpPr>
          <p:cNvPr id="9" name="组合 9"/>
          <p:cNvGrpSpPr/>
          <p:nvPr/>
        </p:nvGrpSpPr>
        <p:grpSpPr>
          <a:xfrm>
            <a:off x="251520" y="4905360"/>
            <a:ext cx="2822400" cy="1764000"/>
            <a:chOff x="251520" y="4905360"/>
            <a:chExt cx="2822400" cy="1764000"/>
          </a:xfrm>
        </p:grpSpPr>
        <p:sp>
          <p:nvSpPr>
            <p:cNvPr id="21" name="矩形标注 20"/>
            <p:cNvSpPr/>
            <p:nvPr/>
          </p:nvSpPr>
          <p:spPr>
            <a:xfrm>
              <a:off x="251520" y="4905360"/>
              <a:ext cx="2822400" cy="1764000"/>
            </a:xfrm>
            <a:prstGeom prst="wedgeRectCallout">
              <a:avLst>
                <a:gd name="adj1" fmla="val 92550"/>
                <a:gd name="adj2" fmla="val -151304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60" y="4941168"/>
              <a:ext cx="2751219" cy="1692000"/>
            </a:xfrm>
            <a:prstGeom prst="rect">
              <a:avLst/>
            </a:prstGeom>
          </p:spPr>
        </p:pic>
      </p:grpSp>
      <p:grpSp>
        <p:nvGrpSpPr>
          <p:cNvPr id="10" name="组合 14"/>
          <p:cNvGrpSpPr>
            <a:grpSpLocks/>
          </p:cNvGrpSpPr>
          <p:nvPr/>
        </p:nvGrpSpPr>
        <p:grpSpPr bwMode="auto">
          <a:xfrm>
            <a:off x="3995936" y="4869160"/>
            <a:ext cx="4896766" cy="1789538"/>
            <a:chOff x="179512" y="1052736"/>
            <a:chExt cx="8027362" cy="2376599"/>
          </a:xfrm>
        </p:grpSpPr>
        <p:pic>
          <p:nvPicPr>
            <p:cNvPr id="24" name="图片 15"/>
            <p:cNvPicPr>
              <a:picLocks noChangeAspect="1"/>
            </p:cNvPicPr>
            <p:nvPr/>
          </p:nvPicPr>
          <p:blipFill>
            <a:blip r:embed="rId6" cstate="print"/>
            <a:srcRect t="16017" b="15700"/>
            <a:stretch>
              <a:fillRect/>
            </a:stretch>
          </p:blipFill>
          <p:spPr bwMode="auto">
            <a:xfrm>
              <a:off x="179512" y="1052736"/>
              <a:ext cx="5220072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图片 17"/>
            <p:cNvPicPr>
              <a:picLocks noChangeAspect="1"/>
            </p:cNvPicPr>
            <p:nvPr/>
          </p:nvPicPr>
          <p:blipFill>
            <a:blip r:embed="rId7" cstate="print"/>
            <a:srcRect t="2113"/>
            <a:stretch>
              <a:fillRect/>
            </a:stretch>
          </p:blipFill>
          <p:spPr bwMode="auto">
            <a:xfrm>
              <a:off x="4570175" y="1056114"/>
              <a:ext cx="3636699" cy="2373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文本框 10"/>
          <p:cNvSpPr txBox="1"/>
          <p:nvPr/>
        </p:nvSpPr>
        <p:spPr>
          <a:xfrm>
            <a:off x="72008" y="2060848"/>
            <a:ext cx="2195736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KM2A: 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5195 </a:t>
            </a:r>
            <a:r>
              <a:rPr lang="en-US" altLang="zh-CN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Eds</a:t>
            </a: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zh-CN" b="1" dirty="0" smtClean="0">
                <a:latin typeface="Times New Roman" panose="02020603050405020304" pitchFamily="18" charset="0"/>
              </a:rPr>
              <a:t>1 m</a:t>
            </a:r>
            <a:r>
              <a:rPr lang="en-US" altLang="zh-CN" b="1" baseline="30000" dirty="0" smtClean="0">
                <a:latin typeface="Times New Roman" panose="02020603050405020304" pitchFamily="18" charset="0"/>
              </a:rPr>
              <a:t>2</a:t>
            </a:r>
            <a:r>
              <a:rPr lang="en-US" altLang="zh-CN" b="1" dirty="0" smtClean="0">
                <a:latin typeface="Times New Roman" panose="02020603050405020304" pitchFamily="18" charset="0"/>
              </a:rPr>
              <a:t> each, 15m spacing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1171 MDs: </a:t>
            </a:r>
            <a:r>
              <a:rPr lang="en-US" altLang="zh-CN" b="1" dirty="0" smtClean="0">
                <a:latin typeface="Times New Roman" panose="02020603050405020304" pitchFamily="18" charset="0"/>
              </a:rPr>
              <a:t>1146 MDs, 36 m</a:t>
            </a:r>
            <a:r>
              <a:rPr lang="en-US" altLang="zh-CN" b="1" baseline="30000" dirty="0" smtClean="0">
                <a:latin typeface="Times New Roman" panose="02020603050405020304" pitchFamily="18" charset="0"/>
              </a:rPr>
              <a:t>2</a:t>
            </a:r>
            <a:r>
              <a:rPr lang="en-US" altLang="zh-CN" b="1" dirty="0" smtClean="0">
                <a:latin typeface="Times New Roman" panose="02020603050405020304" pitchFamily="18" charset="0"/>
              </a:rPr>
              <a:t> each, 30m spacing</a:t>
            </a: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" name="日期占位符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4CC9-28E1-4DDA-9B88-3F9E0F54C139}" type="datetime1">
              <a:rPr lang="zh-CN" altLang="en-US" smtClean="0"/>
              <a:pPr/>
              <a:t>2017/7/31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139952" y="501317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1" dirty="0" err="1" smtClean="0"/>
              <a:t>Daochen</a:t>
            </a:r>
            <a:r>
              <a:rPr lang="en-US" altLang="zh-CN" sz="2000" b="1" dirty="0" smtClean="0"/>
              <a:t>, Sichuan (29</a:t>
            </a:r>
            <a:r>
              <a:rPr lang="en-US" altLang="zh-CN" sz="2000" b="1" baseline="30000" dirty="0" smtClean="0"/>
              <a:t>o</a:t>
            </a:r>
            <a:r>
              <a:rPr lang="en-US" altLang="zh-CN" sz="2000" b="1" dirty="0" smtClean="0"/>
              <a:t>21’ 31” N, 100</a:t>
            </a:r>
            <a:r>
              <a:rPr lang="en-US" altLang="zh-CN" sz="2000" b="1" baseline="30000" dirty="0" smtClean="0"/>
              <a:t>o</a:t>
            </a:r>
            <a:r>
              <a:rPr lang="en-US" altLang="zh-CN" sz="2000" b="1" dirty="0" smtClean="0"/>
              <a:t>08’15” E, 4410 m </a:t>
            </a:r>
            <a:r>
              <a:rPr lang="en-US" altLang="zh-CN" sz="2000" b="1" dirty="0" err="1" smtClean="0"/>
              <a:t>a.s.l</a:t>
            </a:r>
            <a:r>
              <a:rPr lang="en-US" altLang="zh-CN" sz="2000" b="1" dirty="0" smtClean="0"/>
              <a:t>., 600 g/cm)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3676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31813"/>
            <a:ext cx="4320480" cy="389507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23822"/>
            <a:ext cx="5043494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Water Cherenkov</a:t>
            </a:r>
            <a:br>
              <a:rPr lang="en-US" b="1" dirty="0" smtClean="0"/>
            </a:br>
            <a:r>
              <a:rPr lang="en-US" b="1" dirty="0" smtClean="0"/>
              <a:t>Detector Array</a:t>
            </a:r>
            <a:endParaRPr lang="en-US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4209942"/>
            <a:ext cx="2611557" cy="26480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542" y="4530607"/>
            <a:ext cx="4311882" cy="232741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026159" y="585915"/>
            <a:ext cx="474535" cy="495300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内容占位符 2"/>
          <p:cNvSpPr txBox="1">
            <a:spLocks/>
          </p:cNvSpPr>
          <p:nvPr/>
        </p:nvSpPr>
        <p:spPr>
          <a:xfrm>
            <a:off x="251520" y="1409356"/>
            <a:ext cx="4464496" cy="244827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76000"/>
              <a:buFont typeface="Wingdings" pitchFamily="2" charset="2"/>
              <a:buChar char="u"/>
              <a:defRPr kumimoji="0" sz="2600" kern="1200">
                <a:solidFill>
                  <a:schemeClr val="tx1"/>
                </a:solidFill>
                <a:latin typeface="Comic Sans MS" pitchFamily="66" charset="0"/>
                <a:ea typeface="+mj-ea"/>
                <a:cs typeface="Tahoma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spcAft>
                <a:spcPts val="200"/>
              </a:spcAft>
              <a:buClr>
                <a:schemeClr val="accent2"/>
              </a:buClr>
              <a:buSzPct val="76000"/>
              <a:buFont typeface="Wingdings" pitchFamily="2" charset="2"/>
              <a:buChar char="n"/>
              <a:defRPr kumimoji="0" sz="2300" kern="1200">
                <a:solidFill>
                  <a:schemeClr val="tx1"/>
                </a:solidFill>
                <a:latin typeface="Comic Sans MS" pitchFamily="66" charset="0"/>
                <a:ea typeface="+mj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spcAft>
                <a:spcPts val="200"/>
              </a:spcAft>
              <a:buClr>
                <a:schemeClr val="bg1">
                  <a:shade val="50000"/>
                </a:schemeClr>
              </a:buClr>
              <a:buSzPct val="76000"/>
              <a:buFont typeface="Wingdings 3" pitchFamily="18" charset="2"/>
              <a:buChar char="}"/>
              <a:defRPr kumimoji="0" sz="2000" kern="1200">
                <a:solidFill>
                  <a:schemeClr val="tx1"/>
                </a:solidFill>
                <a:latin typeface="Comic Sans MS" pitchFamily="66" charset="0"/>
                <a:ea typeface="+mj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spcAft>
                <a:spcPts val="200"/>
              </a:spcAft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Comic Sans MS" pitchFamily="66" charset="0"/>
                <a:ea typeface="+mj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spcAft>
                <a:spcPts val="200"/>
              </a:spcAft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Comic Sans MS" pitchFamily="66" charset="0"/>
                <a:ea typeface="+mj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3 water ponds:</a:t>
            </a:r>
          </a:p>
          <a:p>
            <a:pPr lvl="1"/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sym typeface="Symbol"/>
              </a:rPr>
              <a:t>78,000 m</a:t>
            </a:r>
            <a:r>
              <a:rPr lang="en-US" altLang="zh-CN" baseline="30000" dirty="0" smtClean="0">
                <a:solidFill>
                  <a:schemeClr val="accent2">
                    <a:lumMod val="50000"/>
                  </a:schemeClr>
                </a:solidFill>
                <a:sym typeface="Symbol"/>
              </a:rPr>
              <a:t>2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  <a:sym typeface="Symbol"/>
              </a:rPr>
              <a:t> 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sym typeface="Symbol"/>
              </a:rPr>
              <a:t>in total;</a:t>
            </a:r>
          </a:p>
          <a:p>
            <a:pPr lvl="1"/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  <a:sym typeface="Symbol"/>
              </a:rPr>
              <a:t>4 m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sym typeface="Symbol"/>
              </a:rPr>
              <a:t> </a:t>
            </a:r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  <a:sym typeface="Symbol"/>
              </a:rPr>
              <a:t>effective depth;</a:t>
            </a:r>
          </a:p>
          <a:p>
            <a:pPr lvl="1"/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sym typeface="Symbol"/>
              </a:rPr>
              <a:t>3120 cells, with an 8”/9” PMT in each cell;</a:t>
            </a:r>
          </a:p>
          <a:p>
            <a:pPr lvl="1"/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  <a:sym typeface="Symbol"/>
              </a:rPr>
              <a:t>Cells are partitioned with black curtains.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组合 28"/>
          <p:cNvGrpSpPr/>
          <p:nvPr/>
        </p:nvGrpSpPr>
        <p:grpSpPr>
          <a:xfrm>
            <a:off x="285720" y="1714488"/>
            <a:ext cx="6619984" cy="4643470"/>
            <a:chOff x="285720" y="1714488"/>
            <a:chExt cx="6619984" cy="4643470"/>
          </a:xfrm>
        </p:grpSpPr>
        <p:sp>
          <p:nvSpPr>
            <p:cNvPr id="8" name="内容占位符 2"/>
            <p:cNvSpPr txBox="1">
              <a:spLocks/>
            </p:cNvSpPr>
            <p:nvPr/>
          </p:nvSpPr>
          <p:spPr>
            <a:xfrm>
              <a:off x="285720" y="3847772"/>
              <a:ext cx="5214974" cy="509922"/>
            </a:xfrm>
            <a:prstGeom prst="rect">
              <a:avLst/>
            </a:prstGeom>
          </p:spPr>
          <p:txBody>
            <a:bodyPr vert="horz">
              <a:normAutofit fontScale="77500" lnSpcReduction="20000"/>
            </a:bodyPr>
            <a:lstStyle>
              <a:lvl1pPr marL="274320" indent="-274320" algn="l" rtl="0" eaLnBrk="1" latinLnBrk="0" hangingPunct="1">
                <a:spcBef>
                  <a:spcPts val="600"/>
                </a:spcBef>
                <a:spcAft>
                  <a:spcPts val="200"/>
                </a:spcAft>
                <a:buClr>
                  <a:schemeClr val="accent1"/>
                </a:buClr>
                <a:buSzPct val="76000"/>
                <a:buFont typeface="Wingdings" pitchFamily="2" charset="2"/>
                <a:buChar char="u"/>
                <a:defRPr kumimoji="0" sz="2600" kern="1200">
                  <a:solidFill>
                    <a:schemeClr val="tx1"/>
                  </a:solidFill>
                  <a:latin typeface="Comic Sans MS" pitchFamily="66" charset="0"/>
                  <a:ea typeface="+mj-ea"/>
                  <a:cs typeface="Tahoma" pitchFamily="34" charset="0"/>
                </a:defRPr>
              </a:lvl1pPr>
              <a:lvl2pPr marL="548640" indent="-274320" algn="l" rtl="0" eaLnBrk="1" latinLnBrk="0" hangingPunct="1">
                <a:spcBef>
                  <a:spcPts val="500"/>
                </a:spcBef>
                <a:spcAft>
                  <a:spcPts val="200"/>
                </a:spcAft>
                <a:buClr>
                  <a:schemeClr val="accent2"/>
                </a:buClr>
                <a:buSzPct val="76000"/>
                <a:buFont typeface="Wingdings" pitchFamily="2" charset="2"/>
                <a:buChar char="n"/>
                <a:defRPr kumimoji="0" sz="2300" kern="1200">
                  <a:solidFill>
                    <a:schemeClr val="tx1"/>
                  </a:solidFill>
                  <a:latin typeface="Comic Sans MS" pitchFamily="66" charset="0"/>
                  <a:ea typeface="+mj-ea"/>
                  <a:cs typeface="+mn-cs"/>
                </a:defRPr>
              </a:lvl2pPr>
              <a:lvl3pPr marL="822960" indent="-228600" algn="l" rtl="0" eaLnBrk="1" latinLnBrk="0" hangingPunct="1">
                <a:spcBef>
                  <a:spcPts val="500"/>
                </a:spcBef>
                <a:spcAft>
                  <a:spcPts val="200"/>
                </a:spcAft>
                <a:buClr>
                  <a:schemeClr val="bg1">
                    <a:shade val="50000"/>
                  </a:schemeClr>
                </a:buClr>
                <a:buSzPct val="76000"/>
                <a:buFont typeface="Wingdings 3" pitchFamily="18" charset="2"/>
                <a:buChar char="}"/>
                <a:defRPr kumimoji="0" sz="2000" kern="1200">
                  <a:solidFill>
                    <a:schemeClr val="tx1"/>
                  </a:solidFill>
                  <a:latin typeface="Comic Sans MS" pitchFamily="66" charset="0"/>
                  <a:ea typeface="+mj-ea"/>
                  <a:cs typeface="+mn-cs"/>
                </a:defRPr>
              </a:lvl3pPr>
              <a:lvl4pPr marL="1097280" indent="-228600" algn="l" rtl="0" eaLnBrk="1" latinLnBrk="0" hangingPunct="1">
                <a:spcBef>
                  <a:spcPts val="400"/>
                </a:spcBef>
                <a:spcAft>
                  <a:spcPts val="200"/>
                </a:spcAft>
                <a:buClr>
                  <a:schemeClr val="accent2">
                    <a:shade val="75000"/>
                  </a:schemeClr>
                </a:buClr>
                <a:buSzPct val="70000"/>
                <a:buFont typeface="Wingdings"/>
                <a:buChar char=""/>
                <a:defRPr kumimoji="0" sz="1800" kern="1200">
                  <a:solidFill>
                    <a:schemeClr val="tx1"/>
                  </a:solidFill>
                  <a:latin typeface="Comic Sans MS" pitchFamily="66" charset="0"/>
                  <a:ea typeface="+mj-ea"/>
                  <a:cs typeface="+mn-cs"/>
                </a:defRPr>
              </a:lvl4pPr>
              <a:lvl5pPr marL="1371600" indent="-228600" algn="l" rtl="0" eaLnBrk="1" latinLnBrk="0" hangingPunct="1">
                <a:spcBef>
                  <a:spcPts val="300"/>
                </a:spcBef>
                <a:spcAft>
                  <a:spcPts val="200"/>
                </a:spcAft>
                <a:buClr>
                  <a:schemeClr val="accent2"/>
                </a:buClr>
                <a:buSzPct val="70000"/>
                <a:buFont typeface="Wingdings"/>
                <a:buChar char=""/>
                <a:defRPr kumimoji="0" sz="1600" kern="1200">
                  <a:solidFill>
                    <a:schemeClr val="tx1"/>
                  </a:solidFill>
                  <a:latin typeface="Comic Sans MS" pitchFamily="66" charset="0"/>
                  <a:ea typeface="+mj-ea"/>
                  <a:cs typeface="+mn-cs"/>
                </a:defRPr>
              </a:lvl5pPr>
              <a:lvl6pPr marL="1645920" indent="-182880" algn="l" rtl="0" eaLnBrk="1" latinLnBrk="0" hangingPunct="1">
                <a:spcBef>
                  <a:spcPts val="300"/>
                </a:spcBef>
                <a:buClr>
                  <a:srgbClr val="9FB8CD">
                    <a:shade val="75000"/>
                  </a:srgbClr>
                </a:buClr>
                <a:buSzPct val="75000"/>
                <a:buFont typeface="Wingdings 3"/>
                <a:buChar char=""/>
                <a:defRPr kumimoji="0" lang="en-US" sz="16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rgbClr val="727CA3">
                    <a:shade val="75000"/>
                  </a:srgbClr>
                </a:buClr>
                <a:buSzPct val="75000"/>
                <a:buFont typeface="Wingdings 3"/>
                <a:buChar char=""/>
                <a:defRPr kumimoji="0" lang="en-US" sz="1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011680" indent="-182880" algn="l" rtl="0" eaLnBrk="1" latinLnBrk="0" hangingPunct="1">
                <a:spcBef>
                  <a:spcPts val="300"/>
                </a:spcBef>
                <a:buClr>
                  <a:prstClr val="white">
                    <a:shade val="50000"/>
                  </a:prstClr>
                </a:buClr>
                <a:buSzPct val="75000"/>
                <a:buFont typeface="Wingdings 3"/>
                <a:buChar char=""/>
                <a:defRPr kumimoji="0" lang="en-US" sz="1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194560" indent="-182880" algn="l" rtl="0" eaLnBrk="1" latinLnBrk="0" hangingPunct="1">
                <a:spcBef>
                  <a:spcPts val="300"/>
                </a:spcBef>
                <a:buClr>
                  <a:srgbClr val="9FB8CD"/>
                </a:buClr>
                <a:buSzPct val="75000"/>
                <a:buFont typeface="Wingdings 3"/>
                <a:buChar char=""/>
                <a:defRPr kumimoji="0" lang="en-US" sz="1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WCDA++: 1”PMTs enhance Dynamic Range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071538" y="4786322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143108" y="4786322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143108" y="5857892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71538" y="5857892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893190" y="6286520"/>
              <a:ext cx="36000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869704" y="6286520"/>
              <a:ext cx="36000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箭头连接符 17"/>
            <p:cNvCxnSpPr>
              <a:endCxn id="9" idx="0"/>
            </p:cNvCxnSpPr>
            <p:nvPr/>
          </p:nvCxnSpPr>
          <p:spPr>
            <a:xfrm rot="10800000" flipV="1">
              <a:off x="1107258" y="4143380"/>
              <a:ext cx="2250297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>
              <a:endCxn id="14" idx="0"/>
            </p:cNvCxnSpPr>
            <p:nvPr/>
          </p:nvCxnSpPr>
          <p:spPr>
            <a:xfrm rot="16200000" flipH="1">
              <a:off x="3348554" y="4723884"/>
              <a:ext cx="2071702" cy="10535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 rot="5400000" flipH="1" flipV="1">
              <a:off x="3571868" y="2071678"/>
              <a:ext cx="2143140" cy="14287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402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cstate="print"/>
          <a:srcRect t="54703" r="8416"/>
          <a:stretch>
            <a:fillRect/>
          </a:stretch>
        </p:blipFill>
        <p:spPr bwMode="auto">
          <a:xfrm>
            <a:off x="3143240" y="2759068"/>
            <a:ext cx="5857884" cy="409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0" y="487049"/>
            <a:ext cx="885828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endParaRPr lang="en-US" altLang="zh-CN" sz="2400" b="1" i="1" dirty="0" smtClean="0">
              <a:solidFill>
                <a:srgbClr val="7030A0"/>
              </a:solidFill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solidFill>
                  <a:srgbClr val="7030A0"/>
                </a:solidFill>
              </a:rPr>
              <a:t>Lots of new data in direct CR measurements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DAMPE and CALET new measurements below 30TeV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AMS02 confirmed the energy scale and PAMELA results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CREAM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 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results: </a:t>
            </a:r>
          </a:p>
          <a:p>
            <a:pPr marL="342900" indent="-342900">
              <a:spcBef>
                <a:spcPct val="0"/>
              </a:spcBef>
            </a:pPr>
            <a:r>
              <a:rPr lang="en-US" altLang="zh-CN" sz="2400" b="1" dirty="0" smtClean="0">
                <a:solidFill>
                  <a:srgbClr val="7030A0"/>
                </a:solidFill>
              </a:rPr>
              <a:t>                 energy spectrum of single element up to 100TeV</a:t>
            </a:r>
          </a:p>
        </p:txBody>
      </p:sp>
      <p:sp>
        <p:nvSpPr>
          <p:cNvPr id="42" name="标题 1"/>
          <p:cNvSpPr txBox="1">
            <a:spLocks/>
          </p:cNvSpPr>
          <p:nvPr/>
        </p:nvSpPr>
        <p:spPr>
          <a:xfrm>
            <a:off x="357158" y="92504"/>
            <a:ext cx="8229600" cy="764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32" y="2571744"/>
            <a:ext cx="3143272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endParaRPr lang="en-US" altLang="zh-CN" sz="2400" b="1" i="1" dirty="0" smtClean="0">
              <a:solidFill>
                <a:srgbClr val="7030A0"/>
              </a:solidFill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solidFill>
                  <a:srgbClr val="7030A0"/>
                </a:solidFill>
              </a:rPr>
              <a:t>Interesting structures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hardening around 1 </a:t>
            </a:r>
            <a:r>
              <a:rPr lang="en-US" altLang="zh-CN" sz="2400" b="1" dirty="0" err="1" smtClean="0">
                <a:solidFill>
                  <a:srgbClr val="7030A0"/>
                </a:solidFill>
              </a:rPr>
              <a:t>TeV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Small bump around 10TeV?</a:t>
            </a:r>
          </a:p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3600" b="1" dirty="0" smtClean="0">
                <a:solidFill>
                  <a:srgbClr val="7030A0"/>
                </a:solidFill>
              </a:rPr>
              <a:t>Attention to the knee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071934" y="4181365"/>
            <a:ext cx="1285884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357818" y="3978202"/>
            <a:ext cx="1071570" cy="19863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6215074" y="3571876"/>
            <a:ext cx="71438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643834" y="3143248"/>
            <a:ext cx="1071570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653" y="83225"/>
            <a:ext cx="8229600" cy="1143000"/>
          </a:xfrm>
        </p:spPr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</a:rPr>
              <a:t>KM</a:t>
            </a:r>
            <a:r>
              <a:rPr lang="en-US" altLang="zh-CN" baseline="30000" dirty="0">
                <a:solidFill>
                  <a:srgbClr val="FF0000"/>
                </a:solidFill>
              </a:rPr>
              <a:t>2</a:t>
            </a:r>
            <a:r>
              <a:rPr lang="en-US" altLang="zh-CN" dirty="0">
                <a:solidFill>
                  <a:srgbClr val="FF0000"/>
                </a:solidFill>
              </a:rPr>
              <a:t> A</a:t>
            </a:r>
            <a:r>
              <a:rPr lang="en-US" altLang="zh-CN" dirty="0"/>
              <a:t>rray (KM2A)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06" y="1072750"/>
            <a:ext cx="3888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987" y="1137176"/>
            <a:ext cx="3352165" cy="2224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384648"/>
              </p:ext>
            </p:extLst>
          </p:nvPr>
        </p:nvGraphicFramePr>
        <p:xfrm>
          <a:off x="800154" y="4077072"/>
          <a:ext cx="7228230" cy="1988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7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562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ED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MD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14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Effective</a:t>
                      </a:r>
                      <a:r>
                        <a:rPr lang="en-US" altLang="zh-CN" baseline="0" dirty="0" smtClean="0"/>
                        <a:t> area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1m</a:t>
                      </a:r>
                      <a:r>
                        <a:rPr lang="en-US" altLang="zh-CN" baseline="30000" dirty="0" smtClean="0"/>
                        <a:t>2</a:t>
                      </a:r>
                      <a:endParaRPr lang="zh-CN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36m</a:t>
                      </a:r>
                      <a:r>
                        <a:rPr lang="en-US" altLang="zh-CN" baseline="30000" dirty="0" smtClean="0"/>
                        <a:t>2</a:t>
                      </a:r>
                      <a:endParaRPr lang="zh-CN" alt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4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Spacing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15m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30m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14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Total NO.</a:t>
                      </a:r>
                      <a:r>
                        <a:rPr lang="en-US" altLang="zh-CN" baseline="0" dirty="0" smtClean="0"/>
                        <a:t> of detectors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5195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1171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14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Time</a:t>
                      </a:r>
                      <a:r>
                        <a:rPr lang="en-US" altLang="zh-CN" baseline="0" dirty="0" smtClean="0"/>
                        <a:t> resolution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2ns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10ns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" name="直接箭头连接符 7"/>
          <p:cNvCxnSpPr/>
          <p:nvPr/>
        </p:nvCxnSpPr>
        <p:spPr>
          <a:xfrm>
            <a:off x="7956376" y="2060848"/>
            <a:ext cx="0" cy="100811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75458" y="2382164"/>
            <a:ext cx="917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1.2m</a:t>
            </a: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7956376" y="1137176"/>
            <a:ext cx="0" cy="923672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28384" y="141277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70C0"/>
                </a:solidFill>
              </a:rPr>
              <a:t>2.8m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068960"/>
            <a:ext cx="1179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ED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307750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MD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41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313384"/>
          </a:xfrm>
        </p:spPr>
        <p:txBody>
          <a:bodyPr>
            <a:noAutofit/>
          </a:bodyPr>
          <a:lstStyle/>
          <a:p>
            <a:pPr lvl="0" algn="ctr"/>
            <a:r>
              <a:rPr lang="en-US" altLang="zh-CN" sz="3200" b="1" kern="0" dirty="0" smtClean="0">
                <a:solidFill>
                  <a:srgbClr val="C00000"/>
                </a:solidFill>
                <a:latin typeface="Times New Roman" pitchFamily="18" charset="0"/>
              </a:rPr>
              <a:t>Wide Field of View Cherenkov Telescope (WFCTA)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4549" y="1553298"/>
            <a:ext cx="3168352" cy="237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93096"/>
            <a:ext cx="2992789" cy="194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图片 11" descr="装配板21.JPG"/>
          <p:cNvPicPr>
            <a:picLocks noChangeAspect="1"/>
          </p:cNvPicPr>
          <p:nvPr/>
        </p:nvPicPr>
        <p:blipFill>
          <a:blip r:embed="rId4" cstate="print"/>
          <a:srcRect l="22438" t="6751" r="31100"/>
          <a:stretch>
            <a:fillRect/>
          </a:stretch>
        </p:blipFill>
        <p:spPr>
          <a:xfrm rot="5400000">
            <a:off x="1546133" y="4006595"/>
            <a:ext cx="1844823" cy="256184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403648" y="6309320"/>
            <a:ext cx="1850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</a:rPr>
              <a:t>SiPM camera</a:t>
            </a:r>
            <a:endParaRPr lang="zh-CN" altLang="en-US" sz="24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49212" y="1553298"/>
            <a:ext cx="3714776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altLang="zh-CN" sz="2400" b="1" kern="0" dirty="0" smtClean="0">
                <a:latin typeface="Times New Roman" pitchFamily="18" charset="0"/>
              </a:rPr>
              <a:t>5m</a:t>
            </a:r>
            <a:r>
              <a:rPr lang="en-US" altLang="zh-CN" sz="2400" b="1" kern="0" baseline="30000" dirty="0" smtClean="0">
                <a:latin typeface="Times New Roman" pitchFamily="18" charset="0"/>
              </a:rPr>
              <a:t>2</a:t>
            </a:r>
            <a:r>
              <a:rPr lang="en-US" altLang="zh-CN" sz="2400" b="1" kern="0" dirty="0" smtClean="0">
                <a:latin typeface="Times New Roman" pitchFamily="18" charset="0"/>
              </a:rPr>
              <a:t> spherical mirror</a:t>
            </a:r>
            <a:r>
              <a:rPr lang="zh-CN" altLang="en-US" sz="2400" b="1" kern="0" dirty="0" smtClean="0">
                <a:latin typeface="Times New Roman" pitchFamily="18" charset="0"/>
              </a:rPr>
              <a:t>；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altLang="zh-CN" sz="2400" b="1" kern="0" dirty="0" smtClean="0">
                <a:latin typeface="Times New Roman" pitchFamily="18" charset="0"/>
              </a:rPr>
              <a:t>32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×32 </a:t>
            </a:r>
            <a:r>
              <a:rPr kumimoji="0" lang="en-US" altLang="zh-CN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altLang="zh-CN" sz="2400" b="1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SiPMs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 array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Pixel size 0.5</a:t>
            </a:r>
            <a:r>
              <a:rPr lang="en-US" altLang="zh-CN" sz="2400" b="1" kern="0" dirty="0" smtClean="0">
                <a:latin typeface="Times New Roman" pitchFamily="18" charset="0"/>
              </a:rPr>
              <a:t>°</a:t>
            </a:r>
            <a:r>
              <a:rPr lang="zh-CN" altLang="en-US" sz="2400" b="1" kern="0" dirty="0" smtClean="0">
                <a:latin typeface="Times New Roman" pitchFamily="18" charset="0"/>
              </a:rPr>
              <a:t>；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FOV: 14°× 16°.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78939" y="6309320"/>
            <a:ext cx="2953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A prototype of WFCTA</a:t>
            </a:r>
            <a:endParaRPr lang="zh-CN" altLang="en-US" sz="2400" dirty="0"/>
          </a:p>
        </p:txBody>
      </p:sp>
      <p:pic>
        <p:nvPicPr>
          <p:cNvPr id="17" name="图片 16" descr="IMG_20160916_151746.jpg"/>
          <p:cNvPicPr>
            <a:picLocks noChangeAspect="1"/>
          </p:cNvPicPr>
          <p:nvPr/>
        </p:nvPicPr>
        <p:blipFill>
          <a:blip r:embed="rId5" cstate="print"/>
          <a:srcRect l="32178" t="20339" r="44198" b="24012"/>
          <a:stretch>
            <a:fillRect/>
          </a:stretch>
        </p:blipFill>
        <p:spPr>
          <a:xfrm>
            <a:off x="611560" y="4581128"/>
            <a:ext cx="505415" cy="892900"/>
          </a:xfrm>
          <a:prstGeom prst="rect">
            <a:avLst/>
          </a:prstGeom>
        </p:spPr>
      </p:pic>
      <p:sp>
        <p:nvSpPr>
          <p:cNvPr id="18" name="右箭头 17"/>
          <p:cNvSpPr/>
          <p:nvPr/>
        </p:nvSpPr>
        <p:spPr>
          <a:xfrm rot="10800000">
            <a:off x="3851920" y="5445224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779912" y="4941168"/>
            <a:ext cx="1480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instead of</a:t>
            </a:r>
            <a:endParaRPr lang="zh-CN" alt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3789040"/>
            <a:ext cx="2184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Duty cycle: 30%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40" y="3759423"/>
            <a:ext cx="2184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70C0"/>
                </a:solidFill>
              </a:rPr>
              <a:t>Duty cycle: 10%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0" name="右箭头 19"/>
          <p:cNvSpPr/>
          <p:nvPr/>
        </p:nvSpPr>
        <p:spPr>
          <a:xfrm rot="10800000">
            <a:off x="2555776" y="393305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0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LHASSO\Publish\LHAASO效果图\5.LHAASO-WCD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93768"/>
          </a:xfrm>
          <a:prstGeom prst="rect">
            <a:avLst/>
          </a:prstGeom>
          <a:noFill/>
        </p:spPr>
      </p:pic>
      <p:grpSp>
        <p:nvGrpSpPr>
          <p:cNvPr id="2" name="组合 29"/>
          <p:cNvGrpSpPr/>
          <p:nvPr/>
        </p:nvGrpSpPr>
        <p:grpSpPr>
          <a:xfrm>
            <a:off x="3641836" y="5470634"/>
            <a:ext cx="461141" cy="835573"/>
            <a:chOff x="9821918" y="4808470"/>
            <a:chExt cx="1103586" cy="1434675"/>
          </a:xfrm>
        </p:grpSpPr>
        <p:sp>
          <p:nvSpPr>
            <p:cNvPr id="28" name="等腰三角形 27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弧形 28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30"/>
          <p:cNvGrpSpPr/>
          <p:nvPr/>
        </p:nvGrpSpPr>
        <p:grpSpPr>
          <a:xfrm>
            <a:off x="4211960" y="5905795"/>
            <a:ext cx="461141" cy="835573"/>
            <a:chOff x="9821918" y="4808470"/>
            <a:chExt cx="1103586" cy="1434675"/>
          </a:xfrm>
        </p:grpSpPr>
        <p:sp>
          <p:nvSpPr>
            <p:cNvPr id="32" name="等腰三角形 31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弧形 32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33"/>
          <p:cNvGrpSpPr/>
          <p:nvPr/>
        </p:nvGrpSpPr>
        <p:grpSpPr>
          <a:xfrm>
            <a:off x="5262987" y="4955627"/>
            <a:ext cx="461141" cy="835573"/>
            <a:chOff x="9821918" y="4808470"/>
            <a:chExt cx="1103586" cy="1434675"/>
          </a:xfrm>
        </p:grpSpPr>
        <p:sp>
          <p:nvSpPr>
            <p:cNvPr id="35" name="等腰三角形 34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弧形 35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36"/>
          <p:cNvGrpSpPr/>
          <p:nvPr/>
        </p:nvGrpSpPr>
        <p:grpSpPr>
          <a:xfrm>
            <a:off x="5983067" y="4437112"/>
            <a:ext cx="461141" cy="835573"/>
            <a:chOff x="9821918" y="4808470"/>
            <a:chExt cx="1103586" cy="1434675"/>
          </a:xfrm>
        </p:grpSpPr>
        <p:sp>
          <p:nvSpPr>
            <p:cNvPr id="38" name="等腰三角形 37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弧形 38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39"/>
          <p:cNvGrpSpPr/>
          <p:nvPr/>
        </p:nvGrpSpPr>
        <p:grpSpPr>
          <a:xfrm>
            <a:off x="6516216" y="3922238"/>
            <a:ext cx="461141" cy="835573"/>
            <a:chOff x="9821918" y="4808470"/>
            <a:chExt cx="1103586" cy="1434675"/>
          </a:xfrm>
        </p:grpSpPr>
        <p:sp>
          <p:nvSpPr>
            <p:cNvPr id="41" name="等腰三角形 40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弧形 41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42"/>
          <p:cNvGrpSpPr/>
          <p:nvPr/>
        </p:nvGrpSpPr>
        <p:grpSpPr>
          <a:xfrm>
            <a:off x="5983067" y="3673547"/>
            <a:ext cx="461141" cy="835573"/>
            <a:chOff x="9821918" y="4808470"/>
            <a:chExt cx="1103586" cy="1434675"/>
          </a:xfrm>
        </p:grpSpPr>
        <p:sp>
          <p:nvSpPr>
            <p:cNvPr id="44" name="等腰三角形 43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弧形 44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45"/>
          <p:cNvGrpSpPr/>
          <p:nvPr/>
        </p:nvGrpSpPr>
        <p:grpSpPr>
          <a:xfrm>
            <a:off x="5479011" y="4105595"/>
            <a:ext cx="461141" cy="835573"/>
            <a:chOff x="9821918" y="4808470"/>
            <a:chExt cx="1103586" cy="1434675"/>
          </a:xfrm>
        </p:grpSpPr>
        <p:sp>
          <p:nvSpPr>
            <p:cNvPr id="47" name="等腰三角形 46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弧形 47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48"/>
          <p:cNvGrpSpPr/>
          <p:nvPr/>
        </p:nvGrpSpPr>
        <p:grpSpPr>
          <a:xfrm>
            <a:off x="4761187" y="4487917"/>
            <a:ext cx="461141" cy="835573"/>
            <a:chOff x="9821918" y="4808470"/>
            <a:chExt cx="1103586" cy="1434675"/>
          </a:xfrm>
        </p:grpSpPr>
        <p:sp>
          <p:nvSpPr>
            <p:cNvPr id="50" name="等腰三角形 49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弧形 50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51"/>
          <p:cNvGrpSpPr/>
          <p:nvPr/>
        </p:nvGrpSpPr>
        <p:grpSpPr>
          <a:xfrm>
            <a:off x="4201512" y="4971392"/>
            <a:ext cx="461141" cy="835573"/>
            <a:chOff x="9821918" y="4808470"/>
            <a:chExt cx="1103586" cy="1434675"/>
          </a:xfrm>
        </p:grpSpPr>
        <p:sp>
          <p:nvSpPr>
            <p:cNvPr id="53" name="等腰三角形 52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弧形 53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56"/>
          <p:cNvGrpSpPr/>
          <p:nvPr/>
        </p:nvGrpSpPr>
        <p:grpSpPr>
          <a:xfrm>
            <a:off x="4830939" y="5445224"/>
            <a:ext cx="461141" cy="835573"/>
            <a:chOff x="9821918" y="4808470"/>
            <a:chExt cx="1103586" cy="1434675"/>
          </a:xfrm>
        </p:grpSpPr>
        <p:sp>
          <p:nvSpPr>
            <p:cNvPr id="58" name="等腰三角形 57"/>
            <p:cNvSpPr/>
            <p:nvPr/>
          </p:nvSpPr>
          <p:spPr>
            <a:xfrm>
              <a:off x="10168759" y="5628290"/>
              <a:ext cx="378372" cy="61485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弧形 58"/>
            <p:cNvSpPr/>
            <p:nvPr/>
          </p:nvSpPr>
          <p:spPr>
            <a:xfrm rot="10800000">
              <a:off x="9821918" y="4808470"/>
              <a:ext cx="1103586" cy="867104"/>
            </a:xfrm>
            <a:prstGeom prst="arc">
              <a:avLst>
                <a:gd name="adj1" fmla="val 10769836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8"/>
          <p:cNvGrpSpPr/>
          <p:nvPr/>
        </p:nvGrpSpPr>
        <p:grpSpPr>
          <a:xfrm>
            <a:off x="4651964" y="-83473"/>
            <a:ext cx="4085482" cy="4292415"/>
            <a:chOff x="3640191" y="-68282"/>
            <a:chExt cx="4085482" cy="4292415"/>
          </a:xfrm>
        </p:grpSpPr>
        <p:pic>
          <p:nvPicPr>
            <p:cNvPr id="60" name="Picture 3" descr="C:\Users\llma\AppData\Roaming\Tencent\Users\80108933\QQ\WinTemp\RichOle\VWD18M@G9]F@WS6W[~YF91X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38715">
              <a:off x="3640191" y="-68282"/>
              <a:ext cx="1820929" cy="429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917361" y="251356"/>
              <a:ext cx="2808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&gt;10TeV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03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望远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336704" cy="1286025"/>
          </a:xfrm>
        </p:spPr>
        <p:txBody>
          <a:bodyPr>
            <a:normAutofit fontScale="90000"/>
          </a:bodyPr>
          <a:lstStyle/>
          <a:p>
            <a:r>
              <a:rPr lang="en-US" altLang="zh-CN" sz="5300" b="1" dirty="0" smtClean="0">
                <a:solidFill>
                  <a:srgbClr val="FFFF00"/>
                </a:solidFill>
              </a:rPr>
              <a:t>Prospects of P, He knees </a:t>
            </a:r>
            <a:r>
              <a:rPr lang="en-US" altLang="zh-CN" b="1" dirty="0" smtClean="0">
                <a:solidFill>
                  <a:srgbClr val="FF0000"/>
                </a:solidFill>
              </a:rPr>
              <a:t>from 100TeV to 10PeV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556792"/>
            <a:ext cx="8263830" cy="4620171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96" b="44369"/>
          <a:stretch>
            <a:fillRect/>
          </a:stretch>
        </p:blipFill>
        <p:spPr>
          <a:xfrm>
            <a:off x="7047655" y="332656"/>
            <a:ext cx="1907704" cy="2018375"/>
          </a:xfrm>
          <a:prstGeom prst="rect">
            <a:avLst/>
          </a:prstGeom>
        </p:spPr>
      </p:pic>
      <p:grpSp>
        <p:nvGrpSpPr>
          <p:cNvPr id="6" name="组合 24"/>
          <p:cNvGrpSpPr>
            <a:grpSpLocks noChangeAspect="1"/>
          </p:cNvGrpSpPr>
          <p:nvPr/>
        </p:nvGrpSpPr>
        <p:grpSpPr>
          <a:xfrm rot="20642508">
            <a:off x="6298701" y="4896554"/>
            <a:ext cx="1991058" cy="930075"/>
            <a:chOff x="2915816" y="5229487"/>
            <a:chExt cx="1905578" cy="89014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16" t="11004" r="7106" b="22090"/>
            <a:stretch/>
          </p:blipFill>
          <p:spPr>
            <a:xfrm>
              <a:off x="2915816" y="5229487"/>
              <a:ext cx="1905578" cy="811190"/>
            </a:xfrm>
            <a:prstGeom prst="rect">
              <a:avLst/>
            </a:prstGeom>
          </p:spPr>
        </p:pic>
        <p:cxnSp>
          <p:nvCxnSpPr>
            <p:cNvPr id="8" name="直接箭头连接符 7"/>
            <p:cNvCxnSpPr/>
            <p:nvPr/>
          </p:nvCxnSpPr>
          <p:spPr>
            <a:xfrm>
              <a:off x="3667729" y="5635082"/>
              <a:ext cx="507704" cy="287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 flipV="1">
              <a:off x="4175433" y="5778944"/>
              <a:ext cx="568628" cy="14386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 flipV="1">
              <a:off x="3891119" y="5598511"/>
              <a:ext cx="832634" cy="1804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>
              <a:off x="3590397" y="5320546"/>
              <a:ext cx="203080" cy="7990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组合 7"/>
          <p:cNvGrpSpPr/>
          <p:nvPr/>
        </p:nvGrpSpPr>
        <p:grpSpPr>
          <a:xfrm>
            <a:off x="5322860" y="2581997"/>
            <a:ext cx="3857652" cy="1850074"/>
            <a:chOff x="4906272" y="2834936"/>
            <a:chExt cx="3923095" cy="2285994"/>
          </a:xfrm>
        </p:grpSpPr>
        <p:pic>
          <p:nvPicPr>
            <p:cNvPr id="13" name="Picture 25" descr="WFCTA_eventshow"/>
            <p:cNvPicPr>
              <a:picLocks noChangeAspect="1" noChangeArrowheads="1"/>
            </p:cNvPicPr>
            <p:nvPr/>
          </p:nvPicPr>
          <p:blipFill>
            <a:blip r:embed="rId5" cstate="print"/>
            <a:srcRect l="7060" r="8208"/>
            <a:stretch>
              <a:fillRect/>
            </a:stretch>
          </p:blipFill>
          <p:spPr bwMode="auto">
            <a:xfrm>
              <a:off x="4906272" y="2834936"/>
              <a:ext cx="3923095" cy="2285994"/>
            </a:xfrm>
            <a:prstGeom prst="rect">
              <a:avLst/>
            </a:prstGeom>
            <a:noFill/>
          </p:spPr>
        </p:pic>
        <p:cxnSp>
          <p:nvCxnSpPr>
            <p:cNvPr id="14" name="直接箭头连接符 13"/>
            <p:cNvCxnSpPr/>
            <p:nvPr/>
          </p:nvCxnSpPr>
          <p:spPr>
            <a:xfrm flipV="1">
              <a:off x="6973952" y="3822487"/>
              <a:ext cx="763978" cy="428627"/>
            </a:xfrm>
            <a:prstGeom prst="straightConnector1">
              <a:avLst/>
            </a:prstGeom>
            <a:ln>
              <a:headEnd type="triangl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rot="16200000" flipV="1">
              <a:off x="7778281" y="3906482"/>
              <a:ext cx="294102" cy="214313"/>
            </a:xfrm>
            <a:prstGeom prst="straightConnector1">
              <a:avLst/>
            </a:prstGeom>
            <a:ln>
              <a:headEnd type="triangl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148146" y="3755139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a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30631" y="377278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b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07504" y="1495872"/>
            <a:ext cx="5256584" cy="488545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chemeClr val="tx1"/>
                </a:solidFill>
              </a:rPr>
              <a:t>WCDA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chemeClr val="tx1"/>
                </a:solidFill>
              </a:rPr>
              <a:t>Core reconstruction:  3m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chemeClr val="tx1"/>
                </a:solidFill>
              </a:rPr>
              <a:t>Arrival direction reconstruction: 0.3°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FF0000"/>
                </a:solidFill>
              </a:rPr>
              <a:t>No. of particles near the core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chemeClr val="tx1"/>
                </a:solidFill>
              </a:rPr>
              <a:t>WFCTA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chemeClr val="tx1"/>
                </a:solidFill>
              </a:rPr>
              <a:t>SIZE </a:t>
            </a:r>
            <a:r>
              <a:rPr lang="en-US" altLang="zh-CN" sz="2400" dirty="0">
                <a:solidFill>
                  <a:schemeClr val="tx1"/>
                </a:solidFill>
              </a:rPr>
              <a:t>(total PE in image) 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FF0000"/>
                </a:solidFill>
              </a:rPr>
              <a:t>Width</a:t>
            </a:r>
            <a:r>
              <a:rPr lang="en-US" altLang="zh-CN" sz="2400" dirty="0">
                <a:solidFill>
                  <a:srgbClr val="FF0000"/>
                </a:solidFill>
              </a:rPr>
              <a:t>, Length	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FF0000"/>
                </a:solidFill>
              </a:rPr>
              <a:t>Distance between arrival directions to the image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chemeClr val="tx1"/>
                </a:solidFill>
              </a:rPr>
              <a:t>KM2A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Total </a:t>
            </a:r>
            <a:r>
              <a:rPr lang="en-US" altLang="zh-CN" dirty="0" err="1">
                <a:solidFill>
                  <a:srgbClr val="FF0000"/>
                </a:solidFill>
              </a:rPr>
              <a:t>Muon</a:t>
            </a:r>
            <a:r>
              <a:rPr lang="en-US" altLang="zh-CN" dirty="0">
                <a:solidFill>
                  <a:srgbClr val="FF0000"/>
                </a:solidFill>
              </a:rPr>
              <a:t> number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535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Multi-parameter analysis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82" y="1196752"/>
            <a:ext cx="878497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3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88862" y="238011"/>
            <a:ext cx="7749793" cy="767482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MVA method </a:t>
            </a:r>
            <a:r>
              <a:rPr lang="en-US" sz="32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for </a:t>
            </a:r>
            <a:r>
              <a:rPr lang="en-US" sz="3200" dirty="0" err="1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p,He</a:t>
            </a:r>
            <a:r>
              <a:rPr lang="en-US" sz="32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/ heavy  separation</a:t>
            </a:r>
            <a:endParaRPr lang="en-US" sz="3200" dirty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4014542" y="2361978"/>
            <a:ext cx="4876706" cy="2796854"/>
            <a:chOff x="4132212" y="3453023"/>
            <a:chExt cx="4876706" cy="279685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2212" y="3453023"/>
              <a:ext cx="4876706" cy="279685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矩形 9"/>
                <p:cNvSpPr/>
                <p:nvPr/>
              </p:nvSpPr>
              <p:spPr>
                <a:xfrm>
                  <a:off x="4768340" y="4265567"/>
                  <a:ext cx="202767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FF0000"/>
                      </a:solidFill>
                    </a:rPr>
                    <a:t>Efficiency </a:t>
                  </a:r>
                  <a14:m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en-US" sz="20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% </m:t>
                      </m:r>
                    </m:oMath>
                  </a14:m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矩形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8340" y="4265567"/>
                  <a:ext cx="2027671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3303" t="-7692" b="-2769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矩形 10"/>
                <p:cNvSpPr/>
                <p:nvPr/>
              </p:nvSpPr>
              <p:spPr>
                <a:xfrm>
                  <a:off x="4768340" y="5182621"/>
                  <a:ext cx="2678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FF0000"/>
                      </a:solidFill>
                    </a:rPr>
                    <a:t>Contamination </a:t>
                  </a:r>
                  <a14:m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20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% </m:t>
                      </m:r>
                    </m:oMath>
                  </a14:m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矩形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8340" y="5182621"/>
                  <a:ext cx="2678810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506" t="-7576" b="-2575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矩形 2"/>
          <p:cNvSpPr/>
          <p:nvPr/>
        </p:nvSpPr>
        <p:spPr>
          <a:xfrm>
            <a:off x="188862" y="1225343"/>
            <a:ext cx="8556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With the Multi-</a:t>
            </a:r>
            <a:r>
              <a:rPr lang="en-US" dirty="0" err="1" smtClean="0"/>
              <a:t>Variate</a:t>
            </a:r>
            <a:r>
              <a:rPr lang="en-US" dirty="0" smtClean="0"/>
              <a:t> Analysis methods (e.g. neural networks and boosted decision trees), good separations for p/iron and </a:t>
            </a:r>
            <a:r>
              <a:rPr lang="en-US" dirty="0" err="1" smtClean="0"/>
              <a:t>p+He</a:t>
            </a:r>
            <a:r>
              <a:rPr lang="en-US" dirty="0" smtClean="0"/>
              <a:t>/heavy nuclides identification can be obtained. </a:t>
            </a:r>
          </a:p>
        </p:txBody>
      </p:sp>
      <p:sp>
        <p:nvSpPr>
          <p:cNvPr id="12" name="矩形 11"/>
          <p:cNvSpPr/>
          <p:nvPr/>
        </p:nvSpPr>
        <p:spPr>
          <a:xfrm>
            <a:off x="4201508" y="5273452"/>
            <a:ext cx="41053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T</a:t>
            </a:r>
            <a:r>
              <a:rPr lang="en-US" dirty="0" smtClean="0"/>
              <a:t>he </a:t>
            </a:r>
            <a:r>
              <a:rPr lang="en-US" dirty="0"/>
              <a:t>contamination is calculated based on the </a:t>
            </a:r>
            <a:r>
              <a:rPr lang="en-US" dirty="0" err="1" smtClean="0"/>
              <a:t>Hörandel</a:t>
            </a:r>
            <a:r>
              <a:rPr lang="en-US" dirty="0" smtClean="0"/>
              <a:t> </a:t>
            </a:r>
            <a:r>
              <a:rPr lang="en-US" dirty="0"/>
              <a:t>model.</a:t>
            </a:r>
          </a:p>
        </p:txBody>
      </p:sp>
      <p:sp>
        <p:nvSpPr>
          <p:cNvPr id="14" name="矩形 13"/>
          <p:cNvSpPr/>
          <p:nvPr/>
        </p:nvSpPr>
        <p:spPr>
          <a:xfrm>
            <a:off x="374214" y="5273452"/>
            <a:ext cx="325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/>
              <a:t>Separation of </a:t>
            </a:r>
            <a:r>
              <a:rPr lang="en-US" dirty="0" smtClean="0"/>
              <a:t>light (</a:t>
            </a:r>
            <a:r>
              <a:rPr lang="en-US" dirty="0" err="1" smtClean="0"/>
              <a:t>p+He</a:t>
            </a:r>
            <a:r>
              <a:rPr lang="en-US" dirty="0" smtClean="0"/>
              <a:t>) and heavy nuclei by the BDT (</a:t>
            </a:r>
            <a:r>
              <a:rPr lang="en-US" dirty="0"/>
              <a:t>Boost Decision </a:t>
            </a:r>
            <a:r>
              <a:rPr lang="en-US" dirty="0" smtClean="0"/>
              <a:t>Trees) method.</a:t>
            </a:r>
            <a:endParaRPr 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411" y="298519"/>
            <a:ext cx="858004" cy="503675"/>
          </a:xfrm>
          <a:prstGeom prst="rect">
            <a:avLst/>
          </a:prstGeom>
        </p:spPr>
      </p:pic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8627-D711-4990-A1C8-B6E9DEB66456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7" name="组合 16"/>
          <p:cNvGrpSpPr/>
          <p:nvPr/>
        </p:nvGrpSpPr>
        <p:grpSpPr>
          <a:xfrm>
            <a:off x="273990" y="2486252"/>
            <a:ext cx="3477127" cy="2397475"/>
            <a:chOff x="628650" y="1509923"/>
            <a:chExt cx="3388583" cy="235045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650" y="1509923"/>
              <a:ext cx="3388583" cy="2350456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2594668" y="2577320"/>
              <a:ext cx="961160" cy="843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accent5">
                      <a:lumMod val="50000"/>
                    </a:schemeClr>
                  </a:solidFill>
                </a:rPr>
                <a:t>CNO,</a:t>
              </a:r>
            </a:p>
            <a:p>
              <a:pPr algn="ctr"/>
              <a:r>
                <a:rPr lang="en-US" altLang="zh-CN" b="1" dirty="0" err="1" smtClean="0">
                  <a:solidFill>
                    <a:schemeClr val="accent5">
                      <a:lumMod val="50000"/>
                    </a:schemeClr>
                  </a:solidFill>
                </a:rPr>
                <a:t>MgAlSi</a:t>
              </a:r>
              <a:r>
                <a:rPr lang="en-US" altLang="zh-CN" b="1" dirty="0" smtClean="0">
                  <a:solidFill>
                    <a:schemeClr val="accent5">
                      <a:lumMod val="50000"/>
                    </a:schemeClr>
                  </a:solidFill>
                </a:rPr>
                <a:t>,</a:t>
              </a:r>
            </a:p>
            <a:p>
              <a:pPr algn="ctr"/>
              <a:r>
                <a:rPr lang="en-US" b="1" dirty="0" smtClean="0">
                  <a:solidFill>
                    <a:schemeClr val="accent5">
                      <a:lumMod val="50000"/>
                    </a:schemeClr>
                  </a:solidFill>
                </a:rPr>
                <a:t>iron</a:t>
              </a:r>
              <a:endParaRPr lang="en-US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04090" y="2577320"/>
              <a:ext cx="664240" cy="362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p, He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835696" y="2708920"/>
            <a:ext cx="0" cy="18722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63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57686" y="4357694"/>
            <a:ext cx="4500594" cy="2286016"/>
          </a:xfrm>
        </p:spPr>
        <p:txBody>
          <a:bodyPr/>
          <a:lstStyle/>
          <a:p>
            <a:r>
              <a:rPr lang="en-US" altLang="zh-CN" dirty="0" smtClean="0"/>
              <a:t>Apertures and</a:t>
            </a:r>
            <a:br>
              <a:rPr lang="en-US" altLang="zh-CN" dirty="0" smtClean="0"/>
            </a:br>
            <a:r>
              <a:rPr lang="en-US" altLang="zh-CN" dirty="0" smtClean="0"/>
              <a:t>E-resolution</a:t>
            </a:r>
            <a:endParaRPr lang="zh-CN" altLang="en-US" dirty="0"/>
          </a:p>
        </p:txBody>
      </p:sp>
      <p:pic>
        <p:nvPicPr>
          <p:cNvPr id="5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914" y="590619"/>
            <a:ext cx="4572000" cy="3516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104" y="2348880"/>
            <a:ext cx="295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Aperture: ~2500 m</a:t>
            </a:r>
            <a:r>
              <a:rPr lang="en-US" altLang="zh-CN" sz="2400" baseline="30000" dirty="0" smtClean="0"/>
              <a:t>2</a:t>
            </a:r>
            <a:r>
              <a:rPr lang="en-US" altLang="zh-CN" sz="2400" dirty="0" smtClean="0"/>
              <a:t>.sr</a:t>
            </a:r>
            <a:endParaRPr lang="zh-CN" altLang="en-US"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" y="689318"/>
            <a:ext cx="4297984" cy="32284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0258" y="2365054"/>
            <a:ext cx="327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Aperture: ~4000 m</a:t>
            </a:r>
            <a:r>
              <a:rPr lang="en-US" altLang="zh-CN" sz="2400" baseline="30000" dirty="0" smtClean="0"/>
              <a:t>2</a:t>
            </a:r>
            <a:r>
              <a:rPr lang="en-US" altLang="zh-CN" sz="2400" dirty="0" smtClean="0"/>
              <a:t>.sr</a:t>
            </a:r>
            <a:endParaRPr lang="zh-CN" altLang="en-US" sz="2400" dirty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 t="55960"/>
          <a:stretch>
            <a:fillRect/>
          </a:stretch>
        </p:blipFill>
        <p:spPr bwMode="auto">
          <a:xfrm>
            <a:off x="395536" y="3954134"/>
            <a:ext cx="4100096" cy="25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19672" y="306896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</a:rPr>
              <a:t>P+He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311910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P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2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2550"/>
            <a:ext cx="3528337" cy="323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71414"/>
            <a:ext cx="5482952" cy="5301208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Performance of 1/4 LHAASO array 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(data taking 2018)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b="1" dirty="0" smtClean="0">
                <a:solidFill>
                  <a:srgbClr val="002060"/>
                </a:solidFill>
              </a:rPr>
              <a:t>6 WFCT telescopes </a:t>
            </a:r>
          </a:p>
          <a:p>
            <a:pPr lvl="1"/>
            <a:r>
              <a:rPr lang="en-US" altLang="zh-CN" b="1" dirty="0" smtClean="0">
                <a:solidFill>
                  <a:srgbClr val="002060"/>
                </a:solidFill>
              </a:rPr>
              <a:t>22,500 </a:t>
            </a:r>
            <a:r>
              <a:rPr lang="en-US" altLang="zh-CN" b="1" dirty="0">
                <a:solidFill>
                  <a:srgbClr val="002060"/>
                </a:solidFill>
              </a:rPr>
              <a:t>m</a:t>
            </a:r>
            <a:r>
              <a:rPr lang="en-US" altLang="zh-CN" b="1" baseline="30000" dirty="0">
                <a:solidFill>
                  <a:srgbClr val="002060"/>
                </a:solidFill>
              </a:rPr>
              <a:t>2</a:t>
            </a:r>
            <a:r>
              <a:rPr lang="en-US" altLang="zh-CN" b="1" dirty="0">
                <a:solidFill>
                  <a:srgbClr val="002060"/>
                </a:solidFill>
              </a:rPr>
              <a:t> water Cherenkov detector </a:t>
            </a:r>
          </a:p>
          <a:p>
            <a:pPr lvl="1"/>
            <a:r>
              <a:rPr lang="en-US" altLang="zh-CN" b="1" dirty="0" smtClean="0">
                <a:solidFill>
                  <a:srgbClr val="002060"/>
                </a:solidFill>
              </a:rPr>
              <a:t>10,000 m</a:t>
            </a:r>
            <a:r>
              <a:rPr lang="en-US" altLang="zh-CN" b="1" baseline="30000" dirty="0" smtClean="0">
                <a:solidFill>
                  <a:srgbClr val="002060"/>
                </a:solidFill>
              </a:rPr>
              <a:t>2</a:t>
            </a:r>
            <a:r>
              <a:rPr lang="en-US" altLang="zh-CN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err="1" smtClean="0">
                <a:solidFill>
                  <a:srgbClr val="002060"/>
                </a:solidFill>
              </a:rPr>
              <a:t>muon</a:t>
            </a:r>
            <a:r>
              <a:rPr lang="en-US" altLang="zh-CN" b="1" dirty="0" smtClean="0">
                <a:solidFill>
                  <a:srgbClr val="002060"/>
                </a:solidFill>
              </a:rPr>
              <a:t> detectors covering 250,000 m</a:t>
            </a:r>
            <a:r>
              <a:rPr lang="en-US" altLang="zh-CN" b="1" baseline="30000" dirty="0" smtClean="0">
                <a:solidFill>
                  <a:srgbClr val="002060"/>
                </a:solidFill>
              </a:rPr>
              <a:t>2</a:t>
            </a:r>
          </a:p>
        </p:txBody>
      </p:sp>
      <p:pic>
        <p:nvPicPr>
          <p:cNvPr id="1025" name="Picture 1" descr="C:\Users\llma\AppData\Roaming\Tencent\Users\80108933\QQ\WinTemp\RichOle\~2`0Z~01S6[DQ~9U]]KE[L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1"/>
            <a:ext cx="46438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lma\AppData\Roaming\Tencent\Users\80108933\QQ\WinTemp\RichOle\FZ7_L6][`L`2%JB[N`~Z2Q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9" y="3471822"/>
            <a:ext cx="4473923" cy="338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5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1422"/>
            <a:ext cx="9144000" cy="128587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Energy scale in experiment</a:t>
            </a:r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>ARGO-YBJ </a:t>
            </a:r>
            <a:r>
              <a:rPr lang="en-US" sz="3100" dirty="0" smtClean="0"/>
              <a:t>: Moon Shadow displacement</a:t>
            </a:r>
            <a:endParaRPr lang="en-US" sz="3600" dirty="0"/>
          </a:p>
        </p:txBody>
      </p:sp>
      <p:sp>
        <p:nvSpPr>
          <p:cNvPr id="63493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FEED67-5953-45F1-9FD4-7E0F7840075D}" type="slidenum">
              <a:rPr lang="en-US" altLang="en-US"/>
              <a:pPr/>
              <a:t>28</a:t>
            </a:fld>
            <a:endParaRPr lang="en-US" altLang="en-US"/>
          </a:p>
        </p:txBody>
      </p:sp>
      <p:pic>
        <p:nvPicPr>
          <p:cNvPr id="63494" name="Picture 2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28596" y="1785926"/>
            <a:ext cx="2536590" cy="208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3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6143636" y="2536656"/>
            <a:ext cx="2749539" cy="210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6" name="CasellaDiTesto 12"/>
          <p:cNvSpPr txBox="1">
            <a:spLocks noChangeArrowheads="1"/>
          </p:cNvSpPr>
          <p:nvPr/>
        </p:nvSpPr>
        <p:spPr bwMode="auto">
          <a:xfrm>
            <a:off x="3214678" y="1466840"/>
            <a:ext cx="3097212" cy="4619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sz="24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altLang="zh-CN" sz="24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≈ 21 · (</a:t>
            </a:r>
            <a:r>
              <a:rPr lang="en-US" altLang="zh-CN" sz="24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</a:t>
            </a:r>
            <a:r>
              <a:rPr lang="en-US" altLang="zh-CN" sz="2400" i="1" baseline="-25000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TeV</a:t>
            </a:r>
            <a:r>
              <a:rPr lang="en-US" altLang="zh-CN" sz="24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/Z)</a:t>
            </a:r>
            <a:r>
              <a:rPr lang="en-US" altLang="zh-CN" sz="2400" i="1" baseline="30000" dirty="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1.5</a:t>
            </a:r>
          </a:p>
        </p:txBody>
      </p:sp>
      <p:sp>
        <p:nvSpPr>
          <p:cNvPr id="63500" name="Rettangolo 12"/>
          <p:cNvSpPr>
            <a:spLocks noChangeArrowheads="1"/>
          </p:cNvSpPr>
          <p:nvPr/>
        </p:nvSpPr>
        <p:spPr bwMode="auto">
          <a:xfrm>
            <a:off x="6485113" y="1428736"/>
            <a:ext cx="22302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ea typeface="宋体" pitchFamily="2" charset="-122"/>
              </a:rPr>
              <a:t>1 – 30 (</a:t>
            </a:r>
            <a:r>
              <a:rPr lang="en-US" altLang="zh-CN" sz="2800" b="1" dirty="0" err="1">
                <a:ea typeface="宋体" pitchFamily="2" charset="-122"/>
              </a:rPr>
              <a:t>TeV</a:t>
            </a:r>
            <a:r>
              <a:rPr lang="en-US" altLang="zh-CN" sz="2800" b="1" dirty="0">
                <a:ea typeface="宋体" pitchFamily="2" charset="-122"/>
              </a:rPr>
              <a:t>/Z)</a:t>
            </a:r>
          </a:p>
        </p:txBody>
      </p:sp>
      <p:grpSp>
        <p:nvGrpSpPr>
          <p:cNvPr id="3" name="Gruppo 17"/>
          <p:cNvGrpSpPr>
            <a:grpSpLocks/>
          </p:cNvGrpSpPr>
          <p:nvPr/>
        </p:nvGrpSpPr>
        <p:grpSpPr bwMode="auto">
          <a:xfrm>
            <a:off x="3071802" y="1985964"/>
            <a:ext cx="2928958" cy="2657482"/>
            <a:chOff x="71438" y="1227147"/>
            <a:chExt cx="4429124" cy="3559175"/>
          </a:xfrm>
        </p:grpSpPr>
        <p:pic>
          <p:nvPicPr>
            <p:cNvPr id="14" name="Picture 2" descr="Z:\MyWeb\temp\AllRunRB.2006789-nHit100-50000-Rangexy15000-rangey.Ze50.Chi300.dat.win.0.9.root.gif"/>
            <p:cNvPicPr>
              <a:picLocks noChangeAspect="1" noChangeArrowheads="1"/>
            </p:cNvPicPr>
            <p:nvPr/>
          </p:nvPicPr>
          <p:blipFill>
            <a:blip cstate="print"/>
            <a:srcRect/>
            <a:stretch>
              <a:fillRect/>
            </a:stretch>
          </p:blipFill>
          <p:spPr bwMode="auto">
            <a:xfrm>
              <a:off x="71438" y="1227147"/>
              <a:ext cx="4429124" cy="355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2792433" y="1377950"/>
              <a:ext cx="1136625" cy="366713"/>
            </a:xfrm>
            <a:prstGeom prst="rect">
              <a:avLst/>
            </a:prstGeom>
            <a:solidFill>
              <a:srgbClr val="FFFF00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66FF"/>
                  </a:solidFill>
                  <a:ea typeface="宋体" pitchFamily="2" charset="-122"/>
                  <a:cs typeface="Arial" pitchFamily="34" charset="0"/>
                </a:rPr>
                <a:t>55 s.d.</a:t>
              </a:r>
            </a:p>
          </p:txBody>
        </p:sp>
      </p:grpSp>
      <p:sp>
        <p:nvSpPr>
          <p:cNvPr id="63496" name="CasellaDiTesto 8"/>
          <p:cNvSpPr txBox="1">
            <a:spLocks noChangeArrowheads="1"/>
          </p:cNvSpPr>
          <p:nvPr/>
        </p:nvSpPr>
        <p:spPr bwMode="auto">
          <a:xfrm>
            <a:off x="214282" y="4714884"/>
            <a:ext cx="642942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ea typeface="宋体" pitchFamily="2" charset="-122"/>
              </a:rPr>
              <a:t>The energy scale </a:t>
            </a:r>
            <a:r>
              <a:rPr lang="en-US" altLang="zh-CN" sz="2400" b="1" dirty="0" smtClean="0">
                <a:solidFill>
                  <a:srgbClr val="FF0000"/>
                </a:solidFill>
                <a:ea typeface="宋体" pitchFamily="2" charset="-122"/>
              </a:rPr>
              <a:t>uncertainty:  </a:t>
            </a:r>
            <a:r>
              <a:rPr lang="en-US" altLang="zh-CN" sz="2400" b="1" dirty="0">
                <a:solidFill>
                  <a:srgbClr val="FF0000"/>
                </a:solidFill>
                <a:ea typeface="宋体" pitchFamily="2" charset="-122"/>
              </a:rPr>
              <a:t>smaller than </a:t>
            </a:r>
            <a:r>
              <a:rPr lang="en-US" altLang="zh-CN" sz="2400" b="1" dirty="0" smtClean="0">
                <a:solidFill>
                  <a:srgbClr val="FF0000"/>
                </a:solidFill>
                <a:ea typeface="宋体" pitchFamily="2" charset="-122"/>
              </a:rPr>
              <a:t>13%:  </a:t>
            </a:r>
            <a:endParaRPr lang="en-US" altLang="zh-CN" b="1" dirty="0" smtClean="0">
              <a:solidFill>
                <a:srgbClr val="FF0000"/>
              </a:solidFill>
              <a:ea typeface="宋体" pitchFamily="2" charset="-122"/>
            </a:endParaRPr>
          </a:p>
          <a:p>
            <a:pPr eaLnBrk="0" hangingPunct="0"/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42844" y="4929198"/>
            <a:ext cx="821537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Helvetica" pitchFamily="2" charset="0"/>
              </a:rPr>
              <a:t>T</a:t>
            </a: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Helvetica" pitchFamily="2" charset="0"/>
              </a:rPr>
              <a:t>  the assumed primary CR chemical composition (7%)</a:t>
            </a: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Helvetica" pitchFamily="2" charset="0"/>
              </a:rPr>
              <a:t>  </a:t>
            </a:r>
            <a:r>
              <a:rPr lang="en-US" sz="2800" dirty="0">
                <a:latin typeface="Helvetica" pitchFamily="2" charset="0"/>
              </a:rPr>
              <a:t>the uncertainties of different </a:t>
            </a:r>
            <a:r>
              <a:rPr lang="en-US" sz="2800" dirty="0" err="1">
                <a:latin typeface="Helvetica" pitchFamily="2" charset="0"/>
              </a:rPr>
              <a:t>hadronic</a:t>
            </a:r>
            <a:r>
              <a:rPr lang="en-US" sz="2800" dirty="0">
                <a:latin typeface="Helvetica" pitchFamily="2" charset="0"/>
              </a:rPr>
              <a:t> models </a:t>
            </a:r>
            <a:r>
              <a:rPr lang="en-US" sz="2800" dirty="0" smtClean="0">
                <a:latin typeface="Helvetica" pitchFamily="2" charset="0"/>
              </a:rPr>
              <a:t>(6%)</a:t>
            </a: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Helvetica" pitchFamily="2" charset="0"/>
              </a:rPr>
              <a:t>  statistical uncertainty (8%)</a:t>
            </a:r>
          </a:p>
          <a:p>
            <a:pPr marL="342900" indent="-342900" eaLnBrk="0" hangingPunct="0">
              <a:defRPr/>
            </a:pPr>
            <a:r>
              <a:rPr lang="en-US" sz="2800" dirty="0" smtClean="0">
                <a:latin typeface="Helvetica" pitchFamily="2" charset="0"/>
              </a:rPr>
              <a:t>                                                         </a:t>
            </a:r>
            <a:r>
              <a:rPr lang="en-US" sz="2800" dirty="0" smtClean="0">
                <a:solidFill>
                  <a:srgbClr val="FF0000"/>
                </a:solidFill>
                <a:latin typeface="Helvetica" pitchFamily="2" charset="0"/>
              </a:rPr>
              <a:t>An example</a:t>
            </a:r>
            <a:endParaRPr lang="en-US" sz="280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2264" y="5143512"/>
            <a:ext cx="2440540" cy="120032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Will be improved 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</a:rPr>
              <a:t>below 10%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</a:rPr>
              <a:t>by LHAASO 1/4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071546"/>
            <a:ext cx="8280920" cy="5661248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Light component (</a:t>
            </a:r>
            <a:r>
              <a:rPr lang="en-US" altLang="zh-CN" sz="2400" dirty="0" err="1" smtClean="0"/>
              <a:t>H&amp;He</a:t>
            </a:r>
            <a:r>
              <a:rPr lang="en-US" altLang="zh-CN" sz="2400" dirty="0" smtClean="0"/>
              <a:t>) energy spectrum from 125 TeV - 3 PeV is measured by the ARGO-YBJ detector with a wide field-of-view imaging Cherenkov telescope together</a:t>
            </a:r>
          </a:p>
          <a:p>
            <a:pPr lvl="2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endParaRPr lang="en-US" altLang="zh-CN" sz="2000" dirty="0" smtClean="0"/>
          </a:p>
          <a:p>
            <a:pPr lvl="2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r>
              <a:rPr lang="en-US" altLang="zh-CN" sz="2000" dirty="0" smtClean="0"/>
              <a:t>Extended the direct measurements by PAMELA, AMS, DAMPE, CALET, CREAM etc. to few </a:t>
            </a:r>
            <a:r>
              <a:rPr lang="en-US" altLang="zh-CN" sz="2000" dirty="0" err="1" smtClean="0"/>
              <a:t>PeV</a:t>
            </a:r>
            <a:endParaRPr lang="en-US" altLang="zh-CN" sz="2000" dirty="0" smtClean="0"/>
          </a:p>
          <a:p>
            <a:pPr lvl="2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r>
              <a:rPr lang="en-US" altLang="zh-CN" sz="2000" dirty="0" smtClean="0"/>
              <a:t>Constant energy resolution: ~25% with offset &lt;3%</a:t>
            </a:r>
            <a:r>
              <a:rPr lang="zh-CN" altLang="en-US" sz="2000" dirty="0" smtClean="0"/>
              <a:t>；</a:t>
            </a:r>
            <a:endParaRPr lang="en-US" altLang="zh-CN" sz="2000" dirty="0" smtClean="0"/>
          </a:p>
          <a:p>
            <a:pPr lvl="3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r>
              <a:rPr lang="en-US" altLang="zh-CN" sz="2400" b="1" dirty="0" smtClean="0">
                <a:solidFill>
                  <a:srgbClr val="FF0000"/>
                </a:solidFill>
              </a:rPr>
              <a:t>The knee of (700±230</a:t>
            </a:r>
            <a:r>
              <a:rPr lang="en-US" altLang="zh-CN" sz="3200" b="1" baseline="-25000" dirty="0" smtClean="0">
                <a:solidFill>
                  <a:srgbClr val="FF0000"/>
                </a:solidFill>
              </a:rPr>
              <a:t>stat</a:t>
            </a:r>
            <a:r>
              <a:rPr lang="en-US" altLang="zh-CN" sz="2400" b="1" baseline="-25000" dirty="0" smtClean="0">
                <a:solidFill>
                  <a:srgbClr val="FF0000"/>
                </a:solidFill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±70</a:t>
            </a:r>
            <a:r>
              <a:rPr lang="en-US" altLang="zh-CN" sz="3200" b="1" baseline="-25000" dirty="0" smtClean="0">
                <a:solidFill>
                  <a:srgbClr val="FF0000"/>
                </a:solidFill>
              </a:rPr>
              <a:t>sys</a:t>
            </a:r>
            <a:r>
              <a:rPr lang="en-US" altLang="zh-CN" sz="2400" b="1" baseline="-25000" dirty="0" smtClean="0">
                <a:solidFill>
                  <a:srgbClr val="FF0000"/>
                </a:solidFill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) TeV is found</a:t>
            </a:r>
          </a:p>
          <a:p>
            <a:pPr lvl="3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r>
              <a:rPr lang="en-US" altLang="zh-CN" sz="2400" b="1" dirty="0" smtClean="0">
                <a:solidFill>
                  <a:srgbClr val="FF0000"/>
                </a:solidFill>
              </a:rPr>
              <a:t>Spectral index: </a:t>
            </a:r>
            <a:r>
              <a:rPr lang="el-GR" altLang="zh-CN" sz="2400" b="1" dirty="0" smtClean="0">
                <a:solidFill>
                  <a:srgbClr val="FF0000"/>
                </a:solidFill>
              </a:rPr>
              <a:t>β</a:t>
            </a:r>
            <a:r>
              <a:rPr lang="en-US" altLang="zh-CN" sz="2400" b="1" baseline="-25000" dirty="0" smtClean="0">
                <a:solidFill>
                  <a:srgbClr val="FF0000"/>
                </a:solidFill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=-2.56 ± 0.05 below the knee; </a:t>
            </a:r>
          </a:p>
          <a:p>
            <a:pPr lvl="2" indent="-342900">
              <a:lnSpc>
                <a:spcPct val="90000"/>
              </a:lnSpc>
              <a:buNone/>
              <a:defRPr/>
            </a:pPr>
            <a:r>
              <a:rPr lang="en-US" altLang="zh-CN" sz="3200" b="1" dirty="0" smtClean="0">
                <a:solidFill>
                  <a:srgbClr val="FF0000"/>
                </a:solidFill>
              </a:rPr>
              <a:t>                        </a:t>
            </a:r>
            <a:r>
              <a:rPr lang="el-GR" altLang="zh-CN" b="1" dirty="0" smtClean="0">
                <a:solidFill>
                  <a:srgbClr val="FF0000"/>
                </a:solidFill>
              </a:rPr>
              <a:t>β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</a:rPr>
              <a:t>=-3.24 ± 0.36 above  the knee;</a:t>
            </a:r>
          </a:p>
          <a:p>
            <a:pPr lvl="2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r>
              <a:rPr lang="en-US" altLang="zh-CN" sz="2000" dirty="0" smtClean="0"/>
              <a:t>The knee of proton and Helium spectrum below 1 </a:t>
            </a:r>
            <a:r>
              <a:rPr lang="en-US" altLang="zh-CN" sz="2000" dirty="0" err="1" smtClean="0"/>
              <a:t>PeV</a:t>
            </a:r>
            <a:r>
              <a:rPr lang="en-US" altLang="zh-CN" sz="2000" dirty="0" smtClean="0"/>
              <a:t> sets a  fundamental constraint to galactic cosmic ray acceleration models</a:t>
            </a:r>
          </a:p>
          <a:p>
            <a:pPr lvl="2" indent="-342900">
              <a:lnSpc>
                <a:spcPct val="90000"/>
              </a:lnSpc>
              <a:buFont typeface="Wingdings" pitchFamily="2" charset="2"/>
              <a:buChar char="p"/>
              <a:defRPr/>
            </a:pPr>
            <a:r>
              <a:rPr lang="en-US" altLang="zh-CN" sz="2800" b="1" dirty="0" smtClean="0">
                <a:solidFill>
                  <a:srgbClr val="FF0000"/>
                </a:solidFill>
              </a:rPr>
              <a:t>Future  LHAASO experiment will greatly improve the measurements in both resolution and systematic uncertainties</a:t>
            </a:r>
          </a:p>
          <a:p>
            <a:pPr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altLang="zh-CN" sz="2000" kern="0" dirty="0" smtClean="0">
              <a:solidFill>
                <a:srgbClr val="000000"/>
              </a:solidFill>
              <a:latin typeface="Arial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altLang="zh-CN" sz="2400" b="1" dirty="0" smtClean="0"/>
          </a:p>
          <a:p>
            <a:pPr lvl="1" indent="-342900">
              <a:lnSpc>
                <a:spcPct val="90000"/>
              </a:lnSpc>
              <a:buNone/>
              <a:defRPr/>
            </a:pPr>
            <a:endParaRPr lang="en-US" altLang="zh-CN" sz="1800" kern="0" dirty="0" smtClean="0">
              <a:solidFill>
                <a:srgbClr val="000000"/>
              </a:solidFill>
              <a:latin typeface="Arial"/>
            </a:endParaRPr>
          </a:p>
          <a:p>
            <a:pPr lvl="1" indent="-342900">
              <a:lnSpc>
                <a:spcPct val="90000"/>
              </a:lnSpc>
              <a:buNone/>
              <a:defRPr/>
            </a:pPr>
            <a:endParaRPr lang="en-US" altLang="zh-CN" sz="1800" kern="0" dirty="0" smtClean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214298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The knee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Many tensions: Where? What? Theories?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0" y="2087452"/>
            <a:ext cx="8643966" cy="477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cstate="print"/>
          <a:srcRect t="54703" r="8416"/>
          <a:stretch>
            <a:fillRect/>
          </a:stretch>
        </p:blipFill>
        <p:spPr bwMode="auto">
          <a:xfrm>
            <a:off x="3923960" y="1643050"/>
            <a:ext cx="5220072" cy="3652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0" y="674820"/>
            <a:ext cx="8858280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endParaRPr lang="en-US" altLang="zh-CN" sz="2400" b="1" i="1" dirty="0" smtClean="0">
              <a:solidFill>
                <a:srgbClr val="7030A0"/>
              </a:solidFill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solidFill>
                  <a:srgbClr val="7030A0"/>
                </a:solidFill>
              </a:rPr>
              <a:t>Complexes of detector arrays at high altitudes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TIBET AS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ARGO-YBJ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HAWC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LHAASO</a:t>
            </a:r>
          </a:p>
          <a:p>
            <a:pPr marL="342900" indent="-342900">
              <a:spcBef>
                <a:spcPct val="0"/>
              </a:spcBef>
            </a:pPr>
            <a:r>
              <a:rPr lang="en-US" altLang="zh-CN" sz="2400" b="1" dirty="0" smtClean="0">
                <a:solidFill>
                  <a:srgbClr val="7030A0"/>
                </a:solidFill>
              </a:rPr>
              <a:t>                 </a:t>
            </a:r>
          </a:p>
          <a:p>
            <a:pPr marL="34290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800" b="1" dirty="0" smtClean="0">
                <a:solidFill>
                  <a:srgbClr val="7030A0"/>
                </a:solidFill>
              </a:rPr>
              <a:t>Good opportunity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Overlap in energy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Capability of identifying </a:t>
            </a:r>
          </a:p>
          <a:p>
            <a:pPr marL="800100" lvl="1" indent="-342900">
              <a:spcBef>
                <a:spcPct val="0"/>
              </a:spcBef>
            </a:pPr>
            <a:r>
              <a:rPr lang="en-US" altLang="zh-CN" sz="2400" b="1" dirty="0" smtClean="0">
                <a:solidFill>
                  <a:srgbClr val="7030A0"/>
                </a:solidFill>
              </a:rPr>
              <a:t>     prime CRs </a:t>
            </a:r>
          </a:p>
          <a:p>
            <a:pPr marL="800100" lvl="1" indent="-342900">
              <a:spcBef>
                <a:spcPct val="0"/>
              </a:spcBef>
            </a:pPr>
            <a:endParaRPr lang="en-US" altLang="zh-CN" sz="2400" b="1" dirty="0" smtClean="0">
              <a:solidFill>
                <a:srgbClr val="7030A0"/>
              </a:solidFill>
            </a:endParaRP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ARGO-YBJ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（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H+HE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）：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3TeV-300TeV;</a:t>
            </a: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ARGO-YBJ + C-telescopes: 100 TeV-3 </a:t>
            </a:r>
            <a:r>
              <a:rPr lang="en-US" altLang="zh-CN" sz="2400" b="1" dirty="0" err="1" smtClean="0">
                <a:solidFill>
                  <a:srgbClr val="7030A0"/>
                </a:solidFill>
              </a:rPr>
              <a:t>PeV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pPr marL="800100" lvl="1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7030A0"/>
                </a:solidFill>
              </a:rPr>
              <a:t>LHAASO has much more potential </a:t>
            </a:r>
          </a:p>
        </p:txBody>
      </p:sp>
      <p:sp>
        <p:nvSpPr>
          <p:cNvPr id="42" name="标题 1"/>
          <p:cNvSpPr txBox="1">
            <a:spLocks/>
          </p:cNvSpPr>
          <p:nvPr/>
        </p:nvSpPr>
        <p:spPr>
          <a:xfrm>
            <a:off x="357158" y="92504"/>
            <a:ext cx="8229600" cy="764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Motivated to extend to higher 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58016" y="1785926"/>
            <a:ext cx="2000264" cy="2857520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850106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1"/>
                </a:solidFill>
              </a:rPr>
              <a:t>Outline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498275"/>
            <a:ext cx="8472518" cy="5145435"/>
          </a:xfrm>
        </p:spPr>
        <p:txBody>
          <a:bodyPr>
            <a:normAutofit/>
          </a:bodyPr>
          <a:lstStyle/>
          <a:p>
            <a:endParaRPr lang="en-US" altLang="zh-CN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A </a:t>
            </a:r>
            <a:r>
              <a:rPr lang="en-US" altLang="zh-CN" dirty="0" smtClean="0"/>
              <a:t>multi-parameter measurement </a:t>
            </a:r>
          </a:p>
          <a:p>
            <a:pPr>
              <a:buNone/>
            </a:pPr>
            <a:r>
              <a:rPr lang="en-US" altLang="zh-CN" dirty="0" smtClean="0"/>
              <a:t>      with WFCTA </a:t>
            </a:r>
            <a:r>
              <a:rPr lang="en-US" altLang="zh-CN" dirty="0" smtClean="0">
                <a:solidFill>
                  <a:schemeClr val="tx1"/>
                </a:solidFill>
              </a:rPr>
              <a:t>and ARGO-YBJ</a:t>
            </a:r>
          </a:p>
          <a:p>
            <a:pPr lvl="1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The  method</a:t>
            </a:r>
          </a:p>
          <a:p>
            <a:pPr lvl="1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The knee at 700 </a:t>
            </a:r>
            <a:r>
              <a:rPr lang="en-US" altLang="zh-CN" dirty="0" err="1" smtClean="0">
                <a:solidFill>
                  <a:schemeClr val="tx1"/>
                </a:solidFill>
              </a:rPr>
              <a:t>TeV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 </a:t>
            </a:r>
            <a:r>
              <a:rPr lang="en-US" altLang="zh-CN" dirty="0" smtClean="0"/>
              <a:t>The prospects </a:t>
            </a:r>
          </a:p>
          <a:p>
            <a:pPr lvl="1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LHAASO</a:t>
            </a:r>
          </a:p>
          <a:p>
            <a:pPr lvl="1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Expectations in few years</a:t>
            </a:r>
          </a:p>
          <a:p>
            <a:pPr lvl="2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Pure composition</a:t>
            </a:r>
          </a:p>
          <a:p>
            <a:pPr lvl="2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Energy scale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  Conclusion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u"/>
            </a:pPr>
            <a:endParaRPr lang="en-US" altLang="zh-CN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ybj-zhan2.tif"/>
          <p:cNvPicPr>
            <a:picLocks noGrp="1" noChangeAspect="1"/>
          </p:cNvPicPr>
          <p:nvPr>
            <p:ph idx="1"/>
          </p:nvPr>
        </p:nvPicPr>
        <p:blipFill>
          <a:blip cstate="print"/>
          <a:srcRect l="49351" t="7291" b="51042"/>
          <a:stretch>
            <a:fillRect/>
          </a:stretch>
        </p:blipFill>
        <p:spPr>
          <a:xfrm>
            <a:off x="-46480" y="0"/>
            <a:ext cx="9476264" cy="6715100"/>
          </a:xfr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cstate="print"/>
          <a:srcRect l="6541" r="25872" b="15254"/>
          <a:stretch>
            <a:fillRect/>
          </a:stretch>
        </p:blipFill>
        <p:spPr bwMode="auto">
          <a:xfrm>
            <a:off x="5500694" y="3547848"/>
            <a:ext cx="571504" cy="71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直接箭头连接符 8"/>
          <p:cNvCxnSpPr/>
          <p:nvPr/>
        </p:nvCxnSpPr>
        <p:spPr>
          <a:xfrm>
            <a:off x="3857620" y="2714620"/>
            <a:ext cx="1857388" cy="12144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40383" y="2691466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~ 80 m</a:t>
            </a:r>
            <a:endParaRPr lang="zh-CN" altLang="en-US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57224" y="285728"/>
            <a:ext cx="7235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ARGO-YBJ array and Cherenkov telescope</a:t>
            </a:r>
            <a:endParaRPr lang="zh-CN" altLang="en-US" sz="3200" b="1" dirty="0"/>
          </a:p>
        </p:txBody>
      </p:sp>
      <p:grpSp>
        <p:nvGrpSpPr>
          <p:cNvPr id="22" name="组合 21"/>
          <p:cNvGrpSpPr/>
          <p:nvPr/>
        </p:nvGrpSpPr>
        <p:grpSpPr>
          <a:xfrm>
            <a:off x="2071670" y="3714752"/>
            <a:ext cx="4256935" cy="2949370"/>
            <a:chOff x="2071670" y="3714752"/>
            <a:chExt cx="4256935" cy="294937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1670" y="3714752"/>
              <a:ext cx="4256935" cy="2949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2357422" y="4500570"/>
              <a:ext cx="32659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C000"/>
                  </a:solidFill>
                </a:rPr>
                <a:t>Full RPC carpet array</a:t>
              </a:r>
              <a:endParaRPr lang="zh-CN" altLang="en-US" sz="28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14348" y="3786190"/>
            <a:ext cx="7286676" cy="3071810"/>
            <a:chOff x="818012" y="3913460"/>
            <a:chExt cx="6813654" cy="2700337"/>
          </a:xfrm>
        </p:grpSpPr>
        <p:grpSp>
          <p:nvGrpSpPr>
            <p:cNvPr id="30" name="组合 36"/>
            <p:cNvGrpSpPr/>
            <p:nvPr/>
          </p:nvGrpSpPr>
          <p:grpSpPr>
            <a:xfrm>
              <a:off x="4388404" y="3969022"/>
              <a:ext cx="3243262" cy="2644775"/>
              <a:chOff x="5854899" y="4188698"/>
              <a:chExt cx="3243262" cy="2644775"/>
            </a:xfrm>
          </p:grpSpPr>
          <p:pic>
            <p:nvPicPr>
              <p:cNvPr id="34" name="Picture 7" descr="Run93993_Ev242653_BigPad"/>
              <p:cNvPicPr>
                <a:picLocks noChangeAspect="1" noChangeArrowheads="1"/>
              </p:cNvPicPr>
              <p:nvPr/>
            </p:nvPicPr>
            <p:blipFill>
              <a:blip cstate="print"/>
              <a:srcRect/>
              <a:stretch>
                <a:fillRect/>
              </a:stretch>
            </p:blipFill>
            <p:spPr bwMode="auto">
              <a:xfrm>
                <a:off x="5854899" y="4188698"/>
                <a:ext cx="3243262" cy="264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TextBox 32"/>
              <p:cNvSpPr txBox="1"/>
              <p:nvPr/>
            </p:nvSpPr>
            <p:spPr>
              <a:xfrm>
                <a:off x="6735636" y="4365104"/>
                <a:ext cx="11961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/>
                  <a:t>B</a:t>
                </a:r>
                <a:r>
                  <a:rPr lang="en-US" altLang="zh-CN" sz="2000" b="1" dirty="0" smtClean="0"/>
                  <a:t>ig pad </a:t>
                </a:r>
                <a:endParaRPr lang="zh-CN" altLang="en-US" sz="2000" b="1" dirty="0"/>
              </a:p>
            </p:txBody>
          </p:sp>
        </p:grpSp>
        <p:grpSp>
          <p:nvGrpSpPr>
            <p:cNvPr id="31" name="组合 39"/>
            <p:cNvGrpSpPr/>
            <p:nvPr/>
          </p:nvGrpSpPr>
          <p:grpSpPr>
            <a:xfrm>
              <a:off x="818012" y="3913460"/>
              <a:ext cx="3154362" cy="2628900"/>
              <a:chOff x="818012" y="3913460"/>
              <a:chExt cx="3154362" cy="2628900"/>
            </a:xfrm>
          </p:grpSpPr>
          <p:pic>
            <p:nvPicPr>
              <p:cNvPr id="32" name="Picture 6" descr="Run93993_Ev242653_Strip"/>
              <p:cNvPicPr>
                <a:picLocks noChangeAspect="1" noChangeArrowheads="1"/>
              </p:cNvPicPr>
              <p:nvPr/>
            </p:nvPicPr>
            <p:blipFill>
              <a:blip cstate="print"/>
              <a:srcRect/>
              <a:stretch>
                <a:fillRect/>
              </a:stretch>
            </p:blipFill>
            <p:spPr bwMode="auto">
              <a:xfrm>
                <a:off x="818012" y="3913460"/>
                <a:ext cx="3154362" cy="2628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1914736" y="4077072"/>
                <a:ext cx="9108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 smtClean="0"/>
                  <a:t>Strips</a:t>
                </a:r>
                <a:endParaRPr lang="zh-CN" altLang="en-US" sz="2000" b="1" dirty="0"/>
              </a:p>
            </p:txBody>
          </p:sp>
        </p:grpSp>
      </p:grpSp>
      <p:pic>
        <p:nvPicPr>
          <p:cNvPr id="14" name="Picture 5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908" y="0"/>
            <a:ext cx="3697683" cy="314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357422" y="0"/>
            <a:ext cx="3714776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wrap="square">
            <a:spAutoFit/>
          </a:bodyPr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kern="0" dirty="0" smtClean="0">
                <a:latin typeface="Times New Roman" pitchFamily="18" charset="0"/>
              </a:rPr>
              <a:t>Wide Field of View Cherenkov Telescope (WFCTA)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altLang="zh-CN" sz="2400" b="1" kern="0" dirty="0" smtClean="0">
                <a:latin typeface="Times New Roman" pitchFamily="18" charset="0"/>
              </a:rPr>
              <a:t> 5m</a:t>
            </a:r>
            <a:r>
              <a:rPr lang="en-US" altLang="zh-CN" sz="2400" b="1" kern="0" baseline="30000" dirty="0" smtClean="0">
                <a:latin typeface="Times New Roman" pitchFamily="18" charset="0"/>
              </a:rPr>
              <a:t>2</a:t>
            </a:r>
            <a:r>
              <a:rPr lang="en-US" altLang="zh-CN" sz="2400" b="1" kern="0" dirty="0" smtClean="0">
                <a:latin typeface="Times New Roman" pitchFamily="18" charset="0"/>
              </a:rPr>
              <a:t> spherical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mirror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；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16×16 PMT array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Pixel size 1</a:t>
            </a:r>
            <a:r>
              <a:rPr lang="en-US" altLang="zh-CN" sz="2400" b="1" kern="0" dirty="0" smtClean="0">
                <a:latin typeface="Times New Roman" pitchFamily="18" charset="0"/>
              </a:rPr>
              <a:t>°</a:t>
            </a:r>
            <a:r>
              <a:rPr lang="zh-CN" altLang="en-US" sz="2400" b="1" kern="0" dirty="0" smtClean="0">
                <a:latin typeface="Times New Roman" pitchFamily="18" charset="0"/>
              </a:rPr>
              <a:t>；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FOV: 14°× 16°;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Elevation angle: 60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</a:rPr>
              <a:t>°.</a:t>
            </a:r>
          </a:p>
        </p:txBody>
      </p:sp>
      <p:grpSp>
        <p:nvGrpSpPr>
          <p:cNvPr id="16" name="组合 11"/>
          <p:cNvGrpSpPr>
            <a:grpSpLocks/>
          </p:cNvGrpSpPr>
          <p:nvPr/>
        </p:nvGrpSpPr>
        <p:grpSpPr bwMode="auto">
          <a:xfrm>
            <a:off x="5929322" y="0"/>
            <a:ext cx="3222610" cy="3283885"/>
            <a:chOff x="5491096" y="831225"/>
            <a:chExt cx="3222510" cy="3283574"/>
          </a:xfrm>
        </p:grpSpPr>
        <p:grpSp>
          <p:nvGrpSpPr>
            <p:cNvPr id="17" name="Group 9"/>
            <p:cNvGrpSpPr>
              <a:grpSpLocks/>
            </p:cNvGrpSpPr>
            <p:nvPr/>
          </p:nvGrpSpPr>
          <p:grpSpPr bwMode="auto">
            <a:xfrm>
              <a:off x="5491096" y="1195143"/>
              <a:ext cx="3222510" cy="2919656"/>
              <a:chOff x="1475" y="918"/>
              <a:chExt cx="3051" cy="2515"/>
            </a:xfrm>
          </p:grpSpPr>
          <p:pic>
            <p:nvPicPr>
              <p:cNvPr id="19" name="Picture 10" descr="tnt01_big_good"/>
              <p:cNvPicPr>
                <a:picLocks noChangeAspect="1" noChangeArrowheads="1"/>
              </p:cNvPicPr>
              <p:nvPr/>
            </p:nvPicPr>
            <p:blipFill>
              <a:blip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000" r="-1955" b="30688"/>
              <a:stretch>
                <a:fillRect/>
              </a:stretch>
            </p:blipFill>
            <p:spPr bwMode="auto">
              <a:xfrm>
                <a:off x="2852" y="935"/>
                <a:ext cx="56" cy="2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1" descr="tnt02_big_good"/>
              <p:cNvPicPr>
                <a:picLocks noChangeAspect="1" noChangeArrowheads="1"/>
              </p:cNvPicPr>
              <p:nvPr/>
            </p:nvPicPr>
            <p:blipFill>
              <a:blip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7" t="-505" r="-977" b="30180"/>
              <a:stretch>
                <a:fillRect/>
              </a:stretch>
            </p:blipFill>
            <p:spPr bwMode="auto">
              <a:xfrm>
                <a:off x="1475" y="918"/>
                <a:ext cx="3051" cy="2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5562561" y="831225"/>
              <a:ext cx="3134094" cy="40007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charset="-122"/>
                </a:rPr>
                <a:t>One of Cherenkov event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Hybrid EAS experiment</a:t>
            </a:r>
            <a:endParaRPr lang="zh-CN" altLang="en-US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-432048" y="1916832"/>
            <a:ext cx="6156176" cy="3816424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altLang="zh-CN" sz="2400" b="1" dirty="0" smtClean="0"/>
              <a:t>  -- ARGO-YBJ: </a:t>
            </a:r>
          </a:p>
          <a:p>
            <a:pPr marL="457200" lvl="1" indent="0">
              <a:buNone/>
            </a:pPr>
            <a:r>
              <a:rPr lang="en-US" altLang="zh-CN" sz="2400" b="1" dirty="0" smtClean="0"/>
              <a:t>		lateral distribution</a:t>
            </a:r>
          </a:p>
          <a:p>
            <a:pPr lvl="2"/>
            <a:r>
              <a:rPr lang="en-US" altLang="zh-CN" dirty="0" smtClean="0"/>
              <a:t>Precise geo-parameters</a:t>
            </a:r>
          </a:p>
          <a:p>
            <a:pPr lvl="2"/>
            <a:r>
              <a:rPr lang="en-US" altLang="zh-CN" dirty="0" smtClean="0"/>
              <a:t>In the core region </a:t>
            </a:r>
            <a:r>
              <a:rPr lang="en-US" altLang="zh-CN" dirty="0" smtClean="0">
                <a:sym typeface="Wingdings" pitchFamily="2" charset="2"/>
              </a:rPr>
              <a:t> mass sensitive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en-US" altLang="zh-CN" sz="2400" b="1" dirty="0" smtClean="0"/>
              <a:t>  -- Cherenkov Telescope:</a:t>
            </a:r>
          </a:p>
          <a:p>
            <a:pPr marL="457200" lvl="1" indent="0">
              <a:buNone/>
            </a:pPr>
            <a:r>
              <a:rPr lang="en-US" altLang="zh-CN" sz="2400" b="1" dirty="0" smtClean="0"/>
              <a:t>		 longitudinal  information </a:t>
            </a:r>
          </a:p>
          <a:p>
            <a:pPr lvl="2"/>
            <a:r>
              <a:rPr lang="en-US" altLang="zh-CN" dirty="0" err="1" smtClean="0"/>
              <a:t>Hillas</a:t>
            </a:r>
            <a:r>
              <a:rPr lang="en-US" altLang="zh-CN" dirty="0" smtClean="0"/>
              <a:t> parameter </a:t>
            </a:r>
            <a:r>
              <a:rPr lang="en-US" altLang="zh-CN" dirty="0" smtClean="0">
                <a:sym typeface="Wingdings" pitchFamily="2" charset="2"/>
              </a:rPr>
              <a:t> mass sensitive</a:t>
            </a:r>
          </a:p>
          <a:p>
            <a:pPr lvl="2"/>
            <a:endParaRPr lang="en-US" altLang="zh-CN" sz="2000" dirty="0" smtClean="0"/>
          </a:p>
          <a:p>
            <a:pPr lvl="2"/>
            <a:r>
              <a:rPr lang="en-US" altLang="zh-CN" dirty="0" smtClean="0"/>
              <a:t>Good energy resolution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3714752"/>
            <a:ext cx="3714776" cy="2894680"/>
          </a:xfrm>
          <a:prstGeom prst="rect">
            <a:avLst/>
          </a:prstGeom>
        </p:spPr>
      </p:pic>
      <p:grpSp>
        <p:nvGrpSpPr>
          <p:cNvPr id="2" name="组合 7"/>
          <p:cNvGrpSpPr/>
          <p:nvPr/>
        </p:nvGrpSpPr>
        <p:grpSpPr>
          <a:xfrm>
            <a:off x="5480396" y="1143554"/>
            <a:ext cx="3663636" cy="2856950"/>
            <a:chOff x="5148064" y="188640"/>
            <a:chExt cx="3816424" cy="3024336"/>
          </a:xfrm>
        </p:grpSpPr>
        <p:grpSp>
          <p:nvGrpSpPr>
            <p:cNvPr id="3" name="组合 13"/>
            <p:cNvGrpSpPr/>
            <p:nvPr/>
          </p:nvGrpSpPr>
          <p:grpSpPr>
            <a:xfrm>
              <a:off x="5148064" y="188640"/>
              <a:ext cx="3816424" cy="3024336"/>
              <a:chOff x="7524328" y="1124744"/>
              <a:chExt cx="4632702" cy="3837476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24328" y="1124744"/>
                <a:ext cx="4632702" cy="3837476"/>
              </a:xfrm>
              <a:prstGeom prst="rect">
                <a:avLst/>
              </a:prstGeom>
            </p:spPr>
          </p:pic>
          <p:cxnSp>
            <p:nvCxnSpPr>
              <p:cNvPr id="12" name="直接连接符 11"/>
              <p:cNvCxnSpPr/>
              <p:nvPr/>
            </p:nvCxnSpPr>
            <p:spPr>
              <a:xfrm>
                <a:off x="10234349" y="1793801"/>
                <a:ext cx="14818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0420759" y="1508568"/>
                <a:ext cx="880236" cy="480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/>
                  <a:t>proton</a:t>
                </a:r>
                <a:endParaRPr lang="zh-CN" altLang="en-US" b="1" dirty="0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10234349" y="2148980"/>
                <a:ext cx="148183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0450260" y="1891816"/>
                <a:ext cx="597095" cy="480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rgbClr val="0070C0"/>
                    </a:solidFill>
                  </a:rPr>
                  <a:t>iron</a:t>
                </a:r>
                <a:endParaRPr lang="zh-CN" altLang="en-US" b="1" dirty="0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5796136" y="404664"/>
              <a:ext cx="0" cy="24482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241774" y="4286256"/>
            <a:ext cx="617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070C0"/>
                </a:solidFill>
              </a:rPr>
              <a:t>Iron</a:t>
            </a:r>
            <a:endParaRPr lang="zh-CN" altLang="en-US" sz="20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84452" y="4143380"/>
            <a:ext cx="908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Proton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cstate="print"/>
          <a:srcRect l="65344" t="41999" b="11801"/>
          <a:stretch>
            <a:fillRect/>
          </a:stretch>
        </p:blipFill>
        <p:spPr bwMode="auto">
          <a:xfrm>
            <a:off x="6120680" y="2204864"/>
            <a:ext cx="25312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68739" y="2808312"/>
            <a:ext cx="5915429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6"/>
          <p:cNvGrpSpPr/>
          <p:nvPr/>
        </p:nvGrpSpPr>
        <p:grpSpPr>
          <a:xfrm>
            <a:off x="323528" y="1628800"/>
            <a:ext cx="8529028" cy="400110"/>
            <a:chOff x="219436" y="620688"/>
            <a:chExt cx="8529028" cy="400110"/>
          </a:xfrm>
        </p:grpSpPr>
        <p:sp>
          <p:nvSpPr>
            <p:cNvPr id="4" name="矩形 3"/>
            <p:cNvSpPr/>
            <p:nvPr/>
          </p:nvSpPr>
          <p:spPr>
            <a:xfrm>
              <a:off x="683568" y="620688"/>
              <a:ext cx="806489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/>
                <a:t>is the total number of photo-electrons normalized to </a:t>
              </a:r>
              <a:r>
                <a:rPr lang="en-US" altLang="zh-CN" sz="2000" i="1" dirty="0" err="1" smtClean="0"/>
                <a:t>R</a:t>
              </a:r>
              <a:r>
                <a:rPr lang="en-US" altLang="zh-CN" sz="2000" i="1" baseline="-25000" dirty="0" err="1" smtClean="0"/>
                <a:t>p</a:t>
              </a:r>
              <a:r>
                <a:rPr lang="en-US" altLang="zh-CN" sz="2000" i="1" dirty="0" smtClean="0"/>
                <a:t> = 0 and </a:t>
              </a:r>
              <a:r>
                <a:rPr lang="el-GR" altLang="zh-CN" sz="2000" i="1" dirty="0" smtClean="0"/>
                <a:t>α</a:t>
              </a:r>
              <a:r>
                <a:rPr lang="en-US" altLang="zh-CN" sz="2000" i="1" dirty="0" smtClean="0"/>
                <a:t>=0°</a:t>
              </a: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cstate="print"/>
            <a:srcRect/>
            <a:stretch>
              <a:fillRect/>
            </a:stretch>
          </p:blipFill>
          <p:spPr bwMode="auto">
            <a:xfrm>
              <a:off x="219436" y="636730"/>
              <a:ext cx="48711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组合 10"/>
          <p:cNvGrpSpPr/>
          <p:nvPr/>
        </p:nvGrpSpPr>
        <p:grpSpPr>
          <a:xfrm>
            <a:off x="298278" y="1124744"/>
            <a:ext cx="8522194" cy="583904"/>
            <a:chOff x="107504" y="668814"/>
            <a:chExt cx="8522194" cy="583904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cstate="print"/>
            <a:srcRect/>
            <a:stretch>
              <a:fillRect/>
            </a:stretch>
          </p:blipFill>
          <p:spPr bwMode="auto">
            <a:xfrm>
              <a:off x="6948264" y="719045"/>
              <a:ext cx="1681434" cy="533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07504" y="668814"/>
              <a:ext cx="55034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Most-hit-RPC at the core of a shower : </a:t>
              </a:r>
              <a:endParaRPr lang="zh-CN" altLang="en-US" sz="2400" dirty="0"/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cstate="print"/>
            <a:srcRect/>
            <a:stretch>
              <a:fillRect/>
            </a:stretch>
          </p:blipFill>
          <p:spPr bwMode="auto">
            <a:xfrm>
              <a:off x="5436096" y="719044"/>
              <a:ext cx="116160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588224" y="719045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~</a:t>
              </a:r>
              <a:endParaRPr lang="zh-CN" altLang="en-US" sz="24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40269" y="44624"/>
            <a:ext cx="69220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FF0000"/>
                </a:solidFill>
              </a:rPr>
              <a:t>Mass-sensitive Parameter </a:t>
            </a:r>
          </a:p>
          <a:p>
            <a:pPr algn="ctr"/>
            <a:r>
              <a:rPr lang="en-US" altLang="zh-CN" sz="3200" b="1" dirty="0" smtClean="0">
                <a:solidFill>
                  <a:srgbClr val="FF0000"/>
                </a:solidFill>
              </a:rPr>
              <a:t>in the Shower Lateral Distribution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cstate="print"/>
          <a:srcRect l="57299" t="1382" b="48864"/>
          <a:stretch>
            <a:fillRect/>
          </a:stretch>
        </p:blipFill>
        <p:spPr bwMode="auto">
          <a:xfrm>
            <a:off x="6192688" y="4674489"/>
            <a:ext cx="2483768" cy="218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51520" y="2060848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R</a:t>
            </a:r>
            <a:r>
              <a:rPr lang="en-US" altLang="zh-CN" sz="2000" baseline="-25000" dirty="0" err="1" smtClean="0"/>
              <a:t>p</a:t>
            </a:r>
            <a:r>
              <a:rPr lang="en-US" altLang="zh-CN" sz="2000" dirty="0" smtClean="0"/>
              <a:t>: the impact parameter;</a:t>
            </a:r>
          </a:p>
          <a:p>
            <a:r>
              <a:rPr lang="el-GR" altLang="zh-CN" sz="2000" dirty="0" smtClean="0"/>
              <a:t>α</a:t>
            </a:r>
            <a:r>
              <a:rPr lang="en-US" altLang="zh-CN" sz="2000" dirty="0" smtClean="0"/>
              <a:t>: the space angle between shower direction and Cherenkov telescope main axis.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cstate="print"/>
          <a:srcRect l="63960" t="43642" b="9901"/>
          <a:stretch>
            <a:fillRect/>
          </a:stretch>
        </p:blipFill>
        <p:spPr bwMode="auto">
          <a:xfrm>
            <a:off x="6012160" y="3284984"/>
            <a:ext cx="277504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64893" y="2857496"/>
            <a:ext cx="5692197" cy="3640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1628800"/>
            <a:ext cx="7100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Elongation of the shower image : L/W ~ </a:t>
            </a:r>
            <a:r>
              <a:rPr lang="en-US" altLang="zh-CN" sz="2400" dirty="0" err="1" smtClean="0"/>
              <a:t>R</a:t>
            </a:r>
            <a:r>
              <a:rPr lang="en-US" altLang="zh-CN" sz="2400" baseline="-25000" dirty="0" err="1" smtClean="0"/>
              <a:t>p</a:t>
            </a:r>
            <a:r>
              <a:rPr lang="en-US" altLang="zh-CN" sz="2400" dirty="0" smtClean="0"/>
              <a:t>/109.9m</a:t>
            </a:r>
            <a:endParaRPr lang="zh-CN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035358" y="280080"/>
            <a:ext cx="53319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FF0000"/>
                </a:solidFill>
              </a:rPr>
              <a:t>Mass-sensitive Parameter </a:t>
            </a:r>
          </a:p>
          <a:p>
            <a:pPr algn="ctr"/>
            <a:r>
              <a:rPr lang="en-US" altLang="zh-CN" sz="3200" b="1" dirty="0" smtClean="0">
                <a:solidFill>
                  <a:srgbClr val="FF0000"/>
                </a:solidFill>
              </a:rPr>
              <a:t>in the Cherenkov Image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8184" y="2636912"/>
            <a:ext cx="2418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 smtClean="0"/>
              <a:t>Hillas</a:t>
            </a:r>
            <a:r>
              <a:rPr lang="en-US" altLang="zh-CN" sz="2000" b="1" dirty="0" smtClean="0"/>
              <a:t> parameters:</a:t>
            </a:r>
          </a:p>
          <a:p>
            <a:r>
              <a:rPr lang="en-US" altLang="zh-CN" sz="2000" b="1" dirty="0" smtClean="0"/>
              <a:t> Length and Width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t_compsition_study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nergy sptectrum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都市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市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模块">
  <a:themeElements>
    <a:clrScheme name="模块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模块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模块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1346</Words>
  <Application>Microsoft Office PowerPoint</Application>
  <PresentationFormat>On-screen Show (4:3)</PresentationFormat>
  <Paragraphs>271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29</vt:i4>
      </vt:variant>
    </vt:vector>
  </HeadingPairs>
  <TitlesOfParts>
    <vt:vector size="61" baseType="lpstr">
      <vt:lpstr>宋体</vt:lpstr>
      <vt:lpstr>Arial</vt:lpstr>
      <vt:lpstr>Arial Unicode MS</vt:lpstr>
      <vt:lpstr>Calibri</vt:lpstr>
      <vt:lpstr>Calibri Light</vt:lpstr>
      <vt:lpstr>Cambria Math</vt:lpstr>
      <vt:lpstr>Comic Sans MS</vt:lpstr>
      <vt:lpstr>Cooper Std Black</vt:lpstr>
      <vt:lpstr>Corbel</vt:lpstr>
      <vt:lpstr>等线</vt:lpstr>
      <vt:lpstr>等线 Light</vt:lpstr>
      <vt:lpstr>方正姚体</vt:lpstr>
      <vt:lpstr>Georgia</vt:lpstr>
      <vt:lpstr>Helvetica</vt:lpstr>
      <vt:lpstr>Segoe UI Black</vt:lpstr>
      <vt:lpstr>华文琥珀</vt:lpstr>
      <vt:lpstr>华文楷体</vt:lpstr>
      <vt:lpstr>Symbol</vt:lpstr>
      <vt:lpstr>Tahoma</vt:lpstr>
      <vt:lpstr>Times New Roman</vt:lpstr>
      <vt:lpstr>Trebuchet MS</vt:lpstr>
      <vt:lpstr>Verdana</vt:lpstr>
      <vt:lpstr>Wingdings</vt:lpstr>
      <vt:lpstr>Wingdings 2</vt:lpstr>
      <vt:lpstr>Wingdings 3</vt:lpstr>
      <vt:lpstr>Office 主题</vt:lpstr>
      <vt:lpstr>cut_compsition_study02</vt:lpstr>
      <vt:lpstr>1_Energy sptectrum03</vt:lpstr>
      <vt:lpstr>1_默认设计模板</vt:lpstr>
      <vt:lpstr>都市</vt:lpstr>
      <vt:lpstr>模块</vt:lpstr>
      <vt:lpstr>Office Theme</vt:lpstr>
      <vt:lpstr>The knee of the spectrum  of cosmic protons and Helium nuclei  below 1 PeV  </vt:lpstr>
      <vt:lpstr>PowerPoint Presentation</vt:lpstr>
      <vt:lpstr>The knee</vt:lpstr>
      <vt:lpstr>PowerPoint Presentation</vt:lpstr>
      <vt:lpstr>Outline</vt:lpstr>
      <vt:lpstr>PowerPoint Presentation</vt:lpstr>
      <vt:lpstr>Hybrid EAS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E-reconstruction</vt:lpstr>
      <vt:lpstr>Hybrid Observation and Data Set</vt:lpstr>
      <vt:lpstr>PowerPoint Presentation</vt:lpstr>
      <vt:lpstr>Systematic Uncertainties</vt:lpstr>
      <vt:lpstr>PowerPoint Presentation</vt:lpstr>
      <vt:lpstr>Water Cherenkov Detector Array</vt:lpstr>
      <vt:lpstr>KM2 Array (KM2A)</vt:lpstr>
      <vt:lpstr>Wide Field of View Cherenkov Telescope (WFCTA)</vt:lpstr>
      <vt:lpstr>PowerPoint Presentation</vt:lpstr>
      <vt:lpstr>Prospects of P, He knees from 100TeV to 10PeV</vt:lpstr>
      <vt:lpstr>Multi-parameter analysis</vt:lpstr>
      <vt:lpstr>MVA method for p,He / heavy  separation</vt:lpstr>
      <vt:lpstr>Apertures and E-resolution</vt:lpstr>
      <vt:lpstr>PowerPoint Presentation</vt:lpstr>
      <vt:lpstr>Energy scale in experiment ARGO-YBJ : Moon Shadow displacement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knee of the spectrum  of cosmic protons and Helium nuclei  below 1 PeV  </dc:title>
  <dc:creator>ckraus</dc:creator>
  <cp:lastModifiedBy>ckraus</cp:lastModifiedBy>
  <cp:revision>1</cp:revision>
  <dcterms:modified xsi:type="dcterms:W3CDTF">2017-07-31T13:13:48Z</dcterms:modified>
</cp:coreProperties>
</file>