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2" r:id="rId6"/>
    <p:sldId id="264" r:id="rId7"/>
    <p:sldId id="268" r:id="rId8"/>
    <p:sldId id="270" r:id="rId9"/>
    <p:sldId id="267" r:id="rId10"/>
    <p:sldId id="269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35D52-D4D6-4AC3-8ED3-D34919AC1306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749E8-6F06-44FF-AE00-3AA401B2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33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F3B9-13BF-41B3-BF5F-B602E113B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750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F3B9-13BF-41B3-BF5F-B602E113B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34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F3B9-13BF-41B3-BF5F-B602E113B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487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F3B9-13BF-41B3-BF5F-B602E113B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837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F3B9-13BF-41B3-BF5F-B602E113B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957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F3B9-13BF-41B3-BF5F-B602E113B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240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F3B9-13BF-41B3-BF5F-B602E113B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57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F3B9-13BF-41B3-BF5F-B602E113B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44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F3B9-13BF-41B3-BF5F-B602E113B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27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F3B9-13BF-41B3-BF5F-B602E113B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21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F3B9-13BF-41B3-BF5F-B602E113B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176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F. Giuliani, TAUP 2017, Laurentian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4F3B9-13BF-41B3-BF5F-B602E113B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31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 method to reanalize Dark Matter experimental results in different theoretical scenarios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F. Giuliani</a:t>
            </a:r>
          </a:p>
          <a:p>
            <a:r>
              <a:rPr lang="zh-CN" altLang="en-US" smtClean="0"/>
              <a:t>上海交通大学</a:t>
            </a:r>
            <a:endParaRPr lang="en-US" altLang="zh-CN" smtClean="0"/>
          </a:p>
          <a:p>
            <a:r>
              <a:rPr lang="en-US" smtClean="0"/>
              <a:t>(Shanghai Jiaotong University)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21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Sometimes it is desirable to use experimental limits </a:t>
            </a:r>
            <a:r>
              <a:rPr lang="en-US"/>
              <a:t>or positive results </a:t>
            </a:r>
            <a:r>
              <a:rPr lang="en-US" smtClean="0"/>
              <a:t>to constrain a scenario not fitting the standard framework the </a:t>
            </a:r>
            <a:r>
              <a:rPr lang="en-US"/>
              <a:t>experiments </a:t>
            </a:r>
            <a:r>
              <a:rPr lang="en-US" smtClean="0"/>
              <a:t>usually employ to deliver their results </a:t>
            </a:r>
            <a:r>
              <a:rPr lang="en-US"/>
              <a:t>(e.g., SI interactions with </a:t>
            </a:r>
            <a:r>
              <a:rPr lang="en-US" smtClean="0"/>
              <a:t>f</a:t>
            </a:r>
            <a:r>
              <a:rPr lang="en-US" baseline="-25000" smtClean="0"/>
              <a:t>p</a:t>
            </a:r>
            <a:r>
              <a:rPr lang="en-US" smtClean="0"/>
              <a:t> </a:t>
            </a:r>
            <a:r>
              <a:rPr lang="en-US" smtClean="0">
                <a:sym typeface="Symbol" panose="05050102010706020507" pitchFamily="18" charset="2"/>
              </a:rPr>
              <a:t> </a:t>
            </a:r>
            <a:r>
              <a:rPr lang="en-US" smtClean="0"/>
              <a:t>f</a:t>
            </a:r>
            <a:r>
              <a:rPr lang="en-US" baseline="-25000" smtClean="0"/>
              <a:t>n</a:t>
            </a:r>
            <a:r>
              <a:rPr lang="en-US"/>
              <a:t>). </a:t>
            </a:r>
            <a:endParaRPr lang="en-US" smtClean="0"/>
          </a:p>
          <a:p>
            <a:r>
              <a:rPr lang="en-US" smtClean="0"/>
              <a:t>In these cases, it is possible to convert the published cross sections to a modified framework, retaining all the detector and run information the original experiments used to produce their results</a:t>
            </a:r>
          </a:p>
          <a:p>
            <a:r>
              <a:rPr lang="en-US" smtClean="0"/>
              <a:t>Such an approach does not require any deep knowledge of the experimental details, but simply to avoid throwing away the </a:t>
            </a:r>
            <a:r>
              <a:rPr lang="en-US"/>
              <a:t>information</a:t>
            </a:r>
            <a:r>
              <a:rPr lang="en-US" smtClean="0"/>
              <a:t> originally included in the standard plots by those who best know it.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5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Original CDMSlite plot</a:t>
            </a:r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2884" y="1825625"/>
            <a:ext cx="8646231" cy="435133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6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 old joke: are we physicists or mathematicians?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079736" cy="4351338"/>
          </a:xfrm>
        </p:spPr>
        <p:txBody>
          <a:bodyPr/>
          <a:lstStyle/>
          <a:p>
            <a:r>
              <a:rPr lang="en-US" smtClean="0"/>
              <a:t>How to cook pasta: fill the pan with water, fire up the stove, add pasta when boiling starts, …</a:t>
            </a:r>
          </a:p>
          <a:p>
            <a:r>
              <a:rPr lang="en-US" smtClean="0"/>
              <a:t>What if the water is already boiling?</a:t>
            </a:r>
          </a:p>
          <a:p>
            <a:endParaRPr lang="en-US" smtClean="0"/>
          </a:p>
          <a:p>
            <a:r>
              <a:rPr lang="en-US" smtClean="0"/>
              <a:t>Physicist: add pasta.</a:t>
            </a:r>
          </a:p>
          <a:p>
            <a:r>
              <a:rPr lang="en-US" smtClean="0"/>
              <a:t>Mathematician: throw water away and turn stove off, so you’re back to the known case.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8071" y="2416715"/>
            <a:ext cx="2257425" cy="15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32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365125"/>
            <a:ext cx="10896600" cy="1325563"/>
          </a:xfrm>
        </p:spPr>
        <p:txBody>
          <a:bodyPr/>
          <a:lstStyle/>
          <a:p>
            <a:r>
              <a:rPr lang="en-US" smtClean="0"/>
              <a:t>How to calculate twists to experimental limits?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Experiments usually publish limits or positive results for standard </a:t>
            </a:r>
            <a:r>
              <a:rPr lang="en-US"/>
              <a:t>interpretations (e.g., f</a:t>
            </a:r>
            <a:r>
              <a:rPr lang="en-US" baseline="-25000"/>
              <a:t>p</a:t>
            </a:r>
            <a:r>
              <a:rPr lang="en-US"/>
              <a:t> </a:t>
            </a:r>
            <a:r>
              <a:rPr lang="en-US" smtClean="0">
                <a:sym typeface="Symbol" panose="05050102010706020507" pitchFamily="18" charset="2"/>
              </a:rPr>
              <a:t>= </a:t>
            </a:r>
            <a:r>
              <a:rPr lang="en-US"/>
              <a:t>f</a:t>
            </a:r>
            <a:r>
              <a:rPr lang="en-US" baseline="-25000"/>
              <a:t>n</a:t>
            </a:r>
            <a:r>
              <a:rPr lang="en-US" smtClean="0"/>
              <a:t>).</a:t>
            </a:r>
          </a:p>
          <a:p>
            <a:r>
              <a:rPr lang="en-US"/>
              <a:t>Common method: redo calculation from scratch, with simplifying assumptions like constant efficiency. Vary assumed parameters until published result is well approximated, then calculate from scratch new scenario with simplified efficiency, etc. </a:t>
            </a:r>
          </a:p>
          <a:p>
            <a:r>
              <a:rPr lang="en-US" smtClean="0"/>
              <a:t>But the original results include important information like detector efficiencies</a:t>
            </a:r>
          </a:p>
          <a:p>
            <a:r>
              <a:rPr lang="en-US" smtClean="0"/>
              <a:t>So, common </a:t>
            </a:r>
            <a:r>
              <a:rPr lang="en-US"/>
              <a:t>method</a:t>
            </a:r>
            <a:r>
              <a:rPr lang="en-US" smtClean="0"/>
              <a:t> </a:t>
            </a:r>
            <a:r>
              <a:rPr lang="en-US"/>
              <a:t>throws away much hard experimental work … like the mathematician! Can we do better?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8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“Physicist’s” alternative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r>
              <a:rPr lang="en-US" smtClean="0"/>
              <a:t>Just undo the last step(s) of the derivation of the published result</a:t>
            </a:r>
          </a:p>
          <a:p>
            <a:r>
              <a:rPr lang="en-US" smtClean="0"/>
              <a:t>Typically, calculate </a:t>
            </a:r>
            <a:r>
              <a:rPr lang="en-US" b="1" u="sng" smtClean="0">
                <a:solidFill>
                  <a:srgbClr val="00B050"/>
                </a:solidFill>
              </a:rPr>
              <a:t>nucleus</a:t>
            </a:r>
            <a:r>
              <a:rPr lang="en-US" smtClean="0"/>
              <a:t> zero mom. transfer </a:t>
            </a:r>
            <a:r>
              <a:rPr lang="en-US" smtClean="0">
                <a:sym typeface="Symbol" panose="05050102010706020507" pitchFamily="18" charset="2"/>
              </a:rPr>
              <a:t>s</a:t>
            </a:r>
            <a:r>
              <a:rPr lang="en-US" smtClean="0"/>
              <a:t> from the </a:t>
            </a:r>
            <a:r>
              <a:rPr lang="en-US" b="1" i="1" u="sng" smtClean="0">
                <a:solidFill>
                  <a:srgbClr val="FF0000"/>
                </a:solidFill>
              </a:rPr>
              <a:t>nucleon</a:t>
            </a:r>
            <a:r>
              <a:rPr lang="en-US" smtClean="0"/>
              <a:t>’s</a:t>
            </a:r>
          </a:p>
          <a:p>
            <a:r>
              <a:rPr lang="en-US" smtClean="0"/>
              <a:t>This nucleus </a:t>
            </a:r>
            <a:r>
              <a:rPr lang="en-US" smtClean="0">
                <a:sym typeface="Symbol" panose="05050102010706020507" pitchFamily="18" charset="2"/>
              </a:rPr>
              <a:t>(s)</a:t>
            </a:r>
            <a:r>
              <a:rPr lang="en-US" smtClean="0"/>
              <a:t> still contains all the detector info as included by the experiment!</a:t>
            </a:r>
          </a:p>
          <a:p>
            <a:r>
              <a:rPr lang="en-US" smtClean="0"/>
              <a:t>If nuclear form factor doesn’t need change (high A and low E</a:t>
            </a:r>
            <a:r>
              <a:rPr lang="en-US" baseline="-25000" smtClean="0"/>
              <a:t>nr</a:t>
            </a:r>
            <a:r>
              <a:rPr lang="en-US" smtClean="0"/>
              <a:t>), this is sufficient</a:t>
            </a:r>
          </a:p>
          <a:p>
            <a:r>
              <a:rPr lang="en-US"/>
              <a:t>Then, calculate constraints to “twisted” model from zero mom. transfer </a:t>
            </a:r>
            <a:r>
              <a:rPr lang="en-US">
                <a:sym typeface="Symbol" panose="05050102010706020507" pitchFamily="18" charset="2"/>
              </a:rPr>
              <a:t></a:t>
            </a:r>
            <a:r>
              <a:rPr lang="en-US"/>
              <a:t> </a:t>
            </a:r>
            <a:r>
              <a:rPr lang="en-US" smtClean="0"/>
              <a:t>of the isotopes in the detector</a:t>
            </a:r>
          </a:p>
          <a:p>
            <a:pPr lvl="1"/>
            <a:r>
              <a:rPr lang="en-US" smtClean="0"/>
              <a:t>This retains all the knowledge of the detector response that only the original experiment has, without you actually knowing it.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72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 example: SI limits with f</a:t>
            </a:r>
            <a:r>
              <a:rPr lang="en-US" baseline="-25000" smtClean="0"/>
              <a:t>p</a:t>
            </a:r>
            <a:r>
              <a:rPr lang="en-US" smtClean="0"/>
              <a:t> </a:t>
            </a:r>
            <a:r>
              <a:rPr lang="en-US" smtClean="0">
                <a:sym typeface="Symbol" panose="05050102010706020507" pitchFamily="18" charset="2"/>
              </a:rPr>
              <a:t> </a:t>
            </a:r>
            <a:r>
              <a:rPr lang="en-US" smtClean="0"/>
              <a:t>f</a:t>
            </a:r>
            <a:r>
              <a:rPr lang="en-US" baseline="-25000" smtClean="0"/>
              <a:t>n</a:t>
            </a:r>
            <a:endParaRPr lang="en-US" baseline="-25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Follow </a:t>
            </a:r>
            <a:r>
              <a:rPr lang="en-US"/>
              <a:t>PRL </a:t>
            </a:r>
            <a:r>
              <a:rPr lang="en-US" b="1" smtClean="0"/>
              <a:t>95 </a:t>
            </a:r>
            <a:r>
              <a:rPr lang="en-US"/>
              <a:t>(2005) </a:t>
            </a:r>
            <a:r>
              <a:rPr lang="en-US" smtClean="0"/>
              <a:t>101301</a:t>
            </a:r>
          </a:p>
          <a:p>
            <a:endParaRPr lang="en-US" smtClean="0"/>
          </a:p>
          <a:p>
            <a:r>
              <a:rPr lang="en-US" smtClean="0"/>
              <a:t>Data from </a:t>
            </a:r>
            <a:r>
              <a:rPr lang="en-US"/>
              <a:t>http://</a:t>
            </a:r>
            <a:r>
              <a:rPr lang="en-US" smtClean="0"/>
              <a:t>dmtools.brown.edu</a:t>
            </a:r>
            <a:endParaRPr lang="en-US"/>
          </a:p>
          <a:p>
            <a:endParaRPr lang="en-US" smtClean="0"/>
          </a:p>
          <a:p>
            <a:r>
              <a:rPr lang="en-US" smtClean="0"/>
              <a:t>Case of </a:t>
            </a:r>
            <a:r>
              <a:rPr lang="en-US"/>
              <a:t>CDMSlite (Phys. Rev. Lett. </a:t>
            </a:r>
            <a:r>
              <a:rPr lang="en-US" smtClean="0"/>
              <a:t>116 (2016) 071301)</a:t>
            </a:r>
          </a:p>
          <a:p>
            <a:endParaRPr lang="en-US" smtClean="0"/>
          </a:p>
          <a:p>
            <a:r>
              <a:rPr lang="en-US" smtClean="0"/>
              <a:t>These data were acquired at low recoil energy, so form factors </a:t>
            </a:r>
            <a:r>
              <a:rPr lang="en-US" smtClean="0">
                <a:sym typeface="Symbol" panose="05050102010706020507" pitchFamily="18" charset="2"/>
              </a:rPr>
              <a:t></a:t>
            </a:r>
            <a:r>
              <a:rPr lang="en-US" smtClean="0"/>
              <a:t>1</a:t>
            </a:r>
            <a:endParaRPr lang="en-US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11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0</a:t>
            </a:r>
            <a:r>
              <a:rPr lang="en-US" smtClean="0"/>
              <a:t>-mom transfer </a:t>
            </a:r>
            <a:r>
              <a:rPr lang="en-US">
                <a:sym typeface="Symbol" panose="05050102010706020507" pitchFamily="18" charset="2"/>
              </a:rPr>
              <a:t></a:t>
            </a:r>
            <a:r>
              <a:rPr lang="en-US" baseline="-25000" smtClean="0">
                <a:sym typeface="Symbol" panose="05050102010706020507" pitchFamily="18" charset="2"/>
              </a:rPr>
              <a:t>A</a:t>
            </a:r>
            <a:r>
              <a:rPr lang="en-US" smtClean="0">
                <a:sym typeface="Symbol" panose="05050102010706020507" pitchFamily="18" charset="2"/>
              </a:rPr>
              <a:t>‘s from published </a:t>
            </a:r>
            <a:r>
              <a:rPr lang="en-US" baseline="-25000" smtClean="0">
                <a:sym typeface="Symbol" panose="05050102010706020507" pitchFamily="18" charset="2"/>
              </a:rPr>
              <a:t>N</a:t>
            </a:r>
            <a:endParaRPr lang="en-US" baseline="-250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9745" y="1825625"/>
            <a:ext cx="869250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84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125"/>
            <a:ext cx="11192256" cy="1325563"/>
          </a:xfrm>
        </p:spPr>
        <p:txBody>
          <a:bodyPr/>
          <a:lstStyle/>
          <a:p>
            <a:r>
              <a:rPr lang="en-US" smtClean="0"/>
              <a:t>If the DMP coupled to only one type of nucleon…</a:t>
            </a:r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1892" y="1825625"/>
            <a:ext cx="9328215" cy="435133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47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Elliptical inequalities</a:t>
            </a:r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43350" y="2730214"/>
            <a:ext cx="4210050" cy="180022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23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56" y="365125"/>
            <a:ext cx="11256264" cy="1325563"/>
          </a:xfrm>
        </p:spPr>
        <p:txBody>
          <a:bodyPr/>
          <a:lstStyle/>
          <a:p>
            <a:r>
              <a:rPr lang="en-US" smtClean="0"/>
              <a:t>Synopsis of the allowed SI </a:t>
            </a:r>
            <a:r>
              <a:rPr lang="en-US" smtClean="0">
                <a:sym typeface="Symbol" panose="05050102010706020507" pitchFamily="18" charset="2"/>
              </a:rPr>
              <a:t></a:t>
            </a:r>
            <a:r>
              <a:rPr lang="en-US" baseline="-25000" smtClean="0">
                <a:sym typeface="Symbol" panose="05050102010706020507" pitchFamily="18" charset="2"/>
              </a:rPr>
              <a:t>p,n</a:t>
            </a:r>
            <a:r>
              <a:rPr lang="en-US" smtClean="0">
                <a:sym typeface="Symbol" panose="05050102010706020507" pitchFamily="18" charset="2"/>
              </a:rPr>
              <a:t> for 2 DMP masses</a:t>
            </a:r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7762" y="1825625"/>
            <a:ext cx="8496476" cy="435133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7/26/2017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 Giuliani, TAUP 2017, Laurentian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98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583</Words>
  <Application>Microsoft Office PowerPoint</Application>
  <PresentationFormat>Widescreen</PresentationFormat>
  <Paragraphs>59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等线</vt:lpstr>
      <vt:lpstr>Arial</vt:lpstr>
      <vt:lpstr>Calibri</vt:lpstr>
      <vt:lpstr>Calibri Light</vt:lpstr>
      <vt:lpstr>Symbol</vt:lpstr>
      <vt:lpstr>Office Theme</vt:lpstr>
      <vt:lpstr>A method to reanalize Dark Matter experimental results in different theoretical scenarios</vt:lpstr>
      <vt:lpstr>An old joke: are we physicists or mathematicians?</vt:lpstr>
      <vt:lpstr>How to calculate twists to experimental limits?</vt:lpstr>
      <vt:lpstr>“Physicist’s” alternative</vt:lpstr>
      <vt:lpstr>An example: SI limits with fp  fn</vt:lpstr>
      <vt:lpstr>0-mom transfer A‘s from published N</vt:lpstr>
      <vt:lpstr>If the DMP coupled to only one type of nucleon…</vt:lpstr>
      <vt:lpstr>Elliptical inequalities</vt:lpstr>
      <vt:lpstr>Synopsis of the allowed SI p,n for 2 DMP masses</vt:lpstr>
      <vt:lpstr>Conclusion</vt:lpstr>
      <vt:lpstr>Original CDMSlite plot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method to reanalize Dark Matter experimental results in different theoretical scenarios</dc:title>
  <dc:creator>io</dc:creator>
  <cp:lastModifiedBy>io</cp:lastModifiedBy>
  <cp:revision>32</cp:revision>
  <dcterms:created xsi:type="dcterms:W3CDTF">2017-07-23T13:03:17Z</dcterms:created>
  <dcterms:modified xsi:type="dcterms:W3CDTF">2017-07-26T18:28:38Z</dcterms:modified>
</cp:coreProperties>
</file>