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9" r:id="rId2"/>
    <p:sldId id="285" r:id="rId3"/>
    <p:sldId id="270" r:id="rId4"/>
    <p:sldId id="289" r:id="rId5"/>
    <p:sldId id="278" r:id="rId6"/>
    <p:sldId id="262" r:id="rId7"/>
    <p:sldId id="261" r:id="rId8"/>
    <p:sldId id="306" r:id="rId9"/>
    <p:sldId id="307" r:id="rId10"/>
    <p:sldId id="308" r:id="rId11"/>
    <p:sldId id="309" r:id="rId12"/>
    <p:sldId id="310" r:id="rId13"/>
    <p:sldId id="313" r:id="rId14"/>
    <p:sldId id="315" r:id="rId15"/>
    <p:sldId id="312" r:id="rId1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05FF"/>
    <a:srgbClr val="0000FF"/>
    <a:srgbClr val="66FFFF"/>
    <a:srgbClr val="FF0000"/>
    <a:srgbClr val="FF00FF"/>
    <a:srgbClr val="4AFF4A"/>
    <a:srgbClr val="14FF14"/>
    <a:srgbClr val="00FF00"/>
    <a:srgbClr val="282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4" autoAdjust="0"/>
    <p:restoredTop sz="94674" autoAdjust="0"/>
  </p:normalViewPr>
  <p:slideViewPr>
    <p:cSldViewPr snapToGrid="0">
      <p:cViewPr varScale="1">
        <p:scale>
          <a:sx n="81" d="100"/>
          <a:sy n="81" d="100"/>
        </p:scale>
        <p:origin x="2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1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57549-5298-49F4-9465-492B9408DAF8}" type="datetimeFigureOut">
              <a:rPr kumimoji="1" lang="ja-JP" altLang="en-US" smtClean="0"/>
              <a:t>2017/7/29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AD8688-2EE9-458B-ACB9-F1E4F98B98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9065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D8688-2EE9-458B-ACB9-F1E4F98B987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71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0AC38-F2AF-42DD-BE83-5D194205042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374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0AC38-F2AF-42DD-BE83-5D194205042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299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D8688-2EE9-458B-ACB9-F1E4F98B987B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7306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D8688-2EE9-458B-ACB9-F1E4F98B987B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94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D8688-2EE9-458B-ACB9-F1E4F98B987B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668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D8688-2EE9-458B-ACB9-F1E4F98B987B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665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D8688-2EE9-458B-ACB9-F1E4F98B987B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7266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D8688-2EE9-458B-ACB9-F1E4F98B987B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076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0BAFC-4A57-47EE-8B53-360568401830}" type="datetime1">
              <a:rPr kumimoji="1" lang="ja-JP" altLang="en-US" smtClean="0"/>
              <a:t>2017/7/29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D15E9-1431-460C-BBEF-845813B5A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563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4BC5-5FEA-4190-81E3-845A7F520F51}" type="datetime1">
              <a:rPr kumimoji="1" lang="ja-JP" altLang="en-US" smtClean="0"/>
              <a:t>2017/7/29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D15E9-1431-460C-BBEF-845813B5A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632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DE94-1252-4C6B-B99F-4652D6C451E8}" type="datetime1">
              <a:rPr kumimoji="1" lang="ja-JP" altLang="en-US" smtClean="0"/>
              <a:t>2017/7/29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D15E9-1431-460C-BBEF-845813B5A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064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ADBA7-659F-4048-A118-39B68AAE6255}" type="datetime1">
              <a:rPr kumimoji="1" lang="ja-JP" altLang="en-US" smtClean="0"/>
              <a:t>2017/7/29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D15E9-1431-460C-BBEF-845813B5A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2617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5CB4-864F-495D-87CA-B11D947A8AEA}" type="datetime1">
              <a:rPr kumimoji="1" lang="ja-JP" altLang="en-US" smtClean="0"/>
              <a:t>2017/7/29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D15E9-1431-460C-BBEF-845813B5A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665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A89D-1295-41DD-8487-D5461E30304A}" type="datetime1">
              <a:rPr kumimoji="1" lang="ja-JP" altLang="en-US" smtClean="0"/>
              <a:t>2017/7/29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D15E9-1431-460C-BBEF-845813B5A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1988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85EDF-094E-40A1-A244-1F352648A043}" type="datetime1">
              <a:rPr kumimoji="1" lang="ja-JP" altLang="en-US" smtClean="0"/>
              <a:t>2017/7/29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D15E9-1431-460C-BBEF-845813B5A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227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C299D-F658-4728-9890-626DECD55A3B}" type="datetime1">
              <a:rPr kumimoji="1" lang="ja-JP" altLang="en-US" smtClean="0"/>
              <a:t>2017/7/29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D15E9-1431-460C-BBEF-845813B5A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950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66A5-72A8-43BF-A03E-15F72ED68748}" type="datetime1">
              <a:rPr kumimoji="1" lang="ja-JP" altLang="en-US" smtClean="0"/>
              <a:t>2017/7/29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D15E9-1431-460C-BBEF-845813B5A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506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09E7-5943-4ABD-BEBB-841D8C8E12A2}" type="datetime1">
              <a:rPr kumimoji="1" lang="ja-JP" altLang="en-US" smtClean="0"/>
              <a:t>2017/7/29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D15E9-1431-460C-BBEF-845813B5A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824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14B95-3741-4E8E-82BF-31FB50ED39FF}" type="datetime1">
              <a:rPr kumimoji="1" lang="ja-JP" altLang="en-US" smtClean="0"/>
              <a:t>2017/7/29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D15E9-1431-460C-BBEF-845813B5A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106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136D9-ABB3-414F-9BAC-4BB49B5A62DF}" type="datetime1">
              <a:rPr kumimoji="1" lang="ja-JP" altLang="en-US" smtClean="0"/>
              <a:t>2017/7/29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D15E9-1431-460C-BBEF-845813B5A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799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jp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png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8783052" y="4162926"/>
            <a:ext cx="3408947" cy="2695074"/>
            <a:chOff x="9131968" y="0"/>
            <a:chExt cx="3060032" cy="2503799"/>
          </a:xfrm>
        </p:grpSpPr>
        <p:pic>
          <p:nvPicPr>
            <p:cNvPr id="7" name="図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31968" y="0"/>
              <a:ext cx="3060032" cy="2503799"/>
            </a:xfrm>
            <a:prstGeom prst="rect">
              <a:avLst/>
            </a:prstGeom>
            <a:noFill/>
            <a:ln>
              <a:noFill/>
            </a:ln>
            <a:effectLst>
              <a:softEdge rad="1270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円/楕円 7"/>
            <p:cNvSpPr/>
            <p:nvPr/>
          </p:nvSpPr>
          <p:spPr>
            <a:xfrm>
              <a:off x="9192126" y="72189"/>
              <a:ext cx="2671011" cy="2189747"/>
            </a:xfrm>
            <a:prstGeom prst="ellips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348306" y="750642"/>
            <a:ext cx="10863618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5400" dirty="0" smtClean="0">
                <a:solidFill>
                  <a:srgbClr val="00B0F0"/>
                </a:solidFill>
                <a:latin typeface="Arial" charset="0"/>
              </a:rPr>
              <a:t>WIMP search from XMASS-I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5400" dirty="0" smtClean="0">
                <a:solidFill>
                  <a:srgbClr val="00B0F0"/>
                </a:solidFill>
                <a:latin typeface="Arial" charset="0"/>
              </a:rPr>
              <a:t>fiducial volume data with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5400" dirty="0">
                <a:solidFill>
                  <a:srgbClr val="00B0F0"/>
                </a:solidFill>
                <a:latin typeface="Arial" charset="0"/>
              </a:rPr>
              <a:t>b</a:t>
            </a:r>
            <a:r>
              <a:rPr lang="en-US" altLang="ja-JP" sz="5400" dirty="0" smtClean="0">
                <a:solidFill>
                  <a:srgbClr val="00B0F0"/>
                </a:solidFill>
                <a:latin typeface="Arial" charset="0"/>
              </a:rPr>
              <a:t>ackground prediction</a:t>
            </a:r>
            <a:endParaRPr lang="en-US" altLang="ja-JP" sz="5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052" name="Text Box 14"/>
          <p:cNvSpPr txBox="1">
            <a:spLocks noChangeArrowheads="1"/>
          </p:cNvSpPr>
          <p:nvPr/>
        </p:nvSpPr>
        <p:spPr bwMode="auto">
          <a:xfrm>
            <a:off x="1915403" y="3507329"/>
            <a:ext cx="7729424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dirty="0" smtClean="0">
                <a:solidFill>
                  <a:schemeClr val="hlink"/>
                </a:solidFill>
                <a:latin typeface="Arial" charset="0"/>
              </a:rPr>
              <a:t>15</a:t>
            </a:r>
            <a:r>
              <a:rPr lang="en-US" altLang="ja-JP" sz="2400" baseline="30000" dirty="0" smtClean="0">
                <a:solidFill>
                  <a:schemeClr val="hlink"/>
                </a:solidFill>
                <a:latin typeface="Arial" charset="0"/>
              </a:rPr>
              <a:t>th</a:t>
            </a:r>
            <a:r>
              <a:rPr lang="en-US" altLang="ja-JP" sz="2400" dirty="0" smtClean="0">
                <a:solidFill>
                  <a:schemeClr val="hlink"/>
                </a:solidFill>
                <a:latin typeface="Arial" charset="0"/>
              </a:rPr>
              <a:t> International Conference on Topics in</a:t>
            </a:r>
            <a:r>
              <a:rPr lang="en-US" altLang="ja-JP" sz="2400" dirty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altLang="ja-JP" sz="2400" dirty="0" err="1" smtClean="0">
                <a:solidFill>
                  <a:schemeClr val="hlink"/>
                </a:solidFill>
                <a:latin typeface="Arial" charset="0"/>
              </a:rPr>
              <a:t>Astroparticle</a:t>
            </a:r>
            <a:r>
              <a:rPr lang="en-US" altLang="ja-JP" sz="2400" dirty="0" smtClean="0">
                <a:solidFill>
                  <a:schemeClr val="hlink"/>
                </a:solidFill>
                <a:latin typeface="Arial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dirty="0" smtClean="0">
                <a:solidFill>
                  <a:schemeClr val="hlink"/>
                </a:solidFill>
                <a:latin typeface="Arial" charset="0"/>
              </a:rPr>
              <a:t>and Underground Physics (TAUP 2017)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dirty="0" smtClean="0">
                <a:solidFill>
                  <a:schemeClr val="hlink"/>
                </a:solidFill>
                <a:latin typeface="Arial" charset="0"/>
              </a:rPr>
              <a:t>Jul. 24–28, 2017,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dirty="0" smtClean="0">
                <a:solidFill>
                  <a:schemeClr val="hlink"/>
                </a:solidFill>
                <a:latin typeface="Arial" charset="0"/>
              </a:rPr>
              <a:t>Sudbury, ON, Canada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ja-JP" sz="2400" dirty="0" smtClean="0">
              <a:solidFill>
                <a:schemeClr val="hlink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dirty="0" smtClean="0">
                <a:solidFill>
                  <a:schemeClr val="hlink"/>
                </a:solidFill>
                <a:latin typeface="Arial" charset="0"/>
              </a:rPr>
              <a:t>26</a:t>
            </a:r>
            <a:r>
              <a:rPr lang="en-US" altLang="ja-JP" sz="2400" baseline="30000" dirty="0" smtClean="0">
                <a:solidFill>
                  <a:schemeClr val="hlink"/>
                </a:solidFill>
                <a:latin typeface="Arial" charset="0"/>
              </a:rPr>
              <a:t>th</a:t>
            </a:r>
            <a:r>
              <a:rPr lang="en-US" altLang="ja-JP" sz="2400" dirty="0" smtClean="0">
                <a:solidFill>
                  <a:schemeClr val="hlink"/>
                </a:solidFill>
                <a:latin typeface="Arial" charset="0"/>
              </a:rPr>
              <a:t> of Jul. 2017 (14:45–15:00)</a:t>
            </a:r>
            <a:endParaRPr lang="ja-JP" altLang="en-US" sz="2400" dirty="0">
              <a:solidFill>
                <a:schemeClr val="hlink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dirty="0" smtClean="0">
                <a:solidFill>
                  <a:srgbClr val="3333FF"/>
                </a:solidFill>
                <a:latin typeface="Arial" charset="0"/>
              </a:rPr>
              <a:t>A. Takeda for the XMASS </a:t>
            </a:r>
            <a:r>
              <a:rPr lang="en-US" altLang="ja-JP" sz="2400" dirty="0">
                <a:solidFill>
                  <a:srgbClr val="3333FF"/>
                </a:solidFill>
                <a:latin typeface="Arial" charset="0"/>
              </a:rPr>
              <a:t>Collaboration 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D15E9-1431-460C-BBEF-845813B5A48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32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83529" y="1202823"/>
            <a:ext cx="6239016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2400" b="1" dirty="0" smtClean="0"/>
              <a:t>Live time</a:t>
            </a:r>
            <a:r>
              <a:rPr kumimoji="1" lang="en-US" altLang="ja-JP" sz="2400" dirty="0" smtClean="0"/>
              <a:t>: 705.88 days</a:t>
            </a:r>
          </a:p>
          <a:p>
            <a:r>
              <a:rPr lang="en-US" altLang="ja-JP" sz="2400" dirty="0" smtClean="0"/>
              <a:t>        2013/Nov. /20 – 2016/Mar./29</a:t>
            </a:r>
            <a:endParaRPr kumimoji="1" lang="en-US" altLang="ja-JP" sz="2400" dirty="0" smtClean="0"/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ja-JP" sz="2400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400" b="1" dirty="0" smtClean="0"/>
              <a:t>Standard cut</a:t>
            </a:r>
            <a:r>
              <a:rPr lang="en-US" altLang="ja-JP" sz="2400" dirty="0" smtClean="0"/>
              <a:t>: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kumimoji="1" lang="en-US" altLang="ja-JP" sz="2400" dirty="0" smtClean="0"/>
              <a:t>Reduction of Cherenkov event is effective.</a:t>
            </a:r>
          </a:p>
          <a:p>
            <a:pPr lvl="1"/>
            <a:r>
              <a:rPr lang="en-US" altLang="ja-JP" sz="2400" dirty="0"/>
              <a:t> </a:t>
            </a:r>
            <a:r>
              <a:rPr lang="en-US" altLang="ja-JP" sz="2400" dirty="0" smtClean="0"/>
              <a:t>    Main origin of Cherenkov events is</a:t>
            </a:r>
          </a:p>
          <a:p>
            <a:pPr lvl="1"/>
            <a:r>
              <a:rPr kumimoji="1" lang="en-US" altLang="ja-JP" sz="2400" dirty="0"/>
              <a:t> </a:t>
            </a:r>
            <a:r>
              <a:rPr kumimoji="1" lang="en-US" altLang="ja-JP" sz="2400" dirty="0" smtClean="0"/>
              <a:t>    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b</a:t>
            </a:r>
            <a:r>
              <a:rPr kumimoji="1" lang="en-US" altLang="ja-JP" sz="2400" dirty="0" smtClean="0"/>
              <a:t>-ray in PMT quartz window emitted from</a:t>
            </a:r>
          </a:p>
          <a:p>
            <a:pPr lvl="1"/>
            <a:r>
              <a:rPr lang="en-US" altLang="ja-JP" sz="2400" dirty="0"/>
              <a:t> </a:t>
            </a:r>
            <a:r>
              <a:rPr lang="en-US" altLang="ja-JP" sz="2400" dirty="0" smtClean="0"/>
              <a:t>    </a:t>
            </a:r>
            <a:r>
              <a:rPr lang="en-US" altLang="ja-JP" sz="2400" baseline="30000" dirty="0" smtClean="0"/>
              <a:t>40</a:t>
            </a:r>
            <a:r>
              <a:rPr lang="en-US" altLang="ja-JP" sz="2400" dirty="0" smtClean="0"/>
              <a:t>K in PMT photo-cathode.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400" b="1" dirty="0" smtClean="0"/>
              <a:t>R(T) &lt; 38 cm and R(PE) &lt; 20 cm cuts </a:t>
            </a:r>
            <a:r>
              <a:rPr lang="en-US" altLang="ja-JP" sz="2400" dirty="0" smtClean="0"/>
              <a:t>give</a:t>
            </a:r>
          </a:p>
          <a:p>
            <a:r>
              <a:rPr lang="en-US" altLang="ja-JP" sz="2400" dirty="0" smtClean="0"/>
              <a:t>         another O(10</a:t>
            </a:r>
            <a:r>
              <a:rPr lang="en-US" altLang="ja-JP" sz="2400" baseline="30000" dirty="0" smtClean="0"/>
              <a:t>-3</a:t>
            </a:r>
            <a:r>
              <a:rPr lang="en-US" altLang="ja-JP" sz="2400" dirty="0" smtClean="0"/>
              <a:t>) reduction.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b="1" dirty="0" smtClean="0"/>
              <a:t>Event rate after applying all cuts</a:t>
            </a:r>
            <a:r>
              <a:rPr lang="en-US" altLang="ja-JP" sz="2400" dirty="0" smtClean="0"/>
              <a:t>: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         ~4×10</a:t>
            </a:r>
            <a:r>
              <a:rPr lang="en-US" altLang="ja-JP" sz="2400" baseline="30000" dirty="0" smtClean="0"/>
              <a:t>-3</a:t>
            </a:r>
            <a:r>
              <a:rPr lang="en-US" altLang="ja-JP" sz="2400" dirty="0" smtClean="0"/>
              <a:t> /day/kg/</a:t>
            </a:r>
            <a:r>
              <a:rPr lang="en-US" altLang="ja-JP" sz="2400" dirty="0" err="1" smtClean="0"/>
              <a:t>keVee</a:t>
            </a:r>
            <a:endParaRPr lang="en-US" altLang="ja-JP" sz="2400" dirty="0" smtClean="0"/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                                   @5–5.5 </a:t>
            </a:r>
            <a:r>
              <a:rPr lang="en-US" altLang="ja-JP" sz="2400" dirty="0" err="1" smtClean="0"/>
              <a:t>keVee</a:t>
            </a:r>
            <a:endParaRPr lang="en-US" altLang="ja-JP" sz="2400" dirty="0" smtClean="0"/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                        (signal efficiency: ~30%)</a:t>
            </a:r>
          </a:p>
          <a:p>
            <a:endParaRPr kumimoji="1" lang="ja-JP" altLang="en-US" dirty="0"/>
          </a:p>
        </p:txBody>
      </p:sp>
      <p:sp>
        <p:nvSpPr>
          <p:cNvPr id="12" name="タイトル 1"/>
          <p:cNvSpPr>
            <a:spLocks noGrp="1"/>
          </p:cNvSpPr>
          <p:nvPr>
            <p:ph type="title"/>
          </p:nvPr>
        </p:nvSpPr>
        <p:spPr>
          <a:xfrm>
            <a:off x="839526" y="166040"/>
            <a:ext cx="10515600" cy="731039"/>
          </a:xfrm>
        </p:spPr>
        <p:txBody>
          <a:bodyPr>
            <a:noAutofit/>
          </a:bodyPr>
          <a:lstStyle/>
          <a:p>
            <a:r>
              <a:rPr lang="en-US" altLang="ja-JP" sz="5400" dirty="0" smtClean="0"/>
              <a:t>Data reduction</a:t>
            </a:r>
            <a:endParaRPr kumimoji="1" lang="ja-JP" altLang="en-US" sz="5400" dirty="0"/>
          </a:p>
        </p:txBody>
      </p:sp>
      <p:grpSp>
        <p:nvGrpSpPr>
          <p:cNvPr id="45" name="グループ化 44"/>
          <p:cNvGrpSpPr/>
          <p:nvPr/>
        </p:nvGrpSpPr>
        <p:grpSpPr>
          <a:xfrm>
            <a:off x="5668483" y="0"/>
            <a:ext cx="6663095" cy="6861953"/>
            <a:chOff x="5668483" y="0"/>
            <a:chExt cx="6663095" cy="6861953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79095" y="4338126"/>
              <a:ext cx="5742001" cy="2113667"/>
            </a:xfrm>
            <a:prstGeom prst="rect">
              <a:avLst/>
            </a:prstGeom>
          </p:spPr>
        </p:pic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7898" y="0"/>
              <a:ext cx="5321013" cy="4352283"/>
            </a:xfrm>
            <a:prstGeom prst="rect">
              <a:avLst/>
            </a:prstGeom>
          </p:spPr>
        </p:pic>
        <p:sp>
          <p:nvSpPr>
            <p:cNvPr id="15" name="テキスト ボックス 14"/>
            <p:cNvSpPr txBox="1"/>
            <p:nvPr/>
          </p:nvSpPr>
          <p:spPr>
            <a:xfrm>
              <a:off x="6706127" y="4365422"/>
              <a:ext cx="4379469" cy="400110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/>
                <a:t>Standard cut + R(T)&lt;38cm + R(PE)&lt;20cm</a:t>
              </a:r>
              <a:endParaRPr kumimoji="1" lang="ja-JP" altLang="en-US" sz="2000" dirty="0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8584724" y="32279"/>
              <a:ext cx="3275972" cy="2816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8516485" y="272396"/>
              <a:ext cx="3589079" cy="163121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 smtClean="0"/>
                <a:t>           Main parts of standard cut</a:t>
              </a:r>
            </a:p>
            <a:p>
              <a:r>
                <a:rPr lang="en-US" altLang="ja-JP" sz="2000" dirty="0"/>
                <a:t> </a:t>
              </a:r>
              <a:r>
                <a:rPr lang="en-US" altLang="ja-JP" sz="2000" dirty="0" smtClean="0"/>
                <a:t>          </a:t>
              </a:r>
              <a:r>
                <a:rPr kumimoji="1" lang="en-US" altLang="ja-JP" sz="2000" dirty="0" smtClean="0"/>
                <a:t>w/o Cherenkov cut</a:t>
              </a:r>
            </a:p>
            <a:p>
              <a:r>
                <a:rPr kumimoji="1" lang="en-US" altLang="ja-JP" sz="2000" dirty="0" smtClean="0"/>
                <a:t>           Cherenkov cut</a:t>
              </a:r>
            </a:p>
            <a:p>
              <a:r>
                <a:rPr lang="en-US" altLang="ja-JP" sz="2000" dirty="0" smtClean="0"/>
                <a:t>           R(T) &lt; 38 cm cut</a:t>
              </a:r>
            </a:p>
            <a:p>
              <a:r>
                <a:rPr kumimoji="1" lang="en-US" altLang="ja-JP" sz="2000" dirty="0" smtClean="0"/>
                <a:t>           R(PE) &lt; 20 cm cut</a:t>
              </a:r>
              <a:endParaRPr kumimoji="1" lang="ja-JP" altLang="en-US" sz="2000" dirty="0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6905625" y="3895725"/>
              <a:ext cx="4810671" cy="314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6890665" y="3834282"/>
              <a:ext cx="54409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0            50          100         150         200        250 NPE </a:t>
              </a:r>
              <a:endParaRPr kumimoji="1" lang="ja-JP" altLang="en-US" sz="2000" dirty="0"/>
            </a:p>
          </p:txBody>
        </p:sp>
        <p:grpSp>
          <p:nvGrpSpPr>
            <p:cNvPr id="44" name="グループ化 43"/>
            <p:cNvGrpSpPr/>
            <p:nvPr/>
          </p:nvGrpSpPr>
          <p:grpSpPr>
            <a:xfrm>
              <a:off x="6554579" y="6220948"/>
              <a:ext cx="5507460" cy="641005"/>
              <a:chOff x="6554579" y="6220948"/>
              <a:chExt cx="5507460" cy="641005"/>
            </a:xfrm>
          </p:grpSpPr>
          <p:sp>
            <p:nvSpPr>
              <p:cNvPr id="14" name="テキスト ボックス 13"/>
              <p:cNvSpPr txBox="1"/>
              <p:nvPr/>
            </p:nvSpPr>
            <p:spPr>
              <a:xfrm>
                <a:off x="8432285" y="6461843"/>
                <a:ext cx="33694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 smtClean="0"/>
                  <a:t>Reconstruction energy [</a:t>
                </a:r>
                <a:r>
                  <a:rPr lang="en-US" altLang="ja-JP" sz="2000" dirty="0" err="1" smtClean="0"/>
                  <a:t>keVee</a:t>
                </a:r>
                <a:r>
                  <a:rPr lang="en-US" altLang="ja-JP" sz="2000" dirty="0" smtClean="0"/>
                  <a:t>]</a:t>
                </a:r>
                <a:endParaRPr kumimoji="1" lang="ja-JP" altLang="en-US" sz="2000" dirty="0"/>
              </a:p>
            </p:txBody>
          </p:sp>
          <p:sp>
            <p:nvSpPr>
              <p:cNvPr id="24" name="正方形/長方形 23"/>
              <p:cNvSpPr/>
              <p:nvPr/>
            </p:nvSpPr>
            <p:spPr>
              <a:xfrm>
                <a:off x="6588841" y="6274203"/>
                <a:ext cx="5473198" cy="1502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6554579" y="6220948"/>
                <a:ext cx="549381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 smtClean="0"/>
                  <a:t>0            5            10          15          20           25          30</a:t>
                </a:r>
                <a:endParaRPr kumimoji="1" lang="ja-JP" altLang="en-US" sz="2000" dirty="0"/>
              </a:p>
            </p:txBody>
          </p:sp>
        </p:grpSp>
        <p:cxnSp>
          <p:nvCxnSpPr>
            <p:cNvPr id="18" name="直線コネクタ 17"/>
            <p:cNvCxnSpPr/>
            <p:nvPr/>
          </p:nvCxnSpPr>
          <p:spPr>
            <a:xfrm flipV="1">
              <a:off x="8622711" y="493004"/>
              <a:ext cx="548299" cy="8323"/>
            </a:xfrm>
            <a:prstGeom prst="line">
              <a:avLst/>
            </a:prstGeom>
            <a:ln w="34925">
              <a:solidFill>
                <a:srgbClr val="14FF1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 flipV="1">
              <a:off x="8650007" y="1075046"/>
              <a:ext cx="548299" cy="8323"/>
            </a:xfrm>
            <a:prstGeom prst="line">
              <a:avLst/>
            </a:prstGeom>
            <a:ln w="47625">
              <a:solidFill>
                <a:srgbClr val="0000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flipV="1">
              <a:off x="8650008" y="1381125"/>
              <a:ext cx="548299" cy="8323"/>
            </a:xfrm>
            <a:prstGeom prst="line">
              <a:avLst/>
            </a:prstGeom>
            <a:ln w="4762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 flipV="1">
              <a:off x="8663656" y="1695450"/>
              <a:ext cx="548299" cy="8323"/>
            </a:xfrm>
            <a:prstGeom prst="line">
              <a:avLst/>
            </a:prstGeom>
            <a:ln w="60325">
              <a:solidFill>
                <a:srgbClr val="00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グループ化 42"/>
            <p:cNvGrpSpPr/>
            <p:nvPr/>
          </p:nvGrpSpPr>
          <p:grpSpPr>
            <a:xfrm>
              <a:off x="5668483" y="4032382"/>
              <a:ext cx="1043043" cy="2282932"/>
              <a:chOff x="5668483" y="4032382"/>
              <a:chExt cx="1043043" cy="2282932"/>
            </a:xfrm>
          </p:grpSpPr>
          <p:sp>
            <p:nvSpPr>
              <p:cNvPr id="9" name="テキスト ボックス 8"/>
              <p:cNvSpPr txBox="1"/>
              <p:nvPr/>
            </p:nvSpPr>
            <p:spPr>
              <a:xfrm rot="16200000">
                <a:off x="4997273" y="5223939"/>
                <a:ext cx="1711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[/day/kg/</a:t>
                </a:r>
                <a:r>
                  <a:rPr kumimoji="1" lang="en-US" altLang="ja-JP" dirty="0" err="1" smtClean="0"/>
                  <a:t>keVee</a:t>
                </a:r>
                <a:r>
                  <a:rPr kumimoji="1" lang="en-US" altLang="ja-JP" dirty="0" smtClean="0"/>
                  <a:t>]</a:t>
                </a:r>
                <a:endParaRPr kumimoji="1" lang="ja-JP" altLang="en-US" dirty="0"/>
              </a:p>
            </p:txBody>
          </p:sp>
          <p:sp>
            <p:nvSpPr>
              <p:cNvPr id="26" name="正方形/長方形 25"/>
              <p:cNvSpPr/>
              <p:nvPr/>
            </p:nvSpPr>
            <p:spPr>
              <a:xfrm>
                <a:off x="6307842" y="4032382"/>
                <a:ext cx="338618" cy="22829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>
                <a:off x="5998799" y="5774896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0.001</a:t>
                </a:r>
                <a:endParaRPr kumimoji="1" lang="ja-JP" altLang="en-US" dirty="0"/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6001075" y="5449625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0.002</a:t>
                </a:r>
                <a:endParaRPr kumimoji="1" lang="ja-JP" altLang="en-US" dirty="0"/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6001074" y="5149374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0.003</a:t>
                </a:r>
                <a:endParaRPr kumimoji="1" lang="ja-JP" altLang="en-US" dirty="0"/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>
                <a:off x="5998800" y="4846849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0.004</a:t>
                </a:r>
                <a:endParaRPr kumimoji="1" lang="ja-JP" altLang="en-US" dirty="0"/>
              </a:p>
            </p:txBody>
          </p:sp>
          <p:sp>
            <p:nvSpPr>
              <p:cNvPr id="31" name="テキスト ボックス 30"/>
              <p:cNvSpPr txBox="1"/>
              <p:nvPr/>
            </p:nvSpPr>
            <p:spPr>
              <a:xfrm>
                <a:off x="5998799" y="4532950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0.005</a:t>
                </a:r>
                <a:endParaRPr kumimoji="1" lang="ja-JP" altLang="en-US" dirty="0"/>
              </a:p>
            </p:txBody>
          </p:sp>
        </p:grpSp>
        <p:sp>
          <p:nvSpPr>
            <p:cNvPr id="32" name="テキスト ボックス 31"/>
            <p:cNvSpPr txBox="1"/>
            <p:nvPr/>
          </p:nvSpPr>
          <p:spPr>
            <a:xfrm rot="16200000">
              <a:off x="6007439" y="1813808"/>
              <a:ext cx="8646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/>
                <a:t>Events</a:t>
              </a:r>
              <a:endParaRPr kumimoji="1" lang="ja-JP" altLang="en-US" sz="2000" dirty="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6588841" y="545206"/>
              <a:ext cx="398813" cy="33564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6646461" y="3560144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1</a:t>
              </a:r>
              <a:endParaRPr kumimoji="1" lang="ja-JP" altLang="en-US" sz="2000" dirty="0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6553201" y="3112043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10</a:t>
              </a:r>
              <a:endParaRPr kumimoji="1" lang="ja-JP" altLang="en-US" sz="2000" dirty="0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6528180" y="2691237"/>
              <a:ext cx="5309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10</a:t>
              </a:r>
              <a:r>
                <a:rPr kumimoji="1" lang="en-US" altLang="ja-JP" sz="2000" baseline="30000" dirty="0" smtClean="0"/>
                <a:t>2</a:t>
              </a:r>
              <a:endParaRPr kumimoji="1" lang="ja-JP" altLang="en-US" sz="2000" baseline="30000" dirty="0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6530455" y="2297727"/>
              <a:ext cx="5309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10</a:t>
              </a:r>
              <a:r>
                <a:rPr lang="en-US" altLang="ja-JP" sz="2000" baseline="30000" dirty="0"/>
                <a:t>3</a:t>
              </a:r>
              <a:endParaRPr kumimoji="1" lang="ja-JP" altLang="en-US" sz="2000" baseline="30000" dirty="0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6530455" y="1888294"/>
              <a:ext cx="5309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10</a:t>
              </a:r>
              <a:r>
                <a:rPr lang="en-US" altLang="ja-JP" sz="2000" baseline="30000" dirty="0"/>
                <a:t>4</a:t>
              </a:r>
              <a:endParaRPr kumimoji="1" lang="ja-JP" altLang="en-US" sz="2000" baseline="30000" dirty="0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6530454" y="1465213"/>
              <a:ext cx="5309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10</a:t>
              </a:r>
              <a:r>
                <a:rPr lang="en-US" altLang="ja-JP" sz="2000" baseline="30000" dirty="0"/>
                <a:t>5</a:t>
              </a:r>
              <a:endParaRPr kumimoji="1" lang="ja-JP" altLang="en-US" sz="2000" baseline="30000" dirty="0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6530455" y="1055780"/>
              <a:ext cx="5309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10</a:t>
              </a:r>
              <a:r>
                <a:rPr lang="en-US" altLang="ja-JP" sz="2000" baseline="30000" dirty="0"/>
                <a:t>6</a:t>
              </a:r>
              <a:endParaRPr kumimoji="1" lang="ja-JP" altLang="en-US" sz="2000" baseline="30000" dirty="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6530454" y="632700"/>
              <a:ext cx="5309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10</a:t>
              </a:r>
              <a:r>
                <a:rPr lang="en-US" altLang="ja-JP" sz="2000" baseline="30000" dirty="0"/>
                <a:t>7</a:t>
              </a:r>
              <a:endParaRPr kumimoji="1" lang="ja-JP" altLang="en-US" sz="2000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433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6051" y="1"/>
            <a:ext cx="10515600" cy="1096888"/>
          </a:xfrm>
        </p:spPr>
        <p:txBody>
          <a:bodyPr/>
          <a:lstStyle/>
          <a:p>
            <a:pPr algn="ctr"/>
            <a:r>
              <a:rPr lang="en-US" altLang="ja-JP" dirty="0"/>
              <a:t>B</a:t>
            </a:r>
            <a:r>
              <a:rPr kumimoji="1" lang="en-US" altLang="ja-JP" dirty="0" smtClean="0"/>
              <a:t>ackground prediction with MC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8586" y="2605011"/>
            <a:ext cx="5916001" cy="2385667"/>
          </a:xfrm>
          <a:prstGeom prst="rect">
            <a:avLst/>
          </a:prstGeom>
        </p:spPr>
      </p:pic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220522"/>
              </p:ext>
            </p:extLst>
          </p:nvPr>
        </p:nvGraphicFramePr>
        <p:xfrm>
          <a:off x="8217573" y="2411137"/>
          <a:ext cx="3677478" cy="1495315"/>
        </p:xfrm>
        <a:graphic>
          <a:graphicData uri="http://schemas.openxmlformats.org/drawingml/2006/table">
            <a:tbl>
              <a:tblPr/>
              <a:tblGrid>
                <a:gridCol w="1411355"/>
                <a:gridCol w="417444"/>
                <a:gridCol w="1302026"/>
                <a:gridCol w="546653"/>
              </a:tblGrid>
              <a:tr h="23442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Blue histogram : all MC with statistical error</a:t>
                      </a: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</a:tr>
              <a:tr h="33023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Pb210 Plate bulk</a:t>
                      </a: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N.R.</a:t>
                      </a: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</a:tr>
              <a:tr h="34209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Pb210 Ring bulk</a:t>
                      </a: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Internal</a:t>
                      </a:r>
                    </a:p>
                  </a:txBody>
                  <a:tcPr marL="91444" marR="91444" marT="45725" marB="45725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44" marR="91444" marT="45725" marB="45725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01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PMT Al seal</a:t>
                      </a: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Pb210 Surface</a:t>
                      </a: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201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PMT gamma</a:t>
                      </a:r>
                      <a:endParaRPr kumimoji="1" lang="ja-JP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</a:endParaRP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91444" marR="91444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157668" y="1397102"/>
            <a:ext cx="630544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2400" dirty="0" smtClean="0"/>
              <a:t>XMASS MC based on Geant4.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Detail detector geometry and</a:t>
            </a:r>
          </a:p>
          <a:p>
            <a:pPr lvl="1"/>
            <a:r>
              <a:rPr lang="en-US" altLang="ja-JP" sz="2400" dirty="0"/>
              <a:t> </a:t>
            </a:r>
            <a:r>
              <a:rPr lang="en-US" altLang="ja-JP" sz="2400" dirty="0" smtClean="0"/>
              <a:t>    responses of PMT and DAQ were included.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kumimoji="1" lang="en-US" altLang="ja-JP" sz="2400" dirty="0" smtClean="0"/>
              <a:t>Optical parameters of </a:t>
            </a:r>
            <a:r>
              <a:rPr kumimoji="1" lang="en-US" altLang="ja-JP" sz="2400" dirty="0" err="1" smtClean="0"/>
              <a:t>LXe</a:t>
            </a:r>
            <a:endParaRPr kumimoji="1" lang="en-US" altLang="ja-JP" sz="2400" dirty="0" smtClean="0"/>
          </a:p>
          <a:p>
            <a:pPr lvl="1"/>
            <a:r>
              <a:rPr lang="en-US" altLang="ja-JP" sz="2400" dirty="0"/>
              <a:t> </a:t>
            </a:r>
            <a:r>
              <a:rPr lang="en-US" altLang="ja-JP" sz="2400" dirty="0" smtClean="0"/>
              <a:t>    were traced with our periodical</a:t>
            </a:r>
          </a:p>
          <a:p>
            <a:pPr lvl="1"/>
            <a:r>
              <a:rPr kumimoji="1" lang="en-US" altLang="ja-JP" sz="2400" dirty="0"/>
              <a:t> </a:t>
            </a:r>
            <a:r>
              <a:rPr kumimoji="1" lang="en-US" altLang="ja-JP" sz="2400" dirty="0" smtClean="0"/>
              <a:t>   </a:t>
            </a:r>
            <a:r>
              <a:rPr lang="ja-JP" altLang="en-US" sz="2400" dirty="0"/>
              <a:t> </a:t>
            </a:r>
            <a:r>
              <a:rPr kumimoji="1" lang="en-US" altLang="ja-JP" sz="2400" dirty="0" smtClean="0"/>
              <a:t>calibration (</a:t>
            </a:r>
            <a:r>
              <a:rPr kumimoji="1" lang="en-US" altLang="ja-JP" sz="2400" baseline="30000" dirty="0" smtClean="0"/>
              <a:t>57</a:t>
            </a:r>
            <a:r>
              <a:rPr kumimoji="1" lang="en-US" altLang="ja-JP" sz="2400" dirty="0" smtClean="0"/>
              <a:t>Co and </a:t>
            </a:r>
            <a:r>
              <a:rPr kumimoji="1" lang="en-US" altLang="ja-JP" sz="2400" baseline="30000" dirty="0" smtClean="0"/>
              <a:t>60</a:t>
            </a:r>
            <a:r>
              <a:rPr kumimoji="1" lang="en-US" altLang="ja-JP" sz="2400" dirty="0" smtClean="0"/>
              <a:t>Co).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RI activities for each material</a:t>
            </a:r>
          </a:p>
          <a:p>
            <a:pPr lvl="1"/>
            <a:r>
              <a:rPr kumimoji="1" lang="en-US" altLang="ja-JP" sz="2400" dirty="0"/>
              <a:t> </a:t>
            </a:r>
            <a:r>
              <a:rPr kumimoji="1" lang="en-US" altLang="ja-JP" sz="2400" dirty="0" smtClean="0"/>
              <a:t>    were implanted. 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Same live time as that of data.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2400" dirty="0"/>
              <a:t>S</a:t>
            </a:r>
            <a:r>
              <a:rPr lang="en-US" altLang="ja-JP" sz="2400" dirty="0" smtClean="0"/>
              <a:t>ame reduction as that for data</a:t>
            </a:r>
          </a:p>
          <a:p>
            <a:pPr lvl="1"/>
            <a:r>
              <a:rPr lang="en-US" altLang="ja-JP" sz="2400" dirty="0"/>
              <a:t> </a:t>
            </a:r>
            <a:r>
              <a:rPr lang="en-US" altLang="ja-JP" sz="2400" dirty="0" smtClean="0"/>
              <a:t>    was applied.</a:t>
            </a:r>
          </a:p>
          <a:p>
            <a:pPr lvl="1"/>
            <a:endParaRPr kumimoji="1" lang="en-US" altLang="ja-JP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284256" y="1921611"/>
            <a:ext cx="4767395" cy="400110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Standard cut + R(T)&lt;38cm + R(PE)&lt;20cm cut</a:t>
            </a:r>
            <a:endParaRPr kumimoji="1" lang="ja-JP" altLang="en-US" sz="2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13557" y="2688609"/>
            <a:ext cx="958917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MC only</a:t>
            </a:r>
            <a:endParaRPr kumimoji="1" lang="ja-JP" altLang="en-US" dirty="0"/>
          </a:p>
        </p:txBody>
      </p:sp>
      <p:sp>
        <p:nvSpPr>
          <p:cNvPr id="28" name="右矢印 27"/>
          <p:cNvSpPr/>
          <p:nvPr/>
        </p:nvSpPr>
        <p:spPr>
          <a:xfrm>
            <a:off x="133917" y="5862562"/>
            <a:ext cx="614149" cy="534802"/>
          </a:xfrm>
          <a:prstGeom prst="rightArrow">
            <a:avLst/>
          </a:prstGeom>
          <a:solidFill>
            <a:srgbClr val="FF0000">
              <a:alpha val="51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9" name="グループ化 38"/>
          <p:cNvGrpSpPr/>
          <p:nvPr/>
        </p:nvGrpSpPr>
        <p:grpSpPr>
          <a:xfrm>
            <a:off x="5469616" y="2519755"/>
            <a:ext cx="1043043" cy="2282932"/>
            <a:chOff x="5668483" y="4032382"/>
            <a:chExt cx="1043043" cy="2282932"/>
          </a:xfrm>
        </p:grpSpPr>
        <p:sp>
          <p:nvSpPr>
            <p:cNvPr id="40" name="テキスト ボックス 39"/>
            <p:cNvSpPr txBox="1"/>
            <p:nvPr/>
          </p:nvSpPr>
          <p:spPr>
            <a:xfrm rot="16200000">
              <a:off x="4997273" y="5223939"/>
              <a:ext cx="17117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[/day/kg/</a:t>
              </a:r>
              <a:r>
                <a:rPr kumimoji="1" lang="en-US" altLang="ja-JP" dirty="0" err="1" smtClean="0"/>
                <a:t>keVee</a:t>
              </a:r>
              <a:r>
                <a:rPr kumimoji="1" lang="en-US" altLang="ja-JP" dirty="0" smtClean="0"/>
                <a:t>]</a:t>
              </a:r>
              <a:endParaRPr kumimoji="1" lang="ja-JP" altLang="en-US" dirty="0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6307842" y="4032382"/>
              <a:ext cx="338618" cy="22829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998799" y="5774896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0.001</a:t>
              </a:r>
              <a:endParaRPr kumimoji="1" lang="ja-JP" altLang="en-US" dirty="0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6001075" y="5395034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0.002</a:t>
              </a:r>
              <a:endParaRPr kumimoji="1" lang="ja-JP" altLang="en-US" dirty="0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6001074" y="5026545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0.003</a:t>
              </a:r>
              <a:endParaRPr kumimoji="1" lang="ja-JP" altLang="en-US" dirty="0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5998800" y="4696724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0.004</a:t>
              </a:r>
              <a:endParaRPr kumimoji="1" lang="ja-JP" altLang="en-US" dirty="0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5998799" y="4341881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0.005</a:t>
              </a:r>
              <a:endParaRPr kumimoji="1" lang="ja-JP" altLang="en-US" dirty="0"/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6331758" y="4759967"/>
            <a:ext cx="5507460" cy="641005"/>
            <a:chOff x="6554579" y="6220948"/>
            <a:chExt cx="5507460" cy="641005"/>
          </a:xfrm>
        </p:grpSpPr>
        <p:sp>
          <p:nvSpPr>
            <p:cNvPr id="48" name="テキスト ボックス 47"/>
            <p:cNvSpPr txBox="1"/>
            <p:nvPr/>
          </p:nvSpPr>
          <p:spPr>
            <a:xfrm>
              <a:off x="8432285" y="6461843"/>
              <a:ext cx="33694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/>
                <a:t>Reconstruction energy [</a:t>
              </a:r>
              <a:r>
                <a:rPr lang="en-US" altLang="ja-JP" sz="2000" dirty="0" err="1" smtClean="0"/>
                <a:t>keVee</a:t>
              </a:r>
              <a:r>
                <a:rPr lang="en-US" altLang="ja-JP" sz="2000" dirty="0" smtClean="0"/>
                <a:t>]</a:t>
              </a:r>
              <a:endParaRPr kumimoji="1" lang="ja-JP" altLang="en-US" sz="2000" dirty="0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6588841" y="6274203"/>
              <a:ext cx="5473198" cy="1502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6554579" y="6220948"/>
              <a:ext cx="54938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0            5            10          15          20           25          30</a:t>
              </a:r>
              <a:endParaRPr kumimoji="1" lang="ja-JP" altLang="en-US" sz="2000" dirty="0"/>
            </a:p>
          </p:txBody>
        </p:sp>
      </p:grpSp>
      <p:sp>
        <p:nvSpPr>
          <p:cNvPr id="29" name="テキスト ボックス 28"/>
          <p:cNvSpPr txBox="1"/>
          <p:nvPr/>
        </p:nvSpPr>
        <p:spPr>
          <a:xfrm>
            <a:off x="327912" y="5876322"/>
            <a:ext cx="11554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altLang="ja-JP" sz="2400" dirty="0" smtClean="0"/>
              <a:t>Main </a:t>
            </a:r>
            <a:r>
              <a:rPr lang="en-US" altLang="ja-JP" sz="2400" dirty="0"/>
              <a:t>BG origin is not internal </a:t>
            </a:r>
            <a:r>
              <a:rPr lang="en-US" altLang="ja-JP" sz="2400" dirty="0" smtClean="0"/>
              <a:t>but detector </a:t>
            </a:r>
            <a:r>
              <a:rPr lang="en-US" altLang="ja-JP" sz="2400" dirty="0"/>
              <a:t>surface </a:t>
            </a:r>
            <a:r>
              <a:rPr lang="en-US" altLang="ja-JP" sz="2400" dirty="0" smtClean="0"/>
              <a:t>events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(miss-reconstructed events).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73004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6051" y="1"/>
            <a:ext cx="10515600" cy="1096888"/>
          </a:xfrm>
        </p:spPr>
        <p:txBody>
          <a:bodyPr/>
          <a:lstStyle/>
          <a:p>
            <a:pPr algn="ctr"/>
            <a:r>
              <a:rPr lang="en-US" altLang="ja-JP" dirty="0" smtClean="0"/>
              <a:t>Miss-reconstructed events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1720" y="1051670"/>
            <a:ext cx="757124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Events occurring on surface of copper plate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are wrongly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reconstructed to inside of the fiducial volume with some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probabilities because closest PMT has small solid angle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for these events.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Light leakage from a gap around boundary</a:t>
            </a:r>
          </a:p>
          <a:p>
            <a:r>
              <a:rPr lang="en-US" altLang="ja-JP" sz="2400" dirty="0" smtClean="0"/>
              <a:t>     between plate and plate makes special pattern,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but, sometimes wrongly reconstructed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inside the fiducial volume.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9006307" y="4269787"/>
            <a:ext cx="1937982" cy="262276"/>
          </a:xfrm>
          <a:prstGeom prst="rect">
            <a:avLst/>
          </a:prstGeom>
          <a:solidFill>
            <a:srgbClr val="66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8892853" y="4534101"/>
            <a:ext cx="2186608" cy="3002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9077057" y="4845527"/>
            <a:ext cx="1843377" cy="10065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3" name="グループ化 102"/>
          <p:cNvGrpSpPr/>
          <p:nvPr/>
        </p:nvGrpSpPr>
        <p:grpSpPr>
          <a:xfrm>
            <a:off x="8694069" y="4067631"/>
            <a:ext cx="564378" cy="875663"/>
            <a:chOff x="7402664" y="2749414"/>
            <a:chExt cx="564378" cy="875663"/>
          </a:xfrm>
        </p:grpSpPr>
        <p:grpSp>
          <p:nvGrpSpPr>
            <p:cNvPr id="60" name="グループ化 59"/>
            <p:cNvGrpSpPr/>
            <p:nvPr/>
          </p:nvGrpSpPr>
          <p:grpSpPr>
            <a:xfrm flipH="1">
              <a:off x="7402664" y="2853801"/>
              <a:ext cx="453223" cy="771276"/>
              <a:chOff x="8134185" y="2297927"/>
              <a:chExt cx="381663" cy="771276"/>
            </a:xfrm>
          </p:grpSpPr>
          <p:sp>
            <p:nvSpPr>
              <p:cNvPr id="61" name="正方形/長方形 60"/>
              <p:cNvSpPr/>
              <p:nvPr/>
            </p:nvSpPr>
            <p:spPr>
              <a:xfrm>
                <a:off x="8134185" y="2297927"/>
                <a:ext cx="381661" cy="88057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8293350" y="2385391"/>
                <a:ext cx="222498" cy="153092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8364772" y="2528515"/>
                <a:ext cx="151075" cy="7951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8418475" y="2588623"/>
                <a:ext cx="97372" cy="45720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8261405" y="2997642"/>
                <a:ext cx="246490" cy="7156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 flipH="1">
              <a:off x="7402664" y="2749414"/>
              <a:ext cx="564378" cy="190832"/>
              <a:chOff x="8588517" y="3643022"/>
              <a:chExt cx="827152" cy="190832"/>
            </a:xfrm>
          </p:grpSpPr>
          <p:sp>
            <p:nvSpPr>
              <p:cNvPr id="66" name="正方形/長方形 65"/>
              <p:cNvSpPr/>
              <p:nvPr/>
            </p:nvSpPr>
            <p:spPr>
              <a:xfrm>
                <a:off x="8588517" y="3643022"/>
                <a:ext cx="827152" cy="7156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8588517" y="3657283"/>
                <a:ext cx="79730" cy="17657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0" name="テキスト ボックス 9"/>
          <p:cNvSpPr txBox="1"/>
          <p:nvPr/>
        </p:nvSpPr>
        <p:spPr>
          <a:xfrm>
            <a:off x="9668964" y="5098052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PMT</a:t>
            </a:r>
            <a:endParaRPr kumimoji="1" lang="ja-JP" altLang="en-US" dirty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8936448" y="4188760"/>
            <a:ext cx="12756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q</a:t>
            </a:r>
            <a:r>
              <a:rPr lang="en-US" altLang="ja-JP" sz="1400" dirty="0" smtClean="0"/>
              <a:t>uartz window</a:t>
            </a:r>
            <a:endParaRPr kumimoji="1" lang="ja-JP" altLang="en-US" sz="1400" dirty="0"/>
          </a:p>
        </p:txBody>
      </p:sp>
      <p:sp>
        <p:nvSpPr>
          <p:cNvPr id="15" name="爆発 1 14"/>
          <p:cNvSpPr/>
          <p:nvPr/>
        </p:nvSpPr>
        <p:spPr>
          <a:xfrm>
            <a:off x="10365640" y="3989787"/>
            <a:ext cx="214686" cy="198889"/>
          </a:xfrm>
          <a:prstGeom prst="irregularSeal1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正方形/長方形 77"/>
          <p:cNvSpPr/>
          <p:nvPr/>
        </p:nvSpPr>
        <p:spPr>
          <a:xfrm>
            <a:off x="11422693" y="4519524"/>
            <a:ext cx="698389" cy="3002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正方形/長方形 78"/>
          <p:cNvSpPr/>
          <p:nvPr/>
        </p:nvSpPr>
        <p:spPr>
          <a:xfrm>
            <a:off x="11583043" y="4822999"/>
            <a:ext cx="538039" cy="10065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正方形/長方形 79"/>
          <p:cNvSpPr/>
          <p:nvPr/>
        </p:nvSpPr>
        <p:spPr>
          <a:xfrm>
            <a:off x="11599757" y="4263161"/>
            <a:ext cx="521325" cy="262276"/>
          </a:xfrm>
          <a:prstGeom prst="rect">
            <a:avLst/>
          </a:prstGeom>
          <a:solidFill>
            <a:srgbClr val="66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4" name="グループ化 93"/>
          <p:cNvGrpSpPr/>
          <p:nvPr/>
        </p:nvGrpSpPr>
        <p:grpSpPr>
          <a:xfrm>
            <a:off x="10729387" y="4068957"/>
            <a:ext cx="1082754" cy="884642"/>
            <a:chOff x="9437982" y="2750740"/>
            <a:chExt cx="1082754" cy="884642"/>
          </a:xfrm>
        </p:grpSpPr>
        <p:sp>
          <p:nvSpPr>
            <p:cNvPr id="56" name="正方形/長方形 55"/>
            <p:cNvSpPr/>
            <p:nvPr/>
          </p:nvSpPr>
          <p:spPr>
            <a:xfrm>
              <a:off x="9437982" y="2752787"/>
              <a:ext cx="498717" cy="72643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9437982" y="2767048"/>
              <a:ext cx="79730" cy="17657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9557469" y="2864106"/>
              <a:ext cx="381663" cy="771276"/>
              <a:chOff x="8134185" y="2297927"/>
              <a:chExt cx="381663" cy="771276"/>
            </a:xfrm>
          </p:grpSpPr>
          <p:sp>
            <p:nvSpPr>
              <p:cNvPr id="5" name="正方形/長方形 4"/>
              <p:cNvSpPr/>
              <p:nvPr/>
            </p:nvSpPr>
            <p:spPr>
              <a:xfrm>
                <a:off x="8134185" y="2297927"/>
                <a:ext cx="381661" cy="88057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8293350" y="2385391"/>
                <a:ext cx="222498" cy="153092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8364772" y="2528515"/>
                <a:ext cx="151075" cy="7951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8418475" y="2588623"/>
                <a:ext cx="97372" cy="45720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8261405" y="2997642"/>
                <a:ext cx="246490" cy="7156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/>
            <p:cNvGrpSpPr/>
            <p:nvPr/>
          </p:nvGrpSpPr>
          <p:grpSpPr>
            <a:xfrm flipH="1">
              <a:off x="9956358" y="2863078"/>
              <a:ext cx="453223" cy="771276"/>
              <a:chOff x="8134185" y="2297927"/>
              <a:chExt cx="381663" cy="771276"/>
            </a:xfrm>
          </p:grpSpPr>
          <p:sp>
            <p:nvSpPr>
              <p:cNvPr id="73" name="正方形/長方形 72"/>
              <p:cNvSpPr/>
              <p:nvPr/>
            </p:nvSpPr>
            <p:spPr>
              <a:xfrm>
                <a:off x="8134185" y="2297927"/>
                <a:ext cx="381661" cy="88057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8293350" y="2385391"/>
                <a:ext cx="222498" cy="153092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8364772" y="2528515"/>
                <a:ext cx="151075" cy="7951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8418475" y="2588623"/>
                <a:ext cx="97372" cy="45720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8261405" y="2997642"/>
                <a:ext cx="246490" cy="7156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/>
            <p:cNvGrpSpPr/>
            <p:nvPr/>
          </p:nvGrpSpPr>
          <p:grpSpPr>
            <a:xfrm flipH="1">
              <a:off x="9949856" y="2750740"/>
              <a:ext cx="570880" cy="190832"/>
              <a:chOff x="8588517" y="3643022"/>
              <a:chExt cx="827152" cy="190832"/>
            </a:xfrm>
          </p:grpSpPr>
          <p:sp>
            <p:nvSpPr>
              <p:cNvPr id="82" name="正方形/長方形 81"/>
              <p:cNvSpPr/>
              <p:nvPr/>
            </p:nvSpPr>
            <p:spPr>
              <a:xfrm>
                <a:off x="8588517" y="3643022"/>
                <a:ext cx="827152" cy="7156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8588517" y="3657283"/>
                <a:ext cx="107522" cy="17657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cxnSp>
        <p:nvCxnSpPr>
          <p:cNvPr id="18" name="直線矢印コネクタ 17"/>
          <p:cNvCxnSpPr/>
          <p:nvPr/>
        </p:nvCxnSpPr>
        <p:spPr>
          <a:xfrm flipH="1" flipV="1">
            <a:off x="10477218" y="4079227"/>
            <a:ext cx="11085" cy="200296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1" name="グループ化 150"/>
          <p:cNvGrpSpPr/>
          <p:nvPr/>
        </p:nvGrpSpPr>
        <p:grpSpPr>
          <a:xfrm>
            <a:off x="11124188" y="3591504"/>
            <a:ext cx="548640" cy="528500"/>
            <a:chOff x="8641438" y="3617280"/>
            <a:chExt cx="548640" cy="528500"/>
          </a:xfrm>
        </p:grpSpPr>
        <p:cxnSp>
          <p:nvCxnSpPr>
            <p:cNvPr id="85" name="直線矢印コネクタ 84"/>
            <p:cNvCxnSpPr/>
            <p:nvPr/>
          </p:nvCxnSpPr>
          <p:spPr>
            <a:xfrm flipH="1" flipV="1">
              <a:off x="8947200" y="3945484"/>
              <a:ext cx="11085" cy="200296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矢印コネクタ 86"/>
            <p:cNvCxnSpPr/>
            <p:nvPr/>
          </p:nvCxnSpPr>
          <p:spPr>
            <a:xfrm flipH="1">
              <a:off x="8728524" y="3951448"/>
              <a:ext cx="189192" cy="11867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矢印コネクタ 89"/>
            <p:cNvCxnSpPr/>
            <p:nvPr/>
          </p:nvCxnSpPr>
          <p:spPr>
            <a:xfrm flipH="1" flipV="1">
              <a:off x="8641438" y="3704366"/>
              <a:ext cx="254508" cy="17305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矢印コネクタ 91"/>
            <p:cNvCxnSpPr/>
            <p:nvPr/>
          </p:nvCxnSpPr>
          <p:spPr>
            <a:xfrm flipH="1" flipV="1">
              <a:off x="8946238" y="3617280"/>
              <a:ext cx="1959" cy="25143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矢印コネクタ 97"/>
            <p:cNvCxnSpPr/>
            <p:nvPr/>
          </p:nvCxnSpPr>
          <p:spPr>
            <a:xfrm flipV="1">
              <a:off x="8978677" y="3721783"/>
              <a:ext cx="211401" cy="17741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矢印コネクタ 100"/>
            <p:cNvCxnSpPr/>
            <p:nvPr/>
          </p:nvCxnSpPr>
          <p:spPr>
            <a:xfrm>
              <a:off x="9000762" y="3928897"/>
              <a:ext cx="180608" cy="14122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爆発 1 70"/>
            <p:cNvSpPr/>
            <p:nvPr/>
          </p:nvSpPr>
          <p:spPr>
            <a:xfrm>
              <a:off x="8870512" y="3815992"/>
              <a:ext cx="214686" cy="198889"/>
            </a:xfrm>
            <a:prstGeom prst="irregularSeal1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04" name="直線矢印コネクタ 103"/>
          <p:cNvCxnSpPr/>
          <p:nvPr/>
        </p:nvCxnSpPr>
        <p:spPr>
          <a:xfrm flipH="1">
            <a:off x="10060936" y="4148503"/>
            <a:ext cx="357052" cy="27867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矢印コネクタ 106"/>
          <p:cNvCxnSpPr/>
          <p:nvPr/>
        </p:nvCxnSpPr>
        <p:spPr>
          <a:xfrm flipH="1">
            <a:off x="10409280" y="4235589"/>
            <a:ext cx="34833" cy="21771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矢印コネクタ 108"/>
          <p:cNvCxnSpPr/>
          <p:nvPr/>
        </p:nvCxnSpPr>
        <p:spPr>
          <a:xfrm flipH="1" flipV="1">
            <a:off x="10165439" y="3974331"/>
            <a:ext cx="250154" cy="9033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矢印コネクタ 109"/>
          <p:cNvCxnSpPr/>
          <p:nvPr/>
        </p:nvCxnSpPr>
        <p:spPr>
          <a:xfrm flipH="1" flipV="1">
            <a:off x="10465884" y="3804514"/>
            <a:ext cx="1960" cy="25144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線矢印コネクタ 110"/>
          <p:cNvCxnSpPr/>
          <p:nvPr/>
        </p:nvCxnSpPr>
        <p:spPr>
          <a:xfrm flipV="1">
            <a:off x="10498323" y="3930788"/>
            <a:ext cx="302842" cy="15564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矢印コネクタ 117"/>
          <p:cNvCxnSpPr/>
          <p:nvPr/>
        </p:nvCxnSpPr>
        <p:spPr>
          <a:xfrm>
            <a:off x="10531199" y="4139794"/>
            <a:ext cx="304800" cy="36576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テキスト ボックス 130"/>
          <p:cNvSpPr txBox="1"/>
          <p:nvPr/>
        </p:nvSpPr>
        <p:spPr>
          <a:xfrm>
            <a:off x="8196353" y="5236503"/>
            <a:ext cx="9428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Copper</a:t>
            </a:r>
          </a:p>
          <a:p>
            <a:r>
              <a:rPr kumimoji="1" lang="en-US" altLang="ja-JP" sz="2000" dirty="0" smtClean="0"/>
              <a:t> ring</a:t>
            </a:r>
            <a:endParaRPr kumimoji="1" lang="ja-JP" altLang="en-US" sz="2000" dirty="0"/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6272198" y="3660764"/>
            <a:ext cx="1527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Copper plate</a:t>
            </a:r>
            <a:endParaRPr kumimoji="1" lang="ja-JP" altLang="en-US" sz="2000" dirty="0"/>
          </a:p>
        </p:txBody>
      </p:sp>
      <p:cxnSp>
        <p:nvCxnSpPr>
          <p:cNvPr id="134" name="直線矢印コネクタ 133"/>
          <p:cNvCxnSpPr>
            <a:stCxn id="132" idx="3"/>
          </p:cNvCxnSpPr>
          <p:nvPr/>
        </p:nvCxnSpPr>
        <p:spPr>
          <a:xfrm>
            <a:off x="7799860" y="3860819"/>
            <a:ext cx="394588" cy="13119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線矢印コネクタ 136"/>
          <p:cNvCxnSpPr/>
          <p:nvPr/>
        </p:nvCxnSpPr>
        <p:spPr>
          <a:xfrm flipV="1">
            <a:off x="8529851" y="4965007"/>
            <a:ext cx="271505" cy="31667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テキスト ボックス 139"/>
          <p:cNvSpPr txBox="1"/>
          <p:nvPr/>
        </p:nvSpPr>
        <p:spPr>
          <a:xfrm>
            <a:off x="8958284" y="955009"/>
            <a:ext cx="2499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Structure around PMT</a:t>
            </a:r>
            <a:endParaRPr kumimoji="1" lang="ja-JP" altLang="en-US" sz="2000" dirty="0"/>
          </a:p>
        </p:txBody>
      </p:sp>
      <p:pic>
        <p:nvPicPr>
          <p:cNvPr id="141" name="Picture 10"/>
          <p:cNvPicPr>
            <a:picLocks noChangeAspect="1" noChangeArrowheads="1"/>
          </p:cNvPicPr>
          <p:nvPr/>
        </p:nvPicPr>
        <p:blipFill rotWithShape="1">
          <a:blip r:embed="rId3">
            <a:lum bright="22000" contras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76"/>
          <a:stretch/>
        </p:blipFill>
        <p:spPr bwMode="auto">
          <a:xfrm>
            <a:off x="8950075" y="1347991"/>
            <a:ext cx="2703099" cy="1539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2" name="角丸四角形 141"/>
          <p:cNvSpPr/>
          <p:nvPr/>
        </p:nvSpPr>
        <p:spPr>
          <a:xfrm>
            <a:off x="10751906" y="3480544"/>
            <a:ext cx="1108513" cy="598683"/>
          </a:xfrm>
          <a:prstGeom prst="roundRect">
            <a:avLst/>
          </a:prstGeom>
          <a:noFill/>
          <a:ln w="3492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角丸四角形 143"/>
          <p:cNvSpPr/>
          <p:nvPr/>
        </p:nvSpPr>
        <p:spPr>
          <a:xfrm>
            <a:off x="9277620" y="3747519"/>
            <a:ext cx="1464266" cy="486382"/>
          </a:xfrm>
          <a:prstGeom prst="roundRect">
            <a:avLst/>
          </a:prstGeom>
          <a:noFill/>
          <a:ln w="3492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10729387" y="2860896"/>
            <a:ext cx="12617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Large 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miss-recon.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9198592" y="3380622"/>
            <a:ext cx="131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 Small</a:t>
            </a:r>
          </a:p>
          <a:p>
            <a:r>
              <a:rPr kumimoji="1" lang="en-US" altLang="ja-JP" dirty="0" smtClean="0"/>
              <a:t> miss-recon.</a:t>
            </a:r>
            <a:endParaRPr kumimoji="1" lang="ja-JP" altLang="en-US" dirty="0"/>
          </a:p>
        </p:txBody>
      </p:sp>
      <p:grpSp>
        <p:nvGrpSpPr>
          <p:cNvPr id="170" name="グループ化 169"/>
          <p:cNvGrpSpPr/>
          <p:nvPr/>
        </p:nvGrpSpPr>
        <p:grpSpPr>
          <a:xfrm rot="606016">
            <a:off x="8093821" y="4004334"/>
            <a:ext cx="501150" cy="882595"/>
            <a:chOff x="4064746" y="3623334"/>
            <a:chExt cx="501150" cy="882595"/>
          </a:xfrm>
        </p:grpSpPr>
        <p:sp>
          <p:nvSpPr>
            <p:cNvPr id="153" name="正方形/長方形 152"/>
            <p:cNvSpPr/>
            <p:nvPr/>
          </p:nvSpPr>
          <p:spPr>
            <a:xfrm>
              <a:off x="4064746" y="3623334"/>
              <a:ext cx="498717" cy="72643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4064746" y="3637595"/>
              <a:ext cx="79730" cy="17657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5" name="グループ化 154"/>
            <p:cNvGrpSpPr/>
            <p:nvPr/>
          </p:nvGrpSpPr>
          <p:grpSpPr>
            <a:xfrm>
              <a:off x="4184233" y="3734653"/>
              <a:ext cx="381663" cy="771276"/>
              <a:chOff x="8134185" y="2297927"/>
              <a:chExt cx="381663" cy="771276"/>
            </a:xfrm>
          </p:grpSpPr>
          <p:sp>
            <p:nvSpPr>
              <p:cNvPr id="165" name="正方形/長方形 164"/>
              <p:cNvSpPr/>
              <p:nvPr/>
            </p:nvSpPr>
            <p:spPr>
              <a:xfrm>
                <a:off x="8134185" y="2297927"/>
                <a:ext cx="381661" cy="88057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/>
              <p:cNvSpPr/>
              <p:nvPr/>
            </p:nvSpPr>
            <p:spPr>
              <a:xfrm>
                <a:off x="8293350" y="2385391"/>
                <a:ext cx="222498" cy="153092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/>
              <p:cNvSpPr/>
              <p:nvPr/>
            </p:nvSpPr>
            <p:spPr>
              <a:xfrm>
                <a:off x="8364772" y="2528515"/>
                <a:ext cx="151075" cy="7951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正方形/長方形 167"/>
              <p:cNvSpPr/>
              <p:nvPr/>
            </p:nvSpPr>
            <p:spPr>
              <a:xfrm>
                <a:off x="8418475" y="2588623"/>
                <a:ext cx="97372" cy="45720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正方形/長方形 168"/>
              <p:cNvSpPr/>
              <p:nvPr/>
            </p:nvSpPr>
            <p:spPr>
              <a:xfrm>
                <a:off x="8261405" y="2997642"/>
                <a:ext cx="246490" cy="7156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73" name="正方形/長方形 172"/>
          <p:cNvSpPr/>
          <p:nvPr/>
        </p:nvSpPr>
        <p:spPr>
          <a:xfrm rot="781707">
            <a:off x="7799281" y="4158385"/>
            <a:ext cx="521325" cy="262276"/>
          </a:xfrm>
          <a:prstGeom prst="rect">
            <a:avLst/>
          </a:prstGeom>
          <a:solidFill>
            <a:srgbClr val="66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" name="正方形/長方形 173"/>
          <p:cNvSpPr/>
          <p:nvPr/>
        </p:nvSpPr>
        <p:spPr>
          <a:xfrm rot="829535">
            <a:off x="7726993" y="4414749"/>
            <a:ext cx="698389" cy="3002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" name="正方形/長方形 174"/>
          <p:cNvSpPr/>
          <p:nvPr/>
        </p:nvSpPr>
        <p:spPr>
          <a:xfrm rot="804459">
            <a:off x="7573019" y="4670599"/>
            <a:ext cx="538039" cy="10065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7" name="図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53257" r="34711" b="-442"/>
          <a:stretch/>
        </p:blipFill>
        <p:spPr bwMode="auto">
          <a:xfrm>
            <a:off x="5872519" y="5019752"/>
            <a:ext cx="2248217" cy="174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6" name="角丸四角形 175"/>
          <p:cNvSpPr/>
          <p:nvPr/>
        </p:nvSpPr>
        <p:spPr>
          <a:xfrm rot="19674009">
            <a:off x="9944304" y="2393081"/>
            <a:ext cx="655092" cy="266335"/>
          </a:xfrm>
          <a:prstGeom prst="roundRect">
            <a:avLst/>
          </a:prstGeom>
          <a:noFill/>
          <a:ln w="412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7" name="直線矢印コネクタ 176"/>
          <p:cNvCxnSpPr/>
          <p:nvPr/>
        </p:nvCxnSpPr>
        <p:spPr>
          <a:xfrm>
            <a:off x="8429625" y="3562350"/>
            <a:ext cx="257175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テキスト ボックス 179"/>
          <p:cNvSpPr txBox="1"/>
          <p:nvPr/>
        </p:nvSpPr>
        <p:spPr>
          <a:xfrm>
            <a:off x="8069809" y="3185269"/>
            <a:ext cx="604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Gap</a:t>
            </a:r>
            <a:endParaRPr kumimoji="1" lang="ja-JP" altLang="en-US" sz="2000" dirty="0"/>
          </a:p>
        </p:txBody>
      </p:sp>
      <p:pic>
        <p:nvPicPr>
          <p:cNvPr id="181" name="図 18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969" y="5470563"/>
            <a:ext cx="2495802" cy="1247901"/>
          </a:xfrm>
          <a:prstGeom prst="rect">
            <a:avLst/>
          </a:prstGeom>
        </p:spPr>
      </p:pic>
      <p:sp>
        <p:nvSpPr>
          <p:cNvPr id="183" name="爆発 1 182"/>
          <p:cNvSpPr/>
          <p:nvPr/>
        </p:nvSpPr>
        <p:spPr>
          <a:xfrm>
            <a:off x="4407828" y="5921326"/>
            <a:ext cx="214686" cy="198889"/>
          </a:xfrm>
          <a:prstGeom prst="irregularSeal1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4769517" y="4748401"/>
            <a:ext cx="10999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  Gap</a:t>
            </a:r>
          </a:p>
          <a:p>
            <a:r>
              <a:rPr kumimoji="1" lang="en-US" altLang="ja-JP" sz="2000" dirty="0" smtClean="0"/>
              <a:t>~100 um</a:t>
            </a:r>
            <a:endParaRPr kumimoji="1" lang="ja-JP" altLang="en-US" sz="2000" dirty="0"/>
          </a:p>
        </p:txBody>
      </p:sp>
      <p:sp>
        <p:nvSpPr>
          <p:cNvPr id="188" name="二等辺三角形 187"/>
          <p:cNvSpPr/>
          <p:nvPr/>
        </p:nvSpPr>
        <p:spPr>
          <a:xfrm flipV="1">
            <a:off x="4407347" y="5150158"/>
            <a:ext cx="206477" cy="84221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2" name="直線矢印コネクタ 181"/>
          <p:cNvCxnSpPr/>
          <p:nvPr/>
        </p:nvCxnSpPr>
        <p:spPr>
          <a:xfrm flipH="1" flipV="1">
            <a:off x="4436844" y="4508604"/>
            <a:ext cx="63579" cy="13747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直線矢印コネクタ 189"/>
          <p:cNvCxnSpPr/>
          <p:nvPr/>
        </p:nvCxnSpPr>
        <p:spPr>
          <a:xfrm flipV="1">
            <a:off x="4512714" y="4538101"/>
            <a:ext cx="130607" cy="139446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角丸四角形 192"/>
          <p:cNvSpPr/>
          <p:nvPr/>
        </p:nvSpPr>
        <p:spPr>
          <a:xfrm rot="5400000">
            <a:off x="4029513" y="5527489"/>
            <a:ext cx="906792" cy="560320"/>
          </a:xfrm>
          <a:prstGeom prst="roundRect">
            <a:avLst/>
          </a:prstGeom>
          <a:noFill/>
          <a:ln w="53975">
            <a:solidFill>
              <a:srgbClr val="FF05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5" name="図 19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071" y="4339988"/>
            <a:ext cx="3490059" cy="2436653"/>
          </a:xfrm>
          <a:prstGeom prst="rect">
            <a:avLst/>
          </a:prstGeom>
        </p:spPr>
      </p:pic>
      <p:sp>
        <p:nvSpPr>
          <p:cNvPr id="143" name="角丸四角形 142"/>
          <p:cNvSpPr/>
          <p:nvPr/>
        </p:nvSpPr>
        <p:spPr>
          <a:xfrm rot="1881180">
            <a:off x="5749988" y="5767743"/>
            <a:ext cx="906792" cy="266335"/>
          </a:xfrm>
          <a:prstGeom prst="roundRect">
            <a:avLst/>
          </a:prstGeom>
          <a:noFill/>
          <a:ln w="53975">
            <a:solidFill>
              <a:srgbClr val="FF05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テキスト ボックス 195"/>
          <p:cNvSpPr txBox="1"/>
          <p:nvPr/>
        </p:nvSpPr>
        <p:spPr>
          <a:xfrm>
            <a:off x="436728" y="4230783"/>
            <a:ext cx="2433615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PE pattern of gap event </a:t>
            </a:r>
            <a:endParaRPr kumimoji="1" lang="ja-JP" altLang="en-US" dirty="0"/>
          </a:p>
        </p:txBody>
      </p:sp>
      <p:grpSp>
        <p:nvGrpSpPr>
          <p:cNvPr id="203" name="グループ化 202"/>
          <p:cNvGrpSpPr/>
          <p:nvPr/>
        </p:nvGrpSpPr>
        <p:grpSpPr>
          <a:xfrm>
            <a:off x="8476326" y="6117457"/>
            <a:ext cx="3562870" cy="640488"/>
            <a:chOff x="8653747" y="6158400"/>
            <a:chExt cx="3562870" cy="640488"/>
          </a:xfrm>
        </p:grpSpPr>
        <p:sp>
          <p:nvSpPr>
            <p:cNvPr id="198" name="テキスト ボックス 197"/>
            <p:cNvSpPr txBox="1"/>
            <p:nvPr/>
          </p:nvSpPr>
          <p:spPr>
            <a:xfrm>
              <a:off x="9026253" y="6214113"/>
              <a:ext cx="318766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Position where scintillation happens</a:t>
              </a:r>
            </a:p>
            <a:p>
              <a:r>
                <a:rPr lang="en-US" altLang="ja-JP" sz="1600" dirty="0" smtClean="0"/>
                <a:t>Scintillation photons</a:t>
              </a:r>
              <a:endParaRPr kumimoji="1" lang="ja-JP" altLang="en-US" sz="1600" dirty="0"/>
            </a:p>
          </p:txBody>
        </p:sp>
        <p:sp>
          <p:nvSpPr>
            <p:cNvPr id="197" name="爆発 1 196"/>
            <p:cNvSpPr/>
            <p:nvPr/>
          </p:nvSpPr>
          <p:spPr>
            <a:xfrm>
              <a:off x="8777387" y="6292089"/>
              <a:ext cx="214686" cy="198889"/>
            </a:xfrm>
            <a:prstGeom prst="irregularSeal1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endParaRPr kumimoji="1" lang="ja-JP" altLang="en-US" dirty="0"/>
            </a:p>
          </p:txBody>
        </p:sp>
        <p:cxnSp>
          <p:nvCxnSpPr>
            <p:cNvPr id="199" name="直線矢印コネクタ 198"/>
            <p:cNvCxnSpPr/>
            <p:nvPr/>
          </p:nvCxnSpPr>
          <p:spPr>
            <a:xfrm>
              <a:off x="8745794" y="6630871"/>
              <a:ext cx="328537" cy="506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正方形/長方形 201"/>
            <p:cNvSpPr/>
            <p:nvPr/>
          </p:nvSpPr>
          <p:spPr>
            <a:xfrm>
              <a:off x="8653747" y="6158400"/>
              <a:ext cx="3562870" cy="62147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05" name="直線矢印コネクタ 204"/>
          <p:cNvCxnSpPr/>
          <p:nvPr/>
        </p:nvCxnSpPr>
        <p:spPr>
          <a:xfrm flipH="1" flipV="1">
            <a:off x="8421493" y="4926339"/>
            <a:ext cx="108358" cy="3826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3670539" y="4220146"/>
            <a:ext cx="230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Light leakage from gap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550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69877" y="-19239"/>
            <a:ext cx="7019934" cy="791570"/>
          </a:xfrm>
        </p:spPr>
        <p:txBody>
          <a:bodyPr>
            <a:normAutofit/>
          </a:bodyPr>
          <a:lstStyle/>
          <a:p>
            <a:r>
              <a:rPr lang="en-US" altLang="ja-JP" sz="4800" dirty="0" smtClean="0"/>
              <a:t>Systematic error evaluation</a:t>
            </a:r>
            <a:endParaRPr kumimoji="1" lang="ja-JP" altLang="en-US" sz="4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7102" y="1300066"/>
            <a:ext cx="5662576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000" b="1" dirty="0" smtClean="0"/>
              <a:t>Related to surface condition</a:t>
            </a:r>
            <a:r>
              <a:rPr lang="en-US" altLang="ja-JP" sz="2000" dirty="0" smtClean="0"/>
              <a:t>: it mainly affects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to miss-reconstruction rate.</a:t>
            </a:r>
          </a:p>
          <a:p>
            <a:pPr lvl="1"/>
            <a:r>
              <a:rPr lang="en-US" altLang="ja-JP" sz="2000" dirty="0" smtClean="0"/>
              <a:t>(1) Geometry of gap between plates coming</a:t>
            </a:r>
          </a:p>
          <a:p>
            <a:pPr lvl="1"/>
            <a:r>
              <a:rPr lang="en-US" altLang="ja-JP" sz="2000" dirty="0"/>
              <a:t> </a:t>
            </a:r>
            <a:r>
              <a:rPr lang="en-US" altLang="ja-JP" sz="2000" dirty="0" smtClean="0"/>
              <a:t>      from installation accuracy of plates.</a:t>
            </a:r>
          </a:p>
          <a:p>
            <a:pPr lvl="1"/>
            <a:r>
              <a:rPr lang="en-US" altLang="ja-JP" sz="2000" dirty="0" smtClean="0"/>
              <a:t>(2) Roughness of ring surface inside the gap.</a:t>
            </a:r>
          </a:p>
          <a:p>
            <a:pPr lvl="1"/>
            <a:r>
              <a:rPr lang="en-US" altLang="ja-JP" sz="2000" dirty="0" smtClean="0"/>
              <a:t>(3) Reflection of plate surface.</a:t>
            </a:r>
          </a:p>
          <a:p>
            <a:pPr lvl="1"/>
            <a:r>
              <a:rPr lang="en-US" altLang="ja-JP" sz="2000" dirty="0" smtClean="0"/>
              <a:t>(4) Floating of plate coming from</a:t>
            </a:r>
          </a:p>
          <a:p>
            <a:pPr lvl="1"/>
            <a:r>
              <a:rPr lang="en-US" altLang="ja-JP" sz="2000" dirty="0"/>
              <a:t> </a:t>
            </a:r>
            <a:r>
              <a:rPr lang="en-US" altLang="ja-JP" sz="2000" dirty="0" smtClean="0"/>
              <a:t>      installation accuracy of each plate.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000" dirty="0" smtClean="0"/>
              <a:t>(5) Geometry and property of aluminum seal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000" dirty="0" smtClean="0"/>
              <a:t>(6) Related to reconstruction: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grid dependency and rate of miss-reconstruction.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000" dirty="0" smtClean="0"/>
              <a:t>(7,8) Uncertainty for scintillation decay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time and response of PMT.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000" dirty="0" smtClean="0"/>
              <a:t>(9) Optical parameters of </a:t>
            </a:r>
            <a:r>
              <a:rPr lang="en-US" altLang="ja-JP" sz="2000" dirty="0" err="1" smtClean="0"/>
              <a:t>LXe</a:t>
            </a:r>
            <a:r>
              <a:rPr lang="en-US" altLang="ja-JP" sz="200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000" dirty="0" smtClean="0"/>
              <a:t>(10) Effect of dead PMTs (10 dead PMTs exist)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000" dirty="0" smtClean="0"/>
              <a:t>(11) for </a:t>
            </a:r>
            <a:r>
              <a:rPr lang="en-US" altLang="ja-JP" sz="2000" baseline="30000" dirty="0" smtClean="0"/>
              <a:t>206</a:t>
            </a:r>
            <a:r>
              <a:rPr lang="en-US" altLang="ja-JP" sz="2000" dirty="0" smtClean="0"/>
              <a:t>Pb recoil from </a:t>
            </a:r>
            <a:r>
              <a:rPr lang="en-US" altLang="ja-JP" sz="2000" baseline="30000" dirty="0" smtClean="0"/>
              <a:t>210</a:t>
            </a:r>
            <a:r>
              <a:rPr lang="en-US" altLang="ja-JP" sz="2000" dirty="0" smtClean="0"/>
              <a:t>Po </a:t>
            </a:r>
            <a:r>
              <a:rPr lang="en-US" altLang="ja-JP" sz="2000" dirty="0" smtClean="0">
                <a:latin typeface="Symbol" panose="05050102010706020507" pitchFamily="18" charset="2"/>
              </a:rPr>
              <a:t>a</a:t>
            </a:r>
            <a:r>
              <a:rPr lang="en-US" altLang="ja-JP" sz="2000" dirty="0" smtClean="0"/>
              <a:t> decay on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 copper surface.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29451" y="840569"/>
            <a:ext cx="6273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All the possible systematic errors </a:t>
            </a:r>
            <a:r>
              <a:rPr lang="en-US" altLang="ja-JP" sz="2400" dirty="0" smtClean="0"/>
              <a:t>were</a:t>
            </a:r>
            <a:r>
              <a:rPr kumimoji="1" lang="en-US" altLang="ja-JP" sz="2400" dirty="0" smtClean="0"/>
              <a:t> evaluated</a:t>
            </a:r>
            <a:endParaRPr kumimoji="1" lang="ja-JP" altLang="en-US" sz="2400" dirty="0"/>
          </a:p>
        </p:txBody>
      </p:sp>
      <p:graphicFrame>
        <p:nvGraphicFramePr>
          <p:cNvPr id="7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5392831"/>
              </p:ext>
            </p:extLst>
          </p:nvPr>
        </p:nvGraphicFramePr>
        <p:xfrm>
          <a:off x="6479406" y="796082"/>
          <a:ext cx="5555172" cy="5196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8222"/>
                <a:gridCol w="1425039"/>
                <a:gridCol w="1341911"/>
              </a:tblGrid>
              <a:tr h="327175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chemeClr val="tx1"/>
                          </a:solidFill>
                        </a:rPr>
                        <a:t>Contents 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chemeClr val="tx1"/>
                          </a:solidFill>
                        </a:rPr>
                        <a:t>Systematic</a:t>
                      </a:r>
                      <a:r>
                        <a:rPr kumimoji="1" lang="en-US" altLang="ja-JP" sz="2000" baseline="0" dirty="0" smtClean="0">
                          <a:solidFill>
                            <a:schemeClr val="tx1"/>
                          </a:solidFill>
                        </a:rPr>
                        <a:t> error 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07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2-15 </a:t>
                      </a:r>
                      <a:r>
                        <a:rPr kumimoji="1" lang="en-US" altLang="ja-JP" sz="1800" dirty="0" err="1" smtClean="0">
                          <a:solidFill>
                            <a:schemeClr val="tx1"/>
                          </a:solidFill>
                        </a:rPr>
                        <a:t>keVee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15-30 </a:t>
                      </a:r>
                      <a:r>
                        <a:rPr kumimoji="1" lang="en-US" altLang="ja-JP" sz="1800" dirty="0" err="1" smtClean="0">
                          <a:solidFill>
                            <a:schemeClr val="tx1"/>
                          </a:solidFill>
                        </a:rPr>
                        <a:t>keVee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(1) Plate gap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geometry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latin typeface="+mn-lt"/>
                        </a:rPr>
                        <a:t>+6.2/-22.8%</a:t>
                      </a:r>
                      <a:endParaRPr lang="ja-JP" altLang="en-US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+1.9/-6.9%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(2)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Ring roughness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+6.6/-7.0%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+2.0/-2.1%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958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(3) Cu ref dependence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+5.2/-0.0%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+2.5/-0.0%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96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(4) Plate floating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+0.0/-4.6%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+0.0/-1.4%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96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(5) Al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seal dependence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+0.7/-0.7%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+0.0/-0.0%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(6) Reconstruction 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+3.0/-6.2%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+0.0/-0.0%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284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(7) Timing (decay time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, TTS)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+4.6/-2.9%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+0.4/-5.3%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284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(8) Timing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(response in detector surface)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+0.0/-8.0%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+0.0/-0.0%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(9) Absorption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&amp; scattering 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+0.7/-6.7%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+1.5/-1.1%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96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(10) Dead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tube origin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+10.3/-0.0%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+45.2/-0.0%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96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(11) N.R. 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+0.7/-0.7%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+0.0/-0.0%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069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69877" y="-19239"/>
            <a:ext cx="7019934" cy="791570"/>
          </a:xfrm>
        </p:spPr>
        <p:txBody>
          <a:bodyPr>
            <a:normAutofit/>
          </a:bodyPr>
          <a:lstStyle/>
          <a:p>
            <a:r>
              <a:rPr lang="en-US" altLang="ja-JP" sz="4800" dirty="0" smtClean="0"/>
              <a:t>Systematic error evaluation</a:t>
            </a:r>
            <a:endParaRPr kumimoji="1" lang="ja-JP" altLang="en-US" sz="4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7102" y="1300066"/>
            <a:ext cx="524182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000" b="1" dirty="0" smtClean="0"/>
              <a:t>Related to surface condition</a:t>
            </a:r>
            <a:r>
              <a:rPr lang="en-US" altLang="ja-JP" sz="2000" dirty="0" smtClean="0"/>
              <a:t>: it mainly affects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to miss-reconstruction rate.</a:t>
            </a:r>
          </a:p>
          <a:p>
            <a:pPr lvl="1"/>
            <a:r>
              <a:rPr lang="en-US" altLang="ja-JP" sz="2000" dirty="0" smtClean="0"/>
              <a:t>(1) Geometry of gap between plates coming</a:t>
            </a:r>
          </a:p>
          <a:p>
            <a:pPr lvl="1"/>
            <a:r>
              <a:rPr lang="en-US" altLang="ja-JP" sz="2000" dirty="0"/>
              <a:t> </a:t>
            </a:r>
            <a:r>
              <a:rPr lang="en-US" altLang="ja-JP" sz="2000" dirty="0" smtClean="0"/>
              <a:t>      from installation accuracy of plates.</a:t>
            </a:r>
          </a:p>
          <a:p>
            <a:pPr lvl="1"/>
            <a:r>
              <a:rPr lang="en-US" altLang="ja-JP" sz="2000" dirty="0" smtClean="0"/>
              <a:t>(2) Roughness of ring surface inside the gap.</a:t>
            </a:r>
          </a:p>
          <a:p>
            <a:pPr lvl="1"/>
            <a:r>
              <a:rPr lang="en-US" altLang="ja-JP" sz="2000" dirty="0" smtClean="0"/>
              <a:t>(3) Reflection of plate surface.</a:t>
            </a:r>
          </a:p>
          <a:p>
            <a:pPr lvl="1"/>
            <a:r>
              <a:rPr lang="en-US" altLang="ja-JP" sz="2000" dirty="0" smtClean="0"/>
              <a:t>(4) Floating of plate coming from</a:t>
            </a:r>
          </a:p>
          <a:p>
            <a:pPr lvl="1"/>
            <a:r>
              <a:rPr lang="en-US" altLang="ja-JP" sz="2000" dirty="0"/>
              <a:t> </a:t>
            </a:r>
            <a:r>
              <a:rPr lang="en-US" altLang="ja-JP" sz="2000" dirty="0" smtClean="0"/>
              <a:t>      installation accuracy of each plate.         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29451" y="840569"/>
            <a:ext cx="6273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All the possible systematic errors </a:t>
            </a:r>
            <a:r>
              <a:rPr lang="en-US" altLang="ja-JP" sz="2400" dirty="0" smtClean="0"/>
              <a:t>were</a:t>
            </a:r>
            <a:r>
              <a:rPr kumimoji="1" lang="en-US" altLang="ja-JP" sz="2400" dirty="0" smtClean="0"/>
              <a:t> evaluated</a:t>
            </a:r>
            <a:endParaRPr kumimoji="1" lang="ja-JP" altLang="en-US" sz="2400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82823" y="3856669"/>
            <a:ext cx="6434500" cy="3065909"/>
            <a:chOff x="82823" y="3856669"/>
            <a:chExt cx="6434500" cy="3065909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6476" y="4132222"/>
              <a:ext cx="5829001" cy="2595334"/>
            </a:xfrm>
            <a:prstGeom prst="rect">
              <a:avLst/>
            </a:prstGeom>
          </p:spPr>
        </p:pic>
        <p:grpSp>
          <p:nvGrpSpPr>
            <p:cNvPr id="10" name="グループ化 9"/>
            <p:cNvGrpSpPr/>
            <p:nvPr/>
          </p:nvGrpSpPr>
          <p:grpSpPr>
            <a:xfrm>
              <a:off x="4083305" y="4250494"/>
              <a:ext cx="2331536" cy="1508105"/>
              <a:chOff x="4202058" y="4191117"/>
              <a:chExt cx="2331536" cy="1508105"/>
            </a:xfrm>
          </p:grpSpPr>
          <p:sp>
            <p:nvSpPr>
              <p:cNvPr id="25" name="テキスト ボックス 24"/>
              <p:cNvSpPr txBox="1"/>
              <p:nvPr/>
            </p:nvSpPr>
            <p:spPr>
              <a:xfrm>
                <a:off x="4202058" y="4191117"/>
                <a:ext cx="2331536" cy="1508105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  +    </a:t>
                </a:r>
                <a:r>
                  <a:rPr kumimoji="1" lang="en-US" altLang="ja-JP" dirty="0" smtClean="0"/>
                  <a:t>Real data</a:t>
                </a:r>
              </a:p>
              <a:p>
                <a:r>
                  <a:rPr lang="en-US" altLang="ja-JP" dirty="0"/>
                  <a:t> </a:t>
                </a:r>
                <a:r>
                  <a:rPr lang="en-US" altLang="ja-JP" dirty="0" smtClean="0"/>
                  <a:t>         MC</a:t>
                </a:r>
              </a:p>
              <a:p>
                <a:r>
                  <a:rPr lang="en-US" altLang="ja-JP" dirty="0"/>
                  <a:t> </a:t>
                </a:r>
                <a:r>
                  <a:rPr lang="en-US" altLang="ja-JP" dirty="0" smtClean="0"/>
                  <a:t>           systematic error</a:t>
                </a:r>
              </a:p>
              <a:p>
                <a:r>
                  <a:rPr lang="en-US" altLang="ja-JP" dirty="0"/>
                  <a:t> </a:t>
                </a:r>
                <a:r>
                  <a:rPr lang="en-US" altLang="ja-JP" dirty="0" smtClean="0"/>
                  <a:t>           RI activity error</a:t>
                </a:r>
              </a:p>
              <a:p>
                <a:r>
                  <a:rPr lang="en-US" altLang="ja-JP" dirty="0"/>
                  <a:t> </a:t>
                </a:r>
                <a:r>
                  <a:rPr lang="en-US" altLang="ja-JP" dirty="0" smtClean="0"/>
                  <a:t>           statistic error </a:t>
                </a:r>
                <a:endParaRPr kumimoji="1" lang="ja-JP" altLang="en-US" dirty="0"/>
              </a:p>
            </p:txBody>
          </p:sp>
          <p:cxnSp>
            <p:nvCxnSpPr>
              <p:cNvPr id="26" name="直線コネクタ 25"/>
              <p:cNvCxnSpPr/>
              <p:nvPr/>
            </p:nvCxnSpPr>
            <p:spPr>
              <a:xfrm>
                <a:off x="4263474" y="4669019"/>
                <a:ext cx="414162" cy="1137"/>
              </a:xfrm>
              <a:prstGeom prst="line">
                <a:avLst/>
              </a:prstGeom>
              <a:ln w="3492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正方形/長方形 26"/>
              <p:cNvSpPr/>
              <p:nvPr/>
            </p:nvSpPr>
            <p:spPr>
              <a:xfrm>
                <a:off x="4532345" y="4931106"/>
                <a:ext cx="324852" cy="112535"/>
              </a:xfrm>
              <a:prstGeom prst="rect">
                <a:avLst/>
              </a:prstGeom>
              <a:solidFill>
                <a:srgbClr val="4AFF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/>
              <p:cNvSpPr/>
              <p:nvPr/>
            </p:nvSpPr>
            <p:spPr>
              <a:xfrm>
                <a:off x="4526718" y="5176525"/>
                <a:ext cx="324852" cy="112535"/>
              </a:xfrm>
              <a:prstGeom prst="rect">
                <a:avLst/>
              </a:prstGeom>
              <a:solidFill>
                <a:srgbClr val="0000FF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4522707" y="5435594"/>
                <a:ext cx="324852" cy="112535"/>
              </a:xfrm>
              <a:prstGeom prst="rect">
                <a:avLst/>
              </a:prstGeom>
              <a:solidFill>
                <a:srgbClr val="FF0000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/>
            <p:cNvGrpSpPr/>
            <p:nvPr/>
          </p:nvGrpSpPr>
          <p:grpSpPr>
            <a:xfrm>
              <a:off x="82823" y="4079359"/>
              <a:ext cx="1043043" cy="2282932"/>
              <a:chOff x="5668483" y="4032382"/>
              <a:chExt cx="1043043" cy="2282932"/>
            </a:xfrm>
          </p:grpSpPr>
          <p:sp>
            <p:nvSpPr>
              <p:cNvPr id="17" name="テキスト ボックス 16"/>
              <p:cNvSpPr txBox="1"/>
              <p:nvPr/>
            </p:nvSpPr>
            <p:spPr>
              <a:xfrm rot="16200000">
                <a:off x="4997273" y="5223939"/>
                <a:ext cx="1711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[/day/kg/</a:t>
                </a:r>
                <a:r>
                  <a:rPr kumimoji="1" lang="en-US" altLang="ja-JP" dirty="0" err="1" smtClean="0"/>
                  <a:t>keVee</a:t>
                </a:r>
                <a:r>
                  <a:rPr kumimoji="1" lang="en-US" altLang="ja-JP" dirty="0" smtClean="0"/>
                  <a:t>]</a:t>
                </a:r>
                <a:endParaRPr kumimoji="1" lang="ja-JP" altLang="en-US" dirty="0"/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6307842" y="4032382"/>
                <a:ext cx="338618" cy="22829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テキスト ボックス 18"/>
              <p:cNvSpPr txBox="1"/>
              <p:nvPr/>
            </p:nvSpPr>
            <p:spPr>
              <a:xfrm>
                <a:off x="5998799" y="5774896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0.001</a:t>
                </a:r>
                <a:endParaRPr kumimoji="1" lang="ja-JP" altLang="en-US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6001075" y="5395034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0.002</a:t>
                </a:r>
                <a:endParaRPr kumimoji="1" lang="ja-JP" altLang="en-US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6001074" y="5026545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0.003</a:t>
                </a:r>
                <a:endParaRPr kumimoji="1" lang="ja-JP" altLang="en-US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5998800" y="4696724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0.004</a:t>
                </a:r>
                <a:endParaRPr kumimoji="1" lang="ja-JP" altLang="en-US" dirty="0"/>
              </a:p>
            </p:txBody>
          </p:sp>
          <p:sp>
            <p:nvSpPr>
              <p:cNvPr id="24" name="テキスト ボックス 23"/>
              <p:cNvSpPr txBox="1"/>
              <p:nvPr/>
            </p:nvSpPr>
            <p:spPr>
              <a:xfrm>
                <a:off x="5998799" y="4341881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0.005</a:t>
                </a:r>
                <a:endParaRPr kumimoji="1" lang="ja-JP" altLang="en-US" dirty="0"/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1009863" y="6281573"/>
              <a:ext cx="5507460" cy="641005"/>
              <a:chOff x="6554579" y="6220948"/>
              <a:chExt cx="5507460" cy="641005"/>
            </a:xfrm>
          </p:grpSpPr>
          <p:sp>
            <p:nvSpPr>
              <p:cNvPr id="14" name="テキスト ボックス 13"/>
              <p:cNvSpPr txBox="1"/>
              <p:nvPr/>
            </p:nvSpPr>
            <p:spPr>
              <a:xfrm>
                <a:off x="8432285" y="6461843"/>
                <a:ext cx="33694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 smtClean="0"/>
                  <a:t>Reconstruction energy [</a:t>
                </a:r>
                <a:r>
                  <a:rPr lang="en-US" altLang="ja-JP" sz="2000" dirty="0" err="1" smtClean="0"/>
                  <a:t>keVee</a:t>
                </a:r>
                <a:r>
                  <a:rPr lang="en-US" altLang="ja-JP" sz="2000" dirty="0" smtClean="0"/>
                  <a:t>]</a:t>
                </a:r>
                <a:endParaRPr kumimoji="1" lang="ja-JP" altLang="en-US" sz="2000" dirty="0"/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6588841" y="6274203"/>
                <a:ext cx="5473198" cy="1502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>
                <a:off x="6554579" y="6220948"/>
                <a:ext cx="549381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 smtClean="0"/>
                  <a:t>0            5            10          15          20           25          30</a:t>
                </a:r>
                <a:endParaRPr kumimoji="1" lang="ja-JP" altLang="en-US" sz="2000" dirty="0"/>
              </a:p>
            </p:txBody>
          </p:sp>
        </p:grpSp>
        <p:sp>
          <p:nvSpPr>
            <p:cNvPr id="13" name="テキスト ボックス 12"/>
            <p:cNvSpPr txBox="1"/>
            <p:nvPr/>
          </p:nvSpPr>
          <p:spPr>
            <a:xfrm>
              <a:off x="697112" y="3856669"/>
              <a:ext cx="4767395" cy="400110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/>
                <a:t>Standard cut + R(T)&lt;38cm + R(PE)&lt;20cm cut</a:t>
              </a:r>
              <a:endParaRPr kumimoji="1" lang="ja-JP" altLang="en-US" sz="2000" dirty="0"/>
            </a:p>
          </p:txBody>
        </p:sp>
      </p:grpSp>
      <p:graphicFrame>
        <p:nvGraphicFramePr>
          <p:cNvPr id="30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9758394"/>
              </p:ext>
            </p:extLst>
          </p:nvPr>
        </p:nvGraphicFramePr>
        <p:xfrm>
          <a:off x="6479406" y="796082"/>
          <a:ext cx="5555172" cy="5196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8222"/>
                <a:gridCol w="1425039"/>
                <a:gridCol w="1341911"/>
              </a:tblGrid>
              <a:tr h="327175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chemeClr val="tx1"/>
                          </a:solidFill>
                        </a:rPr>
                        <a:t>Contents 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chemeClr val="tx1"/>
                          </a:solidFill>
                        </a:rPr>
                        <a:t>Systematic</a:t>
                      </a:r>
                      <a:r>
                        <a:rPr kumimoji="1" lang="en-US" altLang="ja-JP" sz="2000" baseline="0" dirty="0" smtClean="0">
                          <a:solidFill>
                            <a:schemeClr val="tx1"/>
                          </a:solidFill>
                        </a:rPr>
                        <a:t> error 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07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2-15 </a:t>
                      </a:r>
                      <a:r>
                        <a:rPr kumimoji="1" lang="en-US" altLang="ja-JP" sz="1800" dirty="0" err="1" smtClean="0">
                          <a:solidFill>
                            <a:schemeClr val="tx1"/>
                          </a:solidFill>
                        </a:rPr>
                        <a:t>keVee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15-30 </a:t>
                      </a:r>
                      <a:r>
                        <a:rPr kumimoji="1" lang="en-US" altLang="ja-JP" sz="1800" dirty="0" err="1" smtClean="0">
                          <a:solidFill>
                            <a:schemeClr val="tx1"/>
                          </a:solidFill>
                        </a:rPr>
                        <a:t>keVee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(1) Plate gap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geometry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latin typeface="+mn-lt"/>
                        </a:rPr>
                        <a:t>+6.2/-22.8%</a:t>
                      </a:r>
                      <a:endParaRPr lang="ja-JP" altLang="en-US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+1.9/-6.9%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(2)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Ring roughness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+6.6/-7.0%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+2.0/-2.1%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958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(3) Cu ref dependence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+5.2/-0.0%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+2.5/-0.0%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96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(4) Plate floating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+0.0/-4.6%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+0.0/-1.4%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96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(5) Al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seal dependence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+0.7/-0.7%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+0.0/-0.0%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(6) Reconstruction 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+3.0/-6.2%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+0.0/-0.0%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284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(7) Timing (decay time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, TTS)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+4.6/-2.9%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+0.4/-5.3%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284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(8) Timing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(response in detector surface)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+0.0/-8.0%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+0.0/-0.0%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(9) Absorption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&amp; scattering 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+0.7/-6.7%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+1.5/-1.1%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96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(10) Dead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tube origin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+10.3/-0.0%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+45.2/-0.0%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96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(11) N.R. 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+0.7/-0.7%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/>
                        <a:t>+0.0/-0.0%</a:t>
                      </a:r>
                      <a:endParaRPr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6400800" y="6127194"/>
            <a:ext cx="56266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 smtClean="0">
                <a:solidFill>
                  <a:srgbClr val="FF0000"/>
                </a:solidFill>
              </a:rPr>
              <a:t>←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Real data is well explained with background MC.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52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2251" y="323339"/>
            <a:ext cx="7019934" cy="973121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WIMP search with background evaluation in fiducial volume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6984" y="1678159"/>
            <a:ext cx="5844613" cy="5201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705.88 live days data applying fiducial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volume data reduction were used.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(standard + R(T)&lt;38cm + R(PE) &lt; 20cm cut)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Energy spectrum of data was fitted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with background MC and WIMP MC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in the energy range of 2–15 </a:t>
            </a:r>
            <a:r>
              <a:rPr lang="en-US" altLang="ja-JP" sz="2400" dirty="0" err="1" smtClean="0"/>
              <a:t>keVee</a:t>
            </a:r>
            <a:endParaRPr lang="en-US" altLang="ja-JP" sz="2400" dirty="0" smtClean="0"/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considering systematic error in both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background and WIMP MC.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Best fit result is consistent with no WIMP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case, then 90% C.L. upper limit on the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WIMP-nucleon cross section was derived.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Our preliminary limit is 2.2×10</a:t>
            </a:r>
            <a:r>
              <a:rPr lang="en-US" altLang="ja-JP" sz="2400" baseline="30000" dirty="0" smtClean="0"/>
              <a:t>-44 </a:t>
            </a:r>
            <a:r>
              <a:rPr lang="en-US" altLang="ja-JP" sz="2400" dirty="0" smtClean="0"/>
              <a:t>cm</a:t>
            </a:r>
            <a:r>
              <a:rPr lang="en-US" altLang="ja-JP" sz="2400" baseline="30000" dirty="0" smtClean="0"/>
              <a:t>2</a:t>
            </a:r>
          </a:p>
          <a:p>
            <a:r>
              <a:rPr lang="en-US" altLang="ja-JP" sz="2400" dirty="0" smtClean="0"/>
              <a:t>       for 60 GeV WIMP mass. </a:t>
            </a:r>
          </a:p>
          <a:p>
            <a:r>
              <a:rPr lang="en-US" altLang="ja-JP" sz="2000" dirty="0" smtClean="0"/>
              <a:t>     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220" y="717739"/>
            <a:ext cx="5274235" cy="2545686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9353617" y="690240"/>
            <a:ext cx="2727029" cy="92333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+</a:t>
            </a:r>
            <a:r>
              <a:rPr kumimoji="1" lang="ja-JP" altLang="en-US" b="1" dirty="0" smtClean="0"/>
              <a:t> </a:t>
            </a:r>
            <a:r>
              <a:rPr kumimoji="1" lang="en-US" altLang="ja-JP" b="1" dirty="0" smtClean="0"/>
              <a:t>Data</a:t>
            </a:r>
            <a:endParaRPr lang="en-US" altLang="ja-JP" b="1" dirty="0"/>
          </a:p>
          <a:p>
            <a:r>
              <a:rPr lang="ja-JP" altLang="en-US" dirty="0" smtClean="0">
                <a:solidFill>
                  <a:srgbClr val="FF640C"/>
                </a:solidFill>
              </a:rPr>
              <a:t>・</a:t>
            </a:r>
            <a:r>
              <a:rPr lang="en-US" altLang="ja-JP" dirty="0" smtClean="0">
                <a:solidFill>
                  <a:srgbClr val="FF640C"/>
                </a:solidFill>
              </a:rPr>
              <a:t> </a:t>
            </a:r>
            <a:r>
              <a:rPr lang="ja-JP" altLang="en-US" dirty="0" smtClean="0">
                <a:solidFill>
                  <a:srgbClr val="FF640C"/>
                </a:solidFill>
              </a:rPr>
              <a:t> </a:t>
            </a:r>
            <a:r>
              <a:rPr lang="en-US" altLang="ja-JP" dirty="0" smtClean="0">
                <a:solidFill>
                  <a:srgbClr val="FF640C"/>
                </a:solidFill>
              </a:rPr>
              <a:t>BGMC + WIMP(90% C.L.)</a:t>
            </a:r>
          </a:p>
          <a:p>
            <a:r>
              <a:rPr lang="ja-JP" altLang="en-US" dirty="0" smtClean="0">
                <a:solidFill>
                  <a:srgbClr val="00B050"/>
                </a:solidFill>
              </a:rPr>
              <a:t>■ </a:t>
            </a:r>
            <a:r>
              <a:rPr lang="en-US" altLang="ja-JP" dirty="0" smtClean="0">
                <a:solidFill>
                  <a:srgbClr val="00B050"/>
                </a:solidFill>
              </a:rPr>
              <a:t>1</a:t>
            </a:r>
            <a:r>
              <a:rPr lang="en-US" altLang="ja-JP" dirty="0" smtClean="0">
                <a:solidFill>
                  <a:srgbClr val="00B050"/>
                </a:solidFill>
                <a:latin typeface="Symbol" panose="05050102010706020507" pitchFamily="18" charset="2"/>
              </a:rPr>
              <a:t>s</a:t>
            </a:r>
            <a:r>
              <a:rPr lang="en-US" altLang="ja-JP" dirty="0" smtClean="0">
                <a:solidFill>
                  <a:srgbClr val="00B050"/>
                </a:solidFill>
              </a:rPr>
              <a:t> error for best fit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493406" y="1990582"/>
            <a:ext cx="2895857" cy="646331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WIMP</a:t>
            </a:r>
            <a:br>
              <a:rPr lang="en-US" altLang="ja-JP" dirty="0" smtClean="0">
                <a:solidFill>
                  <a:srgbClr val="0000FF"/>
                </a:solidFill>
              </a:rPr>
            </a:br>
            <a:r>
              <a:rPr lang="en-US" altLang="ja-JP" dirty="0" smtClean="0">
                <a:solidFill>
                  <a:srgbClr val="0000FF"/>
                </a:solidFill>
              </a:rPr>
              <a:t>60 GeV, 2.2e-44 cm</a:t>
            </a:r>
            <a:r>
              <a:rPr lang="en-US" altLang="ja-JP" baseline="30000" dirty="0" smtClean="0">
                <a:solidFill>
                  <a:srgbClr val="0000FF"/>
                </a:solidFill>
              </a:rPr>
              <a:t>2</a:t>
            </a:r>
            <a:r>
              <a:rPr lang="en-US" altLang="ja-JP" dirty="0" smtClean="0">
                <a:solidFill>
                  <a:srgbClr val="0000FF"/>
                </a:solidFill>
              </a:rPr>
              <a:t>(90%CL)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6045958" y="3098042"/>
            <a:ext cx="6100550" cy="3759957"/>
            <a:chOff x="183269" y="1512711"/>
            <a:chExt cx="7124778" cy="4512765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269" y="1512711"/>
              <a:ext cx="7124778" cy="4512765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 rot="20666439">
              <a:off x="3498271" y="3006257"/>
              <a:ext cx="3467730" cy="5403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FF0000"/>
                  </a:solidFill>
                </a:rPr>
                <a:t>This work (FV analysis)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 rot="20536043">
              <a:off x="4398905" y="4601580"/>
              <a:ext cx="1758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0000FF"/>
                  </a:solidFill>
                </a:rPr>
                <a:t>XENON1T (2017)</a:t>
              </a:r>
              <a:endParaRPr kumimoji="1" lang="ja-JP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 rot="20667812">
              <a:off x="5578668" y="3875492"/>
              <a:ext cx="12072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00B050"/>
                  </a:solidFill>
                </a:rPr>
                <a:t>LUX (2017)</a:t>
              </a:r>
              <a:endParaRPr kumimoji="1" lang="ja-JP" altLang="en-US" dirty="0">
                <a:solidFill>
                  <a:srgbClr val="00B050"/>
                </a:solidFill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 rot="20759346">
              <a:off x="3053681" y="4242375"/>
              <a:ext cx="23501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err="1" smtClean="0">
                  <a:solidFill>
                    <a:srgbClr val="00B0F0"/>
                  </a:solidFill>
                </a:rPr>
                <a:t>PandaX</a:t>
              </a:r>
              <a:r>
                <a:rPr lang="en-US" altLang="ja-JP" dirty="0" smtClean="0">
                  <a:solidFill>
                    <a:srgbClr val="00B0F0"/>
                  </a:solidFill>
                </a:rPr>
                <a:t>-II (Run8+Run9)</a:t>
              </a:r>
              <a:endParaRPr kumimoji="1" lang="ja-JP" altLang="en-US" dirty="0">
                <a:solidFill>
                  <a:srgbClr val="00B0F0"/>
                </a:solidFill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 rot="20618513">
              <a:off x="4804938" y="3523259"/>
              <a:ext cx="19848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FF00FF"/>
                  </a:solidFill>
                </a:rPr>
                <a:t>DarkSide-50 (2015)</a:t>
              </a:r>
              <a:endParaRPr kumimoji="1" lang="ja-JP" altLang="en-US" dirty="0">
                <a:solidFill>
                  <a:srgbClr val="FF00FF"/>
                </a:solidFill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 rot="21189439">
              <a:off x="2403370" y="2147693"/>
              <a:ext cx="14558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XMASS(2013)</a:t>
              </a:r>
              <a:endParaRPr kumimoji="1" lang="ja-JP" altLang="en-US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2223431" y="1671460"/>
              <a:ext cx="1635576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00FF00"/>
                  </a:solidFill>
                </a:rPr>
                <a:t>DAMA/LIBRA(Na)</a:t>
              </a:r>
              <a:endParaRPr kumimoji="1" lang="ja-JP" altLang="en-US" sz="1600" dirty="0">
                <a:solidFill>
                  <a:srgbClr val="00FF00"/>
                </a:solidFill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 rot="3028580">
              <a:off x="1736642" y="3463070"/>
              <a:ext cx="13324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4000"/>
                  </a:solidFill>
                </a:rPr>
                <a:t>XMASS</a:t>
              </a:r>
            </a:p>
            <a:p>
              <a:r>
                <a:rPr kumimoji="1" lang="en-US" altLang="ja-JP" dirty="0" smtClean="0">
                  <a:solidFill>
                    <a:srgbClr val="FF4000"/>
                  </a:solidFill>
                </a:rPr>
                <a:t>(mod. 2017)</a:t>
              </a:r>
              <a:endParaRPr kumimoji="1" lang="ja-JP" altLang="en-US" dirty="0">
                <a:solidFill>
                  <a:srgbClr val="FF4000"/>
                </a:solidFill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2560633" y="2873163"/>
              <a:ext cx="1481496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00B0F0"/>
                  </a:solidFill>
                </a:rPr>
                <a:t>CDMS-Si (2014)</a:t>
              </a:r>
              <a:endParaRPr kumimoji="1" lang="ja-JP" altLang="en-US" sz="1600" dirty="0">
                <a:solidFill>
                  <a:srgbClr val="00B0F0"/>
                </a:solidFill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1597889" y="2454301"/>
              <a:ext cx="86754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CoGeNT</a:t>
              </a:r>
              <a:endParaRPr lang="en-US" altLang="ja-JP" sz="16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r>
                <a:rPr lang="en-US" altLang="ja-JP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(2013)</a:t>
              </a:r>
              <a:endParaRPr kumimoji="1"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819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タイトル 1"/>
          <p:cNvSpPr>
            <a:spLocks noGrp="1"/>
          </p:cNvSpPr>
          <p:nvPr>
            <p:ph type="title" idx="4294967295"/>
          </p:nvPr>
        </p:nvSpPr>
        <p:spPr>
          <a:xfrm>
            <a:off x="221994" y="326689"/>
            <a:ext cx="5399088" cy="633413"/>
          </a:xfrm>
        </p:spPr>
        <p:txBody>
          <a:bodyPr>
            <a:noAutofit/>
          </a:bodyPr>
          <a:lstStyle/>
          <a:p>
            <a:r>
              <a:rPr lang="en-US" altLang="ja-JP" sz="4800" dirty="0" smtClean="0"/>
              <a:t>Experimental site</a:t>
            </a:r>
            <a:endParaRPr lang="en-US" altLang="ja-JP" sz="4800" dirty="0"/>
          </a:p>
        </p:txBody>
      </p:sp>
      <p:grpSp>
        <p:nvGrpSpPr>
          <p:cNvPr id="14343" name="Group 8"/>
          <p:cNvGrpSpPr>
            <a:grpSpLocks/>
          </p:cNvGrpSpPr>
          <p:nvPr/>
        </p:nvGrpSpPr>
        <p:grpSpPr bwMode="auto">
          <a:xfrm>
            <a:off x="4177925" y="254997"/>
            <a:ext cx="5034485" cy="3294063"/>
            <a:chOff x="-516" y="1253"/>
            <a:chExt cx="3799" cy="2697"/>
          </a:xfrm>
        </p:grpSpPr>
        <p:pic>
          <p:nvPicPr>
            <p:cNvPr id="14354" name="Picture 2" descr="Z:\kounai\茂住-500m準坑内図-zoom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724" b="4881"/>
            <a:stretch>
              <a:fillRect/>
            </a:stretch>
          </p:blipFill>
          <p:spPr bwMode="auto">
            <a:xfrm>
              <a:off x="385" y="1298"/>
              <a:ext cx="2898" cy="2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3"/>
            <p:cNvSpPr>
              <a:spLocks/>
            </p:cNvSpPr>
            <p:nvPr/>
          </p:nvSpPr>
          <p:spPr bwMode="auto">
            <a:xfrm>
              <a:off x="1625" y="1253"/>
              <a:ext cx="847" cy="26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defRPr/>
              </a:pPr>
              <a:r>
                <a:rPr lang="en-US" altLang="ja-JP" sz="1600" dirty="0">
                  <a:solidFill>
                    <a:srgbClr val="3333FF"/>
                  </a:solidFill>
                  <a:latin typeface="Calibri" pitchFamily="34" charset="0"/>
                  <a:sym typeface="Calibri" pitchFamily="34" charset="0"/>
                </a:rPr>
                <a:t>   </a:t>
              </a:r>
              <a:r>
                <a:rPr lang="en-US" altLang="ja-JP" sz="1600" dirty="0" err="1">
                  <a:solidFill>
                    <a:srgbClr val="3333FF"/>
                  </a:solidFill>
                  <a:latin typeface="Calibri" pitchFamily="34" charset="0"/>
                  <a:sym typeface="Calibri" pitchFamily="34" charset="0"/>
                </a:rPr>
                <a:t>KamLAND</a:t>
              </a:r>
              <a:endParaRPr lang="en-US" altLang="ja-JP" sz="1600" dirty="0">
                <a:solidFill>
                  <a:srgbClr val="3333FF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5" name="Rectangle 4"/>
            <p:cNvSpPr>
              <a:spLocks/>
            </p:cNvSpPr>
            <p:nvPr/>
          </p:nvSpPr>
          <p:spPr bwMode="auto">
            <a:xfrm>
              <a:off x="1612" y="1981"/>
              <a:ext cx="769" cy="22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defRPr/>
              </a:pPr>
              <a:r>
                <a:rPr lang="en-US" altLang="ja-JP" dirty="0">
                  <a:solidFill>
                    <a:srgbClr val="3333FF"/>
                  </a:solidFill>
                  <a:latin typeface="Calibri" pitchFamily="34" charset="0"/>
                  <a:sym typeface="Calibri" pitchFamily="34" charset="0"/>
                </a:rPr>
                <a:t>  Super-K</a:t>
              </a:r>
            </a:p>
          </p:txBody>
        </p:sp>
        <p:sp>
          <p:nvSpPr>
            <p:cNvPr id="16" name="Rectangle 23"/>
            <p:cNvSpPr>
              <a:spLocks/>
            </p:cNvSpPr>
            <p:nvPr/>
          </p:nvSpPr>
          <p:spPr bwMode="auto">
            <a:xfrm>
              <a:off x="-516" y="2520"/>
              <a:ext cx="1182" cy="22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defRPr/>
              </a:pPr>
              <a:r>
                <a:rPr lang="en-US" altLang="ja-JP" b="1" dirty="0">
                  <a:latin typeface="Calibri" pitchFamily="34" charset="0"/>
                  <a:sym typeface="Calibri" pitchFamily="34" charset="0"/>
                </a:rPr>
                <a:t>  </a:t>
              </a:r>
              <a:r>
                <a:rPr lang="en-US" altLang="ja-JP" b="1" dirty="0" smtClean="0">
                  <a:latin typeface="Calibri" pitchFamily="34" charset="0"/>
                  <a:sym typeface="Calibri" pitchFamily="34" charset="0"/>
                </a:rPr>
                <a:t>XMASS(Lab-C)</a:t>
              </a:r>
              <a:endParaRPr lang="en-US" altLang="ja-JP" b="1" dirty="0"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7" name="Rectangle 24"/>
            <p:cNvSpPr>
              <a:spLocks/>
            </p:cNvSpPr>
            <p:nvPr/>
          </p:nvSpPr>
          <p:spPr bwMode="auto">
            <a:xfrm>
              <a:off x="704" y="2214"/>
              <a:ext cx="749" cy="20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defRPr/>
              </a:pPr>
              <a:r>
                <a:rPr lang="en-US" altLang="ja-JP" sz="1600" dirty="0">
                  <a:solidFill>
                    <a:srgbClr val="3333FF"/>
                  </a:solidFill>
                  <a:latin typeface="Calibri" pitchFamily="34" charset="0"/>
                  <a:sym typeface="Calibri" pitchFamily="34" charset="0"/>
                </a:rPr>
                <a:t>  CANDLES</a:t>
              </a:r>
            </a:p>
          </p:txBody>
        </p:sp>
        <p:sp>
          <p:nvSpPr>
            <p:cNvPr id="18" name="Rectangle 24"/>
            <p:cNvSpPr>
              <a:spLocks/>
            </p:cNvSpPr>
            <p:nvPr/>
          </p:nvSpPr>
          <p:spPr bwMode="auto">
            <a:xfrm>
              <a:off x="-309" y="3349"/>
              <a:ext cx="967" cy="2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defRPr/>
              </a:pPr>
              <a:r>
                <a:rPr lang="en-US" altLang="ja-JP" sz="1600" dirty="0">
                  <a:solidFill>
                    <a:srgbClr val="3333FF"/>
                  </a:solidFill>
                  <a:latin typeface="Calibri" pitchFamily="34" charset="0"/>
                  <a:sym typeface="Calibri" pitchFamily="34" charset="0"/>
                </a:rPr>
                <a:t>  IPMU</a:t>
              </a:r>
              <a:r>
                <a:rPr lang="ja-JP" altLang="en-US" sz="1600" dirty="0">
                  <a:solidFill>
                    <a:srgbClr val="3333FF"/>
                  </a:solidFill>
                  <a:latin typeface="Calibri" pitchFamily="34" charset="0"/>
                  <a:sym typeface="Calibri" pitchFamily="34" charset="0"/>
                </a:rPr>
                <a:t>　</a:t>
              </a:r>
              <a:r>
                <a:rPr lang="en-US" altLang="ja-JP" sz="1600" dirty="0" smtClean="0">
                  <a:solidFill>
                    <a:srgbClr val="3333FF"/>
                  </a:solidFill>
                  <a:latin typeface="Calibri" pitchFamily="34" charset="0"/>
                  <a:sym typeface="Calibri" pitchFamily="34" charset="0"/>
                </a:rPr>
                <a:t>Labx1</a:t>
              </a:r>
              <a:endParaRPr lang="en-US" altLang="ja-JP" sz="1600" dirty="0">
                <a:solidFill>
                  <a:srgbClr val="3333FF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9" name="Rectangle 24"/>
            <p:cNvSpPr>
              <a:spLocks/>
            </p:cNvSpPr>
            <p:nvPr/>
          </p:nvSpPr>
          <p:spPr bwMode="auto">
            <a:xfrm>
              <a:off x="2700" y="3441"/>
              <a:ext cx="289" cy="20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defRPr/>
              </a:pPr>
              <a:r>
                <a:rPr lang="en-US" altLang="ja-JP" sz="1600">
                  <a:solidFill>
                    <a:srgbClr val="3333FF"/>
                  </a:solidFill>
                  <a:latin typeface="Calibri" pitchFamily="34" charset="0"/>
                  <a:sym typeface="Calibri" pitchFamily="34" charset="0"/>
                </a:rPr>
                <a:t>CLIO</a:t>
              </a:r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1792" y="2295"/>
              <a:ext cx="225" cy="22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endParaRPr lang="ja-JP" altLang="ja-JP" sz="16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1384" y="1297"/>
              <a:ext cx="133" cy="13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endParaRPr lang="ja-JP" altLang="ja-JP" sz="16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476" y="3025"/>
              <a:ext cx="133" cy="22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endParaRPr lang="ja-JP" altLang="ja-JP" sz="16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 rot="-1140000">
              <a:off x="877" y="2577"/>
              <a:ext cx="78" cy="143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endParaRPr lang="ja-JP" altLang="ja-JP" sz="16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 rot="-1380000">
              <a:off x="744" y="2631"/>
              <a:ext cx="115" cy="147"/>
            </a:xfrm>
            <a:prstGeom prst="rect">
              <a:avLst/>
            </a:prstGeom>
            <a:solidFill>
              <a:srgbClr val="FF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endParaRPr lang="ja-JP" altLang="ja-JP" sz="16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1882" y="3249"/>
              <a:ext cx="90" cy="87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endParaRPr lang="ja-JP" altLang="ja-JP" sz="16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7" name="Rectangle 24"/>
            <p:cNvSpPr>
              <a:spLocks/>
            </p:cNvSpPr>
            <p:nvPr/>
          </p:nvSpPr>
          <p:spPr bwMode="auto">
            <a:xfrm>
              <a:off x="1616" y="3446"/>
              <a:ext cx="765" cy="20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defRPr/>
              </a:pPr>
              <a:r>
                <a:rPr lang="en-US" altLang="ja-JP" sz="1600" dirty="0">
                  <a:solidFill>
                    <a:srgbClr val="3333FF"/>
                  </a:solidFill>
                  <a:latin typeface="Calibri" pitchFamily="34" charset="0"/>
                  <a:sym typeface="Calibri" pitchFamily="34" charset="0"/>
                </a:rPr>
                <a:t>  NEWAGE</a:t>
              </a:r>
            </a:p>
          </p:txBody>
        </p:sp>
        <p:sp>
          <p:nvSpPr>
            <p:cNvPr id="14369" name="正方形/長方形 30"/>
            <p:cNvSpPr>
              <a:spLocks noChangeArrowheads="1"/>
            </p:cNvSpPr>
            <p:nvPr/>
          </p:nvSpPr>
          <p:spPr bwMode="auto">
            <a:xfrm rot="3000000">
              <a:off x="1611" y="2749"/>
              <a:ext cx="136" cy="227"/>
            </a:xfrm>
            <a:prstGeom prst="rect">
              <a:avLst/>
            </a:prstGeom>
            <a:solidFill>
              <a:srgbClr val="4F6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anchor="ctr"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ja-JP" sz="1600">
                <a:solidFill>
                  <a:srgbClr val="FFFFFF"/>
                </a:solidFill>
              </a:endParaRPr>
            </a:p>
          </p:txBody>
        </p:sp>
        <p:sp>
          <p:nvSpPr>
            <p:cNvPr id="32" name="Rectangle 24"/>
            <p:cNvSpPr>
              <a:spLocks/>
            </p:cNvSpPr>
            <p:nvPr/>
          </p:nvSpPr>
          <p:spPr bwMode="auto">
            <a:xfrm>
              <a:off x="1113" y="2577"/>
              <a:ext cx="920" cy="20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defRPr/>
              </a:pPr>
              <a:r>
                <a:rPr lang="en-US" altLang="ja-JP" sz="1600" dirty="0">
                  <a:solidFill>
                    <a:srgbClr val="3333FF"/>
                  </a:solidFill>
                  <a:latin typeface="Calibri" pitchFamily="34" charset="0"/>
                  <a:sym typeface="Calibri" pitchFamily="34" charset="0"/>
                </a:rPr>
                <a:t>   Lab2/</a:t>
              </a:r>
              <a:r>
                <a:rPr lang="en-US" altLang="ja-JP" sz="1600" dirty="0" err="1">
                  <a:solidFill>
                    <a:srgbClr val="3333FF"/>
                  </a:solidFill>
                  <a:latin typeface="Calibri" pitchFamily="34" charset="0"/>
                  <a:sym typeface="Calibri" pitchFamily="34" charset="0"/>
                </a:rPr>
                <a:t>EGad</a:t>
              </a:r>
              <a:endParaRPr lang="en-US" altLang="ja-JP" sz="1600" dirty="0">
                <a:solidFill>
                  <a:srgbClr val="3333FF"/>
                </a:solidFill>
                <a:latin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33" name="テキスト ボックス 32"/>
          <p:cNvSpPr txBox="1"/>
          <p:nvPr/>
        </p:nvSpPr>
        <p:spPr>
          <a:xfrm>
            <a:off x="8879137" y="303994"/>
            <a:ext cx="2022475" cy="4619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ja-JP" sz="2400" b="1" dirty="0" err="1">
                <a:latin typeface="Calibri" pitchFamily="34" charset="0"/>
              </a:rPr>
              <a:t>Kamioka</a:t>
            </a:r>
            <a:r>
              <a:rPr lang="en-US" altLang="ja-JP" sz="2400" b="1" dirty="0">
                <a:latin typeface="Calibri" pitchFamily="34" charset="0"/>
              </a:rPr>
              <a:t> Mine</a:t>
            </a:r>
          </a:p>
        </p:txBody>
      </p:sp>
      <p:pic>
        <p:nvPicPr>
          <p:cNvPr id="14348" name="図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82"/>
          <a:stretch/>
        </p:blipFill>
        <p:spPr bwMode="auto">
          <a:xfrm>
            <a:off x="4287580" y="3562351"/>
            <a:ext cx="4140915" cy="3245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9" name="Line 43"/>
          <p:cNvSpPr>
            <a:spLocks noChangeShapeType="1"/>
          </p:cNvSpPr>
          <p:nvPr/>
        </p:nvSpPr>
        <p:spPr bwMode="auto">
          <a:xfrm>
            <a:off x="2925172" y="3302000"/>
            <a:ext cx="788987" cy="14732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50" name="テキスト ボックス 12"/>
          <p:cNvSpPr txBox="1">
            <a:spLocks noChangeArrowheads="1"/>
          </p:cNvSpPr>
          <p:nvPr/>
        </p:nvSpPr>
        <p:spPr bwMode="auto">
          <a:xfrm>
            <a:off x="9383702" y="1147341"/>
            <a:ext cx="232230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/>
              <a:t>~1000m </a:t>
            </a:r>
            <a:r>
              <a:rPr lang="en-US" altLang="ja-JP" sz="2000" dirty="0" smtClean="0"/>
              <a:t>underneath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/>
              <a:t> Mt</a:t>
            </a:r>
            <a:r>
              <a:rPr lang="en-US" altLang="ja-JP" sz="2000" dirty="0"/>
              <a:t>. </a:t>
            </a:r>
            <a:r>
              <a:rPr lang="en-US" altLang="ja-JP" sz="2000" dirty="0" err="1"/>
              <a:t>Ikenoyama</a:t>
            </a:r>
            <a:r>
              <a:rPr lang="en-US" altLang="ja-JP" sz="2000" dirty="0"/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/>
              <a:t>(2700 </a:t>
            </a:r>
            <a:r>
              <a:rPr lang="en-US" altLang="ja-JP" sz="2000" dirty="0" err="1"/>
              <a:t>m.w.e</a:t>
            </a:r>
            <a:r>
              <a:rPr lang="en-US" altLang="ja-JP" sz="2000" dirty="0"/>
              <a:t>.)</a:t>
            </a:r>
            <a:endParaRPr lang="ja-JP" altLang="en-US" sz="2000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166920" y="1388753"/>
            <a:ext cx="3947288" cy="3991283"/>
            <a:chOff x="6743700" y="260350"/>
            <a:chExt cx="3684588" cy="3798888"/>
          </a:xfrm>
        </p:grpSpPr>
        <p:pic>
          <p:nvPicPr>
            <p:cNvPr id="1433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29" t="11935" r="6970" b="7957"/>
            <a:stretch>
              <a:fillRect/>
            </a:stretch>
          </p:blipFill>
          <p:spPr bwMode="auto">
            <a:xfrm>
              <a:off x="6743700" y="260350"/>
              <a:ext cx="3684588" cy="3798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直線矢印コネクタ 9"/>
            <p:cNvCxnSpPr/>
            <p:nvPr/>
          </p:nvCxnSpPr>
          <p:spPr>
            <a:xfrm flipH="1" flipV="1">
              <a:off x="9228138" y="2901950"/>
              <a:ext cx="100012" cy="649288"/>
            </a:xfrm>
            <a:prstGeom prst="straightConnector1">
              <a:avLst/>
            </a:prstGeom>
            <a:ln w="666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円/楕円 10"/>
            <p:cNvSpPr/>
            <p:nvPr/>
          </p:nvSpPr>
          <p:spPr>
            <a:xfrm>
              <a:off x="8616951" y="2505075"/>
              <a:ext cx="168275" cy="203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9120188" y="2657476"/>
              <a:ext cx="171450" cy="19526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9120188" y="3436939"/>
              <a:ext cx="1136650" cy="52228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defRPr/>
              </a:pPr>
              <a:r>
                <a:rPr lang="en-US" altLang="ja-JP" sz="2800" b="1" dirty="0">
                  <a:latin typeface="Calibri" pitchFamily="34" charset="0"/>
                </a:rPr>
                <a:t>Tokyo </a:t>
              </a:r>
            </a:p>
          </p:txBody>
        </p:sp>
        <p:cxnSp>
          <p:nvCxnSpPr>
            <p:cNvPr id="8" name="直線矢印コネクタ 7"/>
            <p:cNvCxnSpPr/>
            <p:nvPr/>
          </p:nvCxnSpPr>
          <p:spPr>
            <a:xfrm>
              <a:off x="8312208" y="1955960"/>
              <a:ext cx="376180" cy="609441"/>
            </a:xfrm>
            <a:prstGeom prst="straightConnector1">
              <a:avLst/>
            </a:prstGeom>
            <a:ln w="666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/>
            <p:cNvSpPr txBox="1"/>
            <p:nvPr/>
          </p:nvSpPr>
          <p:spPr>
            <a:xfrm>
              <a:off x="7477100" y="1477759"/>
              <a:ext cx="2022475" cy="46196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defRPr/>
              </a:pPr>
              <a:r>
                <a:rPr lang="en-US" altLang="ja-JP" sz="2400" b="1" dirty="0" err="1">
                  <a:latin typeface="Calibri" pitchFamily="34" charset="0"/>
                </a:rPr>
                <a:t>Kamioka</a:t>
              </a:r>
              <a:r>
                <a:rPr lang="en-US" altLang="ja-JP" sz="2400" b="1" dirty="0">
                  <a:latin typeface="Calibri" pitchFamily="34" charset="0"/>
                </a:rPr>
                <a:t> Mine</a:t>
              </a:r>
            </a:p>
          </p:txBody>
        </p:sp>
        <p:sp>
          <p:nvSpPr>
            <p:cNvPr id="14351" name="テキスト ボックス 1"/>
            <p:cNvSpPr txBox="1">
              <a:spLocks noChangeArrowheads="1"/>
            </p:cNvSpPr>
            <p:nvPr/>
          </p:nvSpPr>
          <p:spPr bwMode="auto">
            <a:xfrm>
              <a:off x="9178926" y="260351"/>
              <a:ext cx="1019175" cy="523875"/>
            </a:xfrm>
            <a:prstGeom prst="rect">
              <a:avLst/>
            </a:prstGeom>
            <a:solidFill>
              <a:schemeClr val="bg1">
                <a:alpha val="6588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800"/>
                <a:t>Japan</a:t>
              </a:r>
              <a:endParaRPr lang="ja-JP" altLang="en-US" sz="2800"/>
            </a:p>
          </p:txBody>
        </p:sp>
      </p:grpSp>
      <p:sp>
        <p:nvSpPr>
          <p:cNvPr id="14352" name="テキスト ボックス 2"/>
          <p:cNvSpPr txBox="1">
            <a:spLocks noChangeArrowheads="1"/>
          </p:cNvSpPr>
          <p:nvPr/>
        </p:nvSpPr>
        <p:spPr bwMode="auto">
          <a:xfrm>
            <a:off x="6636047" y="3681791"/>
            <a:ext cx="1657350" cy="708025"/>
          </a:xfrm>
          <a:prstGeom prst="rect">
            <a:avLst/>
          </a:prstGeom>
          <a:solidFill>
            <a:schemeClr val="bg1">
              <a:alpha val="65097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err="1"/>
              <a:t>Kamioka</a:t>
            </a:r>
            <a:r>
              <a:rPr lang="en-US" altLang="ja-JP" sz="2000" dirty="0"/>
              <a:t> mine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/>
              <a:t>Lab-C</a:t>
            </a:r>
            <a:endParaRPr lang="ja-JP" altLang="en-US" sz="20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152361F2-22C4-492E-B432-0CDB31B110C1}" type="slidenum">
              <a:rPr lang="ja-JP" altLang="en-US">
                <a:solidFill>
                  <a:srgbClr val="898989"/>
                </a:solidFill>
              </a:rPr>
              <a:pPr eaLnBrk="1" hangingPunct="1"/>
              <a:t>2</a:t>
            </a:fld>
            <a:endParaRPr lang="ja-JP" altLang="en-US">
              <a:solidFill>
                <a:srgbClr val="898989"/>
              </a:solidFill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5948084" y="2171852"/>
            <a:ext cx="242" cy="1752448"/>
          </a:xfrm>
          <a:prstGeom prst="straightConnector1">
            <a:avLst/>
          </a:prstGeom>
          <a:ln w="1270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/>
          <p:cNvGrpSpPr/>
          <p:nvPr/>
        </p:nvGrpSpPr>
        <p:grpSpPr>
          <a:xfrm>
            <a:off x="8814982" y="3236495"/>
            <a:ext cx="3314697" cy="3942661"/>
            <a:chOff x="8814982" y="3236495"/>
            <a:chExt cx="3314697" cy="3942661"/>
          </a:xfrm>
        </p:grpSpPr>
        <p:pic>
          <p:nvPicPr>
            <p:cNvPr id="36" name="図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14982" y="3236495"/>
              <a:ext cx="3270152" cy="3942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337" name="直線矢印コネクタ 14336"/>
            <p:cNvCxnSpPr/>
            <p:nvPr/>
          </p:nvCxnSpPr>
          <p:spPr>
            <a:xfrm>
              <a:off x="8923421" y="6543006"/>
              <a:ext cx="2109537" cy="2173"/>
            </a:xfrm>
            <a:prstGeom prst="straightConnector1">
              <a:avLst/>
            </a:prstGeom>
            <a:ln w="698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矢印コネクタ 47"/>
            <p:cNvCxnSpPr/>
            <p:nvPr/>
          </p:nvCxnSpPr>
          <p:spPr>
            <a:xfrm flipV="1">
              <a:off x="11178339" y="4150895"/>
              <a:ext cx="59156" cy="2494381"/>
            </a:xfrm>
            <a:prstGeom prst="straightConnector1">
              <a:avLst/>
            </a:prstGeom>
            <a:ln w="698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42" name="テキスト ボックス 14341"/>
            <p:cNvSpPr txBox="1"/>
            <p:nvPr/>
          </p:nvSpPr>
          <p:spPr>
            <a:xfrm>
              <a:off x="9575130" y="6510081"/>
              <a:ext cx="7072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10 m</a:t>
              </a:r>
              <a:endParaRPr kumimoji="1" lang="ja-JP" altLang="en-US" sz="2000" dirty="0"/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11228470" y="4378487"/>
              <a:ext cx="9012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10.5 m</a:t>
              </a:r>
              <a:endParaRPr kumimoji="1" lang="ja-JP" altLang="en-US" sz="2000" dirty="0"/>
            </a:p>
          </p:txBody>
        </p:sp>
      </p:grpSp>
      <p:sp>
        <p:nvSpPr>
          <p:cNvPr id="54" name="テキスト ボックス 2"/>
          <p:cNvSpPr txBox="1">
            <a:spLocks noChangeArrowheads="1"/>
          </p:cNvSpPr>
          <p:nvPr/>
        </p:nvSpPr>
        <p:spPr bwMode="auto">
          <a:xfrm>
            <a:off x="4642806" y="5411122"/>
            <a:ext cx="1342483" cy="400110"/>
          </a:xfrm>
          <a:prstGeom prst="rect">
            <a:avLst/>
          </a:prstGeom>
          <a:solidFill>
            <a:schemeClr val="bg1">
              <a:alpha val="65097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/>
              <a:t>Water tank</a:t>
            </a:r>
            <a:endParaRPr lang="en-US" altLang="ja-JP" sz="2000" dirty="0"/>
          </a:p>
        </p:txBody>
      </p:sp>
      <p:sp>
        <p:nvSpPr>
          <p:cNvPr id="56" name="テキスト ボックス 2"/>
          <p:cNvSpPr txBox="1">
            <a:spLocks noChangeArrowheads="1"/>
          </p:cNvSpPr>
          <p:nvPr/>
        </p:nvSpPr>
        <p:spPr bwMode="auto">
          <a:xfrm>
            <a:off x="8587330" y="5742928"/>
            <a:ext cx="1994264" cy="400110"/>
          </a:xfrm>
          <a:prstGeom prst="rect">
            <a:avLst/>
          </a:prstGeom>
          <a:solidFill>
            <a:schemeClr val="bg1">
              <a:alpha val="65097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/>
              <a:t>XMASS I detector</a:t>
            </a:r>
            <a:endParaRPr lang="en-US" altLang="ja-JP" sz="2000" dirty="0"/>
          </a:p>
        </p:txBody>
      </p:sp>
      <p:cxnSp>
        <p:nvCxnSpPr>
          <p:cNvPr id="39" name="直線矢印コネクタ 38"/>
          <p:cNvCxnSpPr/>
          <p:nvPr/>
        </p:nvCxnSpPr>
        <p:spPr>
          <a:xfrm flipV="1">
            <a:off x="5704764" y="4991102"/>
            <a:ext cx="3324936" cy="72217"/>
          </a:xfrm>
          <a:prstGeom prst="straightConnector1">
            <a:avLst/>
          </a:prstGeom>
          <a:ln w="1270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728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/>
        </p:nvGrpSpPr>
        <p:grpSpPr>
          <a:xfrm>
            <a:off x="8814982" y="3236495"/>
            <a:ext cx="3314697" cy="3942661"/>
            <a:chOff x="8814982" y="3236495"/>
            <a:chExt cx="3314697" cy="3942661"/>
          </a:xfrm>
        </p:grpSpPr>
        <p:pic>
          <p:nvPicPr>
            <p:cNvPr id="30" name="図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14982" y="3236495"/>
              <a:ext cx="3270152" cy="3942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1" name="直線矢印コネクタ 30"/>
            <p:cNvCxnSpPr/>
            <p:nvPr/>
          </p:nvCxnSpPr>
          <p:spPr>
            <a:xfrm>
              <a:off x="8923421" y="6543006"/>
              <a:ext cx="2109537" cy="2173"/>
            </a:xfrm>
            <a:prstGeom prst="straightConnector1">
              <a:avLst/>
            </a:prstGeom>
            <a:ln w="698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矢印コネクタ 31"/>
            <p:cNvCxnSpPr/>
            <p:nvPr/>
          </p:nvCxnSpPr>
          <p:spPr>
            <a:xfrm flipV="1">
              <a:off x="11178339" y="4150895"/>
              <a:ext cx="59156" cy="2494381"/>
            </a:xfrm>
            <a:prstGeom prst="straightConnector1">
              <a:avLst/>
            </a:prstGeom>
            <a:ln w="698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ボックス 32"/>
            <p:cNvSpPr txBox="1"/>
            <p:nvPr/>
          </p:nvSpPr>
          <p:spPr>
            <a:xfrm>
              <a:off x="9575130" y="6510081"/>
              <a:ext cx="7072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10 m</a:t>
              </a:r>
              <a:endParaRPr kumimoji="1" lang="ja-JP" altLang="en-US" sz="2000" dirty="0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11228470" y="4378487"/>
              <a:ext cx="9012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10.5 m</a:t>
              </a:r>
              <a:endParaRPr kumimoji="1" lang="ja-JP" altLang="en-US" sz="2000" dirty="0"/>
            </a:p>
          </p:txBody>
        </p:sp>
      </p:grpSp>
      <p:sp>
        <p:nvSpPr>
          <p:cNvPr id="43" name="テキスト ボックス 42"/>
          <p:cNvSpPr txBox="1"/>
          <p:nvPr/>
        </p:nvSpPr>
        <p:spPr>
          <a:xfrm>
            <a:off x="483475" y="1014390"/>
            <a:ext cx="819384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2000" b="1" dirty="0" smtClean="0"/>
              <a:t>Inner detector</a:t>
            </a:r>
            <a:endParaRPr lang="en-US" altLang="ja-JP" sz="2000" b="1" dirty="0" smtClean="0"/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kumimoji="1" lang="en-US" altLang="ja-JP" sz="2000" dirty="0" smtClean="0"/>
              <a:t>Single phase liquid xenon detector. (832 kg xenon for sensitive region)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2000" dirty="0" smtClean="0"/>
              <a:t>642 low background </a:t>
            </a:r>
            <a:r>
              <a:rPr lang="en-US" altLang="ja-JP" sz="2000" dirty="0" err="1" smtClean="0"/>
              <a:t>PMTs.</a:t>
            </a:r>
            <a:r>
              <a:rPr lang="en-US" altLang="ja-JP" sz="2000" dirty="0" smtClean="0"/>
              <a:t> (2 inch, HAMAMATSU R10789)</a:t>
            </a:r>
          </a:p>
          <a:p>
            <a:pPr lvl="1"/>
            <a:r>
              <a:rPr lang="en-US" altLang="ja-JP" sz="2000" dirty="0"/>
              <a:t> </a:t>
            </a:r>
            <a:r>
              <a:rPr lang="en-US" altLang="ja-JP" sz="2000" dirty="0" smtClean="0"/>
              <a:t>     </a:t>
            </a:r>
            <a:r>
              <a:rPr lang="ja-JP" altLang="en-US" sz="2000" dirty="0" smtClean="0"/>
              <a:t>→ </a:t>
            </a:r>
            <a:r>
              <a:rPr lang="en-US" altLang="ja-JP" sz="2000" dirty="0" smtClean="0"/>
              <a:t>each PMT signal is recorded by 10-bit 1GS/s waveform digitizers.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kumimoji="1" lang="en-US" altLang="ja-JP" sz="2000" dirty="0" smtClean="0"/>
              <a:t>High light yield: ~15 PE/</a:t>
            </a:r>
            <a:r>
              <a:rPr kumimoji="1" lang="en-US" altLang="ja-JP" sz="2000" dirty="0" err="1" smtClean="0"/>
              <a:t>keV</a:t>
            </a:r>
            <a:r>
              <a:rPr kumimoji="1" lang="en-US" altLang="ja-JP" sz="2000" dirty="0" smtClean="0"/>
              <a:t>. 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endParaRPr kumimoji="1" lang="en-US" altLang="ja-JP" sz="2000" dirty="0" smtClean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000" b="1" dirty="0" smtClean="0"/>
              <a:t>Outer detector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kumimoji="1" lang="en-US" altLang="ja-JP" sz="2000" dirty="0" smtClean="0"/>
              <a:t>10 m x 10.5 m water tank </a:t>
            </a:r>
          </a:p>
          <a:p>
            <a:pPr lvl="1"/>
            <a:r>
              <a:rPr lang="en-US" altLang="ja-JP" sz="2000" dirty="0"/>
              <a:t> </a:t>
            </a:r>
            <a:r>
              <a:rPr lang="en-US" altLang="ja-JP" sz="2000" dirty="0" smtClean="0"/>
              <a:t>    </a:t>
            </a:r>
            <a:r>
              <a:rPr kumimoji="1" lang="en-US" altLang="ja-JP" sz="2000" dirty="0" smtClean="0"/>
              <a:t>with 72 PMTs (20 inch)</a:t>
            </a:r>
          </a:p>
          <a:p>
            <a:pPr lvl="1"/>
            <a:r>
              <a:rPr lang="en-US" altLang="ja-JP" sz="2000" dirty="0"/>
              <a:t> </a:t>
            </a:r>
            <a:r>
              <a:rPr lang="en-US" altLang="ja-JP" sz="2000" dirty="0" smtClean="0"/>
              <a:t>   </a:t>
            </a:r>
            <a:r>
              <a:rPr kumimoji="1" lang="en-US" altLang="ja-JP" sz="2000" dirty="0" smtClean="0"/>
              <a:t> for active muon veto</a:t>
            </a:r>
            <a:endParaRPr lang="en-US" altLang="ja-JP" sz="2000" dirty="0"/>
          </a:p>
          <a:p>
            <a:pPr lvl="1"/>
            <a:r>
              <a:rPr kumimoji="1" lang="en-US" altLang="ja-JP" sz="2000" dirty="0" smtClean="0"/>
              <a:t>     and passive radiation</a:t>
            </a:r>
          </a:p>
          <a:p>
            <a:pPr lvl="1"/>
            <a:r>
              <a:rPr lang="en-US" altLang="ja-JP" sz="2000" dirty="0"/>
              <a:t> </a:t>
            </a:r>
            <a:r>
              <a:rPr lang="en-US" altLang="ja-JP" sz="2000" dirty="0" smtClean="0"/>
              <a:t>    shield.</a:t>
            </a:r>
            <a:endParaRPr kumimoji="1" lang="en-US" altLang="ja-JP" sz="2000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73022" y="65931"/>
            <a:ext cx="8229600" cy="780685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sz="5400" dirty="0" smtClean="0"/>
              <a:t>XMASS-I detector</a:t>
            </a:r>
            <a:endParaRPr kumimoji="1" lang="ja-JP" altLang="en-US" sz="5400" dirty="0"/>
          </a:p>
        </p:txBody>
      </p:sp>
      <p:pic>
        <p:nvPicPr>
          <p:cNvPr id="9" name="図 23" descr="https://www-sk.icrr.u-tokyo.ac.jp/~xmass/illust/20100317/XMASS800kg_vessel_v9_trans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8" b="1"/>
          <a:stretch/>
        </p:blipFill>
        <p:spPr bwMode="auto">
          <a:xfrm>
            <a:off x="4023059" y="2468012"/>
            <a:ext cx="3968322" cy="43899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32"/>
          <p:cNvSpPr txBox="1">
            <a:spLocks noChangeArrowheads="1"/>
          </p:cNvSpPr>
          <p:nvPr/>
        </p:nvSpPr>
        <p:spPr bwMode="auto">
          <a:xfrm>
            <a:off x="3411265" y="6055183"/>
            <a:ext cx="1555234" cy="707886"/>
          </a:xfrm>
          <a:prstGeom prst="rect">
            <a:avLst/>
          </a:prstGeom>
          <a:solidFill>
            <a:schemeClr val="bg1">
              <a:alpha val="4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Arial" panose="020B0604020202020204" pitchFamily="34" charset="0"/>
              </a:rPr>
              <a:t>832kg</a:t>
            </a:r>
            <a:endParaRPr lang="en-US" altLang="ja-JP" sz="20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Arial" panose="020B0604020202020204" pitchFamily="34" charset="0"/>
              </a:rPr>
              <a:t>liquid </a:t>
            </a:r>
            <a:r>
              <a:rPr lang="en-US" altLang="ja-JP" sz="2000" dirty="0">
                <a:latin typeface="Arial" panose="020B0604020202020204" pitchFamily="34" charset="0"/>
              </a:rPr>
              <a:t>xenon</a:t>
            </a:r>
          </a:p>
        </p:txBody>
      </p:sp>
      <p:cxnSp>
        <p:nvCxnSpPr>
          <p:cNvPr id="14" name="直線矢印コネクタ 33"/>
          <p:cNvCxnSpPr>
            <a:cxnSpLocks noChangeShapeType="1"/>
          </p:cNvCxnSpPr>
          <p:nvPr/>
        </p:nvCxnSpPr>
        <p:spPr bwMode="auto">
          <a:xfrm flipV="1">
            <a:off x="4535033" y="5753010"/>
            <a:ext cx="1077432" cy="490714"/>
          </a:xfrm>
          <a:prstGeom prst="straightConnector1">
            <a:avLst/>
          </a:prstGeom>
          <a:noFill/>
          <a:ln w="63500" algn="ctr">
            <a:solidFill>
              <a:schemeClr val="tx1"/>
            </a:solidFill>
            <a:round/>
            <a:headEnd/>
            <a:tailEnd type="arrow" w="med" len="med"/>
          </a:ln>
          <a:effectLst>
            <a:outerShdw blurRad="152400"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直線矢印コネクタ 17"/>
          <p:cNvCxnSpPr>
            <a:cxnSpLocks noChangeShapeType="1"/>
            <a:stCxn id="18" idx="3"/>
          </p:cNvCxnSpPr>
          <p:nvPr/>
        </p:nvCxnSpPr>
        <p:spPr bwMode="auto">
          <a:xfrm>
            <a:off x="4535033" y="5238295"/>
            <a:ext cx="731527" cy="285892"/>
          </a:xfrm>
          <a:prstGeom prst="straightConnector1">
            <a:avLst/>
          </a:prstGeom>
          <a:noFill/>
          <a:ln w="63500" algn="ctr">
            <a:solidFill>
              <a:schemeClr val="tx1"/>
            </a:solidFill>
            <a:round/>
            <a:headEnd/>
            <a:tailEnd type="arrow" w="med" len="med"/>
          </a:ln>
          <a:effectLst>
            <a:outerShdw blurRad="127000"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テキスト ボックス 16"/>
          <p:cNvSpPr txBox="1">
            <a:spLocks noChangeArrowheads="1"/>
          </p:cNvSpPr>
          <p:nvPr/>
        </p:nvSpPr>
        <p:spPr bwMode="auto">
          <a:xfrm>
            <a:off x="3210183" y="4884352"/>
            <a:ext cx="1324850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Arial" panose="020B0604020202020204" pitchFamily="34" charset="0"/>
              </a:rPr>
              <a:t>642 PMTs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Arial" panose="020B0604020202020204" pitchFamily="34" charset="0"/>
              </a:rPr>
              <a:t>(R10789)</a:t>
            </a:r>
            <a:endParaRPr lang="en-US" altLang="ja-JP" sz="2000" dirty="0">
              <a:latin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9164231" y="6183474"/>
            <a:ext cx="2743200" cy="365125"/>
          </a:xfrm>
        </p:spPr>
        <p:txBody>
          <a:bodyPr/>
          <a:lstStyle/>
          <a:p>
            <a:fld id="{98ED15E9-1431-460C-BBEF-845813B5A48B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pic>
        <p:nvPicPr>
          <p:cNvPr id="17" name="Picture 18"/>
          <p:cNvPicPr>
            <a:picLocks noChangeAspect="1" noChangeArrowheads="1"/>
          </p:cNvPicPr>
          <p:nvPr/>
        </p:nvPicPr>
        <p:blipFill rotWithShape="1">
          <a:blip r:embed="rId5"/>
          <a:srcRect l="5871" t="4619" r="7432" b="1"/>
          <a:stretch/>
        </p:blipFill>
        <p:spPr bwMode="auto">
          <a:xfrm>
            <a:off x="794065" y="4958435"/>
            <a:ext cx="2369713" cy="1737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" name="テキスト ボックス 16"/>
          <p:cNvSpPr txBox="1">
            <a:spLocks noChangeArrowheads="1"/>
          </p:cNvSpPr>
          <p:nvPr/>
        </p:nvSpPr>
        <p:spPr bwMode="auto">
          <a:xfrm>
            <a:off x="7579488" y="6125568"/>
            <a:ext cx="1223476" cy="67710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Arial" panose="020B0604020202020204" pitchFamily="34" charset="0"/>
              </a:rPr>
              <a:t>  </a:t>
            </a:r>
            <a:r>
              <a:rPr lang="en-US" altLang="ja-JP" sz="1800" dirty="0" smtClean="0">
                <a:latin typeface="Arial" panose="020B0604020202020204" pitchFamily="34" charset="0"/>
              </a:rPr>
              <a:t>72</a:t>
            </a:r>
            <a:r>
              <a:rPr lang="ja-JP" altLang="en-US" sz="1800" dirty="0">
                <a:latin typeface="Arial" panose="020B0604020202020204" pitchFamily="34" charset="0"/>
              </a:rPr>
              <a:t> </a:t>
            </a:r>
            <a:r>
              <a:rPr lang="en-US" altLang="ja-JP" sz="1800" dirty="0" smtClean="0">
                <a:latin typeface="Arial" panose="020B0604020202020204" pitchFamily="34" charset="0"/>
              </a:rPr>
              <a:t>PMTs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>
                <a:latin typeface="Arial" panose="020B0604020202020204" pitchFamily="34" charset="0"/>
              </a:rPr>
              <a:t>  (20 inch)</a:t>
            </a:r>
            <a:endParaRPr lang="en-US" altLang="ja-JP" sz="1800" dirty="0">
              <a:latin typeface="Arial" panose="020B0604020202020204" pitchFamily="34" charset="0"/>
            </a:endParaRPr>
          </a:p>
        </p:txBody>
      </p:sp>
      <p:cxnSp>
        <p:nvCxnSpPr>
          <p:cNvPr id="36" name="直線矢印コネクタ 17"/>
          <p:cNvCxnSpPr>
            <a:cxnSpLocks noChangeShapeType="1"/>
          </p:cNvCxnSpPr>
          <p:nvPr/>
        </p:nvCxnSpPr>
        <p:spPr bwMode="auto">
          <a:xfrm flipV="1">
            <a:off x="8378407" y="5479682"/>
            <a:ext cx="658530" cy="704285"/>
          </a:xfrm>
          <a:prstGeom prst="straightConnector1">
            <a:avLst/>
          </a:prstGeom>
          <a:noFill/>
          <a:ln w="50800" algn="ctr">
            <a:solidFill>
              <a:schemeClr val="tx1"/>
            </a:solidFill>
            <a:round/>
            <a:headEnd/>
            <a:tailEnd type="arrow" w="med" len="med"/>
          </a:ln>
          <a:effectLst>
            <a:outerShdw blurRad="127000"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" name="テキスト ボックス 2"/>
          <p:cNvSpPr txBox="1">
            <a:spLocks noChangeArrowheads="1"/>
          </p:cNvSpPr>
          <p:nvPr/>
        </p:nvSpPr>
        <p:spPr bwMode="auto">
          <a:xfrm>
            <a:off x="8489512" y="3843091"/>
            <a:ext cx="1762727" cy="400110"/>
          </a:xfrm>
          <a:prstGeom prst="rect">
            <a:avLst/>
          </a:prstGeom>
          <a:solidFill>
            <a:schemeClr val="bg1">
              <a:alpha val="65097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 smtClean="0"/>
              <a:t>Outer detector</a:t>
            </a:r>
            <a:endParaRPr lang="en-US" altLang="ja-JP" sz="2000" b="1" dirty="0"/>
          </a:p>
        </p:txBody>
      </p:sp>
      <p:sp>
        <p:nvSpPr>
          <p:cNvPr id="42" name="テキスト ボックス 2"/>
          <p:cNvSpPr txBox="1">
            <a:spLocks noChangeArrowheads="1"/>
          </p:cNvSpPr>
          <p:nvPr/>
        </p:nvSpPr>
        <p:spPr bwMode="auto">
          <a:xfrm>
            <a:off x="3966803" y="3872374"/>
            <a:ext cx="1711366" cy="400110"/>
          </a:xfrm>
          <a:prstGeom prst="rect">
            <a:avLst/>
          </a:prstGeom>
          <a:solidFill>
            <a:schemeClr val="bg1">
              <a:alpha val="65097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 smtClean="0"/>
              <a:t>Inner detector</a:t>
            </a:r>
            <a:endParaRPr lang="en-US" altLang="ja-JP" sz="2000" b="1" dirty="0"/>
          </a:p>
        </p:txBody>
      </p:sp>
      <p:sp>
        <p:nvSpPr>
          <p:cNvPr id="10" name="角丸四角形 9"/>
          <p:cNvSpPr/>
          <p:nvPr/>
        </p:nvSpPr>
        <p:spPr>
          <a:xfrm>
            <a:off x="9793705" y="4608095"/>
            <a:ext cx="625642" cy="870582"/>
          </a:xfrm>
          <a:prstGeom prst="roundRect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 flipH="1">
            <a:off x="7134726" y="4714345"/>
            <a:ext cx="2606571" cy="684021"/>
          </a:xfrm>
          <a:prstGeom prst="rightArrow">
            <a:avLst>
              <a:gd name="adj1" fmla="val 50000"/>
              <a:gd name="adj2" fmla="val 73943"/>
            </a:avLst>
          </a:prstGeom>
          <a:solidFill>
            <a:srgbClr val="FF0000">
              <a:alpha val="49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73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46483" y="65931"/>
            <a:ext cx="10184831" cy="780685"/>
          </a:xfrm>
        </p:spPr>
        <p:txBody>
          <a:bodyPr>
            <a:noAutofit/>
          </a:bodyPr>
          <a:lstStyle/>
          <a:p>
            <a:pPr algn="ctr"/>
            <a:r>
              <a:rPr lang="en-US" altLang="ja-JP" sz="5400" dirty="0" smtClean="0"/>
              <a:t>Self-shielding of </a:t>
            </a:r>
            <a:r>
              <a:rPr lang="en-US" altLang="ja-JP" sz="5400" dirty="0" smtClean="0">
                <a:latin typeface="Symbol" panose="05050102010706020507" pitchFamily="18" charset="2"/>
              </a:rPr>
              <a:t>g</a:t>
            </a:r>
            <a:r>
              <a:rPr lang="en-US" altLang="ja-JP" sz="5400" dirty="0" smtClean="0"/>
              <a:t>-ray background</a:t>
            </a:r>
            <a:endParaRPr kumimoji="1" lang="ja-JP" altLang="en-US" sz="5400" dirty="0"/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86"/>
          <a:stretch/>
        </p:blipFill>
        <p:spPr>
          <a:xfrm>
            <a:off x="0" y="846616"/>
            <a:ext cx="7484033" cy="6011384"/>
          </a:xfrm>
          <a:prstGeom prst="rect">
            <a:avLst/>
          </a:prstGeom>
        </p:spPr>
      </p:pic>
      <p:sp>
        <p:nvSpPr>
          <p:cNvPr id="34" name="テキスト ボックス 33"/>
          <p:cNvSpPr txBox="1"/>
          <p:nvPr/>
        </p:nvSpPr>
        <p:spPr>
          <a:xfrm>
            <a:off x="1302491" y="1731393"/>
            <a:ext cx="4043736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Traces of U-chain gamma-rays from PMTs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362596" y="1968859"/>
            <a:ext cx="5682389" cy="30469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2400" dirty="0" smtClean="0"/>
              <a:t>Owing to high atomic number (Z=54),</a:t>
            </a:r>
          </a:p>
          <a:p>
            <a:r>
              <a:rPr lang="en-US" altLang="ja-JP" sz="2400" dirty="0" smtClean="0"/>
              <a:t>     external gamma-ray background</a:t>
            </a:r>
          </a:p>
          <a:p>
            <a:r>
              <a:rPr kumimoji="1" lang="en-US" altLang="ja-JP" sz="2400" dirty="0" smtClean="0"/>
              <a:t>     (mainly coming from PMTs) can be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</a:t>
            </a:r>
            <a:r>
              <a:rPr kumimoji="1" lang="en-US" altLang="ja-JP" sz="2400" dirty="0" smtClean="0"/>
              <a:t>shielded by liquid xenon itself.</a:t>
            </a:r>
          </a:p>
          <a:p>
            <a:endParaRPr lang="en-US" altLang="ja-JP" sz="2400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2400" dirty="0" smtClean="0"/>
              <a:t>By selecting events occurred in the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restricted inner volume (fiducial volume)</a:t>
            </a:r>
          </a:p>
          <a:p>
            <a:r>
              <a:rPr kumimoji="1" lang="en-US" altLang="ja-JP" sz="2400" dirty="0"/>
              <a:t> </a:t>
            </a:r>
            <a:r>
              <a:rPr kumimoji="1" lang="en-US" altLang="ja-JP" sz="2400" dirty="0" smtClean="0"/>
              <a:t>     low background can be achieved.</a:t>
            </a:r>
            <a:endParaRPr kumimoji="1" lang="ja-JP" altLang="en-US" sz="2400" dirty="0"/>
          </a:p>
        </p:txBody>
      </p:sp>
      <p:cxnSp>
        <p:nvCxnSpPr>
          <p:cNvPr id="44" name="直線矢印コネクタ 43"/>
          <p:cNvCxnSpPr/>
          <p:nvPr/>
        </p:nvCxnSpPr>
        <p:spPr>
          <a:xfrm flipH="1" flipV="1">
            <a:off x="3742016" y="4347411"/>
            <a:ext cx="1977351" cy="1203157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5550859" y="5406189"/>
            <a:ext cx="1652504" cy="369332"/>
          </a:xfrm>
          <a:prstGeom prst="rect">
            <a:avLst/>
          </a:prstGeom>
          <a:solidFill>
            <a:srgbClr val="F3BFFE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Fiducial volume</a:t>
            </a:r>
            <a:endParaRPr kumimoji="1" lang="ja-JP" altLang="en-US" dirty="0"/>
          </a:p>
        </p:txBody>
      </p:sp>
      <p:sp>
        <p:nvSpPr>
          <p:cNvPr id="45" name="スライド番号プレースホルダー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D15E9-1431-460C-BBEF-845813B5A48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546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タイトル 1"/>
          <p:cNvSpPr>
            <a:spLocks/>
          </p:cNvSpPr>
          <p:nvPr/>
        </p:nvSpPr>
        <p:spPr bwMode="auto">
          <a:xfrm>
            <a:off x="180770" y="84806"/>
            <a:ext cx="8541194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ja-JP" sz="4400" dirty="0" smtClean="0"/>
              <a:t>Detector calibration </a:t>
            </a:r>
            <a:endParaRPr lang="en-US" altLang="ja-JP" sz="4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D15E9-1431-460C-BBEF-845813B5A48B}" type="slidenum">
              <a:rPr kumimoji="1" lang="ja-JP" altLang="en-US" smtClean="0"/>
              <a:t>5</a:t>
            </a:fld>
            <a:endParaRPr kumimoji="1"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7545078" y="236176"/>
            <a:ext cx="4526368" cy="6572757"/>
            <a:chOff x="1212517" y="148718"/>
            <a:chExt cx="4526368" cy="6572757"/>
          </a:xfrm>
        </p:grpSpPr>
        <p:sp>
          <p:nvSpPr>
            <p:cNvPr id="64" name="正方形/長方形 63"/>
            <p:cNvSpPr/>
            <p:nvPr/>
          </p:nvSpPr>
          <p:spPr>
            <a:xfrm>
              <a:off x="1489881" y="3423267"/>
              <a:ext cx="4249004" cy="3268639"/>
            </a:xfrm>
            <a:prstGeom prst="rect">
              <a:avLst/>
            </a:prstGeom>
            <a:solidFill>
              <a:schemeClr val="accent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65" name="図 6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1953" y="148718"/>
              <a:ext cx="2347413" cy="6572757"/>
            </a:xfrm>
            <a:prstGeom prst="rect">
              <a:avLst/>
            </a:prstGeom>
          </p:spPr>
        </p:pic>
        <p:sp>
          <p:nvSpPr>
            <p:cNvPr id="66" name="Line 46"/>
            <p:cNvSpPr>
              <a:spLocks noChangeShapeType="1"/>
            </p:cNvSpPr>
            <p:nvPr/>
          </p:nvSpPr>
          <p:spPr bwMode="auto">
            <a:xfrm flipV="1">
              <a:off x="2820857" y="626116"/>
              <a:ext cx="856259" cy="202356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" name="Line 46"/>
            <p:cNvSpPr>
              <a:spLocks noChangeShapeType="1"/>
            </p:cNvSpPr>
            <p:nvPr/>
          </p:nvSpPr>
          <p:spPr bwMode="auto">
            <a:xfrm flipV="1">
              <a:off x="2819220" y="5175926"/>
              <a:ext cx="1138990" cy="802105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" name="Line 46"/>
            <p:cNvSpPr>
              <a:spLocks noChangeShapeType="1"/>
            </p:cNvSpPr>
            <p:nvPr/>
          </p:nvSpPr>
          <p:spPr bwMode="auto">
            <a:xfrm>
              <a:off x="2950560" y="2358264"/>
              <a:ext cx="722910" cy="299294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" name="テキスト ボックス 11"/>
            <p:cNvSpPr txBox="1">
              <a:spLocks noChangeArrowheads="1"/>
            </p:cNvSpPr>
            <p:nvPr/>
          </p:nvSpPr>
          <p:spPr bwMode="auto">
            <a:xfrm>
              <a:off x="1882603" y="770461"/>
              <a:ext cx="1095375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dirty="0">
                  <a:latin typeface="Arial" panose="020B0604020202020204" pitchFamily="34" charset="0"/>
                </a:rPr>
                <a:t>Stepping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dirty="0">
                  <a:latin typeface="Arial" panose="020B0604020202020204" pitchFamily="34" charset="0"/>
                </a:rPr>
                <a:t>motor</a:t>
              </a:r>
              <a:endParaRPr lang="ja-JP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70" name="テキスト ボックス 12"/>
            <p:cNvSpPr txBox="1">
              <a:spLocks noChangeArrowheads="1"/>
            </p:cNvSpPr>
            <p:nvPr/>
          </p:nvSpPr>
          <p:spPr bwMode="auto">
            <a:xfrm>
              <a:off x="1357929" y="1655052"/>
              <a:ext cx="2262158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dirty="0" smtClean="0">
                  <a:latin typeface="Arial" panose="020B0604020202020204" pitchFamily="34" charset="0"/>
                </a:rPr>
                <a:t>Magnetic linear </a:t>
              </a:r>
              <a:r>
                <a:rPr lang="en-US" altLang="ja-JP" sz="1800" dirty="0">
                  <a:latin typeface="Arial" panose="020B0604020202020204" pitchFamily="34" charset="0"/>
                </a:rPr>
                <a:t>and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dirty="0">
                  <a:latin typeface="Arial" panose="020B0604020202020204" pitchFamily="34" charset="0"/>
                </a:rPr>
                <a:t>rotary motion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dirty="0">
                  <a:latin typeface="Arial" panose="020B0604020202020204" pitchFamily="34" charset="0"/>
                </a:rPr>
                <a:t>feed-through</a:t>
              </a:r>
              <a:endParaRPr lang="ja-JP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71" name="テキスト ボックス 13"/>
            <p:cNvSpPr txBox="1">
              <a:spLocks noChangeArrowheads="1"/>
            </p:cNvSpPr>
            <p:nvPr/>
          </p:nvSpPr>
          <p:spPr bwMode="auto">
            <a:xfrm>
              <a:off x="2230218" y="5949207"/>
              <a:ext cx="67197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dirty="0">
                  <a:latin typeface="Arial" panose="020B0604020202020204" pitchFamily="34" charset="0"/>
                </a:rPr>
                <a:t>Top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dirty="0" smtClean="0">
                  <a:latin typeface="Arial" panose="020B0604020202020204" pitchFamily="34" charset="0"/>
                </a:rPr>
                <a:t>PMT</a:t>
              </a:r>
              <a:endParaRPr lang="en-US" altLang="ja-JP" sz="1800" dirty="0">
                <a:latin typeface="Arial" panose="020B0604020202020204" pitchFamily="34" charset="0"/>
              </a:endParaRPr>
            </a:p>
          </p:txBody>
        </p:sp>
        <p:sp>
          <p:nvSpPr>
            <p:cNvPr id="72" name="テキスト ボックス 14"/>
            <p:cNvSpPr txBox="1">
              <a:spLocks noChangeArrowheads="1"/>
            </p:cNvSpPr>
            <p:nvPr/>
          </p:nvSpPr>
          <p:spPr bwMode="auto">
            <a:xfrm>
              <a:off x="2640143" y="2936917"/>
              <a:ext cx="68897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 dirty="0">
                  <a:latin typeface="Arial" panose="020B0604020202020204" pitchFamily="34" charset="0"/>
                </a:rPr>
                <a:t>~5m</a:t>
              </a:r>
              <a:endParaRPr lang="ja-JP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73" name="テキスト ボックス 15"/>
            <p:cNvSpPr txBox="1">
              <a:spLocks noChangeArrowheads="1"/>
            </p:cNvSpPr>
            <p:nvPr/>
          </p:nvSpPr>
          <p:spPr bwMode="auto">
            <a:xfrm>
              <a:off x="4445360" y="3008368"/>
              <a:ext cx="12875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dirty="0" smtClean="0">
                  <a:latin typeface="Arial" panose="020B0604020202020204" pitchFamily="34" charset="0"/>
                </a:rPr>
                <a:t>Gate valve</a:t>
              </a:r>
              <a:endParaRPr lang="ja-JP" altLang="en-US" sz="1800" dirty="0">
                <a:latin typeface="Arial" panose="020B0604020202020204" pitchFamily="34" charset="0"/>
              </a:endParaRPr>
            </a:p>
          </p:txBody>
        </p:sp>
        <p:cxnSp>
          <p:nvCxnSpPr>
            <p:cNvPr id="74" name="直線コネクタ 73"/>
            <p:cNvCxnSpPr/>
            <p:nvPr/>
          </p:nvCxnSpPr>
          <p:spPr>
            <a:xfrm flipV="1">
              <a:off x="1476233" y="3371053"/>
              <a:ext cx="2220508" cy="28575"/>
            </a:xfrm>
            <a:prstGeom prst="line">
              <a:avLst/>
            </a:prstGeom>
            <a:ln w="698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/>
            <p:cNvCxnSpPr/>
            <p:nvPr/>
          </p:nvCxnSpPr>
          <p:spPr>
            <a:xfrm>
              <a:off x="4433417" y="3375124"/>
              <a:ext cx="1273383" cy="5524"/>
            </a:xfrm>
            <a:prstGeom prst="line">
              <a:avLst/>
            </a:prstGeom>
            <a:ln w="698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テキスト ボックス 75"/>
            <p:cNvSpPr txBox="1"/>
            <p:nvPr/>
          </p:nvSpPr>
          <p:spPr>
            <a:xfrm>
              <a:off x="1212517" y="2937645"/>
              <a:ext cx="12524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Tank top</a:t>
              </a:r>
              <a:endParaRPr kumimoji="1" lang="ja-JP" altLang="en-US" sz="2400" dirty="0"/>
            </a:p>
          </p:txBody>
        </p:sp>
        <p:sp>
          <p:nvSpPr>
            <p:cNvPr id="77" name="Line 46"/>
            <p:cNvSpPr>
              <a:spLocks noChangeShapeType="1"/>
            </p:cNvSpPr>
            <p:nvPr/>
          </p:nvSpPr>
          <p:spPr bwMode="auto">
            <a:xfrm flipH="1" flipV="1">
              <a:off x="4435572" y="2801211"/>
              <a:ext cx="425305" cy="212623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8" name="Line 46"/>
            <p:cNvSpPr>
              <a:spLocks noChangeShapeType="1"/>
            </p:cNvSpPr>
            <p:nvPr/>
          </p:nvSpPr>
          <p:spPr bwMode="auto">
            <a:xfrm>
              <a:off x="3400567" y="2904652"/>
              <a:ext cx="13648" cy="1310185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9" name="グループ化 78"/>
            <p:cNvGrpSpPr/>
            <p:nvPr/>
          </p:nvGrpSpPr>
          <p:grpSpPr>
            <a:xfrm>
              <a:off x="3530827" y="3610238"/>
              <a:ext cx="1053201" cy="320220"/>
              <a:chOff x="10038534" y="3885515"/>
              <a:chExt cx="1053201" cy="320220"/>
            </a:xfrm>
          </p:grpSpPr>
          <p:sp>
            <p:nvSpPr>
              <p:cNvPr id="80" name="フリーフォーム 79"/>
              <p:cNvSpPr/>
              <p:nvPr/>
            </p:nvSpPr>
            <p:spPr>
              <a:xfrm>
                <a:off x="10038534" y="4002919"/>
                <a:ext cx="136311" cy="165312"/>
              </a:xfrm>
              <a:custGeom>
                <a:avLst/>
                <a:gdLst>
                  <a:gd name="connsiteX0" fmla="*/ 3420 w 136311"/>
                  <a:gd name="connsiteY0" fmla="*/ 164508 h 165312"/>
                  <a:gd name="connsiteX1" fmla="*/ 16577 w 136311"/>
                  <a:gd name="connsiteY1" fmla="*/ 72410 h 165312"/>
                  <a:gd name="connsiteX2" fmla="*/ 69204 w 136311"/>
                  <a:gd name="connsiteY2" fmla="*/ 36229 h 165312"/>
                  <a:gd name="connsiteX3" fmla="*/ 128410 w 136311"/>
                  <a:gd name="connsiteY3" fmla="*/ 48 h 165312"/>
                  <a:gd name="connsiteX4" fmla="*/ 134988 w 136311"/>
                  <a:gd name="connsiteY4" fmla="*/ 29651 h 165312"/>
                  <a:gd name="connsiteX5" fmla="*/ 121831 w 136311"/>
                  <a:gd name="connsiteY5" fmla="*/ 78989 h 165312"/>
                  <a:gd name="connsiteX6" fmla="*/ 72493 w 136311"/>
                  <a:gd name="connsiteY6" fmla="*/ 115170 h 165312"/>
                  <a:gd name="connsiteX7" fmla="*/ 3420 w 136311"/>
                  <a:gd name="connsiteY7" fmla="*/ 164508 h 16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6311" h="165312">
                    <a:moveTo>
                      <a:pt x="3420" y="164508"/>
                    </a:moveTo>
                    <a:cubicBezTo>
                      <a:pt x="-5899" y="157381"/>
                      <a:pt x="5613" y="93790"/>
                      <a:pt x="16577" y="72410"/>
                    </a:cubicBezTo>
                    <a:cubicBezTo>
                      <a:pt x="27541" y="51030"/>
                      <a:pt x="50565" y="48289"/>
                      <a:pt x="69204" y="36229"/>
                    </a:cubicBezTo>
                    <a:cubicBezTo>
                      <a:pt x="87843" y="24169"/>
                      <a:pt x="117446" y="1144"/>
                      <a:pt x="128410" y="48"/>
                    </a:cubicBezTo>
                    <a:cubicBezTo>
                      <a:pt x="139374" y="-1048"/>
                      <a:pt x="136084" y="16494"/>
                      <a:pt x="134988" y="29651"/>
                    </a:cubicBezTo>
                    <a:cubicBezTo>
                      <a:pt x="133892" y="42808"/>
                      <a:pt x="132247" y="64736"/>
                      <a:pt x="121831" y="78989"/>
                    </a:cubicBezTo>
                    <a:cubicBezTo>
                      <a:pt x="111415" y="93242"/>
                      <a:pt x="91132" y="100917"/>
                      <a:pt x="72493" y="115170"/>
                    </a:cubicBezTo>
                    <a:cubicBezTo>
                      <a:pt x="53854" y="129423"/>
                      <a:pt x="12739" y="171635"/>
                      <a:pt x="3420" y="16450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 80"/>
              <p:cNvSpPr/>
              <p:nvPr/>
            </p:nvSpPr>
            <p:spPr>
              <a:xfrm>
                <a:off x="10149516" y="3916381"/>
                <a:ext cx="828195" cy="275659"/>
              </a:xfrm>
              <a:custGeom>
                <a:avLst/>
                <a:gdLst>
                  <a:gd name="connsiteX0" fmla="*/ 44611 w 828195"/>
                  <a:gd name="connsiteY0" fmla="*/ 38337 h 275659"/>
                  <a:gd name="connsiteX1" fmla="*/ 103367 w 828195"/>
                  <a:gd name="connsiteY1" fmla="*/ 16304 h 275659"/>
                  <a:gd name="connsiteX2" fmla="*/ 180486 w 828195"/>
                  <a:gd name="connsiteY2" fmla="*/ 1614 h 275659"/>
                  <a:gd name="connsiteX3" fmla="*/ 213536 w 828195"/>
                  <a:gd name="connsiteY3" fmla="*/ 1614 h 275659"/>
                  <a:gd name="connsiteX4" fmla="*/ 261276 w 828195"/>
                  <a:gd name="connsiteY4" fmla="*/ 12631 h 275659"/>
                  <a:gd name="connsiteX5" fmla="*/ 297999 w 828195"/>
                  <a:gd name="connsiteY5" fmla="*/ 42010 h 275659"/>
                  <a:gd name="connsiteX6" fmla="*/ 353083 w 828195"/>
                  <a:gd name="connsiteY6" fmla="*/ 89749 h 275659"/>
                  <a:gd name="connsiteX7" fmla="*/ 386134 w 828195"/>
                  <a:gd name="connsiteY7" fmla="*/ 122800 h 275659"/>
                  <a:gd name="connsiteX8" fmla="*/ 419184 w 828195"/>
                  <a:gd name="connsiteY8" fmla="*/ 148506 h 275659"/>
                  <a:gd name="connsiteX9" fmla="*/ 463252 w 828195"/>
                  <a:gd name="connsiteY9" fmla="*/ 170540 h 275659"/>
                  <a:gd name="connsiteX10" fmla="*/ 510992 w 828195"/>
                  <a:gd name="connsiteY10" fmla="*/ 177884 h 275659"/>
                  <a:gd name="connsiteX11" fmla="*/ 602799 w 828195"/>
                  <a:gd name="connsiteY11" fmla="*/ 159523 h 275659"/>
                  <a:gd name="connsiteX12" fmla="*/ 657883 w 828195"/>
                  <a:gd name="connsiteY12" fmla="*/ 126472 h 275659"/>
                  <a:gd name="connsiteX13" fmla="*/ 716640 w 828195"/>
                  <a:gd name="connsiteY13" fmla="*/ 93422 h 275659"/>
                  <a:gd name="connsiteX14" fmla="*/ 753363 w 828195"/>
                  <a:gd name="connsiteY14" fmla="*/ 67716 h 275659"/>
                  <a:gd name="connsiteX15" fmla="*/ 779069 w 828195"/>
                  <a:gd name="connsiteY15" fmla="*/ 53027 h 275659"/>
                  <a:gd name="connsiteX16" fmla="*/ 823136 w 828195"/>
                  <a:gd name="connsiteY16" fmla="*/ 67716 h 275659"/>
                  <a:gd name="connsiteX17" fmla="*/ 823136 w 828195"/>
                  <a:gd name="connsiteY17" fmla="*/ 115455 h 275659"/>
                  <a:gd name="connsiteX18" fmla="*/ 786413 w 828195"/>
                  <a:gd name="connsiteY18" fmla="*/ 141161 h 275659"/>
                  <a:gd name="connsiteX19" fmla="*/ 735001 w 828195"/>
                  <a:gd name="connsiteY19" fmla="*/ 177884 h 275659"/>
                  <a:gd name="connsiteX20" fmla="*/ 661555 w 828195"/>
                  <a:gd name="connsiteY20" fmla="*/ 218280 h 275659"/>
                  <a:gd name="connsiteX21" fmla="*/ 580765 w 828195"/>
                  <a:gd name="connsiteY21" fmla="*/ 255002 h 275659"/>
                  <a:gd name="connsiteX22" fmla="*/ 510992 w 828195"/>
                  <a:gd name="connsiteY22" fmla="*/ 273364 h 275659"/>
                  <a:gd name="connsiteX23" fmla="*/ 470596 w 828195"/>
                  <a:gd name="connsiteY23" fmla="*/ 273364 h 275659"/>
                  <a:gd name="connsiteX24" fmla="*/ 422857 w 828195"/>
                  <a:gd name="connsiteY24" fmla="*/ 255002 h 275659"/>
                  <a:gd name="connsiteX25" fmla="*/ 342066 w 828195"/>
                  <a:gd name="connsiteY25" fmla="*/ 188901 h 275659"/>
                  <a:gd name="connsiteX26" fmla="*/ 272293 w 828195"/>
                  <a:gd name="connsiteY26" fmla="*/ 141161 h 275659"/>
                  <a:gd name="connsiteX27" fmla="*/ 220881 w 828195"/>
                  <a:gd name="connsiteY27" fmla="*/ 111783 h 275659"/>
                  <a:gd name="connsiteX28" fmla="*/ 169469 w 828195"/>
                  <a:gd name="connsiteY28" fmla="*/ 97094 h 275659"/>
                  <a:gd name="connsiteX29" fmla="*/ 92351 w 828195"/>
                  <a:gd name="connsiteY29" fmla="*/ 130145 h 275659"/>
                  <a:gd name="connsiteX30" fmla="*/ 15233 w 828195"/>
                  <a:gd name="connsiteY30" fmla="*/ 174212 h 275659"/>
                  <a:gd name="connsiteX31" fmla="*/ 4216 w 828195"/>
                  <a:gd name="connsiteY31" fmla="*/ 133817 h 275659"/>
                  <a:gd name="connsiteX32" fmla="*/ 44611 w 828195"/>
                  <a:gd name="connsiteY32" fmla="*/ 38337 h 275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28195" h="275659">
                    <a:moveTo>
                      <a:pt x="44611" y="38337"/>
                    </a:moveTo>
                    <a:cubicBezTo>
                      <a:pt x="61136" y="18752"/>
                      <a:pt x="80721" y="22425"/>
                      <a:pt x="103367" y="16304"/>
                    </a:cubicBezTo>
                    <a:cubicBezTo>
                      <a:pt x="126013" y="10183"/>
                      <a:pt x="162124" y="4062"/>
                      <a:pt x="180486" y="1614"/>
                    </a:cubicBezTo>
                    <a:cubicBezTo>
                      <a:pt x="198848" y="-834"/>
                      <a:pt x="200071" y="-222"/>
                      <a:pt x="213536" y="1614"/>
                    </a:cubicBezTo>
                    <a:cubicBezTo>
                      <a:pt x="227001" y="3450"/>
                      <a:pt x="247199" y="5898"/>
                      <a:pt x="261276" y="12631"/>
                    </a:cubicBezTo>
                    <a:cubicBezTo>
                      <a:pt x="275353" y="19364"/>
                      <a:pt x="282698" y="29157"/>
                      <a:pt x="297999" y="42010"/>
                    </a:cubicBezTo>
                    <a:cubicBezTo>
                      <a:pt x="313300" y="54863"/>
                      <a:pt x="338394" y="76284"/>
                      <a:pt x="353083" y="89749"/>
                    </a:cubicBezTo>
                    <a:cubicBezTo>
                      <a:pt x="367772" y="103214"/>
                      <a:pt x="375117" y="113007"/>
                      <a:pt x="386134" y="122800"/>
                    </a:cubicBezTo>
                    <a:cubicBezTo>
                      <a:pt x="397151" y="132593"/>
                      <a:pt x="406331" y="140549"/>
                      <a:pt x="419184" y="148506"/>
                    </a:cubicBezTo>
                    <a:cubicBezTo>
                      <a:pt x="432037" y="156463"/>
                      <a:pt x="447951" y="165644"/>
                      <a:pt x="463252" y="170540"/>
                    </a:cubicBezTo>
                    <a:cubicBezTo>
                      <a:pt x="478553" y="175436"/>
                      <a:pt x="487734" y="179720"/>
                      <a:pt x="510992" y="177884"/>
                    </a:cubicBezTo>
                    <a:cubicBezTo>
                      <a:pt x="534250" y="176048"/>
                      <a:pt x="578317" y="168092"/>
                      <a:pt x="602799" y="159523"/>
                    </a:cubicBezTo>
                    <a:cubicBezTo>
                      <a:pt x="627281" y="150954"/>
                      <a:pt x="638910" y="137489"/>
                      <a:pt x="657883" y="126472"/>
                    </a:cubicBezTo>
                    <a:cubicBezTo>
                      <a:pt x="676857" y="115455"/>
                      <a:pt x="700727" y="103215"/>
                      <a:pt x="716640" y="93422"/>
                    </a:cubicBezTo>
                    <a:cubicBezTo>
                      <a:pt x="732553" y="83629"/>
                      <a:pt x="742958" y="74448"/>
                      <a:pt x="753363" y="67716"/>
                    </a:cubicBezTo>
                    <a:cubicBezTo>
                      <a:pt x="763768" y="60984"/>
                      <a:pt x="767440" y="53027"/>
                      <a:pt x="779069" y="53027"/>
                    </a:cubicBezTo>
                    <a:cubicBezTo>
                      <a:pt x="790698" y="53027"/>
                      <a:pt x="815792" y="57311"/>
                      <a:pt x="823136" y="67716"/>
                    </a:cubicBezTo>
                    <a:cubicBezTo>
                      <a:pt x="830480" y="78121"/>
                      <a:pt x="829256" y="103214"/>
                      <a:pt x="823136" y="115455"/>
                    </a:cubicBezTo>
                    <a:cubicBezTo>
                      <a:pt x="817016" y="127696"/>
                      <a:pt x="786413" y="141161"/>
                      <a:pt x="786413" y="141161"/>
                    </a:cubicBezTo>
                    <a:cubicBezTo>
                      <a:pt x="771724" y="151566"/>
                      <a:pt x="755811" y="165031"/>
                      <a:pt x="735001" y="177884"/>
                    </a:cubicBezTo>
                    <a:cubicBezTo>
                      <a:pt x="714191" y="190737"/>
                      <a:pt x="687261" y="205427"/>
                      <a:pt x="661555" y="218280"/>
                    </a:cubicBezTo>
                    <a:cubicBezTo>
                      <a:pt x="635849" y="231133"/>
                      <a:pt x="605859" y="245821"/>
                      <a:pt x="580765" y="255002"/>
                    </a:cubicBezTo>
                    <a:cubicBezTo>
                      <a:pt x="555671" y="264183"/>
                      <a:pt x="529353" y="270304"/>
                      <a:pt x="510992" y="273364"/>
                    </a:cubicBezTo>
                    <a:cubicBezTo>
                      <a:pt x="492631" y="276424"/>
                      <a:pt x="485285" y="276424"/>
                      <a:pt x="470596" y="273364"/>
                    </a:cubicBezTo>
                    <a:cubicBezTo>
                      <a:pt x="455907" y="270304"/>
                      <a:pt x="444279" y="269079"/>
                      <a:pt x="422857" y="255002"/>
                    </a:cubicBezTo>
                    <a:cubicBezTo>
                      <a:pt x="401435" y="240925"/>
                      <a:pt x="367160" y="207875"/>
                      <a:pt x="342066" y="188901"/>
                    </a:cubicBezTo>
                    <a:cubicBezTo>
                      <a:pt x="316972" y="169928"/>
                      <a:pt x="292491" y="154014"/>
                      <a:pt x="272293" y="141161"/>
                    </a:cubicBezTo>
                    <a:cubicBezTo>
                      <a:pt x="252096" y="128308"/>
                      <a:pt x="238018" y="119127"/>
                      <a:pt x="220881" y="111783"/>
                    </a:cubicBezTo>
                    <a:cubicBezTo>
                      <a:pt x="203744" y="104439"/>
                      <a:pt x="190891" y="94034"/>
                      <a:pt x="169469" y="97094"/>
                    </a:cubicBezTo>
                    <a:cubicBezTo>
                      <a:pt x="148047" y="100154"/>
                      <a:pt x="118057" y="117292"/>
                      <a:pt x="92351" y="130145"/>
                    </a:cubicBezTo>
                    <a:cubicBezTo>
                      <a:pt x="66645" y="142998"/>
                      <a:pt x="29922" y="173600"/>
                      <a:pt x="15233" y="174212"/>
                    </a:cubicBezTo>
                    <a:cubicBezTo>
                      <a:pt x="544" y="174824"/>
                      <a:pt x="-4353" y="156463"/>
                      <a:pt x="4216" y="133817"/>
                    </a:cubicBezTo>
                    <a:cubicBezTo>
                      <a:pt x="12785" y="111171"/>
                      <a:pt x="28086" y="57922"/>
                      <a:pt x="44611" y="3833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 81"/>
              <p:cNvSpPr/>
              <p:nvPr/>
            </p:nvSpPr>
            <p:spPr>
              <a:xfrm>
                <a:off x="10901885" y="3885515"/>
                <a:ext cx="189850" cy="183110"/>
              </a:xfrm>
              <a:custGeom>
                <a:avLst/>
                <a:gdLst>
                  <a:gd name="connsiteX0" fmla="*/ 186037 w 189850"/>
                  <a:gd name="connsiteY0" fmla="*/ 2330 h 183110"/>
                  <a:gd name="connsiteX1" fmla="*/ 182748 w 189850"/>
                  <a:gd name="connsiteY1" fmla="*/ 84560 h 183110"/>
                  <a:gd name="connsiteX2" fmla="*/ 172880 w 189850"/>
                  <a:gd name="connsiteY2" fmla="*/ 130609 h 183110"/>
                  <a:gd name="connsiteX3" fmla="*/ 103807 w 189850"/>
                  <a:gd name="connsiteY3" fmla="*/ 147055 h 183110"/>
                  <a:gd name="connsiteX4" fmla="*/ 61047 w 189850"/>
                  <a:gd name="connsiteY4" fmla="*/ 170079 h 183110"/>
                  <a:gd name="connsiteX5" fmla="*/ 5131 w 189850"/>
                  <a:gd name="connsiteY5" fmla="*/ 179947 h 183110"/>
                  <a:gd name="connsiteX6" fmla="*/ 5131 w 189850"/>
                  <a:gd name="connsiteY6" fmla="*/ 114163 h 183110"/>
                  <a:gd name="connsiteX7" fmla="*/ 28155 w 189850"/>
                  <a:gd name="connsiteY7" fmla="*/ 64825 h 183110"/>
                  <a:gd name="connsiteX8" fmla="*/ 126832 w 189850"/>
                  <a:gd name="connsiteY8" fmla="*/ 25354 h 183110"/>
                  <a:gd name="connsiteX9" fmla="*/ 186037 w 189850"/>
                  <a:gd name="connsiteY9" fmla="*/ 2330 h 183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850" h="183110">
                    <a:moveTo>
                      <a:pt x="186037" y="2330"/>
                    </a:moveTo>
                    <a:cubicBezTo>
                      <a:pt x="195356" y="12198"/>
                      <a:pt x="184941" y="63180"/>
                      <a:pt x="182748" y="84560"/>
                    </a:cubicBezTo>
                    <a:cubicBezTo>
                      <a:pt x="180555" y="105940"/>
                      <a:pt x="186037" y="120193"/>
                      <a:pt x="172880" y="130609"/>
                    </a:cubicBezTo>
                    <a:cubicBezTo>
                      <a:pt x="159723" y="141025"/>
                      <a:pt x="122446" y="140477"/>
                      <a:pt x="103807" y="147055"/>
                    </a:cubicBezTo>
                    <a:cubicBezTo>
                      <a:pt x="85168" y="153633"/>
                      <a:pt x="77493" y="164597"/>
                      <a:pt x="61047" y="170079"/>
                    </a:cubicBezTo>
                    <a:cubicBezTo>
                      <a:pt x="44601" y="175561"/>
                      <a:pt x="14450" y="189266"/>
                      <a:pt x="5131" y="179947"/>
                    </a:cubicBezTo>
                    <a:cubicBezTo>
                      <a:pt x="-4188" y="170628"/>
                      <a:pt x="1294" y="133350"/>
                      <a:pt x="5131" y="114163"/>
                    </a:cubicBezTo>
                    <a:cubicBezTo>
                      <a:pt x="8968" y="94976"/>
                      <a:pt x="7872" y="79626"/>
                      <a:pt x="28155" y="64825"/>
                    </a:cubicBezTo>
                    <a:cubicBezTo>
                      <a:pt x="48438" y="50024"/>
                      <a:pt x="101067" y="34125"/>
                      <a:pt x="126832" y="25354"/>
                    </a:cubicBezTo>
                    <a:cubicBezTo>
                      <a:pt x="152597" y="16583"/>
                      <a:pt x="176718" y="-7538"/>
                      <a:pt x="186037" y="23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 82"/>
              <p:cNvSpPr/>
              <p:nvPr/>
            </p:nvSpPr>
            <p:spPr>
              <a:xfrm>
                <a:off x="10054864" y="3899979"/>
                <a:ext cx="925512" cy="182563"/>
              </a:xfrm>
              <a:custGeom>
                <a:avLst/>
                <a:gdLst>
                  <a:gd name="connsiteX0" fmla="*/ 0 w 1330410"/>
                  <a:gd name="connsiteY0" fmla="*/ 457541 h 521506"/>
                  <a:gd name="connsiteX1" fmla="*/ 441434 w 1330410"/>
                  <a:gd name="connsiteY1" fmla="*/ 341 h 521506"/>
                  <a:gd name="connsiteX2" fmla="*/ 851338 w 1330410"/>
                  <a:gd name="connsiteY2" fmla="*/ 520603 h 521506"/>
                  <a:gd name="connsiteX3" fmla="*/ 1292772 w 1330410"/>
                  <a:gd name="connsiteY3" fmla="*/ 126465 h 521506"/>
                  <a:gd name="connsiteX4" fmla="*/ 1277007 w 1330410"/>
                  <a:gd name="connsiteY4" fmla="*/ 142231 h 521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0410" h="521506">
                    <a:moveTo>
                      <a:pt x="0" y="457541"/>
                    </a:moveTo>
                    <a:cubicBezTo>
                      <a:pt x="149772" y="223686"/>
                      <a:pt x="299544" y="-10169"/>
                      <a:pt x="441434" y="341"/>
                    </a:cubicBezTo>
                    <a:cubicBezTo>
                      <a:pt x="583324" y="10851"/>
                      <a:pt x="709448" y="499582"/>
                      <a:pt x="851338" y="520603"/>
                    </a:cubicBezTo>
                    <a:cubicBezTo>
                      <a:pt x="993228" y="541624"/>
                      <a:pt x="1221827" y="189527"/>
                      <a:pt x="1292772" y="126465"/>
                    </a:cubicBezTo>
                    <a:cubicBezTo>
                      <a:pt x="1363717" y="63403"/>
                      <a:pt x="1320362" y="102817"/>
                      <a:pt x="1277007" y="142231"/>
                    </a:cubicBezTo>
                  </a:path>
                </a:pathLst>
              </a:custGeom>
              <a:ln w="31750">
                <a:solidFill>
                  <a:srgbClr val="0070C0"/>
                </a:solidFill>
              </a:ln>
              <a:effectLst>
                <a:outerShdw blurRad="2286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4" name="フリーフォーム 83"/>
              <p:cNvSpPr/>
              <p:nvPr/>
            </p:nvSpPr>
            <p:spPr>
              <a:xfrm>
                <a:off x="10039840" y="4021585"/>
                <a:ext cx="925512" cy="184150"/>
              </a:xfrm>
              <a:custGeom>
                <a:avLst/>
                <a:gdLst>
                  <a:gd name="connsiteX0" fmla="*/ 0 w 1330410"/>
                  <a:gd name="connsiteY0" fmla="*/ 457541 h 521506"/>
                  <a:gd name="connsiteX1" fmla="*/ 441434 w 1330410"/>
                  <a:gd name="connsiteY1" fmla="*/ 341 h 521506"/>
                  <a:gd name="connsiteX2" fmla="*/ 851338 w 1330410"/>
                  <a:gd name="connsiteY2" fmla="*/ 520603 h 521506"/>
                  <a:gd name="connsiteX3" fmla="*/ 1292772 w 1330410"/>
                  <a:gd name="connsiteY3" fmla="*/ 126465 h 521506"/>
                  <a:gd name="connsiteX4" fmla="*/ 1277007 w 1330410"/>
                  <a:gd name="connsiteY4" fmla="*/ 142231 h 521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0410" h="521506">
                    <a:moveTo>
                      <a:pt x="0" y="457541"/>
                    </a:moveTo>
                    <a:cubicBezTo>
                      <a:pt x="149772" y="223686"/>
                      <a:pt x="299544" y="-10169"/>
                      <a:pt x="441434" y="341"/>
                    </a:cubicBezTo>
                    <a:cubicBezTo>
                      <a:pt x="583324" y="10851"/>
                      <a:pt x="709448" y="499582"/>
                      <a:pt x="851338" y="520603"/>
                    </a:cubicBezTo>
                    <a:cubicBezTo>
                      <a:pt x="993228" y="541624"/>
                      <a:pt x="1221827" y="189527"/>
                      <a:pt x="1292772" y="126465"/>
                    </a:cubicBezTo>
                    <a:cubicBezTo>
                      <a:pt x="1363717" y="63403"/>
                      <a:pt x="1320362" y="102817"/>
                      <a:pt x="1277007" y="142231"/>
                    </a:cubicBezTo>
                  </a:path>
                </a:pathLst>
              </a:custGeom>
              <a:ln w="31750">
                <a:solidFill>
                  <a:srgbClr val="0070C0"/>
                </a:solidFill>
              </a:ln>
              <a:effectLst>
                <a:outerShdw blurRad="2286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85" name="テキスト ボックス 84"/>
            <p:cNvSpPr txBox="1"/>
            <p:nvPr/>
          </p:nvSpPr>
          <p:spPr>
            <a:xfrm>
              <a:off x="1728051" y="3552033"/>
              <a:ext cx="13424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/>
                <a:t>Water tank</a:t>
              </a:r>
              <a:endParaRPr kumimoji="1" lang="ja-JP" altLang="en-US" sz="2000" dirty="0"/>
            </a:p>
          </p:txBody>
        </p:sp>
      </p:grpSp>
      <p:pic>
        <p:nvPicPr>
          <p:cNvPr id="87" name="図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9" r="6740"/>
          <a:stretch/>
        </p:blipFill>
        <p:spPr bwMode="auto">
          <a:xfrm>
            <a:off x="1130411" y="5582513"/>
            <a:ext cx="5795963" cy="929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 Box 49"/>
          <p:cNvSpPr txBox="1">
            <a:spLocks noChangeArrowheads="1"/>
          </p:cNvSpPr>
          <p:nvPr/>
        </p:nvSpPr>
        <p:spPr bwMode="auto">
          <a:xfrm>
            <a:off x="300509" y="5183968"/>
            <a:ext cx="1406154" cy="369332"/>
          </a:xfrm>
          <a:prstGeom prst="rect">
            <a:avLst/>
          </a:prstGeom>
          <a:noFill/>
          <a:ln w="25400"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aseline="30000" dirty="0" smtClean="0">
                <a:latin typeface="Arial Unicode MS" panose="020B0604020202020204" pitchFamily="50" charset="-128"/>
              </a:rPr>
              <a:t>57</a:t>
            </a:r>
            <a:r>
              <a:rPr lang="en-US" altLang="ja-JP" sz="1800" dirty="0" smtClean="0">
                <a:latin typeface="Arial Unicode MS" panose="020B0604020202020204" pitchFamily="50" charset="-128"/>
              </a:rPr>
              <a:t>Co source</a:t>
            </a:r>
            <a:endParaRPr lang="en-US" altLang="ja-JP" sz="1800" dirty="0">
              <a:latin typeface="Arial Unicode MS" panose="020B0604020202020204" pitchFamily="50" charset="-128"/>
            </a:endParaRPr>
          </a:p>
        </p:txBody>
      </p:sp>
      <p:sp>
        <p:nvSpPr>
          <p:cNvPr id="89" name="Line 48"/>
          <p:cNvSpPr>
            <a:spLocks noChangeShapeType="1"/>
          </p:cNvSpPr>
          <p:nvPr/>
        </p:nvSpPr>
        <p:spPr bwMode="auto">
          <a:xfrm flipH="1" flipV="1">
            <a:off x="1238361" y="6097322"/>
            <a:ext cx="360363" cy="620713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0" name="Text Box 49"/>
          <p:cNvSpPr txBox="1">
            <a:spLocks noChangeArrowheads="1"/>
          </p:cNvSpPr>
          <p:nvPr/>
        </p:nvSpPr>
        <p:spPr bwMode="auto">
          <a:xfrm>
            <a:off x="1598724" y="6533885"/>
            <a:ext cx="558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Arial" panose="020B0604020202020204" pitchFamily="34" charset="0"/>
              </a:rPr>
              <a:t>Active region is concentrated on 1.8 mm edge region</a:t>
            </a:r>
            <a:endParaRPr lang="en-US" altLang="ja-JP" sz="1800">
              <a:latin typeface="Arial Unicode MS" panose="020B0604020202020204" pitchFamily="50" charset="-128"/>
            </a:endParaRPr>
          </a:p>
        </p:txBody>
      </p:sp>
      <p:cxnSp>
        <p:nvCxnSpPr>
          <p:cNvPr id="91" name="直線矢印コネクタ 90"/>
          <p:cNvCxnSpPr/>
          <p:nvPr/>
        </p:nvCxnSpPr>
        <p:spPr>
          <a:xfrm flipV="1">
            <a:off x="1814623" y="6097322"/>
            <a:ext cx="0" cy="239713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矢印コネクタ 91"/>
          <p:cNvCxnSpPr/>
          <p:nvPr/>
        </p:nvCxnSpPr>
        <p:spPr>
          <a:xfrm>
            <a:off x="1822560" y="5821096"/>
            <a:ext cx="0" cy="25558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矢印コネクタ 92"/>
          <p:cNvCxnSpPr/>
          <p:nvPr/>
        </p:nvCxnSpPr>
        <p:spPr>
          <a:xfrm flipV="1">
            <a:off x="2781410" y="6160821"/>
            <a:ext cx="0" cy="35083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矢印コネクタ 93"/>
          <p:cNvCxnSpPr/>
          <p:nvPr/>
        </p:nvCxnSpPr>
        <p:spPr>
          <a:xfrm>
            <a:off x="2790935" y="5667110"/>
            <a:ext cx="0" cy="306387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矢印コネクタ 94"/>
          <p:cNvCxnSpPr/>
          <p:nvPr/>
        </p:nvCxnSpPr>
        <p:spPr>
          <a:xfrm flipH="1" flipV="1">
            <a:off x="1176576" y="5774031"/>
            <a:ext cx="719138" cy="1587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テキスト ボックス 9"/>
          <p:cNvSpPr txBox="1">
            <a:spLocks noChangeArrowheads="1"/>
          </p:cNvSpPr>
          <p:nvPr/>
        </p:nvSpPr>
        <p:spPr bwMode="auto">
          <a:xfrm>
            <a:off x="1814624" y="5736960"/>
            <a:ext cx="788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/>
              <a:t>0.21mm</a:t>
            </a:r>
            <a:endParaRPr lang="ja-JP" altLang="en-US" sz="1400"/>
          </a:p>
        </p:txBody>
      </p:sp>
      <p:sp>
        <p:nvSpPr>
          <p:cNvPr id="97" name="テキスト ボックス 37"/>
          <p:cNvSpPr txBox="1">
            <a:spLocks noChangeArrowheads="1"/>
          </p:cNvSpPr>
          <p:nvPr/>
        </p:nvSpPr>
        <p:spPr bwMode="auto">
          <a:xfrm>
            <a:off x="2781411" y="5614721"/>
            <a:ext cx="56197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/>
              <a:t>4mm</a:t>
            </a:r>
            <a:endParaRPr lang="ja-JP" altLang="en-US" sz="1400"/>
          </a:p>
        </p:txBody>
      </p:sp>
      <p:sp>
        <p:nvSpPr>
          <p:cNvPr id="98" name="テキスト ボックス 40"/>
          <p:cNvSpPr txBox="1">
            <a:spLocks noChangeArrowheads="1"/>
          </p:cNvSpPr>
          <p:nvPr/>
        </p:nvSpPr>
        <p:spPr bwMode="auto">
          <a:xfrm>
            <a:off x="1198588" y="5486693"/>
            <a:ext cx="652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/>
              <a:t>19mm</a:t>
            </a:r>
            <a:endParaRPr lang="ja-JP" altLang="en-US" sz="1400"/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6184565" y="5190513"/>
            <a:ext cx="1609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Source rod (</a:t>
            </a:r>
            <a:r>
              <a:rPr kumimoji="1" lang="en-US" altLang="ja-JP" dirty="0" err="1" smtClean="0"/>
              <a:t>Ti</a:t>
            </a:r>
            <a:r>
              <a:rPr lang="en-US" altLang="ja-JP" dirty="0"/>
              <a:t> 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00" name="Line 48"/>
          <p:cNvSpPr>
            <a:spLocks noChangeShapeType="1"/>
          </p:cNvSpPr>
          <p:nvPr/>
        </p:nvSpPr>
        <p:spPr bwMode="auto">
          <a:xfrm flipH="1">
            <a:off x="6019254" y="5459944"/>
            <a:ext cx="313708" cy="50741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101" name="表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044528"/>
              </p:ext>
            </p:extLst>
          </p:nvPr>
        </p:nvGraphicFramePr>
        <p:xfrm>
          <a:off x="448578" y="2003895"/>
          <a:ext cx="6333405" cy="2493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6452"/>
                <a:gridCol w="1648786"/>
                <a:gridCol w="1323833"/>
                <a:gridCol w="1924334"/>
              </a:tblGrid>
              <a:tr h="37068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RI</a:t>
                      </a:r>
                      <a:endParaRPr kumimoji="1" lang="ja-JP" altLang="en-US" sz="1800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Energy [</a:t>
                      </a:r>
                      <a:r>
                        <a:rPr kumimoji="1" lang="en-US" altLang="ja-JP" sz="1800" dirty="0" err="1" smtClean="0"/>
                        <a:t>keV</a:t>
                      </a:r>
                      <a:r>
                        <a:rPr kumimoji="1" lang="en-US" altLang="ja-JP" sz="1800" dirty="0" smtClean="0"/>
                        <a:t>]</a:t>
                      </a:r>
                      <a:endParaRPr kumimoji="1" lang="ja-JP" altLang="en-US" sz="1800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diameter [mm]</a:t>
                      </a:r>
                      <a:endParaRPr kumimoji="1" lang="ja-JP" altLang="en-US" sz="1800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Geometry</a:t>
                      </a:r>
                      <a:endParaRPr kumimoji="1" lang="ja-JP" altLang="en-US" sz="1800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(1) </a:t>
                      </a:r>
                      <a:r>
                        <a:rPr kumimoji="1" lang="en-US" altLang="ja-JP" sz="1800" b="1" baseline="30000" dirty="0" smtClean="0"/>
                        <a:t>55</a:t>
                      </a:r>
                      <a:r>
                        <a:rPr kumimoji="1" lang="en-US" altLang="ja-JP" sz="1800" b="1" dirty="0" smtClean="0"/>
                        <a:t>Fe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1.65(*1), 5.9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10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2pi</a:t>
                      </a:r>
                      <a:r>
                        <a:rPr kumimoji="1" lang="en-US" altLang="ja-JP" sz="1800" b="1" baseline="0" dirty="0" smtClean="0"/>
                        <a:t> source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(2) </a:t>
                      </a:r>
                      <a:r>
                        <a:rPr kumimoji="1" lang="en-US" altLang="ja-JP" sz="1800" b="1" baseline="30000" dirty="0" smtClean="0"/>
                        <a:t>109</a:t>
                      </a:r>
                      <a:r>
                        <a:rPr kumimoji="1" lang="en-US" altLang="ja-JP" sz="1800" b="1" dirty="0" smtClean="0"/>
                        <a:t>Cd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8, 22, 25, 88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5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2pi</a:t>
                      </a:r>
                      <a:r>
                        <a:rPr kumimoji="1" lang="en-US" altLang="ja-JP" sz="1800" b="1" baseline="0" dirty="0" smtClean="0"/>
                        <a:t> source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(3) </a:t>
                      </a:r>
                      <a:r>
                        <a:rPr kumimoji="1" lang="en-US" altLang="ja-JP" sz="1800" b="1" baseline="30000" dirty="0" smtClean="0"/>
                        <a:t>241</a:t>
                      </a:r>
                      <a:r>
                        <a:rPr kumimoji="1" lang="en-US" altLang="ja-JP" sz="1800" b="1" dirty="0" smtClean="0"/>
                        <a:t>Am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17.8, 59.5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0.17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2pi/4pi</a:t>
                      </a:r>
                      <a:r>
                        <a:rPr kumimoji="1" lang="en-US" altLang="ja-JP" sz="1800" b="1" baseline="0" dirty="0" smtClean="0"/>
                        <a:t> source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(4) </a:t>
                      </a:r>
                      <a:r>
                        <a:rPr kumimoji="1" lang="en-US" altLang="ja-JP" sz="1800" b="1" baseline="30000" dirty="0" smtClean="0"/>
                        <a:t>57</a:t>
                      </a:r>
                      <a:r>
                        <a:rPr kumimoji="1" lang="en-US" altLang="ja-JP" sz="1800" b="1" dirty="0" smtClean="0"/>
                        <a:t>Co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59.3(*2), 122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0.21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4pi</a:t>
                      </a:r>
                      <a:r>
                        <a:rPr kumimoji="1" lang="en-US" altLang="ja-JP" sz="1800" b="1" baseline="0" dirty="0" smtClean="0"/>
                        <a:t> source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(5) </a:t>
                      </a:r>
                      <a:r>
                        <a:rPr kumimoji="1" lang="en-US" altLang="ja-JP" sz="1800" b="1" baseline="30000" dirty="0" smtClean="0"/>
                        <a:t>137</a:t>
                      </a:r>
                      <a:r>
                        <a:rPr kumimoji="1" lang="en-US" altLang="ja-JP" sz="1800" b="1" dirty="0" smtClean="0"/>
                        <a:t>Cs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662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5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cylindrical</a:t>
                      </a:r>
                      <a:endParaRPr kumimoji="1" lang="ja-JP" altLang="en-US" sz="1800" b="1" dirty="0"/>
                    </a:p>
                  </a:txBody>
                  <a:tcPr marL="91450" marR="91450"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2" name="テキスト ボックス 101"/>
          <p:cNvSpPr txBox="1"/>
          <p:nvPr/>
        </p:nvSpPr>
        <p:spPr>
          <a:xfrm>
            <a:off x="1879576" y="5183966"/>
            <a:ext cx="4086375" cy="369332"/>
          </a:xfrm>
          <a:prstGeom prst="rect">
            <a:avLst/>
          </a:prstGeom>
          <a:solidFill>
            <a:srgbClr val="FFC000">
              <a:alpha val="40000"/>
            </a:srgbClr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N.Y. Kim et al.</a:t>
            </a:r>
            <a:r>
              <a:rPr lang="en-US" altLang="ja-JP" i="1" dirty="0" smtClean="0"/>
              <a:t>, NIM A 784 (2015) 499–503</a:t>
            </a:r>
            <a:endParaRPr kumimoji="1" lang="ja-JP" altLang="en-US" i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0841" y="833457"/>
            <a:ext cx="674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 smtClean="0"/>
              <a:t>Various RI sources can be inserted inside the sensitive volume w/o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interrupting detector operation.</a:t>
            </a:r>
            <a:endParaRPr kumimoji="1" lang="en-US" altLang="ja-JP" dirty="0" smtClean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dirty="0" smtClean="0"/>
              <a:t>Used for light yield monitoring, optical parameter tuning, energy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  and timing calibration etc.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22930" y="4458994"/>
            <a:ext cx="66759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(*1) 4.2 </a:t>
            </a:r>
            <a:r>
              <a:rPr kumimoji="1" lang="en-US" altLang="ja-JP" dirty="0" err="1" smtClean="0"/>
              <a:t>keV</a:t>
            </a:r>
            <a:r>
              <a:rPr kumimoji="1" lang="en-US" altLang="ja-JP" dirty="0" smtClean="0"/>
              <a:t> (averaged) L-shell X-ray escape from 5.9 </a:t>
            </a:r>
            <a:r>
              <a:rPr kumimoji="1" lang="en-US" altLang="ja-JP" dirty="0" err="1" smtClean="0"/>
              <a:t>keV</a:t>
            </a:r>
            <a:r>
              <a:rPr kumimoji="1" lang="en-US" altLang="ja-JP" dirty="0" smtClean="0"/>
              <a:t> K-shell X-ray.</a:t>
            </a:r>
          </a:p>
          <a:p>
            <a:r>
              <a:rPr lang="en-US" altLang="ja-JP" dirty="0" smtClean="0"/>
              <a:t>(*2) Tungsten K-shell X-ray used for detector housing.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877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タイトル 1"/>
          <p:cNvSpPr>
            <a:spLocks/>
          </p:cNvSpPr>
          <p:nvPr/>
        </p:nvSpPr>
        <p:spPr bwMode="auto">
          <a:xfrm>
            <a:off x="1524000" y="193676"/>
            <a:ext cx="9653516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ja-JP" sz="4000" dirty="0" smtClean="0"/>
              <a:t>Vertex reconstruction</a:t>
            </a:r>
            <a:r>
              <a:rPr lang="en-US" altLang="ja-JP" sz="4000" dirty="0"/>
              <a:t> </a:t>
            </a:r>
            <a:r>
              <a:rPr lang="en-US" altLang="ja-JP" sz="4000" dirty="0" smtClean="0"/>
              <a:t>(based on timing, R(T)) </a:t>
            </a:r>
            <a:endParaRPr lang="en-US" altLang="ja-JP" sz="4000" dirty="0"/>
          </a:p>
        </p:txBody>
      </p:sp>
      <p:graphicFrame>
        <p:nvGraphicFramePr>
          <p:cNvPr id="6149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437539"/>
              </p:ext>
            </p:extLst>
          </p:nvPr>
        </p:nvGraphicFramePr>
        <p:xfrm>
          <a:off x="1994772" y="2641916"/>
          <a:ext cx="3713163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6" name="数式" r:id="rId3" imgW="2032000" imgH="584200" progId="Equation.3">
                  <p:embed/>
                </p:oleObj>
              </mc:Choice>
              <mc:Fallback>
                <p:oleObj name="数式" r:id="rId3" imgW="2032000" imgH="584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4772" y="2641916"/>
                        <a:ext cx="3713163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テキスト ボックス 3"/>
          <p:cNvSpPr txBox="1">
            <a:spLocks noChangeArrowheads="1"/>
          </p:cNvSpPr>
          <p:nvPr/>
        </p:nvSpPr>
        <p:spPr bwMode="auto">
          <a:xfrm>
            <a:off x="237114" y="6054614"/>
            <a:ext cx="921021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b="1" dirty="0"/>
              <a:t>→</a:t>
            </a:r>
            <a:r>
              <a:rPr lang="ja-JP" altLang="en-US" sz="2400" dirty="0"/>
              <a:t> </a:t>
            </a:r>
            <a:r>
              <a:rPr lang="en-US" altLang="ja-JP" sz="2400" dirty="0"/>
              <a:t>S</a:t>
            </a:r>
            <a:r>
              <a:rPr lang="en-US" altLang="ja-JP" sz="2400" dirty="0" smtClean="0"/>
              <a:t>urface events &gt; 38 cm are effectively removed from this distribution.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R(T) &lt; 38 cm selection is used for event reduction.  </a:t>
            </a:r>
            <a:endParaRPr lang="en-US" altLang="ja-JP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30265" y="1062423"/>
            <a:ext cx="7896264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l"/>
              <a:defRPr/>
            </a:pPr>
            <a:r>
              <a:rPr lang="en-US" altLang="ja-JP" sz="2400" dirty="0" smtClean="0">
                <a:ea typeface="ＭＳ Ｐゴシック" pitchFamily="50" charset="-128"/>
              </a:rPr>
              <a:t>Using FADC hit timing of each PMT.</a:t>
            </a:r>
            <a:endParaRPr lang="en-US" altLang="ja-JP" sz="2400" dirty="0">
              <a:ea typeface="ＭＳ Ｐゴシック" pitchFamily="50" charset="-128"/>
            </a:endParaRPr>
          </a:p>
          <a:p>
            <a:pPr marL="342900" indent="-342900">
              <a:buFont typeface="Wingdings" pitchFamily="2" charset="2"/>
              <a:buChar char="l"/>
              <a:defRPr/>
            </a:pPr>
            <a:r>
              <a:rPr lang="en-US" altLang="ja-JP" sz="2400" dirty="0" smtClean="0">
                <a:ea typeface="ＭＳ Ｐゴシック" pitchFamily="50" charset="-128"/>
              </a:rPr>
              <a:t>Timing constant for 2–10 </a:t>
            </a:r>
            <a:r>
              <a:rPr lang="en-US" altLang="ja-JP" sz="2400" dirty="0" err="1">
                <a:ea typeface="ＭＳ Ｐゴシック" pitchFamily="50" charset="-128"/>
              </a:rPr>
              <a:t>keV</a:t>
            </a:r>
            <a:r>
              <a:rPr lang="en-US" altLang="ja-JP" sz="2400" dirty="0">
                <a:ea typeface="ＭＳ Ｐゴシック" pitchFamily="50" charset="-128"/>
              </a:rPr>
              <a:t> </a:t>
            </a:r>
            <a:r>
              <a:rPr lang="en-US" altLang="ja-JP" sz="2400" dirty="0" smtClean="0">
                <a:ea typeface="ＭＳ Ｐゴシック" pitchFamily="50" charset="-128"/>
              </a:rPr>
              <a:t>events: 25±2ns. </a:t>
            </a:r>
            <a:endParaRPr lang="en-US" altLang="ja-JP" sz="2400" dirty="0">
              <a:ea typeface="ＭＳ Ｐゴシック" pitchFamily="50" charset="-128"/>
            </a:endParaRPr>
          </a:p>
          <a:p>
            <a:pPr marL="342900" indent="-342900">
              <a:buFont typeface="Wingdings" pitchFamily="2" charset="2"/>
              <a:buChar char="l"/>
              <a:defRPr/>
            </a:pPr>
            <a:r>
              <a:rPr lang="en-US" altLang="ja-JP" sz="2400" dirty="0" smtClean="0">
                <a:ea typeface="ＭＳ Ｐゴシック" pitchFamily="50" charset="-128"/>
              </a:rPr>
              <a:t>Position reconstruction is done by using likelihood method </a:t>
            </a:r>
          </a:p>
          <a:p>
            <a:pPr>
              <a:defRPr/>
            </a:pPr>
            <a:r>
              <a:rPr lang="en-US" altLang="ja-JP" sz="2400" dirty="0">
                <a:ea typeface="ＭＳ Ｐゴシック" pitchFamily="50" charset="-128"/>
              </a:rPr>
              <a:t> </a:t>
            </a:r>
            <a:r>
              <a:rPr lang="en-US" altLang="ja-JP" sz="2400" dirty="0" smtClean="0">
                <a:ea typeface="ＭＳ Ｐゴシック" pitchFamily="50" charset="-128"/>
              </a:rPr>
              <a:t>    from probability density function for each PMT.</a:t>
            </a:r>
            <a:endParaRPr lang="en-US" altLang="ja-JP" sz="2400" dirty="0">
              <a:ea typeface="ＭＳ Ｐゴシック" pitchFamily="50" charset="-128"/>
            </a:endParaRPr>
          </a:p>
        </p:txBody>
      </p:sp>
      <p:sp>
        <p:nvSpPr>
          <p:cNvPr id="6153" name="テキスト ボックス 24"/>
          <p:cNvSpPr txBox="1">
            <a:spLocks noChangeArrowheads="1"/>
          </p:cNvSpPr>
          <p:nvPr/>
        </p:nvSpPr>
        <p:spPr bwMode="auto">
          <a:xfrm>
            <a:off x="6013742" y="2743847"/>
            <a:ext cx="3867150" cy="9239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0000"/>
                </a:solidFill>
              </a:rPr>
              <a:t>P(</a:t>
            </a:r>
            <a:r>
              <a:rPr lang="en-US" altLang="ja-JP" sz="1800" dirty="0">
                <a:solidFill>
                  <a:srgbClr val="000000"/>
                </a:solidFill>
                <a:latin typeface="Symbol" pitchFamily="18" charset="2"/>
              </a:rPr>
              <a:t>t</a:t>
            </a:r>
            <a:r>
              <a:rPr lang="en-US" altLang="ja-JP" sz="1800" dirty="0">
                <a:solidFill>
                  <a:srgbClr val="000000"/>
                </a:solidFill>
              </a:rPr>
              <a:t>) : probability density function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0000"/>
                </a:solidFill>
              </a:rPr>
              <a:t>x</a:t>
            </a:r>
            <a:r>
              <a:rPr lang="en-US" altLang="ja-JP" sz="1800" baseline="-25000" dirty="0">
                <a:solidFill>
                  <a:srgbClr val="000000"/>
                </a:solidFill>
              </a:rPr>
              <a:t>i</a:t>
            </a:r>
            <a:r>
              <a:rPr lang="en-US" altLang="ja-JP" sz="1800" dirty="0">
                <a:solidFill>
                  <a:srgbClr val="000000"/>
                </a:solidFill>
              </a:rPr>
              <a:t>, </a:t>
            </a:r>
            <a:r>
              <a:rPr lang="en-US" altLang="ja-JP" sz="1800" dirty="0" err="1">
                <a:solidFill>
                  <a:srgbClr val="000000"/>
                </a:solidFill>
              </a:rPr>
              <a:t>t</a:t>
            </a:r>
            <a:r>
              <a:rPr lang="en-US" altLang="ja-JP" sz="1800" baseline="-25000" dirty="0" err="1">
                <a:solidFill>
                  <a:srgbClr val="000000"/>
                </a:solidFill>
              </a:rPr>
              <a:t>i</a:t>
            </a:r>
            <a:r>
              <a:rPr lang="en-US" altLang="ja-JP" sz="1800" dirty="0">
                <a:solidFill>
                  <a:srgbClr val="000000"/>
                </a:solidFill>
              </a:rPr>
              <a:t> : PMT position and hit time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0000"/>
                </a:solidFill>
              </a:rPr>
              <a:t>v</a:t>
            </a:r>
            <a:r>
              <a:rPr lang="en-US" altLang="ja-JP" sz="1800" baseline="-25000" dirty="0">
                <a:solidFill>
                  <a:srgbClr val="000000"/>
                </a:solidFill>
              </a:rPr>
              <a:t>g</a:t>
            </a:r>
            <a:r>
              <a:rPr lang="en-US" altLang="ja-JP" sz="1800" dirty="0">
                <a:solidFill>
                  <a:srgbClr val="000000"/>
                </a:solidFill>
              </a:rPr>
              <a:t>     : group velocity in </a:t>
            </a:r>
            <a:r>
              <a:rPr lang="en-US" altLang="ja-JP" sz="1800" dirty="0" err="1">
                <a:solidFill>
                  <a:srgbClr val="000000"/>
                </a:solidFill>
              </a:rPr>
              <a:t>Lxe</a:t>
            </a:r>
            <a:r>
              <a:rPr lang="en-US" altLang="ja-JP" sz="1800" dirty="0">
                <a:solidFill>
                  <a:srgbClr val="000000"/>
                </a:solidFill>
              </a:rPr>
              <a:t> (110mm/ns)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918646" y="3661750"/>
            <a:ext cx="5227525" cy="2513205"/>
            <a:chOff x="23462" y="3839302"/>
            <a:chExt cx="5227525" cy="2513205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369332" y="3839302"/>
              <a:ext cx="4881655" cy="2513205"/>
              <a:chOff x="0" y="3897311"/>
              <a:chExt cx="4881655" cy="2513205"/>
            </a:xfrm>
          </p:grpSpPr>
          <p:pic>
            <p:nvPicPr>
              <p:cNvPr id="4" name="図 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4271963"/>
                <a:ext cx="4881655" cy="1757396"/>
              </a:xfrm>
              <a:prstGeom prst="rect">
                <a:avLst/>
              </a:prstGeom>
            </p:spPr>
          </p:pic>
          <p:sp>
            <p:nvSpPr>
              <p:cNvPr id="6152" name="テキスト ボックス 23"/>
              <p:cNvSpPr txBox="1">
                <a:spLocks noChangeArrowheads="1"/>
              </p:cNvSpPr>
              <p:nvPr/>
            </p:nvSpPr>
            <p:spPr bwMode="auto">
              <a:xfrm>
                <a:off x="467544" y="3897311"/>
                <a:ext cx="330699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 baseline="30000" dirty="0">
                    <a:solidFill>
                      <a:srgbClr val="000000"/>
                    </a:solidFill>
                  </a:rPr>
                  <a:t>241</a:t>
                </a:r>
                <a:r>
                  <a:rPr lang="en-US" altLang="ja-JP" sz="1800" dirty="0">
                    <a:solidFill>
                      <a:srgbClr val="000000"/>
                    </a:solidFill>
                  </a:rPr>
                  <a:t>Am </a:t>
                </a:r>
                <a:r>
                  <a:rPr lang="en-US" altLang="ja-JP" sz="1800" dirty="0" smtClean="0">
                    <a:solidFill>
                      <a:srgbClr val="000000"/>
                    </a:solidFill>
                  </a:rPr>
                  <a:t>calibration data </a:t>
                </a:r>
                <a:r>
                  <a:rPr lang="en-US" altLang="ja-JP" sz="1800" dirty="0">
                    <a:solidFill>
                      <a:srgbClr val="000000"/>
                    </a:solidFill>
                  </a:rPr>
                  <a:t>(5–10 </a:t>
                </a:r>
                <a:r>
                  <a:rPr lang="en-US" altLang="ja-JP" sz="1800" dirty="0" err="1">
                    <a:solidFill>
                      <a:srgbClr val="000000"/>
                    </a:solidFill>
                  </a:rPr>
                  <a:t>keV</a:t>
                </a:r>
                <a:r>
                  <a:rPr lang="en-US" altLang="ja-JP" sz="1800" dirty="0">
                    <a:solidFill>
                      <a:srgbClr val="000000"/>
                    </a:solidFill>
                  </a:rPr>
                  <a:t>)</a:t>
                </a:r>
                <a:endParaRPr lang="ja-JP" altLang="en-US" sz="18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57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1458119" y="6010406"/>
                <a:ext cx="2376548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dirty="0" smtClean="0"/>
                  <a:t>Reconstructed z </a:t>
                </a:r>
                <a:r>
                  <a:rPr lang="en-US" altLang="ja-JP" sz="2000" dirty="0"/>
                  <a:t>[cm]</a:t>
                </a:r>
                <a:endParaRPr lang="ja-JP" altLang="en-US" sz="2000" dirty="0"/>
              </a:p>
            </p:txBody>
          </p:sp>
          <p:cxnSp>
            <p:nvCxnSpPr>
              <p:cNvPr id="8" name="直線コネクタ 7"/>
              <p:cNvCxnSpPr/>
              <p:nvPr/>
            </p:nvCxnSpPr>
            <p:spPr>
              <a:xfrm flipH="1" flipV="1">
                <a:off x="4451230" y="4287328"/>
                <a:ext cx="1" cy="1535502"/>
              </a:xfrm>
              <a:prstGeom prst="line">
                <a:avLst/>
              </a:prstGeom>
              <a:ln w="25400">
                <a:solidFill>
                  <a:srgbClr val="00FFF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左矢印 12"/>
              <p:cNvSpPr/>
              <p:nvPr/>
            </p:nvSpPr>
            <p:spPr>
              <a:xfrm>
                <a:off x="3632876" y="4409175"/>
                <a:ext cx="815975" cy="458287"/>
              </a:xfrm>
              <a:prstGeom prst="leftArrow">
                <a:avLst/>
              </a:prstGeom>
              <a:solidFill>
                <a:srgbClr val="00FFFF">
                  <a:alpha val="61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12" name="テキスト ボックス 11"/>
            <p:cNvSpPr txBox="1"/>
            <p:nvPr/>
          </p:nvSpPr>
          <p:spPr>
            <a:xfrm>
              <a:off x="836876" y="4303944"/>
              <a:ext cx="1029449" cy="92333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z = 0cm</a:t>
              </a:r>
            </a:p>
            <a:p>
              <a:r>
                <a:rPr lang="en-US" altLang="ja-JP" dirty="0">
                  <a:solidFill>
                    <a:srgbClr val="00B050"/>
                  </a:solidFill>
                </a:rPr>
                <a:t>z = 20cm</a:t>
              </a:r>
            </a:p>
            <a:p>
              <a:r>
                <a:rPr lang="en-US" altLang="ja-JP" dirty="0">
                  <a:solidFill>
                    <a:srgbClr val="0000FF"/>
                  </a:solidFill>
                </a:rPr>
                <a:t>z = 40cm</a:t>
              </a:r>
              <a:endParaRPr lang="ja-JP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2" name="テキスト ボックス 1"/>
            <p:cNvSpPr txBox="1"/>
            <p:nvPr/>
          </p:nvSpPr>
          <p:spPr>
            <a:xfrm rot="16200000">
              <a:off x="-633353" y="4885028"/>
              <a:ext cx="17137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Rate [/sec/cm]</a:t>
              </a:r>
              <a:endParaRPr lang="ja-JP" altLang="en-US" sz="2000" dirty="0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7334419" y="3783263"/>
            <a:ext cx="4443388" cy="2336861"/>
            <a:chOff x="7254209" y="3654926"/>
            <a:chExt cx="4443388" cy="2336861"/>
          </a:xfrm>
        </p:grpSpPr>
        <p:grpSp>
          <p:nvGrpSpPr>
            <p:cNvPr id="6154" name="グループ化 4"/>
            <p:cNvGrpSpPr>
              <a:grpSpLocks/>
            </p:cNvGrpSpPr>
            <p:nvPr/>
          </p:nvGrpSpPr>
          <p:grpSpPr bwMode="auto">
            <a:xfrm>
              <a:off x="7254209" y="3654926"/>
              <a:ext cx="2455661" cy="2336861"/>
              <a:chOff x="1381031" y="4587457"/>
              <a:chExt cx="2455661" cy="2336860"/>
            </a:xfrm>
          </p:grpSpPr>
          <p:sp>
            <p:nvSpPr>
              <p:cNvPr id="6161" name="テキスト ボックス 18"/>
              <p:cNvSpPr txBox="1">
                <a:spLocks noChangeArrowheads="1"/>
              </p:cNvSpPr>
              <p:nvPr/>
            </p:nvSpPr>
            <p:spPr bwMode="auto">
              <a:xfrm>
                <a:off x="2625430" y="4624869"/>
                <a:ext cx="27603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 dirty="0">
                    <a:solidFill>
                      <a:srgbClr val="000000"/>
                    </a:solidFill>
                  </a:rPr>
                  <a:t>z</a:t>
                </a:r>
                <a:endParaRPr lang="ja-JP" altLang="en-US" sz="18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62" name="テキスト ボックス 31"/>
              <p:cNvSpPr txBox="1">
                <a:spLocks noChangeArrowheads="1"/>
              </p:cNvSpPr>
              <p:nvPr/>
            </p:nvSpPr>
            <p:spPr bwMode="auto">
              <a:xfrm>
                <a:off x="1381031" y="4587457"/>
                <a:ext cx="68518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 dirty="0">
                    <a:solidFill>
                      <a:srgbClr val="000000"/>
                    </a:solidFill>
                  </a:rPr>
                  <a:t>PMTs</a:t>
                </a:r>
                <a:endParaRPr lang="ja-JP" altLang="en-US" sz="18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正方形/長方形 16"/>
              <p:cNvSpPr/>
              <p:nvPr/>
            </p:nvSpPr>
            <p:spPr bwMode="auto">
              <a:xfrm rot="1800000">
                <a:off x="3049292" y="5085993"/>
                <a:ext cx="165100" cy="3238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正方形/長方形 17"/>
              <p:cNvSpPr/>
              <p:nvPr/>
            </p:nvSpPr>
            <p:spPr bwMode="auto">
              <a:xfrm rot="2700000">
                <a:off x="3249317" y="5235218"/>
                <a:ext cx="146050" cy="3302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正方形/長方形 18"/>
              <p:cNvSpPr/>
              <p:nvPr/>
            </p:nvSpPr>
            <p:spPr bwMode="auto">
              <a:xfrm rot="900000">
                <a:off x="2830217" y="4993918"/>
                <a:ext cx="163513" cy="3238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円/楕円 19"/>
              <p:cNvSpPr/>
              <p:nvPr/>
            </p:nvSpPr>
            <p:spPr bwMode="auto">
              <a:xfrm>
                <a:off x="1925342" y="5297130"/>
                <a:ext cx="1481138" cy="1454149"/>
              </a:xfrm>
              <a:prstGeom prst="ellipse">
                <a:avLst/>
              </a:prstGeom>
              <a:solidFill>
                <a:schemeClr val="accent1">
                  <a:alpha val="69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1" name="直線矢印コネクタ 20"/>
              <p:cNvCxnSpPr/>
              <p:nvPr/>
            </p:nvCxnSpPr>
            <p:spPr bwMode="auto">
              <a:xfrm flipV="1">
                <a:off x="2665117" y="4903430"/>
                <a:ext cx="0" cy="2020887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円/楕円 21"/>
              <p:cNvSpPr/>
              <p:nvPr/>
            </p:nvSpPr>
            <p:spPr bwMode="auto">
              <a:xfrm>
                <a:off x="2619080" y="5320943"/>
                <a:ext cx="80962" cy="8096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円/楕円 22"/>
              <p:cNvSpPr/>
              <p:nvPr/>
            </p:nvSpPr>
            <p:spPr bwMode="auto">
              <a:xfrm>
                <a:off x="2623842" y="5962292"/>
                <a:ext cx="82550" cy="8096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円/楕円 23"/>
              <p:cNvSpPr/>
              <p:nvPr/>
            </p:nvSpPr>
            <p:spPr bwMode="auto">
              <a:xfrm>
                <a:off x="2619080" y="5654318"/>
                <a:ext cx="82550" cy="8096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71" name="テキスト ボックス 23"/>
              <p:cNvSpPr txBox="1">
                <a:spLocks noChangeArrowheads="1"/>
              </p:cNvSpPr>
              <p:nvPr/>
            </p:nvSpPr>
            <p:spPr bwMode="auto">
              <a:xfrm>
                <a:off x="2715917" y="5795605"/>
                <a:ext cx="896938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>
                    <a:solidFill>
                      <a:srgbClr val="000000"/>
                    </a:solidFill>
                  </a:rPr>
                  <a:t>z = 0cm</a:t>
                </a:r>
                <a:endParaRPr lang="ja-JP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72" name="テキスト ボックス 24"/>
              <p:cNvSpPr txBox="1">
                <a:spLocks noChangeArrowheads="1"/>
              </p:cNvSpPr>
              <p:nvPr/>
            </p:nvSpPr>
            <p:spPr bwMode="auto">
              <a:xfrm>
                <a:off x="2707980" y="5487630"/>
                <a:ext cx="1128712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>
                    <a:solidFill>
                      <a:srgbClr val="000000"/>
                    </a:solidFill>
                  </a:rPr>
                  <a:t>z = +20cm</a:t>
                </a:r>
                <a:endParaRPr lang="ja-JP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73" name="テキスト ボックス 25"/>
              <p:cNvSpPr txBox="1">
                <a:spLocks noChangeArrowheads="1"/>
              </p:cNvSpPr>
              <p:nvPr/>
            </p:nvSpPr>
            <p:spPr bwMode="auto">
              <a:xfrm>
                <a:off x="2685755" y="5168542"/>
                <a:ext cx="1128712" cy="368300"/>
              </a:xfrm>
              <a:prstGeom prst="rect">
                <a:avLst/>
              </a:prstGeom>
              <a:solidFill>
                <a:schemeClr val="bg1">
                  <a:alpha val="65097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>
                    <a:solidFill>
                      <a:srgbClr val="000000"/>
                    </a:solidFill>
                  </a:rPr>
                  <a:t>z = +40cm</a:t>
                </a:r>
                <a:endParaRPr lang="ja-JP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正方形/長方形 27"/>
              <p:cNvSpPr/>
              <p:nvPr/>
            </p:nvSpPr>
            <p:spPr bwMode="auto">
              <a:xfrm rot="18900000">
                <a:off x="1912642" y="5246330"/>
                <a:ext cx="163513" cy="32226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正方形/長方形 28"/>
              <p:cNvSpPr/>
              <p:nvPr/>
            </p:nvSpPr>
            <p:spPr bwMode="auto">
              <a:xfrm rot="19800000">
                <a:off x="2128542" y="5079643"/>
                <a:ext cx="165100" cy="3238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正方形/長方形 29"/>
              <p:cNvSpPr/>
              <p:nvPr/>
            </p:nvSpPr>
            <p:spPr bwMode="auto">
              <a:xfrm rot="20700000">
                <a:off x="2368255" y="4987568"/>
                <a:ext cx="165100" cy="3238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77" name="テキスト ボックス 30"/>
              <p:cNvSpPr txBox="1">
                <a:spLocks noChangeArrowheads="1"/>
              </p:cNvSpPr>
              <p:nvPr/>
            </p:nvSpPr>
            <p:spPr bwMode="auto">
              <a:xfrm rot="18041755">
                <a:off x="1638450" y="5405844"/>
                <a:ext cx="367408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b="1">
                    <a:solidFill>
                      <a:srgbClr val="000000"/>
                    </a:solidFill>
                  </a:rPr>
                  <a:t>…</a:t>
                </a:r>
                <a:endParaRPr lang="ja-JP" altLang="en-US" sz="20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左中かっこ 31"/>
              <p:cNvSpPr/>
              <p:nvPr/>
            </p:nvSpPr>
            <p:spPr bwMode="auto">
              <a:xfrm rot="3300000">
                <a:off x="1911849" y="4662924"/>
                <a:ext cx="242887" cy="720725"/>
              </a:xfrm>
              <a:prstGeom prst="lef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円/楕円 32"/>
              <p:cNvSpPr/>
              <p:nvPr/>
            </p:nvSpPr>
            <p:spPr bwMode="auto">
              <a:xfrm>
                <a:off x="2625430" y="6589354"/>
                <a:ext cx="82550" cy="8096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円/楕円 33"/>
              <p:cNvSpPr/>
              <p:nvPr/>
            </p:nvSpPr>
            <p:spPr bwMode="auto">
              <a:xfrm>
                <a:off x="2630192" y="6294079"/>
                <a:ext cx="82550" cy="8096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81" name="テキスト ボックス 36"/>
              <p:cNvSpPr txBox="1">
                <a:spLocks noChangeArrowheads="1"/>
              </p:cNvSpPr>
              <p:nvPr/>
            </p:nvSpPr>
            <p:spPr bwMode="auto">
              <a:xfrm>
                <a:off x="2715917" y="6109930"/>
                <a:ext cx="1084263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 dirty="0">
                    <a:solidFill>
                      <a:srgbClr val="000000"/>
                    </a:solidFill>
                  </a:rPr>
                  <a:t>z = -20cm</a:t>
                </a:r>
                <a:endParaRPr lang="ja-JP" altLang="en-US" sz="18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82" name="テキスト ボックス 37"/>
              <p:cNvSpPr txBox="1">
                <a:spLocks noChangeArrowheads="1"/>
              </p:cNvSpPr>
              <p:nvPr/>
            </p:nvSpPr>
            <p:spPr bwMode="auto">
              <a:xfrm>
                <a:off x="2741317" y="6422667"/>
                <a:ext cx="108426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>
                    <a:solidFill>
                      <a:srgbClr val="000000"/>
                    </a:solidFill>
                  </a:rPr>
                  <a:t>z = -40cm</a:t>
                </a:r>
                <a:endParaRPr lang="ja-JP" altLang="en-US" sz="18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160" name="テキスト ボックス 13"/>
            <p:cNvSpPr txBox="1">
              <a:spLocks noChangeArrowheads="1"/>
            </p:cNvSpPr>
            <p:nvPr/>
          </p:nvSpPr>
          <p:spPr bwMode="auto">
            <a:xfrm>
              <a:off x="10078507" y="3813436"/>
              <a:ext cx="1176156" cy="677108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 dirty="0" smtClean="0"/>
                <a:t>detector</a:t>
              </a:r>
              <a:endParaRPr lang="en-US" altLang="ja-JP" sz="1800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dirty="0" smtClean="0"/>
                <a:t>calibration</a:t>
              </a:r>
              <a:endParaRPr lang="ja-JP" altLang="en-US" sz="1800" dirty="0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10060802" y="4743585"/>
              <a:ext cx="163679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Source position</a:t>
              </a:r>
            </a:p>
            <a:p>
              <a:r>
                <a:rPr lang="en-US" altLang="ja-JP" dirty="0"/>
                <a:t>a</a:t>
              </a:r>
              <a:r>
                <a:rPr lang="en-US" altLang="ja-JP" dirty="0" smtClean="0"/>
                <a:t>long vertical</a:t>
              </a:r>
            </a:p>
            <a:p>
              <a:r>
                <a:rPr lang="en-US" altLang="ja-JP" dirty="0"/>
                <a:t>a</a:t>
              </a:r>
              <a:r>
                <a:rPr kumimoji="1" lang="en-US" altLang="ja-JP" dirty="0" smtClean="0"/>
                <a:t>xis (z-axis)</a:t>
              </a:r>
              <a:endParaRPr kumimoji="1" lang="ja-JP" altLang="en-US" dirty="0"/>
            </a:p>
          </p:txBody>
        </p:sp>
        <p:sp>
          <p:nvSpPr>
            <p:cNvPr id="9" name="右中かっこ 8"/>
            <p:cNvSpPr/>
            <p:nvPr/>
          </p:nvSpPr>
          <p:spPr>
            <a:xfrm>
              <a:off x="9762257" y="4315387"/>
              <a:ext cx="209646" cy="1541716"/>
            </a:xfrm>
            <a:prstGeom prst="rightBrac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D15E9-1431-460C-BBEF-845813B5A48B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8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0" y="4464249"/>
            <a:ext cx="5201809" cy="2247120"/>
          </a:xfrm>
          <a:prstGeom prst="rect">
            <a:avLst/>
          </a:prstGeom>
        </p:spPr>
      </p:pic>
      <p:sp>
        <p:nvSpPr>
          <p:cNvPr id="5123" name="タイトル 1"/>
          <p:cNvSpPr>
            <a:spLocks/>
          </p:cNvSpPr>
          <p:nvPr/>
        </p:nvSpPr>
        <p:spPr bwMode="auto">
          <a:xfrm>
            <a:off x="204716" y="126994"/>
            <a:ext cx="1146558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ja-JP" sz="4000" dirty="0" smtClean="0"/>
              <a:t>Vertex reconstruction (based on photo electron, R(PE))</a:t>
            </a:r>
            <a:endParaRPr lang="en-US" altLang="ja-JP" sz="4000" dirty="0"/>
          </a:p>
        </p:txBody>
      </p:sp>
      <p:sp>
        <p:nvSpPr>
          <p:cNvPr id="17" name="コンテンツ プレースホルダー 2"/>
          <p:cNvSpPr txBox="1">
            <a:spLocks/>
          </p:cNvSpPr>
          <p:nvPr/>
        </p:nvSpPr>
        <p:spPr bwMode="auto">
          <a:xfrm>
            <a:off x="363473" y="1038243"/>
            <a:ext cx="11406916" cy="222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l"/>
              <a:defRPr/>
            </a:pPr>
            <a:r>
              <a:rPr lang="en-US" altLang="ja-JP" sz="2400" dirty="0" smtClean="0"/>
              <a:t>Position reconstruction</a:t>
            </a:r>
            <a:endParaRPr lang="en-US" altLang="ja-JP" sz="2400" dirty="0"/>
          </a:p>
          <a:p>
            <a:pPr marL="914400" lvl="1" indent="-457200">
              <a:buAutoNum type="arabicParenBoth"/>
              <a:defRPr/>
            </a:pPr>
            <a:r>
              <a:rPr lang="en-US" altLang="ja-JP" sz="2000" dirty="0" smtClean="0"/>
              <a:t>Making acceptance map: Many grid points are defined inside whole detector volume including </a:t>
            </a:r>
          </a:p>
          <a:p>
            <a:pPr marL="457200" lvl="1" indent="0">
              <a:buNone/>
              <a:defRPr/>
            </a:pPr>
            <a:r>
              <a:rPr lang="en-US" altLang="ja-JP" sz="2000" dirty="0" smtClean="0"/>
              <a:t>          detector surface. Events are generated at each grid point and photo-electrons (</a:t>
            </a:r>
            <a:r>
              <a:rPr lang="en-US" altLang="ja-JP" sz="2000" dirty="0" err="1" smtClean="0"/>
              <a:t>pe</a:t>
            </a:r>
            <a:r>
              <a:rPr lang="en-US" altLang="ja-JP" sz="2000" dirty="0" smtClean="0"/>
              <a:t>) expected in</a:t>
            </a:r>
          </a:p>
          <a:p>
            <a:pPr marL="457200" lvl="1" indent="0">
              <a:buNone/>
              <a:defRPr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      each PMT are calculated by our MC. </a:t>
            </a:r>
            <a:endParaRPr lang="en-US" altLang="ja-JP" sz="2000" dirty="0"/>
          </a:p>
          <a:p>
            <a:pPr marL="914400" lvl="1" indent="-457200">
              <a:buFont typeface="Arial" charset="0"/>
              <a:buAutoNum type="arabicParenBoth" startAt="2"/>
              <a:defRPr/>
            </a:pPr>
            <a:r>
              <a:rPr lang="en-US" altLang="ja-JP" sz="2000" dirty="0" smtClean="0"/>
              <a:t>From measured </a:t>
            </a:r>
            <a:r>
              <a:rPr lang="en-US" altLang="ja-JP" sz="2000" dirty="0" err="1" smtClean="0"/>
              <a:t>pe</a:t>
            </a:r>
            <a:r>
              <a:rPr lang="en-US" altLang="ja-JP" sz="2000" dirty="0" smtClean="0"/>
              <a:t> and scaled acceptance map (</a:t>
            </a:r>
            <a:r>
              <a:rPr lang="en-US" altLang="ja-JP" sz="2000" dirty="0" smtClean="0">
                <a:latin typeface="Symbol" panose="05050102010706020507" pitchFamily="18" charset="2"/>
              </a:rPr>
              <a:t>m</a:t>
            </a:r>
            <a:r>
              <a:rPr lang="en-US" altLang="ja-JP" sz="2000" dirty="0" smtClean="0"/>
              <a:t>) in (1),  position is calculated</a:t>
            </a:r>
          </a:p>
          <a:p>
            <a:pPr marL="457200" lvl="1" indent="0">
              <a:buNone/>
              <a:defRPr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     where following likelihood is maximum.</a:t>
            </a:r>
            <a:endParaRPr lang="en-US" altLang="ja-JP" sz="2000" dirty="0"/>
          </a:p>
          <a:p>
            <a:pPr marL="457200" lvl="1" indent="0">
              <a:buNone/>
              <a:defRPr/>
            </a:pPr>
            <a:endParaRPr lang="en-US" altLang="ja-JP" sz="2000" dirty="0"/>
          </a:p>
          <a:p>
            <a:pPr marL="914400" lvl="1" indent="-457200">
              <a:buNone/>
              <a:defRPr/>
            </a:pPr>
            <a:endParaRPr lang="en-US" altLang="ja-JP" sz="2000" dirty="0"/>
          </a:p>
        </p:txBody>
      </p:sp>
      <p:pic>
        <p:nvPicPr>
          <p:cNvPr id="5125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19" y="3308319"/>
            <a:ext cx="3715730" cy="81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テキスト ボックス 6"/>
          <p:cNvSpPr txBox="1">
            <a:spLocks noChangeArrowheads="1"/>
          </p:cNvSpPr>
          <p:nvPr/>
        </p:nvSpPr>
        <p:spPr bwMode="auto">
          <a:xfrm>
            <a:off x="4711323" y="3426276"/>
            <a:ext cx="234794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>
                <a:latin typeface="Arial" charset="0"/>
              </a:rPr>
              <a:t>Γ(x): G</a:t>
            </a:r>
            <a:r>
              <a:rPr lang="en-US" altLang="ja-JP" sz="1600" dirty="0" smtClean="0">
                <a:latin typeface="Arial" charset="0"/>
              </a:rPr>
              <a:t>amma function</a:t>
            </a:r>
            <a:endParaRPr lang="en-US" altLang="ja-JP" sz="16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latin typeface="Arial" charset="0"/>
              </a:rPr>
              <a:t> </a:t>
            </a:r>
            <a:r>
              <a:rPr lang="en-US" altLang="ja-JP" sz="1600" dirty="0">
                <a:latin typeface="Arial" charset="0"/>
              </a:rPr>
              <a:t>(Γ(n</a:t>
            </a:r>
            <a:r>
              <a:rPr lang="en-US" altLang="ja-JP" sz="1600" dirty="0" smtClean="0">
                <a:latin typeface="Arial" charset="0"/>
              </a:rPr>
              <a:t>) = (</a:t>
            </a:r>
            <a:r>
              <a:rPr lang="en-US" altLang="ja-JP" sz="1600" dirty="0">
                <a:latin typeface="Arial" charset="0"/>
              </a:rPr>
              <a:t>n-1)!, </a:t>
            </a:r>
            <a:r>
              <a:rPr lang="en-US" altLang="ja-JP" sz="1600" dirty="0" smtClean="0">
                <a:latin typeface="Arial" charset="0"/>
              </a:rPr>
              <a:t>n&gt;0)</a:t>
            </a:r>
            <a:endParaRPr lang="ja-JP" altLang="en-US" sz="1600" dirty="0">
              <a:latin typeface="Arial" charset="0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7086563" y="3935127"/>
            <a:ext cx="4443388" cy="2336861"/>
            <a:chOff x="7254209" y="3654926"/>
            <a:chExt cx="4443388" cy="2336861"/>
          </a:xfrm>
        </p:grpSpPr>
        <p:grpSp>
          <p:nvGrpSpPr>
            <p:cNvPr id="38" name="グループ化 4"/>
            <p:cNvGrpSpPr>
              <a:grpSpLocks/>
            </p:cNvGrpSpPr>
            <p:nvPr/>
          </p:nvGrpSpPr>
          <p:grpSpPr bwMode="auto">
            <a:xfrm>
              <a:off x="7254209" y="3654926"/>
              <a:ext cx="2455661" cy="2336861"/>
              <a:chOff x="1381031" y="4587457"/>
              <a:chExt cx="2455661" cy="2336860"/>
            </a:xfrm>
          </p:grpSpPr>
          <p:sp>
            <p:nvSpPr>
              <p:cNvPr id="42" name="テキスト ボックス 18"/>
              <p:cNvSpPr txBox="1">
                <a:spLocks noChangeArrowheads="1"/>
              </p:cNvSpPr>
              <p:nvPr/>
            </p:nvSpPr>
            <p:spPr bwMode="auto">
              <a:xfrm>
                <a:off x="2625430" y="4624869"/>
                <a:ext cx="27603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 dirty="0">
                    <a:solidFill>
                      <a:srgbClr val="000000"/>
                    </a:solidFill>
                  </a:rPr>
                  <a:t>z</a:t>
                </a:r>
                <a:endParaRPr lang="ja-JP" altLang="en-US" sz="18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テキスト ボックス 31"/>
              <p:cNvSpPr txBox="1">
                <a:spLocks noChangeArrowheads="1"/>
              </p:cNvSpPr>
              <p:nvPr/>
            </p:nvSpPr>
            <p:spPr bwMode="auto">
              <a:xfrm>
                <a:off x="1381031" y="4587457"/>
                <a:ext cx="68518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 dirty="0">
                    <a:solidFill>
                      <a:srgbClr val="000000"/>
                    </a:solidFill>
                  </a:rPr>
                  <a:t>PMTs</a:t>
                </a:r>
                <a:endParaRPr lang="ja-JP" altLang="en-US" sz="18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正方形/長方形 43"/>
              <p:cNvSpPr/>
              <p:nvPr/>
            </p:nvSpPr>
            <p:spPr bwMode="auto">
              <a:xfrm rot="1800000">
                <a:off x="3049292" y="5085993"/>
                <a:ext cx="165100" cy="3238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正方形/長方形 44"/>
              <p:cNvSpPr/>
              <p:nvPr/>
            </p:nvSpPr>
            <p:spPr bwMode="auto">
              <a:xfrm rot="2700000">
                <a:off x="3249317" y="5235218"/>
                <a:ext cx="146050" cy="3302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正方形/長方形 45"/>
              <p:cNvSpPr/>
              <p:nvPr/>
            </p:nvSpPr>
            <p:spPr bwMode="auto">
              <a:xfrm rot="900000">
                <a:off x="2830217" y="4993918"/>
                <a:ext cx="163513" cy="3238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円/楕円 46"/>
              <p:cNvSpPr/>
              <p:nvPr/>
            </p:nvSpPr>
            <p:spPr bwMode="auto">
              <a:xfrm>
                <a:off x="1925342" y="5297130"/>
                <a:ext cx="1481138" cy="1454149"/>
              </a:xfrm>
              <a:prstGeom prst="ellipse">
                <a:avLst/>
              </a:prstGeom>
              <a:solidFill>
                <a:schemeClr val="accent1">
                  <a:alpha val="69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48" name="直線矢印コネクタ 47"/>
              <p:cNvCxnSpPr/>
              <p:nvPr/>
            </p:nvCxnSpPr>
            <p:spPr bwMode="auto">
              <a:xfrm flipV="1">
                <a:off x="2665117" y="4903430"/>
                <a:ext cx="0" cy="2020887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円/楕円 48"/>
              <p:cNvSpPr/>
              <p:nvPr/>
            </p:nvSpPr>
            <p:spPr bwMode="auto">
              <a:xfrm>
                <a:off x="2619080" y="5320943"/>
                <a:ext cx="80962" cy="8096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円/楕円 49"/>
              <p:cNvSpPr/>
              <p:nvPr/>
            </p:nvSpPr>
            <p:spPr bwMode="auto">
              <a:xfrm>
                <a:off x="2623842" y="5962292"/>
                <a:ext cx="82550" cy="8096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円/楕円 50"/>
              <p:cNvSpPr/>
              <p:nvPr/>
            </p:nvSpPr>
            <p:spPr bwMode="auto">
              <a:xfrm>
                <a:off x="2619080" y="5654318"/>
                <a:ext cx="82550" cy="8096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テキスト ボックス 23"/>
              <p:cNvSpPr txBox="1">
                <a:spLocks noChangeArrowheads="1"/>
              </p:cNvSpPr>
              <p:nvPr/>
            </p:nvSpPr>
            <p:spPr bwMode="auto">
              <a:xfrm>
                <a:off x="2715917" y="5795605"/>
                <a:ext cx="896938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>
                    <a:solidFill>
                      <a:srgbClr val="000000"/>
                    </a:solidFill>
                  </a:rPr>
                  <a:t>z = 0cm</a:t>
                </a:r>
                <a:endParaRPr lang="ja-JP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テキスト ボックス 24"/>
              <p:cNvSpPr txBox="1">
                <a:spLocks noChangeArrowheads="1"/>
              </p:cNvSpPr>
              <p:nvPr/>
            </p:nvSpPr>
            <p:spPr bwMode="auto">
              <a:xfrm>
                <a:off x="2707980" y="5487630"/>
                <a:ext cx="1128712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>
                    <a:solidFill>
                      <a:srgbClr val="000000"/>
                    </a:solidFill>
                  </a:rPr>
                  <a:t>z = +20cm</a:t>
                </a:r>
                <a:endParaRPr lang="ja-JP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テキスト ボックス 25"/>
              <p:cNvSpPr txBox="1">
                <a:spLocks noChangeArrowheads="1"/>
              </p:cNvSpPr>
              <p:nvPr/>
            </p:nvSpPr>
            <p:spPr bwMode="auto">
              <a:xfrm>
                <a:off x="2685755" y="5168542"/>
                <a:ext cx="1128712" cy="368300"/>
              </a:xfrm>
              <a:prstGeom prst="rect">
                <a:avLst/>
              </a:prstGeom>
              <a:solidFill>
                <a:schemeClr val="bg1">
                  <a:alpha val="65097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>
                    <a:solidFill>
                      <a:srgbClr val="000000"/>
                    </a:solidFill>
                  </a:rPr>
                  <a:t>z = +40cm</a:t>
                </a:r>
                <a:endParaRPr lang="ja-JP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正方形/長方形 54"/>
              <p:cNvSpPr/>
              <p:nvPr/>
            </p:nvSpPr>
            <p:spPr bwMode="auto">
              <a:xfrm rot="18900000">
                <a:off x="1912642" y="5246330"/>
                <a:ext cx="163513" cy="32226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正方形/長方形 55"/>
              <p:cNvSpPr/>
              <p:nvPr/>
            </p:nvSpPr>
            <p:spPr bwMode="auto">
              <a:xfrm rot="19800000">
                <a:off x="2128542" y="5079643"/>
                <a:ext cx="165100" cy="3238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正方形/長方形 56"/>
              <p:cNvSpPr/>
              <p:nvPr/>
            </p:nvSpPr>
            <p:spPr bwMode="auto">
              <a:xfrm rot="20700000">
                <a:off x="2368255" y="4987568"/>
                <a:ext cx="165100" cy="3238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テキスト ボックス 30"/>
              <p:cNvSpPr txBox="1">
                <a:spLocks noChangeArrowheads="1"/>
              </p:cNvSpPr>
              <p:nvPr/>
            </p:nvSpPr>
            <p:spPr bwMode="auto">
              <a:xfrm rot="18041755">
                <a:off x="1638450" y="5405844"/>
                <a:ext cx="367408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b="1">
                    <a:solidFill>
                      <a:srgbClr val="000000"/>
                    </a:solidFill>
                  </a:rPr>
                  <a:t>…</a:t>
                </a:r>
                <a:endParaRPr lang="ja-JP" altLang="en-US" sz="20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左中かっこ 58"/>
              <p:cNvSpPr/>
              <p:nvPr/>
            </p:nvSpPr>
            <p:spPr bwMode="auto">
              <a:xfrm rot="3300000">
                <a:off x="1911849" y="4662924"/>
                <a:ext cx="242887" cy="720725"/>
              </a:xfrm>
              <a:prstGeom prst="lef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円/楕円 59"/>
              <p:cNvSpPr/>
              <p:nvPr/>
            </p:nvSpPr>
            <p:spPr bwMode="auto">
              <a:xfrm>
                <a:off x="2625430" y="6589354"/>
                <a:ext cx="82550" cy="8096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円/楕円 60"/>
              <p:cNvSpPr/>
              <p:nvPr/>
            </p:nvSpPr>
            <p:spPr bwMode="auto">
              <a:xfrm>
                <a:off x="2630192" y="6294079"/>
                <a:ext cx="82550" cy="8096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テキスト ボックス 36"/>
              <p:cNvSpPr txBox="1">
                <a:spLocks noChangeArrowheads="1"/>
              </p:cNvSpPr>
              <p:nvPr/>
            </p:nvSpPr>
            <p:spPr bwMode="auto">
              <a:xfrm>
                <a:off x="2715917" y="6109930"/>
                <a:ext cx="1084263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 dirty="0">
                    <a:solidFill>
                      <a:srgbClr val="000000"/>
                    </a:solidFill>
                  </a:rPr>
                  <a:t>z = -20cm</a:t>
                </a:r>
                <a:endParaRPr lang="ja-JP" altLang="en-US" sz="18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テキスト ボックス 37"/>
              <p:cNvSpPr txBox="1">
                <a:spLocks noChangeArrowheads="1"/>
              </p:cNvSpPr>
              <p:nvPr/>
            </p:nvSpPr>
            <p:spPr bwMode="auto">
              <a:xfrm>
                <a:off x="2741317" y="6422667"/>
                <a:ext cx="108426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>
                    <a:solidFill>
                      <a:srgbClr val="000000"/>
                    </a:solidFill>
                  </a:rPr>
                  <a:t>z = -40cm</a:t>
                </a:r>
                <a:endParaRPr lang="ja-JP" altLang="en-US" sz="18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9" name="テキスト ボックス 13"/>
            <p:cNvSpPr txBox="1">
              <a:spLocks noChangeArrowheads="1"/>
            </p:cNvSpPr>
            <p:nvPr/>
          </p:nvSpPr>
          <p:spPr bwMode="auto">
            <a:xfrm>
              <a:off x="10078507" y="3813436"/>
              <a:ext cx="1176156" cy="677108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 dirty="0" smtClean="0"/>
                <a:t>detector</a:t>
              </a:r>
              <a:endParaRPr lang="en-US" altLang="ja-JP" sz="1800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dirty="0" smtClean="0"/>
                <a:t>calibration</a:t>
              </a:r>
              <a:endParaRPr lang="ja-JP" altLang="en-US" sz="1800" dirty="0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10060802" y="4743585"/>
              <a:ext cx="163679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Source position</a:t>
              </a:r>
            </a:p>
            <a:p>
              <a:r>
                <a:rPr lang="en-US" altLang="ja-JP" dirty="0"/>
                <a:t>a</a:t>
              </a:r>
              <a:r>
                <a:rPr lang="en-US" altLang="ja-JP" dirty="0" smtClean="0"/>
                <a:t>long vertical</a:t>
              </a:r>
            </a:p>
            <a:p>
              <a:r>
                <a:rPr lang="en-US" altLang="ja-JP" dirty="0"/>
                <a:t>a</a:t>
              </a:r>
              <a:r>
                <a:rPr kumimoji="1" lang="en-US" altLang="ja-JP" dirty="0" smtClean="0"/>
                <a:t>xis (z-axis)</a:t>
              </a:r>
              <a:endParaRPr kumimoji="1" lang="ja-JP" altLang="en-US" dirty="0"/>
            </a:p>
          </p:txBody>
        </p:sp>
        <p:sp>
          <p:nvSpPr>
            <p:cNvPr id="41" name="右中かっこ 40"/>
            <p:cNvSpPr/>
            <p:nvPr/>
          </p:nvSpPr>
          <p:spPr>
            <a:xfrm>
              <a:off x="9762257" y="4315387"/>
              <a:ext cx="209646" cy="1541716"/>
            </a:xfrm>
            <a:prstGeom prst="rightBrac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/>
          <p:cNvSpPr txBox="1"/>
          <p:nvPr/>
        </p:nvSpPr>
        <p:spPr>
          <a:xfrm>
            <a:off x="655972" y="4160292"/>
            <a:ext cx="5827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Reconstructed position distribution of </a:t>
            </a:r>
            <a:r>
              <a:rPr kumimoji="1" lang="en-US" altLang="ja-JP" baseline="30000" dirty="0" smtClean="0"/>
              <a:t>57</a:t>
            </a:r>
            <a:r>
              <a:rPr kumimoji="1" lang="en-US" altLang="ja-JP" dirty="0" smtClean="0"/>
              <a:t>Co events (122 </a:t>
            </a:r>
            <a:r>
              <a:rPr kumimoji="1" lang="en-US" altLang="ja-JP" dirty="0" err="1" smtClean="0"/>
              <a:t>keV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D15E9-1431-460C-BBEF-845813B5A48B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9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76994"/>
          </a:xfrm>
        </p:spPr>
        <p:txBody>
          <a:bodyPr>
            <a:noAutofit/>
          </a:bodyPr>
          <a:lstStyle/>
          <a:p>
            <a:pPr algn="ctr"/>
            <a:r>
              <a:rPr lang="en-US" altLang="ja-JP" sz="4800" dirty="0" smtClean="0"/>
              <a:t>Evaluation of RI activities </a:t>
            </a:r>
            <a:r>
              <a:rPr lang="en-US" altLang="ja-JP" sz="4800" dirty="0"/>
              <a:t>in </a:t>
            </a:r>
            <a:r>
              <a:rPr lang="en-US" altLang="ja-JP" sz="4800" dirty="0" smtClean="0"/>
              <a:t>XMASS-I (1/2)</a:t>
            </a:r>
            <a:endParaRPr kumimoji="1" lang="ja-JP" altLang="en-US" sz="4800" dirty="0"/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 rotWithShape="1">
          <a:blip r:embed="rId3"/>
          <a:srcRect l="5871" t="4619" r="7432" b="1"/>
          <a:stretch/>
        </p:blipFill>
        <p:spPr bwMode="auto">
          <a:xfrm>
            <a:off x="389085" y="3012041"/>
            <a:ext cx="2149851" cy="1576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461376"/>
              </p:ext>
            </p:extLst>
          </p:nvPr>
        </p:nvGraphicFramePr>
        <p:xfrm>
          <a:off x="3525058" y="4723096"/>
          <a:ext cx="193034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7321"/>
                <a:gridCol w="1243023"/>
              </a:tblGrid>
              <a:tr h="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/>
                        <a:t>mBq</a:t>
                      </a:r>
                      <a:r>
                        <a:rPr kumimoji="1" lang="en-US" altLang="ja-JP" sz="1600" dirty="0" smtClean="0"/>
                        <a:t>/PMT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600" baseline="30000" dirty="0" smtClean="0"/>
                        <a:t>232</a:t>
                      </a:r>
                      <a:r>
                        <a:rPr kumimoji="1" lang="en-US" altLang="ja-JP" sz="1600" baseline="0" dirty="0" smtClean="0"/>
                        <a:t>Th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1.80±0.31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600" baseline="30000" dirty="0" smtClean="0"/>
                        <a:t>238</a:t>
                      </a:r>
                      <a:r>
                        <a:rPr kumimoji="1" lang="en-US" altLang="ja-JP" sz="1600" dirty="0" smtClean="0"/>
                        <a:t>U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2.26±0.28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600" baseline="30000" dirty="0" smtClean="0"/>
                        <a:t>210</a:t>
                      </a:r>
                      <a:r>
                        <a:rPr kumimoji="1" lang="en-US" altLang="ja-JP" sz="1600" dirty="0" smtClean="0"/>
                        <a:t>Pb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200±100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600" baseline="30000" dirty="0" smtClean="0"/>
                        <a:t>60</a:t>
                      </a:r>
                      <a:r>
                        <a:rPr kumimoji="1" lang="en-US" altLang="ja-JP" sz="1600" dirty="0" smtClean="0"/>
                        <a:t>Co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2.92±0.16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600" baseline="30000" dirty="0" smtClean="0"/>
                        <a:t>40</a:t>
                      </a:r>
                      <a:r>
                        <a:rPr kumimoji="1" lang="en-US" altLang="ja-JP" sz="1600" dirty="0" smtClean="0"/>
                        <a:t>K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9.10±2.15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58324"/>
              </p:ext>
            </p:extLst>
          </p:nvPr>
        </p:nvGraphicFramePr>
        <p:xfrm>
          <a:off x="441053" y="5224271"/>
          <a:ext cx="2719983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342"/>
                <a:gridCol w="1531641"/>
              </a:tblGrid>
              <a:tr h="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Bq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baseline="30000" dirty="0" smtClean="0"/>
                        <a:t>238</a:t>
                      </a:r>
                      <a:r>
                        <a:rPr kumimoji="1" lang="en-US" altLang="ja-JP" sz="1400" baseline="0" dirty="0" smtClean="0"/>
                        <a:t>U–</a:t>
                      </a:r>
                      <a:r>
                        <a:rPr kumimoji="1" lang="en-US" altLang="ja-JP" sz="1400" baseline="30000" dirty="0" smtClean="0"/>
                        <a:t>230</a:t>
                      </a:r>
                      <a:r>
                        <a:rPr kumimoji="1" lang="en-US" altLang="ja-JP" sz="1400" baseline="0" dirty="0" smtClean="0"/>
                        <a:t>Th</a:t>
                      </a:r>
                      <a:endParaRPr kumimoji="1" lang="ja-JP" altLang="en-US" sz="14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1.5±0.4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baseline="30000" dirty="0" smtClean="0"/>
                        <a:t>210</a:t>
                      </a:r>
                      <a:r>
                        <a:rPr kumimoji="1" lang="en-US" altLang="ja-JP" sz="1400" baseline="0" dirty="0" smtClean="0"/>
                        <a:t>Pb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2.85±1.15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baseline="30000" dirty="0" smtClean="0"/>
                        <a:t>232</a:t>
                      </a:r>
                      <a:r>
                        <a:rPr kumimoji="1" lang="en-US" altLang="ja-JP" sz="1400" baseline="0" dirty="0" smtClean="0"/>
                        <a:t>Th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0.096±0.018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baseline="30000" dirty="0" smtClean="0"/>
                        <a:t>235</a:t>
                      </a:r>
                      <a:r>
                        <a:rPr kumimoji="1" lang="en-US" altLang="ja-JP" sz="1400" baseline="0" dirty="0" smtClean="0"/>
                        <a:t>U–</a:t>
                      </a:r>
                      <a:r>
                        <a:rPr kumimoji="1" lang="en-US" altLang="ja-JP" sz="1400" baseline="30000" dirty="0" smtClean="0"/>
                        <a:t>207</a:t>
                      </a:r>
                      <a:r>
                        <a:rPr kumimoji="1" lang="en-US" altLang="ja-JP" sz="1400" baseline="0" dirty="0" smtClean="0"/>
                        <a:t>Pb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~1.5</a:t>
                      </a:r>
                      <a:r>
                        <a:rPr kumimoji="1" lang="en-US" altLang="ja-JP" sz="1400" baseline="0" dirty="0" smtClean="0"/>
                        <a:t> x 4.5%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2752295" y="3352475"/>
            <a:ext cx="32823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e</a:t>
            </a:r>
            <a:r>
              <a:rPr kumimoji="1" lang="en-US" altLang="ja-JP" sz="2000" dirty="0" smtClean="0"/>
              <a:t>x. RI screening results</a:t>
            </a:r>
          </a:p>
          <a:p>
            <a:r>
              <a:rPr kumimoji="1" lang="en-US" altLang="ja-JP" sz="2000" dirty="0" smtClean="0"/>
              <a:t> for PMT with </a:t>
            </a:r>
            <a:r>
              <a:rPr kumimoji="1" lang="en-US" altLang="ja-JP" sz="2000" dirty="0" err="1" smtClean="0"/>
              <a:t>HPGe</a:t>
            </a:r>
            <a:r>
              <a:rPr kumimoji="1" lang="en-US" altLang="ja-JP" sz="2000" dirty="0" smtClean="0"/>
              <a:t> detector. 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8951" y="957460"/>
            <a:ext cx="611705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2400" dirty="0" smtClean="0"/>
              <a:t>Based on RI screening for detector materials 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</a:t>
            </a:r>
            <a:r>
              <a:rPr kumimoji="1" lang="en-US" altLang="ja-JP" sz="2400" dirty="0" smtClean="0"/>
              <a:t>mainly </a:t>
            </a:r>
            <a:r>
              <a:rPr lang="en-US" altLang="ja-JP" sz="2400" dirty="0" smtClean="0"/>
              <a:t>with </a:t>
            </a:r>
            <a:r>
              <a:rPr lang="en-US" altLang="ja-JP" sz="2400" dirty="0" err="1" smtClean="0"/>
              <a:t>HPGe</a:t>
            </a:r>
            <a:r>
              <a:rPr lang="en-US" altLang="ja-JP" sz="2400" dirty="0" smtClean="0"/>
              <a:t> detector.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2400" dirty="0" smtClean="0"/>
              <a:t>RI activities are evaluated by spectrum </a:t>
            </a:r>
            <a:r>
              <a:rPr lang="en-US" altLang="ja-JP" sz="2400" dirty="0" smtClean="0"/>
              <a:t>fitting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for </a:t>
            </a:r>
            <a:r>
              <a:rPr kumimoji="1" lang="en-US" altLang="ja-JP" sz="2400" dirty="0" smtClean="0"/>
              <a:t>&gt; 400 </a:t>
            </a:r>
            <a:r>
              <a:rPr kumimoji="1" lang="en-US" altLang="ja-JP" sz="2400" dirty="0" err="1" smtClean="0"/>
              <a:t>pe</a:t>
            </a:r>
            <a:r>
              <a:rPr kumimoji="1" lang="en-US" altLang="ja-JP" sz="2400" dirty="0" smtClean="0"/>
              <a:t> (~30 </a:t>
            </a:r>
            <a:r>
              <a:rPr kumimoji="1" lang="en-US" altLang="ja-JP" sz="2400" dirty="0" err="1" smtClean="0"/>
              <a:t>keV</a:t>
            </a:r>
            <a:r>
              <a:rPr kumimoji="1" lang="en-US" altLang="ja-JP" sz="2400" dirty="0" smtClean="0"/>
              <a:t>) between data and MC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</a:t>
            </a:r>
            <a:r>
              <a:rPr kumimoji="1" lang="en-US" altLang="ja-JP" sz="2400" dirty="0" smtClean="0"/>
              <a:t>with constraints from screening results.</a:t>
            </a:r>
            <a:endParaRPr kumimoji="1" lang="ja-JP" altLang="en-US" sz="2400" dirty="0"/>
          </a:p>
        </p:txBody>
      </p:sp>
      <p:sp>
        <p:nvSpPr>
          <p:cNvPr id="11" name="円/楕円 10"/>
          <p:cNvSpPr/>
          <p:nvPr/>
        </p:nvSpPr>
        <p:spPr>
          <a:xfrm rot="17654645">
            <a:off x="708445" y="4075395"/>
            <a:ext cx="195479" cy="6066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/>
          <p:cNvCxnSpPr>
            <a:stCxn id="11" idx="3"/>
          </p:cNvCxnSpPr>
          <p:nvPr/>
        </p:nvCxnSpPr>
        <p:spPr>
          <a:xfrm>
            <a:off x="973371" y="4529808"/>
            <a:ext cx="12281" cy="362826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358535" y="4850713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PMT aluminum seal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314414" y="4120061"/>
            <a:ext cx="2319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PMT + base</a:t>
            </a:r>
          </a:p>
          <a:p>
            <a:r>
              <a:rPr lang="en-US" altLang="ja-JP" dirty="0" smtClean="0"/>
              <a:t> (whole measurement)</a:t>
            </a:r>
            <a:endParaRPr kumimoji="1" lang="ja-JP" altLang="en-US" dirty="0"/>
          </a:p>
        </p:txBody>
      </p:sp>
      <p:grpSp>
        <p:nvGrpSpPr>
          <p:cNvPr id="30" name="グループ化 29"/>
          <p:cNvGrpSpPr/>
          <p:nvPr/>
        </p:nvGrpSpPr>
        <p:grpSpPr>
          <a:xfrm>
            <a:off x="6165353" y="1104405"/>
            <a:ext cx="5984823" cy="5738869"/>
            <a:chOff x="6165353" y="1104405"/>
            <a:chExt cx="5984823" cy="5738869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65353" y="1104405"/>
              <a:ext cx="5984823" cy="5738869"/>
            </a:xfrm>
            <a:prstGeom prst="rect">
              <a:avLst/>
            </a:prstGeom>
          </p:spPr>
        </p:pic>
        <p:sp>
          <p:nvSpPr>
            <p:cNvPr id="29" name="テキスト ボックス 28"/>
            <p:cNvSpPr txBox="1"/>
            <p:nvPr/>
          </p:nvSpPr>
          <p:spPr>
            <a:xfrm>
              <a:off x="7565337" y="4987765"/>
              <a:ext cx="132747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      MC/data</a:t>
              </a:r>
              <a:endParaRPr kumimoji="1" lang="ja-JP" altLang="en-US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9640639" y="3383270"/>
              <a:ext cx="201055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Black line: real data</a:t>
              </a:r>
              <a:endParaRPr kumimoji="1" lang="ja-JP" altLang="en-US" dirty="0"/>
            </a:p>
          </p:txBody>
        </p:sp>
        <p:cxnSp>
          <p:nvCxnSpPr>
            <p:cNvPr id="21" name="直線矢印コネクタ 20"/>
            <p:cNvCxnSpPr/>
            <p:nvPr/>
          </p:nvCxnSpPr>
          <p:spPr>
            <a:xfrm flipH="1">
              <a:off x="9098387" y="3562597"/>
              <a:ext cx="556252" cy="23752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/>
          </p:nvSpPr>
          <p:spPr>
            <a:xfrm>
              <a:off x="6932979" y="6426440"/>
              <a:ext cx="4155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Uncertainty of activity            </a:t>
              </a:r>
              <a:r>
                <a:rPr lang="en-US" altLang="ja-JP" dirty="0" smtClean="0"/>
                <a:t>Statistic error</a:t>
              </a:r>
              <a:endParaRPr kumimoji="1" lang="ja-JP" altLang="en-US" dirty="0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6584188" y="6564711"/>
              <a:ext cx="374752" cy="130287"/>
            </a:xfrm>
            <a:prstGeom prst="rect">
              <a:avLst/>
            </a:prstGeom>
            <a:solidFill>
              <a:srgbClr val="2828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9274890" y="6568484"/>
              <a:ext cx="374752" cy="110612"/>
            </a:xfrm>
            <a:prstGeom prst="rect">
              <a:avLst/>
            </a:prstGeom>
            <a:solidFill>
              <a:srgbClr val="FB2F2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7676148" y="5100614"/>
              <a:ext cx="158015" cy="15108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5822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8141"/>
            <a:ext cx="12192000" cy="818160"/>
          </a:xfrm>
        </p:spPr>
        <p:txBody>
          <a:bodyPr>
            <a:noAutofit/>
          </a:bodyPr>
          <a:lstStyle/>
          <a:p>
            <a:pPr algn="ctr"/>
            <a:r>
              <a:rPr lang="en-US" altLang="ja-JP" sz="4800" dirty="0" smtClean="0"/>
              <a:t>Evaluation of RI activities in XMASS-I (2/2)</a:t>
            </a:r>
            <a:endParaRPr kumimoji="1" lang="ja-JP" altLang="en-US" sz="4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299" y="3864295"/>
            <a:ext cx="4248609" cy="2721004"/>
          </a:xfrm>
          <a:prstGeom prst="rect">
            <a:avLst/>
          </a:prstGeom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 rotWithShape="1">
          <a:blip r:embed="rId3">
            <a:lum bright="22000" contras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76"/>
          <a:stretch/>
        </p:blipFill>
        <p:spPr bwMode="auto">
          <a:xfrm>
            <a:off x="2796269" y="5128853"/>
            <a:ext cx="1815726" cy="1033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正方形/長方形 14"/>
          <p:cNvSpPr/>
          <p:nvPr/>
        </p:nvSpPr>
        <p:spPr>
          <a:xfrm>
            <a:off x="8789149" y="3487875"/>
            <a:ext cx="3383280" cy="201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 rot="19572373">
            <a:off x="3372046" y="5747794"/>
            <a:ext cx="605019" cy="300373"/>
          </a:xfrm>
          <a:prstGeom prst="ellipse">
            <a:avLst/>
          </a:prstGeom>
          <a:noFill/>
          <a:ln w="63500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/>
          <p:cNvGrpSpPr/>
          <p:nvPr/>
        </p:nvGrpSpPr>
        <p:grpSpPr>
          <a:xfrm>
            <a:off x="3005017" y="4227877"/>
            <a:ext cx="1430314" cy="780845"/>
            <a:chOff x="3169955" y="4124404"/>
            <a:chExt cx="1430314" cy="780845"/>
          </a:xfrm>
        </p:grpSpPr>
        <p:sp>
          <p:nvSpPr>
            <p:cNvPr id="18" name="正方形/長方形 17"/>
            <p:cNvSpPr/>
            <p:nvPr/>
          </p:nvSpPr>
          <p:spPr>
            <a:xfrm>
              <a:off x="3169955" y="4493769"/>
              <a:ext cx="1430314" cy="4114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4128358" y="4379125"/>
              <a:ext cx="125356" cy="123788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" name="直線矢印コネクタ 20"/>
            <p:cNvCxnSpPr/>
            <p:nvPr/>
          </p:nvCxnSpPr>
          <p:spPr>
            <a:xfrm flipV="1">
              <a:off x="4192992" y="4124404"/>
              <a:ext cx="6430" cy="24434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円/楕円 29"/>
            <p:cNvSpPr/>
            <p:nvPr/>
          </p:nvSpPr>
          <p:spPr>
            <a:xfrm>
              <a:off x="3415038" y="4624833"/>
              <a:ext cx="126229" cy="130150"/>
            </a:xfrm>
            <a:prstGeom prst="ellipse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2" name="直線矢印コネクタ 31"/>
            <p:cNvCxnSpPr/>
            <p:nvPr/>
          </p:nvCxnSpPr>
          <p:spPr>
            <a:xfrm flipV="1">
              <a:off x="3478627" y="4244314"/>
              <a:ext cx="810" cy="232247"/>
            </a:xfrm>
            <a:prstGeom prst="straightConnector1">
              <a:avLst/>
            </a:prstGeom>
            <a:ln w="38100">
              <a:solidFill>
                <a:srgbClr val="FF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>
              <a:stCxn id="30" idx="0"/>
            </p:cNvCxnSpPr>
            <p:nvPr/>
          </p:nvCxnSpPr>
          <p:spPr>
            <a:xfrm flipV="1">
              <a:off x="3478153" y="4452052"/>
              <a:ext cx="1407" cy="172781"/>
            </a:xfrm>
            <a:prstGeom prst="line">
              <a:avLst/>
            </a:prstGeom>
            <a:ln w="25400">
              <a:solidFill>
                <a:srgbClr val="FF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テキスト ボックス 5"/>
          <p:cNvSpPr txBox="1"/>
          <p:nvPr/>
        </p:nvSpPr>
        <p:spPr>
          <a:xfrm>
            <a:off x="176463" y="1147580"/>
            <a:ext cx="664784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2400" b="1" baseline="30000" dirty="0" smtClean="0"/>
              <a:t>210</a:t>
            </a:r>
            <a:r>
              <a:rPr kumimoji="1" lang="en-US" altLang="ja-JP" sz="2400" b="1" dirty="0" smtClean="0"/>
              <a:t>Pb in copper surface and bulk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2000" dirty="0">
                <a:latin typeface="Symbol" panose="05050102010706020507" pitchFamily="18" charset="2"/>
              </a:rPr>
              <a:t>a</a:t>
            </a:r>
            <a:r>
              <a:rPr lang="en-US" altLang="ja-JP" sz="2000" dirty="0" smtClean="0"/>
              <a:t> events selection from scintillation decay time.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kumimoji="1" lang="en-US" altLang="ja-JP" sz="2000" baseline="30000" dirty="0" smtClean="0"/>
              <a:t>210</a:t>
            </a:r>
            <a:r>
              <a:rPr kumimoji="1" lang="en-US" altLang="ja-JP" sz="2000" dirty="0" smtClean="0"/>
              <a:t>Pb in copper surface/bulk were estimated from</a:t>
            </a:r>
          </a:p>
          <a:p>
            <a:pPr lvl="1"/>
            <a:r>
              <a:rPr lang="en-US" altLang="ja-JP" sz="2000" dirty="0"/>
              <a:t> </a:t>
            </a:r>
            <a:r>
              <a:rPr lang="en-US" altLang="ja-JP" sz="2000" dirty="0" smtClean="0"/>
              <a:t>    shape of energy spectrum caused by </a:t>
            </a:r>
            <a:r>
              <a:rPr lang="en-US" altLang="ja-JP" sz="2000" baseline="30000" dirty="0" smtClean="0"/>
              <a:t>210</a:t>
            </a:r>
            <a:r>
              <a:rPr lang="en-US" altLang="ja-JP" sz="2000" dirty="0" smtClean="0"/>
              <a:t>Po </a:t>
            </a:r>
            <a:r>
              <a:rPr lang="en-US" altLang="ja-JP" sz="2000" dirty="0" smtClean="0">
                <a:latin typeface="Symbol" panose="05050102010706020507" pitchFamily="18" charset="2"/>
              </a:rPr>
              <a:t>a</a:t>
            </a:r>
            <a:r>
              <a:rPr lang="en-US" altLang="ja-JP" sz="2000" dirty="0" smtClean="0"/>
              <a:t> decay.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kumimoji="1" lang="en-US" altLang="ja-JP" sz="2000" baseline="30000" dirty="0" smtClean="0"/>
              <a:t>210</a:t>
            </a:r>
            <a:r>
              <a:rPr kumimoji="1" lang="en-US" altLang="ja-JP" sz="2000" dirty="0" smtClean="0"/>
              <a:t>Pb in the bulk of OFHC copper was also measured</a:t>
            </a:r>
          </a:p>
          <a:p>
            <a:pPr lvl="1"/>
            <a:r>
              <a:rPr lang="en-US" altLang="ja-JP" sz="2000" dirty="0"/>
              <a:t> </a:t>
            </a:r>
            <a:r>
              <a:rPr lang="en-US" altLang="ja-JP" sz="2000" dirty="0" smtClean="0"/>
              <a:t>     independently by a low background </a:t>
            </a:r>
            <a:r>
              <a:rPr lang="en-US" altLang="ja-JP" sz="2000" dirty="0" smtClean="0">
                <a:latin typeface="Symbol" panose="05050102010706020507" pitchFamily="18" charset="2"/>
              </a:rPr>
              <a:t>a</a:t>
            </a:r>
            <a:r>
              <a:rPr lang="en-US" altLang="ja-JP" sz="2000" dirty="0" smtClean="0"/>
              <a:t>-particle counter.</a:t>
            </a:r>
          </a:p>
          <a:p>
            <a:pPr lvl="1"/>
            <a:r>
              <a:rPr lang="en-US" altLang="ja-JP" sz="2000" dirty="0"/>
              <a:t> </a:t>
            </a:r>
            <a:r>
              <a:rPr lang="en-US" altLang="ja-JP" sz="2000" dirty="0" smtClean="0"/>
              <a:t>    (XIA Ultra-Lo-1800)</a:t>
            </a:r>
            <a:endParaRPr kumimoji="1" lang="ja-JP" altLang="en-US" sz="20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400589" y="3525660"/>
            <a:ext cx="3685176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aseline="30000" dirty="0" smtClean="0"/>
              <a:t>210</a:t>
            </a:r>
            <a:r>
              <a:rPr kumimoji="1" lang="en-US" altLang="ja-JP" sz="2000" dirty="0" smtClean="0"/>
              <a:t>Po </a:t>
            </a:r>
            <a:r>
              <a:rPr kumimoji="1" lang="en-US" altLang="ja-JP" sz="2000" b="1" dirty="0" smtClean="0">
                <a:solidFill>
                  <a:srgbClr val="FF05FF"/>
                </a:solidFill>
              </a:rPr>
              <a:t>in copper bulk (continuous)</a:t>
            </a:r>
          </a:p>
          <a:p>
            <a:r>
              <a:rPr lang="en-US" altLang="ja-JP" sz="2000" dirty="0" smtClean="0"/>
              <a:t>    or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on surface (peak)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320485" y="6468863"/>
            <a:ext cx="331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Number of photo electrons (NPE)</a:t>
            </a:r>
            <a:endParaRPr kumimoji="1" lang="ja-JP" altLang="en-US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017859" y="1149766"/>
            <a:ext cx="4568558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2400" b="1" dirty="0" smtClean="0"/>
              <a:t>RI in liquid xenon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2000" dirty="0" smtClean="0"/>
              <a:t>Coincidence analysis was used.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2000" baseline="30000" dirty="0" smtClean="0"/>
              <a:t>222</a:t>
            </a:r>
            <a:r>
              <a:rPr lang="en-US" altLang="ja-JP" sz="2000" dirty="0" smtClean="0"/>
              <a:t>Rn: </a:t>
            </a:r>
            <a:r>
              <a:rPr lang="en-US" altLang="ja-JP" sz="2000" baseline="30000" dirty="0" smtClean="0"/>
              <a:t>214</a:t>
            </a:r>
            <a:r>
              <a:rPr lang="en-US" altLang="ja-JP" sz="2000" dirty="0" smtClean="0"/>
              <a:t>Bi – </a:t>
            </a:r>
            <a:r>
              <a:rPr lang="en-US" altLang="ja-JP" sz="2000" baseline="30000" dirty="0" smtClean="0"/>
              <a:t>214</a:t>
            </a:r>
            <a:r>
              <a:rPr lang="en-US" altLang="ja-JP" sz="2000" dirty="0" smtClean="0"/>
              <a:t>Po (164 us)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2000" baseline="30000" dirty="0" smtClean="0"/>
              <a:t>85</a:t>
            </a:r>
            <a:r>
              <a:rPr lang="en-US" altLang="ja-JP" sz="2000" dirty="0" smtClean="0"/>
              <a:t> Kr:   </a:t>
            </a:r>
            <a:r>
              <a:rPr lang="en-US" altLang="ja-JP" sz="2000" dirty="0" smtClean="0">
                <a:latin typeface="Symbol" panose="05050102010706020507" pitchFamily="18" charset="2"/>
              </a:rPr>
              <a:t>b</a:t>
            </a:r>
            <a:r>
              <a:rPr lang="en-US" altLang="ja-JP" sz="2000" dirty="0" smtClean="0"/>
              <a:t>–</a:t>
            </a:r>
            <a:r>
              <a:rPr lang="en-US" altLang="ja-JP" sz="2000" dirty="0" smtClean="0">
                <a:latin typeface="Symbol" panose="05050102010706020507" pitchFamily="18" charset="2"/>
              </a:rPr>
              <a:t>g</a:t>
            </a:r>
            <a:r>
              <a:rPr lang="en-US" altLang="ja-JP" sz="2000" dirty="0" smtClean="0"/>
              <a:t> (1.015 us, 0.343%)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kumimoji="1" lang="en-US" altLang="ja-JP" sz="2000" baseline="30000" dirty="0" smtClean="0"/>
              <a:t>14</a:t>
            </a:r>
            <a:r>
              <a:rPr kumimoji="1" lang="en-US" altLang="ja-JP" sz="2000" dirty="0" smtClean="0"/>
              <a:t>C and </a:t>
            </a:r>
            <a:r>
              <a:rPr kumimoji="1" lang="en-US" altLang="ja-JP" sz="2000" baseline="30000" dirty="0" smtClean="0"/>
              <a:t>39</a:t>
            </a:r>
            <a:r>
              <a:rPr kumimoji="1" lang="en-US" altLang="ja-JP" sz="2000" dirty="0" smtClean="0"/>
              <a:t>Ar were estimated from</a:t>
            </a:r>
          </a:p>
          <a:p>
            <a:pPr lvl="1"/>
            <a:r>
              <a:rPr lang="en-US" altLang="ja-JP" sz="2000" dirty="0"/>
              <a:t> </a:t>
            </a:r>
            <a:r>
              <a:rPr lang="en-US" altLang="ja-JP" sz="2000" dirty="0" smtClean="0"/>
              <a:t>     spectrum fitting.</a:t>
            </a:r>
            <a:endParaRPr kumimoji="1" lang="en-US" altLang="ja-JP" sz="2000" dirty="0" smtClean="0"/>
          </a:p>
        </p:txBody>
      </p:sp>
      <p:grpSp>
        <p:nvGrpSpPr>
          <p:cNvPr id="47" name="グループ化 46"/>
          <p:cNvGrpSpPr/>
          <p:nvPr/>
        </p:nvGrpSpPr>
        <p:grpSpPr>
          <a:xfrm>
            <a:off x="7278357" y="3645513"/>
            <a:ext cx="4769265" cy="3081062"/>
            <a:chOff x="898460" y="4509120"/>
            <a:chExt cx="4159254" cy="2615729"/>
          </a:xfrm>
        </p:grpSpPr>
        <p:grpSp>
          <p:nvGrpSpPr>
            <p:cNvPr id="48" name="グループ化 47"/>
            <p:cNvGrpSpPr/>
            <p:nvPr/>
          </p:nvGrpSpPr>
          <p:grpSpPr>
            <a:xfrm>
              <a:off x="1148686" y="4509120"/>
              <a:ext cx="3495322" cy="2330446"/>
              <a:chOff x="1148686" y="4509120"/>
              <a:chExt cx="3495322" cy="2330446"/>
            </a:xfrm>
          </p:grpSpPr>
          <p:pic>
            <p:nvPicPr>
              <p:cNvPr id="56" name="図 5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48686" y="4544703"/>
                <a:ext cx="3445966" cy="2294863"/>
              </a:xfrm>
              <a:prstGeom prst="rect">
                <a:avLst/>
              </a:prstGeom>
            </p:spPr>
          </p:pic>
          <p:sp>
            <p:nvSpPr>
              <p:cNvPr id="57" name="正方形/長方形 56"/>
              <p:cNvSpPr/>
              <p:nvPr/>
            </p:nvSpPr>
            <p:spPr>
              <a:xfrm>
                <a:off x="2095573" y="4509120"/>
                <a:ext cx="2548435" cy="1445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8" name="直線コネクタ 57"/>
              <p:cNvCxnSpPr/>
              <p:nvPr/>
            </p:nvCxnSpPr>
            <p:spPr>
              <a:xfrm>
                <a:off x="1390650" y="4616450"/>
                <a:ext cx="2813050" cy="0"/>
              </a:xfrm>
              <a:prstGeom prst="line">
                <a:avLst/>
              </a:prstGeom>
              <a:ln>
                <a:solidFill>
                  <a:srgbClr val="AEAEA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テキスト ボックス 48"/>
            <p:cNvSpPr txBox="1"/>
            <p:nvPr/>
          </p:nvSpPr>
          <p:spPr>
            <a:xfrm>
              <a:off x="2313596" y="4669193"/>
              <a:ext cx="2744118" cy="60097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0000FF"/>
                  </a:solidFill>
                </a:rPr>
                <a:t>1</a:t>
              </a:r>
              <a:r>
                <a:rPr kumimoji="1" lang="en-US" altLang="ja-JP" sz="2000" baseline="30000" dirty="0" smtClean="0">
                  <a:solidFill>
                    <a:srgbClr val="0000FF"/>
                  </a:solidFill>
                </a:rPr>
                <a:t>st</a:t>
              </a:r>
              <a:r>
                <a:rPr lang="ja-JP" altLang="en-US" sz="2000" dirty="0">
                  <a:solidFill>
                    <a:srgbClr val="0000FF"/>
                  </a:solidFill>
                </a:rPr>
                <a:t> </a:t>
              </a:r>
              <a:r>
                <a:rPr lang="en-US" altLang="ja-JP" sz="2000" dirty="0" smtClean="0">
                  <a:solidFill>
                    <a:srgbClr val="0000FF"/>
                  </a:solidFill>
                </a:rPr>
                <a:t>events</a:t>
              </a:r>
              <a:r>
                <a:rPr kumimoji="1" lang="ja-JP" altLang="en-US" sz="2000" dirty="0" smtClean="0">
                  <a:solidFill>
                    <a:srgbClr val="0000FF"/>
                  </a:solidFill>
                </a:rPr>
                <a:t> </a:t>
              </a:r>
              <a:r>
                <a:rPr kumimoji="1" lang="en-US" altLang="ja-JP" sz="2000" dirty="0" smtClean="0">
                  <a:solidFill>
                    <a:srgbClr val="0000FF"/>
                  </a:solidFill>
                </a:rPr>
                <a:t>(</a:t>
              </a:r>
              <a:r>
                <a:rPr kumimoji="1" lang="en-US" altLang="ja-JP" sz="2000" baseline="30000" dirty="0" smtClean="0">
                  <a:solidFill>
                    <a:srgbClr val="0000FF"/>
                  </a:solidFill>
                </a:rPr>
                <a:t>214</a:t>
              </a:r>
              <a:r>
                <a:rPr kumimoji="1" lang="en-US" altLang="ja-JP" sz="2000" dirty="0" smtClean="0">
                  <a:solidFill>
                    <a:srgbClr val="0000FF"/>
                  </a:solidFill>
                </a:rPr>
                <a:t>Bi </a:t>
              </a:r>
              <a:r>
                <a:rPr lang="en-US" altLang="ja-JP" sz="2000" dirty="0" smtClean="0">
                  <a:solidFill>
                    <a:srgbClr val="0000FF"/>
                  </a:solidFill>
                </a:rPr>
                <a:t>candidates</a:t>
              </a:r>
              <a:r>
                <a:rPr kumimoji="1" lang="en-US" altLang="ja-JP" sz="2000" dirty="0" smtClean="0">
                  <a:solidFill>
                    <a:srgbClr val="0000FF"/>
                  </a:solidFill>
                </a:rPr>
                <a:t>)</a:t>
              </a:r>
              <a:endParaRPr kumimoji="1" lang="en-US" altLang="ja-JP" sz="2000" dirty="0" smtClean="0"/>
            </a:p>
            <a:p>
              <a:r>
                <a:rPr lang="en-US" altLang="ja-JP" sz="2000" dirty="0" smtClean="0">
                  <a:solidFill>
                    <a:srgbClr val="FF0000"/>
                  </a:solidFill>
                </a:rPr>
                <a:t>2</a:t>
              </a:r>
              <a:r>
                <a:rPr lang="en-US" altLang="ja-JP" sz="2000" baseline="30000" dirty="0" smtClean="0">
                  <a:solidFill>
                    <a:srgbClr val="FF0000"/>
                  </a:solidFill>
                </a:rPr>
                <a:t>nd</a:t>
              </a:r>
              <a:r>
                <a:rPr lang="en-US" altLang="ja-JP" sz="2000" dirty="0" smtClean="0">
                  <a:solidFill>
                    <a:srgbClr val="FF0000"/>
                  </a:solidFill>
                </a:rPr>
                <a:t> events</a:t>
              </a:r>
              <a:r>
                <a:rPr lang="ja-JP" altLang="en-US" sz="2000" dirty="0" smtClean="0">
                  <a:solidFill>
                    <a:srgbClr val="FF0000"/>
                  </a:solidFill>
                </a:rPr>
                <a:t> </a:t>
              </a:r>
              <a:r>
                <a:rPr lang="en-US" altLang="ja-JP" sz="2000" dirty="0" smtClean="0">
                  <a:solidFill>
                    <a:srgbClr val="FF0000"/>
                  </a:solidFill>
                </a:rPr>
                <a:t>(</a:t>
              </a:r>
              <a:r>
                <a:rPr kumimoji="1" lang="en-US" altLang="ja-JP" sz="2000" baseline="30000" dirty="0" smtClean="0">
                  <a:solidFill>
                    <a:srgbClr val="FF0000"/>
                  </a:solidFill>
                </a:rPr>
                <a:t>214</a:t>
              </a:r>
              <a:r>
                <a:rPr kumimoji="1" lang="en-US" altLang="ja-JP" sz="2000" dirty="0" smtClean="0">
                  <a:solidFill>
                    <a:srgbClr val="FF0000"/>
                  </a:solidFill>
                </a:rPr>
                <a:t>Po</a:t>
              </a:r>
              <a:r>
                <a:rPr lang="ja-JP" altLang="en-US" sz="2000" dirty="0">
                  <a:solidFill>
                    <a:srgbClr val="FF0000"/>
                  </a:solidFill>
                </a:rPr>
                <a:t> </a:t>
              </a:r>
              <a:r>
                <a:rPr lang="en-US" altLang="ja-JP" sz="2000" dirty="0" smtClean="0">
                  <a:solidFill>
                    <a:srgbClr val="FF0000"/>
                  </a:solidFill>
                </a:rPr>
                <a:t>candidates</a:t>
              </a:r>
              <a:r>
                <a:rPr kumimoji="1" lang="en-US" altLang="ja-JP" sz="2000" dirty="0" smtClean="0">
                  <a:solidFill>
                    <a:srgbClr val="FF0000"/>
                  </a:solidFill>
                </a:rPr>
                <a:t>) </a:t>
              </a: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1366576" y="6621864"/>
              <a:ext cx="3277432" cy="1969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4224524" y="6478443"/>
              <a:ext cx="203460" cy="227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1275211" y="6535681"/>
              <a:ext cx="3168084" cy="3396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0      20    40     60     80    100  120</a:t>
              </a:r>
              <a:endParaRPr kumimoji="1" lang="ja-JP" altLang="en-US" sz="2000" dirty="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4329612" y="6544915"/>
              <a:ext cx="7280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×</a:t>
              </a:r>
              <a:r>
                <a:rPr kumimoji="1" lang="en-US" altLang="ja-JP" dirty="0" smtClean="0"/>
                <a:t>10</a:t>
              </a:r>
              <a:r>
                <a:rPr kumimoji="1" lang="en-US" altLang="ja-JP" baseline="30000" dirty="0" smtClean="0"/>
                <a:t>3</a:t>
              </a:r>
              <a:endParaRPr kumimoji="1" lang="ja-JP" altLang="en-US" baseline="30000" dirty="0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3305211" y="6811297"/>
              <a:ext cx="492366" cy="313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NPE</a:t>
              </a:r>
              <a:endParaRPr kumimoji="1" lang="ja-JP" altLang="en-US" dirty="0"/>
            </a:p>
          </p:txBody>
        </p:sp>
        <p:sp>
          <p:nvSpPr>
            <p:cNvPr id="55" name="テキスト ボックス 54"/>
            <p:cNvSpPr txBox="1"/>
            <p:nvPr/>
          </p:nvSpPr>
          <p:spPr>
            <a:xfrm rot="16200000">
              <a:off x="705892" y="5314924"/>
              <a:ext cx="734070" cy="348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Events</a:t>
              </a:r>
              <a:endParaRPr kumimoji="1" lang="ja-JP" altLang="en-US" sz="2000" dirty="0"/>
            </a:p>
          </p:txBody>
        </p:sp>
      </p:grpSp>
      <p:sp>
        <p:nvSpPr>
          <p:cNvPr id="60" name="テキスト ボックス 59"/>
          <p:cNvSpPr txBox="1"/>
          <p:nvPr/>
        </p:nvSpPr>
        <p:spPr>
          <a:xfrm rot="16200000">
            <a:off x="-20465" y="4977107"/>
            <a:ext cx="864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Events</a:t>
            </a:r>
            <a:endParaRPr kumimoji="1" lang="ja-JP" altLang="en-US" sz="2000" dirty="0"/>
          </a:p>
        </p:txBody>
      </p:sp>
      <p:grpSp>
        <p:nvGrpSpPr>
          <p:cNvPr id="69" name="グループ化 68"/>
          <p:cNvGrpSpPr/>
          <p:nvPr/>
        </p:nvGrpSpPr>
        <p:grpSpPr>
          <a:xfrm>
            <a:off x="5845428" y="5008722"/>
            <a:ext cx="1756375" cy="1760569"/>
            <a:chOff x="5845428" y="5008722"/>
            <a:chExt cx="1756375" cy="1760569"/>
          </a:xfrm>
        </p:grpSpPr>
        <p:grpSp>
          <p:nvGrpSpPr>
            <p:cNvPr id="41" name="グループ化 40"/>
            <p:cNvGrpSpPr/>
            <p:nvPr/>
          </p:nvGrpSpPr>
          <p:grpSpPr>
            <a:xfrm>
              <a:off x="6031832" y="5197642"/>
              <a:ext cx="1492829" cy="1352106"/>
              <a:chOff x="5062736" y="3885934"/>
              <a:chExt cx="1365173" cy="1159083"/>
            </a:xfrm>
          </p:grpSpPr>
          <p:pic>
            <p:nvPicPr>
              <p:cNvPr id="42" name="Picture 8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633" t="43106" r="39934" b="32256"/>
              <a:stretch/>
            </p:blipFill>
            <p:spPr bwMode="auto">
              <a:xfrm>
                <a:off x="5083830" y="3907333"/>
                <a:ext cx="1344079" cy="11376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3" name="円/楕円 42"/>
              <p:cNvSpPr/>
              <p:nvPr/>
            </p:nvSpPr>
            <p:spPr>
              <a:xfrm>
                <a:off x="5734584" y="3885934"/>
                <a:ext cx="643944" cy="643944"/>
              </a:xfrm>
              <a:prstGeom prst="ellipse">
                <a:avLst/>
              </a:prstGeom>
              <a:noFill/>
              <a:ln w="76200">
                <a:solidFill>
                  <a:srgbClr val="FF0000">
                    <a:alpha val="6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43"/>
              <p:cNvSpPr/>
              <p:nvPr/>
            </p:nvSpPr>
            <p:spPr>
              <a:xfrm>
                <a:off x="5062736" y="4398942"/>
                <a:ext cx="643944" cy="643944"/>
              </a:xfrm>
              <a:prstGeom prst="ellipse">
                <a:avLst/>
              </a:prstGeom>
              <a:noFill/>
              <a:ln w="76200">
                <a:solidFill>
                  <a:srgbClr val="FF0000">
                    <a:alpha val="6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" name="正方形/長方形 60"/>
            <p:cNvSpPr/>
            <p:nvPr/>
          </p:nvSpPr>
          <p:spPr>
            <a:xfrm>
              <a:off x="5923129" y="5008722"/>
              <a:ext cx="723332" cy="4094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6867760" y="6459505"/>
              <a:ext cx="723332" cy="3097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7211228" y="6243415"/>
              <a:ext cx="390575" cy="3484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5" name="直線コネクタ 64"/>
            <p:cNvCxnSpPr/>
            <p:nvPr/>
          </p:nvCxnSpPr>
          <p:spPr>
            <a:xfrm flipH="1">
              <a:off x="5845428" y="6434459"/>
              <a:ext cx="224393" cy="190734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テキスト ボックス 69"/>
          <p:cNvSpPr txBox="1"/>
          <p:nvPr/>
        </p:nvSpPr>
        <p:spPr>
          <a:xfrm>
            <a:off x="5681654" y="4523589"/>
            <a:ext cx="1439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Down stream</a:t>
            </a:r>
          </a:p>
          <a:p>
            <a:r>
              <a:rPr lang="en-US" altLang="ja-JP" dirty="0"/>
              <a:t>o</a:t>
            </a:r>
            <a:r>
              <a:rPr lang="en-US" altLang="ja-JP" dirty="0" smtClean="0"/>
              <a:t>f </a:t>
            </a:r>
            <a:r>
              <a:rPr lang="en-US" altLang="ja-JP" baseline="30000" dirty="0" smtClean="0"/>
              <a:t>222</a:t>
            </a:r>
            <a:r>
              <a:rPr lang="en-US" altLang="ja-JP" dirty="0" smtClean="0"/>
              <a:t>Rn</a:t>
            </a:r>
            <a:endParaRPr kumimoji="1" lang="ja-JP" altLang="en-US" dirty="0"/>
          </a:p>
        </p:txBody>
      </p:sp>
      <p:grpSp>
        <p:nvGrpSpPr>
          <p:cNvPr id="74" name="グループ化 73"/>
          <p:cNvGrpSpPr/>
          <p:nvPr/>
        </p:nvGrpSpPr>
        <p:grpSpPr>
          <a:xfrm>
            <a:off x="1009934" y="3930554"/>
            <a:ext cx="1193809" cy="646331"/>
            <a:chOff x="1009934" y="3930554"/>
            <a:chExt cx="1193809" cy="646331"/>
          </a:xfrm>
        </p:grpSpPr>
        <p:sp>
          <p:nvSpPr>
            <p:cNvPr id="71" name="テキスト ボックス 70"/>
            <p:cNvSpPr txBox="1"/>
            <p:nvPr/>
          </p:nvSpPr>
          <p:spPr>
            <a:xfrm>
              <a:off x="1337480" y="3930554"/>
              <a:ext cx="8662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b</a:t>
              </a:r>
              <a:r>
                <a:rPr kumimoji="1" lang="en-US" altLang="ja-JP" dirty="0" smtClean="0"/>
                <a:t>ulk</a:t>
              </a:r>
            </a:p>
            <a:p>
              <a:r>
                <a:rPr lang="en-US" altLang="ja-JP" dirty="0" smtClean="0"/>
                <a:t>surface</a:t>
              </a:r>
              <a:endParaRPr kumimoji="1" lang="ja-JP" altLang="en-US" dirty="0"/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1009934" y="4039738"/>
              <a:ext cx="341194" cy="150125"/>
            </a:xfrm>
            <a:prstGeom prst="re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1012209" y="4314968"/>
              <a:ext cx="341194" cy="150125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1972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3209</TotalTime>
  <Words>2224</Words>
  <Application>Microsoft Office PowerPoint</Application>
  <PresentationFormat>ワイド画面</PresentationFormat>
  <Paragraphs>494</Paragraphs>
  <Slides>15</Slides>
  <Notes>9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4" baseType="lpstr">
      <vt:lpstr>Arial Unicode MS</vt:lpstr>
      <vt:lpstr>ＭＳ Ｐゴシック</vt:lpstr>
      <vt:lpstr>Arial</vt:lpstr>
      <vt:lpstr>Calibri</vt:lpstr>
      <vt:lpstr>Calibri Light</vt:lpstr>
      <vt:lpstr>Symbol</vt:lpstr>
      <vt:lpstr>Wingdings</vt:lpstr>
      <vt:lpstr>Office テーマ</vt:lpstr>
      <vt:lpstr>数式</vt:lpstr>
      <vt:lpstr>PowerPoint プレゼンテーション</vt:lpstr>
      <vt:lpstr>Experimental site</vt:lpstr>
      <vt:lpstr>XMASS-I detector</vt:lpstr>
      <vt:lpstr>Self-shielding of g-ray background</vt:lpstr>
      <vt:lpstr>PowerPoint プレゼンテーション</vt:lpstr>
      <vt:lpstr>PowerPoint プレゼンテーション</vt:lpstr>
      <vt:lpstr>PowerPoint プレゼンテーション</vt:lpstr>
      <vt:lpstr>Evaluation of RI activities in XMASS-I (1/2)</vt:lpstr>
      <vt:lpstr>Evaluation of RI activities in XMASS-I (2/2)</vt:lpstr>
      <vt:lpstr>Data reduction</vt:lpstr>
      <vt:lpstr>Background prediction with MC</vt:lpstr>
      <vt:lpstr>Miss-reconstructed events</vt:lpstr>
      <vt:lpstr>Systematic error evaluation</vt:lpstr>
      <vt:lpstr>Systematic error evaluation</vt:lpstr>
      <vt:lpstr>WIMP search with background evaluation in fiducial volume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竹田敦</dc:creator>
  <cp:lastModifiedBy>竹田敦</cp:lastModifiedBy>
  <cp:revision>222</cp:revision>
  <dcterms:created xsi:type="dcterms:W3CDTF">2015-07-26T12:50:11Z</dcterms:created>
  <dcterms:modified xsi:type="dcterms:W3CDTF">2017-07-29T10:02:44Z</dcterms:modified>
</cp:coreProperties>
</file>