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handoutMasterIdLst>
    <p:handoutMasterId r:id="rId23"/>
  </p:handoutMasterIdLst>
  <p:sldIdLst>
    <p:sldId id="1556" r:id="rId2"/>
    <p:sldId id="1557" r:id="rId3"/>
    <p:sldId id="1558" r:id="rId4"/>
    <p:sldId id="1598" r:id="rId5"/>
    <p:sldId id="1560" r:id="rId6"/>
    <p:sldId id="1563" r:id="rId7"/>
    <p:sldId id="1565" r:id="rId8"/>
    <p:sldId id="1569" r:id="rId9"/>
    <p:sldId id="1571" r:id="rId10"/>
    <p:sldId id="1572" r:id="rId11"/>
    <p:sldId id="1573" r:id="rId12"/>
    <p:sldId id="1574" r:id="rId13"/>
    <p:sldId id="1597" r:id="rId14"/>
    <p:sldId id="1595" r:id="rId15"/>
    <p:sldId id="1585" r:id="rId16"/>
    <p:sldId id="1586" r:id="rId17"/>
    <p:sldId id="1599" r:id="rId18"/>
    <p:sldId id="1592" r:id="rId19"/>
    <p:sldId id="1593" r:id="rId20"/>
    <p:sldId id="1596" r:id="rId21"/>
  </p:sldIdLst>
  <p:sldSz cx="9144000" cy="6858000" type="screen4x3"/>
  <p:notesSz cx="6858000" cy="9144000"/>
  <p:defaultTextStyle>
    <a:defPPr>
      <a:defRPr lang="zh-CN"/>
    </a:defPPr>
    <a:lvl1pPr algn="l" rtl="0" fontAlgn="base">
      <a:spcBef>
        <a:spcPct val="0"/>
      </a:spcBef>
      <a:spcAft>
        <a:spcPct val="0"/>
      </a:spcAft>
      <a:defRPr kumimoji="1" kern="1200">
        <a:solidFill>
          <a:schemeClr val="accent2"/>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umimoji="1" kern="1200">
        <a:solidFill>
          <a:schemeClr val="accent2"/>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umimoji="1" kern="1200">
        <a:solidFill>
          <a:schemeClr val="accent2"/>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umimoji="1" kern="1200">
        <a:solidFill>
          <a:schemeClr val="accent2"/>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umimoji="1" kern="1200">
        <a:solidFill>
          <a:schemeClr val="accent2"/>
        </a:solidFill>
        <a:latin typeface="Arial" panose="020B0604020202020204" pitchFamily="34" charset="0"/>
        <a:ea typeface="宋体" panose="02010600030101010101" pitchFamily="2" charset="-122"/>
        <a:cs typeface="+mn-cs"/>
      </a:defRPr>
    </a:lvl5pPr>
    <a:lvl6pPr marL="2286000" algn="l" defTabSz="914400" rtl="0" eaLnBrk="1" latinLnBrk="0" hangingPunct="1">
      <a:defRPr kumimoji="1" kern="1200">
        <a:solidFill>
          <a:schemeClr val="accent2"/>
        </a:solidFill>
        <a:latin typeface="Arial" panose="020B0604020202020204" pitchFamily="34" charset="0"/>
        <a:ea typeface="宋体" panose="02010600030101010101" pitchFamily="2" charset="-122"/>
        <a:cs typeface="+mn-cs"/>
      </a:defRPr>
    </a:lvl6pPr>
    <a:lvl7pPr marL="2743200" algn="l" defTabSz="914400" rtl="0" eaLnBrk="1" latinLnBrk="0" hangingPunct="1">
      <a:defRPr kumimoji="1" kern="1200">
        <a:solidFill>
          <a:schemeClr val="accent2"/>
        </a:solidFill>
        <a:latin typeface="Arial" panose="020B0604020202020204" pitchFamily="34" charset="0"/>
        <a:ea typeface="宋体" panose="02010600030101010101" pitchFamily="2" charset="-122"/>
        <a:cs typeface="+mn-cs"/>
      </a:defRPr>
    </a:lvl7pPr>
    <a:lvl8pPr marL="3200400" algn="l" defTabSz="914400" rtl="0" eaLnBrk="1" latinLnBrk="0" hangingPunct="1">
      <a:defRPr kumimoji="1" kern="1200">
        <a:solidFill>
          <a:schemeClr val="accent2"/>
        </a:solidFill>
        <a:latin typeface="Arial" panose="020B0604020202020204" pitchFamily="34" charset="0"/>
        <a:ea typeface="宋体" panose="02010600030101010101" pitchFamily="2" charset="-122"/>
        <a:cs typeface="+mn-cs"/>
      </a:defRPr>
    </a:lvl8pPr>
    <a:lvl9pPr marL="3657600" algn="l" defTabSz="914400" rtl="0" eaLnBrk="1" latinLnBrk="0" hangingPunct="1">
      <a:defRPr kumimoji="1" kern="1200">
        <a:solidFill>
          <a:schemeClr val="accent2"/>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66"/>
    <a:srgbClr val="FFFF99"/>
    <a:srgbClr val="D8A118"/>
    <a:srgbClr val="009900"/>
    <a:srgbClr val="C1322F"/>
    <a:srgbClr val="D60093"/>
    <a:srgbClr val="00CC00"/>
    <a:srgbClr val="DDD313"/>
    <a:srgbClr val="CC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6327" autoAdjust="0"/>
    <p:restoredTop sz="92214" autoAdjust="0"/>
  </p:normalViewPr>
  <p:slideViewPr>
    <p:cSldViewPr>
      <p:cViewPr varScale="1">
        <p:scale>
          <a:sx n="70" d="100"/>
          <a:sy n="70" d="100"/>
        </p:scale>
        <p:origin x="-1140" y="-108"/>
      </p:cViewPr>
      <p:guideLst>
        <p:guide orient="horz" pos="2220"/>
        <p:guide pos="2880"/>
      </p:guideLst>
    </p:cSldViewPr>
  </p:slideViewPr>
  <p:outlineViewPr>
    <p:cViewPr>
      <p:scale>
        <a:sx n="33" d="100"/>
        <a:sy n="33" d="100"/>
      </p:scale>
      <p:origin x="0" y="2616"/>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5" d="100"/>
          <a:sy n="65" d="100"/>
        </p:scale>
        <p:origin x="-2796" y="-102"/>
      </p:cViewPr>
      <p:guideLst>
        <p:guide orient="horz" pos="296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4" Type="http://schemas.openxmlformats.org/officeDocument/2006/relationships/image" Target="../media/image4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0" hangingPunct="0">
              <a:defRPr kumimoji="0" sz="1200" b="1">
                <a:solidFill>
                  <a:schemeClr val="tx1"/>
                </a:solidFill>
                <a:latin typeface="Arial" panose="020B0604020202020204" pitchFamily="34" charset="0"/>
              </a:defRPr>
            </a:lvl1pPr>
          </a:lstStyle>
          <a:p>
            <a:pPr>
              <a:defRPr/>
            </a:pPr>
            <a:endParaRPr lang="zh-CN" altLang="en-US"/>
          </a:p>
        </p:txBody>
      </p:sp>
      <p:sp>
        <p:nvSpPr>
          <p:cNvPr id="88067" name="Rectangle 3"/>
          <p:cNvSpPr>
            <a:spLocks noGrp="1" noChangeArrowheads="1"/>
          </p:cNvSpPr>
          <p:nvPr>
            <p:ph type="dt" sz="quarter"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0" hangingPunct="0">
              <a:defRPr kumimoji="0" sz="1200" b="1">
                <a:solidFill>
                  <a:schemeClr val="tx1"/>
                </a:solidFill>
                <a:latin typeface="Arial" panose="020B0604020202020204" pitchFamily="34" charset="0"/>
              </a:defRPr>
            </a:lvl1pPr>
          </a:lstStyle>
          <a:p>
            <a:pPr>
              <a:defRPr/>
            </a:pPr>
            <a:fld id="{04D6FB1C-C781-421D-A3BF-CA34500949EC}" type="datetimeFigureOut">
              <a:rPr lang="zh-CN" altLang="en-US"/>
              <a:pPr>
                <a:defRPr/>
              </a:pPr>
              <a:t>2017-7-26</a:t>
            </a:fld>
            <a:endParaRPr lang="en-US" altLang="zh-CN"/>
          </a:p>
        </p:txBody>
      </p:sp>
      <p:sp>
        <p:nvSpPr>
          <p:cNvPr id="88068" name="Rectangle 4"/>
          <p:cNvSpPr>
            <a:spLocks noGrp="1" noChangeArrowheads="1"/>
          </p:cNvSpPr>
          <p:nvPr>
            <p:ph type="ftr" sz="quarter" idx="2"/>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0" hangingPunct="0">
              <a:defRPr kumimoji="0" sz="1200" b="1">
                <a:solidFill>
                  <a:schemeClr val="tx1"/>
                </a:solidFill>
                <a:latin typeface="Arial" panose="020B0604020202020204" pitchFamily="34" charset="0"/>
              </a:defRPr>
            </a:lvl1pPr>
          </a:lstStyle>
          <a:p>
            <a:pPr>
              <a:defRPr/>
            </a:pPr>
            <a:endParaRPr lang="en-US" altLang="zh-CN"/>
          </a:p>
        </p:txBody>
      </p:sp>
      <p:sp>
        <p:nvSpPr>
          <p:cNvPr id="88069" name="Rectangle 5"/>
          <p:cNvSpPr>
            <a:spLocks noGrp="1" noChangeArrowheads="1"/>
          </p:cNvSpPr>
          <p:nvPr>
            <p:ph type="sldNum" sz="quarter" idx="3"/>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eaLnBrk="0" hangingPunct="0">
              <a:defRPr kumimoji="0" sz="1200" b="1">
                <a:solidFill>
                  <a:schemeClr val="tx1"/>
                </a:solidFill>
                <a:latin typeface="Arial" panose="020B0604020202020204" pitchFamily="34" charset="0"/>
              </a:defRPr>
            </a:lvl1pPr>
          </a:lstStyle>
          <a:p>
            <a:pPr>
              <a:defRPr/>
            </a:pPr>
            <a:fld id="{F7346362-D8FD-4129-B376-013978539C6D}"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kumimoji="0" sz="1200" b="0">
                <a:solidFill>
                  <a:schemeClr val="tx1"/>
                </a:solidFill>
                <a:latin typeface="Arial" panose="020B0604020202020204" pitchFamily="34" charset="0"/>
                <a:ea typeface="宋体" panose="02010600030101010101" pitchFamily="2" charset="-122"/>
              </a:defRPr>
            </a:lvl1pPr>
          </a:lstStyle>
          <a:p>
            <a:pPr>
              <a:defRPr/>
            </a:pPr>
            <a:endParaRPr lang="en-US" altLang="zh-CN"/>
          </a:p>
        </p:txBody>
      </p:sp>
      <p:sp>
        <p:nvSpPr>
          <p:cNvPr id="133123"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kumimoji="0" sz="1200" b="0">
                <a:solidFill>
                  <a:schemeClr val="tx1"/>
                </a:solidFill>
                <a:latin typeface="Arial" panose="020B0604020202020204" pitchFamily="34" charset="0"/>
                <a:ea typeface="宋体" panose="02010600030101010101" pitchFamily="2" charset="-122"/>
              </a:defRPr>
            </a:lvl1pPr>
          </a:lstStyle>
          <a:p>
            <a:pPr>
              <a:defRPr/>
            </a:pPr>
            <a:endParaRPr lang="en-US" altLang="zh-CN"/>
          </a:p>
        </p:txBody>
      </p:sp>
      <p:sp>
        <p:nvSpPr>
          <p:cNvPr id="686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ln>
        </p:spPr>
      </p:sp>
      <p:sp>
        <p:nvSpPr>
          <p:cNvPr id="133125"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33126"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kumimoji="0" sz="1200" b="0">
                <a:solidFill>
                  <a:schemeClr val="tx1"/>
                </a:solidFill>
                <a:latin typeface="Arial" panose="020B0604020202020204" pitchFamily="34" charset="0"/>
                <a:ea typeface="宋体" panose="02010600030101010101" pitchFamily="2" charset="-122"/>
              </a:defRPr>
            </a:lvl1pPr>
          </a:lstStyle>
          <a:p>
            <a:pPr>
              <a:defRPr/>
            </a:pPr>
            <a:endParaRPr lang="en-US" altLang="zh-CN"/>
          </a:p>
        </p:txBody>
      </p:sp>
      <p:sp>
        <p:nvSpPr>
          <p:cNvPr id="133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a:defRPr kumimoji="0" sz="1200" b="0">
                <a:solidFill>
                  <a:schemeClr val="tx1"/>
                </a:solidFill>
                <a:latin typeface="Arial" panose="020B0604020202020204" pitchFamily="34" charset="0"/>
                <a:ea typeface="宋体" panose="02010600030101010101" pitchFamily="2" charset="-122"/>
              </a:defRPr>
            </a:lvl1pPr>
          </a:lstStyle>
          <a:p>
            <a:pPr>
              <a:defRPr/>
            </a:pPr>
            <a:fld id="{11DC690B-53CA-4236-918A-533B5E1A32AF}"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a:ln/>
        </p:spPr>
      </p:sp>
      <p:sp>
        <p:nvSpPr>
          <p:cNvPr id="49155" name="备注占位符 2"/>
          <p:cNvSpPr>
            <a:spLocks noGrp="1"/>
          </p:cNvSpPr>
          <p:nvPr>
            <p:ph type="body" idx="1"/>
          </p:nvPr>
        </p:nvSpPr>
        <p:spPr>
          <a:noFill/>
          <a:ln/>
        </p:spPr>
        <p:txBody>
          <a:bodyPr/>
          <a:lstStyle/>
          <a:p>
            <a:endParaRPr lang="zh-CN" altLang="en-US" smtClean="0"/>
          </a:p>
        </p:txBody>
      </p:sp>
      <p:sp>
        <p:nvSpPr>
          <p:cNvPr id="49156" name="灯片编号占位符 3"/>
          <p:cNvSpPr>
            <a:spLocks noGrp="1"/>
          </p:cNvSpPr>
          <p:nvPr>
            <p:ph type="sldNum" sz="quarter" idx="5"/>
          </p:nvPr>
        </p:nvSpPr>
        <p:spPr>
          <a:noFill/>
        </p:spPr>
        <p:txBody>
          <a:bodyPr/>
          <a:lstStyle/>
          <a:p>
            <a:fld id="{440E12D5-71CE-4938-BE03-4765C38E88E4}" type="slidenum">
              <a:rPr lang="en-US" altLang="zh-CN" smtClean="0"/>
              <a:pPr/>
              <a:t>3</a:t>
            </a:fld>
            <a:endParaRPr lang="en-US"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ln/>
        </p:spPr>
      </p:sp>
      <p:sp>
        <p:nvSpPr>
          <p:cNvPr id="3" name="备注占位符 2"/>
          <p:cNvSpPr>
            <a:spLocks noGrp="1"/>
          </p:cNvSpPr>
          <p:nvPr>
            <p:ph type="body" idx="1"/>
          </p:nvPr>
        </p:nvSpPr>
        <p:spPr/>
        <p:txBody>
          <a:bodyPr/>
          <a:lstStyle/>
          <a:p>
            <a:pPr defTabSz="914310" eaLnBrk="1" fontAlgn="auto" hangingPunct="1">
              <a:spcBef>
                <a:spcPts val="0"/>
              </a:spcBef>
              <a:spcAft>
                <a:spcPts val="0"/>
              </a:spcAft>
              <a:defRPr/>
            </a:pPr>
            <a:r>
              <a:rPr lang="en-US" altLang="zh-CN" dirty="0" smtClean="0"/>
              <a:t>Absolute flux and spectrum are measured with the absolute detection efficiency and energy scale. Correlated uncertainties are used, </a:t>
            </a:r>
            <a:r>
              <a:rPr lang="en-US" altLang="zh-CN" b="1" dirty="0" smtClean="0"/>
              <a:t>different from θ</a:t>
            </a:r>
            <a:r>
              <a:rPr lang="en-US" altLang="zh-CN" b="1" baseline="-25000" dirty="0" smtClean="0"/>
              <a:t>13</a:t>
            </a:r>
            <a:r>
              <a:rPr lang="en-US" altLang="zh-CN" b="1" dirty="0" smtClean="0"/>
              <a:t> study</a:t>
            </a:r>
          </a:p>
          <a:p>
            <a:pPr>
              <a:defRPr/>
            </a:pPr>
            <a:r>
              <a:rPr lang="en-US" altLang="zh-CN" dirty="0" smtClean="0">
                <a:latin typeface="+mn-lt"/>
                <a:ea typeface="+mn-ea"/>
              </a:rPr>
              <a:t>Discrepancy with </a:t>
            </a:r>
            <a:r>
              <a:rPr lang="en-US" altLang="zh-CN" dirty="0" err="1" smtClean="0">
                <a:latin typeface="+mn-lt"/>
                <a:ea typeface="+mn-ea"/>
              </a:rPr>
              <a:t>Huber+Mueller</a:t>
            </a:r>
            <a:r>
              <a:rPr lang="en-US" altLang="zh-CN" dirty="0" smtClean="0">
                <a:latin typeface="+mn-lt"/>
                <a:ea typeface="+mn-ea"/>
              </a:rPr>
              <a:t> model could be due to underestimated uncertainties in the prediction, and/or the existence of a sterile neutrino.</a:t>
            </a:r>
            <a:endParaRPr lang="zh-CN" altLang="en-US" b="1" dirty="0" smtClean="0"/>
          </a:p>
          <a:p>
            <a:pPr>
              <a:defRPr/>
            </a:pPr>
            <a:endParaRPr lang="zh-CN" altLang="en-US" dirty="0"/>
          </a:p>
        </p:txBody>
      </p:sp>
      <p:sp>
        <p:nvSpPr>
          <p:cNvPr id="52228" name="灯片编号占位符 3"/>
          <p:cNvSpPr>
            <a:spLocks noGrp="1"/>
          </p:cNvSpPr>
          <p:nvPr>
            <p:ph type="sldNum" sz="quarter" idx="5"/>
          </p:nvPr>
        </p:nvSpPr>
        <p:spPr>
          <a:noFill/>
        </p:spPr>
        <p:txBody>
          <a:bodyPr/>
          <a:lstStyle/>
          <a:p>
            <a:fld id="{DEE7D3C5-EA82-463B-AF26-127D6AA131CF}" type="slidenum">
              <a:rPr lang="zh-CN" altLang="en-US" smtClean="0"/>
              <a:pPr/>
              <a:t>9</a:t>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a:ln/>
        </p:spPr>
      </p:sp>
      <p:sp>
        <p:nvSpPr>
          <p:cNvPr id="53251" name="备注占位符 2"/>
          <p:cNvSpPr>
            <a:spLocks noGrp="1"/>
          </p:cNvSpPr>
          <p:nvPr>
            <p:ph type="body" idx="1"/>
          </p:nvPr>
        </p:nvSpPr>
        <p:spPr>
          <a:noFill/>
          <a:ln/>
        </p:spPr>
        <p:txBody>
          <a:bodyPr/>
          <a:lstStyle/>
          <a:p>
            <a:endParaRPr lang="zh-CN" altLang="en-US" smtClean="0"/>
          </a:p>
        </p:txBody>
      </p:sp>
      <p:sp>
        <p:nvSpPr>
          <p:cNvPr id="53252" name="灯片编号占位符 3"/>
          <p:cNvSpPr>
            <a:spLocks noGrp="1"/>
          </p:cNvSpPr>
          <p:nvPr>
            <p:ph type="sldNum" sz="quarter" idx="5"/>
          </p:nvPr>
        </p:nvSpPr>
        <p:spPr>
          <a:noFill/>
        </p:spPr>
        <p:txBody>
          <a:bodyPr/>
          <a:lstStyle/>
          <a:p>
            <a:fld id="{A3FB0D8E-2687-4FD1-884A-B500BF321C67}" type="slidenum">
              <a:rPr lang="zh-CN" altLang="en-US" smtClean="0"/>
              <a:pPr/>
              <a:t>10</a:t>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a:ln/>
        </p:spPr>
      </p:sp>
      <p:sp>
        <p:nvSpPr>
          <p:cNvPr id="3" name="备注占位符 2"/>
          <p:cNvSpPr>
            <a:spLocks noGrp="1"/>
          </p:cNvSpPr>
          <p:nvPr>
            <p:ph type="body" idx="1"/>
          </p:nvPr>
        </p:nvSpPr>
        <p:spPr/>
        <p:txBody>
          <a:bodyPr/>
          <a:lstStyle/>
          <a:p>
            <a:pPr>
              <a:defRPr/>
            </a:pPr>
            <a:r>
              <a:rPr lang="en-US" altLang="zh-CN" dirty="0" smtClean="0">
                <a:latin typeface="+mn-lt"/>
                <a:ea typeface="+mn-ea"/>
              </a:rPr>
              <a:t>fission fractions F239 from 0.25 to 0.35</a:t>
            </a:r>
            <a:endParaRPr lang="zh-CN" altLang="en-US" dirty="0"/>
          </a:p>
        </p:txBody>
      </p:sp>
      <p:sp>
        <p:nvSpPr>
          <p:cNvPr id="54276" name="灯片编号占位符 3"/>
          <p:cNvSpPr>
            <a:spLocks noGrp="1"/>
          </p:cNvSpPr>
          <p:nvPr>
            <p:ph type="sldNum" sz="quarter" idx="5"/>
          </p:nvPr>
        </p:nvSpPr>
        <p:spPr>
          <a:noFill/>
        </p:spPr>
        <p:txBody>
          <a:bodyPr/>
          <a:lstStyle/>
          <a:p>
            <a:fld id="{3D011886-AB3F-4384-A536-41EC72FCFFE6}" type="slidenum">
              <a:rPr lang="zh-CN" altLang="en-US" smtClean="0"/>
              <a:pPr/>
              <a:t>11</a:t>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a:ln/>
        </p:spPr>
      </p:sp>
      <p:sp>
        <p:nvSpPr>
          <p:cNvPr id="3" name="备注占位符 2"/>
          <p:cNvSpPr>
            <a:spLocks noGrp="1"/>
          </p:cNvSpPr>
          <p:nvPr>
            <p:ph type="body" idx="1"/>
          </p:nvPr>
        </p:nvSpPr>
        <p:spPr/>
        <p:txBody>
          <a:bodyPr/>
          <a:lstStyle/>
          <a:p>
            <a:pPr>
              <a:defRPr/>
            </a:pPr>
            <a:r>
              <a:rPr lang="en-US" altLang="zh-CN" dirty="0" smtClean="0">
                <a:latin typeface="+mn-lt"/>
                <a:ea typeface="+mn-ea"/>
              </a:rPr>
              <a:t>fission fractions F239 from 0.25 to 0.35</a:t>
            </a:r>
            <a:endParaRPr lang="zh-CN" altLang="en-US" dirty="0"/>
          </a:p>
        </p:txBody>
      </p:sp>
      <p:sp>
        <p:nvSpPr>
          <p:cNvPr id="55300" name="灯片编号占位符 3"/>
          <p:cNvSpPr>
            <a:spLocks noGrp="1"/>
          </p:cNvSpPr>
          <p:nvPr>
            <p:ph type="sldNum" sz="quarter" idx="5"/>
          </p:nvPr>
        </p:nvSpPr>
        <p:spPr>
          <a:noFill/>
        </p:spPr>
        <p:txBody>
          <a:bodyPr/>
          <a:lstStyle/>
          <a:p>
            <a:fld id="{ECC03C2F-67A0-4EEA-85EE-37116A655EB3}" type="slidenum">
              <a:rPr lang="zh-CN" altLang="en-US" smtClean="0"/>
              <a:pPr/>
              <a:t>12</a:t>
            </a:fld>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a:ln/>
        </p:spPr>
      </p:sp>
      <p:sp>
        <p:nvSpPr>
          <p:cNvPr id="3" name="备注占位符 2"/>
          <p:cNvSpPr>
            <a:spLocks noGrp="1"/>
          </p:cNvSpPr>
          <p:nvPr>
            <p:ph type="body" idx="1"/>
          </p:nvPr>
        </p:nvSpPr>
        <p:spPr/>
        <p:txBody>
          <a:bodyPr/>
          <a:lstStyle/>
          <a:p>
            <a:pPr>
              <a:defRPr/>
            </a:pPr>
            <a:r>
              <a:rPr lang="en-US" altLang="zh-CN" dirty="0" smtClean="0">
                <a:latin typeface="+mn-lt"/>
                <a:ea typeface="+mn-ea"/>
              </a:rPr>
              <a:t>fission fractions F239 from 0.25 to 0.35</a:t>
            </a:r>
            <a:endParaRPr lang="zh-CN" altLang="en-US" dirty="0"/>
          </a:p>
        </p:txBody>
      </p:sp>
      <p:sp>
        <p:nvSpPr>
          <p:cNvPr id="56324" name="灯片编号占位符 3"/>
          <p:cNvSpPr>
            <a:spLocks noGrp="1"/>
          </p:cNvSpPr>
          <p:nvPr>
            <p:ph type="sldNum" sz="quarter" idx="5"/>
          </p:nvPr>
        </p:nvSpPr>
        <p:spPr>
          <a:noFill/>
        </p:spPr>
        <p:txBody>
          <a:bodyPr/>
          <a:lstStyle/>
          <a:p>
            <a:fld id="{2D668D16-DB80-456C-9E9E-444EF3B6C935}" type="slidenum">
              <a:rPr lang="zh-CN" altLang="en-US" smtClean="0"/>
              <a:pPr/>
              <a:t>13</a:t>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altLang="zh-CN" smtClean="0"/>
          </a:p>
        </p:txBody>
      </p:sp>
      <p:sp>
        <p:nvSpPr>
          <p:cNvPr id="50180" name="Slide Number Placeholder 3"/>
          <p:cNvSpPr>
            <a:spLocks noGrp="1"/>
          </p:cNvSpPr>
          <p:nvPr>
            <p:ph type="sldNum" sz="quarter" idx="5"/>
          </p:nvPr>
        </p:nvSpPr>
        <p:spPr>
          <a:noFill/>
        </p:spPr>
        <p:txBody>
          <a:bodyPr/>
          <a:lstStyle/>
          <a:p>
            <a:fld id="{CEE804D1-5032-4A75-BF8A-EE866FBE97C3}" type="slidenum">
              <a:rPr lang="en-US" altLang="zh-CN" smtClean="0"/>
              <a:pPr/>
              <a:t>17</a:t>
            </a:fld>
            <a:endParaRPr lang="en-US" altLang="zh-C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a:ln/>
        </p:spPr>
      </p:sp>
      <p:sp>
        <p:nvSpPr>
          <p:cNvPr id="3" name="备注占位符 2"/>
          <p:cNvSpPr>
            <a:spLocks noGrp="1"/>
          </p:cNvSpPr>
          <p:nvPr>
            <p:ph type="body" idx="1"/>
          </p:nvPr>
        </p:nvSpPr>
        <p:spPr/>
        <p:txBody>
          <a:bodyPr/>
          <a:lstStyle/>
          <a:p>
            <a:pPr defTabSz="914310" eaLnBrk="1" fontAlgn="auto" hangingPunct="1">
              <a:spcBef>
                <a:spcPts val="0"/>
              </a:spcBef>
              <a:spcAft>
                <a:spcPts val="0"/>
              </a:spcAft>
              <a:defRPr/>
            </a:pPr>
            <a:r>
              <a:rPr lang="en-US" altLang="zh-CN" dirty="0" smtClean="0"/>
              <a:t>Version for new nH result</a:t>
            </a:r>
          </a:p>
          <a:p>
            <a:pPr defTabSz="914310" eaLnBrk="1" fontAlgn="auto" hangingPunct="1">
              <a:spcBef>
                <a:spcPts val="0"/>
              </a:spcBef>
              <a:spcAft>
                <a:spcPts val="0"/>
              </a:spcAft>
              <a:defRPr/>
            </a:pPr>
            <a:r>
              <a:rPr lang="en-US" altLang="zh-CN" dirty="0" smtClean="0"/>
              <a:t>PRD result:</a:t>
            </a:r>
          </a:p>
          <a:p>
            <a:pPr defTabSz="914310" eaLnBrk="1" fontAlgn="auto" hangingPunct="1">
              <a:spcBef>
                <a:spcPts val="0"/>
              </a:spcBef>
              <a:spcAft>
                <a:spcPts val="0"/>
              </a:spcAft>
              <a:defRPr/>
            </a:pPr>
            <a:r>
              <a:rPr lang="zh-CN" altLang="en-US" dirty="0">
                <a:latin typeface="+mn-lt"/>
                <a:ea typeface="+mn-ea"/>
              </a:rPr>
              <a:t>sin</a:t>
            </a:r>
            <a:r>
              <a:rPr lang="zh-CN" altLang="en-US" dirty="0" smtClean="0">
                <a:latin typeface="+mn-lt"/>
                <a:ea typeface="+mn-ea"/>
              </a:rPr>
              <a:t>^</a:t>
            </a:r>
            <a:r>
              <a:rPr lang="zh-CN" altLang="en-US" dirty="0">
                <a:latin typeface="+mn-lt"/>
                <a:ea typeface="+mn-ea"/>
              </a:rPr>
              <a:t>2 2𝜃_13=0.083±0.018</a:t>
            </a:r>
            <a:endParaRPr lang="en-US" altLang="zh-CN" dirty="0" smtClean="0"/>
          </a:p>
          <a:p>
            <a:pPr defTabSz="914310" eaLnBrk="1" fontAlgn="auto" hangingPunct="1">
              <a:spcBef>
                <a:spcPts val="0"/>
              </a:spcBef>
              <a:spcAft>
                <a:spcPts val="0"/>
              </a:spcAft>
              <a:defRPr/>
            </a:pPr>
            <a:r>
              <a:rPr lang="en-US" altLang="zh-CN" dirty="0" smtClean="0"/>
              <a:t>precision 22%, now is 15%</a:t>
            </a:r>
            <a:endParaRPr lang="zh-CN" altLang="en-US" dirty="0"/>
          </a:p>
        </p:txBody>
      </p:sp>
      <p:sp>
        <p:nvSpPr>
          <p:cNvPr id="51204" name="灯片编号占位符 3"/>
          <p:cNvSpPr>
            <a:spLocks noGrp="1"/>
          </p:cNvSpPr>
          <p:nvPr>
            <p:ph type="sldNum" sz="quarter" idx="5"/>
          </p:nvPr>
        </p:nvSpPr>
        <p:spPr>
          <a:noFill/>
        </p:spPr>
        <p:txBody>
          <a:bodyPr/>
          <a:lstStyle/>
          <a:p>
            <a:fld id="{5A3951A0-4877-4772-8C3B-9FD4E5FA7E5B}" type="slidenum">
              <a:rPr lang="zh-CN" altLang="en-US" smtClean="0"/>
              <a:pPr/>
              <a:t>19</a:t>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6"/>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8" name="Rectangle 4"/>
          <p:cNvSpPr>
            <a:spLocks noGrp="1" noChangeArrowheads="1"/>
          </p:cNvSpPr>
          <p:nvPr>
            <p:ph type="dt" sz="half" idx="2"/>
          </p:nvPr>
        </p:nvSpPr>
        <p:spPr bwMode="auto">
          <a:xfrm>
            <a:off x="52755" y="6596064"/>
            <a:ext cx="1861038" cy="288925"/>
          </a:xfrm>
          <a:prstGeom prst="rect">
            <a:avLst/>
          </a:prstGeom>
          <a:noFill/>
          <a:ln w="9525">
            <a:noFill/>
            <a:miter lim="800000"/>
          </a:ln>
        </p:spPr>
        <p:txBody>
          <a:bodyPr vert="horz" wrap="square" lIns="91440" tIns="45720" rIns="91440" bIns="45720" numCol="1" anchor="t" anchorCtr="0" compatLnSpc="1"/>
          <a:lstStyle>
            <a:lvl1pPr eaLnBrk="1" hangingPunct="1">
              <a:defRPr sz="1400">
                <a:solidFill>
                  <a:schemeClr val="tx1"/>
                </a:solidFill>
                <a:latin typeface="Times New Roman" panose="02020603050405020304" pitchFamily="18" charset="0"/>
                <a:sym typeface="Times New Roman" panose="02020603050405020304" pitchFamily="18" charset="0"/>
              </a:defRPr>
            </a:lvl1pPr>
          </a:lstStyle>
          <a:p>
            <a:pPr>
              <a:defRPr/>
            </a:pPr>
            <a:r>
              <a:rPr kumimoji="0" lang="en-US" altLang="zh-CN" smtClean="0">
                <a:solidFill>
                  <a:srgbClr val="000000"/>
                </a:solidFill>
              </a:rPr>
              <a:t>2015-12-14</a:t>
            </a:r>
            <a:endParaRPr kumimoji="0" lang="en-US" dirty="0">
              <a:solidFill>
                <a:srgbClr val="000000"/>
              </a:solidFill>
              <a:ea typeface="黑体" panose="02010609060101010101" pitchFamily="2" charset="-122"/>
            </a:endParaRPr>
          </a:p>
        </p:txBody>
      </p:sp>
      <p:sp>
        <p:nvSpPr>
          <p:cNvPr id="9" name="Rectangle 6"/>
          <p:cNvSpPr>
            <a:spLocks noGrp="1" noChangeArrowheads="1"/>
          </p:cNvSpPr>
          <p:nvPr>
            <p:ph type="sldNum" sz="quarter" idx="4"/>
          </p:nvPr>
        </p:nvSpPr>
        <p:spPr bwMode="auto">
          <a:xfrm>
            <a:off x="8129954" y="6596064"/>
            <a:ext cx="961292" cy="288925"/>
          </a:xfrm>
          <a:prstGeom prst="rect">
            <a:avLst/>
          </a:prstGeom>
          <a:noFill/>
          <a:ln w="9525">
            <a:noFill/>
            <a:miter lim="800000"/>
          </a:ln>
        </p:spPr>
        <p:txBody>
          <a:bodyPr vert="horz" wrap="square" lIns="91440" tIns="45720" rIns="91440" bIns="45720" numCol="1" anchor="t" anchorCtr="0" compatLnSpc="1"/>
          <a:lstStyle>
            <a:lvl1pPr algn="r" eaLnBrk="1" hangingPunct="1">
              <a:defRPr sz="1400">
                <a:solidFill>
                  <a:schemeClr val="tx1"/>
                </a:solidFill>
                <a:latin typeface="Times New Roman" panose="02020603050405020304" pitchFamily="18" charset="0"/>
                <a:sym typeface="Times New Roman" panose="02020603050405020304" pitchFamily="18" charset="0"/>
              </a:defRPr>
            </a:lvl1pPr>
          </a:lstStyle>
          <a:p>
            <a:pPr>
              <a:defRPr/>
            </a:pPr>
            <a:fld id="{ED29E1F8-16ED-489D-AB37-26F80E37A49B}" type="slidenum">
              <a:rPr kumimoji="0" lang="zh-CN" altLang="en-US" smtClean="0">
                <a:solidFill>
                  <a:srgbClr val="000000"/>
                </a:solidFill>
              </a:rPr>
              <a:pPr>
                <a:defRPr/>
              </a:pPr>
              <a:t>‹#›</a:t>
            </a:fld>
            <a:r>
              <a:rPr kumimoji="0" lang="zh-CN" altLang="en-US" dirty="0" smtClean="0">
                <a:solidFill>
                  <a:srgbClr val="000000"/>
                </a:solidFill>
              </a:rPr>
              <a:t>/</a:t>
            </a:r>
            <a:r>
              <a:rPr kumimoji="0" lang="en-US" altLang="zh-CN" dirty="0" smtClean="0">
                <a:solidFill>
                  <a:srgbClr val="000000"/>
                </a:solidFill>
              </a:rPr>
              <a:t>103</a:t>
            </a:r>
            <a:endParaRPr kumimoji="0" lang="en-US" dirty="0">
              <a:solidFill>
                <a:srgbClr val="000000"/>
              </a:solidFill>
              <a:ea typeface="黑体" panose="0201060906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2"/>
          </p:nvPr>
        </p:nvSpPr>
        <p:spPr bwMode="auto">
          <a:xfrm>
            <a:off x="52755" y="6596064"/>
            <a:ext cx="1861038" cy="288925"/>
          </a:xfrm>
          <a:prstGeom prst="rect">
            <a:avLst/>
          </a:prstGeom>
          <a:noFill/>
          <a:ln w="9525">
            <a:noFill/>
            <a:miter lim="800000"/>
          </a:ln>
        </p:spPr>
        <p:txBody>
          <a:bodyPr vert="horz" wrap="square" lIns="91440" tIns="45720" rIns="91440" bIns="45720" numCol="1" anchor="t" anchorCtr="0" compatLnSpc="1"/>
          <a:lstStyle>
            <a:lvl1pPr eaLnBrk="1" hangingPunct="1">
              <a:defRPr sz="1400">
                <a:solidFill>
                  <a:schemeClr val="tx1"/>
                </a:solidFill>
                <a:latin typeface="Times New Roman" panose="02020603050405020304" pitchFamily="18" charset="0"/>
                <a:sym typeface="Times New Roman" panose="02020603050405020304" pitchFamily="18" charset="0"/>
              </a:defRPr>
            </a:lvl1pPr>
          </a:lstStyle>
          <a:p>
            <a:pPr>
              <a:defRPr/>
            </a:pPr>
            <a:r>
              <a:rPr kumimoji="0" lang="en-US" altLang="zh-CN" smtClean="0">
                <a:solidFill>
                  <a:srgbClr val="000000"/>
                </a:solidFill>
              </a:rPr>
              <a:t>2015-12-14</a:t>
            </a:r>
            <a:endParaRPr kumimoji="0" lang="en-US" dirty="0">
              <a:solidFill>
                <a:srgbClr val="000000"/>
              </a:solidFill>
              <a:ea typeface="黑体" panose="02010609060101010101" pitchFamily="2" charset="-122"/>
            </a:endParaRPr>
          </a:p>
        </p:txBody>
      </p:sp>
      <p:sp>
        <p:nvSpPr>
          <p:cNvPr id="7" name="Rectangle 6"/>
          <p:cNvSpPr>
            <a:spLocks noGrp="1" noChangeArrowheads="1"/>
          </p:cNvSpPr>
          <p:nvPr>
            <p:ph type="sldNum" sz="quarter" idx="4"/>
          </p:nvPr>
        </p:nvSpPr>
        <p:spPr bwMode="auto">
          <a:xfrm>
            <a:off x="8129954" y="6596064"/>
            <a:ext cx="961292" cy="288925"/>
          </a:xfrm>
          <a:prstGeom prst="rect">
            <a:avLst/>
          </a:prstGeom>
          <a:noFill/>
          <a:ln w="9525">
            <a:noFill/>
            <a:miter lim="800000"/>
          </a:ln>
        </p:spPr>
        <p:txBody>
          <a:bodyPr vert="horz" wrap="square" lIns="91440" tIns="45720" rIns="91440" bIns="45720" numCol="1" anchor="t" anchorCtr="0" compatLnSpc="1"/>
          <a:lstStyle>
            <a:lvl1pPr algn="r" eaLnBrk="1" hangingPunct="1">
              <a:defRPr sz="1400">
                <a:solidFill>
                  <a:schemeClr val="tx1"/>
                </a:solidFill>
                <a:latin typeface="Times New Roman" panose="02020603050405020304" pitchFamily="18" charset="0"/>
                <a:sym typeface="Times New Roman" panose="02020603050405020304" pitchFamily="18" charset="0"/>
              </a:defRPr>
            </a:lvl1pPr>
          </a:lstStyle>
          <a:p>
            <a:pPr>
              <a:defRPr/>
            </a:pPr>
            <a:fld id="{ED29E1F8-16ED-489D-AB37-26F80E37A49B}" type="slidenum">
              <a:rPr kumimoji="0" lang="zh-CN" altLang="en-US" smtClean="0">
                <a:solidFill>
                  <a:srgbClr val="000000"/>
                </a:solidFill>
              </a:rPr>
              <a:pPr>
                <a:defRPr/>
              </a:pPr>
              <a:t>‹#›</a:t>
            </a:fld>
            <a:r>
              <a:rPr kumimoji="0" lang="zh-CN" altLang="en-US" dirty="0" smtClean="0">
                <a:solidFill>
                  <a:srgbClr val="000000"/>
                </a:solidFill>
              </a:rPr>
              <a:t>/</a:t>
            </a:r>
            <a:r>
              <a:rPr kumimoji="0" lang="en-US" altLang="zh-CN" dirty="0" smtClean="0">
                <a:solidFill>
                  <a:srgbClr val="000000"/>
                </a:solidFill>
              </a:rPr>
              <a:t>103</a:t>
            </a:r>
            <a:endParaRPr kumimoji="0" lang="en-US" dirty="0">
              <a:solidFill>
                <a:srgbClr val="000000"/>
              </a:solidFill>
              <a:ea typeface="黑体" panose="02010609060101010101" pitchFamily="2"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r>
              <a:rPr lang="en-US" altLang="zh-CN" smtClean="0"/>
              <a:t>2015-12-14</a:t>
            </a:r>
            <a:endParaRPr lang="en-US" altLang="zh-CN"/>
          </a:p>
        </p:txBody>
      </p:sp>
      <p:sp>
        <p:nvSpPr>
          <p:cNvPr id="4" name="页脚占位符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ltLang="zh-CN"/>
          </a:p>
        </p:txBody>
      </p:sp>
      <p:sp>
        <p:nvSpPr>
          <p:cNvPr id="5" name="灯片编号占位符 5"/>
          <p:cNvSpPr>
            <a:spLocks noGrp="1"/>
          </p:cNvSpPr>
          <p:nvPr>
            <p:ph type="sldNum" sz="quarter" idx="12"/>
          </p:nvPr>
        </p:nvSpPr>
        <p:spPr>
          <a:xfrm>
            <a:off x="6858000" y="6324600"/>
            <a:ext cx="2133600" cy="365125"/>
          </a:xfrm>
        </p:spPr>
        <p:txBody>
          <a:bodyPr/>
          <a:lstStyle>
            <a:lvl1pPr>
              <a:defRPr sz="1600"/>
            </a:lvl1pPr>
          </a:lstStyle>
          <a:p>
            <a:pPr>
              <a:defRPr/>
            </a:pPr>
            <a:fld id="{D4B75D33-D8C2-40F0-A176-FD22543362C8}" type="slidenum">
              <a:rPr lang="en-US" altLang="zh-CN"/>
              <a:pPr>
                <a:defRPr/>
              </a:pPr>
              <a:t>‹#›</a:t>
            </a:fld>
            <a:endParaRPr lang="en-US" altLang="zh-CN"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bwMode="auto">
          <a:xfrm>
            <a:off x="184639" y="115889"/>
            <a:ext cx="8774723" cy="649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sym typeface="Arial" panose="020B0604020202020204" pitchFamily="34" charset="0"/>
              </a:rPr>
              <a:t>单击此处编辑母版标题样式</a:t>
            </a:r>
          </a:p>
        </p:txBody>
      </p:sp>
      <p:sp>
        <p:nvSpPr>
          <p:cNvPr id="2051" name="Rectangle 3"/>
          <p:cNvSpPr>
            <a:spLocks noGrp="1" noChangeArrowheads="1"/>
          </p:cNvSpPr>
          <p:nvPr>
            <p:ph type="body" idx="1"/>
          </p:nvPr>
        </p:nvSpPr>
        <p:spPr bwMode="auto">
          <a:xfrm>
            <a:off x="184639" y="836614"/>
            <a:ext cx="8774723" cy="525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sym typeface="Arial" panose="020B0604020202020204" pitchFamily="34" charset="0"/>
              </a:rPr>
              <a:t>单击此处编辑母版文本样式</a:t>
            </a:r>
          </a:p>
          <a:p>
            <a:pPr lvl="1"/>
            <a:r>
              <a:rPr lang="zh-CN" altLang="zh-CN" smtClean="0">
                <a:sym typeface="Arial" panose="020B0604020202020204" pitchFamily="34" charset="0"/>
              </a:rPr>
              <a:t>第二级</a:t>
            </a:r>
          </a:p>
          <a:p>
            <a:pPr lvl="2"/>
            <a:r>
              <a:rPr lang="zh-CN" altLang="zh-CN" smtClean="0">
                <a:sym typeface="Arial" panose="020B0604020202020204" pitchFamily="34" charset="0"/>
              </a:rPr>
              <a:t>第三级</a:t>
            </a:r>
          </a:p>
          <a:p>
            <a:pPr lvl="3"/>
            <a:r>
              <a:rPr lang="zh-CN" altLang="zh-CN" smtClean="0">
                <a:sym typeface="Arial" panose="020B0604020202020204" pitchFamily="34" charset="0"/>
              </a:rPr>
              <a:t>第四级</a:t>
            </a:r>
          </a:p>
          <a:p>
            <a:pPr lvl="4"/>
            <a:r>
              <a:rPr lang="zh-CN" altLang="zh-CN" smtClean="0">
                <a:sym typeface="Arial" panose="020B0604020202020204" pitchFamily="34" charset="0"/>
              </a:rPr>
              <a:t>第五级</a:t>
            </a:r>
          </a:p>
        </p:txBody>
      </p:sp>
      <p:sp>
        <p:nvSpPr>
          <p:cNvPr id="1028" name="Rectangle 4"/>
          <p:cNvSpPr>
            <a:spLocks noGrp="1" noChangeArrowheads="1"/>
          </p:cNvSpPr>
          <p:nvPr>
            <p:ph type="dt" sz="half" idx="2"/>
          </p:nvPr>
        </p:nvSpPr>
        <p:spPr bwMode="auto">
          <a:xfrm>
            <a:off x="52755" y="6596064"/>
            <a:ext cx="1861038" cy="288925"/>
          </a:xfrm>
          <a:prstGeom prst="rect">
            <a:avLst/>
          </a:prstGeom>
          <a:noFill/>
          <a:ln w="9525">
            <a:noFill/>
            <a:miter lim="800000"/>
          </a:ln>
        </p:spPr>
        <p:txBody>
          <a:bodyPr vert="horz" wrap="square" lIns="91440" tIns="45720" rIns="91440" bIns="45720" numCol="1" anchor="t" anchorCtr="0" compatLnSpc="1"/>
          <a:lstStyle>
            <a:lvl1pPr eaLnBrk="1" hangingPunct="1">
              <a:defRPr sz="1400">
                <a:solidFill>
                  <a:schemeClr val="tx1"/>
                </a:solidFill>
                <a:latin typeface="Times New Roman" panose="02020603050405020304" pitchFamily="18" charset="0"/>
                <a:sym typeface="Times New Roman" panose="02020603050405020304" pitchFamily="18" charset="0"/>
              </a:defRPr>
            </a:lvl1pPr>
          </a:lstStyle>
          <a:p>
            <a:pPr>
              <a:defRPr/>
            </a:pPr>
            <a:r>
              <a:rPr kumimoji="0" lang="en-US" altLang="zh-CN" smtClean="0">
                <a:solidFill>
                  <a:srgbClr val="000000"/>
                </a:solidFill>
              </a:rPr>
              <a:t>2015-12-14</a:t>
            </a:r>
            <a:endParaRPr kumimoji="0" lang="en-US" dirty="0">
              <a:solidFill>
                <a:srgbClr val="000000"/>
              </a:solidFill>
              <a:ea typeface="黑体" panose="02010609060101010101" pitchFamily="2" charset="-122"/>
            </a:endParaRPr>
          </a:p>
        </p:txBody>
      </p:sp>
      <p:sp>
        <p:nvSpPr>
          <p:cNvPr id="1029" name="Rectangle 6"/>
          <p:cNvSpPr>
            <a:spLocks noGrp="1" noChangeArrowheads="1"/>
          </p:cNvSpPr>
          <p:nvPr>
            <p:ph type="sldNum" sz="quarter" idx="4"/>
          </p:nvPr>
        </p:nvSpPr>
        <p:spPr bwMode="auto">
          <a:xfrm>
            <a:off x="8129954" y="6596064"/>
            <a:ext cx="961292" cy="288925"/>
          </a:xfrm>
          <a:prstGeom prst="rect">
            <a:avLst/>
          </a:prstGeom>
          <a:noFill/>
          <a:ln w="9525">
            <a:noFill/>
            <a:miter lim="800000"/>
          </a:ln>
        </p:spPr>
        <p:txBody>
          <a:bodyPr vert="horz" wrap="square" lIns="91440" tIns="45720" rIns="91440" bIns="45720" numCol="1" anchor="t" anchorCtr="0" compatLnSpc="1"/>
          <a:lstStyle>
            <a:lvl1pPr algn="r" eaLnBrk="1" hangingPunct="1">
              <a:defRPr sz="1400">
                <a:solidFill>
                  <a:schemeClr val="tx1"/>
                </a:solidFill>
                <a:latin typeface="Times New Roman" panose="02020603050405020304" pitchFamily="18" charset="0"/>
                <a:sym typeface="Times New Roman" panose="02020603050405020304" pitchFamily="18" charset="0"/>
              </a:defRPr>
            </a:lvl1pPr>
          </a:lstStyle>
          <a:p>
            <a:pPr>
              <a:defRPr/>
            </a:pPr>
            <a:fld id="{ED29E1F8-16ED-489D-AB37-26F80E37A49B}" type="slidenum">
              <a:rPr kumimoji="0" lang="zh-CN" altLang="en-US" smtClean="0">
                <a:solidFill>
                  <a:srgbClr val="000000"/>
                </a:solidFill>
              </a:rPr>
              <a:pPr>
                <a:defRPr/>
              </a:pPr>
              <a:t>‹#›</a:t>
            </a:fld>
            <a:r>
              <a:rPr kumimoji="0" lang="zh-CN" altLang="en-US" dirty="0" smtClean="0">
                <a:solidFill>
                  <a:srgbClr val="000000"/>
                </a:solidFill>
              </a:rPr>
              <a:t>/</a:t>
            </a:r>
            <a:r>
              <a:rPr kumimoji="0" lang="en-US" altLang="zh-CN" dirty="0" smtClean="0">
                <a:solidFill>
                  <a:srgbClr val="000000"/>
                </a:solidFill>
              </a:rPr>
              <a:t>103</a:t>
            </a:r>
            <a:endParaRPr kumimoji="0" lang="en-US" dirty="0">
              <a:solidFill>
                <a:srgbClr val="000000"/>
              </a:solidFill>
              <a:ea typeface="黑体" panose="02010609060101010101" pitchFamily="2" charset="-122"/>
            </a:endParaRPr>
          </a:p>
        </p:txBody>
      </p:sp>
      <p:sp>
        <p:nvSpPr>
          <p:cNvPr id="1030" name="Line 2"/>
          <p:cNvSpPr>
            <a:spLocks noChangeShapeType="1"/>
          </p:cNvSpPr>
          <p:nvPr/>
        </p:nvSpPr>
        <p:spPr bwMode="auto">
          <a:xfrm rot="10800000" flipH="1">
            <a:off x="0" y="836614"/>
            <a:ext cx="9144000" cy="1587"/>
          </a:xfrm>
          <a:prstGeom prst="line">
            <a:avLst/>
          </a:prstGeom>
          <a:noFill/>
          <a:ln w="63500" cmpd="sng">
            <a:solidFill>
              <a:srgbClr val="0000FF"/>
            </a:solidFill>
            <a:round/>
          </a:ln>
        </p:spPr>
        <p:txBody>
          <a:bodyPr lIns="0" tIns="0" rIns="0" bIns="0"/>
          <a:lstStyle/>
          <a:p>
            <a:pPr eaLnBrk="0" hangingPunct="0">
              <a:defRPr/>
            </a:pPr>
            <a:endParaRPr kumimoji="0" lang="zh-CN" altLang="zh-CN">
              <a:solidFill>
                <a:srgbClr val="3333CC"/>
              </a:solidFill>
              <a:latin typeface="黑体" panose="02010609060101010101" pitchFamily="2" charset="-122"/>
              <a:ea typeface="黑体" panose="02010609060101010101" pitchFamily="2" charset="-122"/>
              <a:sym typeface="黑体" panose="0201060906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hf hdr="0" ftr="0" dt="0"/>
  <p:txStyles>
    <p:titleStyle>
      <a:lvl1pPr algn="ctr" rtl="0" eaLnBrk="0" fontAlgn="base" hangingPunct="0">
        <a:spcBef>
          <a:spcPct val="0"/>
        </a:spcBef>
        <a:spcAft>
          <a:spcPct val="0"/>
        </a:spcAft>
        <a:defRPr sz="3600">
          <a:solidFill>
            <a:srgbClr val="FF0000"/>
          </a:solidFill>
          <a:latin typeface="+mj-lt"/>
          <a:ea typeface="+mj-ea"/>
          <a:cs typeface="+mj-cs"/>
          <a:sym typeface="Arial" panose="020B0604020202020204" pitchFamily="34" charset="0"/>
        </a:defRPr>
      </a:lvl1pPr>
      <a:lvl2pPr algn="ctr" rtl="0" eaLnBrk="0" fontAlgn="base" hangingPunct="0">
        <a:spcBef>
          <a:spcPct val="0"/>
        </a:spcBef>
        <a:spcAft>
          <a:spcPct val="0"/>
        </a:spcAft>
        <a:defRPr sz="3600">
          <a:solidFill>
            <a:srgbClr val="FF0000"/>
          </a:solidFill>
          <a:latin typeface="Arial" panose="020B0604020202020204" pitchFamily="34" charset="0"/>
          <a:ea typeface="黑体" panose="02010609060101010101" pitchFamily="2" charset="-122"/>
          <a:sym typeface="Arial" panose="020B0604020202020204" pitchFamily="34" charset="0"/>
        </a:defRPr>
      </a:lvl2pPr>
      <a:lvl3pPr algn="ctr" rtl="0" eaLnBrk="0" fontAlgn="base" hangingPunct="0">
        <a:spcBef>
          <a:spcPct val="0"/>
        </a:spcBef>
        <a:spcAft>
          <a:spcPct val="0"/>
        </a:spcAft>
        <a:defRPr sz="3600">
          <a:solidFill>
            <a:srgbClr val="FF0000"/>
          </a:solidFill>
          <a:latin typeface="Arial" panose="020B0604020202020204" pitchFamily="34" charset="0"/>
          <a:ea typeface="黑体" panose="02010609060101010101" pitchFamily="2" charset="-122"/>
          <a:sym typeface="Arial" panose="020B0604020202020204" pitchFamily="34" charset="0"/>
        </a:defRPr>
      </a:lvl3pPr>
      <a:lvl4pPr algn="ctr" rtl="0" eaLnBrk="0" fontAlgn="base" hangingPunct="0">
        <a:spcBef>
          <a:spcPct val="0"/>
        </a:spcBef>
        <a:spcAft>
          <a:spcPct val="0"/>
        </a:spcAft>
        <a:defRPr sz="3600">
          <a:solidFill>
            <a:srgbClr val="FF0000"/>
          </a:solidFill>
          <a:latin typeface="Arial" panose="020B0604020202020204" pitchFamily="34" charset="0"/>
          <a:ea typeface="黑体" panose="02010609060101010101" pitchFamily="2" charset="-122"/>
          <a:sym typeface="Arial" panose="020B0604020202020204" pitchFamily="34" charset="0"/>
        </a:defRPr>
      </a:lvl4pPr>
      <a:lvl5pPr algn="ctr" rtl="0" eaLnBrk="0" fontAlgn="base" hangingPunct="0">
        <a:spcBef>
          <a:spcPct val="0"/>
        </a:spcBef>
        <a:spcAft>
          <a:spcPct val="0"/>
        </a:spcAft>
        <a:defRPr sz="3600">
          <a:solidFill>
            <a:srgbClr val="FF0000"/>
          </a:solidFill>
          <a:latin typeface="Arial" panose="020B0604020202020204" pitchFamily="34" charset="0"/>
          <a:ea typeface="黑体" panose="02010609060101010101" pitchFamily="2" charset="-122"/>
          <a:sym typeface="Arial" panose="020B0604020202020204" pitchFamily="34" charset="0"/>
        </a:defRPr>
      </a:lvl5pPr>
      <a:lvl6pPr marL="457200" algn="ctr" rtl="0" eaLnBrk="0" fontAlgn="base" hangingPunct="0">
        <a:spcBef>
          <a:spcPct val="0"/>
        </a:spcBef>
        <a:spcAft>
          <a:spcPct val="0"/>
        </a:spcAft>
        <a:defRPr sz="3600">
          <a:solidFill>
            <a:srgbClr val="FF0000"/>
          </a:solidFill>
          <a:latin typeface="Arial" panose="020B0604020202020204" pitchFamily="34" charset="0"/>
          <a:ea typeface="黑体" panose="02010609060101010101" pitchFamily="2" charset="-122"/>
          <a:sym typeface="Arial" panose="020B0604020202020204" pitchFamily="34" charset="0"/>
        </a:defRPr>
      </a:lvl6pPr>
      <a:lvl7pPr marL="914400" algn="ctr" rtl="0" eaLnBrk="0" fontAlgn="base" hangingPunct="0">
        <a:spcBef>
          <a:spcPct val="0"/>
        </a:spcBef>
        <a:spcAft>
          <a:spcPct val="0"/>
        </a:spcAft>
        <a:defRPr sz="3600">
          <a:solidFill>
            <a:srgbClr val="FF0000"/>
          </a:solidFill>
          <a:latin typeface="Arial" panose="020B0604020202020204" pitchFamily="34" charset="0"/>
          <a:ea typeface="黑体" panose="02010609060101010101" pitchFamily="2" charset="-122"/>
          <a:sym typeface="Arial" panose="020B0604020202020204" pitchFamily="34" charset="0"/>
        </a:defRPr>
      </a:lvl7pPr>
      <a:lvl8pPr marL="1371600" algn="ctr" rtl="0" eaLnBrk="0" fontAlgn="base" hangingPunct="0">
        <a:spcBef>
          <a:spcPct val="0"/>
        </a:spcBef>
        <a:spcAft>
          <a:spcPct val="0"/>
        </a:spcAft>
        <a:defRPr sz="3600">
          <a:solidFill>
            <a:srgbClr val="FF0000"/>
          </a:solidFill>
          <a:latin typeface="Arial" panose="020B0604020202020204" pitchFamily="34" charset="0"/>
          <a:ea typeface="黑体" panose="02010609060101010101" pitchFamily="2" charset="-122"/>
          <a:sym typeface="Arial" panose="020B0604020202020204" pitchFamily="34" charset="0"/>
        </a:defRPr>
      </a:lvl8pPr>
      <a:lvl9pPr marL="1828800" algn="ctr" rtl="0" eaLnBrk="0" fontAlgn="base" hangingPunct="0">
        <a:spcBef>
          <a:spcPct val="0"/>
        </a:spcBef>
        <a:spcAft>
          <a:spcPct val="0"/>
        </a:spcAft>
        <a:defRPr sz="3600">
          <a:solidFill>
            <a:srgbClr val="FF0000"/>
          </a:solidFill>
          <a:latin typeface="Arial" panose="020B0604020202020204" pitchFamily="34" charset="0"/>
          <a:ea typeface="黑体" panose="02010609060101010101" pitchFamily="2" charset="-122"/>
          <a:sym typeface="Arial" panose="020B0604020202020204" pitchFamily="34" charset="0"/>
        </a:defRPr>
      </a:lvl9pPr>
    </p:titleStyle>
    <p:bodyStyle>
      <a:lvl1pPr marL="342900" indent="-34290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cs typeface="+mn-cs"/>
          <a:sym typeface="Arial" panose="020B0604020202020204" pitchFamily="34" charset="0"/>
        </a:defRPr>
      </a:lvl1pPr>
      <a:lvl2pPr marL="742950" indent="-28575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Arial" panose="020B0604020202020204" pitchFamily="34" charset="0"/>
        </a:defRPr>
      </a:lvl2pPr>
      <a:lvl3pPr marL="1143000" indent="-22860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Arial" panose="020B0604020202020204" pitchFamily="34" charset="0"/>
        </a:defRPr>
      </a:lvl3pPr>
      <a:lvl4pPr marL="1600200" indent="-22860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Arial" panose="020B0604020202020204" pitchFamily="34" charset="0"/>
        </a:defRPr>
      </a:lvl4pPr>
      <a:lvl5pPr marL="2057400" indent="-22860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Arial" panose="020B0604020202020204" pitchFamily="34" charset="0"/>
        </a:defRPr>
      </a:lvl5pPr>
      <a:lvl6pPr marL="2514600" indent="-22860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Arial" panose="020B0604020202020204" pitchFamily="34" charset="0"/>
        </a:defRPr>
      </a:lvl6pPr>
      <a:lvl7pPr marL="2971800" indent="-22860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Arial" panose="020B0604020202020204" pitchFamily="34" charset="0"/>
        </a:defRPr>
      </a:lvl7pPr>
      <a:lvl8pPr marL="3429000" indent="-22860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Arial" panose="020B0604020202020204" pitchFamily="34" charset="0"/>
        </a:defRPr>
      </a:lvl8pPr>
      <a:lvl9pPr marL="3886200" indent="-228600" algn="l" defTabSz="0"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Arial" panose="020B060402020202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4.xml"/><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oleObject" Target="../embeddings/oleObject15.bin"/><Relationship Id="rId4" Type="http://schemas.openxmlformats.org/officeDocument/2006/relationships/image" Target="../media/image35.png"/><Relationship Id="rId9" Type="http://schemas.openxmlformats.org/officeDocument/2006/relationships/oleObject" Target="../embeddings/oleObject14.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notesSlide" Target="../notesSlides/notesSlide6.xml"/><Relationship Id="rId7"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9.bin"/><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25.bin"/><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1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58.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oleObject" Target="../embeddings/oleObject26.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image" Target="../media/image63.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1.xml"/><Relationship Id="rId7" Type="http://schemas.openxmlformats.org/officeDocument/2006/relationships/image" Target="../media/image8.pn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oleObject" Target="../embeddings/oleObject1.bin"/><Relationship Id="rId9"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image" Target="../media/image11.jpeg"/><Relationship Id="rId7" Type="http://schemas.openxmlformats.org/officeDocument/2006/relationships/image" Target="../media/image14.png"/><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9.png"/><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oleObject" Target="../embeddings/oleObject8.bin"/><Relationship Id="rId7"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oleObject" Target="../embeddings/oleObject10.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oleObject" Target="../embeddings/oleObject1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4294967295"/>
          </p:nvPr>
        </p:nvSpPr>
        <p:spPr>
          <a:xfrm>
            <a:off x="7046912" y="6525344"/>
            <a:ext cx="2133600" cy="365125"/>
          </a:xfrm>
          <a:prstGeom prst="rect">
            <a:avLst/>
          </a:prstGeom>
        </p:spPr>
        <p:txBody>
          <a:bodyPr/>
          <a:lstStyle/>
          <a:p>
            <a:pPr>
              <a:defRPr/>
            </a:pPr>
            <a:fld id="{B7AF14D4-01C2-401D-8DC5-0D9EB0626903}" type="slidenum">
              <a:rPr lang="en-US" altLang="zh-CN" smtClean="0"/>
              <a:pPr>
                <a:defRPr/>
              </a:pPr>
              <a:t>1</a:t>
            </a:fld>
            <a:endParaRPr lang="en-US" altLang="zh-CN"/>
          </a:p>
        </p:txBody>
      </p:sp>
      <p:sp>
        <p:nvSpPr>
          <p:cNvPr id="11" name="标题 1"/>
          <p:cNvSpPr txBox="1">
            <a:spLocks/>
          </p:cNvSpPr>
          <p:nvPr/>
        </p:nvSpPr>
        <p:spPr bwMode="auto">
          <a:xfrm>
            <a:off x="0" y="2204864"/>
            <a:ext cx="9144000" cy="1524000"/>
          </a:xfrm>
          <a:prstGeom prst="rect">
            <a:avLst/>
          </a:prstGeom>
          <a:noFill/>
          <a:ln w="9525">
            <a:noFill/>
            <a:miter lim="800000"/>
            <a:headEnd/>
            <a:tailEnd/>
          </a:ln>
        </p:spPr>
        <p:txBody>
          <a:bodyPr anchor="ctr"/>
          <a:lstStyle/>
          <a:p>
            <a:pPr algn="ctr">
              <a:defRPr/>
            </a:pPr>
            <a:r>
              <a:rPr lang="en-US" altLang="zh-CN" sz="3600" b="1" dirty="0">
                <a:latin typeface="+mj-lt"/>
                <a:ea typeface="+mj-ea"/>
                <a:cs typeface="+mj-cs"/>
              </a:rPr>
              <a:t>Recent results from </a:t>
            </a:r>
            <a:r>
              <a:rPr lang="en-US" altLang="zh-CN" sz="3600" b="1" dirty="0" err="1">
                <a:latin typeface="+mj-lt"/>
                <a:ea typeface="+mj-ea"/>
                <a:cs typeface="+mj-cs"/>
              </a:rPr>
              <a:t>Daya</a:t>
            </a:r>
            <a:r>
              <a:rPr lang="en-US" altLang="zh-CN" sz="3600" b="1" dirty="0">
                <a:latin typeface="+mj-lt"/>
                <a:ea typeface="+mj-ea"/>
                <a:cs typeface="+mj-cs"/>
              </a:rPr>
              <a:t> Bay reactor neutrino Experiment </a:t>
            </a:r>
            <a:endParaRPr lang="zh-CN" altLang="en-US" sz="3600" b="1" dirty="0">
              <a:latin typeface="+mj-lt"/>
              <a:ea typeface="+mj-ea"/>
              <a:cs typeface="+mj-cs"/>
            </a:endParaRPr>
          </a:p>
        </p:txBody>
      </p:sp>
      <p:sp>
        <p:nvSpPr>
          <p:cNvPr id="12" name="副标题 2"/>
          <p:cNvSpPr txBox="1">
            <a:spLocks/>
          </p:cNvSpPr>
          <p:nvPr/>
        </p:nvSpPr>
        <p:spPr bwMode="auto">
          <a:xfrm>
            <a:off x="144016" y="3789040"/>
            <a:ext cx="8748464" cy="2514600"/>
          </a:xfrm>
          <a:prstGeom prst="rect">
            <a:avLst/>
          </a:prstGeom>
          <a:noFill/>
          <a:ln w="9525">
            <a:noFill/>
            <a:miter lim="800000"/>
            <a:headEnd/>
            <a:tailEnd/>
          </a:ln>
        </p:spPr>
        <p:txBody>
          <a:bodyPr>
            <a:normAutofit fontScale="92500" lnSpcReduction="20000"/>
          </a:bodyPr>
          <a:lstStyle/>
          <a:p>
            <a:pPr marL="342900" indent="-342900" algn="ctr" fontAlgn="auto">
              <a:spcBef>
                <a:spcPct val="20000"/>
              </a:spcBef>
              <a:spcAft>
                <a:spcPts val="0"/>
              </a:spcAft>
              <a:defRPr/>
            </a:pPr>
            <a:r>
              <a:rPr lang="en-US" altLang="zh-CN" sz="3200" b="1" dirty="0">
                <a:latin typeface="+mn-lt"/>
                <a:ea typeface="+mn-ea"/>
              </a:rPr>
              <a:t>  </a:t>
            </a:r>
            <a:r>
              <a:rPr lang="en-US" altLang="zh-CN" sz="3200" b="1" dirty="0" err="1">
                <a:latin typeface="+mn-lt"/>
                <a:ea typeface="+mn-ea"/>
              </a:rPr>
              <a:t>Haoqi</a:t>
            </a:r>
            <a:r>
              <a:rPr lang="en-US" altLang="zh-CN" sz="3200" b="1" dirty="0">
                <a:latin typeface="+mn-lt"/>
                <a:ea typeface="+mn-ea"/>
              </a:rPr>
              <a:t> </a:t>
            </a:r>
            <a:r>
              <a:rPr lang="en-US" altLang="zh-CN" sz="3200" b="1" dirty="0" smtClean="0">
                <a:latin typeface="+mn-lt"/>
                <a:ea typeface="+mn-ea"/>
              </a:rPr>
              <a:t>Lu</a:t>
            </a:r>
          </a:p>
          <a:p>
            <a:pPr marL="342900" indent="-342900" algn="ctr" fontAlgn="auto">
              <a:spcBef>
                <a:spcPct val="20000"/>
              </a:spcBef>
              <a:spcAft>
                <a:spcPts val="0"/>
              </a:spcAft>
              <a:defRPr/>
            </a:pPr>
            <a:endParaRPr lang="en-US" altLang="zh-CN" sz="3200" b="1" dirty="0">
              <a:latin typeface="+mn-lt"/>
              <a:ea typeface="+mn-ea"/>
            </a:endParaRPr>
          </a:p>
          <a:p>
            <a:pPr marL="342900" indent="-342900" algn="ctr" fontAlgn="auto">
              <a:spcBef>
                <a:spcPct val="20000"/>
              </a:spcBef>
              <a:spcAft>
                <a:spcPts val="0"/>
              </a:spcAft>
              <a:defRPr/>
            </a:pPr>
            <a:r>
              <a:rPr lang="en-US" altLang="zh-CN" sz="2600" b="1" dirty="0">
                <a:latin typeface="+mj-lt"/>
                <a:ea typeface="+mn-ea"/>
              </a:rPr>
              <a:t>   </a:t>
            </a:r>
            <a:r>
              <a:rPr lang="en-US" altLang="zh-CN" sz="2600" b="1" dirty="0" smtClean="0">
                <a:latin typeface="+mj-lt"/>
                <a:ea typeface="+mn-ea"/>
              </a:rPr>
              <a:t>Institute </a:t>
            </a:r>
            <a:r>
              <a:rPr lang="en-US" altLang="zh-CN" sz="2600" b="1" dirty="0">
                <a:latin typeface="+mj-lt"/>
                <a:ea typeface="+mn-ea"/>
              </a:rPr>
              <a:t>of High Energy physics, China</a:t>
            </a:r>
          </a:p>
          <a:p>
            <a:pPr marL="342900" indent="-342900" algn="ctr" fontAlgn="auto">
              <a:spcBef>
                <a:spcPct val="20000"/>
              </a:spcBef>
              <a:spcAft>
                <a:spcPts val="0"/>
              </a:spcAft>
              <a:defRPr/>
            </a:pPr>
            <a:r>
              <a:rPr lang="en-US" altLang="zh-CN" sz="2600" b="1" dirty="0">
                <a:latin typeface="+mj-lt"/>
              </a:rPr>
              <a:t> On behalf of the </a:t>
            </a:r>
            <a:r>
              <a:rPr lang="en-US" altLang="zh-CN" sz="2600" b="1" dirty="0" err="1">
                <a:latin typeface="+mj-lt"/>
              </a:rPr>
              <a:t>Daya</a:t>
            </a:r>
            <a:r>
              <a:rPr lang="en-US" altLang="zh-CN" sz="2600" b="1" dirty="0">
                <a:latin typeface="+mj-lt"/>
              </a:rPr>
              <a:t> Bay collaboration </a:t>
            </a:r>
          </a:p>
          <a:p>
            <a:pPr marL="342900" indent="-342900" algn="ctr" fontAlgn="auto">
              <a:spcBef>
                <a:spcPct val="20000"/>
              </a:spcBef>
              <a:spcAft>
                <a:spcPts val="0"/>
              </a:spcAft>
              <a:defRPr/>
            </a:pPr>
            <a:endParaRPr lang="en-US" altLang="zh-CN" sz="3200" b="1" dirty="0">
              <a:latin typeface="+mn-lt"/>
              <a:ea typeface="+mn-ea"/>
            </a:endParaRPr>
          </a:p>
          <a:p>
            <a:pPr marL="342900" indent="-342900" algn="ctr" fontAlgn="auto">
              <a:spcBef>
                <a:spcPct val="20000"/>
              </a:spcBef>
              <a:spcAft>
                <a:spcPts val="0"/>
              </a:spcAft>
              <a:defRPr/>
            </a:pPr>
            <a:r>
              <a:rPr lang="en-US" altLang="zh-CN" sz="2800" b="1" dirty="0" smtClean="0">
                <a:latin typeface="+mj-lt"/>
                <a:ea typeface="+mn-ea"/>
              </a:rPr>
              <a:t>TAUP 2017, July 24-28,</a:t>
            </a:r>
            <a:r>
              <a:rPr lang="en-US" altLang="zh-CN" sz="2800" b="1" dirty="0" smtClean="0">
                <a:latin typeface="+mj-lt"/>
              </a:rPr>
              <a:t> Laurentian </a:t>
            </a:r>
            <a:r>
              <a:rPr lang="en-US" altLang="zh-CN" sz="2800" b="1" dirty="0" err="1" smtClean="0">
                <a:latin typeface="+mj-lt"/>
              </a:rPr>
              <a:t>University,Sudbury</a:t>
            </a:r>
            <a:endParaRPr lang="en-US" altLang="zh-CN" sz="2800" b="1" dirty="0">
              <a:latin typeface="+mj-lt"/>
              <a:ea typeface="+mn-ea"/>
            </a:endParaRPr>
          </a:p>
          <a:p>
            <a:pPr marL="342900" indent="-342900" fontAlgn="auto">
              <a:spcBef>
                <a:spcPct val="20000"/>
              </a:spcBef>
              <a:spcAft>
                <a:spcPts val="0"/>
              </a:spcAft>
              <a:buFont typeface="Arial" pitchFamily="34" charset="0"/>
              <a:buChar char="•"/>
              <a:defRPr/>
            </a:pPr>
            <a:endParaRPr lang="en-US" altLang="zh-CN" sz="3200" dirty="0">
              <a:latin typeface="+mn-lt"/>
              <a:ea typeface="+mn-ea"/>
            </a:endParaRPr>
          </a:p>
        </p:txBody>
      </p:sp>
      <p:pic>
        <p:nvPicPr>
          <p:cNvPr id="22534" name="Picture 5"/>
          <p:cNvPicPr>
            <a:picLocks noChangeAspect="1" noChangeArrowheads="1"/>
          </p:cNvPicPr>
          <p:nvPr/>
        </p:nvPicPr>
        <p:blipFill>
          <a:blip r:embed="rId2" cstate="print"/>
          <a:srcRect/>
          <a:stretch>
            <a:fillRect/>
          </a:stretch>
        </p:blipFill>
        <p:spPr bwMode="auto">
          <a:xfrm>
            <a:off x="0" y="901752"/>
            <a:ext cx="1763688" cy="1447128"/>
          </a:xfrm>
          <a:prstGeom prst="rect">
            <a:avLst/>
          </a:prstGeom>
          <a:noFill/>
          <a:ln w="9525">
            <a:noFill/>
            <a:miter lim="800000"/>
            <a:headEnd/>
            <a:tailEnd/>
          </a:ln>
        </p:spPr>
      </p:pic>
      <p:pic>
        <p:nvPicPr>
          <p:cNvPr id="22535" name="Picture 8"/>
          <p:cNvPicPr>
            <a:picLocks noChangeAspect="1" noChangeArrowheads="1"/>
          </p:cNvPicPr>
          <p:nvPr/>
        </p:nvPicPr>
        <p:blipFill>
          <a:blip r:embed="rId3" cstate="print"/>
          <a:srcRect/>
          <a:stretch>
            <a:fillRect/>
          </a:stretch>
        </p:blipFill>
        <p:spPr bwMode="auto">
          <a:xfrm>
            <a:off x="7308304" y="908720"/>
            <a:ext cx="1835696" cy="1372750"/>
          </a:xfrm>
          <a:prstGeom prst="rect">
            <a:avLst/>
          </a:prstGeom>
          <a:noFill/>
          <a:ln w="9525">
            <a:noFill/>
            <a:miter lim="800000"/>
            <a:headEnd/>
            <a:tailEnd/>
          </a:ln>
        </p:spPr>
      </p:pic>
    </p:spTree>
  </p:cSld>
  <p:clrMapOvr>
    <a:masterClrMapping/>
  </p:clrMapOvr>
  <p:transition advTm="15163"/>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标题 1"/>
          <p:cNvSpPr>
            <a:spLocks noGrp="1"/>
          </p:cNvSpPr>
          <p:nvPr>
            <p:ph type="title"/>
          </p:nvPr>
        </p:nvSpPr>
        <p:spPr>
          <a:xfrm>
            <a:off x="-107950" y="0"/>
            <a:ext cx="9251950" cy="1009650"/>
          </a:xfrm>
        </p:spPr>
        <p:txBody>
          <a:bodyPr/>
          <a:lstStyle/>
          <a:p>
            <a:r>
              <a:rPr lang="en-US" altLang="zh-CN" sz="3200" b="1" dirty="0" smtClean="0"/>
              <a:t>Reactor antineutrino spectrum measurement</a:t>
            </a:r>
            <a:endParaRPr lang="zh-CN" altLang="en-US" sz="3200" b="1" dirty="0" smtClean="0"/>
          </a:p>
        </p:txBody>
      </p:sp>
      <p:sp>
        <p:nvSpPr>
          <p:cNvPr id="21" name="矩形 20"/>
          <p:cNvSpPr/>
          <p:nvPr/>
        </p:nvSpPr>
        <p:spPr>
          <a:xfrm>
            <a:off x="1" y="5301208"/>
            <a:ext cx="4427984" cy="307777"/>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ctr">
              <a:defRPr/>
            </a:pPr>
            <a:r>
              <a:rPr lang="en-US" altLang="zh-CN" sz="1400" b="1" dirty="0"/>
              <a:t>Chinese Physics C, 2017, 41(1): 13002-013002</a:t>
            </a:r>
            <a:endParaRPr lang="zh-CN" altLang="en-US" sz="1400" b="1" dirty="0"/>
          </a:p>
        </p:txBody>
      </p:sp>
      <p:sp>
        <p:nvSpPr>
          <p:cNvPr id="32776" name="内容占位符 1"/>
          <p:cNvSpPr>
            <a:spLocks noGrp="1"/>
          </p:cNvSpPr>
          <p:nvPr>
            <p:ph idx="1"/>
          </p:nvPr>
        </p:nvSpPr>
        <p:spPr>
          <a:xfrm>
            <a:off x="3851920" y="1268760"/>
            <a:ext cx="5292080" cy="4824536"/>
          </a:xfrm>
        </p:spPr>
        <p:txBody>
          <a:bodyPr/>
          <a:lstStyle/>
          <a:p>
            <a:r>
              <a:rPr lang="en-US" altLang="zh-CN" sz="2000" dirty="0" smtClean="0">
                <a:latin typeface="+mj-lt"/>
                <a:cs typeface="Calibri" pitchFamily="34" charset="0"/>
              </a:rPr>
              <a:t>621 days data with more than 1.2 million IBD candidates</a:t>
            </a:r>
          </a:p>
          <a:p>
            <a:pPr lvl="1"/>
            <a:r>
              <a:rPr lang="en-US" altLang="zh-CN" sz="2000" dirty="0" smtClean="0">
                <a:latin typeface="+mj-lt"/>
                <a:cs typeface="Calibri" pitchFamily="34" charset="0"/>
              </a:rPr>
              <a:t> high-statistic reactor antineutrino spectrum measurement </a:t>
            </a:r>
          </a:p>
          <a:p>
            <a:r>
              <a:rPr lang="en-US" altLang="zh-CN" sz="2000" dirty="0" smtClean="0">
                <a:latin typeface="+mj-lt"/>
                <a:cs typeface="Calibri" pitchFamily="34" charset="0"/>
              </a:rPr>
              <a:t>A 2.9 σ deviation compared to </a:t>
            </a:r>
            <a:r>
              <a:rPr lang="en-US" altLang="zh-CN" sz="2000" dirty="0" err="1" smtClean="0">
                <a:latin typeface="+mj-lt"/>
                <a:cs typeface="Calibri" pitchFamily="34" charset="0"/>
              </a:rPr>
              <a:t>Huber+Mueller</a:t>
            </a:r>
            <a:r>
              <a:rPr lang="en-US" altLang="zh-CN" sz="2000" dirty="0" smtClean="0">
                <a:latin typeface="+mj-lt"/>
                <a:cs typeface="Calibri" pitchFamily="34" charset="0"/>
              </a:rPr>
              <a:t> model prediction;</a:t>
            </a:r>
          </a:p>
          <a:p>
            <a:r>
              <a:rPr lang="en-US" altLang="zh-CN" sz="2000" dirty="0" smtClean="0">
                <a:latin typeface="+mj-lt"/>
                <a:cs typeface="Calibri" pitchFamily="34" charset="0"/>
              </a:rPr>
              <a:t>Event excess in 4~6 </a:t>
            </a:r>
            <a:r>
              <a:rPr lang="en-US" altLang="zh-CN" sz="2000" dirty="0" err="1" smtClean="0">
                <a:latin typeface="+mj-lt"/>
                <a:cs typeface="Calibri" pitchFamily="34" charset="0"/>
              </a:rPr>
              <a:t>MeV</a:t>
            </a:r>
            <a:r>
              <a:rPr lang="en-US" altLang="zh-CN" sz="2000" dirty="0" smtClean="0">
                <a:latin typeface="+mj-lt"/>
                <a:cs typeface="Calibri" pitchFamily="34" charset="0"/>
              </a:rPr>
              <a:t> region(4.4 σ )</a:t>
            </a:r>
          </a:p>
          <a:p>
            <a:pPr lvl="1"/>
            <a:r>
              <a:rPr lang="en-US" altLang="zh-CN" sz="2000" dirty="0" smtClean="0">
                <a:latin typeface="+mj-lt"/>
                <a:cs typeface="Calibri" pitchFamily="34" charset="0"/>
              </a:rPr>
              <a:t>Excess events characteristics are same as IBD events, correlated with reactor power but time independent</a:t>
            </a:r>
          </a:p>
          <a:p>
            <a:pPr lvl="1"/>
            <a:r>
              <a:rPr lang="en-US" altLang="zh-CN" sz="2000" dirty="0" smtClean="0">
                <a:latin typeface="+mj-lt"/>
              </a:rPr>
              <a:t> </a:t>
            </a:r>
            <a:r>
              <a:rPr lang="en-US" altLang="zh-CN" sz="2000" dirty="0" smtClean="0">
                <a:latin typeface="+mj-lt"/>
                <a:cs typeface="Calibri" pitchFamily="34" charset="0"/>
              </a:rPr>
              <a:t>Ruled out detector effects </a:t>
            </a:r>
          </a:p>
          <a:p>
            <a:pPr lvl="2"/>
            <a:r>
              <a:rPr lang="en-US" altLang="zh-CN" sz="2000" dirty="0" smtClean="0">
                <a:latin typeface="+mj-lt"/>
                <a:cs typeface="Calibri" pitchFamily="34" charset="0"/>
              </a:rPr>
              <a:t>There are no event excess for the </a:t>
            </a:r>
            <a:r>
              <a:rPr lang="en-US" altLang="zh-CN" sz="2000" dirty="0" err="1" smtClean="0">
                <a:latin typeface="+mj-lt"/>
                <a:cs typeface="Calibri" pitchFamily="34" charset="0"/>
              </a:rPr>
              <a:t>spallation</a:t>
            </a:r>
            <a:r>
              <a:rPr lang="en-US" altLang="zh-CN" sz="2000" dirty="0" smtClean="0">
                <a:latin typeface="+mj-lt"/>
                <a:cs typeface="Calibri" pitchFamily="34" charset="0"/>
              </a:rPr>
              <a:t> </a:t>
            </a:r>
            <a:r>
              <a:rPr lang="en-US" altLang="zh-CN" sz="2000" baseline="30000" dirty="0" smtClean="0">
                <a:latin typeface="+mj-lt"/>
                <a:cs typeface="Calibri" pitchFamily="34" charset="0"/>
              </a:rPr>
              <a:t>12</a:t>
            </a:r>
            <a:r>
              <a:rPr lang="en-US" altLang="zh-CN" sz="2000" dirty="0" smtClean="0">
                <a:latin typeface="+mj-lt"/>
                <a:cs typeface="Calibri" pitchFamily="34" charset="0"/>
              </a:rPr>
              <a:t>B beta spectra at same energy range</a:t>
            </a:r>
          </a:p>
          <a:p>
            <a:pPr lvl="1"/>
            <a:endParaRPr lang="en-US" altLang="zh-CN" sz="2000" dirty="0" smtClean="0">
              <a:solidFill>
                <a:schemeClr val="accent2"/>
              </a:solidFill>
              <a:latin typeface="Calibri" pitchFamily="34" charset="0"/>
              <a:cs typeface="Calibri" pitchFamily="34" charset="0"/>
            </a:endParaRPr>
          </a:p>
          <a:p>
            <a:endParaRPr lang="en-US" altLang="zh-CN" sz="2000" dirty="0" smtClean="0"/>
          </a:p>
        </p:txBody>
      </p:sp>
      <p:pic>
        <p:nvPicPr>
          <p:cNvPr id="38913" name="Picture 1"/>
          <p:cNvPicPr>
            <a:picLocks noChangeAspect="1" noChangeArrowheads="1"/>
          </p:cNvPicPr>
          <p:nvPr/>
        </p:nvPicPr>
        <p:blipFill>
          <a:blip r:embed="rId3" cstate="print"/>
          <a:srcRect/>
          <a:stretch>
            <a:fillRect/>
          </a:stretch>
        </p:blipFill>
        <p:spPr bwMode="auto">
          <a:xfrm>
            <a:off x="0" y="1268760"/>
            <a:ext cx="3914019" cy="3816424"/>
          </a:xfrm>
          <a:prstGeom prst="rect">
            <a:avLst/>
          </a:prstGeom>
          <a:noFill/>
          <a:ln w="9525">
            <a:noFill/>
            <a:miter lim="800000"/>
            <a:headEnd/>
            <a:tailEnd/>
          </a:ln>
        </p:spPr>
      </p:pic>
      <p:sp>
        <p:nvSpPr>
          <p:cNvPr id="7" name="灯片编号占位符 6"/>
          <p:cNvSpPr>
            <a:spLocks noGrp="1"/>
          </p:cNvSpPr>
          <p:nvPr>
            <p:ph type="sldNum" sz="quarter" idx="4"/>
          </p:nvPr>
        </p:nvSpPr>
        <p:spPr/>
        <p:txBody>
          <a:bodyPr/>
          <a:lstStyle/>
          <a:p>
            <a:pPr>
              <a:defRPr/>
            </a:pPr>
            <a:fld id="{ED29E1F8-16ED-489D-AB37-26F80E37A49B}" type="slidenum">
              <a:rPr kumimoji="0" lang="zh-CN" altLang="en-US" smtClean="0">
                <a:solidFill>
                  <a:srgbClr val="000000"/>
                </a:solidFill>
              </a:rPr>
              <a:pPr>
                <a:defRPr/>
              </a:pPr>
              <a:t>10</a:t>
            </a:fld>
            <a:endParaRPr kumimoji="0" lang="en-US" dirty="0">
              <a:solidFill>
                <a:srgbClr val="000000"/>
              </a:solidFill>
              <a:ea typeface="黑体" panose="02010609060101010101" pitchFamily="2" charset="-122"/>
            </a:endParaRPr>
          </a:p>
        </p:txBody>
      </p:sp>
    </p:spTree>
  </p:cSld>
  <p:clrMapOvr>
    <a:masterClrMapping/>
  </p:clrMapOvr>
  <p:transition spd="slow" advTm="5907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图片 5"/>
          <p:cNvPicPr>
            <a:picLocks noChangeAspect="1"/>
          </p:cNvPicPr>
          <p:nvPr/>
        </p:nvPicPr>
        <p:blipFill>
          <a:blip r:embed="rId4" cstate="print"/>
          <a:srcRect/>
          <a:stretch>
            <a:fillRect/>
          </a:stretch>
        </p:blipFill>
        <p:spPr bwMode="auto">
          <a:xfrm>
            <a:off x="0" y="2924944"/>
            <a:ext cx="3275856" cy="3121404"/>
          </a:xfrm>
          <a:prstGeom prst="rect">
            <a:avLst/>
          </a:prstGeom>
          <a:noFill/>
          <a:ln w="9525">
            <a:noFill/>
            <a:miter lim="800000"/>
            <a:headEnd/>
            <a:tailEnd/>
          </a:ln>
        </p:spPr>
      </p:pic>
      <p:sp>
        <p:nvSpPr>
          <p:cNvPr id="33795" name="标题 1"/>
          <p:cNvSpPr>
            <a:spLocks noGrp="1"/>
          </p:cNvSpPr>
          <p:nvPr>
            <p:ph type="title"/>
          </p:nvPr>
        </p:nvSpPr>
        <p:spPr>
          <a:xfrm>
            <a:off x="457200" y="44450"/>
            <a:ext cx="8229600" cy="863600"/>
          </a:xfrm>
        </p:spPr>
        <p:txBody>
          <a:bodyPr/>
          <a:lstStyle/>
          <a:p>
            <a:pPr marL="342900" indent="-342900"/>
            <a:r>
              <a:rPr lang="en-US" altLang="zh-CN" b="1" dirty="0" smtClean="0">
                <a:cs typeface="Calibri" pitchFamily="34" charset="0"/>
              </a:rPr>
              <a:t>Reactor antineutrino flux evolution</a:t>
            </a:r>
            <a:endParaRPr lang="zh-CN" altLang="en-US" b="1" dirty="0" smtClean="0">
              <a:cs typeface="Calibri" pitchFamily="34" charset="0"/>
            </a:endParaRPr>
          </a:p>
        </p:txBody>
      </p:sp>
      <p:pic>
        <p:nvPicPr>
          <p:cNvPr id="33799" name="图片 6"/>
          <p:cNvPicPr>
            <a:picLocks noChangeAspect="1"/>
          </p:cNvPicPr>
          <p:nvPr/>
        </p:nvPicPr>
        <p:blipFill>
          <a:blip r:embed="rId5" cstate="print"/>
          <a:srcRect/>
          <a:stretch>
            <a:fillRect/>
          </a:stretch>
        </p:blipFill>
        <p:spPr bwMode="auto">
          <a:xfrm>
            <a:off x="3779912" y="1988840"/>
            <a:ext cx="3888432" cy="2432323"/>
          </a:xfrm>
          <a:prstGeom prst="rect">
            <a:avLst/>
          </a:prstGeom>
          <a:noFill/>
          <a:ln w="9525">
            <a:noFill/>
            <a:miter lim="800000"/>
            <a:headEnd/>
            <a:tailEnd/>
          </a:ln>
        </p:spPr>
      </p:pic>
      <p:sp>
        <p:nvSpPr>
          <p:cNvPr id="33801" name="文本框 9"/>
          <p:cNvSpPr txBox="1">
            <a:spLocks noChangeArrowheads="1"/>
          </p:cNvSpPr>
          <p:nvPr/>
        </p:nvSpPr>
        <p:spPr bwMode="auto">
          <a:xfrm>
            <a:off x="69850" y="2544763"/>
            <a:ext cx="184150" cy="307975"/>
          </a:xfrm>
          <a:prstGeom prst="rect">
            <a:avLst/>
          </a:prstGeom>
          <a:noFill/>
          <a:ln w="9525">
            <a:noFill/>
            <a:miter lim="800000"/>
            <a:headEnd/>
            <a:tailEnd/>
          </a:ln>
        </p:spPr>
        <p:txBody>
          <a:bodyPr wrap="none">
            <a:spAutoFit/>
          </a:bodyPr>
          <a:lstStyle/>
          <a:p>
            <a:endParaRPr lang="zh-CN" altLang="en-US" sz="1400">
              <a:latin typeface="Candara" pitchFamily="34" charset="0"/>
            </a:endParaRPr>
          </a:p>
        </p:txBody>
      </p:sp>
      <p:pic>
        <p:nvPicPr>
          <p:cNvPr id="39937" name="Picture 1"/>
          <p:cNvPicPr>
            <a:picLocks noGrp="1" noChangeAspect="1" noChangeArrowheads="1"/>
          </p:cNvPicPr>
          <p:nvPr>
            <p:ph idx="1"/>
          </p:nvPr>
        </p:nvPicPr>
        <p:blipFill>
          <a:blip r:embed="rId6" cstate="print"/>
          <a:srcRect/>
          <a:stretch>
            <a:fillRect/>
          </a:stretch>
        </p:blipFill>
        <p:spPr bwMode="auto">
          <a:xfrm>
            <a:off x="0" y="2060848"/>
            <a:ext cx="3672408" cy="650806"/>
          </a:xfrm>
          <a:prstGeom prst="rect">
            <a:avLst/>
          </a:prstGeom>
          <a:noFill/>
          <a:ln w="9525">
            <a:noFill/>
            <a:miter lim="800000"/>
            <a:headEnd/>
            <a:tailEnd/>
          </a:ln>
        </p:spPr>
      </p:pic>
      <p:sp>
        <p:nvSpPr>
          <p:cNvPr id="15" name="矩形 14"/>
          <p:cNvSpPr/>
          <p:nvPr/>
        </p:nvSpPr>
        <p:spPr>
          <a:xfrm>
            <a:off x="179512" y="836712"/>
            <a:ext cx="8712968" cy="1231106"/>
          </a:xfrm>
          <a:prstGeom prst="rect">
            <a:avLst/>
          </a:prstGeom>
        </p:spPr>
        <p:txBody>
          <a:bodyPr wrap="square">
            <a:spAutoFit/>
          </a:bodyPr>
          <a:lstStyle/>
          <a:p>
            <a:r>
              <a:rPr lang="en-US" altLang="zh-CN" dirty="0" smtClean="0">
                <a:solidFill>
                  <a:schemeClr val="tx1"/>
                </a:solidFill>
              </a:rPr>
              <a:t>Analysis of dependence of IBD yield/fission </a:t>
            </a:r>
            <a:r>
              <a:rPr lang="el-GR" altLang="zh-CN" dirty="0" smtClean="0">
                <a:solidFill>
                  <a:schemeClr val="tx1"/>
                </a:solidFill>
              </a:rPr>
              <a:t>σ</a:t>
            </a:r>
            <a:r>
              <a:rPr lang="en-US" altLang="zh-CN" sz="1200" b="1" dirty="0" err="1" smtClean="0">
                <a:solidFill>
                  <a:schemeClr val="tx1"/>
                </a:solidFill>
              </a:rPr>
              <a:t>i</a:t>
            </a:r>
            <a:r>
              <a:rPr lang="en-US" altLang="zh-CN" b="1" dirty="0" smtClean="0">
                <a:solidFill>
                  <a:schemeClr val="tx1"/>
                </a:solidFill>
              </a:rPr>
              <a:t> </a:t>
            </a:r>
            <a:r>
              <a:rPr lang="en-US" altLang="zh-CN" dirty="0" smtClean="0">
                <a:solidFill>
                  <a:schemeClr val="tx1"/>
                </a:solidFill>
              </a:rPr>
              <a:t>for each fission isotope (</a:t>
            </a:r>
            <a:r>
              <a:rPr lang="en-US" altLang="zh-CN" dirty="0" err="1" smtClean="0">
                <a:solidFill>
                  <a:schemeClr val="tx1"/>
                </a:solidFill>
              </a:rPr>
              <a:t>i</a:t>
            </a:r>
            <a:r>
              <a:rPr lang="en-US" altLang="zh-CN" dirty="0" smtClean="0">
                <a:solidFill>
                  <a:schemeClr val="tx1"/>
                </a:solidFill>
              </a:rPr>
              <a:t> = </a:t>
            </a:r>
            <a:r>
              <a:rPr lang="en-US" altLang="zh-CN" dirty="0" smtClean="0">
                <a:solidFill>
                  <a:schemeClr val="tx1"/>
                </a:solidFill>
                <a:latin typeface="Calibri" pitchFamily="34" charset="0"/>
                <a:cs typeface="Calibri" pitchFamily="34" charset="0"/>
              </a:rPr>
              <a:t> </a:t>
            </a:r>
            <a:r>
              <a:rPr lang="en-US" altLang="zh-CN" baseline="30000" dirty="0" smtClean="0">
                <a:solidFill>
                  <a:schemeClr val="tx1"/>
                </a:solidFill>
                <a:latin typeface="Calibri" pitchFamily="34" charset="0"/>
                <a:cs typeface="Calibri" pitchFamily="34" charset="0"/>
              </a:rPr>
              <a:t>235</a:t>
            </a:r>
            <a:r>
              <a:rPr lang="en-US" altLang="zh-CN" dirty="0" smtClean="0">
                <a:solidFill>
                  <a:schemeClr val="tx1"/>
                </a:solidFill>
                <a:latin typeface="Calibri" pitchFamily="34" charset="0"/>
                <a:cs typeface="Calibri" pitchFamily="34" charset="0"/>
              </a:rPr>
              <a:t>U, </a:t>
            </a:r>
            <a:r>
              <a:rPr lang="en-US" altLang="zh-CN" baseline="30000" dirty="0" smtClean="0">
                <a:solidFill>
                  <a:schemeClr val="tx1"/>
                </a:solidFill>
                <a:latin typeface="Calibri" pitchFamily="34" charset="0"/>
                <a:cs typeface="Calibri" pitchFamily="34" charset="0"/>
              </a:rPr>
              <a:t>238</a:t>
            </a:r>
            <a:r>
              <a:rPr lang="en-US" altLang="zh-CN" dirty="0" smtClean="0">
                <a:solidFill>
                  <a:schemeClr val="tx1"/>
                </a:solidFill>
                <a:latin typeface="Calibri" pitchFamily="34" charset="0"/>
                <a:cs typeface="Calibri" pitchFamily="34" charset="0"/>
              </a:rPr>
              <a:t>U, </a:t>
            </a:r>
            <a:r>
              <a:rPr lang="en-US" altLang="zh-CN" baseline="30000" dirty="0" smtClean="0">
                <a:solidFill>
                  <a:schemeClr val="tx1"/>
                </a:solidFill>
                <a:latin typeface="Calibri" pitchFamily="34" charset="0"/>
                <a:cs typeface="Calibri" pitchFamily="34" charset="0"/>
              </a:rPr>
              <a:t>239</a:t>
            </a:r>
            <a:r>
              <a:rPr lang="en-US" altLang="zh-CN" dirty="0" smtClean="0">
                <a:solidFill>
                  <a:schemeClr val="tx1"/>
                </a:solidFill>
                <a:latin typeface="Calibri" pitchFamily="34" charset="0"/>
                <a:cs typeface="Calibri" pitchFamily="34" charset="0"/>
              </a:rPr>
              <a:t>Pu,</a:t>
            </a:r>
            <a:r>
              <a:rPr lang="en-US" altLang="zh-CN" baseline="30000" dirty="0" smtClean="0">
                <a:solidFill>
                  <a:schemeClr val="tx1"/>
                </a:solidFill>
                <a:latin typeface="Calibri" pitchFamily="34" charset="0"/>
                <a:cs typeface="Calibri" pitchFamily="34" charset="0"/>
              </a:rPr>
              <a:t> 241</a:t>
            </a:r>
            <a:r>
              <a:rPr lang="en-US" altLang="zh-CN" dirty="0" smtClean="0">
                <a:solidFill>
                  <a:schemeClr val="tx1"/>
                </a:solidFill>
                <a:latin typeface="Calibri" pitchFamily="34" charset="0"/>
                <a:cs typeface="Calibri" pitchFamily="34" charset="0"/>
              </a:rPr>
              <a:t>Pu</a:t>
            </a:r>
            <a:r>
              <a:rPr lang="en-US" altLang="zh-CN" dirty="0" smtClean="0">
                <a:solidFill>
                  <a:schemeClr val="tx1"/>
                </a:solidFill>
              </a:rPr>
              <a:t> ) on effective fission fraction.</a:t>
            </a:r>
          </a:p>
          <a:p>
            <a:r>
              <a:rPr lang="en-US" altLang="zh-CN" b="1" dirty="0" smtClean="0">
                <a:solidFill>
                  <a:schemeClr val="tx1"/>
                </a:solidFill>
              </a:rPr>
              <a:t>Effective fission fraction (</a:t>
            </a:r>
            <a:r>
              <a:rPr lang="en-US" altLang="zh-CN" b="1" dirty="0" err="1" smtClean="0">
                <a:solidFill>
                  <a:schemeClr val="tx1"/>
                </a:solidFill>
              </a:rPr>
              <a:t>F</a:t>
            </a:r>
            <a:r>
              <a:rPr lang="en-US" altLang="zh-CN" sz="1200" b="1" dirty="0" err="1" smtClean="0">
                <a:solidFill>
                  <a:schemeClr val="tx1"/>
                </a:solidFill>
              </a:rPr>
              <a:t>i</a:t>
            </a:r>
            <a:r>
              <a:rPr lang="en-US" altLang="zh-CN" b="1" dirty="0" smtClean="0">
                <a:solidFill>
                  <a:schemeClr val="tx1"/>
                </a:solidFill>
              </a:rPr>
              <a:t>): </a:t>
            </a:r>
            <a:r>
              <a:rPr lang="en-US" altLang="zh-CN" dirty="0" smtClean="0">
                <a:solidFill>
                  <a:schemeClr val="tx1"/>
                </a:solidFill>
              </a:rPr>
              <a:t>Weighted by power (</a:t>
            </a:r>
            <a:r>
              <a:rPr lang="en-US" altLang="zh-CN" i="1" dirty="0" smtClean="0">
                <a:solidFill>
                  <a:schemeClr val="tx1"/>
                </a:solidFill>
              </a:rPr>
              <a:t>W), survival, </a:t>
            </a:r>
            <a:r>
              <a:rPr lang="en-US" altLang="zh-CN" dirty="0" smtClean="0">
                <a:solidFill>
                  <a:schemeClr val="tx1"/>
                </a:solidFill>
              </a:rPr>
              <a:t>probability (</a:t>
            </a:r>
            <a:r>
              <a:rPr lang="en-US" altLang="zh-CN" i="1" dirty="0" smtClean="0">
                <a:solidFill>
                  <a:schemeClr val="tx1"/>
                </a:solidFill>
              </a:rPr>
              <a:t>p), baseline (L) over 6 </a:t>
            </a:r>
            <a:r>
              <a:rPr lang="en-US" altLang="zh-CN" dirty="0" smtClean="0">
                <a:solidFill>
                  <a:schemeClr val="tx1"/>
                </a:solidFill>
              </a:rPr>
              <a:t>reactor cores</a:t>
            </a:r>
            <a:endParaRPr lang="zh-CN" altLang="en-US" dirty="0">
              <a:solidFill>
                <a:schemeClr val="tx1"/>
              </a:solidFill>
            </a:endParaRPr>
          </a:p>
        </p:txBody>
      </p:sp>
      <p:sp>
        <p:nvSpPr>
          <p:cNvPr id="18" name="矩形 17"/>
          <p:cNvSpPr/>
          <p:nvPr/>
        </p:nvSpPr>
        <p:spPr>
          <a:xfrm>
            <a:off x="179512" y="6093296"/>
            <a:ext cx="2987824" cy="369332"/>
          </a:xfrm>
          <a:prstGeom prst="rect">
            <a:avLst/>
          </a:prstGeom>
        </p:spPr>
        <p:txBody>
          <a:bodyPr wrap="square">
            <a:spAutoFit/>
          </a:bodyPr>
          <a:lstStyle/>
          <a:p>
            <a:r>
              <a:rPr lang="en-US" altLang="zh-CN" dirty="0" smtClean="0"/>
              <a:t>1230 days, near detectors</a:t>
            </a:r>
            <a:endParaRPr lang="zh-CN" altLang="en-US" dirty="0"/>
          </a:p>
        </p:txBody>
      </p:sp>
      <p:sp>
        <p:nvSpPr>
          <p:cNvPr id="17" name="灯片编号占位符 16"/>
          <p:cNvSpPr>
            <a:spLocks noGrp="1"/>
          </p:cNvSpPr>
          <p:nvPr>
            <p:ph type="sldNum" sz="quarter" idx="4"/>
          </p:nvPr>
        </p:nvSpPr>
        <p:spPr/>
        <p:txBody>
          <a:bodyPr/>
          <a:lstStyle/>
          <a:p>
            <a:pPr>
              <a:defRPr/>
            </a:pPr>
            <a:fld id="{ED29E1F8-16ED-489D-AB37-26F80E37A49B}" type="slidenum">
              <a:rPr kumimoji="0" lang="zh-CN" altLang="en-US" smtClean="0">
                <a:solidFill>
                  <a:srgbClr val="000000"/>
                </a:solidFill>
              </a:rPr>
              <a:pPr>
                <a:defRPr/>
              </a:pPr>
              <a:t>11</a:t>
            </a:fld>
            <a:endParaRPr kumimoji="0" lang="en-US" dirty="0">
              <a:solidFill>
                <a:srgbClr val="000000"/>
              </a:solidFill>
              <a:ea typeface="黑体" panose="02010609060101010101" pitchFamily="2" charset="-122"/>
            </a:endParaRPr>
          </a:p>
        </p:txBody>
      </p:sp>
      <p:sp>
        <p:nvSpPr>
          <p:cNvPr id="19" name="矩形 18"/>
          <p:cNvSpPr/>
          <p:nvPr/>
        </p:nvSpPr>
        <p:spPr>
          <a:xfrm>
            <a:off x="6300192" y="1753071"/>
            <a:ext cx="2520280" cy="30777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nn-NO" altLang="zh-CN" sz="1400" b="1" dirty="0" smtClean="0">
                <a:solidFill>
                  <a:schemeClr val="accent2">
                    <a:lumMod val="60000"/>
                    <a:lumOff val="40000"/>
                  </a:schemeClr>
                </a:solidFill>
              </a:rPr>
              <a:t>Phys. Rev. Lett. </a:t>
            </a:r>
            <a:r>
              <a:rPr lang="en-US" altLang="zh-CN" sz="1400" b="1" dirty="0" smtClean="0">
                <a:solidFill>
                  <a:schemeClr val="accent2">
                    <a:lumMod val="60000"/>
                    <a:lumOff val="40000"/>
                  </a:schemeClr>
                </a:solidFill>
              </a:rPr>
              <a:t>118.251801</a:t>
            </a:r>
            <a:endParaRPr lang="zh-CN" altLang="en-US" sz="1400" b="1" dirty="0">
              <a:solidFill>
                <a:schemeClr val="accent2">
                  <a:lumMod val="60000"/>
                  <a:lumOff val="40000"/>
                </a:schemeClr>
              </a:solidFill>
            </a:endParaRPr>
          </a:p>
        </p:txBody>
      </p:sp>
      <p:graphicFrame>
        <p:nvGraphicFramePr>
          <p:cNvPr id="21" name="表格 20"/>
          <p:cNvGraphicFramePr>
            <a:graphicFrameLocks noGrp="1"/>
          </p:cNvGraphicFramePr>
          <p:nvPr/>
        </p:nvGraphicFramePr>
        <p:xfrm>
          <a:off x="3419872" y="4437112"/>
          <a:ext cx="5328592" cy="1763747"/>
        </p:xfrm>
        <a:graphic>
          <a:graphicData uri="http://schemas.openxmlformats.org/drawingml/2006/table">
            <a:tbl>
              <a:tblPr firstRow="1" bandRow="1">
                <a:tableStyleId>{5C22544A-7EE6-4342-B048-85BDC9FD1C3A}</a:tableStyleId>
              </a:tblPr>
              <a:tblGrid>
                <a:gridCol w="2304256"/>
                <a:gridCol w="1465119"/>
                <a:gridCol w="1559217"/>
              </a:tblGrid>
              <a:tr h="462752">
                <a:tc>
                  <a:txBody>
                    <a:bodyPr/>
                    <a:lstStyle/>
                    <a:p>
                      <a:r>
                        <a:rPr lang="en-US" altLang="zh-CN" dirty="0" smtClean="0"/>
                        <a:t>Unit</a:t>
                      </a:r>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a:txBody>
                  <a:tcPr/>
                </a:tc>
                <a:tc>
                  <a:txBody>
                    <a:bodyPr/>
                    <a:lstStyle/>
                    <a:p>
                      <a:endParaRPr lang="zh-CN" altLang="en-US" dirty="0"/>
                    </a:p>
                  </a:txBody>
                  <a:tcPr/>
                </a:tc>
              </a:tr>
              <a:tr h="545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b="1" dirty="0" err="1" smtClean="0"/>
                        <a:t>Daya</a:t>
                      </a:r>
                      <a:r>
                        <a:rPr lang="en-US" altLang="zh-CN" b="1" baseline="0" dirty="0" smtClean="0"/>
                        <a:t> Bay</a:t>
                      </a:r>
                      <a:endParaRPr lang="zh-CN" altLang="en-US" b="1" dirty="0" smtClean="0"/>
                    </a:p>
                    <a:p>
                      <a:endParaRPr lang="zh-CN" altLang="en-US" dirty="0"/>
                    </a:p>
                  </a:txBody>
                  <a:tcPr/>
                </a:tc>
                <a:tc>
                  <a:txBody>
                    <a:bodyPr/>
                    <a:lstStyle/>
                    <a:p>
                      <a:r>
                        <a:rPr lang="en-US" altLang="zh-CN" dirty="0" smtClean="0"/>
                        <a:t>5.90±0.13</a:t>
                      </a:r>
                      <a:endParaRPr lang="zh-CN" altLang="en-US" dirty="0"/>
                    </a:p>
                  </a:txBody>
                  <a:tcPr/>
                </a:tc>
                <a:tc>
                  <a:txBody>
                    <a:bodyPr/>
                    <a:lstStyle/>
                    <a:p>
                      <a:r>
                        <a:rPr lang="en-US" altLang="zh-CN" dirty="0" smtClean="0"/>
                        <a:t>-1.86±0.18</a:t>
                      </a:r>
                      <a:endParaRPr lang="zh-CN" altLang="en-US" dirty="0"/>
                    </a:p>
                  </a:txBody>
                  <a:tcPr/>
                </a:tc>
              </a:tr>
              <a:tr h="6609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b="1" dirty="0" smtClean="0">
                          <a:solidFill>
                            <a:schemeClr val="tx1"/>
                          </a:solidFill>
                        </a:rPr>
                        <a:t>Huber-Mueller Model</a:t>
                      </a:r>
                      <a:endParaRPr lang="zh-CN" altLang="en-US" dirty="0"/>
                    </a:p>
                  </a:txBody>
                  <a:tcPr/>
                </a:tc>
                <a:tc>
                  <a:txBody>
                    <a:bodyPr/>
                    <a:lstStyle/>
                    <a:p>
                      <a:r>
                        <a:rPr lang="en-US" altLang="zh-CN" dirty="0" smtClean="0"/>
                        <a:t>6.22±0.14</a:t>
                      </a:r>
                      <a:endParaRPr lang="zh-CN" altLang="en-US" dirty="0"/>
                    </a:p>
                  </a:txBody>
                  <a:tcPr/>
                </a:tc>
                <a:tc>
                  <a:txBody>
                    <a:bodyPr/>
                    <a:lstStyle/>
                    <a:p>
                      <a:r>
                        <a:rPr lang="en-US" altLang="zh-CN" dirty="0" smtClean="0"/>
                        <a:t>-2.46±0.06</a:t>
                      </a:r>
                      <a:endParaRPr lang="zh-CN" altLang="en-US" dirty="0"/>
                    </a:p>
                  </a:txBody>
                  <a:tcPr/>
                </a:tc>
              </a:tr>
            </a:tbl>
          </a:graphicData>
        </a:graphic>
      </p:graphicFrame>
      <p:graphicFrame>
        <p:nvGraphicFramePr>
          <p:cNvPr id="37894" name="Object 6"/>
          <p:cNvGraphicFramePr>
            <a:graphicFrameLocks noChangeAspect="1"/>
          </p:cNvGraphicFramePr>
          <p:nvPr/>
        </p:nvGraphicFramePr>
        <p:xfrm>
          <a:off x="4067944" y="4460882"/>
          <a:ext cx="1512168" cy="264262"/>
        </p:xfrm>
        <a:graphic>
          <a:graphicData uri="http://schemas.openxmlformats.org/presentationml/2006/ole">
            <p:oleObj spid="_x0000_s37894" name="Equation" r:id="rId7" imgW="1307880" imgH="228600" progId="Equation.DSMT4">
              <p:embed/>
            </p:oleObj>
          </a:graphicData>
        </a:graphic>
      </p:graphicFrame>
      <p:graphicFrame>
        <p:nvGraphicFramePr>
          <p:cNvPr id="37896" name="Object 8"/>
          <p:cNvGraphicFramePr>
            <a:graphicFrameLocks noChangeAspect="1"/>
          </p:cNvGraphicFramePr>
          <p:nvPr/>
        </p:nvGraphicFramePr>
        <p:xfrm>
          <a:off x="7563929" y="4509120"/>
          <a:ext cx="824495" cy="313308"/>
        </p:xfrm>
        <a:graphic>
          <a:graphicData uri="http://schemas.openxmlformats.org/presentationml/2006/ole">
            <p:oleObj spid="_x0000_s37896" name="Equation" r:id="rId8" imgW="634680" imgH="241200" progId="Equation.DSMT4">
              <p:embed/>
            </p:oleObj>
          </a:graphicData>
        </a:graphic>
      </p:graphicFrame>
      <p:sp>
        <p:nvSpPr>
          <p:cNvPr id="24" name="矩形 23"/>
          <p:cNvSpPr/>
          <p:nvPr/>
        </p:nvSpPr>
        <p:spPr>
          <a:xfrm>
            <a:off x="3563888" y="6237312"/>
            <a:ext cx="5580112" cy="369332"/>
          </a:xfrm>
          <a:prstGeom prst="rect">
            <a:avLst/>
          </a:prstGeom>
        </p:spPr>
        <p:txBody>
          <a:bodyPr wrap="square">
            <a:spAutoFit/>
          </a:bodyPr>
          <a:lstStyle/>
          <a:p>
            <a:r>
              <a:rPr lang="en-US" altLang="zh-CN" dirty="0" smtClean="0">
                <a:solidFill>
                  <a:schemeClr val="tx1"/>
                </a:solidFill>
              </a:rPr>
              <a:t>5.1% difference in predicted and measured in      .  </a:t>
            </a:r>
            <a:endParaRPr lang="zh-CN" altLang="en-US" dirty="0">
              <a:solidFill>
                <a:schemeClr val="tx1"/>
              </a:solidFill>
            </a:endParaRPr>
          </a:p>
        </p:txBody>
      </p:sp>
      <p:graphicFrame>
        <p:nvGraphicFramePr>
          <p:cNvPr id="37898" name="Object 10"/>
          <p:cNvGraphicFramePr>
            <a:graphicFrameLocks noChangeAspect="1"/>
          </p:cNvGraphicFramePr>
          <p:nvPr/>
        </p:nvGraphicFramePr>
        <p:xfrm>
          <a:off x="6228184" y="4466952"/>
          <a:ext cx="263525" cy="330200"/>
        </p:xfrm>
        <a:graphic>
          <a:graphicData uri="http://schemas.openxmlformats.org/presentationml/2006/ole">
            <p:oleObj spid="_x0000_s37898" name="Equation" r:id="rId9" imgW="203040" imgH="253800" progId="Equation.DSMT4">
              <p:embed/>
            </p:oleObj>
          </a:graphicData>
        </a:graphic>
      </p:graphicFrame>
      <p:graphicFrame>
        <p:nvGraphicFramePr>
          <p:cNvPr id="37899" name="Object 11"/>
          <p:cNvGraphicFramePr>
            <a:graphicFrameLocks noChangeAspect="1"/>
          </p:cNvGraphicFramePr>
          <p:nvPr/>
        </p:nvGraphicFramePr>
        <p:xfrm>
          <a:off x="8316416" y="6237312"/>
          <a:ext cx="263525" cy="330200"/>
        </p:xfrm>
        <a:graphic>
          <a:graphicData uri="http://schemas.openxmlformats.org/presentationml/2006/ole">
            <p:oleObj spid="_x0000_s37899" name="Equation" r:id="rId10" imgW="203040" imgH="253800" progId="Equation.DSMT4">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标题 1"/>
          <p:cNvSpPr>
            <a:spLocks noGrp="1"/>
          </p:cNvSpPr>
          <p:nvPr>
            <p:ph type="title"/>
          </p:nvPr>
        </p:nvSpPr>
        <p:spPr>
          <a:xfrm>
            <a:off x="457200" y="44450"/>
            <a:ext cx="8229600" cy="863600"/>
          </a:xfrm>
        </p:spPr>
        <p:txBody>
          <a:bodyPr/>
          <a:lstStyle/>
          <a:p>
            <a:pPr marL="342900" indent="-342900"/>
            <a:r>
              <a:rPr lang="en-US" altLang="zh-CN" sz="3200" b="1" dirty="0" smtClean="0">
                <a:cs typeface="Calibri" pitchFamily="34" charset="0"/>
              </a:rPr>
              <a:t>Evolution of reactor antineutrino flux</a:t>
            </a:r>
            <a:endParaRPr lang="zh-CN" altLang="en-US" sz="2400" dirty="0" smtClean="0">
              <a:latin typeface="Century Gothic" pitchFamily="34" charset="0"/>
            </a:endParaRPr>
          </a:p>
        </p:txBody>
      </p:sp>
      <p:pic>
        <p:nvPicPr>
          <p:cNvPr id="7175" name="图片 7"/>
          <p:cNvPicPr>
            <a:picLocks noChangeAspect="1"/>
          </p:cNvPicPr>
          <p:nvPr/>
        </p:nvPicPr>
        <p:blipFill>
          <a:blip r:embed="rId4" cstate="print"/>
          <a:srcRect/>
          <a:stretch>
            <a:fillRect/>
          </a:stretch>
        </p:blipFill>
        <p:spPr bwMode="auto">
          <a:xfrm>
            <a:off x="0" y="2348880"/>
            <a:ext cx="3902075" cy="3570287"/>
          </a:xfrm>
          <a:prstGeom prst="rect">
            <a:avLst/>
          </a:prstGeom>
          <a:noFill/>
          <a:ln w="9525">
            <a:noFill/>
            <a:miter lim="800000"/>
            <a:headEnd/>
            <a:tailEnd/>
          </a:ln>
        </p:spPr>
      </p:pic>
      <p:sp>
        <p:nvSpPr>
          <p:cNvPr id="7177" name="文本框 9"/>
          <p:cNvSpPr txBox="1">
            <a:spLocks noChangeArrowheads="1"/>
          </p:cNvSpPr>
          <p:nvPr/>
        </p:nvSpPr>
        <p:spPr bwMode="auto">
          <a:xfrm>
            <a:off x="69850" y="2544763"/>
            <a:ext cx="184150" cy="307975"/>
          </a:xfrm>
          <a:prstGeom prst="rect">
            <a:avLst/>
          </a:prstGeom>
          <a:noFill/>
          <a:ln w="9525">
            <a:noFill/>
            <a:miter lim="800000"/>
            <a:headEnd/>
            <a:tailEnd/>
          </a:ln>
        </p:spPr>
        <p:txBody>
          <a:bodyPr wrap="none">
            <a:spAutoFit/>
          </a:bodyPr>
          <a:lstStyle/>
          <a:p>
            <a:endParaRPr lang="zh-CN" altLang="en-US" sz="1400">
              <a:latin typeface="Candara" pitchFamily="34" charset="0"/>
            </a:endParaRPr>
          </a:p>
        </p:txBody>
      </p:sp>
      <p:sp>
        <p:nvSpPr>
          <p:cNvPr id="7179" name="矩形 18"/>
          <p:cNvSpPr>
            <a:spLocks noChangeArrowheads="1"/>
          </p:cNvSpPr>
          <p:nvPr/>
        </p:nvSpPr>
        <p:spPr bwMode="auto">
          <a:xfrm>
            <a:off x="3851920" y="4293096"/>
            <a:ext cx="4922193" cy="2246769"/>
          </a:xfrm>
          <a:prstGeom prst="rect">
            <a:avLst/>
          </a:prstGeom>
          <a:noFill/>
          <a:ln w="9525">
            <a:noFill/>
            <a:miter lim="800000"/>
            <a:headEnd/>
            <a:tailEnd/>
          </a:ln>
        </p:spPr>
        <p:txBody>
          <a:bodyPr wrap="square">
            <a:spAutoFit/>
          </a:bodyPr>
          <a:lstStyle/>
          <a:p>
            <a:pPr marL="285750" indent="-285750">
              <a:buFont typeface="Arial" pitchFamily="34" charset="0"/>
              <a:buChar char="•"/>
            </a:pPr>
            <a:r>
              <a:rPr lang="en-US" altLang="zh-CN" sz="2000" dirty="0" smtClean="0">
                <a:solidFill>
                  <a:schemeClr val="tx1"/>
                </a:solidFill>
                <a:latin typeface="Calibri" pitchFamily="34" charset="0"/>
                <a:cs typeface="Calibri" pitchFamily="34" charset="0"/>
              </a:rPr>
              <a:t>Measurement of </a:t>
            </a:r>
            <a:r>
              <a:rPr lang="en-US" altLang="zh-CN" sz="2000" baseline="30000" dirty="0" smtClean="0">
                <a:solidFill>
                  <a:schemeClr val="tx1"/>
                </a:solidFill>
                <a:latin typeface="Calibri" pitchFamily="34" charset="0"/>
                <a:cs typeface="Calibri" pitchFamily="34" charset="0"/>
              </a:rPr>
              <a:t>235</a:t>
            </a:r>
            <a:r>
              <a:rPr lang="en-US" altLang="zh-CN" sz="2000" dirty="0" smtClean="0">
                <a:solidFill>
                  <a:schemeClr val="tx1"/>
                </a:solidFill>
                <a:latin typeface="Calibri" pitchFamily="34" charset="0"/>
                <a:cs typeface="Calibri" pitchFamily="34" charset="0"/>
              </a:rPr>
              <a:t>U yield is 7.8</a:t>
            </a:r>
            <a:r>
              <a:rPr lang="en-US" altLang="zh-CN" sz="2000" dirty="0">
                <a:solidFill>
                  <a:schemeClr val="tx1"/>
                </a:solidFill>
                <a:latin typeface="Calibri" pitchFamily="34" charset="0"/>
                <a:cs typeface="Calibri" pitchFamily="34" charset="0"/>
              </a:rPr>
              <a:t>% </a:t>
            </a:r>
            <a:r>
              <a:rPr lang="en-US" altLang="zh-CN" sz="2000" dirty="0" smtClean="0">
                <a:solidFill>
                  <a:schemeClr val="tx1"/>
                </a:solidFill>
                <a:latin typeface="Calibri" pitchFamily="34" charset="0"/>
                <a:cs typeface="Calibri" pitchFamily="34" charset="0"/>
              </a:rPr>
              <a:t> lower than predicted.</a:t>
            </a:r>
          </a:p>
          <a:p>
            <a:pPr marL="742950" lvl="1" indent="-285750">
              <a:buFont typeface="Arial" pitchFamily="34" charset="0"/>
              <a:buChar char="•"/>
            </a:pPr>
            <a:r>
              <a:rPr lang="en-US" altLang="zh-CN" sz="2000" dirty="0" smtClean="0">
                <a:solidFill>
                  <a:schemeClr val="tx1"/>
                </a:solidFill>
                <a:latin typeface="Calibri" pitchFamily="34" charset="0"/>
                <a:cs typeface="Calibri" pitchFamily="34" charset="0"/>
              </a:rPr>
              <a:t>Significantly larger than the 2.7% measurement uncertainty </a:t>
            </a:r>
          </a:p>
          <a:p>
            <a:pPr marL="285750" indent="-285750">
              <a:buFont typeface="Arial" pitchFamily="34" charset="0"/>
              <a:buChar char="•"/>
            </a:pPr>
            <a:r>
              <a:rPr lang="en-US" altLang="zh-CN" dirty="0" smtClean="0">
                <a:solidFill>
                  <a:schemeClr val="tx1"/>
                </a:solidFill>
                <a:latin typeface="Calibri" pitchFamily="34" charset="0"/>
                <a:cs typeface="Calibri" pitchFamily="34" charset="0"/>
              </a:rPr>
              <a:t>Overestimated contribution from </a:t>
            </a:r>
            <a:r>
              <a:rPr lang="en-US" altLang="zh-CN" baseline="30000" dirty="0" smtClean="0">
                <a:solidFill>
                  <a:schemeClr val="tx1"/>
                </a:solidFill>
                <a:latin typeface="Calibri" pitchFamily="34" charset="0"/>
                <a:cs typeface="Calibri" pitchFamily="34" charset="0"/>
              </a:rPr>
              <a:t>235</a:t>
            </a:r>
            <a:r>
              <a:rPr lang="en-US" altLang="zh-CN" dirty="0" smtClean="0">
                <a:solidFill>
                  <a:schemeClr val="tx1"/>
                </a:solidFill>
                <a:latin typeface="Calibri" pitchFamily="34" charset="0"/>
                <a:cs typeface="Calibri" pitchFamily="34" charset="0"/>
              </a:rPr>
              <a:t>U ?</a:t>
            </a:r>
            <a:endParaRPr lang="en-US" altLang="zh-CN" dirty="0">
              <a:solidFill>
                <a:schemeClr val="tx1"/>
              </a:solidFill>
              <a:latin typeface="Calibri" pitchFamily="34" charset="0"/>
              <a:cs typeface="Calibri" pitchFamily="34" charset="0"/>
            </a:endParaRPr>
          </a:p>
          <a:p>
            <a:pPr marL="285750" indent="-285750">
              <a:buFont typeface="Arial" pitchFamily="34" charset="0"/>
              <a:buChar char="•"/>
            </a:pPr>
            <a:r>
              <a:rPr lang="en-US" altLang="zh-CN" sz="2000" dirty="0">
                <a:solidFill>
                  <a:schemeClr val="tx1"/>
                </a:solidFill>
                <a:latin typeface="Calibri" pitchFamily="34" charset="0"/>
                <a:cs typeface="Calibri" pitchFamily="34" charset="0"/>
              </a:rPr>
              <a:t>It may be the primary contributor to the reactor antineutrino </a:t>
            </a:r>
            <a:r>
              <a:rPr lang="en-US" altLang="zh-CN" sz="2000" dirty="0" smtClean="0">
                <a:solidFill>
                  <a:schemeClr val="tx1"/>
                </a:solidFill>
                <a:latin typeface="Calibri" pitchFamily="34" charset="0"/>
                <a:cs typeface="Calibri" pitchFamily="34" charset="0"/>
              </a:rPr>
              <a:t>anomaly.</a:t>
            </a:r>
            <a:endParaRPr lang="zh-CN" altLang="en-US" sz="2000" dirty="0">
              <a:solidFill>
                <a:schemeClr val="tx1"/>
              </a:solidFill>
              <a:latin typeface="Calibri" pitchFamily="34" charset="0"/>
              <a:cs typeface="Calibri" pitchFamily="34" charset="0"/>
            </a:endParaRPr>
          </a:p>
        </p:txBody>
      </p:sp>
      <p:sp>
        <p:nvSpPr>
          <p:cNvPr id="16" name="内容占位符 15"/>
          <p:cNvSpPr>
            <a:spLocks noGrp="1"/>
          </p:cNvSpPr>
          <p:nvPr>
            <p:ph idx="1"/>
          </p:nvPr>
        </p:nvSpPr>
        <p:spPr>
          <a:xfrm>
            <a:off x="179511" y="980728"/>
            <a:ext cx="8964489" cy="1152128"/>
          </a:xfrm>
        </p:spPr>
        <p:txBody>
          <a:bodyPr/>
          <a:lstStyle/>
          <a:p>
            <a:r>
              <a:rPr lang="en-US" altLang="zh-CN" sz="2000" dirty="0" smtClean="0">
                <a:latin typeface="+mj-lt"/>
              </a:rPr>
              <a:t>Fits to Individual Isotopes </a:t>
            </a:r>
            <a:r>
              <a:rPr lang="en-US" altLang="zh-CN" sz="2000" baseline="30000" dirty="0" smtClean="0">
                <a:latin typeface="+mj-lt"/>
                <a:cs typeface="Calibri" pitchFamily="34" charset="0"/>
              </a:rPr>
              <a:t>235</a:t>
            </a:r>
            <a:r>
              <a:rPr lang="en-US" altLang="zh-CN" sz="2000" dirty="0" smtClean="0">
                <a:latin typeface="+mj-lt"/>
                <a:cs typeface="Calibri" pitchFamily="34" charset="0"/>
              </a:rPr>
              <a:t>U</a:t>
            </a:r>
            <a:r>
              <a:rPr lang="en-US" altLang="zh-CN" sz="2000" dirty="0" smtClean="0">
                <a:latin typeface="+mj-lt"/>
              </a:rPr>
              <a:t> &amp; </a:t>
            </a:r>
            <a:r>
              <a:rPr lang="en-US" altLang="zh-CN" sz="2000" baseline="30000" dirty="0" smtClean="0">
                <a:latin typeface="+mj-lt"/>
                <a:cs typeface="Calibri" pitchFamily="34" charset="0"/>
              </a:rPr>
              <a:t>239</a:t>
            </a:r>
            <a:r>
              <a:rPr lang="en-US" altLang="zh-CN" sz="2000" dirty="0" smtClean="0">
                <a:latin typeface="+mj-lt"/>
                <a:cs typeface="Calibri" pitchFamily="34" charset="0"/>
              </a:rPr>
              <a:t>Pu</a:t>
            </a:r>
            <a:endParaRPr lang="en-US" altLang="zh-CN" sz="2000" dirty="0" smtClean="0">
              <a:latin typeface="+mj-lt"/>
            </a:endParaRPr>
          </a:p>
          <a:p>
            <a:r>
              <a:rPr lang="en-US" altLang="zh-CN" sz="2000" dirty="0" smtClean="0">
                <a:latin typeface="+mj-lt"/>
              </a:rPr>
              <a:t>Assume loose (10%) uncertainties on sub-dominant </a:t>
            </a:r>
            <a:r>
              <a:rPr lang="en-US" altLang="zh-CN" sz="2000" baseline="30000" dirty="0" smtClean="0">
                <a:latin typeface="+mj-lt"/>
                <a:cs typeface="Calibri" pitchFamily="34" charset="0"/>
              </a:rPr>
              <a:t>238</a:t>
            </a:r>
            <a:r>
              <a:rPr lang="en-US" altLang="zh-CN" sz="2000" dirty="0" smtClean="0">
                <a:latin typeface="+mj-lt"/>
                <a:cs typeface="Calibri" pitchFamily="34" charset="0"/>
              </a:rPr>
              <a:t>U </a:t>
            </a:r>
            <a:r>
              <a:rPr lang="en-US" altLang="zh-CN" sz="2000" dirty="0" smtClean="0">
                <a:latin typeface="+mj-lt"/>
              </a:rPr>
              <a:t>&amp; </a:t>
            </a:r>
            <a:r>
              <a:rPr lang="en-US" altLang="zh-CN" sz="2000" baseline="30000" dirty="0" smtClean="0">
                <a:latin typeface="+mj-lt"/>
                <a:cs typeface="Calibri" pitchFamily="34" charset="0"/>
              </a:rPr>
              <a:t>241</a:t>
            </a:r>
            <a:r>
              <a:rPr lang="en-US" altLang="zh-CN" sz="2000" dirty="0" smtClean="0">
                <a:latin typeface="+mj-lt"/>
                <a:cs typeface="Calibri" pitchFamily="34" charset="0"/>
              </a:rPr>
              <a:t>Pu</a:t>
            </a:r>
            <a:r>
              <a:rPr lang="en-US" altLang="zh-CN" sz="2000" dirty="0" smtClean="0">
                <a:latin typeface="+mj-lt"/>
              </a:rPr>
              <a:t> (central values taken from Huber-Mueller model)</a:t>
            </a:r>
            <a:endParaRPr lang="zh-CN" altLang="en-US" sz="2000" dirty="0">
              <a:latin typeface="+mj-lt"/>
            </a:endParaRPr>
          </a:p>
        </p:txBody>
      </p:sp>
      <p:sp>
        <p:nvSpPr>
          <p:cNvPr id="20" name="灯片编号占位符 19"/>
          <p:cNvSpPr>
            <a:spLocks noGrp="1"/>
          </p:cNvSpPr>
          <p:nvPr>
            <p:ph type="sldNum" sz="quarter" idx="4"/>
          </p:nvPr>
        </p:nvSpPr>
        <p:spPr/>
        <p:txBody>
          <a:bodyPr/>
          <a:lstStyle/>
          <a:p>
            <a:pPr>
              <a:defRPr/>
            </a:pPr>
            <a:fld id="{ED29E1F8-16ED-489D-AB37-26F80E37A49B}" type="slidenum">
              <a:rPr kumimoji="0" lang="zh-CN" altLang="en-US" smtClean="0">
                <a:solidFill>
                  <a:srgbClr val="000000"/>
                </a:solidFill>
              </a:rPr>
              <a:pPr>
                <a:defRPr/>
              </a:pPr>
              <a:t>12</a:t>
            </a:fld>
            <a:endParaRPr kumimoji="0" lang="en-US" dirty="0">
              <a:solidFill>
                <a:srgbClr val="000000"/>
              </a:solidFill>
              <a:ea typeface="黑体" panose="02010609060101010101" pitchFamily="2" charset="-122"/>
            </a:endParaRPr>
          </a:p>
        </p:txBody>
      </p:sp>
      <p:graphicFrame>
        <p:nvGraphicFramePr>
          <p:cNvPr id="11" name="表格 10"/>
          <p:cNvGraphicFramePr>
            <a:graphicFrameLocks noGrp="1"/>
          </p:cNvGraphicFramePr>
          <p:nvPr/>
        </p:nvGraphicFramePr>
        <p:xfrm>
          <a:off x="3815408" y="2420889"/>
          <a:ext cx="5149079" cy="1824006"/>
        </p:xfrm>
        <a:graphic>
          <a:graphicData uri="http://schemas.openxmlformats.org/drawingml/2006/table">
            <a:tbl>
              <a:tblPr firstRow="1" bandRow="1">
                <a:tableStyleId>{5C22544A-7EE6-4342-B048-85BDC9FD1C3A}</a:tableStyleId>
              </a:tblPr>
              <a:tblGrid>
                <a:gridCol w="2226629"/>
                <a:gridCol w="1415761"/>
                <a:gridCol w="1506689"/>
              </a:tblGrid>
              <a:tr h="487568">
                <a:tc>
                  <a:txBody>
                    <a:bodyPr/>
                    <a:lstStyle/>
                    <a:p>
                      <a:r>
                        <a:rPr lang="en-US" altLang="zh-CN" dirty="0" smtClean="0"/>
                        <a:t>Unit</a:t>
                      </a:r>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a:txBody>
                  <a:tcPr/>
                </a:tc>
                <a:tc>
                  <a:txBody>
                    <a:bodyPr/>
                    <a:lstStyle/>
                    <a:p>
                      <a:endParaRPr lang="zh-CN" altLang="en-US" dirty="0"/>
                    </a:p>
                  </a:txBody>
                  <a:tcPr/>
                </a:tc>
              </a:tr>
              <a:tr h="5205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b="1" dirty="0" err="1" smtClean="0"/>
                        <a:t>Daya</a:t>
                      </a:r>
                      <a:r>
                        <a:rPr lang="en-US" altLang="zh-CN" b="1" baseline="0" dirty="0" smtClean="0"/>
                        <a:t> Bay</a:t>
                      </a:r>
                      <a:endParaRPr lang="zh-CN" altLang="en-US" b="1" dirty="0" smtClean="0"/>
                    </a:p>
                    <a:p>
                      <a:endParaRPr lang="zh-CN" altLang="en-US" dirty="0"/>
                    </a:p>
                  </a:txBody>
                  <a:tcPr/>
                </a:tc>
                <a:tc>
                  <a:txBody>
                    <a:bodyPr/>
                    <a:lstStyle/>
                    <a:p>
                      <a:r>
                        <a:rPr lang="en-US" altLang="zh-CN" dirty="0" smtClean="0"/>
                        <a:t>6.17±0.17</a:t>
                      </a:r>
                      <a:endParaRPr lang="zh-CN" altLang="en-US" dirty="0"/>
                    </a:p>
                  </a:txBody>
                  <a:tcPr/>
                </a:tc>
                <a:tc>
                  <a:txBody>
                    <a:bodyPr/>
                    <a:lstStyle/>
                    <a:p>
                      <a:r>
                        <a:rPr lang="en-US" altLang="zh-CN" dirty="0" smtClean="0"/>
                        <a:t>4.27±0.26</a:t>
                      </a:r>
                      <a:endParaRPr lang="zh-CN" altLang="en-US" dirty="0"/>
                    </a:p>
                  </a:txBody>
                  <a:tcPr/>
                </a:tc>
              </a:tr>
              <a:tr h="6963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b="1" dirty="0" smtClean="0">
                          <a:solidFill>
                            <a:schemeClr val="tx1"/>
                          </a:solidFill>
                        </a:rPr>
                        <a:t>Huber-Mueller Model</a:t>
                      </a:r>
                      <a:endParaRPr lang="zh-CN" altLang="en-US" dirty="0"/>
                    </a:p>
                  </a:txBody>
                  <a:tcPr/>
                </a:tc>
                <a:tc>
                  <a:txBody>
                    <a:bodyPr/>
                    <a:lstStyle/>
                    <a:p>
                      <a:r>
                        <a:rPr lang="en-US" altLang="zh-CN" dirty="0" smtClean="0"/>
                        <a:t>6.69±0.15</a:t>
                      </a:r>
                      <a:endParaRPr lang="zh-CN" altLang="en-US" dirty="0"/>
                    </a:p>
                  </a:txBody>
                  <a:tcPr/>
                </a:tc>
                <a:tc>
                  <a:txBody>
                    <a:bodyPr/>
                    <a:lstStyle/>
                    <a:p>
                      <a:r>
                        <a:rPr lang="en-US" altLang="zh-CN" dirty="0" smtClean="0"/>
                        <a:t>4.36±0.11</a:t>
                      </a:r>
                      <a:endParaRPr lang="zh-CN" altLang="en-US" dirty="0"/>
                    </a:p>
                  </a:txBody>
                  <a:tcPr/>
                </a:tc>
              </a:tr>
            </a:tbl>
          </a:graphicData>
        </a:graphic>
      </p:graphicFrame>
      <p:graphicFrame>
        <p:nvGraphicFramePr>
          <p:cNvPr id="12" name="Object 6"/>
          <p:cNvGraphicFramePr>
            <a:graphicFrameLocks noChangeAspect="1"/>
          </p:cNvGraphicFramePr>
          <p:nvPr/>
        </p:nvGraphicFramePr>
        <p:xfrm>
          <a:off x="4463480" y="2492896"/>
          <a:ext cx="1512168" cy="264262"/>
        </p:xfrm>
        <a:graphic>
          <a:graphicData uri="http://schemas.openxmlformats.org/presentationml/2006/ole">
            <p:oleObj spid="_x0000_s15364" name="Equation" r:id="rId5" imgW="1307880" imgH="228600" progId="Equation.DSMT4">
              <p:embed/>
            </p:oleObj>
          </a:graphicData>
        </a:graphic>
      </p:graphicFrame>
      <p:graphicFrame>
        <p:nvGraphicFramePr>
          <p:cNvPr id="13" name="Object 8"/>
          <p:cNvGraphicFramePr>
            <a:graphicFrameLocks noChangeAspect="1"/>
          </p:cNvGraphicFramePr>
          <p:nvPr/>
        </p:nvGraphicFramePr>
        <p:xfrm>
          <a:off x="8046516" y="2429425"/>
          <a:ext cx="521420" cy="423511"/>
        </p:xfrm>
        <a:graphic>
          <a:graphicData uri="http://schemas.openxmlformats.org/presentationml/2006/ole">
            <p:oleObj spid="_x0000_s15365" name="Equation" r:id="rId6" imgW="279360" imgH="228600" progId="Equation.DSMT4">
              <p:embed/>
            </p:oleObj>
          </a:graphicData>
        </a:graphic>
      </p:graphicFrame>
      <p:graphicFrame>
        <p:nvGraphicFramePr>
          <p:cNvPr id="14" name="Object 10"/>
          <p:cNvGraphicFramePr>
            <a:graphicFrameLocks noChangeAspect="1"/>
          </p:cNvGraphicFramePr>
          <p:nvPr/>
        </p:nvGraphicFramePr>
        <p:xfrm>
          <a:off x="6431634" y="2420888"/>
          <a:ext cx="552126" cy="384895"/>
        </p:xfrm>
        <a:graphic>
          <a:graphicData uri="http://schemas.openxmlformats.org/presentationml/2006/ole">
            <p:oleObj spid="_x0000_s15366" name="Equation" r:id="rId7" imgW="279360" imgH="228600" progId="Equation.DSMT4">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标题 1"/>
          <p:cNvSpPr>
            <a:spLocks noGrp="1"/>
          </p:cNvSpPr>
          <p:nvPr>
            <p:ph type="title"/>
          </p:nvPr>
        </p:nvSpPr>
        <p:spPr>
          <a:xfrm>
            <a:off x="457200" y="44450"/>
            <a:ext cx="8229600" cy="863600"/>
          </a:xfrm>
        </p:spPr>
        <p:txBody>
          <a:bodyPr/>
          <a:lstStyle/>
          <a:p>
            <a:pPr marL="342900" indent="-342900"/>
            <a:r>
              <a:rPr lang="en-US" altLang="zh-CN" sz="3200" b="1" dirty="0" smtClean="0">
                <a:latin typeface="Calibri" pitchFamily="34" charset="0"/>
                <a:cs typeface="Calibri" pitchFamily="34" charset="0"/>
              </a:rPr>
              <a:t>Evolution of the reactor antineutrino Spectrum</a:t>
            </a:r>
            <a:endParaRPr lang="zh-CN" altLang="en-US" sz="3200" b="1" dirty="0" smtClean="0">
              <a:latin typeface="Calibri" pitchFamily="34" charset="0"/>
              <a:cs typeface="Calibri" pitchFamily="34" charset="0"/>
            </a:endParaRPr>
          </a:p>
        </p:txBody>
      </p:sp>
      <p:sp>
        <p:nvSpPr>
          <p:cNvPr id="8199" name="文本框 9"/>
          <p:cNvSpPr txBox="1">
            <a:spLocks noChangeArrowheads="1"/>
          </p:cNvSpPr>
          <p:nvPr/>
        </p:nvSpPr>
        <p:spPr bwMode="auto">
          <a:xfrm>
            <a:off x="69850" y="2544763"/>
            <a:ext cx="184150" cy="307975"/>
          </a:xfrm>
          <a:prstGeom prst="rect">
            <a:avLst/>
          </a:prstGeom>
          <a:noFill/>
          <a:ln w="9525">
            <a:noFill/>
            <a:miter lim="800000"/>
            <a:headEnd/>
            <a:tailEnd/>
          </a:ln>
        </p:spPr>
        <p:txBody>
          <a:bodyPr wrap="none">
            <a:spAutoFit/>
          </a:bodyPr>
          <a:lstStyle/>
          <a:p>
            <a:endParaRPr lang="zh-CN" altLang="en-US" sz="1400">
              <a:latin typeface="Candara" pitchFamily="34" charset="0"/>
            </a:endParaRPr>
          </a:p>
        </p:txBody>
      </p:sp>
      <p:pic>
        <p:nvPicPr>
          <p:cNvPr id="8200" name="图片 6"/>
          <p:cNvPicPr>
            <a:picLocks noChangeAspect="1"/>
          </p:cNvPicPr>
          <p:nvPr/>
        </p:nvPicPr>
        <p:blipFill>
          <a:blip r:embed="rId4" cstate="print"/>
          <a:srcRect/>
          <a:stretch>
            <a:fillRect/>
          </a:stretch>
        </p:blipFill>
        <p:spPr bwMode="auto">
          <a:xfrm>
            <a:off x="539552" y="2060848"/>
            <a:ext cx="3456384" cy="3189688"/>
          </a:xfrm>
          <a:prstGeom prst="rect">
            <a:avLst/>
          </a:prstGeom>
          <a:noFill/>
          <a:ln w="9525">
            <a:noFill/>
            <a:miter lim="800000"/>
            <a:headEnd/>
            <a:tailEnd/>
          </a:ln>
        </p:spPr>
      </p:pic>
      <p:pic>
        <p:nvPicPr>
          <p:cNvPr id="8201" name="图片 10"/>
          <p:cNvPicPr>
            <a:picLocks noChangeAspect="1"/>
          </p:cNvPicPr>
          <p:nvPr/>
        </p:nvPicPr>
        <p:blipFill>
          <a:blip r:embed="rId5" cstate="print"/>
          <a:srcRect/>
          <a:stretch>
            <a:fillRect/>
          </a:stretch>
        </p:blipFill>
        <p:spPr bwMode="auto">
          <a:xfrm>
            <a:off x="5292080" y="2060848"/>
            <a:ext cx="3598141" cy="2371601"/>
          </a:xfrm>
          <a:prstGeom prst="rect">
            <a:avLst/>
          </a:prstGeom>
          <a:noFill/>
          <a:ln w="9525">
            <a:noFill/>
            <a:miter lim="800000"/>
            <a:headEnd/>
            <a:tailEnd/>
          </a:ln>
        </p:spPr>
      </p:pic>
      <p:cxnSp>
        <p:nvCxnSpPr>
          <p:cNvPr id="14" name="直接箭头连接符 13"/>
          <p:cNvCxnSpPr/>
          <p:nvPr/>
        </p:nvCxnSpPr>
        <p:spPr>
          <a:xfrm>
            <a:off x="4283968" y="3140968"/>
            <a:ext cx="93503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9" name="灯片编号占位符 8"/>
          <p:cNvSpPr>
            <a:spLocks noGrp="1"/>
          </p:cNvSpPr>
          <p:nvPr>
            <p:ph type="sldNum" sz="quarter" idx="4"/>
          </p:nvPr>
        </p:nvSpPr>
        <p:spPr/>
        <p:txBody>
          <a:bodyPr/>
          <a:lstStyle/>
          <a:p>
            <a:pPr>
              <a:defRPr/>
            </a:pPr>
            <a:fld id="{ED29E1F8-16ED-489D-AB37-26F80E37A49B}" type="slidenum">
              <a:rPr kumimoji="0" lang="zh-CN" altLang="en-US" smtClean="0">
                <a:solidFill>
                  <a:srgbClr val="000000"/>
                </a:solidFill>
              </a:rPr>
              <a:pPr>
                <a:defRPr/>
              </a:pPr>
              <a:t>13</a:t>
            </a:fld>
            <a:endParaRPr kumimoji="0" lang="en-US" dirty="0">
              <a:solidFill>
                <a:srgbClr val="000000"/>
              </a:solidFill>
              <a:ea typeface="黑体" panose="02010609060101010101" pitchFamily="2" charset="-122"/>
            </a:endParaRPr>
          </a:p>
        </p:txBody>
      </p:sp>
      <p:sp>
        <p:nvSpPr>
          <p:cNvPr id="10" name="内容占位符 2"/>
          <p:cNvSpPr>
            <a:spLocks noGrp="1"/>
          </p:cNvSpPr>
          <p:nvPr>
            <p:ph idx="1"/>
          </p:nvPr>
        </p:nvSpPr>
        <p:spPr>
          <a:xfrm>
            <a:off x="0" y="5445224"/>
            <a:ext cx="6300192" cy="2132856"/>
          </a:xfrm>
        </p:spPr>
        <p:txBody>
          <a:bodyPr/>
          <a:lstStyle/>
          <a:p>
            <a:r>
              <a:rPr lang="en-US" altLang="zh-CN" sz="1800" dirty="0" smtClean="0"/>
              <a:t>Energy-dependent evolution is observed</a:t>
            </a:r>
          </a:p>
          <a:p>
            <a:r>
              <a:rPr lang="en-US" altLang="zh-CN" sz="1800" dirty="0" smtClean="0"/>
              <a:t>Change in spectral shape as fuel composition evolves.</a:t>
            </a:r>
          </a:p>
          <a:p>
            <a:r>
              <a:rPr lang="en-US" altLang="zh-CN" sz="1800" dirty="0" smtClean="0"/>
              <a:t> First unambiguous measurements of this Behavior </a:t>
            </a:r>
          </a:p>
        </p:txBody>
      </p:sp>
      <p:sp>
        <p:nvSpPr>
          <p:cNvPr id="11" name="矩形 10"/>
          <p:cNvSpPr/>
          <p:nvPr/>
        </p:nvSpPr>
        <p:spPr>
          <a:xfrm>
            <a:off x="107504" y="5085184"/>
            <a:ext cx="4480714" cy="369332"/>
          </a:xfrm>
          <a:prstGeom prst="rect">
            <a:avLst/>
          </a:prstGeom>
        </p:spPr>
        <p:txBody>
          <a:bodyPr wrap="none">
            <a:spAutoFit/>
          </a:bodyPr>
          <a:lstStyle/>
          <a:p>
            <a:r>
              <a:rPr lang="en-US" altLang="zh-CN" b="1" dirty="0" smtClean="0">
                <a:solidFill>
                  <a:schemeClr val="tx1"/>
                </a:solidFill>
              </a:rPr>
              <a:t>4 different energy bins for the analysis </a:t>
            </a:r>
          </a:p>
        </p:txBody>
      </p:sp>
      <p:sp>
        <p:nvSpPr>
          <p:cNvPr id="12" name="矩形 11"/>
          <p:cNvSpPr/>
          <p:nvPr/>
        </p:nvSpPr>
        <p:spPr>
          <a:xfrm>
            <a:off x="5148064" y="4437112"/>
            <a:ext cx="4248472" cy="923330"/>
          </a:xfrm>
          <a:prstGeom prst="rect">
            <a:avLst/>
          </a:prstGeom>
        </p:spPr>
        <p:txBody>
          <a:bodyPr wrap="square">
            <a:spAutoFit/>
          </a:bodyPr>
          <a:lstStyle/>
          <a:p>
            <a:r>
              <a:rPr lang="en-US" altLang="zh-CN" dirty="0" smtClean="0">
                <a:solidFill>
                  <a:schemeClr val="tx1"/>
                </a:solidFill>
              </a:rPr>
              <a:t>X axis: fractional variation in IBD yield.</a:t>
            </a:r>
          </a:p>
          <a:p>
            <a:r>
              <a:rPr lang="en-US" altLang="zh-CN" dirty="0" smtClean="0">
                <a:solidFill>
                  <a:schemeClr val="tx1"/>
                </a:solidFill>
              </a:rPr>
              <a:t>The trend is generally consistent with prediction </a:t>
            </a:r>
            <a:endParaRPr lang="zh-CN" altLang="en-US" dirty="0">
              <a:solidFill>
                <a:schemeClr val="tx1"/>
              </a:solidFill>
            </a:endParaRPr>
          </a:p>
        </p:txBody>
      </p:sp>
      <p:sp>
        <p:nvSpPr>
          <p:cNvPr id="13" name="矩形 12"/>
          <p:cNvSpPr/>
          <p:nvPr/>
        </p:nvSpPr>
        <p:spPr>
          <a:xfrm>
            <a:off x="0" y="908721"/>
            <a:ext cx="9144000" cy="1477328"/>
          </a:xfrm>
          <a:prstGeom prst="rect">
            <a:avLst/>
          </a:prstGeom>
        </p:spPr>
        <p:txBody>
          <a:bodyPr wrap="square">
            <a:spAutoFit/>
          </a:bodyPr>
          <a:lstStyle/>
          <a:p>
            <a:r>
              <a:rPr lang="en-US" altLang="zh-CN" dirty="0" smtClean="0">
                <a:solidFill>
                  <a:schemeClr val="tx1"/>
                </a:solidFill>
              </a:rPr>
              <a:t>Observed IBD spectra per fission, S,                      the sum of IBD yields in all prompt energy bins. </a:t>
            </a:r>
          </a:p>
          <a:p>
            <a:r>
              <a:rPr lang="en-US" altLang="zh-CN" dirty="0" smtClean="0">
                <a:solidFill>
                  <a:schemeClr val="tx1"/>
                </a:solidFill>
              </a:rPr>
              <a:t>     : F239-averaged IBD yield per fission value.</a:t>
            </a:r>
          </a:p>
          <a:p>
            <a:r>
              <a:rPr lang="en-US" altLang="zh-CN" dirty="0" smtClean="0">
                <a:solidFill>
                  <a:schemeClr val="tx1"/>
                </a:solidFill>
              </a:rPr>
              <a:t>Y axis is the ratio of            .</a:t>
            </a:r>
          </a:p>
          <a:p>
            <a:endParaRPr lang="zh-CN" altLang="en-US" dirty="0"/>
          </a:p>
        </p:txBody>
      </p:sp>
      <p:graphicFrame>
        <p:nvGraphicFramePr>
          <p:cNvPr id="90113" name="Object 1"/>
          <p:cNvGraphicFramePr>
            <a:graphicFrameLocks noChangeAspect="1"/>
          </p:cNvGraphicFramePr>
          <p:nvPr/>
        </p:nvGraphicFramePr>
        <p:xfrm>
          <a:off x="3923929" y="908720"/>
          <a:ext cx="1152128" cy="438269"/>
        </p:xfrm>
        <a:graphic>
          <a:graphicData uri="http://schemas.openxmlformats.org/presentationml/2006/ole">
            <p:oleObj spid="_x0000_s90113" name="Equation" r:id="rId6" imgW="736560" imgH="279360" progId="Equation.DSMT4">
              <p:embed/>
            </p:oleObj>
          </a:graphicData>
        </a:graphic>
      </p:graphicFrame>
      <p:graphicFrame>
        <p:nvGraphicFramePr>
          <p:cNvPr id="90114" name="Object 2"/>
          <p:cNvGraphicFramePr>
            <a:graphicFrameLocks noChangeAspect="1"/>
          </p:cNvGraphicFramePr>
          <p:nvPr/>
        </p:nvGraphicFramePr>
        <p:xfrm>
          <a:off x="110803" y="1484784"/>
          <a:ext cx="212725" cy="346075"/>
        </p:xfrm>
        <a:graphic>
          <a:graphicData uri="http://schemas.openxmlformats.org/presentationml/2006/ole">
            <p:oleObj spid="_x0000_s90114" name="Equation" r:id="rId7" imgW="164880" imgH="266400" progId="Equation.DSMT4">
              <p:embed/>
            </p:oleObj>
          </a:graphicData>
        </a:graphic>
      </p:graphicFrame>
      <p:graphicFrame>
        <p:nvGraphicFramePr>
          <p:cNvPr id="90115" name="Object 3"/>
          <p:cNvGraphicFramePr>
            <a:graphicFrameLocks noChangeAspect="1"/>
          </p:cNvGraphicFramePr>
          <p:nvPr/>
        </p:nvGraphicFramePr>
        <p:xfrm>
          <a:off x="2195736" y="1700808"/>
          <a:ext cx="676275" cy="419100"/>
        </p:xfrm>
        <a:graphic>
          <a:graphicData uri="http://schemas.openxmlformats.org/presentationml/2006/ole">
            <p:oleObj spid="_x0000_s90115" name="Equation" r:id="rId8" imgW="431640" imgH="266400" progId="Equation.DSMT4">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smtClean="0"/>
              <a:t>Summary</a:t>
            </a:r>
            <a:endParaRPr lang="zh-CN" altLang="en-US" b="1" dirty="0"/>
          </a:p>
        </p:txBody>
      </p:sp>
      <p:sp>
        <p:nvSpPr>
          <p:cNvPr id="3" name="内容占位符 2"/>
          <p:cNvSpPr>
            <a:spLocks noGrp="1"/>
          </p:cNvSpPr>
          <p:nvPr>
            <p:ph idx="1"/>
          </p:nvPr>
        </p:nvSpPr>
        <p:spPr>
          <a:xfrm>
            <a:off x="0" y="792088"/>
            <a:ext cx="9144000" cy="6093296"/>
          </a:xfrm>
        </p:spPr>
        <p:txBody>
          <a:bodyPr/>
          <a:lstStyle/>
          <a:p>
            <a:pPr>
              <a:defRPr/>
            </a:pPr>
            <a:r>
              <a:rPr lang="en-US" altLang="zh-CN" sz="2000" b="1" dirty="0" smtClean="0">
                <a:latin typeface="Calibri" pitchFamily="34" charset="0"/>
                <a:cs typeface="Calibri" pitchFamily="34" charset="0"/>
              </a:rPr>
              <a:t>Reactor antineutrino oscillation results:</a:t>
            </a:r>
          </a:p>
          <a:p>
            <a:pPr lvl="1">
              <a:defRPr/>
            </a:pPr>
            <a:r>
              <a:rPr lang="en-US" altLang="zh-CN" sz="2000" b="1" dirty="0" err="1" smtClean="0">
                <a:latin typeface="Calibri" pitchFamily="34" charset="0"/>
                <a:cs typeface="Calibri" pitchFamily="34" charset="0"/>
              </a:rPr>
              <a:t>nGd</a:t>
            </a:r>
            <a:r>
              <a:rPr lang="en-US" altLang="zh-CN" sz="2000" b="1" dirty="0" smtClean="0">
                <a:latin typeface="Calibri" pitchFamily="34" charset="0"/>
                <a:cs typeface="Calibri" pitchFamily="34" charset="0"/>
              </a:rPr>
              <a:t>, 1230 days’ data  </a:t>
            </a:r>
          </a:p>
          <a:p>
            <a:pPr lvl="1">
              <a:defRPr/>
            </a:pPr>
            <a:endParaRPr lang="en-US" altLang="zh-CN" sz="2000" b="1" dirty="0" smtClean="0">
              <a:latin typeface="Calibri" pitchFamily="34" charset="0"/>
              <a:cs typeface="Calibri" pitchFamily="34" charset="0"/>
            </a:endParaRPr>
          </a:p>
          <a:p>
            <a:pPr lvl="1">
              <a:defRPr/>
            </a:pPr>
            <a:r>
              <a:rPr lang="en-US" altLang="zh-CN" sz="2000" b="1" dirty="0" err="1" smtClean="0">
                <a:latin typeface="Calibri" pitchFamily="34" charset="0"/>
                <a:cs typeface="Calibri" pitchFamily="34" charset="0"/>
              </a:rPr>
              <a:t>nH</a:t>
            </a:r>
            <a:r>
              <a:rPr lang="en-US" altLang="zh-CN" sz="2000" b="1" dirty="0" smtClean="0">
                <a:latin typeface="Calibri" pitchFamily="34" charset="0"/>
                <a:cs typeface="Calibri" pitchFamily="34" charset="0"/>
              </a:rPr>
              <a:t>, rate analysis </a:t>
            </a:r>
          </a:p>
          <a:p>
            <a:r>
              <a:rPr lang="en-US" altLang="zh-CN" sz="2000" b="1" dirty="0" smtClean="0">
                <a:latin typeface="Calibri" pitchFamily="34" charset="0"/>
                <a:cs typeface="Calibri" pitchFamily="34" charset="0"/>
              </a:rPr>
              <a:t>Reactor antineutrino flux and spectrum</a:t>
            </a:r>
          </a:p>
          <a:p>
            <a:pPr marL="685800" lvl="2"/>
            <a:r>
              <a:rPr lang="en-US" altLang="zh-CN" sz="1800" dirty="0" smtClean="0">
                <a:latin typeface="Calibri" pitchFamily="34" charset="0"/>
                <a:cs typeface="Calibri" pitchFamily="34" charset="0"/>
              </a:rPr>
              <a:t>Flux is consistent with previous short baseline experiments</a:t>
            </a:r>
          </a:p>
          <a:p>
            <a:pPr marL="685800" lvl="2"/>
            <a:r>
              <a:rPr lang="en-US" altLang="zh-CN" sz="1800" dirty="0" smtClean="0">
                <a:latin typeface="Calibri" pitchFamily="34" charset="0"/>
                <a:cs typeface="Calibri" pitchFamily="34" charset="0"/>
              </a:rPr>
              <a:t>Spectrum different from prediction with significance 4.4</a:t>
            </a:r>
            <a:r>
              <a:rPr lang="el-GR" altLang="zh-CN" sz="1800" dirty="0" smtClean="0">
                <a:latin typeface="Calibri" pitchFamily="34" charset="0"/>
                <a:cs typeface="Calibri" pitchFamily="34" charset="0"/>
              </a:rPr>
              <a:t>σ</a:t>
            </a:r>
            <a:r>
              <a:rPr lang="en-US" altLang="zh-CN" sz="1800" dirty="0" smtClean="0">
                <a:latin typeface="Calibri" pitchFamily="34" charset="0"/>
                <a:cs typeface="Calibri" pitchFamily="34" charset="0"/>
              </a:rPr>
              <a:t>  in 4-6 </a:t>
            </a:r>
            <a:r>
              <a:rPr lang="en-US" altLang="zh-CN" sz="1800" dirty="0" err="1" smtClean="0">
                <a:latin typeface="Calibri" pitchFamily="34" charset="0"/>
                <a:cs typeface="Calibri" pitchFamily="34" charset="0"/>
              </a:rPr>
              <a:t>MeV</a:t>
            </a:r>
            <a:r>
              <a:rPr lang="en-US" altLang="zh-CN" sz="1800" dirty="0" smtClean="0">
                <a:latin typeface="Calibri" pitchFamily="34" charset="0"/>
                <a:cs typeface="Calibri" pitchFamily="34" charset="0"/>
              </a:rPr>
              <a:t> energy region</a:t>
            </a:r>
          </a:p>
          <a:p>
            <a:r>
              <a:rPr lang="en-US" altLang="zh-CN" sz="2000" b="1" dirty="0" smtClean="0">
                <a:latin typeface="Calibri" pitchFamily="34" charset="0"/>
                <a:cs typeface="Calibri" pitchFamily="34" charset="0"/>
              </a:rPr>
              <a:t>Evolution of reactor antineutrino flux and spectrum</a:t>
            </a:r>
          </a:p>
          <a:p>
            <a:pPr marL="685800" lvl="2"/>
            <a:r>
              <a:rPr lang="en-US" altLang="zh-CN" sz="1800" dirty="0" smtClean="0">
                <a:latin typeface="Calibri" pitchFamily="34" charset="0"/>
                <a:cs typeface="Calibri" pitchFamily="34" charset="0"/>
              </a:rPr>
              <a:t>IBD yield per fission from individual isotopes (</a:t>
            </a:r>
            <a:r>
              <a:rPr lang="en-US" altLang="zh-CN" sz="1800" baseline="30000" dirty="0" smtClean="0">
                <a:latin typeface="Calibri" pitchFamily="34" charset="0"/>
                <a:cs typeface="Calibri" pitchFamily="34" charset="0"/>
              </a:rPr>
              <a:t>235</a:t>
            </a:r>
            <a:r>
              <a:rPr lang="en-US" altLang="zh-CN" sz="1800" dirty="0" smtClean="0">
                <a:latin typeface="Calibri" pitchFamily="34" charset="0"/>
                <a:cs typeface="Calibri" pitchFamily="34" charset="0"/>
              </a:rPr>
              <a:t>U, </a:t>
            </a:r>
            <a:r>
              <a:rPr lang="en-US" altLang="zh-CN" sz="1800" baseline="30000" dirty="0" smtClean="0">
                <a:latin typeface="Calibri" pitchFamily="34" charset="0"/>
                <a:cs typeface="Calibri" pitchFamily="34" charset="0"/>
              </a:rPr>
              <a:t>239</a:t>
            </a:r>
            <a:r>
              <a:rPr lang="en-US" altLang="zh-CN" sz="1800" dirty="0" smtClean="0">
                <a:latin typeface="Calibri" pitchFamily="34" charset="0"/>
                <a:cs typeface="Calibri" pitchFamily="34" charset="0"/>
              </a:rPr>
              <a:t>Pu, </a:t>
            </a:r>
            <a:r>
              <a:rPr lang="en-US" altLang="zh-CN" sz="1800" baseline="30000" dirty="0" smtClean="0">
                <a:latin typeface="Calibri" pitchFamily="34" charset="0"/>
                <a:cs typeface="Calibri" pitchFamily="34" charset="0"/>
              </a:rPr>
              <a:t>238</a:t>
            </a:r>
            <a:r>
              <a:rPr lang="en-US" altLang="zh-CN" sz="1800" dirty="0" smtClean="0">
                <a:latin typeface="Calibri" pitchFamily="34" charset="0"/>
                <a:cs typeface="Calibri" pitchFamily="34" charset="0"/>
              </a:rPr>
              <a:t>U, </a:t>
            </a:r>
            <a:r>
              <a:rPr lang="en-US" altLang="zh-CN" sz="1800" baseline="30000" dirty="0" smtClean="0">
                <a:latin typeface="Calibri" pitchFamily="34" charset="0"/>
                <a:cs typeface="Calibri" pitchFamily="34" charset="0"/>
              </a:rPr>
              <a:t>241</a:t>
            </a:r>
            <a:r>
              <a:rPr lang="en-US" altLang="zh-CN" sz="1800" dirty="0" smtClean="0">
                <a:latin typeface="Calibri" pitchFamily="34" charset="0"/>
                <a:cs typeface="Calibri" pitchFamily="34" charset="0"/>
              </a:rPr>
              <a:t>Pu) are measured</a:t>
            </a:r>
          </a:p>
          <a:p>
            <a:pPr marL="685800" lvl="2"/>
            <a:r>
              <a:rPr lang="en-US" altLang="zh-CN" sz="1800" dirty="0" smtClean="0">
                <a:latin typeface="Calibri" pitchFamily="34" charset="0"/>
                <a:cs typeface="Calibri" pitchFamily="34" charset="0"/>
              </a:rPr>
              <a:t>IBD yield of </a:t>
            </a:r>
            <a:r>
              <a:rPr lang="en-US" altLang="zh-CN" sz="1800" baseline="30000" dirty="0" smtClean="0">
                <a:latin typeface="Calibri" pitchFamily="34" charset="0"/>
                <a:cs typeface="Calibri" pitchFamily="34" charset="0"/>
              </a:rPr>
              <a:t> 235</a:t>
            </a:r>
            <a:r>
              <a:rPr lang="en-US" altLang="zh-CN" sz="1800" dirty="0" smtClean="0">
                <a:latin typeface="Calibri" pitchFamily="34" charset="0"/>
                <a:cs typeface="Calibri" pitchFamily="34" charset="0"/>
              </a:rPr>
              <a:t>U is 7.8% lower than prediction </a:t>
            </a:r>
          </a:p>
          <a:p>
            <a:pPr marL="342900" lvl="1" indent="-342900">
              <a:buFont typeface="Arial" panose="020B0604020202020204" pitchFamily="34" charset="0"/>
              <a:buChar char="•"/>
            </a:pPr>
            <a:r>
              <a:rPr lang="en-US" altLang="zh-CN" sz="2000" b="1" dirty="0" smtClean="0">
                <a:latin typeface="Calibri" pitchFamily="34" charset="0"/>
                <a:cs typeface="Calibri" pitchFamily="34" charset="0"/>
              </a:rPr>
              <a:t> Search for light sterile neutrino</a:t>
            </a:r>
          </a:p>
          <a:p>
            <a:pPr lvl="1">
              <a:buFont typeface="Arial" panose="020B0604020202020204" pitchFamily="34" charset="0"/>
              <a:buChar char="•"/>
            </a:pPr>
            <a:r>
              <a:rPr lang="en-US" altLang="zh-CN" sz="1800" dirty="0" smtClean="0">
                <a:latin typeface="Calibri" pitchFamily="34" charset="0"/>
                <a:cs typeface="Calibri" pitchFamily="34" charset="0"/>
              </a:rPr>
              <a:t>No hint of light sterile neutrino observed. Most stringent limit for</a:t>
            </a:r>
          </a:p>
          <a:p>
            <a:pPr lvl="1">
              <a:buFont typeface="Arial" panose="020B0604020202020204" pitchFamily="34" charset="0"/>
              <a:buChar char="•"/>
            </a:pPr>
            <a:r>
              <a:rPr lang="en-US" altLang="zh-CN" sz="1800" dirty="0" smtClean="0">
                <a:latin typeface="Calibri" pitchFamily="34" charset="0"/>
                <a:cs typeface="Calibri" pitchFamily="34" charset="0"/>
              </a:rPr>
              <a:t>Excluded parameter space allowed by </a:t>
            </a:r>
            <a:r>
              <a:rPr lang="en-US" altLang="zh-CN" sz="1800" dirty="0" err="1" smtClean="0">
                <a:latin typeface="Calibri" pitchFamily="34" charset="0"/>
                <a:cs typeface="Calibri" pitchFamily="34" charset="0"/>
              </a:rPr>
              <a:t>MiniBooNE</a:t>
            </a:r>
            <a:r>
              <a:rPr lang="en-US" altLang="zh-CN" sz="1800" dirty="0" smtClean="0">
                <a:latin typeface="Calibri" pitchFamily="34" charset="0"/>
                <a:cs typeface="Calibri" pitchFamily="34" charset="0"/>
              </a:rPr>
              <a:t>&amp; LSND for </a:t>
            </a:r>
          </a:p>
          <a:p>
            <a:r>
              <a:rPr lang="en-US" altLang="zh-CN" sz="2000" b="1" dirty="0" smtClean="0">
                <a:latin typeface="Calibri" pitchFamily="34" charset="0"/>
                <a:cs typeface="Calibri" pitchFamily="34" charset="0"/>
              </a:rPr>
              <a:t>The experiment  is expected to continue running until 2020.</a:t>
            </a:r>
          </a:p>
          <a:p>
            <a:pPr lvl="1"/>
            <a:r>
              <a:rPr lang="en-US" altLang="zh-CN" sz="2000" dirty="0" smtClean="0">
                <a:latin typeface="Calibri" pitchFamily="34" charset="0"/>
                <a:cs typeface="Calibri" pitchFamily="34" charset="0"/>
              </a:rPr>
              <a:t> Expect  to get uncertainty in oscillation parameters to below 3%</a:t>
            </a:r>
            <a:endParaRPr lang="zh-CN" altLang="en-US" sz="2000" dirty="0" smtClean="0">
              <a:latin typeface="Calibri" pitchFamily="34" charset="0"/>
              <a:cs typeface="Calibri" pitchFamily="34" charset="0"/>
            </a:endParaRPr>
          </a:p>
          <a:p>
            <a:endParaRPr lang="zh-CN" altLang="en-US" dirty="0" smtClean="0">
              <a:latin typeface="Calibri" pitchFamily="34" charset="0"/>
              <a:cs typeface="Calibri" pitchFamily="34" charset="0"/>
            </a:endParaRPr>
          </a:p>
          <a:p>
            <a:endParaRPr lang="en-US" altLang="zh-CN" dirty="0" smtClean="0">
              <a:latin typeface="Calibri" pitchFamily="34" charset="0"/>
              <a:cs typeface="Calibri" pitchFamily="34" charset="0"/>
            </a:endParaRPr>
          </a:p>
          <a:p>
            <a:endParaRPr lang="zh-CN" altLang="en-US" dirty="0">
              <a:latin typeface="Calibri" pitchFamily="34" charset="0"/>
              <a:cs typeface="Calibri" pitchFamily="34" charset="0"/>
            </a:endParaRPr>
          </a:p>
        </p:txBody>
      </p:sp>
      <p:graphicFrame>
        <p:nvGraphicFramePr>
          <p:cNvPr id="68610" name="Object 2"/>
          <p:cNvGraphicFramePr>
            <a:graphicFrameLocks noChangeAspect="1"/>
          </p:cNvGraphicFramePr>
          <p:nvPr/>
        </p:nvGraphicFramePr>
        <p:xfrm>
          <a:off x="3203848" y="1085415"/>
          <a:ext cx="4906392" cy="742222"/>
        </p:xfrm>
        <a:graphic>
          <a:graphicData uri="http://schemas.openxmlformats.org/presentationml/2006/ole">
            <p:oleObj spid="_x0000_s68610" name="Equation" r:id="rId3" imgW="3009600" imgH="533160" progId="Equation.DSMT4">
              <p:embed/>
            </p:oleObj>
          </a:graphicData>
        </a:graphic>
      </p:graphicFrame>
      <p:graphicFrame>
        <p:nvGraphicFramePr>
          <p:cNvPr id="68612" name="Object 4"/>
          <p:cNvGraphicFramePr>
            <a:graphicFrameLocks noChangeAspect="1"/>
          </p:cNvGraphicFramePr>
          <p:nvPr/>
        </p:nvGraphicFramePr>
        <p:xfrm>
          <a:off x="2843808" y="1892211"/>
          <a:ext cx="2412876" cy="384661"/>
        </p:xfrm>
        <a:graphic>
          <a:graphicData uri="http://schemas.openxmlformats.org/presentationml/2006/ole">
            <p:oleObj spid="_x0000_s68612" name="Equation" r:id="rId4" imgW="1498320" imgH="241200" progId="Equation.DSMT4">
              <p:embed/>
            </p:oleObj>
          </a:graphicData>
        </a:graphic>
      </p:graphicFrame>
      <p:sp>
        <p:nvSpPr>
          <p:cNvPr id="6" name="灯片编号占位符 5"/>
          <p:cNvSpPr>
            <a:spLocks noGrp="1"/>
          </p:cNvSpPr>
          <p:nvPr>
            <p:ph type="sldNum" sz="quarter" idx="4"/>
          </p:nvPr>
        </p:nvSpPr>
        <p:spPr/>
        <p:txBody>
          <a:bodyPr/>
          <a:lstStyle/>
          <a:p>
            <a:pPr>
              <a:defRPr/>
            </a:pPr>
            <a:fld id="{ED29E1F8-16ED-489D-AB37-26F80E37A49B}" type="slidenum">
              <a:rPr kumimoji="0" lang="zh-CN" altLang="en-US" smtClean="0">
                <a:solidFill>
                  <a:srgbClr val="000000"/>
                </a:solidFill>
              </a:rPr>
              <a:pPr>
                <a:defRPr/>
              </a:pPr>
              <a:t>14</a:t>
            </a:fld>
            <a:endParaRPr kumimoji="0" lang="en-US" dirty="0">
              <a:solidFill>
                <a:srgbClr val="000000"/>
              </a:solidFill>
              <a:ea typeface="黑体" panose="02010609060101010101" pitchFamily="2" charset="-122"/>
            </a:endParaRPr>
          </a:p>
        </p:txBody>
      </p:sp>
      <p:graphicFrame>
        <p:nvGraphicFramePr>
          <p:cNvPr id="68613" name="Object 5"/>
          <p:cNvGraphicFramePr>
            <a:graphicFrameLocks noChangeAspect="1"/>
          </p:cNvGraphicFramePr>
          <p:nvPr/>
        </p:nvGraphicFramePr>
        <p:xfrm>
          <a:off x="6919913" y="4652963"/>
          <a:ext cx="1493837" cy="360362"/>
        </p:xfrm>
        <a:graphic>
          <a:graphicData uri="http://schemas.openxmlformats.org/presentationml/2006/ole">
            <p:oleObj spid="_x0000_s68613" name="Equation" r:id="rId5" imgW="990360" imgH="241200" progId="Equation.DSMT4">
              <p:embed/>
            </p:oleObj>
          </a:graphicData>
        </a:graphic>
      </p:graphicFrame>
      <p:sp>
        <p:nvSpPr>
          <p:cNvPr id="9" name="矩形 8"/>
          <p:cNvSpPr/>
          <p:nvPr/>
        </p:nvSpPr>
        <p:spPr>
          <a:xfrm>
            <a:off x="3816424" y="4376137"/>
            <a:ext cx="5292080" cy="276999"/>
          </a:xfrm>
          <a:prstGeom prst="rect">
            <a:avLst/>
          </a:prstGeom>
        </p:spPr>
        <p:txBody>
          <a:bodyPr wrap="square">
            <a:spAutoFit/>
          </a:bodyPr>
          <a:lstStyle/>
          <a:p>
            <a:r>
              <a:rPr lang="nn-NO" altLang="zh-CN" sz="1200" b="1" dirty="0" smtClean="0"/>
              <a:t>(Phys. Rev. Lett. 117 </a:t>
            </a:r>
            <a:r>
              <a:rPr lang="en-US" altLang="zh-CN" sz="1200" b="1" dirty="0" smtClean="0"/>
              <a:t>,</a:t>
            </a:r>
            <a:r>
              <a:rPr lang="nn-NO" altLang="zh-CN" sz="1200" b="1" dirty="0" smtClean="0"/>
              <a:t>151802(2016);</a:t>
            </a:r>
            <a:r>
              <a:rPr lang="en-US" altLang="zh-CN" sz="1200" b="1" dirty="0" smtClean="0"/>
              <a:t> Phys. Rev. </a:t>
            </a:r>
            <a:r>
              <a:rPr lang="en-US" altLang="zh-CN" sz="1200" b="1" dirty="0" err="1" smtClean="0"/>
              <a:t>Lett</a:t>
            </a:r>
            <a:r>
              <a:rPr lang="en-US" altLang="zh-CN" sz="1200" b="1" dirty="0" smtClean="0"/>
              <a:t>. 117, 151801 (2016)) </a:t>
            </a:r>
            <a:endParaRPr lang="zh-CN" altLang="en-US" sz="1200" b="1" dirty="0"/>
          </a:p>
        </p:txBody>
      </p:sp>
      <p:graphicFrame>
        <p:nvGraphicFramePr>
          <p:cNvPr id="68614" name="Object 6"/>
          <p:cNvGraphicFramePr>
            <a:graphicFrameLocks noChangeAspect="1"/>
          </p:cNvGraphicFramePr>
          <p:nvPr/>
        </p:nvGraphicFramePr>
        <p:xfrm>
          <a:off x="6488113" y="5013325"/>
          <a:ext cx="1381125" cy="360363"/>
        </p:xfrm>
        <a:graphic>
          <a:graphicData uri="http://schemas.openxmlformats.org/presentationml/2006/ole">
            <p:oleObj spid="_x0000_s68614" name="Equation" r:id="rId6" imgW="914400" imgH="241200" progId="Equation.DSMT4">
              <p:embed/>
            </p:oleObj>
          </a:graphicData>
        </a:graphic>
      </p:graphicFrame>
      <p:sp>
        <p:nvSpPr>
          <p:cNvPr id="12" name="矩形 11"/>
          <p:cNvSpPr/>
          <p:nvPr/>
        </p:nvSpPr>
        <p:spPr>
          <a:xfrm>
            <a:off x="5292080" y="1916832"/>
            <a:ext cx="2298834" cy="276999"/>
          </a:xfrm>
          <a:prstGeom prst="rect">
            <a:avLst/>
          </a:prstGeom>
        </p:spPr>
        <p:txBody>
          <a:bodyPr wrap="none">
            <a:spAutoFit/>
          </a:bodyPr>
          <a:lstStyle/>
          <a:p>
            <a:pPr algn="ctr">
              <a:defRPr/>
            </a:pPr>
            <a:r>
              <a:rPr lang="en-US" altLang="zh-CN" sz="1200" dirty="0" smtClean="0"/>
              <a:t>(Phys. Rev. D </a:t>
            </a:r>
            <a:r>
              <a:rPr lang="en-US" altLang="zh-CN" sz="1200" b="1" dirty="0" smtClean="0"/>
              <a:t>93</a:t>
            </a:r>
            <a:r>
              <a:rPr lang="en-US" altLang="zh-CN" sz="1200" dirty="0" smtClean="0"/>
              <a:t>, 0720 (2016))</a:t>
            </a:r>
            <a:endParaRPr lang="en-US" altLang="zh-CN" sz="1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标题 1"/>
          <p:cNvSpPr>
            <a:spLocks noGrp="1"/>
          </p:cNvSpPr>
          <p:nvPr>
            <p:ph type="title"/>
          </p:nvPr>
        </p:nvSpPr>
        <p:spPr>
          <a:xfrm>
            <a:off x="457200" y="2743200"/>
            <a:ext cx="8229600" cy="1143000"/>
          </a:xfrm>
        </p:spPr>
        <p:txBody>
          <a:bodyPr/>
          <a:lstStyle/>
          <a:p>
            <a:r>
              <a:rPr lang="en-US" altLang="zh-CN" sz="9600" smtClean="0"/>
              <a:t>Thanks</a:t>
            </a:r>
            <a:endParaRPr lang="zh-CN" altLang="en-US" sz="9600" smtClean="0"/>
          </a:p>
        </p:txBody>
      </p:sp>
      <p:sp>
        <p:nvSpPr>
          <p:cNvPr id="5" name="灯片编号占位符 4"/>
          <p:cNvSpPr>
            <a:spLocks noGrp="1"/>
          </p:cNvSpPr>
          <p:nvPr>
            <p:ph type="sldNum" sz="quarter" idx="4294967295"/>
          </p:nvPr>
        </p:nvSpPr>
        <p:spPr>
          <a:xfrm>
            <a:off x="6974904" y="6520259"/>
            <a:ext cx="2133600" cy="365125"/>
          </a:xfrm>
          <a:prstGeom prst="rect">
            <a:avLst/>
          </a:prstGeom>
        </p:spPr>
        <p:txBody>
          <a:bodyPr/>
          <a:lstStyle/>
          <a:p>
            <a:pPr>
              <a:defRPr/>
            </a:pPr>
            <a:fld id="{E236A96B-4500-41D8-9C4C-EA6D81C03025}" type="slidenum">
              <a:rPr lang="en-US" altLang="zh-CN" smtClean="0"/>
              <a:pPr>
                <a:defRPr/>
              </a:pPr>
              <a:t>15</a:t>
            </a:fld>
            <a:endParaRPr lang="en-US" altLang="zh-CN"/>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标题 1"/>
          <p:cNvSpPr>
            <a:spLocks noGrp="1"/>
          </p:cNvSpPr>
          <p:nvPr>
            <p:ph type="title"/>
          </p:nvPr>
        </p:nvSpPr>
        <p:spPr/>
        <p:txBody>
          <a:bodyPr/>
          <a:lstStyle/>
          <a:p>
            <a:endParaRPr lang="zh-CN" altLang="en-US" smtClean="0"/>
          </a:p>
        </p:txBody>
      </p:sp>
      <p:sp>
        <p:nvSpPr>
          <p:cNvPr id="45059" name="内容占位符 2"/>
          <p:cNvSpPr>
            <a:spLocks noGrp="1"/>
          </p:cNvSpPr>
          <p:nvPr>
            <p:ph idx="1"/>
          </p:nvPr>
        </p:nvSpPr>
        <p:spPr/>
        <p:txBody>
          <a:bodyPr/>
          <a:lstStyle/>
          <a:p>
            <a:r>
              <a:rPr lang="en-US" altLang="zh-CN" sz="6000" dirty="0" smtClean="0"/>
              <a:t>Backup</a:t>
            </a:r>
            <a:endParaRPr lang="zh-CN" altLang="en-US" sz="6000" dirty="0" smtClean="0"/>
          </a:p>
        </p:txBody>
      </p:sp>
      <p:sp>
        <p:nvSpPr>
          <p:cNvPr id="5" name="灯片编号占位符 4"/>
          <p:cNvSpPr>
            <a:spLocks noGrp="1"/>
          </p:cNvSpPr>
          <p:nvPr>
            <p:ph type="sldNum" sz="quarter" idx="4294967295"/>
          </p:nvPr>
        </p:nvSpPr>
        <p:spPr>
          <a:xfrm>
            <a:off x="6781800" y="6324600"/>
            <a:ext cx="2133600" cy="365125"/>
          </a:xfrm>
          <a:prstGeom prst="rect">
            <a:avLst/>
          </a:prstGeom>
        </p:spPr>
        <p:txBody>
          <a:bodyPr/>
          <a:lstStyle/>
          <a:p>
            <a:pPr>
              <a:defRPr/>
            </a:pPr>
            <a:fld id="{EA36DE5B-8856-4E14-916A-B61ACDA1E8E0}" type="slidenum">
              <a:rPr lang="en-US" altLang="zh-CN" smtClean="0"/>
              <a:pPr>
                <a:defRPr/>
              </a:pPr>
              <a:t>16</a:t>
            </a:fld>
            <a:endParaRPr lang="en-US" altLang="zh-CN"/>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3"/>
          <p:cNvSpPr>
            <a:spLocks noGrp="1"/>
          </p:cNvSpPr>
          <p:nvPr>
            <p:ph type="title"/>
          </p:nvPr>
        </p:nvSpPr>
        <p:spPr>
          <a:xfrm>
            <a:off x="990600" y="0"/>
            <a:ext cx="6893768" cy="709613"/>
          </a:xfrm>
        </p:spPr>
        <p:txBody>
          <a:bodyPr/>
          <a:lstStyle/>
          <a:p>
            <a:r>
              <a:rPr lang="en-US" altLang="zh-CN" sz="3600" b="1" dirty="0" smtClean="0"/>
              <a:t>Energy Calibration</a:t>
            </a:r>
            <a:endParaRPr lang="zh-CN" altLang="en-US" sz="3600" b="1" dirty="0" smtClean="0"/>
          </a:p>
        </p:txBody>
      </p:sp>
      <p:grpSp>
        <p:nvGrpSpPr>
          <p:cNvPr id="2" name="组合 23"/>
          <p:cNvGrpSpPr/>
          <p:nvPr/>
        </p:nvGrpSpPr>
        <p:grpSpPr>
          <a:xfrm>
            <a:off x="0" y="1988840"/>
            <a:ext cx="2663310" cy="3312368"/>
            <a:chOff x="49670" y="1412776"/>
            <a:chExt cx="3742268" cy="4824536"/>
          </a:xfrm>
        </p:grpSpPr>
        <p:pic>
          <p:nvPicPr>
            <p:cNvPr id="27651" name="Picture 21"/>
            <p:cNvPicPr>
              <a:picLocks noChangeAspect="1" noChangeArrowheads="1"/>
            </p:cNvPicPr>
            <p:nvPr/>
          </p:nvPicPr>
          <p:blipFill>
            <a:blip r:embed="rId3" cstate="print"/>
            <a:srcRect l="33823" t="6139" r="19856" b="6139"/>
            <a:stretch>
              <a:fillRect/>
            </a:stretch>
          </p:blipFill>
          <p:spPr bwMode="auto">
            <a:xfrm>
              <a:off x="251520" y="2024087"/>
              <a:ext cx="3440113" cy="4213225"/>
            </a:xfrm>
            <a:prstGeom prst="rect">
              <a:avLst/>
            </a:prstGeom>
            <a:noFill/>
            <a:ln w="9525">
              <a:noFill/>
              <a:miter lim="800000"/>
              <a:headEnd/>
              <a:tailEnd/>
            </a:ln>
          </p:spPr>
        </p:pic>
        <p:sp>
          <p:nvSpPr>
            <p:cNvPr id="34820" name="Line 23"/>
            <p:cNvSpPr>
              <a:spLocks noChangeShapeType="1"/>
            </p:cNvSpPr>
            <p:nvPr/>
          </p:nvSpPr>
          <p:spPr bwMode="auto">
            <a:xfrm>
              <a:off x="1797050" y="1852613"/>
              <a:ext cx="0" cy="3024187"/>
            </a:xfrm>
            <a:prstGeom prst="line">
              <a:avLst/>
            </a:prstGeom>
            <a:noFill/>
            <a:ln w="25400">
              <a:solidFill>
                <a:srgbClr val="000ADF"/>
              </a:solidFill>
              <a:round/>
              <a:headEnd/>
              <a:tailEnd/>
            </a:ln>
          </p:spPr>
          <p:txBody>
            <a:bodyPr wrap="none" anchor="ctr"/>
            <a:lstStyle/>
            <a:p>
              <a:pPr>
                <a:defRPr/>
              </a:pPr>
              <a:endParaRPr lang="zh-CN" altLang="en-US">
                <a:latin typeface="+mj-lt"/>
              </a:endParaRPr>
            </a:p>
          </p:txBody>
        </p:sp>
        <p:sp>
          <p:nvSpPr>
            <p:cNvPr id="34821" name="Text Box 24"/>
            <p:cNvSpPr txBox="1">
              <a:spLocks noChangeArrowheads="1"/>
            </p:cNvSpPr>
            <p:nvPr/>
          </p:nvSpPr>
          <p:spPr bwMode="auto">
            <a:xfrm>
              <a:off x="1577975" y="1476375"/>
              <a:ext cx="704850" cy="276225"/>
            </a:xfrm>
            <a:prstGeom prst="rect">
              <a:avLst/>
            </a:prstGeom>
            <a:noFill/>
            <a:ln w="9525">
              <a:noFill/>
              <a:miter lim="800000"/>
              <a:headEnd/>
              <a:tailEnd/>
            </a:ln>
          </p:spPr>
          <p:txBody>
            <a:bodyPr>
              <a:spAutoFit/>
            </a:bodyPr>
            <a:lstStyle/>
            <a:p>
              <a:pPr eaLnBrk="0" hangingPunct="0">
                <a:spcBef>
                  <a:spcPct val="50000"/>
                </a:spcBef>
                <a:defRPr/>
              </a:pPr>
              <a:r>
                <a:rPr lang="en-US" altLang="zh-CN" sz="1200" b="1" dirty="0">
                  <a:solidFill>
                    <a:srgbClr val="000ADF"/>
                  </a:solidFill>
                  <a:latin typeface="+mj-lt"/>
                </a:rPr>
                <a:t>R=0</a:t>
              </a:r>
              <a:endParaRPr lang="en-US" altLang="zh-CN" sz="1200" b="1" dirty="0">
                <a:latin typeface="+mj-lt"/>
              </a:endParaRPr>
            </a:p>
          </p:txBody>
        </p:sp>
        <p:sp>
          <p:nvSpPr>
            <p:cNvPr id="34822" name="Rectangle 25"/>
            <p:cNvSpPr>
              <a:spLocks noChangeArrowheads="1"/>
            </p:cNvSpPr>
            <p:nvPr/>
          </p:nvSpPr>
          <p:spPr bwMode="auto">
            <a:xfrm>
              <a:off x="1673225" y="2946400"/>
              <a:ext cx="236538" cy="1866900"/>
            </a:xfrm>
            <a:prstGeom prst="rect">
              <a:avLst/>
            </a:prstGeom>
            <a:solidFill>
              <a:srgbClr val="000ADF">
                <a:alpha val="39999"/>
              </a:srgbClr>
            </a:solidFill>
            <a:ln w="9525">
              <a:noFill/>
              <a:miter lim="800000"/>
              <a:headEnd/>
              <a:tailEnd/>
            </a:ln>
          </p:spPr>
          <p:txBody>
            <a:bodyPr wrap="none" anchor="ctr"/>
            <a:lstStyle/>
            <a:p>
              <a:pPr algn="ctr" eaLnBrk="0" hangingPunct="0">
                <a:defRPr/>
              </a:pPr>
              <a:endParaRPr lang="zh-CN" altLang="en-US" sz="1600" i="1">
                <a:latin typeface="+mj-lt"/>
              </a:endParaRPr>
            </a:p>
          </p:txBody>
        </p:sp>
        <p:grpSp>
          <p:nvGrpSpPr>
            <p:cNvPr id="3" name="Group 26"/>
            <p:cNvGrpSpPr>
              <a:grpSpLocks/>
            </p:cNvGrpSpPr>
            <p:nvPr/>
          </p:nvGrpSpPr>
          <p:grpSpPr bwMode="auto">
            <a:xfrm>
              <a:off x="49670" y="1518261"/>
              <a:ext cx="1618687" cy="3278891"/>
              <a:chOff x="411" y="1875"/>
              <a:chExt cx="882" cy="1813"/>
            </a:xfrm>
          </p:grpSpPr>
          <p:sp>
            <p:nvSpPr>
              <p:cNvPr id="34837" name="Rectangle 27"/>
              <p:cNvSpPr>
                <a:spLocks noChangeArrowheads="1"/>
              </p:cNvSpPr>
              <p:nvPr/>
            </p:nvSpPr>
            <p:spPr bwMode="auto">
              <a:xfrm>
                <a:off x="864" y="2640"/>
                <a:ext cx="128" cy="1032"/>
              </a:xfrm>
              <a:prstGeom prst="rect">
                <a:avLst/>
              </a:prstGeom>
              <a:solidFill>
                <a:srgbClr val="00FF00">
                  <a:alpha val="39999"/>
                </a:srgbClr>
              </a:solidFill>
              <a:ln w="9525">
                <a:noFill/>
                <a:miter lim="800000"/>
                <a:headEnd/>
                <a:tailEnd/>
              </a:ln>
            </p:spPr>
            <p:txBody>
              <a:bodyPr wrap="none" anchor="ctr"/>
              <a:lstStyle/>
              <a:p>
                <a:pPr algn="ctr" eaLnBrk="0" hangingPunct="0">
                  <a:defRPr/>
                </a:pPr>
                <a:endParaRPr lang="zh-CN" altLang="en-US" sz="1600" i="1">
                  <a:latin typeface="+mj-lt"/>
                </a:endParaRPr>
              </a:p>
            </p:txBody>
          </p:sp>
          <p:sp>
            <p:nvSpPr>
              <p:cNvPr id="34838" name="Line 28"/>
              <p:cNvSpPr>
                <a:spLocks noChangeShapeType="1"/>
              </p:cNvSpPr>
              <p:nvPr/>
            </p:nvSpPr>
            <p:spPr bwMode="auto">
              <a:xfrm>
                <a:off x="912" y="2016"/>
                <a:ext cx="0" cy="1672"/>
              </a:xfrm>
              <a:prstGeom prst="line">
                <a:avLst/>
              </a:prstGeom>
              <a:noFill/>
              <a:ln w="25400">
                <a:solidFill>
                  <a:srgbClr val="00FF00"/>
                </a:solidFill>
                <a:round/>
                <a:headEnd/>
                <a:tailEnd/>
              </a:ln>
            </p:spPr>
            <p:txBody>
              <a:bodyPr wrap="none" anchor="ctr"/>
              <a:lstStyle/>
              <a:p>
                <a:pPr>
                  <a:defRPr/>
                </a:pPr>
                <a:endParaRPr lang="zh-CN" altLang="en-US">
                  <a:latin typeface="+mj-lt"/>
                </a:endParaRPr>
              </a:p>
            </p:txBody>
          </p:sp>
          <p:sp>
            <p:nvSpPr>
              <p:cNvPr id="34839" name="Text Box 29"/>
              <p:cNvSpPr txBox="1">
                <a:spLocks noChangeArrowheads="1"/>
              </p:cNvSpPr>
              <p:nvPr/>
            </p:nvSpPr>
            <p:spPr bwMode="auto">
              <a:xfrm>
                <a:off x="411" y="1875"/>
                <a:ext cx="882" cy="223"/>
              </a:xfrm>
              <a:prstGeom prst="rect">
                <a:avLst/>
              </a:prstGeom>
              <a:noFill/>
              <a:ln w="9525">
                <a:noFill/>
                <a:miter lim="800000"/>
                <a:headEnd/>
                <a:tailEnd/>
              </a:ln>
            </p:spPr>
            <p:txBody>
              <a:bodyPr wrap="square">
                <a:spAutoFit/>
              </a:bodyPr>
              <a:lstStyle/>
              <a:p>
                <a:pPr eaLnBrk="0" hangingPunct="0">
                  <a:spcBef>
                    <a:spcPct val="50000"/>
                  </a:spcBef>
                  <a:defRPr/>
                </a:pPr>
                <a:r>
                  <a:rPr lang="en-US" altLang="zh-CN" sz="1200" b="1" dirty="0">
                    <a:solidFill>
                      <a:srgbClr val="008000"/>
                    </a:solidFill>
                    <a:latin typeface="+mj-lt"/>
                  </a:rPr>
                  <a:t>R=1.7725 m</a:t>
                </a:r>
              </a:p>
            </p:txBody>
          </p:sp>
        </p:grpSp>
        <p:grpSp>
          <p:nvGrpSpPr>
            <p:cNvPr id="4" name="Group 30"/>
            <p:cNvGrpSpPr>
              <a:grpSpLocks/>
            </p:cNvGrpSpPr>
            <p:nvPr/>
          </p:nvGrpSpPr>
          <p:grpSpPr bwMode="auto">
            <a:xfrm>
              <a:off x="2339753" y="1412776"/>
              <a:ext cx="1452185" cy="3487737"/>
              <a:chOff x="1536" y="1776"/>
              <a:chExt cx="791" cy="1928"/>
            </a:xfrm>
          </p:grpSpPr>
          <p:sp>
            <p:nvSpPr>
              <p:cNvPr id="34834" name="Line 31"/>
              <p:cNvSpPr>
                <a:spLocks noChangeShapeType="1"/>
              </p:cNvSpPr>
              <p:nvPr/>
            </p:nvSpPr>
            <p:spPr bwMode="auto">
              <a:xfrm>
                <a:off x="1647" y="2032"/>
                <a:ext cx="0" cy="1672"/>
              </a:xfrm>
              <a:prstGeom prst="line">
                <a:avLst/>
              </a:prstGeom>
              <a:noFill/>
              <a:ln w="25400">
                <a:solidFill>
                  <a:srgbClr val="FF0000"/>
                </a:solidFill>
                <a:round/>
                <a:headEnd/>
                <a:tailEnd/>
              </a:ln>
            </p:spPr>
            <p:txBody>
              <a:bodyPr wrap="none" anchor="ctr"/>
              <a:lstStyle/>
              <a:p>
                <a:pPr>
                  <a:defRPr/>
                </a:pPr>
                <a:endParaRPr lang="zh-CN" altLang="en-US">
                  <a:latin typeface="+mj-lt"/>
                </a:endParaRPr>
              </a:p>
            </p:txBody>
          </p:sp>
          <p:sp>
            <p:nvSpPr>
              <p:cNvPr id="34835" name="Text Box 32"/>
              <p:cNvSpPr txBox="1">
                <a:spLocks noChangeArrowheads="1"/>
              </p:cNvSpPr>
              <p:nvPr/>
            </p:nvSpPr>
            <p:spPr bwMode="auto">
              <a:xfrm>
                <a:off x="1536" y="1776"/>
                <a:ext cx="791" cy="223"/>
              </a:xfrm>
              <a:prstGeom prst="rect">
                <a:avLst/>
              </a:prstGeom>
              <a:noFill/>
              <a:ln w="9525">
                <a:noFill/>
                <a:miter lim="800000"/>
                <a:headEnd/>
                <a:tailEnd/>
              </a:ln>
            </p:spPr>
            <p:txBody>
              <a:bodyPr wrap="square">
                <a:spAutoFit/>
              </a:bodyPr>
              <a:lstStyle/>
              <a:p>
                <a:pPr eaLnBrk="0" hangingPunct="0">
                  <a:spcBef>
                    <a:spcPct val="50000"/>
                  </a:spcBef>
                  <a:defRPr/>
                </a:pPr>
                <a:r>
                  <a:rPr lang="en-US" altLang="zh-CN" sz="1200" b="1" dirty="0">
                    <a:solidFill>
                      <a:srgbClr val="FF0000"/>
                    </a:solidFill>
                    <a:latin typeface="+mj-lt"/>
                  </a:rPr>
                  <a:t>R=1.35m</a:t>
                </a:r>
                <a:endParaRPr lang="en-US" altLang="zh-CN" sz="1200" b="1" dirty="0">
                  <a:latin typeface="+mj-lt"/>
                </a:endParaRPr>
              </a:p>
            </p:txBody>
          </p:sp>
          <p:sp>
            <p:nvSpPr>
              <p:cNvPr id="34836" name="Rectangle 33"/>
              <p:cNvSpPr>
                <a:spLocks noChangeArrowheads="1"/>
              </p:cNvSpPr>
              <p:nvPr/>
            </p:nvSpPr>
            <p:spPr bwMode="auto">
              <a:xfrm>
                <a:off x="1575" y="2648"/>
                <a:ext cx="128" cy="1032"/>
              </a:xfrm>
              <a:prstGeom prst="rect">
                <a:avLst/>
              </a:prstGeom>
              <a:solidFill>
                <a:srgbClr val="FF0000">
                  <a:alpha val="39999"/>
                </a:srgbClr>
              </a:solidFill>
              <a:ln w="9525">
                <a:noFill/>
                <a:miter lim="800000"/>
                <a:headEnd/>
                <a:tailEnd/>
              </a:ln>
            </p:spPr>
            <p:txBody>
              <a:bodyPr wrap="none" anchor="ctr"/>
              <a:lstStyle/>
              <a:p>
                <a:pPr algn="ctr" eaLnBrk="0" hangingPunct="0">
                  <a:defRPr/>
                </a:pPr>
                <a:endParaRPr lang="zh-CN" altLang="en-US" sz="1600" i="1">
                  <a:latin typeface="+mj-lt"/>
                </a:endParaRPr>
              </a:p>
            </p:txBody>
          </p:sp>
        </p:grpSp>
      </p:grpSp>
      <p:sp>
        <p:nvSpPr>
          <p:cNvPr id="34829" name="TextBox 26"/>
          <p:cNvSpPr txBox="1">
            <a:spLocks noChangeArrowheads="1"/>
          </p:cNvSpPr>
          <p:nvPr/>
        </p:nvSpPr>
        <p:spPr bwMode="auto">
          <a:xfrm>
            <a:off x="0" y="1268760"/>
            <a:ext cx="7092280" cy="951030"/>
          </a:xfrm>
          <a:prstGeom prst="rect">
            <a:avLst/>
          </a:prstGeom>
          <a:noFill/>
          <a:ln w="9525">
            <a:noFill/>
            <a:miter lim="800000"/>
            <a:headEnd/>
            <a:tailEnd/>
          </a:ln>
        </p:spPr>
        <p:txBody>
          <a:bodyPr wrap="square">
            <a:spAutoFit/>
          </a:bodyPr>
          <a:lstStyle/>
          <a:p>
            <a:pPr eaLnBrk="0" hangingPunct="0">
              <a:lnSpc>
                <a:spcPct val="90000"/>
              </a:lnSpc>
              <a:spcBef>
                <a:spcPct val="20000"/>
              </a:spcBef>
              <a:buClr>
                <a:srgbClr val="FF0000"/>
              </a:buClr>
              <a:defRPr/>
            </a:pPr>
            <a:r>
              <a:rPr lang="en-US" altLang="zh-CN" b="1" dirty="0" smtClean="0">
                <a:solidFill>
                  <a:schemeClr val="tx1"/>
                </a:solidFill>
                <a:latin typeface="Calibri" pitchFamily="34" charset="0"/>
                <a:cs typeface="Calibri" pitchFamily="34" charset="0"/>
                <a:sym typeface="Symbol" pitchFamily="18" charset="2"/>
              </a:rPr>
              <a:t>Use different sources to calibrate the neutrino detector. </a:t>
            </a:r>
          </a:p>
          <a:p>
            <a:pPr eaLnBrk="0" hangingPunct="0">
              <a:lnSpc>
                <a:spcPct val="90000"/>
              </a:lnSpc>
              <a:spcBef>
                <a:spcPct val="20000"/>
              </a:spcBef>
              <a:buClr>
                <a:srgbClr val="FF0000"/>
              </a:buClr>
              <a:defRPr/>
            </a:pPr>
            <a:r>
              <a:rPr lang="en-US" altLang="zh-CN" b="1" dirty="0" smtClean="0">
                <a:solidFill>
                  <a:schemeClr val="tx1"/>
                </a:solidFill>
                <a:latin typeface="Calibri" pitchFamily="34" charset="0"/>
                <a:cs typeface="Calibri" pitchFamily="34" charset="0"/>
                <a:sym typeface="Symbol" pitchFamily="18" charset="2"/>
              </a:rPr>
              <a:t> Energy scale, time variation, non-uniformity, non-linearity</a:t>
            </a:r>
            <a:r>
              <a:rPr lang="en-US" altLang="zh-CN" b="1" dirty="0" smtClean="0">
                <a:solidFill>
                  <a:schemeClr val="tx1"/>
                </a:solidFill>
                <a:latin typeface="+mj-lt"/>
                <a:cs typeface="Times New Roman" pitchFamily="18" charset="0"/>
                <a:sym typeface="Symbol" pitchFamily="18" charset="2"/>
              </a:rPr>
              <a:t>.</a:t>
            </a:r>
          </a:p>
          <a:p>
            <a:pPr eaLnBrk="0" hangingPunct="0">
              <a:lnSpc>
                <a:spcPct val="90000"/>
              </a:lnSpc>
              <a:spcBef>
                <a:spcPct val="20000"/>
              </a:spcBef>
              <a:buClr>
                <a:srgbClr val="FF0000"/>
              </a:buClr>
              <a:defRPr/>
            </a:pPr>
            <a:endParaRPr lang="en-US" altLang="zh-CN" dirty="0" smtClean="0">
              <a:latin typeface="+mj-lt"/>
              <a:cs typeface="Times New Roman" pitchFamily="18" charset="0"/>
              <a:sym typeface="Symbol" pitchFamily="18" charset="2"/>
            </a:endParaRPr>
          </a:p>
        </p:txBody>
      </p:sp>
      <p:sp>
        <p:nvSpPr>
          <p:cNvPr id="30" name="Slide Number Placeholder 5"/>
          <p:cNvSpPr>
            <a:spLocks noGrp="1"/>
          </p:cNvSpPr>
          <p:nvPr>
            <p:ph type="sldNum" sz="quarter" idx="4294967295"/>
          </p:nvPr>
        </p:nvSpPr>
        <p:spPr>
          <a:xfrm>
            <a:off x="6858000" y="6400800"/>
            <a:ext cx="2133600" cy="365125"/>
          </a:xfrm>
          <a:prstGeom prst="rect">
            <a:avLst/>
          </a:prstGeom>
        </p:spPr>
        <p:txBody>
          <a:bodyPr/>
          <a:lstStyle/>
          <a:p>
            <a:pPr>
              <a:defRPr/>
            </a:pPr>
            <a:fld id="{9F69C13C-FF8D-41AC-899F-D196CBA35BC7}" type="slidenum">
              <a:rPr lang="en-US" smtClean="0"/>
              <a:pPr>
                <a:defRPr/>
              </a:pPr>
              <a:t>17</a:t>
            </a:fld>
            <a:endParaRPr lang="en-US"/>
          </a:p>
        </p:txBody>
      </p:sp>
      <p:sp>
        <p:nvSpPr>
          <p:cNvPr id="31" name="TextBox 30"/>
          <p:cNvSpPr txBox="1"/>
          <p:nvPr/>
        </p:nvSpPr>
        <p:spPr>
          <a:xfrm>
            <a:off x="0" y="836712"/>
            <a:ext cx="8496944" cy="461665"/>
          </a:xfrm>
          <a:prstGeom prst="rect">
            <a:avLst/>
          </a:prstGeom>
          <a:solidFill>
            <a:schemeClr val="tx2">
              <a:lumMod val="20000"/>
              <a:lumOff val="80000"/>
            </a:schemeClr>
          </a:solidFill>
        </p:spPr>
        <p:txBody>
          <a:bodyPr wrap="square">
            <a:spAutoFit/>
          </a:bodyPr>
          <a:lstStyle/>
          <a:p>
            <a:pPr algn="ctr">
              <a:defRPr/>
            </a:pPr>
            <a:r>
              <a:rPr lang="en-US" sz="2400" b="1" dirty="0">
                <a:latin typeface="+mj-lt"/>
                <a:ea typeface="宋体" charset="-122"/>
              </a:rPr>
              <a:t>3 Automatic calibration units (ACUs) on each detector  </a:t>
            </a:r>
          </a:p>
        </p:txBody>
      </p:sp>
      <p:pic>
        <p:nvPicPr>
          <p:cNvPr id="25" name="Picture 6"/>
          <p:cNvPicPr>
            <a:picLocks noChangeAspect="1" noChangeArrowheads="1"/>
          </p:cNvPicPr>
          <p:nvPr/>
        </p:nvPicPr>
        <p:blipFill>
          <a:blip r:embed="rId4" cstate="print"/>
          <a:srcRect t="12195" r="33154"/>
          <a:stretch>
            <a:fillRect/>
          </a:stretch>
        </p:blipFill>
        <p:spPr bwMode="auto">
          <a:xfrm>
            <a:off x="2411760" y="2132856"/>
            <a:ext cx="3054073" cy="2736304"/>
          </a:xfrm>
          <a:prstGeom prst="rect">
            <a:avLst/>
          </a:prstGeom>
          <a:noFill/>
          <a:ln w="9525">
            <a:noFill/>
            <a:miter lim="800000"/>
            <a:headEnd/>
            <a:tailEnd/>
          </a:ln>
        </p:spPr>
      </p:pic>
      <p:sp>
        <p:nvSpPr>
          <p:cNvPr id="26" name="矩形 25"/>
          <p:cNvSpPr/>
          <p:nvPr/>
        </p:nvSpPr>
        <p:spPr>
          <a:xfrm>
            <a:off x="2339752" y="4941169"/>
            <a:ext cx="3024336" cy="135421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altLang="zh-CN" sz="1600" dirty="0" smtClean="0">
                <a:latin typeface="Calibri" pitchFamily="34" charset="0"/>
                <a:cs typeface="Calibri" pitchFamily="34" charset="0"/>
              </a:rPr>
              <a:t>Check with various sources from 0.8MeV to 8MeV;</a:t>
            </a:r>
          </a:p>
          <a:p>
            <a:r>
              <a:rPr lang="en-US" altLang="zh-CN" sz="1600" dirty="0" smtClean="0">
                <a:latin typeface="Calibri" pitchFamily="34" charset="0"/>
                <a:cs typeface="Calibri" pitchFamily="34" charset="0"/>
              </a:rPr>
              <a:t>Relative energy scale uncertainty for </a:t>
            </a:r>
            <a:r>
              <a:rPr lang="en-US" altLang="zh-CN" sz="1600" dirty="0" err="1" smtClean="0">
                <a:latin typeface="Calibri" pitchFamily="34" charset="0"/>
                <a:cs typeface="Calibri" pitchFamily="34" charset="0"/>
              </a:rPr>
              <a:t>nGd</a:t>
            </a:r>
            <a:r>
              <a:rPr lang="en-US" altLang="zh-CN" sz="1600" dirty="0" smtClean="0">
                <a:latin typeface="Calibri" pitchFamily="34" charset="0"/>
                <a:cs typeface="Calibri" pitchFamily="34" charset="0"/>
              </a:rPr>
              <a:t> analysis: 0.2% </a:t>
            </a:r>
          </a:p>
          <a:p>
            <a:endParaRPr lang="en-US" altLang="zh-CN" dirty="0" smtClean="0"/>
          </a:p>
        </p:txBody>
      </p:sp>
      <p:sp>
        <p:nvSpPr>
          <p:cNvPr id="29" name="矩形 28"/>
          <p:cNvSpPr/>
          <p:nvPr/>
        </p:nvSpPr>
        <p:spPr>
          <a:xfrm>
            <a:off x="5770858" y="1988840"/>
            <a:ext cx="3265638" cy="338554"/>
          </a:xfrm>
          <a:prstGeom prst="rect">
            <a:avLst/>
          </a:prstGeom>
        </p:spPr>
        <p:txBody>
          <a:bodyPr wrap="none">
            <a:spAutoFit/>
          </a:bodyPr>
          <a:lstStyle/>
          <a:p>
            <a:r>
              <a:rPr lang="en-US" altLang="zh-CN" sz="1600" b="1" dirty="0" smtClean="0">
                <a:solidFill>
                  <a:schemeClr val="tx1"/>
                </a:solidFill>
              </a:rPr>
              <a:t>Energy non-linearity calibration</a:t>
            </a:r>
            <a:endParaRPr lang="zh-CN" altLang="en-US" sz="1600" b="1" dirty="0">
              <a:solidFill>
                <a:schemeClr val="tx1"/>
              </a:solidFill>
            </a:endParaRPr>
          </a:p>
        </p:txBody>
      </p:sp>
      <p:sp>
        <p:nvSpPr>
          <p:cNvPr id="32" name="矩形 31"/>
          <p:cNvSpPr/>
          <p:nvPr/>
        </p:nvSpPr>
        <p:spPr>
          <a:xfrm>
            <a:off x="5724128" y="4581128"/>
            <a:ext cx="3419872" cy="203132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altLang="zh-CN" sz="1400" b="1" kern="0" dirty="0" smtClean="0">
                <a:solidFill>
                  <a:srgbClr val="FF0000"/>
                </a:solidFill>
                <a:latin typeface="Candara" panose="020E0502030303020204" pitchFamily="34" charset="0"/>
              </a:rPr>
              <a:t>Nominal energy model</a:t>
            </a:r>
            <a:r>
              <a:rPr lang="en-US" altLang="zh-CN" sz="1400" kern="0" dirty="0" smtClean="0">
                <a:latin typeface="Candara" panose="020E0502030303020204" pitchFamily="34" charset="0"/>
              </a:rPr>
              <a:t>: fit to mono-energetic gamma lines and </a:t>
            </a:r>
            <a:r>
              <a:rPr lang="en-US" altLang="zh-CN" sz="1400" kern="0" baseline="30000" dirty="0" smtClean="0">
                <a:latin typeface="Candara" panose="020E0502030303020204" pitchFamily="34" charset="0"/>
              </a:rPr>
              <a:t>12</a:t>
            </a:r>
            <a:r>
              <a:rPr lang="en-US" altLang="zh-CN" sz="1400" kern="0" dirty="0" smtClean="0">
                <a:latin typeface="Candara" panose="020E0502030303020204" pitchFamily="34" charset="0"/>
              </a:rPr>
              <a:t>B beta-decay spectrum</a:t>
            </a:r>
          </a:p>
          <a:p>
            <a:r>
              <a:rPr lang="en-US" altLang="zh-CN" sz="1400" b="1" kern="0" dirty="0" smtClean="0">
                <a:solidFill>
                  <a:srgbClr val="0070C0"/>
                </a:solidFill>
                <a:latin typeface="Candara" panose="020E0502030303020204" pitchFamily="34" charset="0"/>
              </a:rPr>
              <a:t>Cross-validation model</a:t>
            </a:r>
            <a:r>
              <a:rPr lang="en-US" altLang="zh-CN" sz="1400" kern="0" dirty="0" smtClean="0">
                <a:latin typeface="Candara" panose="020E0502030303020204" pitchFamily="34" charset="0"/>
              </a:rPr>
              <a:t>: fit to  </a:t>
            </a:r>
            <a:r>
              <a:rPr lang="en-US" altLang="zh-CN" sz="1400" kern="0" baseline="30000" dirty="0" smtClean="0">
                <a:latin typeface="Candara" panose="020E0502030303020204" pitchFamily="34" charset="0"/>
              </a:rPr>
              <a:t>208</a:t>
            </a:r>
            <a:r>
              <a:rPr lang="en-US" altLang="zh-CN" sz="1400" kern="0" dirty="0" smtClean="0">
                <a:latin typeface="Candara" panose="020E0502030303020204" pitchFamily="34" charset="0"/>
              </a:rPr>
              <a:t>Th, </a:t>
            </a:r>
            <a:r>
              <a:rPr lang="en-US" altLang="zh-CN" sz="1400" kern="0" baseline="30000" dirty="0" smtClean="0">
                <a:latin typeface="Candara" panose="020E0502030303020204" pitchFamily="34" charset="0"/>
              </a:rPr>
              <a:t>212</a:t>
            </a:r>
            <a:r>
              <a:rPr lang="en-US" altLang="zh-CN" sz="1400" kern="0" dirty="0" smtClean="0">
                <a:latin typeface="Candara" panose="020E0502030303020204" pitchFamily="34" charset="0"/>
              </a:rPr>
              <a:t>Bi, </a:t>
            </a:r>
            <a:r>
              <a:rPr lang="en-US" altLang="zh-CN" sz="1400" kern="0" baseline="30000" dirty="0" smtClean="0">
                <a:latin typeface="Candara" panose="020E0502030303020204" pitchFamily="34" charset="0"/>
              </a:rPr>
              <a:t>214</a:t>
            </a:r>
            <a:r>
              <a:rPr lang="en-US" altLang="zh-CN" sz="1400" kern="0" dirty="0" smtClean="0">
                <a:latin typeface="Candara" panose="020E0502030303020204" pitchFamily="34" charset="0"/>
              </a:rPr>
              <a:t>Bi beta-decay spectrum, Michel electron</a:t>
            </a:r>
          </a:p>
          <a:p>
            <a:r>
              <a:rPr lang="en-US" altLang="zh-CN" sz="1400" dirty="0" smtClean="0"/>
              <a:t>Use two methods and get the consistent results.</a:t>
            </a:r>
          </a:p>
          <a:p>
            <a:r>
              <a:rPr lang="en-US" altLang="zh-CN" sz="1400" dirty="0" smtClean="0"/>
              <a:t> &lt;1% uncertainty in most energy ranges (&gt;2MeV)</a:t>
            </a:r>
            <a:endParaRPr lang="en-US" altLang="zh-CN" dirty="0" smtClean="0"/>
          </a:p>
        </p:txBody>
      </p:sp>
      <p:pic>
        <p:nvPicPr>
          <p:cNvPr id="28673" name="Picture 1"/>
          <p:cNvPicPr>
            <a:picLocks noChangeAspect="1" noChangeArrowheads="1"/>
          </p:cNvPicPr>
          <p:nvPr/>
        </p:nvPicPr>
        <p:blipFill>
          <a:blip r:embed="rId5" cstate="print"/>
          <a:srcRect/>
          <a:stretch>
            <a:fillRect/>
          </a:stretch>
        </p:blipFill>
        <p:spPr bwMode="auto">
          <a:xfrm>
            <a:off x="5436096" y="2348880"/>
            <a:ext cx="3707904" cy="2234803"/>
          </a:xfrm>
          <a:prstGeom prst="rect">
            <a:avLst/>
          </a:prstGeom>
          <a:noFill/>
          <a:ln w="9525">
            <a:noFill/>
            <a:miter lim="800000"/>
            <a:headEnd/>
            <a:tailEnd/>
          </a:ln>
        </p:spPr>
      </p:pic>
      <p:sp>
        <p:nvSpPr>
          <p:cNvPr id="27" name="灯片编号占位符 14"/>
          <p:cNvSpPr>
            <a:spLocks noGrp="1"/>
          </p:cNvSpPr>
          <p:nvPr>
            <p:ph type="sldNum" sz="quarter" idx="4"/>
          </p:nvPr>
        </p:nvSpPr>
        <p:spPr>
          <a:xfrm>
            <a:off x="8129954" y="6596064"/>
            <a:ext cx="961292" cy="288925"/>
          </a:xfrm>
        </p:spPr>
        <p:txBody>
          <a:bodyPr/>
          <a:lstStyle/>
          <a:p>
            <a:pPr>
              <a:defRPr/>
            </a:pPr>
            <a:fld id="{ED29E1F8-16ED-489D-AB37-26F80E37A49B}" type="slidenum">
              <a:rPr kumimoji="0" lang="zh-CN" altLang="en-US" smtClean="0">
                <a:solidFill>
                  <a:srgbClr val="000000"/>
                </a:solidFill>
              </a:rPr>
              <a:pPr>
                <a:defRPr/>
              </a:pPr>
              <a:t>17</a:t>
            </a:fld>
            <a:endParaRPr kumimoji="0" lang="en-US" dirty="0">
              <a:solidFill>
                <a:srgbClr val="000000"/>
              </a:solidFill>
              <a:ea typeface="黑体" panose="02010609060101010101" pitchFamily="2" charset="-122"/>
            </a:endParaRPr>
          </a:p>
        </p:txBody>
      </p:sp>
    </p:spTree>
  </p:cSld>
  <p:clrMapOvr>
    <a:masterClrMapping/>
  </p:clrMapOvr>
  <p:transition advTm="63352"/>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2" cstate="print"/>
          <a:srcRect/>
          <a:stretch>
            <a:fillRect/>
          </a:stretch>
        </p:blipFill>
        <p:spPr bwMode="auto">
          <a:xfrm>
            <a:off x="0" y="1052736"/>
            <a:ext cx="5650034" cy="2820316"/>
          </a:xfrm>
          <a:prstGeom prst="rect">
            <a:avLst/>
          </a:prstGeom>
          <a:noFill/>
          <a:ln w="9525">
            <a:noFill/>
            <a:miter lim="800000"/>
            <a:headEnd/>
            <a:tailEnd/>
          </a:ln>
        </p:spPr>
      </p:pic>
      <p:sp>
        <p:nvSpPr>
          <p:cNvPr id="29698" name="Title 1"/>
          <p:cNvSpPr>
            <a:spLocks noGrp="1"/>
          </p:cNvSpPr>
          <p:nvPr>
            <p:ph type="title"/>
          </p:nvPr>
        </p:nvSpPr>
        <p:spPr>
          <a:xfrm>
            <a:off x="457200" y="274638"/>
            <a:ext cx="8077200" cy="487362"/>
          </a:xfrm>
        </p:spPr>
        <p:txBody>
          <a:bodyPr/>
          <a:lstStyle/>
          <a:p>
            <a:r>
              <a:rPr lang="en-US" altLang="zh-CN" smtClean="0"/>
              <a:t>Uncertainty Summary</a:t>
            </a:r>
          </a:p>
        </p:txBody>
      </p:sp>
      <p:sp>
        <p:nvSpPr>
          <p:cNvPr id="6" name="Slide Number Placeholder 5"/>
          <p:cNvSpPr>
            <a:spLocks noGrp="1"/>
          </p:cNvSpPr>
          <p:nvPr>
            <p:ph type="sldNum" sz="quarter" idx="4294967295"/>
          </p:nvPr>
        </p:nvSpPr>
        <p:spPr>
          <a:xfrm>
            <a:off x="6781800" y="6324600"/>
            <a:ext cx="2133600" cy="365125"/>
          </a:xfrm>
          <a:prstGeom prst="rect">
            <a:avLst/>
          </a:prstGeom>
        </p:spPr>
        <p:txBody>
          <a:bodyPr/>
          <a:lstStyle/>
          <a:p>
            <a:pPr>
              <a:defRPr/>
            </a:pPr>
            <a:fld id="{D3199AC5-667C-4E98-A546-3CF8C2D03ED5}" type="slidenum">
              <a:rPr lang="en-US" smtClean="0"/>
              <a:pPr>
                <a:defRPr/>
              </a:pPr>
              <a:t>18</a:t>
            </a:fld>
            <a:endParaRPr lang="en-US" dirty="0"/>
          </a:p>
        </p:txBody>
      </p:sp>
      <p:pic>
        <p:nvPicPr>
          <p:cNvPr id="29701" name="Picture 21" descr="Screen shot 2012-03-04 at 4.34.03 PM.png"/>
          <p:cNvPicPr>
            <a:picLocks noChangeAspect="1"/>
          </p:cNvPicPr>
          <p:nvPr/>
        </p:nvPicPr>
        <p:blipFill>
          <a:blip r:embed="rId3" cstate="print"/>
          <a:srcRect t="66152"/>
          <a:stretch>
            <a:fillRect/>
          </a:stretch>
        </p:blipFill>
        <p:spPr bwMode="auto">
          <a:xfrm>
            <a:off x="179512" y="4221088"/>
            <a:ext cx="5200650" cy="1879080"/>
          </a:xfrm>
          <a:prstGeom prst="rect">
            <a:avLst/>
          </a:prstGeom>
          <a:noFill/>
          <a:ln w="9525">
            <a:noFill/>
            <a:miter lim="800000"/>
            <a:headEnd/>
            <a:tailEnd/>
          </a:ln>
        </p:spPr>
      </p:pic>
      <p:sp>
        <p:nvSpPr>
          <p:cNvPr id="23" name="TextBox 22"/>
          <p:cNvSpPr txBox="1"/>
          <p:nvPr/>
        </p:nvSpPr>
        <p:spPr>
          <a:xfrm>
            <a:off x="5562600" y="1371600"/>
            <a:ext cx="3581400" cy="923330"/>
          </a:xfrm>
          <a:prstGeom prst="rect">
            <a:avLst/>
          </a:prstGeom>
          <a:solidFill>
            <a:schemeClr val="tx2">
              <a:lumMod val="20000"/>
              <a:lumOff val="80000"/>
            </a:schemeClr>
          </a:solidFill>
        </p:spPr>
        <p:txBody>
          <a:bodyPr wrap="square">
            <a:spAutoFit/>
          </a:bodyPr>
          <a:lstStyle/>
          <a:p>
            <a:pPr>
              <a:defRPr/>
            </a:pPr>
            <a:r>
              <a:rPr lang="en-US" b="1" dirty="0">
                <a:latin typeface="+mj-lt"/>
              </a:rPr>
              <a:t>For near/far oscillation, only </a:t>
            </a:r>
          </a:p>
          <a:p>
            <a:pPr>
              <a:defRPr/>
            </a:pPr>
            <a:r>
              <a:rPr lang="en-US" b="1" dirty="0">
                <a:latin typeface="+mj-lt"/>
              </a:rPr>
              <a:t>uncorrelated uncertainties </a:t>
            </a:r>
          </a:p>
          <a:p>
            <a:pPr>
              <a:defRPr/>
            </a:pPr>
            <a:r>
              <a:rPr lang="en-US" b="1" dirty="0">
                <a:latin typeface="+mj-lt"/>
              </a:rPr>
              <a:t>are used.</a:t>
            </a:r>
          </a:p>
        </p:txBody>
      </p:sp>
      <p:sp>
        <p:nvSpPr>
          <p:cNvPr id="27" name="TextBox 26"/>
          <p:cNvSpPr txBox="1"/>
          <p:nvPr/>
        </p:nvSpPr>
        <p:spPr>
          <a:xfrm>
            <a:off x="5904656" y="4869160"/>
            <a:ext cx="3203848" cy="1224135"/>
          </a:xfrm>
          <a:prstGeom prst="rect">
            <a:avLst/>
          </a:prstGeom>
          <a:noFill/>
        </p:spPr>
        <p:txBody>
          <a:bodyPr wrap="square">
            <a:spAutoFit/>
          </a:bodyPr>
          <a:lstStyle/>
          <a:p>
            <a:pPr>
              <a:defRPr/>
            </a:pPr>
            <a:r>
              <a:rPr lang="en-US" b="1" dirty="0">
                <a:latin typeface="+mj-lt"/>
              </a:rPr>
              <a:t>Influence of uncorrelated </a:t>
            </a:r>
            <a:r>
              <a:rPr lang="en-US" b="1" dirty="0" smtClean="0">
                <a:latin typeface="+mj-lt"/>
              </a:rPr>
              <a:t>reactor </a:t>
            </a:r>
            <a:r>
              <a:rPr lang="en-US" b="1" dirty="0" err="1" smtClean="0">
                <a:latin typeface="+mj-lt"/>
              </a:rPr>
              <a:t>systematics</a:t>
            </a:r>
            <a:r>
              <a:rPr lang="en-US" b="1" dirty="0" smtClean="0">
                <a:latin typeface="+mj-lt"/>
              </a:rPr>
              <a:t> </a:t>
            </a:r>
            <a:r>
              <a:rPr lang="en-US" b="1" dirty="0">
                <a:latin typeface="+mj-lt"/>
              </a:rPr>
              <a:t>reduced by </a:t>
            </a:r>
            <a:r>
              <a:rPr lang="en-US" b="1" dirty="0" smtClean="0">
                <a:latin typeface="+mj-lt"/>
              </a:rPr>
              <a:t>far </a:t>
            </a:r>
            <a:r>
              <a:rPr lang="en-US" b="1" dirty="0">
                <a:latin typeface="+mj-lt"/>
              </a:rPr>
              <a:t>vs. near measurement.</a:t>
            </a:r>
          </a:p>
        </p:txBody>
      </p:sp>
      <p:cxnSp>
        <p:nvCxnSpPr>
          <p:cNvPr id="28" name="Straight Arrow Connector 27"/>
          <p:cNvCxnSpPr/>
          <p:nvPr/>
        </p:nvCxnSpPr>
        <p:spPr>
          <a:xfrm rot="10800000" flipV="1">
            <a:off x="4876800" y="5354960"/>
            <a:ext cx="990600" cy="4572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a:off x="4283968" y="1052736"/>
            <a:ext cx="1187202" cy="2664296"/>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mj-lt"/>
            </a:endParaRPr>
          </a:p>
        </p:txBody>
      </p:sp>
      <p:sp>
        <p:nvSpPr>
          <p:cNvPr id="30" name="Rectangle 29"/>
          <p:cNvSpPr/>
          <p:nvPr/>
        </p:nvSpPr>
        <p:spPr>
          <a:xfrm>
            <a:off x="2819400" y="4516760"/>
            <a:ext cx="2686050" cy="1524000"/>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mj-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标题 1"/>
          <p:cNvSpPr>
            <a:spLocks noGrp="1"/>
          </p:cNvSpPr>
          <p:nvPr>
            <p:ph type="title"/>
          </p:nvPr>
        </p:nvSpPr>
        <p:spPr>
          <a:xfrm>
            <a:off x="125413" y="-26988"/>
            <a:ext cx="8893175" cy="777876"/>
          </a:xfrm>
        </p:spPr>
        <p:txBody>
          <a:bodyPr/>
          <a:lstStyle/>
          <a:p>
            <a:r>
              <a:rPr lang="en-US" altLang="zh-CN" sz="3200" dirty="0" smtClean="0"/>
              <a:t>Oscillation measurement(</a:t>
            </a:r>
            <a:r>
              <a:rPr lang="en-US" altLang="zh-CN" sz="3200" dirty="0" err="1" smtClean="0"/>
              <a:t>n</a:t>
            </a:r>
            <a:r>
              <a:rPr lang="en-US" altLang="zh-CN" sz="3000" dirty="0" err="1" smtClean="0"/>
              <a:t>H</a:t>
            </a:r>
            <a:r>
              <a:rPr lang="en-US" altLang="zh-CN" sz="3000" dirty="0" smtClean="0"/>
              <a:t>)</a:t>
            </a:r>
            <a:endParaRPr lang="zh-CN" altLang="en-US" sz="3000" dirty="0" smtClean="0"/>
          </a:p>
        </p:txBody>
      </p:sp>
      <p:graphicFrame>
        <p:nvGraphicFramePr>
          <p:cNvPr id="5122" name="Object 2"/>
          <p:cNvGraphicFramePr>
            <a:graphicFrameLocks noChangeAspect="1"/>
          </p:cNvGraphicFramePr>
          <p:nvPr/>
        </p:nvGraphicFramePr>
        <p:xfrm>
          <a:off x="4139952" y="5733256"/>
          <a:ext cx="2677322" cy="864725"/>
        </p:xfrm>
        <a:graphic>
          <a:graphicData uri="http://schemas.openxmlformats.org/presentationml/2006/ole">
            <p:oleObj spid="_x0000_s57346" name="Equation" r:id="rId4" imgW="1498320" imgH="482400" progId="Equation.DSMT4">
              <p:embed/>
            </p:oleObj>
          </a:graphicData>
        </a:graphic>
      </p:graphicFrame>
      <p:sp>
        <p:nvSpPr>
          <p:cNvPr id="16" name="矩形 15"/>
          <p:cNvSpPr/>
          <p:nvPr/>
        </p:nvSpPr>
        <p:spPr>
          <a:xfrm>
            <a:off x="179512" y="908720"/>
            <a:ext cx="3240360" cy="369332"/>
          </a:xfrm>
          <a:prstGeom prst="rect">
            <a:avLst/>
          </a:prstGeom>
          <a:solidFill>
            <a:schemeClr val="bg1">
              <a:lumMod val="85000"/>
              <a:alpha val="50000"/>
            </a:schemeClr>
          </a:solidFill>
        </p:spPr>
        <p:txBody>
          <a:bodyPr wrap="square">
            <a:spAutoFit/>
          </a:bodyPr>
          <a:lstStyle/>
          <a:p>
            <a:pPr algn="ctr">
              <a:defRPr/>
            </a:pPr>
            <a:r>
              <a:rPr lang="en-US" altLang="zh-CN" dirty="0"/>
              <a:t>Phys. Rev. D </a:t>
            </a:r>
            <a:r>
              <a:rPr lang="en-US" altLang="zh-CN" b="1" dirty="0"/>
              <a:t>93</a:t>
            </a:r>
            <a:r>
              <a:rPr lang="en-US" altLang="zh-CN" dirty="0"/>
              <a:t>, 0720 (2016)</a:t>
            </a:r>
          </a:p>
        </p:txBody>
      </p:sp>
      <p:pic>
        <p:nvPicPr>
          <p:cNvPr id="13315" name="Picture 3"/>
          <p:cNvPicPr>
            <a:picLocks noChangeAspect="1" noChangeArrowheads="1"/>
          </p:cNvPicPr>
          <p:nvPr/>
        </p:nvPicPr>
        <p:blipFill>
          <a:blip r:embed="rId5" cstate="print"/>
          <a:srcRect/>
          <a:stretch>
            <a:fillRect/>
          </a:stretch>
        </p:blipFill>
        <p:spPr bwMode="auto">
          <a:xfrm>
            <a:off x="3563888" y="908720"/>
            <a:ext cx="3749755" cy="3067299"/>
          </a:xfrm>
          <a:prstGeom prst="rect">
            <a:avLst/>
          </a:prstGeom>
          <a:noFill/>
          <a:ln w="9525">
            <a:noFill/>
            <a:miter lim="800000"/>
            <a:headEnd/>
            <a:tailEnd/>
          </a:ln>
        </p:spPr>
      </p:pic>
      <p:pic>
        <p:nvPicPr>
          <p:cNvPr id="14"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tretch>
            <a:fillRect/>
          </a:stretch>
        </p:blipFill>
        <p:spPr bwMode="auto">
          <a:xfrm>
            <a:off x="179512" y="1268760"/>
            <a:ext cx="3241162" cy="39355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3"/>
          <p:cNvPicPr>
            <a:picLocks noChangeAspect="1" noChangeArrowheads="1"/>
          </p:cNvPicPr>
          <p:nvPr/>
        </p:nvPicPr>
        <p:blipFill>
          <a:blip r:embed="rId7" cstate="print">
            <a:extLst>
              <a:ext uri="{28A0092B-C50C-407E-A947-70E740481C1C}">
                <a14:useLocalDpi xmlns:a14="http://schemas.microsoft.com/office/drawing/2010/main" xmlns="" val="0"/>
              </a:ext>
            </a:extLst>
          </a:blip>
          <a:stretch>
            <a:fillRect/>
          </a:stretch>
        </p:blipFill>
        <p:spPr bwMode="auto">
          <a:xfrm>
            <a:off x="251520" y="4797688"/>
            <a:ext cx="3134058" cy="20603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7" name="TextBox 16"/>
          <p:cNvSpPr txBox="1"/>
          <p:nvPr/>
        </p:nvSpPr>
        <p:spPr>
          <a:xfrm>
            <a:off x="1028537" y="3471687"/>
            <a:ext cx="1960089" cy="523220"/>
          </a:xfrm>
          <a:prstGeom prst="rect">
            <a:avLst/>
          </a:prstGeom>
          <a:solidFill>
            <a:schemeClr val="bg1">
              <a:lumMod val="75000"/>
              <a:alpha val="50000"/>
            </a:schemeClr>
          </a:solidFill>
        </p:spPr>
        <p:txBody>
          <a:bodyPr wrap="square" rtlCol="0">
            <a:spAutoFit/>
          </a:bodyPr>
          <a:lstStyle/>
          <a:p>
            <a:r>
              <a:rPr lang="en-US" altLang="zh-CN" sz="1400" b="1" dirty="0">
                <a:latin typeface="Candara" panose="020E0502030303020204" pitchFamily="34" charset="0"/>
              </a:rPr>
              <a:t>A</a:t>
            </a:r>
            <a:r>
              <a:rPr lang="en-US" altLang="zh-CN" sz="1400" b="1" dirty="0" smtClean="0">
                <a:latin typeface="Candara" panose="020E0502030303020204" pitchFamily="34" charset="0"/>
              </a:rPr>
              <a:t>ccidental background prediction</a:t>
            </a:r>
            <a:endParaRPr lang="zh-CN" altLang="en-US" sz="1400" b="1" dirty="0">
              <a:latin typeface="Candara" panose="020E0502030303020204" pitchFamily="34" charset="0"/>
            </a:endParaRPr>
          </a:p>
        </p:txBody>
      </p:sp>
      <p:sp>
        <p:nvSpPr>
          <p:cNvPr id="18" name="TextBox 17"/>
          <p:cNvSpPr txBox="1"/>
          <p:nvPr/>
        </p:nvSpPr>
        <p:spPr>
          <a:xfrm>
            <a:off x="1115616" y="5661248"/>
            <a:ext cx="2032098" cy="523220"/>
          </a:xfrm>
          <a:prstGeom prst="rect">
            <a:avLst/>
          </a:prstGeom>
          <a:solidFill>
            <a:schemeClr val="bg1">
              <a:lumMod val="75000"/>
              <a:alpha val="50000"/>
            </a:schemeClr>
          </a:solidFill>
        </p:spPr>
        <p:txBody>
          <a:bodyPr wrap="square" rtlCol="0">
            <a:spAutoFit/>
          </a:bodyPr>
          <a:lstStyle/>
          <a:p>
            <a:r>
              <a:rPr lang="en-US" altLang="zh-CN" sz="1400" b="1" dirty="0" smtClean="0">
                <a:latin typeface="Candara" panose="020E0502030303020204" pitchFamily="34" charset="0"/>
              </a:rPr>
              <a:t>After accidental background subtraction</a:t>
            </a:r>
            <a:endParaRPr lang="zh-CN" altLang="en-US" sz="1400" b="1" dirty="0">
              <a:latin typeface="Candara" panose="020E0502030303020204" pitchFamily="34" charset="0"/>
            </a:endParaRPr>
          </a:p>
        </p:txBody>
      </p:sp>
      <p:sp>
        <p:nvSpPr>
          <p:cNvPr id="20" name="TextBox 19"/>
          <p:cNvSpPr txBox="1"/>
          <p:nvPr/>
        </p:nvSpPr>
        <p:spPr>
          <a:xfrm>
            <a:off x="1085850" y="2202808"/>
            <a:ext cx="1705916" cy="307777"/>
          </a:xfrm>
          <a:prstGeom prst="rect">
            <a:avLst/>
          </a:prstGeom>
          <a:solidFill>
            <a:schemeClr val="bg1">
              <a:lumMod val="75000"/>
              <a:alpha val="50000"/>
            </a:schemeClr>
          </a:solidFill>
        </p:spPr>
        <p:txBody>
          <a:bodyPr wrap="none" rtlCol="0">
            <a:spAutoFit/>
          </a:bodyPr>
          <a:lstStyle/>
          <a:p>
            <a:r>
              <a:rPr lang="en-US" altLang="zh-CN" sz="1400" b="1" dirty="0">
                <a:latin typeface="Candara" panose="020E0502030303020204" pitchFamily="34" charset="0"/>
              </a:rPr>
              <a:t>Double </a:t>
            </a:r>
            <a:r>
              <a:rPr lang="en-US" altLang="zh-CN" sz="1400" b="1" dirty="0" smtClean="0">
                <a:latin typeface="Candara" panose="020E0502030303020204" pitchFamily="34" charset="0"/>
              </a:rPr>
              <a:t>Coincidence</a:t>
            </a:r>
            <a:endParaRPr lang="zh-CN" altLang="en-US" sz="1400" b="1" dirty="0">
              <a:latin typeface="Candara" panose="020E0502030303020204" pitchFamily="34" charset="0"/>
            </a:endParaRPr>
          </a:p>
        </p:txBody>
      </p:sp>
      <p:sp>
        <p:nvSpPr>
          <p:cNvPr id="21" name="矩形 20"/>
          <p:cNvSpPr/>
          <p:nvPr/>
        </p:nvSpPr>
        <p:spPr>
          <a:xfrm>
            <a:off x="3347864" y="3717033"/>
            <a:ext cx="5796136" cy="2862322"/>
          </a:xfrm>
          <a:prstGeom prst="rect">
            <a:avLst/>
          </a:prstGeom>
        </p:spPr>
        <p:txBody>
          <a:bodyPr wrap="square">
            <a:spAutoFit/>
          </a:bodyPr>
          <a:lstStyle/>
          <a:p>
            <a:pPr marL="285750" indent="-144000">
              <a:buFont typeface="Arial" panose="020B0604020202020204" pitchFamily="34" charset="0"/>
              <a:buChar char="•"/>
            </a:pPr>
            <a:r>
              <a:rPr lang="en-US" altLang="zh-CN" dirty="0" smtClean="0">
                <a:solidFill>
                  <a:schemeClr val="tx1"/>
                </a:solidFill>
                <a:latin typeface="Calibri" pitchFamily="34" charset="0"/>
                <a:cs typeface="Calibri" pitchFamily="34" charset="0"/>
              </a:rPr>
              <a:t>Independent measurement of theta13 </a:t>
            </a:r>
          </a:p>
          <a:p>
            <a:pPr marL="285750" indent="-144000">
              <a:buFont typeface="Arial" panose="020B0604020202020204" pitchFamily="34" charset="0"/>
              <a:buChar char="•"/>
            </a:pPr>
            <a:r>
              <a:rPr lang="en-US" altLang="zh-CN" dirty="0" smtClean="0">
                <a:solidFill>
                  <a:schemeClr val="tx1"/>
                </a:solidFill>
                <a:latin typeface="Calibri" pitchFamily="34" charset="0"/>
                <a:cs typeface="Calibri" pitchFamily="34" charset="0"/>
              </a:rPr>
              <a:t>Challenge of the analysis</a:t>
            </a:r>
          </a:p>
          <a:p>
            <a:pPr marL="742950" lvl="1" indent="-144000">
              <a:buFont typeface="Arial" panose="020B0604020202020204" pitchFamily="34" charset="0"/>
              <a:buChar char="•"/>
            </a:pPr>
            <a:r>
              <a:rPr lang="en-US" altLang="zh-CN" dirty="0" smtClean="0">
                <a:solidFill>
                  <a:schemeClr val="tx1"/>
                </a:solidFill>
                <a:latin typeface="Calibri" pitchFamily="34" charset="0"/>
                <a:cs typeface="Calibri" pitchFamily="34" charset="0"/>
              </a:rPr>
              <a:t>High accidental background and more energy leakage at the edge of detector</a:t>
            </a:r>
          </a:p>
          <a:p>
            <a:pPr marL="742950" lvl="1" indent="-144000">
              <a:buFont typeface="Arial" panose="020B0604020202020204" pitchFamily="34" charset="0"/>
              <a:buChar char="•"/>
            </a:pPr>
            <a:r>
              <a:rPr lang="en-US" altLang="zh-CN" dirty="0" smtClean="0">
                <a:solidFill>
                  <a:schemeClr val="tx1"/>
                </a:solidFill>
                <a:latin typeface="Calibri" pitchFamily="34" charset="0"/>
                <a:cs typeface="Calibri" pitchFamily="34" charset="0"/>
              </a:rPr>
              <a:t>Increase energy threshold, consider the correlation in space , details study the backgrounds</a:t>
            </a:r>
          </a:p>
          <a:p>
            <a:pPr marL="285750" indent="-144000">
              <a:buFont typeface="Arial" panose="020B0604020202020204" pitchFamily="34" charset="0"/>
              <a:buChar char="•"/>
            </a:pPr>
            <a:r>
              <a:rPr lang="en-US" altLang="zh-CN" dirty="0" smtClean="0">
                <a:solidFill>
                  <a:schemeClr val="tx1"/>
                </a:solidFill>
                <a:latin typeface="Calibri" pitchFamily="34" charset="0"/>
                <a:cs typeface="Calibri" pitchFamily="34" charset="0"/>
              </a:rPr>
              <a:t>Rate only results </a:t>
            </a:r>
            <a:endParaRPr lang="zh-CN" altLang="en-US" dirty="0" smtClean="0">
              <a:solidFill>
                <a:schemeClr val="tx1"/>
              </a:solidFill>
              <a:latin typeface="Calibri" pitchFamily="34" charset="0"/>
              <a:cs typeface="Calibri" pitchFamily="34" charset="0"/>
            </a:endParaRPr>
          </a:p>
          <a:p>
            <a:pPr marL="742950" lvl="1" indent="-144000">
              <a:buFont typeface="Arial" panose="020B0604020202020204" pitchFamily="34" charset="0"/>
              <a:buChar char="•"/>
            </a:pPr>
            <a:endParaRPr lang="en-US" altLang="zh-CN" dirty="0" smtClean="0">
              <a:solidFill>
                <a:schemeClr val="tx1"/>
              </a:solidFill>
              <a:latin typeface="Calibri" pitchFamily="34" charset="0"/>
              <a:cs typeface="Calibri" pitchFamily="34" charset="0"/>
            </a:endParaRPr>
          </a:p>
          <a:p>
            <a:endParaRPr lang="zh-CN" altLang="en-US" dirty="0" smtClean="0">
              <a:solidFill>
                <a:schemeClr val="tx1"/>
              </a:solidFill>
            </a:endParaRPr>
          </a:p>
          <a:p>
            <a:endParaRPr lang="zh-CN" altLang="en-US" dirty="0" smtClean="0">
              <a:solidFill>
                <a:schemeClr val="tx1"/>
              </a:solidFill>
            </a:endParaRPr>
          </a:p>
        </p:txBody>
      </p:sp>
      <p:sp>
        <p:nvSpPr>
          <p:cNvPr id="12" name="灯片编号占位符 11"/>
          <p:cNvSpPr>
            <a:spLocks noGrp="1"/>
          </p:cNvSpPr>
          <p:nvPr>
            <p:ph type="sldNum" sz="quarter" idx="4"/>
          </p:nvPr>
        </p:nvSpPr>
        <p:spPr/>
        <p:txBody>
          <a:bodyPr/>
          <a:lstStyle/>
          <a:p>
            <a:pPr>
              <a:defRPr/>
            </a:pPr>
            <a:fld id="{ED29E1F8-16ED-489D-AB37-26F80E37A49B}" type="slidenum">
              <a:rPr kumimoji="0" lang="zh-CN" altLang="en-US" smtClean="0">
                <a:solidFill>
                  <a:srgbClr val="000000"/>
                </a:solidFill>
              </a:rPr>
              <a:pPr>
                <a:defRPr/>
              </a:pPr>
              <a:t>19</a:t>
            </a:fld>
            <a:endParaRPr kumimoji="0" lang="en-US" dirty="0">
              <a:solidFill>
                <a:srgbClr val="000000"/>
              </a:solidFill>
              <a:ea typeface="黑体" panose="02010609060101010101" pitchFamily="2" charset="-122"/>
            </a:endParaRPr>
          </a:p>
        </p:txBody>
      </p:sp>
    </p:spTree>
  </p:cSld>
  <p:clrMapOvr>
    <a:masterClrMapping/>
  </p:clrMapOvr>
  <p:transition spd="slow" advTm="64606"/>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p:cNvSpPr>
            <a:spLocks noGrp="1"/>
          </p:cNvSpPr>
          <p:nvPr>
            <p:ph type="title"/>
          </p:nvPr>
        </p:nvSpPr>
        <p:spPr>
          <a:xfrm>
            <a:off x="467544" y="-171400"/>
            <a:ext cx="8229600" cy="1143000"/>
          </a:xfrm>
        </p:spPr>
        <p:txBody>
          <a:bodyPr/>
          <a:lstStyle/>
          <a:p>
            <a:r>
              <a:rPr lang="en-US" altLang="zh-CN" sz="4400" b="1" dirty="0" smtClean="0"/>
              <a:t>Outline</a:t>
            </a:r>
            <a:endParaRPr lang="zh-CN" altLang="en-US" sz="4400" b="1" dirty="0" smtClean="0"/>
          </a:p>
        </p:txBody>
      </p:sp>
      <p:sp>
        <p:nvSpPr>
          <p:cNvPr id="23555" name="内容占位符 2"/>
          <p:cNvSpPr>
            <a:spLocks noGrp="1"/>
          </p:cNvSpPr>
          <p:nvPr>
            <p:ph idx="1"/>
          </p:nvPr>
        </p:nvSpPr>
        <p:spPr>
          <a:xfrm>
            <a:off x="251520" y="1628800"/>
            <a:ext cx="9001000" cy="3960440"/>
          </a:xfrm>
        </p:spPr>
        <p:txBody>
          <a:bodyPr/>
          <a:lstStyle/>
          <a:p>
            <a:r>
              <a:rPr lang="en-US" altLang="zh-CN" b="1" dirty="0" smtClean="0">
                <a:solidFill>
                  <a:schemeClr val="accent2"/>
                </a:solidFill>
              </a:rPr>
              <a:t>Introduction</a:t>
            </a:r>
          </a:p>
          <a:p>
            <a:r>
              <a:rPr lang="en-US" altLang="zh-CN" b="1" dirty="0" smtClean="0">
                <a:solidFill>
                  <a:schemeClr val="accent2"/>
                </a:solidFill>
              </a:rPr>
              <a:t>Recent results from </a:t>
            </a:r>
            <a:r>
              <a:rPr lang="en-US" altLang="zh-CN" b="1" dirty="0" err="1" smtClean="0">
                <a:solidFill>
                  <a:schemeClr val="accent2"/>
                </a:solidFill>
              </a:rPr>
              <a:t>Daya</a:t>
            </a:r>
            <a:r>
              <a:rPr lang="en-US" altLang="zh-CN" b="1" dirty="0" smtClean="0">
                <a:solidFill>
                  <a:schemeClr val="accent2"/>
                </a:solidFill>
              </a:rPr>
              <a:t> Bay</a:t>
            </a:r>
          </a:p>
          <a:p>
            <a:pPr lvl="1"/>
            <a:r>
              <a:rPr lang="en-US" altLang="zh-CN" sz="2400" b="1" dirty="0" smtClean="0">
                <a:solidFill>
                  <a:schemeClr val="accent2"/>
                </a:solidFill>
              </a:rPr>
              <a:t>Oscillation measurement</a:t>
            </a:r>
          </a:p>
          <a:p>
            <a:pPr lvl="1"/>
            <a:r>
              <a:rPr lang="en-US" altLang="zh-CN" sz="2400" b="1" dirty="0" smtClean="0">
                <a:solidFill>
                  <a:schemeClr val="accent2"/>
                </a:solidFill>
              </a:rPr>
              <a:t>Reactor antineutrino flux and spectrum measurement</a:t>
            </a:r>
          </a:p>
          <a:p>
            <a:pPr lvl="1"/>
            <a:r>
              <a:rPr lang="en-US" altLang="zh-CN" sz="2400" b="1" dirty="0" smtClean="0">
                <a:solidFill>
                  <a:schemeClr val="accent2"/>
                </a:solidFill>
              </a:rPr>
              <a:t>Evolution of the reactor antineutrino flux and spectrum</a:t>
            </a:r>
          </a:p>
          <a:p>
            <a:r>
              <a:rPr lang="en-US" altLang="zh-CN" b="1" dirty="0" smtClean="0">
                <a:solidFill>
                  <a:schemeClr val="accent2"/>
                </a:solidFill>
              </a:rPr>
              <a:t>Summary</a:t>
            </a:r>
            <a:endParaRPr lang="zh-CN" altLang="en-US" b="1" dirty="0" smtClean="0">
              <a:solidFill>
                <a:schemeClr val="accent2"/>
              </a:solidFill>
            </a:endParaRPr>
          </a:p>
        </p:txBody>
      </p:sp>
      <p:sp>
        <p:nvSpPr>
          <p:cNvPr id="5" name="灯片编号占位符 4"/>
          <p:cNvSpPr>
            <a:spLocks noGrp="1"/>
          </p:cNvSpPr>
          <p:nvPr>
            <p:ph type="sldNum" sz="quarter" idx="4294967295"/>
          </p:nvPr>
        </p:nvSpPr>
        <p:spPr>
          <a:xfrm>
            <a:off x="6974904" y="6592267"/>
            <a:ext cx="2133600" cy="365125"/>
          </a:xfrm>
          <a:prstGeom prst="rect">
            <a:avLst/>
          </a:prstGeom>
        </p:spPr>
        <p:txBody>
          <a:bodyPr/>
          <a:lstStyle/>
          <a:p>
            <a:pPr>
              <a:defRPr/>
            </a:pPr>
            <a:fld id="{0D8A20D2-44E0-425B-826F-7E383A5C3857}" type="slidenum">
              <a:rPr lang="en-US" altLang="zh-CN" smtClean="0"/>
              <a:pPr>
                <a:defRPr/>
              </a:pPr>
              <a:t>2</a:t>
            </a:fld>
            <a:endParaRPr lang="en-US" altLang="zh-CN"/>
          </a:p>
        </p:txBody>
      </p:sp>
    </p:spTree>
  </p:cSld>
  <p:clrMapOvr>
    <a:masterClrMapping/>
  </p:clrMapOvr>
  <p:transition advTm="12668"/>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b="1" dirty="0" smtClean="0"/>
              <a:t>Search for light sterile neutrino</a:t>
            </a:r>
            <a:endParaRPr lang="zh-CN" altLang="en-US" b="1" dirty="0"/>
          </a:p>
        </p:txBody>
      </p:sp>
      <p:sp>
        <p:nvSpPr>
          <p:cNvPr id="3" name="内容占位符 2"/>
          <p:cNvSpPr>
            <a:spLocks noGrp="1"/>
          </p:cNvSpPr>
          <p:nvPr>
            <p:ph idx="1"/>
          </p:nvPr>
        </p:nvSpPr>
        <p:spPr/>
        <p:txBody>
          <a:bodyPr/>
          <a:lstStyle/>
          <a:p>
            <a:r>
              <a:rPr lang="en-US" altLang="zh-CN" sz="2400" b="1" dirty="0" smtClean="0"/>
              <a:t>Sterile neutrino(3+1) </a:t>
            </a:r>
            <a:endParaRPr lang="zh-CN" altLang="en-US" sz="2400" b="1" dirty="0"/>
          </a:p>
        </p:txBody>
      </p:sp>
      <p:sp>
        <p:nvSpPr>
          <p:cNvPr id="4" name="灯片编号占位符 3"/>
          <p:cNvSpPr>
            <a:spLocks noGrp="1"/>
          </p:cNvSpPr>
          <p:nvPr>
            <p:ph type="sldNum" sz="quarter" idx="4"/>
          </p:nvPr>
        </p:nvSpPr>
        <p:spPr/>
        <p:txBody>
          <a:bodyPr/>
          <a:lstStyle/>
          <a:p>
            <a:pPr>
              <a:defRPr/>
            </a:pPr>
            <a:fld id="{ED29E1F8-16ED-489D-AB37-26F80E37A49B}" type="slidenum">
              <a:rPr kumimoji="0" lang="zh-CN" altLang="en-US" smtClean="0">
                <a:solidFill>
                  <a:srgbClr val="000000"/>
                </a:solidFill>
              </a:rPr>
              <a:pPr>
                <a:defRPr/>
              </a:pPr>
              <a:t>20</a:t>
            </a:fld>
            <a:endParaRPr kumimoji="0" lang="en-US" dirty="0">
              <a:solidFill>
                <a:srgbClr val="000000"/>
              </a:solidFill>
              <a:ea typeface="黑体" panose="02010609060101010101" pitchFamily="2" charset="-122"/>
            </a:endParaRPr>
          </a:p>
        </p:txBody>
      </p:sp>
      <p:pic>
        <p:nvPicPr>
          <p:cNvPr id="52225" name="Picture 1"/>
          <p:cNvPicPr>
            <a:picLocks noChangeAspect="1" noChangeArrowheads="1"/>
          </p:cNvPicPr>
          <p:nvPr/>
        </p:nvPicPr>
        <p:blipFill>
          <a:blip r:embed="rId3" cstate="print"/>
          <a:srcRect/>
          <a:stretch>
            <a:fillRect/>
          </a:stretch>
        </p:blipFill>
        <p:spPr bwMode="auto">
          <a:xfrm>
            <a:off x="179512" y="1598572"/>
            <a:ext cx="3672408" cy="3459764"/>
          </a:xfrm>
          <a:prstGeom prst="rect">
            <a:avLst/>
          </a:prstGeom>
          <a:noFill/>
          <a:ln w="9525">
            <a:noFill/>
            <a:miter lim="800000"/>
            <a:headEnd/>
            <a:tailEnd/>
          </a:ln>
        </p:spPr>
      </p:pic>
      <p:sp>
        <p:nvSpPr>
          <p:cNvPr id="6" name="矩形 5"/>
          <p:cNvSpPr/>
          <p:nvPr/>
        </p:nvSpPr>
        <p:spPr>
          <a:xfrm>
            <a:off x="0" y="1268760"/>
            <a:ext cx="4572000" cy="369332"/>
          </a:xfrm>
          <a:prstGeom prst="rect">
            <a:avLst/>
          </a:prstGeom>
        </p:spPr>
        <p:txBody>
          <a:bodyPr wrap="square">
            <a:spAutoFit/>
          </a:bodyPr>
          <a:lstStyle/>
          <a:p>
            <a:r>
              <a:rPr lang="nn-NO" altLang="zh-CN" i="1" dirty="0" smtClean="0"/>
              <a:t>Phys. Rev. Lett. 117 </a:t>
            </a:r>
            <a:r>
              <a:rPr lang="en-US" altLang="zh-CN" i="1" dirty="0" smtClean="0"/>
              <a:t>,</a:t>
            </a:r>
            <a:r>
              <a:rPr lang="nn-NO" altLang="zh-CN" i="1" dirty="0" smtClean="0"/>
              <a:t>151802(2016)</a:t>
            </a:r>
            <a:endParaRPr lang="zh-CN" altLang="en-US" dirty="0"/>
          </a:p>
        </p:txBody>
      </p:sp>
      <p:pic>
        <p:nvPicPr>
          <p:cNvPr id="52226" name="Picture 2"/>
          <p:cNvPicPr>
            <a:picLocks noChangeAspect="1" noChangeArrowheads="1"/>
          </p:cNvPicPr>
          <p:nvPr/>
        </p:nvPicPr>
        <p:blipFill>
          <a:blip r:embed="rId4" cstate="print"/>
          <a:srcRect/>
          <a:stretch>
            <a:fillRect/>
          </a:stretch>
        </p:blipFill>
        <p:spPr bwMode="auto">
          <a:xfrm>
            <a:off x="4644008" y="1628800"/>
            <a:ext cx="4086647" cy="4005063"/>
          </a:xfrm>
          <a:prstGeom prst="rect">
            <a:avLst/>
          </a:prstGeom>
          <a:noFill/>
          <a:ln w="9525">
            <a:noFill/>
            <a:miter lim="800000"/>
            <a:headEnd/>
            <a:tailEnd/>
          </a:ln>
        </p:spPr>
      </p:pic>
      <p:sp>
        <p:nvSpPr>
          <p:cNvPr id="9" name="矩形 8"/>
          <p:cNvSpPr/>
          <p:nvPr/>
        </p:nvSpPr>
        <p:spPr>
          <a:xfrm>
            <a:off x="5220072" y="1340768"/>
            <a:ext cx="4572000" cy="369332"/>
          </a:xfrm>
          <a:prstGeom prst="rect">
            <a:avLst/>
          </a:prstGeom>
        </p:spPr>
        <p:txBody>
          <a:bodyPr>
            <a:spAutoFit/>
          </a:bodyPr>
          <a:lstStyle/>
          <a:p>
            <a:r>
              <a:rPr lang="en-US" altLang="zh-CN" dirty="0" err="1" smtClean="0"/>
              <a:t>DayaBay</a:t>
            </a:r>
            <a:r>
              <a:rPr lang="en-US" altLang="zh-CN" dirty="0" smtClean="0"/>
              <a:t> + MINOS + Bugey-3</a:t>
            </a:r>
          </a:p>
        </p:txBody>
      </p:sp>
      <p:sp>
        <p:nvSpPr>
          <p:cNvPr id="11" name="矩形 10"/>
          <p:cNvSpPr/>
          <p:nvPr/>
        </p:nvSpPr>
        <p:spPr>
          <a:xfrm>
            <a:off x="4788024" y="5733256"/>
            <a:ext cx="4139952" cy="646331"/>
          </a:xfrm>
          <a:prstGeom prst="rect">
            <a:avLst/>
          </a:prstGeom>
        </p:spPr>
        <p:txBody>
          <a:bodyPr wrap="square">
            <a:spAutoFit/>
          </a:bodyPr>
          <a:lstStyle/>
          <a:p>
            <a:r>
              <a:rPr lang="en-US" altLang="zh-CN" dirty="0" smtClean="0">
                <a:solidFill>
                  <a:schemeClr val="tx1"/>
                </a:solidFill>
              </a:rPr>
              <a:t>Excluded parameter space allowed by </a:t>
            </a:r>
            <a:r>
              <a:rPr lang="en-US" altLang="zh-CN" dirty="0" err="1" smtClean="0">
                <a:solidFill>
                  <a:schemeClr val="tx1"/>
                </a:solidFill>
              </a:rPr>
              <a:t>MiniBooNE</a:t>
            </a:r>
            <a:r>
              <a:rPr lang="en-US" altLang="zh-CN" dirty="0" smtClean="0">
                <a:solidFill>
                  <a:schemeClr val="tx1"/>
                </a:solidFill>
              </a:rPr>
              <a:t>&amp; LSND for</a:t>
            </a:r>
          </a:p>
        </p:txBody>
      </p:sp>
      <p:sp>
        <p:nvSpPr>
          <p:cNvPr id="12" name="矩形 11"/>
          <p:cNvSpPr/>
          <p:nvPr/>
        </p:nvSpPr>
        <p:spPr>
          <a:xfrm>
            <a:off x="0" y="5013176"/>
            <a:ext cx="4572000" cy="2215991"/>
          </a:xfrm>
          <a:prstGeom prst="rect">
            <a:avLst/>
          </a:prstGeom>
        </p:spPr>
        <p:txBody>
          <a:bodyPr>
            <a:spAutoFit/>
          </a:bodyPr>
          <a:lstStyle/>
          <a:p>
            <a:r>
              <a:rPr lang="en-US" altLang="zh-CN" sz="1600" dirty="0" smtClean="0">
                <a:solidFill>
                  <a:schemeClr val="tx1"/>
                </a:solidFill>
              </a:rPr>
              <a:t>Obtain world’s best limits in region spanning more than three orders of magnitude:</a:t>
            </a:r>
          </a:p>
          <a:p>
            <a:endParaRPr lang="en-US" altLang="zh-CN" sz="1600" dirty="0" smtClean="0">
              <a:solidFill>
                <a:schemeClr val="tx1"/>
              </a:solidFill>
            </a:endParaRPr>
          </a:p>
          <a:p>
            <a:endParaRPr lang="en-US" altLang="zh-CN" sz="1600" dirty="0" smtClean="0">
              <a:solidFill>
                <a:schemeClr val="tx1"/>
              </a:solidFill>
            </a:endParaRPr>
          </a:p>
          <a:p>
            <a:r>
              <a:rPr lang="en-US" altLang="zh-CN" sz="1600" dirty="0" smtClean="0">
                <a:solidFill>
                  <a:schemeClr val="tx1"/>
                </a:solidFill>
              </a:rPr>
              <a:t>No hint of light sterile neutrino observed.</a:t>
            </a:r>
          </a:p>
          <a:p>
            <a:r>
              <a:rPr lang="en-US" altLang="zh-CN" sz="1600" dirty="0" smtClean="0">
                <a:solidFill>
                  <a:schemeClr val="tx1"/>
                </a:solidFill>
              </a:rPr>
              <a:t>•Most stringent limit for</a:t>
            </a:r>
          </a:p>
          <a:p>
            <a:endParaRPr lang="en-US" altLang="zh-CN" sz="1400" dirty="0" smtClean="0"/>
          </a:p>
          <a:p>
            <a:endParaRPr lang="en-US" altLang="zh-CN" sz="1400" dirty="0" smtClean="0"/>
          </a:p>
          <a:p>
            <a:endParaRPr lang="zh-CN" altLang="en-US" sz="1400" dirty="0"/>
          </a:p>
        </p:txBody>
      </p:sp>
      <p:sp>
        <p:nvSpPr>
          <p:cNvPr id="13" name="矩形 12"/>
          <p:cNvSpPr/>
          <p:nvPr/>
        </p:nvSpPr>
        <p:spPr>
          <a:xfrm>
            <a:off x="4932040" y="980728"/>
            <a:ext cx="3856569" cy="369332"/>
          </a:xfrm>
          <a:prstGeom prst="rect">
            <a:avLst/>
          </a:prstGeom>
        </p:spPr>
        <p:txBody>
          <a:bodyPr wrap="none">
            <a:spAutoFit/>
          </a:bodyPr>
          <a:lstStyle/>
          <a:p>
            <a:r>
              <a:rPr lang="en-US" altLang="zh-CN" dirty="0" smtClean="0"/>
              <a:t>Phys. Rev. </a:t>
            </a:r>
            <a:r>
              <a:rPr lang="en-US" altLang="zh-CN" dirty="0" err="1" smtClean="0"/>
              <a:t>Lett</a:t>
            </a:r>
            <a:r>
              <a:rPr lang="en-US" altLang="zh-CN" dirty="0" smtClean="0"/>
              <a:t>. 117, 151801 (2016)</a:t>
            </a:r>
            <a:endParaRPr lang="zh-CN" altLang="en-US" dirty="0"/>
          </a:p>
        </p:txBody>
      </p:sp>
      <p:graphicFrame>
        <p:nvGraphicFramePr>
          <p:cNvPr id="74754" name="Object 2"/>
          <p:cNvGraphicFramePr>
            <a:graphicFrameLocks noChangeAspect="1"/>
          </p:cNvGraphicFramePr>
          <p:nvPr/>
        </p:nvGraphicFramePr>
        <p:xfrm>
          <a:off x="2267744" y="6237312"/>
          <a:ext cx="1533525" cy="384175"/>
        </p:xfrm>
        <a:graphic>
          <a:graphicData uri="http://schemas.openxmlformats.org/presentationml/2006/ole">
            <p:oleObj spid="_x0000_s74754" name="Equation" r:id="rId5" imgW="952200" imgH="241200" progId="Equation.DSMT4">
              <p:embed/>
            </p:oleObj>
          </a:graphicData>
        </a:graphic>
      </p:graphicFrame>
      <p:graphicFrame>
        <p:nvGraphicFramePr>
          <p:cNvPr id="74755" name="Object 3"/>
          <p:cNvGraphicFramePr>
            <a:graphicFrameLocks noChangeAspect="1"/>
          </p:cNvGraphicFramePr>
          <p:nvPr/>
        </p:nvGraphicFramePr>
        <p:xfrm>
          <a:off x="755576" y="5565105"/>
          <a:ext cx="3027363" cy="384175"/>
        </p:xfrm>
        <a:graphic>
          <a:graphicData uri="http://schemas.openxmlformats.org/presentationml/2006/ole">
            <p:oleObj spid="_x0000_s74755" name="Equation" r:id="rId6" imgW="1879560" imgH="241200" progId="Equation.DSMT4">
              <p:embed/>
            </p:oleObj>
          </a:graphicData>
        </a:graphic>
      </p:graphicFrame>
      <p:graphicFrame>
        <p:nvGraphicFramePr>
          <p:cNvPr id="74756" name="Object 4"/>
          <p:cNvGraphicFramePr>
            <a:graphicFrameLocks noChangeAspect="1"/>
          </p:cNvGraphicFramePr>
          <p:nvPr/>
        </p:nvGraphicFramePr>
        <p:xfrm>
          <a:off x="7296150" y="6021388"/>
          <a:ext cx="1411288" cy="384175"/>
        </p:xfrm>
        <a:graphic>
          <a:graphicData uri="http://schemas.openxmlformats.org/presentationml/2006/ole">
            <p:oleObj spid="_x0000_s74756" name="Equation" r:id="rId7" imgW="876240" imgH="241200" progId="Equation.DSMT4">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标题 1"/>
          <p:cNvSpPr>
            <a:spLocks noGrp="1"/>
          </p:cNvSpPr>
          <p:nvPr>
            <p:ph type="title"/>
          </p:nvPr>
        </p:nvSpPr>
        <p:spPr>
          <a:xfrm>
            <a:off x="457200" y="0"/>
            <a:ext cx="8153400" cy="715963"/>
          </a:xfrm>
        </p:spPr>
        <p:txBody>
          <a:bodyPr/>
          <a:lstStyle/>
          <a:p>
            <a:r>
              <a:rPr lang="en-US" altLang="zh-CN" b="1" dirty="0" smtClean="0"/>
              <a:t>Neutrino Mixing</a:t>
            </a:r>
            <a:endParaRPr lang="zh-CN" altLang="en-US" b="1" dirty="0" smtClean="0"/>
          </a:p>
        </p:txBody>
      </p:sp>
      <p:graphicFrame>
        <p:nvGraphicFramePr>
          <p:cNvPr id="1026" name="Object 2"/>
          <p:cNvGraphicFramePr>
            <a:graphicFrameLocks noChangeAspect="1"/>
          </p:cNvGraphicFramePr>
          <p:nvPr/>
        </p:nvGraphicFramePr>
        <p:xfrm>
          <a:off x="304800" y="1447800"/>
          <a:ext cx="4343400" cy="1609725"/>
        </p:xfrm>
        <a:graphic>
          <a:graphicData uri="http://schemas.openxmlformats.org/presentationml/2006/ole">
            <p:oleObj spid="_x0000_s9218" name="Equation" r:id="rId4" imgW="1917360" imgH="711000" progId="Equation.DSMT4">
              <p:embed/>
            </p:oleObj>
          </a:graphicData>
        </a:graphic>
      </p:graphicFrame>
      <p:pic>
        <p:nvPicPr>
          <p:cNvPr id="1030" name="Picture 9" descr="D:\DayaWane\Conference\2012 07 澳大利亚\mytalk\massHierarchy_demo.jpg"/>
          <p:cNvPicPr>
            <a:picLocks noChangeAspect="1" noChangeArrowheads="1"/>
          </p:cNvPicPr>
          <p:nvPr/>
        </p:nvPicPr>
        <p:blipFill>
          <a:blip r:embed="rId5" cstate="print"/>
          <a:srcRect l="2347"/>
          <a:stretch>
            <a:fillRect/>
          </a:stretch>
        </p:blipFill>
        <p:spPr bwMode="auto">
          <a:xfrm>
            <a:off x="5580112" y="908720"/>
            <a:ext cx="2791302" cy="2383160"/>
          </a:xfrm>
          <a:prstGeom prst="rect">
            <a:avLst/>
          </a:prstGeom>
          <a:noFill/>
          <a:ln w="9525">
            <a:noFill/>
            <a:miter lim="800000"/>
            <a:headEnd/>
            <a:tailEnd/>
          </a:ln>
        </p:spPr>
      </p:pic>
      <p:sp>
        <p:nvSpPr>
          <p:cNvPr id="2" name="TextBox 6"/>
          <p:cNvSpPr txBox="1">
            <a:spLocks noChangeArrowheads="1"/>
          </p:cNvSpPr>
          <p:nvPr/>
        </p:nvSpPr>
        <p:spPr bwMode="auto">
          <a:xfrm>
            <a:off x="827584" y="5589240"/>
            <a:ext cx="1657350" cy="923925"/>
          </a:xfrm>
          <a:prstGeom prst="rect">
            <a:avLst/>
          </a:prstGeom>
          <a:noFill/>
          <a:ln w="9525">
            <a:noFill/>
            <a:miter lim="800000"/>
            <a:headEnd/>
            <a:tailEnd/>
          </a:ln>
        </p:spPr>
        <p:txBody>
          <a:bodyPr>
            <a:spAutoFit/>
          </a:bodyPr>
          <a:lstStyle/>
          <a:p>
            <a:pPr>
              <a:defRPr/>
            </a:pPr>
            <a:r>
              <a:rPr lang="zh-CN" altLang="en-US" b="1" dirty="0">
                <a:latin typeface="+mj-lt"/>
                <a:cs typeface="Times New Roman" pitchFamily="18" charset="0"/>
                <a:sym typeface="Symbol" pitchFamily="18" charset="2"/>
              </a:rPr>
              <a:t></a:t>
            </a:r>
            <a:r>
              <a:rPr lang="en-US" altLang="zh-CN" b="1" baseline="-25000" dirty="0">
                <a:latin typeface="+mj-lt"/>
                <a:cs typeface="Times New Roman" pitchFamily="18" charset="0"/>
                <a:sym typeface="Symbol" pitchFamily="18" charset="2"/>
              </a:rPr>
              <a:t>23</a:t>
            </a:r>
            <a:r>
              <a:rPr lang="en-US" altLang="zh-CN" b="1" dirty="0">
                <a:latin typeface="+mj-lt"/>
                <a:cs typeface="Times New Roman" pitchFamily="18" charset="0"/>
                <a:sym typeface="Symbol" pitchFamily="18" charset="2"/>
              </a:rPr>
              <a:t> ~ 45</a:t>
            </a:r>
          </a:p>
          <a:p>
            <a:pPr>
              <a:defRPr/>
            </a:pPr>
            <a:r>
              <a:rPr lang="en-US" altLang="zh-CN" b="1" dirty="0">
                <a:latin typeface="+mj-lt"/>
                <a:cs typeface="Times New Roman" pitchFamily="18" charset="0"/>
                <a:sym typeface="Symbol" pitchFamily="18" charset="2"/>
              </a:rPr>
              <a:t>Atmospheric Accelerator</a:t>
            </a:r>
            <a:endParaRPr lang="zh-CN" altLang="en-US" b="1" dirty="0">
              <a:latin typeface="+mj-lt"/>
              <a:cs typeface="Times New Roman" pitchFamily="18" charset="0"/>
            </a:endParaRPr>
          </a:p>
        </p:txBody>
      </p:sp>
      <p:sp>
        <p:nvSpPr>
          <p:cNvPr id="1031" name="TextBox 9"/>
          <p:cNvSpPr txBox="1">
            <a:spLocks noChangeArrowheads="1"/>
          </p:cNvSpPr>
          <p:nvPr/>
        </p:nvSpPr>
        <p:spPr bwMode="auto">
          <a:xfrm>
            <a:off x="6781800" y="5638800"/>
            <a:ext cx="1677988" cy="923925"/>
          </a:xfrm>
          <a:prstGeom prst="rect">
            <a:avLst/>
          </a:prstGeom>
          <a:noFill/>
          <a:ln w="9525">
            <a:noFill/>
            <a:miter lim="800000"/>
            <a:headEnd/>
            <a:tailEnd/>
          </a:ln>
        </p:spPr>
        <p:txBody>
          <a:bodyPr>
            <a:spAutoFit/>
          </a:bodyPr>
          <a:lstStyle/>
          <a:p>
            <a:pPr>
              <a:defRPr/>
            </a:pPr>
            <a:r>
              <a:rPr lang="zh-CN" altLang="en-US" b="1" dirty="0">
                <a:latin typeface="+mj-lt"/>
                <a:cs typeface="Times New Roman" pitchFamily="18" charset="0"/>
                <a:sym typeface="Symbol" pitchFamily="18" charset="2"/>
              </a:rPr>
              <a:t></a:t>
            </a:r>
            <a:r>
              <a:rPr lang="en-US" altLang="zh-CN" b="1" baseline="-25000" dirty="0">
                <a:latin typeface="+mj-lt"/>
                <a:cs typeface="Times New Roman" pitchFamily="18" charset="0"/>
                <a:sym typeface="Symbol" pitchFamily="18" charset="2"/>
              </a:rPr>
              <a:t>12</a:t>
            </a:r>
            <a:r>
              <a:rPr lang="en-US" altLang="zh-CN" b="1" dirty="0">
                <a:latin typeface="+mj-lt"/>
                <a:cs typeface="Times New Roman" pitchFamily="18" charset="0"/>
                <a:sym typeface="Symbol" pitchFamily="18" charset="2"/>
              </a:rPr>
              <a:t> ~ 34</a:t>
            </a:r>
          </a:p>
          <a:p>
            <a:pPr>
              <a:defRPr/>
            </a:pPr>
            <a:r>
              <a:rPr lang="en-US" altLang="zh-CN" b="1" dirty="0">
                <a:latin typeface="+mj-lt"/>
                <a:cs typeface="Times New Roman" pitchFamily="18" charset="0"/>
                <a:sym typeface="Symbol" pitchFamily="18" charset="2"/>
              </a:rPr>
              <a:t>Solar</a:t>
            </a:r>
          </a:p>
          <a:p>
            <a:pPr>
              <a:defRPr/>
            </a:pPr>
            <a:r>
              <a:rPr lang="en-US" altLang="zh-CN" b="1" dirty="0">
                <a:latin typeface="+mj-lt"/>
                <a:cs typeface="Times New Roman" pitchFamily="18" charset="0"/>
                <a:sym typeface="Symbol" pitchFamily="18" charset="2"/>
              </a:rPr>
              <a:t>Reactor</a:t>
            </a:r>
            <a:endParaRPr lang="zh-CN" altLang="en-US" b="1" dirty="0">
              <a:latin typeface="+mj-lt"/>
              <a:cs typeface="Times New Roman" pitchFamily="18" charset="0"/>
            </a:endParaRPr>
          </a:p>
        </p:txBody>
      </p:sp>
      <p:sp>
        <p:nvSpPr>
          <p:cNvPr id="1033" name="TextBox 11"/>
          <p:cNvSpPr txBox="1">
            <a:spLocks noChangeArrowheads="1"/>
          </p:cNvSpPr>
          <p:nvPr/>
        </p:nvSpPr>
        <p:spPr bwMode="auto">
          <a:xfrm>
            <a:off x="3200400" y="5562600"/>
            <a:ext cx="2971800" cy="1354138"/>
          </a:xfrm>
          <a:prstGeom prst="rect">
            <a:avLst/>
          </a:prstGeom>
          <a:noFill/>
          <a:ln w="9525">
            <a:noFill/>
            <a:miter lim="800000"/>
            <a:headEnd/>
            <a:tailEnd/>
          </a:ln>
        </p:spPr>
        <p:txBody>
          <a:bodyPr>
            <a:spAutoFit/>
          </a:bodyPr>
          <a:lstStyle/>
          <a:p>
            <a:pPr>
              <a:defRPr/>
            </a:pPr>
            <a:r>
              <a:rPr lang="zh-CN" altLang="en-US" sz="1600" b="1" dirty="0">
                <a:solidFill>
                  <a:srgbClr val="FF0000"/>
                </a:solidFill>
                <a:latin typeface="+mj-lt"/>
                <a:cs typeface="Times New Roman" pitchFamily="18" charset="0"/>
                <a:sym typeface="Symbol" pitchFamily="18" charset="2"/>
              </a:rPr>
              <a:t></a:t>
            </a:r>
            <a:r>
              <a:rPr lang="en-US" altLang="zh-CN" sz="1600" b="1" baseline="-25000" dirty="0">
                <a:solidFill>
                  <a:srgbClr val="FF0000"/>
                </a:solidFill>
                <a:latin typeface="+mj-lt"/>
                <a:cs typeface="Times New Roman" pitchFamily="18" charset="0"/>
                <a:sym typeface="Symbol" pitchFamily="18" charset="2"/>
              </a:rPr>
              <a:t>13</a:t>
            </a:r>
            <a:r>
              <a:rPr lang="en-US" altLang="zh-CN" sz="1600" b="1" dirty="0">
                <a:solidFill>
                  <a:srgbClr val="FF0000"/>
                </a:solidFill>
                <a:latin typeface="+mj-lt"/>
                <a:cs typeface="Times New Roman" pitchFamily="18" charset="0"/>
                <a:sym typeface="Symbol" pitchFamily="18" charset="2"/>
              </a:rPr>
              <a:t>  :</a:t>
            </a:r>
            <a:r>
              <a:rPr lang="en-US" altLang="zh-CN" sz="1600" b="1" dirty="0">
                <a:solidFill>
                  <a:srgbClr val="FF0000"/>
                </a:solidFill>
              </a:rPr>
              <a:t>The smallest and the last one to be determined</a:t>
            </a:r>
            <a:endParaRPr lang="en-US" altLang="zh-CN" sz="1600" b="1" dirty="0">
              <a:solidFill>
                <a:srgbClr val="FF0000"/>
              </a:solidFill>
              <a:latin typeface="+mj-lt"/>
              <a:cs typeface="Times New Roman" pitchFamily="18" charset="0"/>
              <a:sym typeface="Symbol" pitchFamily="18" charset="2"/>
            </a:endParaRPr>
          </a:p>
          <a:p>
            <a:pPr>
              <a:defRPr/>
            </a:pPr>
            <a:r>
              <a:rPr lang="en-US" altLang="zh-CN" sz="1600" b="1" dirty="0">
                <a:latin typeface="+mj-lt"/>
                <a:cs typeface="Times New Roman" pitchFamily="18" charset="0"/>
                <a:sym typeface="Symbol" pitchFamily="18" charset="2"/>
              </a:rPr>
              <a:t>Reactor</a:t>
            </a:r>
          </a:p>
          <a:p>
            <a:pPr>
              <a:defRPr/>
            </a:pPr>
            <a:r>
              <a:rPr lang="en-US" altLang="zh-CN" sz="1600" b="1" dirty="0">
                <a:latin typeface="+mj-lt"/>
                <a:cs typeface="Times New Roman" pitchFamily="18" charset="0"/>
                <a:sym typeface="Symbol" pitchFamily="18" charset="2"/>
              </a:rPr>
              <a:t>Accelerator</a:t>
            </a:r>
          </a:p>
          <a:p>
            <a:pPr>
              <a:defRPr/>
            </a:pPr>
            <a:endParaRPr lang="zh-CN" altLang="en-US" b="1" dirty="0">
              <a:latin typeface="+mj-lt"/>
              <a:cs typeface="Times New Roman" pitchFamily="18" charset="0"/>
            </a:endParaRPr>
          </a:p>
        </p:txBody>
      </p:sp>
      <p:sp>
        <p:nvSpPr>
          <p:cNvPr id="1034" name="TextBox 7"/>
          <p:cNvSpPr txBox="1">
            <a:spLocks noChangeArrowheads="1"/>
          </p:cNvSpPr>
          <p:nvPr/>
        </p:nvSpPr>
        <p:spPr bwMode="auto">
          <a:xfrm>
            <a:off x="762000" y="838200"/>
            <a:ext cx="3455988" cy="522288"/>
          </a:xfrm>
          <a:prstGeom prst="rect">
            <a:avLst/>
          </a:prstGeom>
          <a:noFill/>
          <a:ln w="9525">
            <a:noFill/>
            <a:miter lim="800000"/>
            <a:headEnd/>
            <a:tailEnd/>
          </a:ln>
        </p:spPr>
        <p:txBody>
          <a:bodyPr>
            <a:spAutoFit/>
          </a:bodyPr>
          <a:lstStyle/>
          <a:p>
            <a:pPr>
              <a:defRPr/>
            </a:pPr>
            <a:r>
              <a:rPr lang="en-US" altLang="zh-CN" sz="2800" b="1" dirty="0">
                <a:latin typeface="+mj-lt"/>
                <a:cs typeface="Times New Roman" pitchFamily="18" charset="0"/>
              </a:rPr>
              <a:t>In a 3-</a:t>
            </a:r>
            <a:r>
              <a:rPr lang="en-US" altLang="zh-CN" sz="2800" b="1" dirty="0">
                <a:latin typeface="+mj-lt"/>
                <a:cs typeface="Times New Roman" pitchFamily="18" charset="0"/>
                <a:sym typeface="Symbol" pitchFamily="18" charset="2"/>
              </a:rPr>
              <a:t> framework</a:t>
            </a:r>
            <a:endParaRPr lang="zh-CN" altLang="en-US" sz="2800" b="1" dirty="0">
              <a:latin typeface="+mj-lt"/>
              <a:cs typeface="Times New Roman" pitchFamily="18" charset="0"/>
            </a:endParaRPr>
          </a:p>
        </p:txBody>
      </p:sp>
      <p:sp>
        <p:nvSpPr>
          <p:cNvPr id="1035" name="下箭头 2"/>
          <p:cNvSpPr>
            <a:spLocks noChangeArrowheads="1"/>
          </p:cNvSpPr>
          <p:nvPr/>
        </p:nvSpPr>
        <p:spPr bwMode="auto">
          <a:xfrm>
            <a:off x="2133600" y="3276600"/>
            <a:ext cx="381000" cy="914400"/>
          </a:xfrm>
          <a:prstGeom prst="downArrow">
            <a:avLst>
              <a:gd name="adj1" fmla="val 50000"/>
              <a:gd name="adj2" fmla="val 49947"/>
            </a:avLst>
          </a:prstGeom>
          <a:solidFill>
            <a:schemeClr val="accent1"/>
          </a:solidFill>
          <a:ln w="9525" algn="ctr">
            <a:solidFill>
              <a:schemeClr val="tx1"/>
            </a:solidFill>
            <a:round/>
            <a:headEnd/>
            <a:tailEnd/>
          </a:ln>
        </p:spPr>
        <p:txBody>
          <a:bodyPr/>
          <a:lstStyle/>
          <a:p>
            <a:pPr eaLnBrk="0" hangingPunct="0">
              <a:defRPr/>
            </a:pPr>
            <a:endParaRPr lang="zh-CN" altLang="en-US">
              <a:latin typeface="+mj-lt"/>
            </a:endParaRPr>
          </a:p>
        </p:txBody>
      </p:sp>
      <p:sp>
        <p:nvSpPr>
          <p:cNvPr id="13" name="灯片编号占位符 12"/>
          <p:cNvSpPr>
            <a:spLocks noGrp="1"/>
          </p:cNvSpPr>
          <p:nvPr>
            <p:ph type="sldNum" sz="quarter" idx="12"/>
          </p:nvPr>
        </p:nvSpPr>
        <p:spPr>
          <a:xfrm>
            <a:off x="6974904" y="6592267"/>
            <a:ext cx="2133600" cy="365125"/>
          </a:xfrm>
        </p:spPr>
        <p:txBody>
          <a:bodyPr/>
          <a:lstStyle/>
          <a:p>
            <a:pPr>
              <a:defRPr/>
            </a:pPr>
            <a:fld id="{261CF6F3-B175-4802-BD92-6AC84D4DE68C}" type="slidenum">
              <a:rPr lang="en-US" altLang="zh-CN" smtClean="0"/>
              <a:pPr>
                <a:defRPr/>
              </a:pPr>
              <a:t>3</a:t>
            </a:fld>
            <a:endParaRPr lang="en-US" altLang="zh-CN" dirty="0"/>
          </a:p>
        </p:txBody>
      </p:sp>
      <p:pic>
        <p:nvPicPr>
          <p:cNvPr id="1037" name="Picture 7"/>
          <p:cNvPicPr>
            <a:picLocks noChangeAspect="1"/>
          </p:cNvPicPr>
          <p:nvPr/>
        </p:nvPicPr>
        <p:blipFill>
          <a:blip r:embed="rId6" cstate="print"/>
          <a:srcRect/>
          <a:stretch>
            <a:fillRect/>
          </a:stretch>
        </p:blipFill>
        <p:spPr bwMode="auto">
          <a:xfrm>
            <a:off x="0" y="4495800"/>
            <a:ext cx="8839200" cy="990600"/>
          </a:xfrm>
          <a:prstGeom prst="rect">
            <a:avLst/>
          </a:prstGeom>
          <a:noFill/>
          <a:ln w="9525">
            <a:noFill/>
            <a:miter lim="800000"/>
            <a:headEnd/>
            <a:tailEnd/>
          </a:ln>
        </p:spPr>
      </p:pic>
      <p:pic>
        <p:nvPicPr>
          <p:cNvPr id="1038" name="Picture 14"/>
          <p:cNvPicPr>
            <a:picLocks noChangeAspect="1" noChangeArrowheads="1"/>
          </p:cNvPicPr>
          <p:nvPr/>
        </p:nvPicPr>
        <p:blipFill>
          <a:blip r:embed="rId7" cstate="print"/>
          <a:srcRect/>
          <a:stretch>
            <a:fillRect/>
          </a:stretch>
        </p:blipFill>
        <p:spPr bwMode="auto">
          <a:xfrm>
            <a:off x="5181600" y="3810000"/>
            <a:ext cx="3505200" cy="600075"/>
          </a:xfrm>
          <a:prstGeom prst="rect">
            <a:avLst/>
          </a:prstGeom>
          <a:noFill/>
          <a:ln w="9525">
            <a:noFill/>
            <a:miter lim="800000"/>
            <a:headEnd/>
            <a:tailEnd/>
          </a:ln>
        </p:spPr>
      </p:pic>
      <p:graphicFrame>
        <p:nvGraphicFramePr>
          <p:cNvPr id="1027" name="Object 4"/>
          <p:cNvGraphicFramePr>
            <a:graphicFrameLocks noChangeAspect="1"/>
          </p:cNvGraphicFramePr>
          <p:nvPr/>
        </p:nvGraphicFramePr>
        <p:xfrm>
          <a:off x="5105400" y="3352800"/>
          <a:ext cx="1239838" cy="387350"/>
        </p:xfrm>
        <a:graphic>
          <a:graphicData uri="http://schemas.openxmlformats.org/presentationml/2006/ole">
            <p:oleObj spid="_x0000_s9219" name="公式" r:id="rId8" imgW="812520" imgH="253800" progId="Equation.3">
              <p:embed/>
            </p:oleObj>
          </a:graphicData>
        </a:graphic>
      </p:graphicFrame>
      <p:graphicFrame>
        <p:nvGraphicFramePr>
          <p:cNvPr id="1028" name="Object 16"/>
          <p:cNvGraphicFramePr>
            <a:graphicFrameLocks noChangeAspect="1"/>
          </p:cNvGraphicFramePr>
          <p:nvPr/>
        </p:nvGraphicFramePr>
        <p:xfrm>
          <a:off x="6781800" y="3352800"/>
          <a:ext cx="1897063" cy="387350"/>
        </p:xfrm>
        <a:graphic>
          <a:graphicData uri="http://schemas.openxmlformats.org/presentationml/2006/ole">
            <p:oleObj spid="_x0000_s9220" name="公式" r:id="rId9" imgW="1244520" imgH="253800" progId="Equation.3">
              <p:embed/>
            </p:oleObj>
          </a:graphicData>
        </a:graphic>
      </p:graphicFrame>
    </p:spTree>
  </p:cSld>
  <p:clrMapOvr>
    <a:masterClrMapping/>
  </p:clrMapOvr>
  <p:transition advClick="0" advTm="4499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txBox="1">
            <a:spLocks/>
          </p:cNvSpPr>
          <p:nvPr/>
        </p:nvSpPr>
        <p:spPr bwMode="auto">
          <a:xfrm>
            <a:off x="6974904" y="6592267"/>
            <a:ext cx="2133600" cy="365125"/>
          </a:xfrm>
          <a:prstGeom prst="rect">
            <a:avLst/>
          </a:prstGeom>
          <a:noFill/>
          <a:ln w="9525">
            <a:noFill/>
            <a:miter lim="800000"/>
          </a:ln>
        </p:spPr>
        <p:txBody>
          <a:bodyPr vert="horz" wrap="square" lIns="91440" tIns="45720" rIns="91440" bIns="45720" numCol="1" anchor="t" anchorCtr="0" compatLnSpc="1"/>
          <a:lstStyle/>
          <a:p>
            <a:pPr marL="0" marR="0" lvl="0" indent="0" algn="r" defTabSz="914400" rtl="0" eaLnBrk="1" fontAlgn="base" latinLnBrk="0" hangingPunct="1">
              <a:lnSpc>
                <a:spcPct val="100000"/>
              </a:lnSpc>
              <a:spcBef>
                <a:spcPct val="0"/>
              </a:spcBef>
              <a:spcAft>
                <a:spcPct val="0"/>
              </a:spcAft>
              <a:buClrTx/>
              <a:buSzTx/>
              <a:buFontTx/>
              <a:buNone/>
              <a:tabLst/>
              <a:defRPr/>
            </a:pPr>
            <a:fld id="{8E64D7F5-8966-4835-9173-29FD7183EE4D}" type="slidenum">
              <a:rPr kumimoji="1" lang="en-US" altLang="zh-CN" sz="16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sym typeface="Times New Roman" panose="02020603050405020304" pitchFamily="18"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1" lang="en-US" altLang="zh-CN" sz="16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sym typeface="Times New Roman" panose="02020603050405020304" pitchFamily="18" charset="0"/>
            </a:endParaRPr>
          </a:p>
        </p:txBody>
      </p:sp>
      <p:grpSp>
        <p:nvGrpSpPr>
          <p:cNvPr id="5" name="组合 4"/>
          <p:cNvGrpSpPr>
            <a:grpSpLocks/>
          </p:cNvGrpSpPr>
          <p:nvPr/>
        </p:nvGrpSpPr>
        <p:grpSpPr bwMode="auto">
          <a:xfrm>
            <a:off x="1115616" y="2060848"/>
            <a:ext cx="2808312" cy="1816968"/>
            <a:chOff x="590048" y="1733684"/>
            <a:chExt cx="5294310" cy="4288284"/>
          </a:xfrm>
        </p:grpSpPr>
        <p:pic>
          <p:nvPicPr>
            <p:cNvPr id="6" name="Picture 4" descr="allbaseline_dyb2"/>
            <p:cNvPicPr>
              <a:picLocks noChangeAspect="1" noChangeArrowheads="1"/>
            </p:cNvPicPr>
            <p:nvPr/>
          </p:nvPicPr>
          <p:blipFill>
            <a:blip r:embed="rId3" cstate="print"/>
            <a:srcRect/>
            <a:stretch>
              <a:fillRect/>
            </a:stretch>
          </p:blipFill>
          <p:spPr bwMode="auto">
            <a:xfrm>
              <a:off x="590048" y="1733684"/>
              <a:ext cx="5294310" cy="4288284"/>
            </a:xfrm>
            <a:prstGeom prst="rect">
              <a:avLst/>
            </a:prstGeom>
            <a:noFill/>
            <a:ln w="9525">
              <a:noFill/>
              <a:miter lim="800000"/>
              <a:headEnd/>
              <a:tailEnd/>
            </a:ln>
          </p:spPr>
        </p:pic>
        <p:sp>
          <p:nvSpPr>
            <p:cNvPr id="7" name="Text Box 5"/>
            <p:cNvSpPr txBox="1">
              <a:spLocks noChangeArrowheads="1"/>
            </p:cNvSpPr>
            <p:nvPr/>
          </p:nvSpPr>
          <p:spPr bwMode="auto">
            <a:xfrm>
              <a:off x="3681746" y="1845054"/>
              <a:ext cx="2006527" cy="468126"/>
            </a:xfrm>
            <a:prstGeom prst="rect">
              <a:avLst/>
            </a:prstGeom>
            <a:solidFill>
              <a:schemeClr val="bg1"/>
            </a:solidFill>
            <a:ln w="9525">
              <a:solidFill>
                <a:schemeClr val="bg1"/>
              </a:solidFill>
              <a:miter lim="800000"/>
              <a:headEnd/>
              <a:tailEnd/>
            </a:ln>
          </p:spPr>
          <p:txBody>
            <a:bodyPr>
              <a:spAutoFit/>
            </a:bodyPr>
            <a:lstStyle/>
            <a:p>
              <a:pPr>
                <a:spcBef>
                  <a:spcPct val="50000"/>
                </a:spcBef>
              </a:pPr>
              <a:r>
                <a:rPr lang="en-US" altLang="zh-CN" sz="1400" b="1">
                  <a:solidFill>
                    <a:srgbClr val="FF0000"/>
                  </a:solidFill>
                  <a:latin typeface="Times New Roman" pitchFamily="18" charset="0"/>
                </a:rPr>
                <a:t>Daya Bay</a:t>
              </a:r>
              <a:endParaRPr lang="zh-CN" altLang="en-US" sz="1400" b="1">
                <a:solidFill>
                  <a:srgbClr val="FF0000"/>
                </a:solidFill>
                <a:latin typeface="Times New Roman" pitchFamily="18" charset="0"/>
              </a:endParaRPr>
            </a:p>
          </p:txBody>
        </p:sp>
      </p:grpSp>
      <p:sp>
        <p:nvSpPr>
          <p:cNvPr id="8" name="TextBox 18"/>
          <p:cNvSpPr txBox="1">
            <a:spLocks noChangeArrowheads="1"/>
          </p:cNvSpPr>
          <p:nvPr/>
        </p:nvSpPr>
        <p:spPr bwMode="auto">
          <a:xfrm>
            <a:off x="0" y="836712"/>
            <a:ext cx="5148064" cy="1077218"/>
          </a:xfrm>
          <a:prstGeom prst="rect">
            <a:avLst/>
          </a:prstGeom>
          <a:noFill/>
          <a:ln w="9525">
            <a:noFill/>
            <a:miter lim="800000"/>
            <a:headEnd/>
            <a:tailEnd/>
          </a:ln>
        </p:spPr>
        <p:txBody>
          <a:bodyPr wrap="square">
            <a:spAutoFit/>
          </a:bodyPr>
          <a:lstStyle/>
          <a:p>
            <a:pPr>
              <a:buFont typeface="Arial" pitchFamily="34" charset="0"/>
              <a:buChar char="•"/>
              <a:defRPr/>
            </a:pPr>
            <a:r>
              <a:rPr lang="en-US" altLang="zh-CN" sz="1600" dirty="0" err="1" smtClean="0">
                <a:solidFill>
                  <a:schemeClr val="tx1"/>
                </a:solidFill>
              </a:rPr>
              <a:t>DayaBay</a:t>
            </a:r>
            <a:r>
              <a:rPr lang="en-US" altLang="zh-CN" sz="1600" dirty="0" smtClean="0">
                <a:solidFill>
                  <a:schemeClr val="tx1"/>
                </a:solidFill>
              </a:rPr>
              <a:t> Reactor antineutrino experiment</a:t>
            </a:r>
          </a:p>
          <a:p>
            <a:pPr lvl="1">
              <a:buFont typeface="Arial" pitchFamily="34" charset="0"/>
              <a:buChar char="•"/>
              <a:defRPr/>
            </a:pPr>
            <a:r>
              <a:rPr lang="en-US" altLang="zh-CN" sz="1600" dirty="0" smtClean="0">
                <a:solidFill>
                  <a:schemeClr val="tx1"/>
                </a:solidFill>
              </a:rPr>
              <a:t>In Shenzhen, southern China; ~55km to HK.</a:t>
            </a:r>
            <a:endParaRPr lang="zh-CN" altLang="en-US" sz="1600" dirty="0" smtClean="0">
              <a:solidFill>
                <a:schemeClr val="tx1"/>
              </a:solidFill>
            </a:endParaRPr>
          </a:p>
          <a:p>
            <a:pPr lvl="1">
              <a:buFont typeface="Arial" pitchFamily="34" charset="0"/>
              <a:buChar char="•"/>
              <a:defRPr/>
            </a:pPr>
            <a:r>
              <a:rPr lang="en-US" altLang="zh-CN" sz="1600" dirty="0" smtClean="0">
                <a:solidFill>
                  <a:schemeClr val="tx1"/>
                </a:solidFill>
              </a:rPr>
              <a:t> Discovery </a:t>
            </a:r>
            <a:r>
              <a:rPr lang="en-US" altLang="zh-CN" sz="1600" dirty="0">
                <a:solidFill>
                  <a:schemeClr val="tx1"/>
                </a:solidFill>
              </a:rPr>
              <a:t>of  disappearance by Inverse-</a:t>
            </a:r>
            <a:r>
              <a:rPr lang="el-GR" altLang="zh-CN" sz="1600" dirty="0">
                <a:solidFill>
                  <a:schemeClr val="tx1"/>
                </a:solidFill>
              </a:rPr>
              <a:t>β</a:t>
            </a:r>
            <a:r>
              <a:rPr lang="en-US" altLang="zh-CN" sz="1600" dirty="0">
                <a:solidFill>
                  <a:schemeClr val="tx1"/>
                </a:solidFill>
              </a:rPr>
              <a:t> reaction to determine </a:t>
            </a:r>
            <a:r>
              <a:rPr lang="en-US" altLang="zh-CN" sz="1600" dirty="0" smtClean="0">
                <a:solidFill>
                  <a:schemeClr val="tx1"/>
                </a:solidFill>
              </a:rPr>
              <a:t>θ</a:t>
            </a:r>
            <a:r>
              <a:rPr lang="en-US" altLang="zh-CN" sz="1200" dirty="0" smtClean="0">
                <a:solidFill>
                  <a:schemeClr val="tx1"/>
                </a:solidFill>
              </a:rPr>
              <a:t>13.</a:t>
            </a:r>
            <a:endParaRPr lang="en-US" altLang="zh-CN" sz="1200" dirty="0">
              <a:solidFill>
                <a:schemeClr val="tx1"/>
              </a:solidFill>
            </a:endParaRPr>
          </a:p>
        </p:txBody>
      </p:sp>
      <p:sp>
        <p:nvSpPr>
          <p:cNvPr id="9" name="内容占位符 2"/>
          <p:cNvSpPr txBox="1">
            <a:spLocks/>
          </p:cNvSpPr>
          <p:nvPr/>
        </p:nvSpPr>
        <p:spPr>
          <a:xfrm>
            <a:off x="0" y="4005064"/>
            <a:ext cx="8915400" cy="1828800"/>
          </a:xfrm>
          <a:prstGeom prst="rect">
            <a:avLst/>
          </a:prstGeom>
        </p:spPr>
        <p:txBody>
          <a:bodyPr/>
          <a:lstStyle/>
          <a:p>
            <a:pPr marL="342900" indent="-342900" eaLnBrk="0" hangingPunct="0">
              <a:spcBef>
                <a:spcPct val="20000"/>
              </a:spcBef>
              <a:buFont typeface="Arial" pitchFamily="34" charset="0"/>
              <a:buChar char="•"/>
              <a:defRPr/>
            </a:pPr>
            <a:r>
              <a:rPr lang="el-GR" altLang="zh-CN" dirty="0">
                <a:solidFill>
                  <a:schemeClr val="tx1"/>
                </a:solidFill>
                <a:latin typeface="+mj-lt"/>
                <a:ea typeface="宋体" charset="-122"/>
              </a:rPr>
              <a:t>θ</a:t>
            </a:r>
            <a:r>
              <a:rPr lang="en-US" altLang="zh-CN" baseline="-25000" dirty="0">
                <a:solidFill>
                  <a:schemeClr val="tx1"/>
                </a:solidFill>
                <a:latin typeface="+mj-lt"/>
                <a:ea typeface="宋体" charset="-122"/>
              </a:rPr>
              <a:t>13</a:t>
            </a:r>
            <a:r>
              <a:rPr lang="en-US" altLang="zh-CN" dirty="0">
                <a:solidFill>
                  <a:schemeClr val="tx1"/>
                </a:solidFill>
                <a:latin typeface="+mj-lt"/>
                <a:ea typeface="宋体" charset="-122"/>
              </a:rPr>
              <a:t> revealed by deficit of reactor antineutrinos at ~2 km.  Mixing angle </a:t>
            </a:r>
            <a:r>
              <a:rPr lang="el-GR" altLang="zh-CN" dirty="0">
                <a:solidFill>
                  <a:schemeClr val="tx1"/>
                </a:solidFill>
                <a:latin typeface="+mj-lt"/>
                <a:ea typeface="宋体" charset="-122"/>
              </a:rPr>
              <a:t>θ</a:t>
            </a:r>
            <a:r>
              <a:rPr lang="en-US" altLang="zh-CN" baseline="-25000" dirty="0">
                <a:solidFill>
                  <a:schemeClr val="tx1"/>
                </a:solidFill>
                <a:latin typeface="+mj-lt"/>
                <a:ea typeface="宋体" charset="-122"/>
              </a:rPr>
              <a:t>13</a:t>
            </a:r>
            <a:r>
              <a:rPr lang="en-US" altLang="zh-CN" dirty="0">
                <a:solidFill>
                  <a:schemeClr val="tx1"/>
                </a:solidFill>
                <a:latin typeface="+mj-lt"/>
                <a:ea typeface="宋体" charset="-122"/>
              </a:rPr>
              <a:t> governs overall size of </a:t>
            </a:r>
            <a:r>
              <a:rPr lang="en-US" altLang="zh-CN" dirty="0" err="1">
                <a:solidFill>
                  <a:schemeClr val="tx1"/>
                </a:solidFill>
                <a:latin typeface="+mj-lt"/>
                <a:cs typeface="Times New Roman" pitchFamily="18" charset="0"/>
              </a:rPr>
              <a:t>ν</a:t>
            </a:r>
            <a:r>
              <a:rPr lang="en-US" altLang="zh-CN" baseline="-25000" dirty="0" err="1">
                <a:solidFill>
                  <a:schemeClr val="tx1"/>
                </a:solidFill>
                <a:latin typeface="+mj-lt"/>
                <a:cs typeface="Times New Roman" pitchFamily="18" charset="0"/>
              </a:rPr>
              <a:t>e</a:t>
            </a:r>
            <a:r>
              <a:rPr lang="en-US" altLang="zh-CN" baseline="-25000" dirty="0">
                <a:solidFill>
                  <a:schemeClr val="tx1"/>
                </a:solidFill>
                <a:latin typeface="+mj-lt"/>
                <a:cs typeface="Times New Roman" pitchFamily="18" charset="0"/>
              </a:rPr>
              <a:t> </a:t>
            </a:r>
            <a:r>
              <a:rPr lang="en-US" altLang="zh-CN" dirty="0">
                <a:solidFill>
                  <a:schemeClr val="tx1"/>
                </a:solidFill>
                <a:latin typeface="+mj-lt"/>
                <a:cs typeface="Times New Roman" pitchFamily="18" charset="0"/>
              </a:rPr>
              <a:t> deficit.</a:t>
            </a:r>
          </a:p>
          <a:p>
            <a:pPr marL="342900" indent="-342900" eaLnBrk="0" hangingPunct="0">
              <a:spcBef>
                <a:spcPct val="20000"/>
              </a:spcBef>
              <a:buFont typeface="Arial" pitchFamily="34" charset="0"/>
              <a:buChar char="•"/>
              <a:defRPr/>
            </a:pPr>
            <a:r>
              <a:rPr lang="en-US" altLang="zh-CN" dirty="0">
                <a:solidFill>
                  <a:schemeClr val="tx1"/>
                </a:solidFill>
                <a:latin typeface="+mj-lt"/>
              </a:rPr>
              <a:t>Short-baseline reactor experiments insensitive to mass hierarchy can not discriminate 2 frequencies contributing to oscillation:  </a:t>
            </a:r>
          </a:p>
          <a:p>
            <a:pPr marL="342900" indent="-342900" eaLnBrk="0" hangingPunct="0">
              <a:spcBef>
                <a:spcPct val="20000"/>
              </a:spcBef>
              <a:buFont typeface="Arial" pitchFamily="34" charset="0"/>
              <a:buChar char="•"/>
              <a:defRPr/>
            </a:pPr>
            <a:r>
              <a:rPr lang="en-US" altLang="zh-CN" dirty="0">
                <a:solidFill>
                  <a:schemeClr val="tx1"/>
                </a:solidFill>
                <a:latin typeface="+mj-lt"/>
              </a:rPr>
              <a:t> One effective oscillation frequency            </a:t>
            </a:r>
            <a:r>
              <a:rPr lang="en-US" altLang="zh-CN" dirty="0" smtClean="0">
                <a:solidFill>
                  <a:schemeClr val="tx1"/>
                </a:solidFill>
                <a:latin typeface="+mj-lt"/>
              </a:rPr>
              <a:t>is </a:t>
            </a:r>
            <a:r>
              <a:rPr lang="en-US" altLang="zh-CN" dirty="0">
                <a:solidFill>
                  <a:schemeClr val="tx1"/>
                </a:solidFill>
                <a:latin typeface="+mj-lt"/>
              </a:rPr>
              <a:t>measured:</a:t>
            </a:r>
          </a:p>
          <a:p>
            <a:pPr marL="342900" indent="-342900" eaLnBrk="0" hangingPunct="0">
              <a:spcBef>
                <a:spcPct val="20000"/>
              </a:spcBef>
              <a:buFont typeface="Arial" pitchFamily="34" charset="0"/>
              <a:buChar char="•"/>
              <a:defRPr/>
            </a:pPr>
            <a:endParaRPr lang="en-US" altLang="zh-CN" sz="3200" dirty="0">
              <a:latin typeface="+mj-lt"/>
              <a:ea typeface="+mn-ea"/>
            </a:endParaRPr>
          </a:p>
        </p:txBody>
      </p:sp>
      <p:graphicFrame>
        <p:nvGraphicFramePr>
          <p:cNvPr id="10" name="Object 3"/>
          <p:cNvGraphicFramePr>
            <a:graphicFrameLocks noChangeAspect="1"/>
          </p:cNvGraphicFramePr>
          <p:nvPr/>
        </p:nvGraphicFramePr>
        <p:xfrm>
          <a:off x="5868144" y="4920208"/>
          <a:ext cx="1082675" cy="381000"/>
        </p:xfrm>
        <a:graphic>
          <a:graphicData uri="http://schemas.openxmlformats.org/presentationml/2006/ole">
            <p:oleObj spid="_x0000_s77826" name="公式" r:id="rId4" imgW="685800" imgH="241200" progId="Equation.3">
              <p:embed/>
            </p:oleObj>
          </a:graphicData>
        </a:graphic>
      </p:graphicFrame>
      <p:pic>
        <p:nvPicPr>
          <p:cNvPr id="11" name="Picture 5"/>
          <p:cNvPicPr>
            <a:picLocks noChangeAspect="1"/>
          </p:cNvPicPr>
          <p:nvPr/>
        </p:nvPicPr>
        <p:blipFill>
          <a:blip r:embed="rId5" cstate="print"/>
          <a:srcRect/>
          <a:stretch>
            <a:fillRect/>
          </a:stretch>
        </p:blipFill>
        <p:spPr bwMode="auto">
          <a:xfrm>
            <a:off x="3635896" y="6232525"/>
            <a:ext cx="3171825" cy="625475"/>
          </a:xfrm>
          <a:prstGeom prst="rect">
            <a:avLst/>
          </a:prstGeom>
          <a:noFill/>
          <a:ln w="9525">
            <a:noFill/>
            <a:miter lim="800000"/>
            <a:headEnd/>
            <a:tailEnd/>
          </a:ln>
        </p:spPr>
      </p:pic>
      <p:sp>
        <p:nvSpPr>
          <p:cNvPr id="12" name="Bent-Up Arrow 16"/>
          <p:cNvSpPr/>
          <p:nvPr/>
        </p:nvSpPr>
        <p:spPr>
          <a:xfrm rot="5400000">
            <a:off x="3095836" y="5985284"/>
            <a:ext cx="360040" cy="576064"/>
          </a:xfrm>
          <a:prstGeom prst="bentUpArrow">
            <a:avLst>
              <a:gd name="adj1" fmla="val 12456"/>
              <a:gd name="adj2" fmla="val 18728"/>
              <a:gd name="adj3" fmla="val 24998"/>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en-US">
              <a:latin typeface="+mj-lt"/>
            </a:endParaRPr>
          </a:p>
        </p:txBody>
      </p:sp>
      <p:cxnSp>
        <p:nvCxnSpPr>
          <p:cNvPr id="15" name="Straight Connector 13"/>
          <p:cNvCxnSpPr/>
          <p:nvPr/>
        </p:nvCxnSpPr>
        <p:spPr>
          <a:xfrm flipH="1">
            <a:off x="1835696" y="4365104"/>
            <a:ext cx="152400" cy="0"/>
          </a:xfrm>
          <a:prstGeom prst="line">
            <a:avLst/>
          </a:prstGeom>
          <a:ln/>
        </p:spPr>
        <p:style>
          <a:lnRef idx="3">
            <a:schemeClr val="accent4"/>
          </a:lnRef>
          <a:fillRef idx="0">
            <a:schemeClr val="accent4"/>
          </a:fillRef>
          <a:effectRef idx="2">
            <a:schemeClr val="accent4"/>
          </a:effectRef>
          <a:fontRef idx="minor">
            <a:schemeClr val="tx1"/>
          </a:fontRef>
        </p:style>
      </p:cxnSp>
      <p:sp>
        <p:nvSpPr>
          <p:cNvPr id="16" name="矩形 15"/>
          <p:cNvSpPr/>
          <p:nvPr/>
        </p:nvSpPr>
        <p:spPr>
          <a:xfrm>
            <a:off x="179512" y="107921"/>
            <a:ext cx="9001000" cy="584775"/>
          </a:xfrm>
          <a:prstGeom prst="rect">
            <a:avLst/>
          </a:prstGeom>
        </p:spPr>
        <p:txBody>
          <a:bodyPr wrap="square">
            <a:spAutoFit/>
          </a:bodyPr>
          <a:lstStyle/>
          <a:p>
            <a:r>
              <a:rPr lang="en-US" altLang="zh-CN" sz="3200" b="1" dirty="0" err="1" smtClean="0">
                <a:solidFill>
                  <a:srgbClr val="FF0000"/>
                </a:solidFill>
              </a:rPr>
              <a:t>Daya</a:t>
            </a:r>
            <a:r>
              <a:rPr lang="en-US" altLang="zh-CN" sz="3200" b="1" dirty="0" smtClean="0">
                <a:solidFill>
                  <a:srgbClr val="FF0000"/>
                </a:solidFill>
              </a:rPr>
              <a:t> Bay and Reactor Neutrino Oscillation</a:t>
            </a:r>
            <a:endParaRPr lang="zh-CN" altLang="en-US" sz="3200" dirty="0">
              <a:solidFill>
                <a:srgbClr val="FF0000"/>
              </a:solidFill>
            </a:endParaRPr>
          </a:p>
        </p:txBody>
      </p:sp>
      <p:pic>
        <p:nvPicPr>
          <p:cNvPr id="77828" name="Picture 4"/>
          <p:cNvPicPr>
            <a:picLocks noChangeAspect="1" noChangeArrowheads="1"/>
          </p:cNvPicPr>
          <p:nvPr/>
        </p:nvPicPr>
        <p:blipFill>
          <a:blip r:embed="rId6" cstate="print"/>
          <a:srcRect/>
          <a:stretch>
            <a:fillRect/>
          </a:stretch>
        </p:blipFill>
        <p:spPr bwMode="auto">
          <a:xfrm>
            <a:off x="4716016" y="908720"/>
            <a:ext cx="3990226" cy="3009735"/>
          </a:xfrm>
          <a:prstGeom prst="rect">
            <a:avLst/>
          </a:prstGeom>
          <a:noFill/>
          <a:ln w="9525">
            <a:noFill/>
            <a:miter lim="800000"/>
            <a:headEnd/>
            <a:tailEnd/>
          </a:ln>
        </p:spPr>
      </p:pic>
      <p:pic>
        <p:nvPicPr>
          <p:cNvPr id="2" name="Picture 4"/>
          <p:cNvPicPr>
            <a:picLocks noChangeAspect="1" noChangeArrowheads="1"/>
          </p:cNvPicPr>
          <p:nvPr/>
        </p:nvPicPr>
        <p:blipFill>
          <a:blip r:embed="rId7" cstate="print"/>
          <a:srcRect/>
          <a:stretch>
            <a:fillRect/>
          </a:stretch>
        </p:blipFill>
        <p:spPr bwMode="auto">
          <a:xfrm>
            <a:off x="467544" y="5589240"/>
            <a:ext cx="6296025" cy="600075"/>
          </a:xfrm>
          <a:prstGeom prst="rect">
            <a:avLst/>
          </a:prstGeom>
          <a:noFill/>
          <a:ln w="9525">
            <a:noFill/>
            <a:miter lim="800000"/>
            <a:headEnd/>
            <a:tailEnd/>
          </a:ln>
        </p:spPr>
      </p:pic>
      <p:graphicFrame>
        <p:nvGraphicFramePr>
          <p:cNvPr id="77829" name="Object 5"/>
          <p:cNvGraphicFramePr>
            <a:graphicFrameLocks noChangeAspect="1"/>
          </p:cNvGraphicFramePr>
          <p:nvPr/>
        </p:nvGraphicFramePr>
        <p:xfrm>
          <a:off x="4067944" y="5229200"/>
          <a:ext cx="552450" cy="384175"/>
        </p:xfrm>
        <a:graphic>
          <a:graphicData uri="http://schemas.openxmlformats.org/presentationml/2006/ole">
            <p:oleObj spid="_x0000_s77829" name="Equation" r:id="rId8" imgW="342720" imgH="241200" progId="Equation.DSMT4">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34925" y="1223963"/>
            <a:ext cx="9021763" cy="4319587"/>
          </a:xfrm>
          <a:prstGeom prst="rect">
            <a:avLst/>
          </a:prstGeom>
          <a:noFill/>
          <a:ln w="9525">
            <a:noFill/>
            <a:miter lim="800000"/>
            <a:headEnd/>
            <a:tailEnd/>
          </a:ln>
        </p:spPr>
      </p:pic>
      <p:sp>
        <p:nvSpPr>
          <p:cNvPr id="24579" name="标题 1"/>
          <p:cNvSpPr>
            <a:spLocks noGrp="1"/>
          </p:cNvSpPr>
          <p:nvPr>
            <p:ph type="title"/>
          </p:nvPr>
        </p:nvSpPr>
        <p:spPr>
          <a:xfrm>
            <a:off x="250825" y="-90488"/>
            <a:ext cx="8229600" cy="1143001"/>
          </a:xfrm>
        </p:spPr>
        <p:txBody>
          <a:bodyPr/>
          <a:lstStyle/>
          <a:p>
            <a:r>
              <a:rPr lang="en-US" altLang="zh-CN" b="1" dirty="0" err="1" smtClean="0"/>
              <a:t>Daya</a:t>
            </a:r>
            <a:r>
              <a:rPr lang="en-US" altLang="zh-CN" b="1" dirty="0" smtClean="0"/>
              <a:t> Bay Collaboration</a:t>
            </a:r>
            <a:endParaRPr lang="zh-CN" altLang="en-US" b="1" dirty="0" smtClean="0"/>
          </a:p>
        </p:txBody>
      </p:sp>
      <p:sp>
        <p:nvSpPr>
          <p:cNvPr id="3" name="内容占位符 2"/>
          <p:cNvSpPr>
            <a:spLocks noGrp="1"/>
          </p:cNvSpPr>
          <p:nvPr>
            <p:ph idx="1"/>
          </p:nvPr>
        </p:nvSpPr>
        <p:spPr>
          <a:xfrm>
            <a:off x="38100" y="3933825"/>
            <a:ext cx="5657850" cy="2424113"/>
          </a:xfrm>
        </p:spPr>
        <p:txBody>
          <a:bodyPr>
            <a:noAutofit/>
          </a:bodyPr>
          <a:lstStyle/>
          <a:p>
            <a:pPr marL="0" indent="0" algn="ctr">
              <a:buFont typeface="Arial" pitchFamily="34" charset="0"/>
              <a:buNone/>
              <a:defRPr/>
            </a:pPr>
            <a:r>
              <a:rPr lang="en-US" altLang="zh-CN" sz="1800" b="1" dirty="0" smtClean="0">
                <a:solidFill>
                  <a:srgbClr val="FF9933"/>
                </a:solidFill>
                <a:effectLst>
                  <a:outerShdw blurRad="38100" dist="38100" dir="2700000" algn="tl">
                    <a:srgbClr val="000000">
                      <a:alpha val="43137"/>
                    </a:srgbClr>
                  </a:outerShdw>
                </a:effectLst>
                <a:latin typeface="+mj-lt"/>
              </a:rPr>
              <a:t>Asia </a:t>
            </a:r>
            <a:r>
              <a:rPr lang="en-US" altLang="zh-CN" sz="1800" b="1" dirty="0">
                <a:solidFill>
                  <a:srgbClr val="FF9933"/>
                </a:solidFill>
                <a:effectLst>
                  <a:outerShdw blurRad="38100" dist="38100" dir="2700000" algn="tl">
                    <a:srgbClr val="000000">
                      <a:alpha val="43137"/>
                    </a:srgbClr>
                  </a:outerShdw>
                </a:effectLst>
                <a:latin typeface="+mj-lt"/>
              </a:rPr>
              <a:t>(</a:t>
            </a:r>
            <a:r>
              <a:rPr lang="en-US" altLang="zh-CN" sz="1800" b="1" dirty="0" smtClean="0">
                <a:solidFill>
                  <a:srgbClr val="FF9933"/>
                </a:solidFill>
                <a:effectLst>
                  <a:outerShdw blurRad="38100" dist="38100" dir="2700000" algn="tl">
                    <a:srgbClr val="000000">
                      <a:alpha val="43137"/>
                    </a:srgbClr>
                  </a:outerShdw>
                </a:effectLst>
                <a:latin typeface="+mj-lt"/>
              </a:rPr>
              <a:t>23) </a:t>
            </a:r>
            <a:endParaRPr lang="en-US" altLang="zh-CN" sz="1800" dirty="0">
              <a:solidFill>
                <a:srgbClr val="FF9933"/>
              </a:solidFill>
              <a:effectLst>
                <a:outerShdw blurRad="38100" dist="38100" dir="2700000" algn="tl">
                  <a:srgbClr val="000000">
                    <a:alpha val="43137"/>
                  </a:srgbClr>
                </a:outerShdw>
              </a:effectLst>
              <a:latin typeface="+mj-lt"/>
            </a:endParaRPr>
          </a:p>
          <a:p>
            <a:pPr marL="0" indent="0" algn="ctr">
              <a:buFont typeface="Arial" pitchFamily="34" charset="0"/>
              <a:buNone/>
              <a:defRPr/>
            </a:pPr>
            <a:r>
              <a:rPr lang="en-US" altLang="zh-CN" sz="1800" dirty="0">
                <a:effectLst>
                  <a:outerShdw blurRad="38100" dist="38100" dir="2700000" algn="tl">
                    <a:srgbClr val="000000">
                      <a:alpha val="43137"/>
                    </a:srgbClr>
                  </a:outerShdw>
                </a:effectLst>
                <a:latin typeface="+mj-lt"/>
              </a:rPr>
              <a:t>Beijing Normal Univ., </a:t>
            </a:r>
            <a:r>
              <a:rPr lang="en-US" altLang="zh-CN" sz="1800" dirty="0" smtClean="0">
                <a:effectLst>
                  <a:outerShdw blurRad="38100" dist="38100" dir="2700000" algn="tl">
                    <a:srgbClr val="000000">
                      <a:alpha val="43137"/>
                    </a:srgbClr>
                  </a:outerShdw>
                </a:effectLst>
                <a:latin typeface="+mj-lt"/>
              </a:rPr>
              <a:t>CNGPG, </a:t>
            </a:r>
            <a:r>
              <a:rPr lang="en-US" altLang="zh-CN" sz="1800" dirty="0">
                <a:effectLst>
                  <a:outerShdw blurRad="38100" dist="38100" dir="2700000" algn="tl">
                    <a:srgbClr val="000000">
                      <a:alpha val="43137"/>
                    </a:srgbClr>
                  </a:outerShdw>
                </a:effectLst>
                <a:latin typeface="+mj-lt"/>
              </a:rPr>
              <a:t>CIAE, </a:t>
            </a:r>
            <a:r>
              <a:rPr lang="en-US" altLang="zh-CN" sz="1800" dirty="0" smtClean="0">
                <a:effectLst>
                  <a:outerShdw blurRad="38100" dist="38100" dir="2700000" algn="tl">
                    <a:srgbClr val="000000">
                      <a:alpha val="43137"/>
                    </a:srgbClr>
                  </a:outerShdw>
                </a:effectLst>
                <a:latin typeface="+mj-lt"/>
              </a:rPr>
              <a:t>Chongqing Univ., Dongguan </a:t>
            </a:r>
            <a:r>
              <a:rPr lang="en-US" altLang="zh-CN" sz="1800" dirty="0">
                <a:effectLst>
                  <a:outerShdw blurRad="38100" dist="38100" dir="2700000" algn="tl">
                    <a:srgbClr val="000000">
                      <a:alpha val="43137"/>
                    </a:srgbClr>
                  </a:outerShdw>
                </a:effectLst>
                <a:latin typeface="+mj-lt"/>
              </a:rPr>
              <a:t>Polytechnic, </a:t>
            </a:r>
            <a:r>
              <a:rPr lang="en-US" altLang="zh-CN" sz="1800" dirty="0" smtClean="0">
                <a:effectLst>
                  <a:outerShdw blurRad="38100" dist="38100" dir="2700000" algn="tl">
                    <a:srgbClr val="000000">
                      <a:alpha val="43137"/>
                    </a:srgbClr>
                  </a:outerShdw>
                </a:effectLst>
                <a:latin typeface="+mj-lt"/>
              </a:rPr>
              <a:t>ECUST</a:t>
            </a:r>
            <a:r>
              <a:rPr lang="en-US" altLang="zh-CN" sz="1800" dirty="0">
                <a:effectLst>
                  <a:outerShdw blurRad="38100" dist="38100" dir="2700000" algn="tl">
                    <a:srgbClr val="000000">
                      <a:alpha val="43137"/>
                    </a:srgbClr>
                  </a:outerShdw>
                </a:effectLst>
                <a:latin typeface="+mj-lt"/>
              </a:rPr>
              <a:t>, </a:t>
            </a:r>
            <a:r>
              <a:rPr lang="en-US" altLang="zh-CN" sz="1800" dirty="0" smtClean="0">
                <a:solidFill>
                  <a:srgbClr val="FF0000"/>
                </a:solidFill>
                <a:effectLst>
                  <a:outerShdw blurRad="38100" dist="38100" dir="2700000" algn="tl">
                    <a:srgbClr val="000000">
                      <a:alpha val="43137"/>
                    </a:srgbClr>
                  </a:outerShdw>
                </a:effectLst>
                <a:latin typeface="+mj-lt"/>
              </a:rPr>
              <a:t>IHEP</a:t>
            </a:r>
            <a:r>
              <a:rPr lang="en-US" altLang="zh-CN" sz="1800" dirty="0" smtClean="0">
                <a:effectLst>
                  <a:outerShdw blurRad="38100" dist="38100" dir="2700000" algn="tl">
                    <a:srgbClr val="000000">
                      <a:alpha val="43137"/>
                    </a:srgbClr>
                  </a:outerShdw>
                </a:effectLst>
                <a:latin typeface="+mj-lt"/>
              </a:rPr>
              <a:t>, Nanjing </a:t>
            </a:r>
            <a:r>
              <a:rPr lang="en-US" altLang="zh-CN" sz="1800" dirty="0">
                <a:effectLst>
                  <a:outerShdw blurRad="38100" dist="38100" dir="2700000" algn="tl">
                    <a:srgbClr val="000000">
                      <a:alpha val="43137"/>
                    </a:srgbClr>
                  </a:outerShdw>
                </a:effectLst>
                <a:latin typeface="+mj-lt"/>
              </a:rPr>
              <a:t>Univ., Nankai Univ., NCEPU, </a:t>
            </a:r>
            <a:r>
              <a:rPr lang="en-US" altLang="zh-CN" sz="1800" dirty="0" smtClean="0">
                <a:effectLst>
                  <a:outerShdw blurRad="38100" dist="38100" dir="2700000" algn="tl">
                    <a:srgbClr val="000000">
                      <a:alpha val="43137"/>
                    </a:srgbClr>
                  </a:outerShdw>
                </a:effectLst>
                <a:latin typeface="+mj-lt"/>
              </a:rPr>
              <a:t>NUDT, Shandong </a:t>
            </a:r>
            <a:r>
              <a:rPr lang="en-US" altLang="zh-CN" sz="1800" dirty="0">
                <a:effectLst>
                  <a:outerShdw blurRad="38100" dist="38100" dir="2700000" algn="tl">
                    <a:srgbClr val="000000">
                      <a:alpha val="43137"/>
                    </a:srgbClr>
                  </a:outerShdw>
                </a:effectLst>
                <a:latin typeface="+mj-lt"/>
              </a:rPr>
              <a:t>Univ., Shanghai Jiao Tong Univ., Shenzhen Univ., </a:t>
            </a:r>
            <a:r>
              <a:rPr lang="en-US" altLang="zh-CN" sz="1800" dirty="0" smtClean="0">
                <a:effectLst>
                  <a:outerShdw blurRad="38100" dist="38100" dir="2700000" algn="tl">
                    <a:srgbClr val="000000">
                      <a:alpha val="43137"/>
                    </a:srgbClr>
                  </a:outerShdw>
                </a:effectLst>
                <a:latin typeface="+mj-lt"/>
              </a:rPr>
              <a:t>Tsinghua </a:t>
            </a:r>
            <a:r>
              <a:rPr lang="en-US" altLang="zh-CN" sz="1800" dirty="0">
                <a:effectLst>
                  <a:outerShdw blurRad="38100" dist="38100" dir="2700000" algn="tl">
                    <a:srgbClr val="000000">
                      <a:alpha val="43137"/>
                    </a:srgbClr>
                  </a:outerShdw>
                </a:effectLst>
                <a:latin typeface="+mj-lt"/>
              </a:rPr>
              <a:t>Univ., USTC, </a:t>
            </a:r>
            <a:r>
              <a:rPr lang="en-US" altLang="zh-CN" sz="1800" dirty="0" smtClean="0">
                <a:effectLst>
                  <a:outerShdw blurRad="38100" dist="38100" dir="2700000" algn="tl">
                    <a:srgbClr val="000000">
                      <a:alpha val="43137"/>
                    </a:srgbClr>
                  </a:outerShdw>
                </a:effectLst>
                <a:latin typeface="+mj-lt"/>
              </a:rPr>
              <a:t>Xi’an </a:t>
            </a:r>
            <a:r>
              <a:rPr lang="en-US" altLang="zh-CN" sz="1800" dirty="0">
                <a:effectLst>
                  <a:outerShdw blurRad="38100" dist="38100" dir="2700000" algn="tl">
                    <a:srgbClr val="000000">
                      <a:alpha val="43137"/>
                    </a:srgbClr>
                  </a:outerShdw>
                </a:effectLst>
                <a:latin typeface="+mj-lt"/>
              </a:rPr>
              <a:t>Jiaotong Univ., Zhongshan Univ., </a:t>
            </a:r>
            <a:r>
              <a:rPr lang="en-US" altLang="zh-CN" sz="1800" dirty="0" smtClean="0">
                <a:effectLst>
                  <a:outerShdw blurRad="38100" dist="38100" dir="2700000" algn="tl">
                    <a:srgbClr val="000000">
                      <a:alpha val="43137"/>
                    </a:srgbClr>
                  </a:outerShdw>
                </a:effectLst>
                <a:latin typeface="+mj-lt"/>
              </a:rPr>
              <a:t>Chinese </a:t>
            </a:r>
            <a:r>
              <a:rPr lang="en-US" altLang="zh-CN" sz="1800" dirty="0">
                <a:effectLst>
                  <a:outerShdw blurRad="38100" dist="38100" dir="2700000" algn="tl">
                    <a:srgbClr val="000000">
                      <a:alpha val="43137"/>
                    </a:srgbClr>
                  </a:outerShdw>
                </a:effectLst>
                <a:latin typeface="+mj-lt"/>
              </a:rPr>
              <a:t>Univ. of Hong Kong, Univ. of Hong Kong, </a:t>
            </a:r>
            <a:r>
              <a:rPr lang="en-US" altLang="zh-CN" sz="1800" dirty="0" smtClean="0">
                <a:effectLst>
                  <a:outerShdw blurRad="38100" dist="38100" dir="2700000" algn="tl">
                    <a:srgbClr val="000000">
                      <a:alpha val="43137"/>
                    </a:srgbClr>
                  </a:outerShdw>
                </a:effectLst>
                <a:latin typeface="+mj-lt"/>
              </a:rPr>
              <a:t>National </a:t>
            </a:r>
            <a:r>
              <a:rPr lang="en-US" altLang="zh-CN" sz="1800" dirty="0" err="1">
                <a:effectLst>
                  <a:outerShdw blurRad="38100" dist="38100" dir="2700000" algn="tl">
                    <a:srgbClr val="000000">
                      <a:alpha val="43137"/>
                    </a:srgbClr>
                  </a:outerShdw>
                </a:effectLst>
                <a:latin typeface="+mj-lt"/>
              </a:rPr>
              <a:t>Chiao</a:t>
            </a:r>
            <a:r>
              <a:rPr lang="en-US" altLang="zh-CN" sz="1800" dirty="0">
                <a:effectLst>
                  <a:outerShdw blurRad="38100" dist="38100" dir="2700000" algn="tl">
                    <a:srgbClr val="000000">
                      <a:alpha val="43137"/>
                    </a:srgbClr>
                  </a:outerShdw>
                </a:effectLst>
                <a:latin typeface="+mj-lt"/>
              </a:rPr>
              <a:t> Tung Univ., National Taiwan Univ., National </a:t>
            </a:r>
            <a:r>
              <a:rPr lang="en-US" altLang="zh-CN" sz="1800" dirty="0" smtClean="0">
                <a:effectLst>
                  <a:outerShdw blurRad="38100" dist="38100" dir="2700000" algn="tl">
                    <a:srgbClr val="000000">
                      <a:alpha val="43137"/>
                    </a:srgbClr>
                  </a:outerShdw>
                </a:effectLst>
                <a:latin typeface="+mj-lt"/>
              </a:rPr>
              <a:t>United </a:t>
            </a:r>
            <a:r>
              <a:rPr lang="en-US" altLang="zh-CN" sz="1800" dirty="0">
                <a:effectLst>
                  <a:outerShdw blurRad="38100" dist="38100" dir="2700000" algn="tl">
                    <a:srgbClr val="000000">
                      <a:alpha val="43137"/>
                    </a:srgbClr>
                  </a:outerShdw>
                </a:effectLst>
                <a:latin typeface="+mj-lt"/>
              </a:rPr>
              <a:t>Univ. </a:t>
            </a:r>
            <a:endParaRPr lang="zh-CN" altLang="en-US" sz="1800" dirty="0">
              <a:effectLst>
                <a:outerShdw blurRad="38100" dist="38100" dir="2700000" algn="tl">
                  <a:srgbClr val="000000">
                    <a:alpha val="43137"/>
                  </a:srgbClr>
                </a:outerShdw>
              </a:effectLst>
              <a:latin typeface="+mj-lt"/>
            </a:endParaRPr>
          </a:p>
        </p:txBody>
      </p:sp>
      <p:sp>
        <p:nvSpPr>
          <p:cNvPr id="4" name="矩形 3"/>
          <p:cNvSpPr/>
          <p:nvPr/>
        </p:nvSpPr>
        <p:spPr>
          <a:xfrm>
            <a:off x="34925" y="1404938"/>
            <a:ext cx="3636963" cy="646112"/>
          </a:xfrm>
          <a:prstGeom prst="rect">
            <a:avLst/>
          </a:prstGeom>
        </p:spPr>
        <p:txBody>
          <a:bodyPr>
            <a:spAutoFit/>
          </a:bodyPr>
          <a:lstStyle/>
          <a:p>
            <a:pPr algn="ctr">
              <a:defRPr/>
            </a:pPr>
            <a:r>
              <a:rPr lang="fr-FR" altLang="zh-CN" b="1" dirty="0">
                <a:solidFill>
                  <a:srgbClr val="FF9933"/>
                </a:solidFill>
                <a:effectLst>
                  <a:outerShdw blurRad="38100" dist="38100" dir="2700000" algn="tl">
                    <a:srgbClr val="000000">
                      <a:alpha val="43137"/>
                    </a:srgbClr>
                  </a:outerShdw>
                </a:effectLst>
                <a:latin typeface="+mj-lt"/>
              </a:rPr>
              <a:t>Europe (2) </a:t>
            </a:r>
          </a:p>
          <a:p>
            <a:pPr algn="ctr">
              <a:defRPr/>
            </a:pPr>
            <a:r>
              <a:rPr lang="fr-FR" altLang="zh-CN" dirty="0">
                <a:effectLst>
                  <a:outerShdw blurRad="38100" dist="38100" dir="2700000" algn="tl">
                    <a:srgbClr val="000000">
                      <a:alpha val="43137"/>
                    </a:srgbClr>
                  </a:outerShdw>
                </a:effectLst>
                <a:latin typeface="+mj-lt"/>
              </a:rPr>
              <a:t>Charles University, JINR Dubna </a:t>
            </a:r>
            <a:endParaRPr lang="zh-CN" altLang="en-US" dirty="0">
              <a:effectLst>
                <a:outerShdw blurRad="38100" dist="38100" dir="2700000" algn="tl">
                  <a:srgbClr val="000000">
                    <a:alpha val="43137"/>
                  </a:srgbClr>
                </a:outerShdw>
              </a:effectLst>
              <a:latin typeface="+mj-lt"/>
            </a:endParaRPr>
          </a:p>
        </p:txBody>
      </p:sp>
      <p:sp>
        <p:nvSpPr>
          <p:cNvPr id="5" name="矩形 4"/>
          <p:cNvSpPr/>
          <p:nvPr/>
        </p:nvSpPr>
        <p:spPr>
          <a:xfrm>
            <a:off x="4356100" y="720725"/>
            <a:ext cx="4572000" cy="2030413"/>
          </a:xfrm>
          <a:prstGeom prst="rect">
            <a:avLst/>
          </a:prstGeom>
        </p:spPr>
        <p:txBody>
          <a:bodyPr>
            <a:spAutoFit/>
          </a:bodyPr>
          <a:lstStyle/>
          <a:p>
            <a:pPr algn="ctr">
              <a:defRPr/>
            </a:pPr>
            <a:r>
              <a:rPr lang="en-US" altLang="zh-CN" b="1" dirty="0">
                <a:solidFill>
                  <a:srgbClr val="FF9933"/>
                </a:solidFill>
                <a:effectLst>
                  <a:outerShdw blurRad="38100" dist="38100" dir="2700000" algn="tl">
                    <a:srgbClr val="000000">
                      <a:alpha val="43137"/>
                    </a:srgbClr>
                  </a:outerShdw>
                </a:effectLst>
                <a:latin typeface="+mj-lt"/>
              </a:rPr>
              <a:t>North America (15) </a:t>
            </a:r>
            <a:endParaRPr lang="en-US" altLang="zh-CN" dirty="0">
              <a:solidFill>
                <a:srgbClr val="FF9933"/>
              </a:solidFill>
              <a:effectLst>
                <a:outerShdw blurRad="38100" dist="38100" dir="2700000" algn="tl">
                  <a:srgbClr val="000000">
                    <a:alpha val="43137"/>
                  </a:srgbClr>
                </a:outerShdw>
              </a:effectLst>
              <a:latin typeface="+mj-lt"/>
            </a:endParaRPr>
          </a:p>
          <a:p>
            <a:pPr algn="ctr">
              <a:defRPr/>
            </a:pPr>
            <a:r>
              <a:rPr lang="en-US" altLang="zh-CN" dirty="0">
                <a:effectLst>
                  <a:outerShdw blurRad="38100" dist="38100" dir="2700000" algn="tl">
                    <a:srgbClr val="000000">
                      <a:alpha val="43137"/>
                    </a:srgbClr>
                  </a:outerShdw>
                </a:effectLst>
                <a:latin typeface="+mj-lt"/>
              </a:rPr>
              <a:t>Brookhaven Nat'l Lab, Illinois Institute of Technology, Iowa State, Lawrence Berkeley Nat’l Lab, Princeton, Siena College, Temple Univ., UC Berkeley, Univ. of Cincinnati, Univ. of Houston, UIUC, Univ. of Wisconsin, Virginia Tech, William &amp; Mary, Yale </a:t>
            </a:r>
            <a:endParaRPr lang="zh-CN" altLang="en-US" dirty="0">
              <a:effectLst>
                <a:outerShdw blurRad="38100" dist="38100" dir="2700000" algn="tl">
                  <a:srgbClr val="000000">
                    <a:alpha val="43137"/>
                  </a:srgbClr>
                </a:outerShdw>
              </a:effectLst>
              <a:latin typeface="+mj-lt"/>
            </a:endParaRPr>
          </a:p>
        </p:txBody>
      </p:sp>
      <p:sp>
        <p:nvSpPr>
          <p:cNvPr id="6" name="矩形 5"/>
          <p:cNvSpPr/>
          <p:nvPr/>
        </p:nvSpPr>
        <p:spPr>
          <a:xfrm>
            <a:off x="6338888" y="5549900"/>
            <a:ext cx="2717800" cy="647700"/>
          </a:xfrm>
          <a:prstGeom prst="rect">
            <a:avLst/>
          </a:prstGeom>
        </p:spPr>
        <p:txBody>
          <a:bodyPr>
            <a:spAutoFit/>
          </a:bodyPr>
          <a:lstStyle/>
          <a:p>
            <a:pPr algn="ctr">
              <a:defRPr/>
            </a:pPr>
            <a:r>
              <a:rPr lang="en-US" altLang="zh-CN" b="1" dirty="0">
                <a:solidFill>
                  <a:srgbClr val="FF9933"/>
                </a:solidFill>
                <a:effectLst>
                  <a:outerShdw blurRad="38100" dist="38100" dir="2700000" algn="tl">
                    <a:srgbClr val="000000">
                      <a:alpha val="43137"/>
                    </a:srgbClr>
                  </a:outerShdw>
                </a:effectLst>
                <a:latin typeface="+mj-lt"/>
              </a:rPr>
              <a:t>South America (1) </a:t>
            </a:r>
            <a:endParaRPr lang="en-US" altLang="zh-CN" dirty="0">
              <a:solidFill>
                <a:srgbClr val="FF9933"/>
              </a:solidFill>
              <a:effectLst>
                <a:outerShdw blurRad="38100" dist="38100" dir="2700000" algn="tl">
                  <a:srgbClr val="000000">
                    <a:alpha val="43137"/>
                  </a:srgbClr>
                </a:outerShdw>
              </a:effectLst>
              <a:latin typeface="+mj-lt"/>
            </a:endParaRPr>
          </a:p>
          <a:p>
            <a:pPr algn="ctr">
              <a:defRPr/>
            </a:pPr>
            <a:r>
              <a:rPr lang="en-US" altLang="zh-CN" dirty="0">
                <a:effectLst>
                  <a:outerShdw blurRad="38100" dist="38100" dir="2700000" algn="tl">
                    <a:srgbClr val="000000">
                      <a:alpha val="43137"/>
                    </a:srgbClr>
                  </a:outerShdw>
                </a:effectLst>
                <a:latin typeface="+mj-lt"/>
              </a:rPr>
              <a:t>Catholic Univ. of Chile </a:t>
            </a:r>
            <a:endParaRPr lang="zh-CN" altLang="en-US" dirty="0">
              <a:effectLst>
                <a:outerShdw blurRad="38100" dist="38100" dir="2700000" algn="tl">
                  <a:srgbClr val="000000">
                    <a:alpha val="43137"/>
                  </a:srgbClr>
                </a:outerShdw>
              </a:effectLst>
              <a:latin typeface="+mj-lt"/>
            </a:endParaRPr>
          </a:p>
        </p:txBody>
      </p:sp>
      <p:sp>
        <p:nvSpPr>
          <p:cNvPr id="10" name="TextBox 9"/>
          <p:cNvSpPr txBox="1"/>
          <p:nvPr/>
        </p:nvSpPr>
        <p:spPr>
          <a:xfrm>
            <a:off x="125413" y="836613"/>
            <a:ext cx="4192587" cy="461962"/>
          </a:xfrm>
          <a:prstGeom prst="rect">
            <a:avLst/>
          </a:prstGeom>
          <a:solidFill>
            <a:srgbClr val="FF9933">
              <a:alpha val="50000"/>
            </a:srgbClr>
          </a:solidFill>
        </p:spPr>
        <p:txBody>
          <a:bodyPr wrap="none">
            <a:spAutoFit/>
          </a:bodyPr>
          <a:lstStyle/>
          <a:p>
            <a:pPr>
              <a:defRPr/>
            </a:pPr>
            <a:r>
              <a:rPr lang="en-US" altLang="zh-CN" sz="2400" dirty="0">
                <a:latin typeface="+mj-lt"/>
              </a:rPr>
              <a:t>~230</a:t>
            </a:r>
            <a:r>
              <a:rPr lang="en-US" altLang="zh-CN" dirty="0">
                <a:latin typeface="+mj-lt"/>
              </a:rPr>
              <a:t> collaborators from </a:t>
            </a:r>
            <a:r>
              <a:rPr lang="en-US" altLang="zh-CN" sz="2400" dirty="0">
                <a:latin typeface="+mj-lt"/>
              </a:rPr>
              <a:t>41</a:t>
            </a:r>
            <a:r>
              <a:rPr lang="en-US" altLang="zh-CN" dirty="0">
                <a:latin typeface="+mj-lt"/>
              </a:rPr>
              <a:t> institutions:</a:t>
            </a:r>
            <a:endParaRPr lang="zh-CN" altLang="en-US" dirty="0">
              <a:latin typeface="+mj-lt"/>
            </a:endParaRPr>
          </a:p>
        </p:txBody>
      </p:sp>
      <p:sp>
        <p:nvSpPr>
          <p:cNvPr id="11" name="灯片编号占位符 10"/>
          <p:cNvSpPr>
            <a:spLocks noGrp="1"/>
          </p:cNvSpPr>
          <p:nvPr>
            <p:ph type="sldNum" sz="quarter" idx="4"/>
          </p:nvPr>
        </p:nvSpPr>
        <p:spPr/>
        <p:txBody>
          <a:bodyPr/>
          <a:lstStyle/>
          <a:p>
            <a:pPr>
              <a:defRPr/>
            </a:pPr>
            <a:r>
              <a:rPr kumimoji="0" lang="en-US" dirty="0" smtClean="0">
                <a:solidFill>
                  <a:srgbClr val="000000"/>
                </a:solidFill>
                <a:ea typeface="黑体" panose="02010609060101010101" pitchFamily="2" charset="-122"/>
              </a:rPr>
              <a:t>5</a:t>
            </a:r>
            <a:endParaRPr kumimoji="0" lang="en-US" dirty="0">
              <a:solidFill>
                <a:srgbClr val="000000"/>
              </a:solidFill>
              <a:ea typeface="黑体" panose="02010609060101010101" pitchFamily="2" charset="-122"/>
            </a:endParaRPr>
          </a:p>
        </p:txBody>
      </p:sp>
    </p:spTree>
  </p:cSld>
  <p:clrMapOvr>
    <a:masterClrMapping/>
  </p:clrMapOvr>
  <p:transition spd="slow" advTm="20121"/>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251520" y="908720"/>
            <a:ext cx="7775848" cy="1938992"/>
          </a:xfrm>
          <a:prstGeom prst="rect">
            <a:avLst/>
          </a:prstGeom>
        </p:spPr>
        <p:txBody>
          <a:bodyPr wrap="square">
            <a:spAutoFit/>
          </a:bodyPr>
          <a:lstStyle/>
          <a:p>
            <a:pPr>
              <a:defRPr/>
            </a:pPr>
            <a:r>
              <a:rPr kumimoji="1" lang="en-US" altLang="zh-CN" sz="2000" b="1" dirty="0" err="1">
                <a:latin typeface="+mj-lt"/>
              </a:rPr>
              <a:t>Daya</a:t>
            </a:r>
            <a:r>
              <a:rPr kumimoji="1" lang="en-US" altLang="zh-CN" sz="2000" b="1" dirty="0">
                <a:latin typeface="+mj-lt"/>
              </a:rPr>
              <a:t> Bay Antineutrino Detectors (AD)</a:t>
            </a:r>
          </a:p>
          <a:p>
            <a:pPr>
              <a:buFont typeface="Wingdings" pitchFamily="2" charset="2"/>
              <a:buChar char="ü"/>
              <a:defRPr/>
            </a:pPr>
            <a:r>
              <a:rPr lang="en-US" altLang="zh-CN" sz="2000" dirty="0">
                <a:latin typeface="+mj-lt"/>
                <a:ea typeface="宋体" charset="-122"/>
              </a:rPr>
              <a:t>8 functionally identical detectors to reduce the detector relative errors</a:t>
            </a:r>
          </a:p>
          <a:p>
            <a:pPr>
              <a:buFont typeface="Wingdings" pitchFamily="2" charset="2"/>
              <a:buChar char="ü"/>
              <a:defRPr/>
            </a:pPr>
            <a:r>
              <a:rPr lang="en-US" altLang="zh-CN" sz="2000" dirty="0">
                <a:latin typeface="+mj-lt"/>
              </a:rPr>
              <a:t> Three zones modular structure</a:t>
            </a:r>
          </a:p>
          <a:p>
            <a:pPr>
              <a:buFont typeface="Wingdings" pitchFamily="2" charset="2"/>
              <a:buChar char="ü"/>
              <a:defRPr/>
            </a:pPr>
            <a:r>
              <a:rPr lang="en-US" altLang="zh-CN" sz="2000" dirty="0">
                <a:latin typeface="+mj-lt"/>
              </a:rPr>
              <a:t>Reflector at top and bottom:</a:t>
            </a:r>
          </a:p>
          <a:p>
            <a:pPr>
              <a:buFont typeface="Wingdings" pitchFamily="2" charset="2"/>
              <a:buChar char="ü"/>
              <a:defRPr/>
            </a:pPr>
            <a:r>
              <a:rPr lang="en-US" sz="2000" dirty="0" smtClean="0">
                <a:latin typeface="+mj-lt"/>
                <a:ea typeface="宋体" charset="-122"/>
              </a:rPr>
              <a:t>    Reflectors </a:t>
            </a:r>
            <a:r>
              <a:rPr lang="en-US" sz="2000" dirty="0">
                <a:latin typeface="+mj-lt"/>
                <a:ea typeface="宋体" charset="-122"/>
              </a:rPr>
              <a:t>improve light collection and uniformity</a:t>
            </a:r>
            <a:endParaRPr lang="en-US" altLang="zh-CN" sz="2000" b="1" dirty="0">
              <a:solidFill>
                <a:srgbClr val="990000"/>
              </a:solidFill>
              <a:latin typeface="+mj-lt"/>
              <a:sym typeface="Wingdings" pitchFamily="2" charset="2"/>
            </a:endParaRPr>
          </a:p>
        </p:txBody>
      </p:sp>
      <p:pic>
        <p:nvPicPr>
          <p:cNvPr id="39" name="Picture 4"/>
          <p:cNvPicPr>
            <a:picLocks noChangeAspect="1" noChangeArrowheads="1"/>
          </p:cNvPicPr>
          <p:nvPr/>
        </p:nvPicPr>
        <p:blipFill>
          <a:blip r:embed="rId3" cstate="print"/>
          <a:srcRect/>
          <a:stretch>
            <a:fillRect/>
          </a:stretch>
        </p:blipFill>
        <p:spPr bwMode="auto">
          <a:xfrm>
            <a:off x="4788024" y="3501008"/>
            <a:ext cx="2781462" cy="1440160"/>
          </a:xfrm>
          <a:prstGeom prst="rect">
            <a:avLst/>
          </a:prstGeom>
          <a:noFill/>
          <a:ln w="9525">
            <a:noFill/>
            <a:miter lim="800000"/>
            <a:headEnd/>
            <a:tailEnd/>
          </a:ln>
        </p:spPr>
      </p:pic>
      <p:sp>
        <p:nvSpPr>
          <p:cNvPr id="40" name="矩形 39"/>
          <p:cNvSpPr/>
          <p:nvPr/>
        </p:nvSpPr>
        <p:spPr>
          <a:xfrm>
            <a:off x="3023320" y="2996952"/>
            <a:ext cx="6120680" cy="369332"/>
          </a:xfrm>
          <a:prstGeom prst="rect">
            <a:avLst/>
          </a:prstGeom>
        </p:spPr>
        <p:txBody>
          <a:bodyPr wrap="square">
            <a:spAutoFit/>
          </a:bodyPr>
          <a:lstStyle/>
          <a:p>
            <a:pPr>
              <a:defRPr/>
            </a:pPr>
            <a:r>
              <a:rPr lang="en-US" altLang="zh-CN" b="1" dirty="0" smtClean="0"/>
              <a:t>Inverse beta decay(</a:t>
            </a:r>
            <a:r>
              <a:rPr lang="en-US" altLang="zh-CN" b="1" dirty="0" smtClean="0">
                <a:solidFill>
                  <a:srgbClr val="FF0000"/>
                </a:solidFill>
              </a:rPr>
              <a:t>IBD</a:t>
            </a:r>
            <a:r>
              <a:rPr lang="en-US" altLang="zh-CN" b="1" dirty="0" smtClean="0"/>
              <a:t>) in </a:t>
            </a:r>
            <a:r>
              <a:rPr lang="en-US" altLang="zh-CN" b="1" dirty="0" err="1" smtClean="0"/>
              <a:t>Gd</a:t>
            </a:r>
            <a:r>
              <a:rPr lang="en-US" altLang="zh-CN" b="1" dirty="0" smtClean="0"/>
              <a:t>-doped liquid </a:t>
            </a:r>
            <a:r>
              <a:rPr lang="en-US" altLang="zh-CN" b="1" dirty="0" err="1" smtClean="0"/>
              <a:t>scintillator</a:t>
            </a:r>
            <a:endParaRPr lang="zh-CN" altLang="en-US" b="1" dirty="0"/>
          </a:p>
        </p:txBody>
      </p:sp>
      <p:grpSp>
        <p:nvGrpSpPr>
          <p:cNvPr id="49" name="Group 25"/>
          <p:cNvGrpSpPr>
            <a:grpSpLocks/>
          </p:cNvGrpSpPr>
          <p:nvPr/>
        </p:nvGrpSpPr>
        <p:grpSpPr bwMode="auto">
          <a:xfrm>
            <a:off x="4139952" y="5013176"/>
            <a:ext cx="4608512" cy="1432518"/>
            <a:chOff x="473" y="572"/>
            <a:chExt cx="2928" cy="1161"/>
          </a:xfrm>
        </p:grpSpPr>
        <p:graphicFrame>
          <p:nvGraphicFramePr>
            <p:cNvPr id="50" name="Object 2"/>
            <p:cNvGraphicFramePr>
              <a:graphicFrameLocks noChangeAspect="1"/>
            </p:cNvGraphicFramePr>
            <p:nvPr/>
          </p:nvGraphicFramePr>
          <p:xfrm>
            <a:off x="521" y="1052"/>
            <a:ext cx="1248" cy="308"/>
          </p:xfrm>
          <a:graphic>
            <a:graphicData uri="http://schemas.openxmlformats.org/presentationml/2006/ole">
              <p:oleObj spid="_x0000_s29699" name="Equation" r:id="rId4" imgW="977900" imgH="241300" progId="Equation.DSMT4">
                <p:embed/>
              </p:oleObj>
            </a:graphicData>
          </a:graphic>
        </p:graphicFrame>
        <p:graphicFrame>
          <p:nvGraphicFramePr>
            <p:cNvPr id="51" name="Object 3"/>
            <p:cNvGraphicFramePr>
              <a:graphicFrameLocks noChangeAspect="1"/>
            </p:cNvGraphicFramePr>
            <p:nvPr/>
          </p:nvGraphicFramePr>
          <p:xfrm>
            <a:off x="1649" y="778"/>
            <a:ext cx="1070" cy="292"/>
          </p:xfrm>
          <a:graphic>
            <a:graphicData uri="http://schemas.openxmlformats.org/presentationml/2006/ole">
              <p:oleObj spid="_x0000_s29700" name="Equation" r:id="rId5" imgW="838200" imgH="228600" progId="Equation.DSMT4">
                <p:embed/>
              </p:oleObj>
            </a:graphicData>
          </a:graphic>
        </p:graphicFrame>
        <p:sp>
          <p:nvSpPr>
            <p:cNvPr id="52" name="Line 7"/>
            <p:cNvSpPr>
              <a:spLocks noChangeShapeType="1"/>
            </p:cNvSpPr>
            <p:nvPr/>
          </p:nvSpPr>
          <p:spPr bwMode="auto">
            <a:xfrm>
              <a:off x="1337" y="935"/>
              <a:ext cx="0" cy="144"/>
            </a:xfrm>
            <a:prstGeom prst="line">
              <a:avLst/>
            </a:prstGeom>
            <a:noFill/>
            <a:ln w="38100">
              <a:solidFill>
                <a:srgbClr val="FF0000"/>
              </a:solidFill>
              <a:round/>
              <a:headEnd/>
              <a:tailEnd/>
            </a:ln>
          </p:spPr>
          <p:txBody>
            <a:bodyPr wrap="none" anchor="ctr"/>
            <a:lstStyle/>
            <a:p>
              <a:pPr>
                <a:defRPr/>
              </a:pPr>
              <a:endParaRPr lang="zh-CN" altLang="en-US">
                <a:latin typeface="+mj-lt"/>
              </a:endParaRPr>
            </a:p>
          </p:txBody>
        </p:sp>
        <p:sp>
          <p:nvSpPr>
            <p:cNvPr id="53" name="Line 8"/>
            <p:cNvSpPr>
              <a:spLocks noChangeShapeType="1"/>
            </p:cNvSpPr>
            <p:nvPr/>
          </p:nvSpPr>
          <p:spPr bwMode="auto">
            <a:xfrm>
              <a:off x="1337" y="935"/>
              <a:ext cx="240" cy="0"/>
            </a:xfrm>
            <a:prstGeom prst="line">
              <a:avLst/>
            </a:prstGeom>
            <a:noFill/>
            <a:ln w="38100">
              <a:solidFill>
                <a:srgbClr val="FF0000"/>
              </a:solidFill>
              <a:round/>
              <a:headEnd/>
              <a:tailEnd type="triangle" w="med" len="med"/>
            </a:ln>
          </p:spPr>
          <p:txBody>
            <a:bodyPr wrap="none" anchor="ctr"/>
            <a:lstStyle/>
            <a:p>
              <a:pPr>
                <a:defRPr/>
              </a:pPr>
              <a:endParaRPr lang="zh-CN" altLang="en-US">
                <a:latin typeface="+mj-lt"/>
              </a:endParaRPr>
            </a:p>
          </p:txBody>
        </p:sp>
        <p:sp>
          <p:nvSpPr>
            <p:cNvPr id="54" name="Line 9"/>
            <p:cNvSpPr>
              <a:spLocks noChangeShapeType="1"/>
            </p:cNvSpPr>
            <p:nvPr/>
          </p:nvSpPr>
          <p:spPr bwMode="auto">
            <a:xfrm flipH="1">
              <a:off x="1676" y="1298"/>
              <a:ext cx="0" cy="181"/>
            </a:xfrm>
            <a:prstGeom prst="line">
              <a:avLst/>
            </a:prstGeom>
            <a:noFill/>
            <a:ln w="38100">
              <a:solidFill>
                <a:srgbClr val="0033CC"/>
              </a:solidFill>
              <a:round/>
              <a:headEnd/>
              <a:tailEnd type="triangle" w="med" len="med"/>
            </a:ln>
          </p:spPr>
          <p:txBody>
            <a:bodyPr wrap="none" anchor="ctr"/>
            <a:lstStyle/>
            <a:p>
              <a:pPr>
                <a:defRPr/>
              </a:pPr>
              <a:endParaRPr lang="zh-CN" altLang="en-US">
                <a:latin typeface="+mj-lt"/>
              </a:endParaRPr>
            </a:p>
          </p:txBody>
        </p:sp>
        <p:sp>
          <p:nvSpPr>
            <p:cNvPr id="55" name="Text Box 10"/>
            <p:cNvSpPr txBox="1">
              <a:spLocks noChangeArrowheads="1"/>
            </p:cNvSpPr>
            <p:nvPr/>
          </p:nvSpPr>
          <p:spPr bwMode="auto">
            <a:xfrm>
              <a:off x="473" y="1484"/>
              <a:ext cx="2928" cy="249"/>
            </a:xfrm>
            <a:prstGeom prst="rect">
              <a:avLst/>
            </a:prstGeom>
            <a:noFill/>
            <a:ln w="9525">
              <a:noFill/>
              <a:miter lim="800000"/>
              <a:headEnd/>
              <a:tailEnd/>
            </a:ln>
          </p:spPr>
          <p:txBody>
            <a:bodyPr>
              <a:spAutoFit/>
            </a:bodyPr>
            <a:lstStyle/>
            <a:p>
              <a:pPr>
                <a:spcBef>
                  <a:spcPct val="50000"/>
                </a:spcBef>
                <a:buSzPct val="85000"/>
                <a:defRPr/>
              </a:pPr>
              <a:r>
                <a:rPr kumimoji="1" lang="en-US" altLang="zh-CN" sz="1400" b="1" dirty="0">
                  <a:solidFill>
                    <a:srgbClr val="0033CC"/>
                  </a:solidFill>
                  <a:latin typeface="+mj-lt"/>
                </a:rPr>
                <a:t>Delayed signal, Capture on </a:t>
              </a:r>
              <a:r>
                <a:rPr kumimoji="1" lang="en-US" altLang="zh-CN" sz="1400" b="1" dirty="0" err="1">
                  <a:solidFill>
                    <a:srgbClr val="0033CC"/>
                  </a:solidFill>
                  <a:latin typeface="+mj-lt"/>
                </a:rPr>
                <a:t>Gd</a:t>
              </a:r>
              <a:r>
                <a:rPr kumimoji="1" lang="en-US" altLang="zh-CN" sz="1400" b="1" dirty="0">
                  <a:solidFill>
                    <a:srgbClr val="0033CC"/>
                  </a:solidFill>
                  <a:latin typeface="+mj-lt"/>
                </a:rPr>
                <a:t> (8 </a:t>
              </a:r>
              <a:r>
                <a:rPr kumimoji="1" lang="en-US" altLang="zh-CN" sz="1400" b="1" dirty="0" err="1">
                  <a:solidFill>
                    <a:srgbClr val="0033CC"/>
                  </a:solidFill>
                  <a:latin typeface="+mj-lt"/>
                </a:rPr>
                <a:t>MeV</a:t>
              </a:r>
              <a:r>
                <a:rPr kumimoji="1" lang="en-US" altLang="zh-CN" sz="1400" b="1" dirty="0">
                  <a:solidFill>
                    <a:srgbClr val="0033CC"/>
                  </a:solidFill>
                  <a:latin typeface="+mj-lt"/>
                </a:rPr>
                <a:t>), ~30</a:t>
              </a:r>
              <a:r>
                <a:rPr kumimoji="1" lang="en-US" altLang="zh-CN" sz="1400" b="1" dirty="0">
                  <a:solidFill>
                    <a:srgbClr val="0033CC"/>
                  </a:solidFill>
                  <a:latin typeface="+mj-lt"/>
                  <a:sym typeface="Symbol" pitchFamily="18" charset="2"/>
                </a:rPr>
                <a:t>s</a:t>
              </a:r>
              <a:endParaRPr kumimoji="1" lang="en-US" altLang="zh-CN" sz="1400" b="1" dirty="0">
                <a:solidFill>
                  <a:srgbClr val="0033CC"/>
                </a:solidFill>
                <a:latin typeface="+mj-lt"/>
              </a:endParaRPr>
            </a:p>
          </p:txBody>
        </p:sp>
        <p:sp>
          <p:nvSpPr>
            <p:cNvPr id="56" name="Text Box 11"/>
            <p:cNvSpPr txBox="1">
              <a:spLocks noChangeArrowheads="1"/>
            </p:cNvSpPr>
            <p:nvPr/>
          </p:nvSpPr>
          <p:spPr bwMode="auto">
            <a:xfrm>
              <a:off x="621" y="572"/>
              <a:ext cx="2123" cy="274"/>
            </a:xfrm>
            <a:prstGeom prst="rect">
              <a:avLst/>
            </a:prstGeom>
            <a:noFill/>
            <a:ln w="9525">
              <a:noFill/>
              <a:miter lim="800000"/>
              <a:headEnd/>
              <a:tailEnd/>
            </a:ln>
          </p:spPr>
          <p:txBody>
            <a:bodyPr wrap="square">
              <a:spAutoFit/>
            </a:bodyPr>
            <a:lstStyle/>
            <a:p>
              <a:pPr marL="342900" indent="-342900">
                <a:spcBef>
                  <a:spcPct val="50000"/>
                </a:spcBef>
                <a:buSzPct val="85000"/>
                <a:defRPr/>
              </a:pPr>
              <a:r>
                <a:rPr kumimoji="1" lang="en-US" altLang="zh-CN" sz="1600" dirty="0">
                  <a:solidFill>
                    <a:srgbClr val="FF0000"/>
                  </a:solidFill>
                  <a:latin typeface="+mj-lt"/>
                </a:rPr>
                <a:t>Prompt signal</a:t>
              </a:r>
            </a:p>
          </p:txBody>
        </p:sp>
      </p:grpSp>
      <p:pic>
        <p:nvPicPr>
          <p:cNvPr id="29701" name="Picture 5"/>
          <p:cNvPicPr>
            <a:picLocks noChangeAspect="1" noChangeArrowheads="1"/>
          </p:cNvPicPr>
          <p:nvPr/>
        </p:nvPicPr>
        <p:blipFill>
          <a:blip r:embed="rId6" cstate="print"/>
          <a:srcRect/>
          <a:stretch>
            <a:fillRect/>
          </a:stretch>
        </p:blipFill>
        <p:spPr bwMode="auto">
          <a:xfrm>
            <a:off x="0" y="3501008"/>
            <a:ext cx="3456384" cy="3049751"/>
          </a:xfrm>
          <a:prstGeom prst="rect">
            <a:avLst/>
          </a:prstGeom>
          <a:noFill/>
          <a:ln w="9525">
            <a:noFill/>
            <a:miter lim="800000"/>
            <a:headEnd/>
            <a:tailEnd/>
          </a:ln>
        </p:spPr>
      </p:pic>
      <p:sp>
        <p:nvSpPr>
          <p:cNvPr id="57" name="矩形 56"/>
          <p:cNvSpPr/>
          <p:nvPr/>
        </p:nvSpPr>
        <p:spPr>
          <a:xfrm>
            <a:off x="2051720" y="0"/>
            <a:ext cx="4032448" cy="646331"/>
          </a:xfrm>
          <a:prstGeom prst="rect">
            <a:avLst/>
          </a:prstGeom>
        </p:spPr>
        <p:txBody>
          <a:bodyPr wrap="square">
            <a:spAutoFit/>
          </a:bodyPr>
          <a:lstStyle/>
          <a:p>
            <a:pPr algn="ctr" eaLnBrk="0" hangingPunct="0">
              <a:defRPr/>
            </a:pPr>
            <a:r>
              <a:rPr lang="en-US" altLang="zh-CN" sz="3600" b="1" dirty="0" smtClean="0">
                <a:solidFill>
                  <a:srgbClr val="FF0000"/>
                </a:solidFill>
                <a:latin typeface="+mj-lt"/>
                <a:cs typeface="Calibri" pitchFamily="34" charset="0"/>
              </a:rPr>
              <a:t>Detector design</a:t>
            </a:r>
            <a:endParaRPr lang="zh-CN" altLang="en-US" sz="3600" b="1" dirty="0">
              <a:solidFill>
                <a:srgbClr val="FF0000"/>
              </a:solidFill>
              <a:latin typeface="+mj-lt"/>
              <a:cs typeface="Calibri" pitchFamily="34" charset="0"/>
            </a:endParaRPr>
          </a:p>
        </p:txBody>
      </p:sp>
      <p:sp>
        <p:nvSpPr>
          <p:cNvPr id="19" name="灯片编号占位符 10"/>
          <p:cNvSpPr>
            <a:spLocks noGrp="1"/>
          </p:cNvSpPr>
          <p:nvPr>
            <p:ph type="sldNum" sz="quarter" idx="4"/>
          </p:nvPr>
        </p:nvSpPr>
        <p:spPr>
          <a:xfrm>
            <a:off x="8129954" y="6596064"/>
            <a:ext cx="961292" cy="288925"/>
          </a:xfrm>
        </p:spPr>
        <p:txBody>
          <a:bodyPr/>
          <a:lstStyle/>
          <a:p>
            <a:pPr>
              <a:defRPr/>
            </a:pPr>
            <a:r>
              <a:rPr kumimoji="0" lang="en-US" dirty="0" smtClean="0">
                <a:solidFill>
                  <a:srgbClr val="000000"/>
                </a:solidFill>
                <a:ea typeface="黑体" panose="02010609060101010101" pitchFamily="2" charset="-122"/>
              </a:rPr>
              <a:t>6</a:t>
            </a:r>
            <a:endParaRPr kumimoji="0" lang="en-US" dirty="0">
              <a:solidFill>
                <a:srgbClr val="000000"/>
              </a:solidFill>
              <a:ea typeface="黑体" panose="02010609060101010101" pitchFamily="2" charset="-122"/>
            </a:endParaRPr>
          </a:p>
        </p:txBody>
      </p:sp>
    </p:spTree>
  </p:cSld>
  <p:clrMapOvr>
    <a:masterClrMapping/>
  </p:clrMapOvr>
  <p:transition advTm="43618"/>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384"/>
            <a:ext cx="8229600" cy="1143000"/>
          </a:xfrm>
        </p:spPr>
        <p:txBody>
          <a:bodyPr/>
          <a:lstStyle/>
          <a:p>
            <a:r>
              <a:rPr lang="en-US" altLang="zh-CN" sz="3600" b="1" dirty="0" err="1" smtClean="0"/>
              <a:t>Muon</a:t>
            </a:r>
            <a:r>
              <a:rPr lang="en-US" altLang="zh-CN" sz="3600" b="1" dirty="0" smtClean="0"/>
              <a:t> Tagging System</a:t>
            </a:r>
          </a:p>
        </p:txBody>
      </p:sp>
      <p:sp>
        <p:nvSpPr>
          <p:cNvPr id="6" name="Slide Number Placeholder 5"/>
          <p:cNvSpPr>
            <a:spLocks noGrp="1"/>
          </p:cNvSpPr>
          <p:nvPr>
            <p:ph type="sldNum" sz="quarter" idx="4294967295"/>
          </p:nvPr>
        </p:nvSpPr>
        <p:spPr>
          <a:xfrm>
            <a:off x="6974904" y="6520259"/>
            <a:ext cx="2133600" cy="365125"/>
          </a:xfrm>
          <a:prstGeom prst="rect">
            <a:avLst/>
          </a:prstGeom>
        </p:spPr>
        <p:txBody>
          <a:bodyPr/>
          <a:lstStyle/>
          <a:p>
            <a:pPr>
              <a:defRPr/>
            </a:pPr>
            <a:fld id="{454F5FC7-EC40-4640-B57D-57C17BA28660}" type="slidenum">
              <a:rPr lang="en-US" smtClean="0"/>
              <a:pPr>
                <a:defRPr/>
              </a:pPr>
              <a:t>7</a:t>
            </a:fld>
            <a:endParaRPr lang="en-US" dirty="0"/>
          </a:p>
        </p:txBody>
      </p:sp>
      <p:sp>
        <p:nvSpPr>
          <p:cNvPr id="28676" name="TextBox 8"/>
          <p:cNvSpPr txBox="1">
            <a:spLocks noChangeArrowheads="1"/>
          </p:cNvSpPr>
          <p:nvPr/>
        </p:nvSpPr>
        <p:spPr bwMode="auto">
          <a:xfrm>
            <a:off x="107504" y="5085184"/>
            <a:ext cx="4680520" cy="646331"/>
          </a:xfrm>
          <a:prstGeom prst="rect">
            <a:avLst/>
          </a:prstGeom>
          <a:noFill/>
          <a:ln w="9525">
            <a:noFill/>
            <a:miter lim="800000"/>
            <a:headEnd/>
            <a:tailEnd/>
          </a:ln>
        </p:spPr>
        <p:txBody>
          <a:bodyPr wrap="square">
            <a:spAutoFit/>
          </a:bodyPr>
          <a:lstStyle/>
          <a:p>
            <a:r>
              <a:rPr lang="en-US" altLang="zh-CN" dirty="0"/>
              <a:t>Two-zone ultrapure water </a:t>
            </a:r>
            <a:r>
              <a:rPr lang="en-US" altLang="zh-CN" dirty="0" err="1"/>
              <a:t>cherenkov</a:t>
            </a:r>
            <a:r>
              <a:rPr lang="en-US" altLang="zh-CN" dirty="0"/>
              <a:t> detector</a:t>
            </a:r>
          </a:p>
        </p:txBody>
      </p:sp>
      <p:pic>
        <p:nvPicPr>
          <p:cNvPr id="28677" name="Picture 5" descr="Screen Shot 2012-02-23 at 5.14.16 PM.png"/>
          <p:cNvPicPr>
            <a:picLocks noChangeAspect="1"/>
          </p:cNvPicPr>
          <p:nvPr/>
        </p:nvPicPr>
        <p:blipFill>
          <a:blip r:embed="rId2" cstate="print"/>
          <a:srcRect/>
          <a:stretch>
            <a:fillRect/>
          </a:stretch>
        </p:blipFill>
        <p:spPr bwMode="auto">
          <a:xfrm>
            <a:off x="323529" y="1556793"/>
            <a:ext cx="3829276" cy="3312368"/>
          </a:xfrm>
          <a:prstGeom prst="rect">
            <a:avLst/>
          </a:prstGeom>
          <a:noFill/>
          <a:ln w="9525">
            <a:noFill/>
            <a:miter lim="800000"/>
            <a:headEnd/>
            <a:tailEnd/>
          </a:ln>
        </p:spPr>
      </p:pic>
      <p:sp>
        <p:nvSpPr>
          <p:cNvPr id="28678" name="Content Placeholder 5"/>
          <p:cNvSpPr txBox="1">
            <a:spLocks/>
          </p:cNvSpPr>
          <p:nvPr/>
        </p:nvSpPr>
        <p:spPr bwMode="auto">
          <a:xfrm>
            <a:off x="4283968" y="1700808"/>
            <a:ext cx="4860032" cy="4608512"/>
          </a:xfrm>
          <a:prstGeom prst="rect">
            <a:avLst/>
          </a:prstGeom>
          <a:noFill/>
          <a:ln w="9525">
            <a:noFill/>
            <a:miter lim="800000"/>
            <a:headEnd/>
            <a:tailEnd/>
          </a:ln>
        </p:spPr>
        <p:txBody>
          <a:bodyPr/>
          <a:lstStyle/>
          <a:p>
            <a:pPr marL="342900" indent="-342900">
              <a:spcBef>
                <a:spcPct val="20000"/>
              </a:spcBef>
              <a:buFont typeface="Arial" pitchFamily="34" charset="0"/>
              <a:buChar char="•"/>
            </a:pPr>
            <a:r>
              <a:rPr lang="en-US" altLang="zh-CN" sz="2000" dirty="0">
                <a:latin typeface="+mj-lt"/>
              </a:rPr>
              <a:t>Outer layer of water veto (on sides and bottom) is 1m thick, inner layer &gt;1.5m.  Water extends 2.5m above ADs</a:t>
            </a:r>
          </a:p>
          <a:p>
            <a:pPr marL="800100" lvl="1" indent="-342900">
              <a:spcBef>
                <a:spcPct val="20000"/>
              </a:spcBef>
              <a:buFont typeface="Arial" pitchFamily="34" charset="0"/>
              <a:buChar char="•"/>
            </a:pPr>
            <a:r>
              <a:rPr lang="en-US" altLang="zh-CN" sz="2000" dirty="0">
                <a:latin typeface="+mj-lt"/>
              </a:rPr>
              <a:t>288 8” PMTs in each near hall</a:t>
            </a:r>
          </a:p>
          <a:p>
            <a:pPr marL="800100" lvl="1" indent="-342900">
              <a:spcBef>
                <a:spcPct val="20000"/>
              </a:spcBef>
              <a:buFont typeface="Arial" pitchFamily="34" charset="0"/>
              <a:buChar char="•"/>
            </a:pPr>
            <a:r>
              <a:rPr lang="en-US" altLang="zh-CN" sz="2000" dirty="0">
                <a:latin typeface="+mj-lt"/>
              </a:rPr>
              <a:t>384 8” PMTs in Far Hall</a:t>
            </a:r>
          </a:p>
          <a:p>
            <a:pPr marL="342900" indent="-342900">
              <a:spcBef>
                <a:spcPct val="20000"/>
              </a:spcBef>
              <a:buFont typeface="Arial" pitchFamily="34" charset="0"/>
              <a:buChar char="•"/>
            </a:pPr>
            <a:r>
              <a:rPr lang="en-US" altLang="zh-CN" sz="2000" dirty="0">
                <a:latin typeface="+mj-lt"/>
              </a:rPr>
              <a:t>4-layer RPC modules above pool</a:t>
            </a:r>
          </a:p>
          <a:p>
            <a:pPr marL="800100" lvl="1" indent="-342900">
              <a:spcBef>
                <a:spcPct val="20000"/>
              </a:spcBef>
              <a:buFont typeface="Arial" pitchFamily="34" charset="0"/>
              <a:buChar char="•"/>
            </a:pPr>
            <a:r>
              <a:rPr lang="en-US" altLang="zh-CN" sz="2000" dirty="0">
                <a:latin typeface="+mj-lt"/>
              </a:rPr>
              <a:t>54 modules in each near hall</a:t>
            </a:r>
          </a:p>
          <a:p>
            <a:pPr marL="800100" lvl="1" indent="-342900">
              <a:spcBef>
                <a:spcPct val="20000"/>
              </a:spcBef>
              <a:buFont typeface="Arial" pitchFamily="34" charset="0"/>
              <a:buChar char="•"/>
            </a:pPr>
            <a:r>
              <a:rPr lang="en-US" altLang="zh-CN" sz="2000" dirty="0">
                <a:latin typeface="+mj-lt"/>
              </a:rPr>
              <a:t>81 modules in Far Hall</a:t>
            </a:r>
          </a:p>
          <a:p>
            <a:pPr marL="342900" indent="-342900">
              <a:spcBef>
                <a:spcPct val="20000"/>
              </a:spcBef>
              <a:buFont typeface="Arial" pitchFamily="34" charset="0"/>
              <a:buChar char="•"/>
            </a:pPr>
            <a:r>
              <a:rPr lang="en-US" altLang="zh-CN" sz="2000" dirty="0">
                <a:latin typeface="+mj-lt"/>
              </a:rPr>
              <a:t>Goal efficiency: &gt; 99.5% with uncertainty &lt;0.25</a:t>
            </a:r>
            <a:r>
              <a:rPr lang="en-US" altLang="zh-CN" sz="2000" dirty="0" smtClean="0">
                <a:latin typeface="+mj-lt"/>
              </a:rPr>
              <a:t>%</a:t>
            </a:r>
          </a:p>
        </p:txBody>
      </p:sp>
      <p:sp>
        <p:nvSpPr>
          <p:cNvPr id="13" name="TextBox 2"/>
          <p:cNvSpPr txBox="1">
            <a:spLocks noChangeArrowheads="1"/>
          </p:cNvSpPr>
          <p:nvPr/>
        </p:nvSpPr>
        <p:spPr bwMode="auto">
          <a:xfrm>
            <a:off x="685800" y="971550"/>
            <a:ext cx="8078788" cy="400050"/>
          </a:xfrm>
          <a:prstGeom prst="rect">
            <a:avLst/>
          </a:prstGeom>
          <a:solidFill>
            <a:schemeClr val="tx2">
              <a:lumMod val="20000"/>
              <a:lumOff val="80000"/>
            </a:schemeClr>
          </a:solidFill>
          <a:ln w="9525">
            <a:noFill/>
            <a:miter lim="800000"/>
            <a:headEnd/>
            <a:tailEnd/>
          </a:ln>
        </p:spPr>
        <p:txBody>
          <a:bodyPr>
            <a:spAutoFit/>
          </a:bodyPr>
          <a:lstStyle/>
          <a:p>
            <a:pPr algn="ctr">
              <a:defRPr/>
            </a:pPr>
            <a:r>
              <a:rPr lang="en-US" sz="2000" b="1" dirty="0">
                <a:latin typeface="Calibri" charset="0"/>
                <a:ea typeface="宋体" charset="-122"/>
              </a:rPr>
              <a:t>Dual tagging systems: 2.5 meter thick two-section water shield and </a:t>
            </a:r>
            <a:r>
              <a:rPr lang="en-US" sz="2000" b="1" dirty="0" err="1">
                <a:latin typeface="Calibri" charset="0"/>
                <a:ea typeface="宋体" charset="-122"/>
              </a:rPr>
              <a:t>RPCs</a:t>
            </a:r>
            <a:endParaRPr lang="en-US" sz="2000" b="1" dirty="0">
              <a:latin typeface="Calibri" charset="0"/>
              <a:ea typeface="宋体" charset="-122"/>
            </a:endParaRPr>
          </a:p>
        </p:txBody>
      </p:sp>
    </p:spTree>
  </p:cSld>
  <p:clrMapOvr>
    <a:masterClrMapping/>
  </p:clrMapOvr>
  <p:transition advTm="25725"/>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标题 1"/>
          <p:cNvSpPr>
            <a:spLocks noGrp="1"/>
          </p:cNvSpPr>
          <p:nvPr>
            <p:ph type="title"/>
          </p:nvPr>
        </p:nvSpPr>
        <p:spPr>
          <a:xfrm>
            <a:off x="468313" y="58738"/>
            <a:ext cx="8229600" cy="777875"/>
          </a:xfrm>
        </p:spPr>
        <p:txBody>
          <a:bodyPr/>
          <a:lstStyle/>
          <a:p>
            <a:r>
              <a:rPr lang="en-US" altLang="zh-CN" b="1" dirty="0" smtClean="0"/>
              <a:t>Oscillation measurement(</a:t>
            </a:r>
            <a:r>
              <a:rPr lang="en-US" altLang="zh-CN" b="1" dirty="0" err="1" smtClean="0"/>
              <a:t>nGd</a:t>
            </a:r>
            <a:r>
              <a:rPr lang="en-US" altLang="zh-CN" b="1" dirty="0" smtClean="0"/>
              <a:t>)</a:t>
            </a:r>
          </a:p>
        </p:txBody>
      </p:sp>
      <p:sp>
        <p:nvSpPr>
          <p:cNvPr id="7" name="矩形 6"/>
          <p:cNvSpPr/>
          <p:nvPr/>
        </p:nvSpPr>
        <p:spPr>
          <a:xfrm>
            <a:off x="4644008" y="980728"/>
            <a:ext cx="3456384" cy="369332"/>
          </a:xfrm>
          <a:prstGeom prst="rect">
            <a:avLst/>
          </a:prstGeom>
          <a:solidFill>
            <a:schemeClr val="bg1">
              <a:lumMod val="85000"/>
              <a:alpha val="50000"/>
            </a:schemeClr>
          </a:solidFill>
        </p:spPr>
        <p:txBody>
          <a:bodyPr wrap="square">
            <a:spAutoFit/>
          </a:bodyPr>
          <a:lstStyle/>
          <a:p>
            <a:pPr>
              <a:defRPr/>
            </a:pPr>
            <a:r>
              <a:rPr lang="en-US" altLang="zh-CN" dirty="0"/>
              <a:t>Phys. Rev D. </a:t>
            </a:r>
            <a:r>
              <a:rPr lang="en-US" altLang="zh-CN" b="1" dirty="0"/>
              <a:t>95</a:t>
            </a:r>
            <a:r>
              <a:rPr lang="en-US" altLang="zh-CN" dirty="0"/>
              <a:t>, 072006 (2017)</a:t>
            </a:r>
          </a:p>
        </p:txBody>
      </p:sp>
      <p:graphicFrame>
        <p:nvGraphicFramePr>
          <p:cNvPr id="4098" name="Object 2"/>
          <p:cNvGraphicFramePr>
            <a:graphicFrameLocks noChangeAspect="1"/>
          </p:cNvGraphicFramePr>
          <p:nvPr/>
        </p:nvGraphicFramePr>
        <p:xfrm>
          <a:off x="323528" y="1772816"/>
          <a:ext cx="3930559" cy="1008112"/>
        </p:xfrm>
        <a:graphic>
          <a:graphicData uri="http://schemas.openxmlformats.org/presentationml/2006/ole">
            <p:oleObj spid="_x0000_s12290" name="Equation" r:id="rId3" imgW="3022560" imgH="774360" progId="Equation.DSMT4">
              <p:embed/>
            </p:oleObj>
          </a:graphicData>
        </a:graphic>
      </p:graphicFrame>
      <p:sp>
        <p:nvSpPr>
          <p:cNvPr id="4106" name="内容占位符 1"/>
          <p:cNvSpPr>
            <a:spLocks noGrp="1"/>
          </p:cNvSpPr>
          <p:nvPr>
            <p:ph idx="1"/>
          </p:nvPr>
        </p:nvSpPr>
        <p:spPr>
          <a:xfrm>
            <a:off x="107505" y="836712"/>
            <a:ext cx="4752527" cy="1080120"/>
          </a:xfrm>
        </p:spPr>
        <p:txBody>
          <a:bodyPr/>
          <a:lstStyle/>
          <a:p>
            <a:r>
              <a:rPr lang="en-US" altLang="zh-CN" sz="1400" dirty="0" smtClean="0"/>
              <a:t>1230 days dataset</a:t>
            </a:r>
          </a:p>
          <a:p>
            <a:pPr lvl="1"/>
            <a:r>
              <a:rPr lang="en-US" altLang="zh-CN" sz="1400" dirty="0" smtClean="0"/>
              <a:t>217 days x 6AD + 1013 days x 8AD</a:t>
            </a:r>
          </a:p>
          <a:p>
            <a:pPr>
              <a:defRPr/>
            </a:pPr>
            <a:r>
              <a:rPr lang="en-US" altLang="zh-CN" sz="1400" dirty="0" smtClean="0"/>
              <a:t>Strong confirmation of observed anti-neutrino deficit.</a:t>
            </a:r>
            <a:endParaRPr lang="zh-CN" altLang="en-US" sz="1400" dirty="0" smtClean="0"/>
          </a:p>
        </p:txBody>
      </p:sp>
      <p:pic>
        <p:nvPicPr>
          <p:cNvPr id="12291" name="Picture 3"/>
          <p:cNvPicPr>
            <a:picLocks noChangeAspect="1" noChangeArrowheads="1"/>
          </p:cNvPicPr>
          <p:nvPr/>
        </p:nvPicPr>
        <p:blipFill>
          <a:blip r:embed="rId4" cstate="print"/>
          <a:srcRect/>
          <a:stretch>
            <a:fillRect/>
          </a:stretch>
        </p:blipFill>
        <p:spPr bwMode="auto">
          <a:xfrm>
            <a:off x="-1" y="5013176"/>
            <a:ext cx="2500953" cy="1844824"/>
          </a:xfrm>
          <a:prstGeom prst="rect">
            <a:avLst/>
          </a:prstGeom>
          <a:noFill/>
          <a:ln w="9525">
            <a:noFill/>
            <a:miter lim="800000"/>
            <a:headEnd/>
            <a:tailEnd/>
          </a:ln>
        </p:spPr>
      </p:pic>
      <p:pic>
        <p:nvPicPr>
          <p:cNvPr id="12292" name="Picture 4"/>
          <p:cNvPicPr>
            <a:picLocks noChangeAspect="1" noChangeArrowheads="1"/>
          </p:cNvPicPr>
          <p:nvPr/>
        </p:nvPicPr>
        <p:blipFill>
          <a:blip r:embed="rId5" cstate="print"/>
          <a:srcRect/>
          <a:stretch>
            <a:fillRect/>
          </a:stretch>
        </p:blipFill>
        <p:spPr bwMode="auto">
          <a:xfrm>
            <a:off x="0" y="2780928"/>
            <a:ext cx="2914760" cy="2248703"/>
          </a:xfrm>
          <a:prstGeom prst="rect">
            <a:avLst/>
          </a:prstGeom>
          <a:noFill/>
          <a:ln w="9525">
            <a:noFill/>
            <a:miter lim="800000"/>
            <a:headEnd/>
            <a:tailEnd/>
          </a:ln>
        </p:spPr>
      </p:pic>
      <p:pic>
        <p:nvPicPr>
          <p:cNvPr id="12293" name="Picture 5"/>
          <p:cNvPicPr>
            <a:picLocks noChangeAspect="1" noChangeArrowheads="1"/>
          </p:cNvPicPr>
          <p:nvPr/>
        </p:nvPicPr>
        <p:blipFill>
          <a:blip r:embed="rId6" cstate="print"/>
          <a:srcRect/>
          <a:stretch>
            <a:fillRect/>
          </a:stretch>
        </p:blipFill>
        <p:spPr bwMode="auto">
          <a:xfrm>
            <a:off x="5714603" y="1412776"/>
            <a:ext cx="3429397" cy="1696874"/>
          </a:xfrm>
          <a:prstGeom prst="rect">
            <a:avLst/>
          </a:prstGeom>
          <a:noFill/>
          <a:ln w="9525">
            <a:noFill/>
            <a:miter lim="800000"/>
            <a:headEnd/>
            <a:tailEnd/>
          </a:ln>
        </p:spPr>
      </p:pic>
      <p:pic>
        <p:nvPicPr>
          <p:cNvPr id="12294" name="Picture 6"/>
          <p:cNvPicPr>
            <a:picLocks noChangeAspect="1" noChangeArrowheads="1"/>
          </p:cNvPicPr>
          <p:nvPr/>
        </p:nvPicPr>
        <p:blipFill>
          <a:blip r:embed="rId7" cstate="print"/>
          <a:srcRect/>
          <a:stretch>
            <a:fillRect/>
          </a:stretch>
        </p:blipFill>
        <p:spPr bwMode="auto">
          <a:xfrm>
            <a:off x="5940152" y="3244014"/>
            <a:ext cx="3029443" cy="1841170"/>
          </a:xfrm>
          <a:prstGeom prst="rect">
            <a:avLst/>
          </a:prstGeom>
          <a:noFill/>
          <a:ln w="9525">
            <a:noFill/>
            <a:miter lim="800000"/>
            <a:headEnd/>
            <a:tailEnd/>
          </a:ln>
        </p:spPr>
      </p:pic>
      <p:sp>
        <p:nvSpPr>
          <p:cNvPr id="17" name="矩形 16"/>
          <p:cNvSpPr/>
          <p:nvPr/>
        </p:nvSpPr>
        <p:spPr>
          <a:xfrm>
            <a:off x="251520" y="1772816"/>
            <a:ext cx="4032448" cy="1008112"/>
          </a:xfrm>
          <a:prstGeom prst="rect">
            <a:avLst/>
          </a:prstGeom>
          <a:noFill/>
        </p:spPr>
        <p:style>
          <a:lnRef idx="2">
            <a:schemeClr val="accent2"/>
          </a:lnRef>
          <a:fillRef idx="1">
            <a:schemeClr val="lt1"/>
          </a:fillRef>
          <a:effectRef idx="0">
            <a:schemeClr val="accent2"/>
          </a:effectRef>
          <a:fontRef idx="minor">
            <a:schemeClr val="dk1"/>
          </a:fontRef>
        </p:style>
        <p:txBody>
          <a:bodyPr anchor="ctr"/>
          <a:lstStyle/>
          <a:p>
            <a:pPr algn="ctr">
              <a:defRPr/>
            </a:pPr>
            <a:endParaRPr lang="zh-CN" altLang="en-US"/>
          </a:p>
        </p:txBody>
      </p:sp>
      <p:sp>
        <p:nvSpPr>
          <p:cNvPr id="22" name="矩形 21"/>
          <p:cNvSpPr/>
          <p:nvPr/>
        </p:nvSpPr>
        <p:spPr>
          <a:xfrm>
            <a:off x="2843808" y="2924944"/>
            <a:ext cx="3024336" cy="923330"/>
          </a:xfrm>
          <a:prstGeom prst="rect">
            <a:avLst/>
          </a:prstGeom>
        </p:spPr>
        <p:txBody>
          <a:bodyPr wrap="square">
            <a:spAutoFit/>
          </a:bodyPr>
          <a:lstStyle/>
          <a:p>
            <a:r>
              <a:rPr lang="en-US" altLang="zh-CN" dirty="0" smtClean="0">
                <a:solidFill>
                  <a:schemeClr val="tx1"/>
                </a:solidFill>
              </a:rPr>
              <a:t>Most precise measurement: </a:t>
            </a:r>
          </a:p>
          <a:p>
            <a:r>
              <a:rPr lang="en-US" altLang="zh-CN" dirty="0" smtClean="0">
                <a:solidFill>
                  <a:schemeClr val="tx1"/>
                </a:solidFill>
              </a:rPr>
              <a:t>•            uncertainty: 3.9%</a:t>
            </a:r>
          </a:p>
          <a:p>
            <a:r>
              <a:rPr lang="el-GR" altLang="zh-CN" dirty="0" smtClean="0">
                <a:solidFill>
                  <a:schemeClr val="tx1"/>
                </a:solidFill>
              </a:rPr>
              <a:t>•</a:t>
            </a:r>
            <a:r>
              <a:rPr lang="en-US" altLang="zh-CN" dirty="0" smtClean="0">
                <a:solidFill>
                  <a:schemeClr val="tx1"/>
                </a:solidFill>
              </a:rPr>
              <a:t>            uncertainty: 3.4%</a:t>
            </a:r>
          </a:p>
        </p:txBody>
      </p:sp>
      <p:graphicFrame>
        <p:nvGraphicFramePr>
          <p:cNvPr id="3" name="Object 4"/>
          <p:cNvGraphicFramePr>
            <a:graphicFrameLocks noChangeAspect="1"/>
          </p:cNvGraphicFramePr>
          <p:nvPr/>
        </p:nvGraphicFramePr>
        <p:xfrm>
          <a:off x="3059832" y="3254841"/>
          <a:ext cx="720080" cy="318175"/>
        </p:xfrm>
        <a:graphic>
          <a:graphicData uri="http://schemas.openxmlformats.org/presentationml/2006/ole">
            <p:oleObj spid="_x0000_s12292" name="Equation" r:id="rId8" imgW="545760" imgH="241200" progId="Equation.DSMT4">
              <p:embed/>
            </p:oleObj>
          </a:graphicData>
        </a:graphic>
      </p:graphicFrame>
      <p:graphicFrame>
        <p:nvGraphicFramePr>
          <p:cNvPr id="4" name="Object 5"/>
          <p:cNvGraphicFramePr>
            <a:graphicFrameLocks noChangeAspect="1"/>
          </p:cNvGraphicFramePr>
          <p:nvPr/>
        </p:nvGraphicFramePr>
        <p:xfrm>
          <a:off x="3131840" y="3501008"/>
          <a:ext cx="504056" cy="357717"/>
        </p:xfrm>
        <a:graphic>
          <a:graphicData uri="http://schemas.openxmlformats.org/presentationml/2006/ole">
            <p:oleObj spid="_x0000_s12293" name="Equation" r:id="rId9" imgW="393480" imgH="279360" progId="Equation.DSMT4">
              <p:embed/>
            </p:oleObj>
          </a:graphicData>
        </a:graphic>
      </p:graphicFrame>
      <p:sp>
        <p:nvSpPr>
          <p:cNvPr id="15" name="灯片编号占位符 14"/>
          <p:cNvSpPr>
            <a:spLocks noGrp="1"/>
          </p:cNvSpPr>
          <p:nvPr>
            <p:ph type="sldNum" sz="quarter" idx="4"/>
          </p:nvPr>
        </p:nvSpPr>
        <p:spPr/>
        <p:txBody>
          <a:bodyPr/>
          <a:lstStyle/>
          <a:p>
            <a:pPr>
              <a:defRPr/>
            </a:pPr>
            <a:fld id="{ED29E1F8-16ED-489D-AB37-26F80E37A49B}" type="slidenum">
              <a:rPr kumimoji="0" lang="zh-CN" altLang="en-US" smtClean="0">
                <a:solidFill>
                  <a:srgbClr val="000000"/>
                </a:solidFill>
              </a:rPr>
              <a:pPr>
                <a:defRPr/>
              </a:pPr>
              <a:t>8</a:t>
            </a:fld>
            <a:endParaRPr kumimoji="0" lang="en-US" dirty="0">
              <a:solidFill>
                <a:srgbClr val="000000"/>
              </a:solidFill>
              <a:ea typeface="黑体" panose="02010609060101010101" pitchFamily="2" charset="-122"/>
            </a:endParaRPr>
          </a:p>
        </p:txBody>
      </p:sp>
      <p:sp>
        <p:nvSpPr>
          <p:cNvPr id="16" name="TextBox 15"/>
          <p:cNvSpPr txBox="1"/>
          <p:nvPr/>
        </p:nvSpPr>
        <p:spPr>
          <a:xfrm>
            <a:off x="6660232" y="3212976"/>
            <a:ext cx="504056" cy="400110"/>
          </a:xfrm>
          <a:prstGeom prst="rect">
            <a:avLst/>
          </a:prstGeom>
          <a:noFill/>
        </p:spPr>
        <p:txBody>
          <a:bodyPr wrap="square" rtlCol="0">
            <a:spAutoFit/>
          </a:bodyPr>
          <a:lstStyle/>
          <a:p>
            <a:r>
              <a:rPr lang="en-US" altLang="zh-CN" sz="2000" dirty="0" smtClean="0">
                <a:latin typeface="黑体" panose="02010609060101010101" pitchFamily="2" charset="-122"/>
                <a:ea typeface="黑体" panose="02010609060101010101" pitchFamily="2" charset="-122"/>
              </a:rPr>
              <a:t>NH</a:t>
            </a:r>
            <a:endParaRPr lang="zh-CN" altLang="en-US" sz="2000" dirty="0" smtClean="0">
              <a:latin typeface="黑体" panose="02010609060101010101" pitchFamily="2" charset="-122"/>
              <a:ea typeface="黑体" panose="02010609060101010101" pitchFamily="2" charset="-122"/>
            </a:endParaRPr>
          </a:p>
        </p:txBody>
      </p:sp>
      <p:sp>
        <p:nvSpPr>
          <p:cNvPr id="18" name="矩形 17"/>
          <p:cNvSpPr/>
          <p:nvPr/>
        </p:nvSpPr>
        <p:spPr>
          <a:xfrm>
            <a:off x="6012160" y="5085184"/>
            <a:ext cx="3131840" cy="923330"/>
          </a:xfrm>
          <a:prstGeom prst="rect">
            <a:avLst/>
          </a:prstGeom>
        </p:spPr>
        <p:txBody>
          <a:bodyPr wrap="square">
            <a:spAutoFit/>
          </a:bodyPr>
          <a:lstStyle/>
          <a:p>
            <a:r>
              <a:rPr lang="en-US" altLang="zh-CN" dirty="0" smtClean="0">
                <a:solidFill>
                  <a:schemeClr val="tx1"/>
                </a:solidFill>
              </a:rPr>
              <a:t>Consistent results with reactor and accelerator experiments.</a:t>
            </a:r>
          </a:p>
        </p:txBody>
      </p:sp>
      <p:sp>
        <p:nvSpPr>
          <p:cNvPr id="19" name="矩形 18"/>
          <p:cNvSpPr/>
          <p:nvPr/>
        </p:nvSpPr>
        <p:spPr>
          <a:xfrm>
            <a:off x="2555776" y="5373216"/>
            <a:ext cx="2304256" cy="923330"/>
          </a:xfrm>
          <a:prstGeom prst="rect">
            <a:avLst/>
          </a:prstGeom>
        </p:spPr>
        <p:txBody>
          <a:bodyPr wrap="square">
            <a:spAutoFit/>
          </a:bodyPr>
          <a:lstStyle/>
          <a:p>
            <a:r>
              <a:rPr lang="en-US" altLang="zh-CN" dirty="0" smtClean="0">
                <a:solidFill>
                  <a:schemeClr val="tx1"/>
                </a:solidFill>
              </a:rPr>
              <a:t>Consistent with 3-neutrino oscillation framework.</a:t>
            </a:r>
          </a:p>
        </p:txBody>
      </p:sp>
    </p:spTree>
  </p:cSld>
  <p:clrMapOvr>
    <a:masterClrMapping/>
  </p:clrMapOvr>
  <p:transition spd="slow" advTm="9995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8313" y="0"/>
            <a:ext cx="8229600" cy="777875"/>
          </a:xfrm>
        </p:spPr>
        <p:txBody>
          <a:bodyPr>
            <a:normAutofit fontScale="90000"/>
          </a:bodyPr>
          <a:lstStyle/>
          <a:p>
            <a:pPr>
              <a:defRPr/>
            </a:pPr>
            <a:r>
              <a:rPr lang="en-US" altLang="zh-CN" b="1" dirty="0" smtClean="0"/>
              <a:t>Reactor antineutrino flux </a:t>
            </a:r>
            <a:r>
              <a:rPr lang="en-US" altLang="zh-CN" b="1" dirty="0"/>
              <a:t>m</a:t>
            </a:r>
            <a:r>
              <a:rPr lang="en-US" altLang="zh-CN" b="1" dirty="0" smtClean="0"/>
              <a:t>easurement</a:t>
            </a:r>
            <a:endParaRPr lang="zh-CN" altLang="en-US" b="1" dirty="0"/>
          </a:p>
        </p:txBody>
      </p:sp>
      <p:sp>
        <p:nvSpPr>
          <p:cNvPr id="10" name="矩形 9"/>
          <p:cNvSpPr/>
          <p:nvPr/>
        </p:nvSpPr>
        <p:spPr>
          <a:xfrm>
            <a:off x="4355976" y="1052736"/>
            <a:ext cx="4536380" cy="338554"/>
          </a:xfrm>
          <a:prstGeom prst="rect">
            <a:avLst/>
          </a:prstGeom>
          <a:solidFill>
            <a:schemeClr val="bg1">
              <a:lumMod val="95000"/>
              <a:alpha val="50000"/>
            </a:schemeClr>
          </a:solidFill>
        </p:spPr>
        <p:txBody>
          <a:bodyPr wrap="square">
            <a:spAutoFit/>
          </a:bodyPr>
          <a:lstStyle/>
          <a:p>
            <a:pPr algn="ctr">
              <a:defRPr/>
            </a:pPr>
            <a:r>
              <a:rPr lang="en-US" altLang="zh-CN" sz="1600" dirty="0"/>
              <a:t>Chinese Physics C, 2017, 41(1): 13002-013002</a:t>
            </a:r>
            <a:endParaRPr lang="zh-CN" altLang="en-US" sz="1600" dirty="0"/>
          </a:p>
        </p:txBody>
      </p:sp>
      <p:graphicFrame>
        <p:nvGraphicFramePr>
          <p:cNvPr id="6146" name="Object 2"/>
          <p:cNvGraphicFramePr>
            <a:graphicFrameLocks noChangeAspect="1"/>
          </p:cNvGraphicFramePr>
          <p:nvPr/>
        </p:nvGraphicFramePr>
        <p:xfrm>
          <a:off x="179512" y="2204864"/>
          <a:ext cx="3706128" cy="792088"/>
        </p:xfrm>
        <a:graphic>
          <a:graphicData uri="http://schemas.openxmlformats.org/presentationml/2006/ole">
            <p:oleObj spid="_x0000_s14338" name="Equation" r:id="rId4" imgW="2374560" imgH="507960" progId="Equation.DSMT4">
              <p:embed/>
            </p:oleObj>
          </a:graphicData>
        </a:graphic>
      </p:graphicFrame>
      <p:sp>
        <p:nvSpPr>
          <p:cNvPr id="16" name="矩形 15"/>
          <p:cNvSpPr/>
          <p:nvPr/>
        </p:nvSpPr>
        <p:spPr>
          <a:xfrm>
            <a:off x="3635896" y="1700808"/>
            <a:ext cx="5544616" cy="1200329"/>
          </a:xfrm>
          <a:prstGeom prst="rect">
            <a:avLst/>
          </a:prstGeom>
        </p:spPr>
        <p:txBody>
          <a:bodyPr wrap="square">
            <a:spAutoFit/>
          </a:bodyPr>
          <a:lstStyle/>
          <a:p>
            <a:pPr marL="285750" indent="-285750">
              <a:buFont typeface="Arial" panose="020B0604020202020204" pitchFamily="34" charset="0"/>
              <a:buChar char="•"/>
              <a:defRPr/>
            </a:pPr>
            <a:r>
              <a:rPr lang="en-US" altLang="zh-CN" dirty="0" smtClean="0">
                <a:solidFill>
                  <a:schemeClr val="tx1"/>
                </a:solidFill>
                <a:latin typeface="Calibri" pitchFamily="34" charset="0"/>
                <a:cs typeface="Calibri" pitchFamily="34" charset="0"/>
              </a:rPr>
              <a:t>Reactor antineutrino flux:</a:t>
            </a:r>
          </a:p>
          <a:p>
            <a:pPr marL="742950" lvl="1" indent="-285750">
              <a:buFont typeface="Arial" panose="020B0604020202020204" pitchFamily="34" charset="0"/>
              <a:buChar char="•"/>
              <a:defRPr/>
            </a:pPr>
            <a:r>
              <a:rPr lang="en-US" altLang="zh-CN" dirty="0" smtClean="0">
                <a:solidFill>
                  <a:schemeClr val="tx1"/>
                </a:solidFill>
                <a:latin typeface="Calibri" pitchFamily="34" charset="0"/>
                <a:cs typeface="Calibri" pitchFamily="34" charset="0"/>
              </a:rPr>
              <a:t>Data/Prediction (</a:t>
            </a:r>
            <a:r>
              <a:rPr lang="en-US" altLang="zh-CN" dirty="0" err="1" smtClean="0">
                <a:solidFill>
                  <a:schemeClr val="tx1"/>
                </a:solidFill>
                <a:latin typeface="Calibri" pitchFamily="34" charset="0"/>
                <a:cs typeface="Calibri" pitchFamily="34" charset="0"/>
              </a:rPr>
              <a:t>Huber+Mueller</a:t>
            </a:r>
            <a:r>
              <a:rPr lang="en-US" altLang="zh-CN" dirty="0" smtClean="0">
                <a:solidFill>
                  <a:schemeClr val="tx1"/>
                </a:solidFill>
                <a:latin typeface="Calibri" pitchFamily="34" charset="0"/>
                <a:cs typeface="Calibri" pitchFamily="34" charset="0"/>
              </a:rPr>
              <a:t>) :</a:t>
            </a:r>
            <a:r>
              <a:rPr lang="en-US" altLang="zh-CN" b="1" dirty="0" smtClean="0">
                <a:solidFill>
                  <a:schemeClr val="tx1"/>
                </a:solidFill>
                <a:latin typeface="Calibri" pitchFamily="34" charset="0"/>
                <a:cs typeface="Calibri" pitchFamily="34" charset="0"/>
              </a:rPr>
              <a:t>0.946 ± 0.020</a:t>
            </a:r>
          </a:p>
          <a:p>
            <a:pPr marL="1200150" lvl="2" indent="-285750">
              <a:buFont typeface="Arial" panose="020B0604020202020204" pitchFamily="34" charset="0"/>
              <a:buChar char="•"/>
              <a:defRPr/>
            </a:pPr>
            <a:r>
              <a:rPr lang="en-US" altLang="zh-CN" dirty="0" smtClean="0">
                <a:solidFill>
                  <a:srgbClr val="FF0000"/>
                </a:solidFill>
                <a:latin typeface="Calibri" pitchFamily="34" charset="0"/>
                <a:cs typeface="Calibri" pitchFamily="34" charset="0"/>
              </a:rPr>
              <a:t>Reactor antineutrino anomaly</a:t>
            </a:r>
          </a:p>
          <a:p>
            <a:pPr marL="742950" lvl="1" indent="-285750">
              <a:buFont typeface="Arial" panose="020B0604020202020204" pitchFamily="34" charset="0"/>
              <a:buChar char="•"/>
              <a:defRPr/>
            </a:pPr>
            <a:r>
              <a:rPr lang="en-US" altLang="zh-CN" dirty="0" smtClean="0">
                <a:solidFill>
                  <a:schemeClr val="tx1"/>
                </a:solidFill>
                <a:latin typeface="Calibri" pitchFamily="34" charset="0"/>
                <a:cs typeface="Calibri" pitchFamily="34" charset="0"/>
              </a:rPr>
              <a:t>Data/Prediction (</a:t>
            </a:r>
            <a:r>
              <a:rPr lang="en-US" altLang="zh-CN" dirty="0" err="1" smtClean="0">
                <a:solidFill>
                  <a:schemeClr val="tx1"/>
                </a:solidFill>
                <a:latin typeface="Calibri" pitchFamily="34" charset="0"/>
                <a:cs typeface="Calibri" pitchFamily="34" charset="0"/>
              </a:rPr>
              <a:t>ILL+Vogel</a:t>
            </a:r>
            <a:r>
              <a:rPr lang="en-US" altLang="zh-CN" dirty="0" smtClean="0">
                <a:solidFill>
                  <a:schemeClr val="tx1"/>
                </a:solidFill>
                <a:latin typeface="Calibri" pitchFamily="34" charset="0"/>
                <a:cs typeface="Calibri" pitchFamily="34" charset="0"/>
              </a:rPr>
              <a:t>): </a:t>
            </a:r>
            <a:r>
              <a:rPr lang="en-US" altLang="zh-CN" b="1" dirty="0" smtClean="0">
                <a:solidFill>
                  <a:schemeClr val="tx1"/>
                </a:solidFill>
                <a:latin typeface="Calibri" pitchFamily="34" charset="0"/>
                <a:cs typeface="Calibri" pitchFamily="34" charset="0"/>
              </a:rPr>
              <a:t>0.992 </a:t>
            </a:r>
            <a:r>
              <a:rPr lang="en-US" altLang="zh-CN" b="1" dirty="0">
                <a:solidFill>
                  <a:schemeClr val="tx1"/>
                </a:solidFill>
                <a:latin typeface="Calibri" pitchFamily="34" charset="0"/>
                <a:cs typeface="Calibri" pitchFamily="34" charset="0"/>
              </a:rPr>
              <a:t>± 0.021 </a:t>
            </a:r>
            <a:endParaRPr lang="en-US" altLang="zh-CN" dirty="0">
              <a:solidFill>
                <a:schemeClr val="tx1"/>
              </a:solidFill>
              <a:latin typeface="Calibri" pitchFamily="34" charset="0"/>
              <a:cs typeface="Calibri" pitchFamily="34" charset="0"/>
            </a:endParaRPr>
          </a:p>
        </p:txBody>
      </p:sp>
      <p:sp>
        <p:nvSpPr>
          <p:cNvPr id="6155" name="矩形 8"/>
          <p:cNvSpPr>
            <a:spLocks noChangeArrowheads="1"/>
          </p:cNvSpPr>
          <p:nvPr/>
        </p:nvSpPr>
        <p:spPr bwMode="auto">
          <a:xfrm>
            <a:off x="0" y="908720"/>
            <a:ext cx="4331827" cy="707886"/>
          </a:xfrm>
          <a:prstGeom prst="rect">
            <a:avLst/>
          </a:prstGeom>
          <a:noFill/>
          <a:ln w="9525">
            <a:noFill/>
            <a:miter lim="800000"/>
            <a:headEnd/>
            <a:tailEnd/>
          </a:ln>
        </p:spPr>
        <p:txBody>
          <a:bodyPr wrap="none">
            <a:spAutoFit/>
          </a:bodyPr>
          <a:lstStyle/>
          <a:p>
            <a:pPr marL="285750" indent="-285750">
              <a:buFont typeface="Arial" pitchFamily="34" charset="0"/>
              <a:buChar char="•"/>
            </a:pPr>
            <a:r>
              <a:rPr lang="en-US" altLang="zh-CN" sz="2000" dirty="0" smtClean="0">
                <a:solidFill>
                  <a:schemeClr val="tx1"/>
                </a:solidFill>
                <a:latin typeface="Calibri" pitchFamily="34" charset="0"/>
                <a:cs typeface="Calibri" pitchFamily="34" charset="0"/>
              </a:rPr>
              <a:t>621 days data</a:t>
            </a:r>
          </a:p>
          <a:p>
            <a:pPr marL="742950" lvl="1" indent="-285750">
              <a:buFont typeface="Arial" pitchFamily="34" charset="0"/>
              <a:buChar char="•"/>
            </a:pPr>
            <a:r>
              <a:rPr lang="en-US" altLang="zh-CN" sz="2000" dirty="0" smtClean="0">
                <a:solidFill>
                  <a:schemeClr val="tx1"/>
                </a:solidFill>
                <a:latin typeface="Calibri" pitchFamily="34" charset="0"/>
                <a:cs typeface="Calibri" pitchFamily="34" charset="0"/>
              </a:rPr>
              <a:t>217 </a:t>
            </a:r>
            <a:r>
              <a:rPr lang="en-US" altLang="zh-CN" sz="2000" dirty="0">
                <a:solidFill>
                  <a:schemeClr val="tx1"/>
                </a:solidFill>
                <a:latin typeface="Calibri" pitchFamily="34" charset="0"/>
                <a:cs typeface="Calibri" pitchFamily="34" charset="0"/>
              </a:rPr>
              <a:t>days x 6AD + 404 days x </a:t>
            </a:r>
            <a:r>
              <a:rPr lang="en-US" altLang="zh-CN" sz="2000" dirty="0" smtClean="0">
                <a:solidFill>
                  <a:schemeClr val="tx1"/>
                </a:solidFill>
                <a:latin typeface="Calibri" pitchFamily="34" charset="0"/>
                <a:cs typeface="Calibri" pitchFamily="34" charset="0"/>
              </a:rPr>
              <a:t>8AD</a:t>
            </a:r>
            <a:endParaRPr lang="en-US" altLang="zh-CN" sz="2000" dirty="0">
              <a:solidFill>
                <a:schemeClr val="tx1"/>
              </a:solidFill>
              <a:latin typeface="Calibri" pitchFamily="34" charset="0"/>
              <a:cs typeface="Calibri" pitchFamily="34" charset="0"/>
            </a:endParaRPr>
          </a:p>
        </p:txBody>
      </p:sp>
      <p:pic>
        <p:nvPicPr>
          <p:cNvPr id="14339" name="Picture 3"/>
          <p:cNvPicPr>
            <a:picLocks noChangeAspect="1" noChangeArrowheads="1"/>
          </p:cNvPicPr>
          <p:nvPr/>
        </p:nvPicPr>
        <p:blipFill>
          <a:blip r:embed="rId5" cstate="print"/>
          <a:srcRect/>
          <a:stretch>
            <a:fillRect/>
          </a:stretch>
        </p:blipFill>
        <p:spPr bwMode="auto">
          <a:xfrm>
            <a:off x="0" y="3284984"/>
            <a:ext cx="4342052" cy="2232248"/>
          </a:xfrm>
          <a:prstGeom prst="rect">
            <a:avLst/>
          </a:prstGeom>
          <a:noFill/>
          <a:ln w="9525">
            <a:noFill/>
            <a:miter lim="800000"/>
            <a:headEnd/>
            <a:tailEnd/>
          </a:ln>
        </p:spPr>
      </p:pic>
      <p:pic>
        <p:nvPicPr>
          <p:cNvPr id="14341" name="Picture 5"/>
          <p:cNvPicPr>
            <a:picLocks noChangeAspect="1" noChangeArrowheads="1"/>
          </p:cNvPicPr>
          <p:nvPr/>
        </p:nvPicPr>
        <p:blipFill>
          <a:blip r:embed="rId6" cstate="print"/>
          <a:srcRect/>
          <a:stretch>
            <a:fillRect/>
          </a:stretch>
        </p:blipFill>
        <p:spPr bwMode="auto">
          <a:xfrm>
            <a:off x="4499992" y="3140968"/>
            <a:ext cx="4266402" cy="2118518"/>
          </a:xfrm>
          <a:prstGeom prst="rect">
            <a:avLst/>
          </a:prstGeom>
          <a:noFill/>
          <a:ln w="9525">
            <a:noFill/>
            <a:miter lim="800000"/>
            <a:headEnd/>
            <a:tailEnd/>
          </a:ln>
        </p:spPr>
      </p:pic>
      <p:sp>
        <p:nvSpPr>
          <p:cNvPr id="21" name="矩形 20"/>
          <p:cNvSpPr/>
          <p:nvPr/>
        </p:nvSpPr>
        <p:spPr>
          <a:xfrm>
            <a:off x="0" y="5661248"/>
            <a:ext cx="4499992" cy="646331"/>
          </a:xfrm>
          <a:prstGeom prst="rect">
            <a:avLst/>
          </a:prstGeom>
        </p:spPr>
        <p:txBody>
          <a:bodyPr wrap="square">
            <a:spAutoFit/>
          </a:bodyPr>
          <a:lstStyle/>
          <a:p>
            <a:pPr>
              <a:defRPr/>
            </a:pPr>
            <a:r>
              <a:rPr lang="en-US" altLang="zh-CN" dirty="0" smtClean="0">
                <a:solidFill>
                  <a:schemeClr val="tx1"/>
                </a:solidFill>
              </a:rPr>
              <a:t>IBD yield measurement consistent among 8 ADs</a:t>
            </a:r>
          </a:p>
        </p:txBody>
      </p:sp>
      <p:sp>
        <p:nvSpPr>
          <p:cNvPr id="22" name="矩形 21"/>
          <p:cNvSpPr/>
          <p:nvPr/>
        </p:nvSpPr>
        <p:spPr>
          <a:xfrm>
            <a:off x="4932040" y="5589240"/>
            <a:ext cx="3923928" cy="923330"/>
          </a:xfrm>
          <a:prstGeom prst="rect">
            <a:avLst/>
          </a:prstGeom>
        </p:spPr>
        <p:txBody>
          <a:bodyPr wrap="square">
            <a:spAutoFit/>
          </a:bodyPr>
          <a:lstStyle/>
          <a:p>
            <a:pPr>
              <a:defRPr/>
            </a:pPr>
            <a:r>
              <a:rPr lang="en-US" altLang="zh-CN" dirty="0" smtClean="0">
                <a:solidFill>
                  <a:schemeClr val="tx1"/>
                </a:solidFill>
              </a:rPr>
              <a:t>Measurement consistent with the global average of the previous short baseline experiments</a:t>
            </a:r>
            <a:endParaRPr lang="zh-CN" altLang="en-US" dirty="0">
              <a:solidFill>
                <a:schemeClr val="tx1"/>
              </a:solidFill>
            </a:endParaRPr>
          </a:p>
        </p:txBody>
      </p:sp>
      <p:sp>
        <p:nvSpPr>
          <p:cNvPr id="23" name="矩形 22"/>
          <p:cNvSpPr/>
          <p:nvPr/>
        </p:nvSpPr>
        <p:spPr>
          <a:xfrm>
            <a:off x="179512" y="1772816"/>
            <a:ext cx="1037463" cy="369332"/>
          </a:xfrm>
          <a:prstGeom prst="rect">
            <a:avLst/>
          </a:prstGeom>
        </p:spPr>
        <p:txBody>
          <a:bodyPr wrap="none">
            <a:spAutoFit/>
          </a:bodyPr>
          <a:lstStyle/>
          <a:p>
            <a:r>
              <a:rPr lang="en-US" altLang="zh-CN" dirty="0" smtClean="0">
                <a:solidFill>
                  <a:schemeClr val="tx1"/>
                </a:solidFill>
                <a:latin typeface="Candara" pitchFamily="34" charset="0"/>
              </a:rPr>
              <a:t>IBD yield</a:t>
            </a:r>
            <a:endParaRPr lang="zh-CN" altLang="en-US" dirty="0">
              <a:solidFill>
                <a:schemeClr val="tx1"/>
              </a:solidFill>
              <a:latin typeface="Candara" pitchFamily="34" charset="0"/>
            </a:endParaRPr>
          </a:p>
        </p:txBody>
      </p:sp>
      <p:sp>
        <p:nvSpPr>
          <p:cNvPr id="12" name="灯片编号占位符 11"/>
          <p:cNvSpPr>
            <a:spLocks noGrp="1"/>
          </p:cNvSpPr>
          <p:nvPr>
            <p:ph type="sldNum" sz="quarter" idx="4"/>
          </p:nvPr>
        </p:nvSpPr>
        <p:spPr/>
        <p:txBody>
          <a:bodyPr/>
          <a:lstStyle/>
          <a:p>
            <a:pPr>
              <a:defRPr/>
            </a:pPr>
            <a:fld id="{ED29E1F8-16ED-489D-AB37-26F80E37A49B}" type="slidenum">
              <a:rPr kumimoji="0" lang="zh-CN" altLang="en-US" smtClean="0">
                <a:solidFill>
                  <a:srgbClr val="000000"/>
                </a:solidFill>
              </a:rPr>
              <a:pPr>
                <a:defRPr/>
              </a:pPr>
              <a:t>9</a:t>
            </a:fld>
            <a:endParaRPr kumimoji="0" lang="en-US" dirty="0">
              <a:solidFill>
                <a:srgbClr val="000000"/>
              </a:solidFill>
              <a:ea typeface="黑体" panose="02010609060101010101" pitchFamily="2" charset="-122"/>
            </a:endParaRPr>
          </a:p>
        </p:txBody>
      </p:sp>
    </p:spTree>
  </p:cSld>
  <p:clrMapOvr>
    <a:masterClrMapping/>
  </p:clrMapOvr>
  <p:transition spd="slow" advTm="77037"/>
  <p:timing>
    <p:tnLst>
      <p:par>
        <p:cTn id="1" dur="indefinite" restart="never" nodeType="tmRoot"/>
      </p:par>
    </p:tnLst>
  </p:timing>
</p:sld>
</file>

<file path=ppt/theme/theme1.xml><?xml version="1.0" encoding="utf-8"?>
<a:theme xmlns:a="http://schemas.openxmlformats.org/drawingml/2006/main" name="5_hhh">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800000"/>
      </a:hlink>
      <a:folHlink>
        <a:srgbClr val="3333CC"/>
      </a:folHlink>
    </a:clrScheme>
    <a:fontScheme name="hhh">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zh-CN" sz="2500" b="0" i="0" u="none" strike="noStrike" cap="none" normalizeH="0" baseline="0" smtClean="0">
            <a:ln>
              <a:noFill/>
            </a:ln>
            <a:solidFill>
              <a:schemeClr val="accent2"/>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zh-CN" sz="2500" b="0" i="0" u="none" strike="noStrike" cap="none" normalizeH="0" baseline="0" smtClean="0">
            <a:ln>
              <a:noFill/>
            </a:ln>
            <a:solidFill>
              <a:schemeClr val="accent2"/>
            </a:solidFill>
            <a:effectLst/>
            <a:latin typeface="Arial" panose="020B0604020202020204" pitchFamily="34" charset="0"/>
            <a:ea typeface="宋体" panose="02010600030101010101" pitchFamily="2" charset="-122"/>
          </a:defRPr>
        </a:defPPr>
      </a:lstStyle>
    </a:lnDef>
    <a:txDef>
      <a:spPr>
        <a:noFill/>
      </a:spPr>
      <a:bodyPr wrap="none" rtlCol="0">
        <a:spAutoFit/>
      </a:bodyPr>
      <a:lstStyle>
        <a:defPPr>
          <a:defRPr sz="2400" dirty="0" smtClean="0">
            <a:latin typeface="黑体" panose="02010609060101010101" pitchFamily="2" charset="-122"/>
            <a:ea typeface="黑体" panose="02010609060101010101" pitchFamily="2"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867</TotalTime>
  <Words>1476</Words>
  <Application>Microsoft Office PowerPoint</Application>
  <PresentationFormat>全屏显示(4:3)</PresentationFormat>
  <Paragraphs>230</Paragraphs>
  <Slides>20</Slides>
  <Notes>8</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20</vt:i4>
      </vt:variant>
    </vt:vector>
  </HeadingPairs>
  <TitlesOfParts>
    <vt:vector size="23" baseType="lpstr">
      <vt:lpstr>5_hhh</vt:lpstr>
      <vt:lpstr>Equation</vt:lpstr>
      <vt:lpstr>公式</vt:lpstr>
      <vt:lpstr>幻灯片 1</vt:lpstr>
      <vt:lpstr>Outline</vt:lpstr>
      <vt:lpstr>Neutrino Mixing</vt:lpstr>
      <vt:lpstr>幻灯片 4</vt:lpstr>
      <vt:lpstr>Daya Bay Collaboration</vt:lpstr>
      <vt:lpstr>幻灯片 6</vt:lpstr>
      <vt:lpstr>Muon Tagging System</vt:lpstr>
      <vt:lpstr>Oscillation measurement(nGd)</vt:lpstr>
      <vt:lpstr>Reactor antineutrino flux measurement</vt:lpstr>
      <vt:lpstr>Reactor antineutrino spectrum measurement</vt:lpstr>
      <vt:lpstr>Reactor antineutrino flux evolution</vt:lpstr>
      <vt:lpstr>Evolution of reactor antineutrino flux</vt:lpstr>
      <vt:lpstr>Evolution of the reactor antineutrino Spectrum</vt:lpstr>
      <vt:lpstr>Summary</vt:lpstr>
      <vt:lpstr>Thanks</vt:lpstr>
      <vt:lpstr>幻灯片 16</vt:lpstr>
      <vt:lpstr>Energy Calibration</vt:lpstr>
      <vt:lpstr>Uncertainty Summary</vt:lpstr>
      <vt:lpstr>Oscillation measurement(nH)</vt:lpstr>
      <vt:lpstr>Search for light sterile neutrino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Songlm</dc:creator>
  <cp:lastModifiedBy>[路浩奇]</cp:lastModifiedBy>
  <cp:revision>1777</cp:revision>
  <cp:lastPrinted>2113-01-01T00:00:00Z</cp:lastPrinted>
  <dcterms:created xsi:type="dcterms:W3CDTF">2113-01-01T00:00:00Z</dcterms:created>
  <dcterms:modified xsi:type="dcterms:W3CDTF">2017-07-26T05:17:31Z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2052-10.1.0.6135</vt:lpwstr>
  </property>
</Properties>
</file>