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5" r:id="rId3"/>
    <p:sldMasterId id="2147483697" r:id="rId4"/>
  </p:sldMasterIdLst>
  <p:notesMasterIdLst>
    <p:notesMasterId r:id="rId17"/>
  </p:notesMasterIdLst>
  <p:sldIdLst>
    <p:sldId id="256" r:id="rId5"/>
    <p:sldId id="265" r:id="rId6"/>
    <p:sldId id="266" r:id="rId7"/>
    <p:sldId id="267" r:id="rId8"/>
    <p:sldId id="269" r:id="rId9"/>
    <p:sldId id="270" r:id="rId10"/>
    <p:sldId id="272" r:id="rId11"/>
    <p:sldId id="274" r:id="rId12"/>
    <p:sldId id="275" r:id="rId13"/>
    <p:sldId id="276" r:id="rId14"/>
    <p:sldId id="277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  <a:srgbClr val="C04D04"/>
    <a:srgbClr val="C9F1FF"/>
    <a:srgbClr val="E69926"/>
    <a:srgbClr val="00B100"/>
    <a:srgbClr val="009600"/>
    <a:srgbClr val="E60080"/>
    <a:srgbClr val="CB49CB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075" y="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07C283-9E52-4BE6-B727-7B9C4447BAD9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2788A-564B-4DAF-A42D-217D97708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633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2788A-564B-4DAF-A42D-217D9770821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883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2788A-564B-4DAF-A42D-217D9770821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395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2788A-564B-4DAF-A42D-217D9770821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70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2788A-564B-4DAF-A42D-217D9770821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3781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2788A-564B-4DAF-A42D-217D9770821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014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514600"/>
            <a:ext cx="9144000" cy="1828800"/>
          </a:xfrm>
          <a:noFill/>
          <a:ln w="25400">
            <a:noFill/>
          </a:ln>
          <a:effectLst/>
        </p:spPr>
        <p:txBody>
          <a:bodyPr lIns="274320" tIns="274320" rIns="274320" bIns="274320" anchor="ctr">
            <a:noAutofit/>
          </a:bodyPr>
          <a:lstStyle>
            <a:lvl1pPr algn="l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4320" y="4800600"/>
            <a:ext cx="8595360" cy="457200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cap="all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Presenter </a:t>
            </a:r>
            <a:r>
              <a:rPr lang="en-US" dirty="0" err="1" smtClean="0"/>
              <a:t>Name(S</a:t>
            </a:r>
            <a:r>
              <a:rPr lang="en-US" dirty="0" smtClean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0" y="6356350"/>
            <a:ext cx="1600200" cy="365125"/>
          </a:xfrm>
        </p:spPr>
        <p:txBody>
          <a:bodyPr wrap="none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DE025D68-4548-4259-AE54-6DA84BE122D7}" type="datetime1">
              <a:rPr lang="en-US" smtClean="0"/>
              <a:t>7/22/2017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9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/>
          <a:lstStyle>
            <a:lvl1pPr algn="l">
              <a:defRPr sz="900" b="1">
                <a:solidFill>
                  <a:srgbClr val="FFFFFF"/>
                </a:solidFill>
              </a:defRPr>
            </a:lvl1pPr>
          </a:lstStyle>
          <a:p>
            <a:fld id="{964719EB-83AC-4776-9FDB-2EF6DA6C6774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74320" y="5257800"/>
            <a:ext cx="8595360" cy="2743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presenter organization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74320" y="5540477"/>
            <a:ext cx="8595360" cy="2743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presentation event or location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" y="6400800"/>
            <a:ext cx="8255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485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-Color Background +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4320" y="1600200"/>
            <a:ext cx="8595360" cy="3657600"/>
          </a:xfr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" y="5486400"/>
            <a:ext cx="8595360" cy="685800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7EFD569D-07AC-4339-AD3D-80E334FB4531}" type="datetime1">
              <a:rPr lang="en-US" smtClean="0"/>
              <a:t>7/22/2017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900" b="1">
                <a:solidFill>
                  <a:srgbClr val="FFFFFF"/>
                </a:solidFill>
              </a:defRPr>
            </a:lvl1pPr>
          </a:lstStyle>
          <a:p>
            <a:fld id="{964719EB-83AC-4776-9FDB-2EF6DA6C677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</p:spPr>
        <p:txBody>
          <a:bodyPr lIns="0" tIns="0" rIns="0" bIns="0" anchor="b" anchorCtr="0">
            <a:noAutofit/>
          </a:bodyPr>
          <a:lstStyle>
            <a:lvl1pPr algn="l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576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-Color Background +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C5DDA325-66E5-45AA-BDAC-E0CA5028A776}" type="datetime1">
              <a:rPr lang="en-US" smtClean="0"/>
              <a:t>7/22/2017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900" b="1">
                <a:solidFill>
                  <a:srgbClr val="FFFFFF"/>
                </a:solidFill>
              </a:defRPr>
            </a:lvl1pPr>
          </a:lstStyle>
          <a:p>
            <a:fld id="{964719EB-83AC-4776-9FDB-2EF6DA6C677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</p:spPr>
        <p:txBody>
          <a:bodyPr lIns="0" tIns="0" rIns="0" bIns="0" anchor="b" anchorCtr="0">
            <a:noAutofit/>
          </a:bodyPr>
          <a:lstStyle>
            <a:lvl1pPr algn="l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42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69866-3B63-4C31-A972-4AF07664E94F}" type="datetime1">
              <a:rPr lang="en-US" smtClean="0"/>
              <a:t>7/22/2017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719EB-83AC-4776-9FDB-2EF6DA6C6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559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0727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0" y="2514600"/>
            <a:ext cx="9144000" cy="1828800"/>
          </a:xfrm>
          <a:noFill/>
          <a:ln w="25400">
            <a:noFill/>
          </a:ln>
          <a:effectLst/>
        </p:spPr>
        <p:txBody>
          <a:bodyPr lIns="274320" tIns="274320" rIns="274320" bIns="274320" anchor="ctr">
            <a:noAutofit/>
          </a:bodyPr>
          <a:lstStyle>
            <a:lvl1pPr algn="l">
              <a:defRPr sz="4400" b="1">
                <a:solidFill>
                  <a:srgbClr val="CC702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4320" y="4800600"/>
            <a:ext cx="8595360" cy="457200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cap="all" baseline="0">
                <a:solidFill>
                  <a:srgbClr val="70727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Presenter </a:t>
            </a:r>
            <a:r>
              <a:rPr lang="en-US" dirty="0" err="1" smtClean="0"/>
              <a:t>Name(S</a:t>
            </a:r>
            <a:r>
              <a:rPr lang="en-US" dirty="0" smtClean="0"/>
              <a:t>)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74320" y="5257800"/>
            <a:ext cx="8595360" cy="2743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add presenter organization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74320" y="5540477"/>
            <a:ext cx="8595360" cy="2743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add presentation event or location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4320" y="6400800"/>
            <a:ext cx="825500" cy="228600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9504C825-59BA-48A7-9004-3649582E6E12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03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0727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31C08C24-09B8-4CED-82F1-95781B8B59D4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82059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B8FCFA3-3F94-485D-A354-FBE15BA01604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sz="half" idx="13"/>
          </p:nvPr>
        </p:nvSpPr>
        <p:spPr>
          <a:xfrm>
            <a:off x="475488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568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8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AC746103-42EF-422E-A8FC-CF3160986996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>
            <a:spLocks noGrp="1"/>
          </p:cNvSpPr>
          <p:nvPr>
            <p:ph sz="half" idx="13"/>
          </p:nvPr>
        </p:nvSpPr>
        <p:spPr>
          <a:xfrm>
            <a:off x="27432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3" name="Content Placeholder 2"/>
          <p:cNvSpPr>
            <a:spLocks noGrp="1"/>
          </p:cNvSpPr>
          <p:nvPr>
            <p:ph sz="half" idx="14"/>
          </p:nvPr>
        </p:nvSpPr>
        <p:spPr>
          <a:xfrm>
            <a:off x="475488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0779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F61CFA9D-5ECA-4027-9D35-1FB10D940A1C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2"/>
          <p:cNvSpPr>
            <a:spLocks noGrp="1"/>
          </p:cNvSpPr>
          <p:nvPr>
            <p:ph type="pic" idx="1"/>
          </p:nvPr>
        </p:nvSpPr>
        <p:spPr>
          <a:xfrm>
            <a:off x="274320" y="1600200"/>
            <a:ext cx="8595360" cy="3657600"/>
          </a:xfr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800" i="1"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" y="5486400"/>
            <a:ext cx="8595360" cy="685800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9448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B5C412BA-EBCB-4F20-8D29-A4381F5F6C3B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2236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572000"/>
          </a:xfrm>
        </p:spPr>
        <p:txBody>
          <a:bodyPr lIns="0" tIns="0" rIns="0" bIns="0">
            <a:spAutoFit/>
          </a:bodyPr>
          <a:lstStyle>
            <a:lvl1pPr>
              <a:defRPr sz="2000">
                <a:solidFill>
                  <a:srgbClr val="242424"/>
                </a:solidFill>
                <a:latin typeface="Arial"/>
                <a:cs typeface="Arial"/>
              </a:defRPr>
            </a:lvl1pPr>
            <a:lvl2pPr>
              <a:defRPr sz="1800">
                <a:solidFill>
                  <a:srgbClr val="242424"/>
                </a:solidFill>
                <a:latin typeface="Arial"/>
                <a:cs typeface="Arial"/>
              </a:defRPr>
            </a:lvl2pPr>
            <a:lvl3pPr>
              <a:defRPr sz="1600">
                <a:solidFill>
                  <a:srgbClr val="242424"/>
                </a:solidFill>
                <a:latin typeface="Arial"/>
                <a:cs typeface="Arial"/>
              </a:defRPr>
            </a:lvl3pPr>
            <a:lvl4pPr>
              <a:defRPr sz="1400">
                <a:solidFill>
                  <a:srgbClr val="242424"/>
                </a:solidFill>
                <a:latin typeface="Arial"/>
                <a:cs typeface="Arial"/>
              </a:defRPr>
            </a:lvl4pPr>
            <a:lvl5pPr>
              <a:defRPr sz="1400">
                <a:solidFill>
                  <a:srgbClr val="242424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BB803F7E-E37E-4145-83D6-A51A9E285C08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772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</p:spPr>
        <p:txBody>
          <a:bodyPr lIns="0" tIns="0" rIns="0" bIns="0" anchor="b" anchorCtr="0">
            <a:noAutofit/>
          </a:bodyPr>
          <a:lstStyle>
            <a:lvl1pPr algn="l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6858000" y="6356350"/>
            <a:ext cx="1600200" cy="365125"/>
          </a:xfrm>
        </p:spPr>
        <p:txBody>
          <a:bodyPr lIns="0" tIns="0" rIns="0" bIns="0"/>
          <a:lstStyle>
            <a:lvl1pPr algn="r">
              <a:defRPr sz="900">
                <a:latin typeface="Arial"/>
                <a:cs typeface="Arial"/>
              </a:defRPr>
            </a:lvl1pPr>
          </a:lstStyle>
          <a:p>
            <a:fld id="{03BA4009-DBB8-42DA-BDAD-2FF9486557CB}" type="datetime1">
              <a:rPr lang="en-US" smtClean="0"/>
              <a:t>7/22/2017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/>
          <a:lstStyle>
            <a:lvl1pPr algn="l">
              <a:defRPr sz="900" b="1">
                <a:solidFill>
                  <a:srgbClr val="707276"/>
                </a:solidFill>
              </a:defRPr>
            </a:lvl1pPr>
          </a:lstStyle>
          <a:p>
            <a:fld id="{964719EB-83AC-4776-9FDB-2EF6DA6C6774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01665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4D130CB4-F223-44BA-8F0A-5A0C2CA6BFA1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sz="half" idx="13"/>
          </p:nvPr>
        </p:nvSpPr>
        <p:spPr>
          <a:xfrm>
            <a:off x="475488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321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2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CFA6FA6E-B683-4A5B-9BC1-21DA38CCC5CC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sz="half" idx="14"/>
          </p:nvPr>
        </p:nvSpPr>
        <p:spPr>
          <a:xfrm>
            <a:off x="27432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2" name="Content Placeholder 2"/>
          <p:cNvSpPr>
            <a:spLocks noGrp="1"/>
          </p:cNvSpPr>
          <p:nvPr>
            <p:ph sz="half" idx="15"/>
          </p:nvPr>
        </p:nvSpPr>
        <p:spPr>
          <a:xfrm>
            <a:off x="475488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36288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CB0BE389-A734-4B46-ACA7-F98799231487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"/>
          </p:nvPr>
        </p:nvSpPr>
        <p:spPr>
          <a:xfrm>
            <a:off x="274320" y="1600200"/>
            <a:ext cx="8595360" cy="3657600"/>
          </a:xfr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800" i="1"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" y="5486400"/>
            <a:ext cx="8595360" cy="685800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03670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5D3D1FD9-9D06-42E1-BE38-F4E5545B30E9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4155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CDC53-C46F-48DD-8DE8-DCAF81597414}" type="datetime1">
              <a:rPr lang="en-US" smtClean="0"/>
              <a:t>7/22/2017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719EB-83AC-4776-9FDB-2EF6DA6C6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0983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0" y="2514600"/>
            <a:ext cx="9144000" cy="1828800"/>
          </a:xfrm>
          <a:prstGeom prst="rect">
            <a:avLst/>
          </a:prstGeom>
          <a:noFill/>
          <a:ln w="25400">
            <a:noFill/>
          </a:ln>
          <a:effectLst/>
        </p:spPr>
        <p:txBody>
          <a:bodyPr lIns="274320" tIns="274320" rIns="274320" bIns="274320" anchor="ctr">
            <a:noAutofit/>
          </a:bodyPr>
          <a:lstStyle>
            <a:lvl1pPr algn="l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9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4320" y="6400800"/>
            <a:ext cx="825500" cy="228600"/>
          </a:xfrm>
          <a:prstGeom prst="rect">
            <a:avLst/>
          </a:prstGeom>
        </p:spPr>
      </p:pic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C4CBFE50-9099-497C-9602-5E81285A90CA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4320" y="4800600"/>
            <a:ext cx="8595360" cy="457200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cap="all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Presenter </a:t>
            </a:r>
            <a:r>
              <a:rPr lang="en-US" dirty="0" err="1" smtClean="0"/>
              <a:t>Name(S</a:t>
            </a:r>
            <a:r>
              <a:rPr lang="en-US" dirty="0" smtClean="0"/>
              <a:t>)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74320" y="5257800"/>
            <a:ext cx="8595360" cy="2743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presenter organization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74320" y="5540477"/>
            <a:ext cx="8595360" cy="2743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presentation event or location</a:t>
            </a:r>
          </a:p>
        </p:txBody>
      </p:sp>
    </p:spTree>
    <p:extLst>
      <p:ext uri="{BB962C8B-B14F-4D97-AF65-F5344CB8AC3E}">
        <p14:creationId xmlns:p14="http://schemas.microsoft.com/office/powerpoint/2010/main" val="1289564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4831453C-4FAD-4AFE-AA1B-465E29F1AA9A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552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74C98BD9-604F-41F3-AB7A-3A124B106412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5" name="Content Placeholder 2"/>
          <p:cNvSpPr>
            <a:spLocks noGrp="1"/>
          </p:cNvSpPr>
          <p:nvPr>
            <p:ph sz="half" idx="13"/>
          </p:nvPr>
        </p:nvSpPr>
        <p:spPr>
          <a:xfrm>
            <a:off x="475488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361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23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DD39A00B-476F-4078-9038-580E7945ADAE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7" name="Straight Connector 26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9" name="Content Placeholder 2"/>
          <p:cNvSpPr>
            <a:spLocks noGrp="1"/>
          </p:cNvSpPr>
          <p:nvPr>
            <p:ph sz="half" idx="13"/>
          </p:nvPr>
        </p:nvSpPr>
        <p:spPr>
          <a:xfrm>
            <a:off x="27432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Content Placeholder 2"/>
          <p:cNvSpPr>
            <a:spLocks noGrp="1"/>
          </p:cNvSpPr>
          <p:nvPr>
            <p:ph sz="half" idx="14"/>
          </p:nvPr>
        </p:nvSpPr>
        <p:spPr>
          <a:xfrm>
            <a:off x="475488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438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74BC1F8B-101A-4334-BA56-BF8515F3B828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274320" y="1600200"/>
            <a:ext cx="8595360" cy="3657600"/>
          </a:xfr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800" i="1"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" y="5486400"/>
            <a:ext cx="8595360" cy="685800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8117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0" y="6356350"/>
            <a:ext cx="1600200" cy="365125"/>
          </a:xfrm>
        </p:spPr>
        <p:txBody>
          <a:bodyPr lIns="0" tIns="0" rIns="0" bIns="0"/>
          <a:lstStyle>
            <a:lvl1pPr algn="r">
              <a:defRPr sz="900">
                <a:latin typeface="Arial"/>
                <a:cs typeface="Arial"/>
              </a:defRPr>
            </a:lvl1pPr>
          </a:lstStyle>
          <a:p>
            <a:fld id="{AF61C14A-D1B7-40D1-ADE7-906E8D491EA9}" type="datetime1">
              <a:rPr lang="en-US" smtClean="0"/>
              <a:t>7/22/2017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5488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/>
          <a:lstStyle>
            <a:lvl1pPr algn="l">
              <a:defRPr sz="900" b="1">
                <a:solidFill>
                  <a:srgbClr val="707276"/>
                </a:solidFill>
              </a:defRPr>
            </a:lvl1pPr>
          </a:lstStyle>
          <a:p>
            <a:fld id="{964719EB-83AC-4776-9FDB-2EF6DA6C6774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</p:spPr>
        <p:txBody>
          <a:bodyPr lIns="0" tIns="0" rIns="0" bIns="0" anchor="b" anchorCtr="0">
            <a:noAutofit/>
          </a:bodyPr>
          <a:lstStyle>
            <a:lvl1pPr algn="l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758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9B99C303-CB74-45BE-9745-E7A05F4E9497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810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EC270FDD-FDA4-4286-B5CF-B3CC7AE7B2EB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672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FAB8AF89-2DED-4263-9C39-EA33893AD9AF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3"/>
          </p:nvPr>
        </p:nvSpPr>
        <p:spPr>
          <a:xfrm>
            <a:off x="27432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idx="14"/>
          </p:nvPr>
        </p:nvSpPr>
        <p:spPr>
          <a:xfrm>
            <a:off x="475488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7939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2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66B67CA9-47D4-458D-9519-59DA090DA1AB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13"/>
          </p:nvPr>
        </p:nvSpPr>
        <p:spPr>
          <a:xfrm>
            <a:off x="27432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5" name="Content Placeholder 2"/>
          <p:cNvSpPr>
            <a:spLocks noGrp="1"/>
          </p:cNvSpPr>
          <p:nvPr>
            <p:ph idx="14"/>
          </p:nvPr>
        </p:nvSpPr>
        <p:spPr>
          <a:xfrm>
            <a:off x="475488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1220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82EBEB3-5A9A-4E99-A73D-014910574FDA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"/>
          </p:nvPr>
        </p:nvSpPr>
        <p:spPr>
          <a:xfrm>
            <a:off x="274320" y="1600200"/>
            <a:ext cx="8595360" cy="3657600"/>
          </a:xfr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" y="5486400"/>
            <a:ext cx="8595360" cy="685800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33717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BA162874-5626-4DCC-AA12-D127CB999922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8183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0727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0" y="2514600"/>
            <a:ext cx="9144000" cy="1828800"/>
          </a:xfrm>
          <a:prstGeom prst="rect">
            <a:avLst/>
          </a:prstGeom>
          <a:noFill/>
          <a:ln w="25400">
            <a:noFill/>
          </a:ln>
          <a:effectLst/>
        </p:spPr>
        <p:txBody>
          <a:bodyPr lIns="274320" tIns="274320" rIns="274320" bIns="274320" anchor="ctr">
            <a:noAutofit/>
          </a:bodyPr>
          <a:lstStyle>
            <a:lvl1pPr algn="l">
              <a:defRPr sz="4400" b="1">
                <a:solidFill>
                  <a:srgbClr val="CC702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4320" y="4800600"/>
            <a:ext cx="8595360" cy="457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cap="all" baseline="0">
                <a:solidFill>
                  <a:srgbClr val="70727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Presenter </a:t>
            </a:r>
            <a:r>
              <a:rPr lang="en-US" dirty="0" err="1" smtClean="0"/>
              <a:t>Name(S</a:t>
            </a:r>
            <a:r>
              <a:rPr lang="en-US" dirty="0" smtClean="0"/>
              <a:t>)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74320" y="5257800"/>
            <a:ext cx="8595360" cy="2743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add presenter organization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74320" y="5540477"/>
            <a:ext cx="8595360" cy="2743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add presentation event or location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4320" y="6400800"/>
            <a:ext cx="825500" cy="228600"/>
          </a:xfrm>
          <a:prstGeom prst="rect">
            <a:avLst/>
          </a:prstGeom>
        </p:spPr>
      </p:pic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7E6B169B-B3A3-4572-9DAB-5D0238D31D62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1175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0727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D8A39155-27C2-47C1-8CEE-A77CA75B344C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74175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C8D36BD-9AB0-4FF4-B064-16CC6DE12377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sz="half" idx="13"/>
          </p:nvPr>
        </p:nvSpPr>
        <p:spPr>
          <a:xfrm>
            <a:off x="475488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58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E82F4674-287F-44F0-B24A-DBE0BD2859B9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2"/>
          <p:cNvSpPr>
            <a:spLocks noGrp="1"/>
          </p:cNvSpPr>
          <p:nvPr>
            <p:ph sz="half" idx="13"/>
          </p:nvPr>
        </p:nvSpPr>
        <p:spPr>
          <a:xfrm>
            <a:off x="27432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sz="half" idx="14"/>
          </p:nvPr>
        </p:nvSpPr>
        <p:spPr>
          <a:xfrm>
            <a:off x="475488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1101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2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sz="half" idx="13"/>
          </p:nvPr>
        </p:nvSpPr>
        <p:spPr>
          <a:xfrm>
            <a:off x="27432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75488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0" y="6356350"/>
            <a:ext cx="1600200" cy="365125"/>
          </a:xfrm>
        </p:spPr>
        <p:txBody>
          <a:bodyPr lIns="0" tIns="0" rIns="0" bIns="0"/>
          <a:lstStyle>
            <a:lvl1pPr algn="r">
              <a:defRPr sz="900">
                <a:latin typeface="Arial"/>
                <a:cs typeface="Arial"/>
              </a:defRPr>
            </a:lvl1pPr>
          </a:lstStyle>
          <a:p>
            <a:fld id="{FB40D2D9-D679-484A-AB10-AD94E00FD8A7}" type="datetime1">
              <a:rPr lang="en-US" smtClean="0"/>
              <a:t>7/22/2017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/>
          <a:lstStyle>
            <a:lvl1pPr algn="l">
              <a:defRPr sz="900" b="1">
                <a:solidFill>
                  <a:srgbClr val="707276"/>
                </a:solidFill>
              </a:defRPr>
            </a:lvl1pPr>
          </a:lstStyle>
          <a:p>
            <a:fld id="{964719EB-83AC-4776-9FDB-2EF6DA6C6774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</p:spPr>
        <p:txBody>
          <a:bodyPr lIns="0" tIns="0" rIns="0" bIns="0" anchor="b" anchorCtr="0">
            <a:noAutofit/>
          </a:bodyPr>
          <a:lstStyle>
            <a:lvl1pPr algn="l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596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552796B8-B508-45A1-9E39-D5420D35BD54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2"/>
          <p:cNvSpPr>
            <a:spLocks noGrp="1"/>
          </p:cNvSpPr>
          <p:nvPr>
            <p:ph type="pic" idx="1"/>
          </p:nvPr>
        </p:nvSpPr>
        <p:spPr>
          <a:xfrm>
            <a:off x="274320" y="1600200"/>
            <a:ext cx="8595360" cy="3657600"/>
          </a:xfr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800" i="1"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" y="5486400"/>
            <a:ext cx="8595360" cy="685800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1597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DC4FE97-671C-4914-BC4F-F64734451D04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379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4320" y="1600200"/>
            <a:ext cx="8595360" cy="3657600"/>
          </a:xfr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800" i="1"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" y="5486400"/>
            <a:ext cx="8595360" cy="685800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0" y="6356350"/>
            <a:ext cx="1600200" cy="365125"/>
          </a:xfrm>
        </p:spPr>
        <p:txBody>
          <a:bodyPr lIns="0" tIns="0" rIns="0" bIns="0"/>
          <a:lstStyle>
            <a:lvl1pPr algn="r">
              <a:defRPr sz="900">
                <a:latin typeface="Arial"/>
                <a:cs typeface="Arial"/>
              </a:defRPr>
            </a:lvl1pPr>
          </a:lstStyle>
          <a:p>
            <a:fld id="{EA682085-FF34-43FF-883D-3C529E863665}" type="datetime1">
              <a:rPr lang="en-US" smtClean="0"/>
              <a:t>7/22/2017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900" b="1">
                <a:solidFill>
                  <a:srgbClr val="707276"/>
                </a:solidFill>
              </a:defRPr>
            </a:lvl1pPr>
          </a:lstStyle>
          <a:p>
            <a:fld id="{964719EB-83AC-4776-9FDB-2EF6DA6C6774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</p:spPr>
        <p:txBody>
          <a:bodyPr lIns="0" tIns="0" rIns="0" bIns="0" anchor="b" anchorCtr="0">
            <a:noAutofit/>
          </a:bodyPr>
          <a:lstStyle>
            <a:lvl1pPr algn="l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360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fld id="{C4D1C8A4-6C94-414A-BA29-DF7595F95ED7}" type="datetime1">
              <a:rPr lang="en-US" smtClean="0"/>
              <a:t>7/22/2017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900" b="1">
                <a:solidFill>
                  <a:srgbClr val="707276"/>
                </a:solidFill>
              </a:defRPr>
            </a:lvl1pPr>
          </a:lstStyle>
          <a:p>
            <a:fld id="{964719EB-83AC-4776-9FDB-2EF6DA6C6774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</p:spPr>
        <p:txBody>
          <a:bodyPr lIns="0" tIns="0" rIns="0" bIns="0" anchor="b" anchorCtr="0">
            <a:noAutofit/>
          </a:bodyPr>
          <a:lstStyle>
            <a:lvl1pPr algn="l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65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-Color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2D09482E-CDC1-4C2E-A61C-185A1AA28C7F}" type="datetime1">
              <a:rPr lang="en-US" smtClean="0"/>
              <a:t>7/22/2017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900" b="1">
                <a:solidFill>
                  <a:srgbClr val="FFFFFF"/>
                </a:solidFill>
              </a:defRPr>
            </a:lvl1pPr>
          </a:lstStyle>
          <a:p>
            <a:fld id="{964719EB-83AC-4776-9FDB-2EF6DA6C677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</p:spPr>
        <p:txBody>
          <a:bodyPr lIns="0" tIns="0" rIns="0" bIns="0" anchor="b" anchorCtr="0">
            <a:noAutofit/>
          </a:bodyPr>
          <a:lstStyle>
            <a:lvl1pPr algn="l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557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-Color Background +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7432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363D93F2-0426-46C6-9C88-8CF420620DA0}" type="datetime1">
              <a:rPr lang="en-US" smtClean="0"/>
              <a:t>7/22/2017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75488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900" b="1">
                <a:solidFill>
                  <a:srgbClr val="FFFFFF"/>
                </a:solidFill>
              </a:defRPr>
            </a:lvl1pPr>
          </a:lstStyle>
          <a:p>
            <a:fld id="{964719EB-83AC-4776-9FDB-2EF6DA6C677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</p:spPr>
        <p:txBody>
          <a:bodyPr lIns="0" tIns="0" rIns="0" bIns="0" anchor="b" anchorCtr="0">
            <a:noAutofit/>
          </a:bodyPr>
          <a:lstStyle>
            <a:lvl1pPr algn="l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004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-Color Background + 2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F50DFC5A-C0EE-403D-B549-349E6A612A38}" type="datetime1">
              <a:rPr lang="en-US" smtClean="0"/>
              <a:t>7/22/2017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27432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5488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900" b="1">
                <a:solidFill>
                  <a:srgbClr val="FFFFFF"/>
                </a:solidFill>
              </a:defRPr>
            </a:lvl1pPr>
          </a:lstStyle>
          <a:p>
            <a:fld id="{964719EB-83AC-4776-9FDB-2EF6DA6C677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</p:spPr>
        <p:txBody>
          <a:bodyPr lIns="0" tIns="0" rIns="0" bIns="0" anchor="b" anchorCtr="0">
            <a:noAutofit/>
          </a:bodyPr>
          <a:lstStyle>
            <a:lvl1pPr algn="l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324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3.emf"/><Relationship Id="rId10" Type="http://schemas.openxmlformats.org/officeDocument/2006/relationships/slideLayout" Target="../slideLayouts/slideLayout22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2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5.jp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slideLayout" Target="../slideLayouts/slideLayout38.xml"/><Relationship Id="rId7" Type="http://schemas.openxmlformats.org/officeDocument/2006/relationships/theme" Target="../theme/theme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40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opper_PowerPoint_Background_08-19-2011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8595360" cy="457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9AA2F17A-D3FD-4E77-B722-4CA28854F40A}" type="datetime1">
              <a:rPr lang="en-US" smtClean="0"/>
              <a:t>7/22/2017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964719EB-83AC-4776-9FDB-2EF6DA6C6774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318623" y="219456"/>
            <a:ext cx="16002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900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600" b="1" kern="1200">
          <a:solidFill>
            <a:srgbClr val="FFFFFF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00000"/>
        <a:buFontTx/>
        <a:buBlip>
          <a:blip r:embed="rId16"/>
        </a:buBlip>
        <a:defRPr sz="2000" kern="1200">
          <a:solidFill>
            <a:schemeClr val="accent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Tx/>
        <a:buBlip>
          <a:blip r:embed="rId17"/>
        </a:buBlip>
        <a:defRPr sz="1800" kern="1200">
          <a:solidFill>
            <a:schemeClr val="accent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8"/>
        </a:buBlip>
        <a:defRPr sz="1600" kern="1200">
          <a:solidFill>
            <a:schemeClr val="accent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9"/>
        </a:buBlip>
        <a:defRPr sz="1400" kern="1200">
          <a:solidFill>
            <a:schemeClr val="accent2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6"/>
        </a:buBlip>
        <a:defRPr sz="1400" kern="1200">
          <a:solidFill>
            <a:schemeClr val="accent2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latinum_PowerPoint_Background_08-19-2011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8595360" cy="457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AE08EFA0-6454-4AE8-B18F-ACF49F6C6065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324344" y="219456"/>
            <a:ext cx="1600200" cy="8128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223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70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600" b="1" kern="1200">
          <a:solidFill>
            <a:srgbClr val="CC7022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00000"/>
        <a:buFontTx/>
        <a:buBlip>
          <a:blip r:embed="rId16"/>
        </a:buBlip>
        <a:defRPr sz="2000" kern="1200">
          <a:solidFill>
            <a:schemeClr val="accent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Tx/>
        <a:buBlip>
          <a:blip r:embed="rId17"/>
        </a:buBlip>
        <a:defRPr sz="1800" kern="1200">
          <a:solidFill>
            <a:schemeClr val="accent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8"/>
        </a:buBlip>
        <a:defRPr sz="1600" kern="1200">
          <a:solidFill>
            <a:schemeClr val="accent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9"/>
        </a:buBlip>
        <a:defRPr sz="1400" kern="1200">
          <a:solidFill>
            <a:schemeClr val="accent2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6"/>
        </a:buBlip>
        <a:defRPr sz="1400" kern="1200">
          <a:solidFill>
            <a:schemeClr val="accent2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ilver_PowerPoint_Background_08-19-2011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A8DB14CB-57A0-4834-8325-F7E78B82065E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8595360" cy="457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318623" y="219456"/>
            <a:ext cx="16002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107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600" b="1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000" kern="1200">
          <a:solidFill>
            <a:srgbClr val="242424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Tx/>
        <a:buBlip>
          <a:blip r:embed="rId16"/>
        </a:buBlip>
        <a:defRPr sz="1800" kern="1200">
          <a:solidFill>
            <a:srgbClr val="242424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7"/>
        </a:buBlip>
        <a:defRPr sz="1600" kern="1200">
          <a:solidFill>
            <a:srgbClr val="242424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8"/>
        </a:buBlip>
        <a:defRPr sz="1400" kern="1200">
          <a:solidFill>
            <a:srgbClr val="242424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1400" kern="1200">
          <a:solidFill>
            <a:srgbClr val="242424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6F7467E1-4804-481A-AE25-724227DF2A33}" type="datetime1">
              <a:rPr lang="en-US" smtClean="0"/>
              <a:t>7/22/2017</a:t>
            </a:fld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8595360" cy="457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24344" y="219456"/>
            <a:ext cx="16002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71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600" b="1" kern="1200">
          <a:solidFill>
            <a:srgbClr val="CC7022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2000" kern="1200">
          <a:solidFill>
            <a:srgbClr val="242424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Tx/>
        <a:buBlip>
          <a:blip r:embed="rId10"/>
        </a:buBlip>
        <a:defRPr sz="1800" kern="1200">
          <a:solidFill>
            <a:srgbClr val="242424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1"/>
        </a:buBlip>
        <a:defRPr sz="1600" kern="1200">
          <a:solidFill>
            <a:srgbClr val="242424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2"/>
        </a:buBlip>
        <a:defRPr sz="1400" kern="1200">
          <a:solidFill>
            <a:srgbClr val="242424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1400" kern="1200">
          <a:solidFill>
            <a:srgbClr val="242424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6.png"/><Relationship Id="rId7" Type="http://schemas.openxmlformats.org/officeDocument/2006/relationships/image" Target="../media/image5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4.gif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8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.png"/><Relationship Id="rId7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1768" y="1273283"/>
            <a:ext cx="7459462" cy="2387600"/>
          </a:xfrm>
        </p:spPr>
        <p:txBody>
          <a:bodyPr/>
          <a:lstStyle/>
          <a:p>
            <a:pPr algn="l"/>
            <a:r>
              <a:rPr lang="en-US" sz="5400" dirty="0" smtClean="0"/>
              <a:t>SuperCDMS </a:t>
            </a:r>
            <a:r>
              <a:rPr lang="en-US" sz="4800" dirty="0" smtClean="0"/>
              <a:t>&amp;</a:t>
            </a:r>
            <a:r>
              <a:rPr lang="en-US" sz="5400" dirty="0" smtClean="0"/>
              <a:t> Radon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1768" y="3752958"/>
            <a:ext cx="7557116" cy="1655762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rgbClr val="000099"/>
                </a:solidFill>
              </a:rPr>
              <a:t>Ray Bunker</a:t>
            </a:r>
          </a:p>
          <a:p>
            <a:pPr algn="l">
              <a:lnSpc>
                <a:spcPct val="110000"/>
              </a:lnSpc>
            </a:pPr>
            <a:r>
              <a:rPr lang="en-US" dirty="0" smtClean="0"/>
              <a:t>Topics in Astroparticle and Underground Physics</a:t>
            </a:r>
          </a:p>
          <a:p>
            <a:pPr algn="l">
              <a:lnSpc>
                <a:spcPct val="110000"/>
              </a:lnSpc>
            </a:pPr>
            <a:r>
              <a:rPr lang="en-US" sz="1800" i="1" dirty="0" smtClean="0"/>
              <a:t>July 26, 2017</a:t>
            </a:r>
            <a:endParaRPr lang="en-US" sz="18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719EB-83AC-4776-9FDB-2EF6DA6C6774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89" y="189320"/>
            <a:ext cx="1412701" cy="141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98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582" y="201168"/>
            <a:ext cx="6629400" cy="868680"/>
          </a:xfrm>
        </p:spPr>
        <p:txBody>
          <a:bodyPr/>
          <a:lstStyle/>
          <a:p>
            <a:r>
              <a:rPr lang="en-US" sz="2800" dirty="0" smtClean="0"/>
              <a:t>Summary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700" y="1422707"/>
            <a:ext cx="4500416" cy="2903920"/>
          </a:xfrm>
          <a:prstGeom prst="rect">
            <a:avLst/>
          </a:prstGeom>
        </p:spPr>
      </p:pic>
      <p:sp>
        <p:nvSpPr>
          <p:cNvPr id="5" name="Shape 349"/>
          <p:cNvSpPr txBox="1">
            <a:spLocks/>
          </p:cNvSpPr>
          <p:nvPr/>
        </p:nvSpPr>
        <p:spPr>
          <a:xfrm>
            <a:off x="260582" y="1544320"/>
            <a:ext cx="8967238" cy="486409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4"/>
              </a:buBlip>
              <a:defRPr sz="20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5"/>
              </a:buBlip>
              <a:defRPr sz="18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6"/>
              </a:buBlip>
              <a:defRPr sz="16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7"/>
              </a:buBlip>
              <a:defRPr sz="14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4"/>
              </a:buBlip>
              <a:defRPr sz="14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600"/>
              </a:lnSpc>
              <a:buClr>
                <a:srgbClr val="981E32"/>
              </a:buClr>
              <a:buNone/>
            </a:pPr>
            <a:r>
              <a:rPr lang="en-US" sz="1800" dirty="0" smtClean="0">
                <a:solidFill>
                  <a:srgbClr val="000099"/>
                </a:solidFill>
                <a:latin typeface="+mn-lt"/>
              </a:rPr>
              <a:t>Radon is an important background</a:t>
            </a:r>
          </a:p>
          <a:p>
            <a:pPr marL="0" indent="0">
              <a:lnSpc>
                <a:spcPts val="1600"/>
              </a:lnSpc>
              <a:buClr>
                <a:srgbClr val="981E32"/>
              </a:buClr>
              <a:buNone/>
            </a:pPr>
            <a:r>
              <a:rPr lang="en-US" sz="1800" dirty="0" smtClean="0">
                <a:solidFill>
                  <a:srgbClr val="000099"/>
                </a:solidFill>
                <a:latin typeface="+mn-lt"/>
              </a:rPr>
              <a:t>consideration for SuperCDMS SNOLAB</a:t>
            </a:r>
          </a:p>
          <a:p>
            <a:pPr marL="403225" lvl="1" indent="-228600">
              <a:lnSpc>
                <a:spcPts val="1600"/>
              </a:lnSpc>
              <a:buClr>
                <a:srgbClr val="981E32"/>
              </a:buClr>
            </a:pPr>
            <a:r>
              <a:rPr lang="en-US" sz="1600" baseline="30000" dirty="0" smtClean="0">
                <a:latin typeface="+mn-lt"/>
              </a:rPr>
              <a:t>210</a:t>
            </a:r>
            <a:r>
              <a:rPr lang="en-US" sz="1600" dirty="0" smtClean="0">
                <a:latin typeface="+mn-lt"/>
              </a:rPr>
              <a:t>Pb within line-of-sight of detectors</a:t>
            </a:r>
          </a:p>
          <a:p>
            <a:pPr marL="403225" lvl="1" indent="0">
              <a:lnSpc>
                <a:spcPts val="1600"/>
              </a:lnSpc>
              <a:buClr>
                <a:srgbClr val="981E32"/>
              </a:buClr>
              <a:buNone/>
            </a:pPr>
            <a:r>
              <a:rPr lang="en-US" sz="1600" dirty="0" smtClean="0">
                <a:latin typeface="+mn-lt"/>
              </a:rPr>
              <a:t>is a potentially dominant background</a:t>
            </a:r>
          </a:p>
          <a:p>
            <a:pPr marL="0" indent="0">
              <a:lnSpc>
                <a:spcPts val="2400"/>
              </a:lnSpc>
              <a:buClr>
                <a:srgbClr val="981E32"/>
              </a:buClr>
              <a:buNone/>
            </a:pPr>
            <a:r>
              <a:rPr lang="en-US" sz="1800" dirty="0">
                <a:latin typeface="+mn-lt"/>
              </a:rPr>
              <a:t> </a:t>
            </a:r>
            <a:r>
              <a:rPr lang="en-US" sz="1800" dirty="0" smtClean="0">
                <a:latin typeface="+mn-lt"/>
              </a:rPr>
              <a:t>   </a:t>
            </a:r>
            <a:endParaRPr lang="en-US" sz="1800" dirty="0">
              <a:latin typeface="+mn-lt"/>
            </a:endParaRPr>
          </a:p>
          <a:p>
            <a:pPr marL="0" indent="0">
              <a:lnSpc>
                <a:spcPts val="1600"/>
              </a:lnSpc>
              <a:buClr>
                <a:srgbClr val="981E32"/>
              </a:buClr>
              <a:buNone/>
            </a:pPr>
            <a:r>
              <a:rPr lang="en-US" sz="1800" dirty="0" smtClean="0">
                <a:solidFill>
                  <a:srgbClr val="000099"/>
                </a:solidFill>
                <a:latin typeface="+mn-lt"/>
              </a:rPr>
              <a:t>Estimate of </a:t>
            </a:r>
            <a:r>
              <a:rPr lang="en-US" sz="1800" baseline="30000" dirty="0" smtClean="0">
                <a:solidFill>
                  <a:srgbClr val="000099"/>
                </a:solidFill>
                <a:latin typeface="+mn-lt"/>
              </a:rPr>
              <a:t>210</a:t>
            </a:r>
            <a:r>
              <a:rPr lang="en-US" sz="1800" dirty="0" smtClean="0">
                <a:solidFill>
                  <a:srgbClr val="000099"/>
                </a:solidFill>
                <a:latin typeface="+mn-lt"/>
              </a:rPr>
              <a:t>Pb from plate-out:</a:t>
            </a:r>
          </a:p>
          <a:p>
            <a:pPr marL="403225" lvl="1" indent="-228600">
              <a:lnSpc>
                <a:spcPts val="1600"/>
              </a:lnSpc>
              <a:buClr>
                <a:srgbClr val="981E32"/>
              </a:buClr>
            </a:pPr>
            <a:r>
              <a:rPr lang="en-US" sz="1600" dirty="0" smtClean="0">
                <a:latin typeface="+mn-lt"/>
              </a:rPr>
              <a:t>Detector faces/sidewalls: 50/80 nBq/cm</a:t>
            </a:r>
            <a:r>
              <a:rPr lang="en-US" sz="1600" baseline="30000" dirty="0" smtClean="0">
                <a:latin typeface="+mn-lt"/>
              </a:rPr>
              <a:t>2</a:t>
            </a:r>
          </a:p>
          <a:p>
            <a:pPr marL="403225" lvl="1" indent="-228600">
              <a:lnSpc>
                <a:spcPts val="1600"/>
              </a:lnSpc>
              <a:buClr>
                <a:srgbClr val="981E32"/>
              </a:buClr>
            </a:pPr>
            <a:r>
              <a:rPr lang="en-US" sz="1600" dirty="0" smtClean="0">
                <a:latin typeface="+mn-lt"/>
              </a:rPr>
              <a:t>Copper housings: &lt;10 nBq/cm</a:t>
            </a:r>
            <a:r>
              <a:rPr lang="en-US" sz="1600" baseline="30000" dirty="0" smtClean="0">
                <a:latin typeface="+mn-lt"/>
              </a:rPr>
              <a:t>2</a:t>
            </a:r>
          </a:p>
          <a:p>
            <a:pPr marL="228600" lvl="1" indent="0">
              <a:lnSpc>
                <a:spcPts val="2400"/>
              </a:lnSpc>
              <a:buClr>
                <a:srgbClr val="981E32"/>
              </a:buClr>
              <a:buNone/>
            </a:pPr>
            <a:endParaRPr lang="en-US" dirty="0">
              <a:latin typeface="+mn-lt"/>
            </a:endParaRPr>
          </a:p>
          <a:p>
            <a:pPr marL="0" indent="0">
              <a:lnSpc>
                <a:spcPts val="1600"/>
              </a:lnSpc>
              <a:buClr>
                <a:srgbClr val="981E32"/>
              </a:buClr>
              <a:buNone/>
            </a:pPr>
            <a:r>
              <a:rPr lang="en-US" sz="1800" dirty="0" smtClean="0">
                <a:solidFill>
                  <a:srgbClr val="000099"/>
                </a:solidFill>
                <a:latin typeface="+mn-lt"/>
              </a:rPr>
              <a:t>Low-radon cleanroom for installation</a:t>
            </a:r>
          </a:p>
          <a:p>
            <a:pPr marL="0" indent="0">
              <a:lnSpc>
                <a:spcPts val="1600"/>
              </a:lnSpc>
              <a:buClr>
                <a:srgbClr val="981E32"/>
              </a:buClr>
              <a:buNone/>
            </a:pPr>
            <a:r>
              <a:rPr lang="en-US" sz="1800" dirty="0" smtClean="0">
                <a:solidFill>
                  <a:srgbClr val="000099"/>
                </a:solidFill>
                <a:latin typeface="+mn-lt"/>
              </a:rPr>
              <a:t>at SNOLAB mitigates plate-out by ≈2x</a:t>
            </a:r>
          </a:p>
          <a:p>
            <a:pPr marL="403225" lvl="1" indent="-228600">
              <a:lnSpc>
                <a:spcPts val="1600"/>
              </a:lnSpc>
              <a:buClr>
                <a:srgbClr val="981E32"/>
              </a:buClr>
            </a:pPr>
            <a:r>
              <a:rPr lang="en-US" sz="1600" dirty="0" smtClean="0">
                <a:latin typeface="+mn-lt"/>
              </a:rPr>
              <a:t>SDSM&amp;T VSA demonstrates &gt;1000x radon reduction</a:t>
            </a:r>
          </a:p>
          <a:p>
            <a:pPr marL="228600" lvl="1" indent="0">
              <a:lnSpc>
                <a:spcPts val="2400"/>
              </a:lnSpc>
              <a:buClr>
                <a:srgbClr val="981E32"/>
              </a:buClr>
              <a:buNone/>
            </a:pPr>
            <a:endParaRPr lang="en-US" dirty="0" smtClean="0">
              <a:latin typeface="+mn-lt"/>
            </a:endParaRPr>
          </a:p>
          <a:p>
            <a:pPr marL="0" indent="0">
              <a:lnSpc>
                <a:spcPts val="1600"/>
              </a:lnSpc>
              <a:buClr>
                <a:srgbClr val="981E32"/>
              </a:buClr>
              <a:buNone/>
            </a:pPr>
            <a:r>
              <a:rPr lang="en-US" sz="1800" dirty="0" smtClean="0">
                <a:solidFill>
                  <a:srgbClr val="000099"/>
                </a:solidFill>
                <a:latin typeface="+mn-lt"/>
              </a:rPr>
              <a:t>Validation of critical processes:</a:t>
            </a:r>
          </a:p>
          <a:p>
            <a:pPr marL="403225" lvl="1" indent="-228600">
              <a:lnSpc>
                <a:spcPts val="1600"/>
              </a:lnSpc>
              <a:buClr>
                <a:srgbClr val="981E32"/>
              </a:buClr>
            </a:pPr>
            <a:r>
              <a:rPr lang="en-US" sz="1600" dirty="0" smtClean="0">
                <a:latin typeface="+mn-lt"/>
              </a:rPr>
              <a:t>Contamination during crystal polishing negligible</a:t>
            </a:r>
          </a:p>
          <a:p>
            <a:pPr marL="403225" lvl="1" indent="-228600">
              <a:lnSpc>
                <a:spcPts val="1600"/>
              </a:lnSpc>
              <a:buClr>
                <a:srgbClr val="981E32"/>
              </a:buClr>
            </a:pPr>
            <a:r>
              <a:rPr lang="en-US" sz="1600" dirty="0" smtClean="0">
                <a:latin typeface="+mn-lt"/>
              </a:rPr>
              <a:t>Discovered uranium in detector-sensor aluminum </a:t>
            </a:r>
            <a:r>
              <a:rPr lang="en-US" sz="1400" dirty="0" smtClean="0">
                <a:latin typeface="+mn-lt"/>
                <a:sym typeface="Wingdings" panose="05000000000000000000" pitchFamily="2" charset="2"/>
              </a:rPr>
              <a:t></a:t>
            </a:r>
            <a:r>
              <a:rPr lang="en-US" sz="1600" dirty="0" smtClean="0">
                <a:latin typeface="+mn-lt"/>
                <a:sym typeface="Wingdings" panose="05000000000000000000" pitchFamily="2" charset="2"/>
              </a:rPr>
              <a:t> working with vendor to eliminate</a:t>
            </a:r>
          </a:p>
          <a:p>
            <a:pPr marL="403225" lvl="1" indent="-228600">
              <a:lnSpc>
                <a:spcPts val="1600"/>
              </a:lnSpc>
              <a:buClr>
                <a:srgbClr val="981E32"/>
              </a:buClr>
            </a:pPr>
            <a:r>
              <a:rPr lang="en-US" sz="1600" dirty="0" smtClean="0">
                <a:latin typeface="+mn-lt"/>
                <a:sym typeface="Wingdings" panose="05000000000000000000" pitchFamily="2" charset="2"/>
              </a:rPr>
              <a:t>Demonstrated copper surfaces with &lt;100 nBq/cm</a:t>
            </a:r>
            <a:r>
              <a:rPr lang="en-US" sz="1600" baseline="30000" dirty="0" smtClean="0">
                <a:latin typeface="+mn-lt"/>
                <a:sym typeface="Wingdings" panose="05000000000000000000" pitchFamily="2" charset="2"/>
              </a:rPr>
              <a:t>2</a:t>
            </a:r>
            <a:r>
              <a:rPr lang="en-US" sz="1600" dirty="0" smtClean="0">
                <a:latin typeface="+mn-lt"/>
                <a:sym typeface="Wingdings" panose="05000000000000000000" pitchFamily="2" charset="2"/>
              </a:rPr>
              <a:t> </a:t>
            </a:r>
            <a:r>
              <a:rPr lang="en-US" sz="1600" baseline="30000" dirty="0" smtClean="0">
                <a:latin typeface="+mn-lt"/>
                <a:sym typeface="Wingdings" panose="05000000000000000000" pitchFamily="2" charset="2"/>
              </a:rPr>
              <a:t>210</a:t>
            </a:r>
            <a:r>
              <a:rPr lang="en-US" sz="1600" dirty="0" smtClean="0">
                <a:latin typeface="+mn-lt"/>
                <a:sym typeface="Wingdings" panose="05000000000000000000" pitchFamily="2" charset="2"/>
              </a:rPr>
              <a:t>Pb via PNNL acidified-peroxide etch</a:t>
            </a:r>
            <a:endParaRPr lang="en-US" sz="1600" dirty="0">
              <a:latin typeface="+mn-lt"/>
            </a:endParaRPr>
          </a:p>
          <a:p>
            <a:pPr marL="0" indent="0">
              <a:lnSpc>
                <a:spcPts val="1600"/>
              </a:lnSpc>
              <a:buClr>
                <a:srgbClr val="981E32"/>
              </a:buClr>
              <a:buNone/>
            </a:pPr>
            <a:endParaRPr lang="en-US" sz="1800" dirty="0" smtClean="0"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Ray Bunker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99020" y="4625340"/>
            <a:ext cx="3128292" cy="553998"/>
          </a:xfrm>
          <a:prstGeom prst="rect">
            <a:avLst/>
          </a:prstGeom>
          <a:solidFill>
            <a:srgbClr val="C04D04"/>
          </a:solidFill>
        </p:spPr>
        <p:txBody>
          <a:bodyPr wrap="none" rtlCol="0">
            <a:spAutoFit/>
          </a:bodyPr>
          <a:lstStyle/>
          <a:p>
            <a:pPr fontAlgn="base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ea typeface="ＭＳ Ｐゴシック" pitchFamily="34" charset="-128"/>
              </a:rPr>
              <a:t>Demonstrated </a:t>
            </a:r>
            <a:r>
              <a:rPr lang="en-US" sz="1600" baseline="30000" dirty="0" smtClean="0">
                <a:solidFill>
                  <a:srgbClr val="FFFFFF"/>
                </a:solidFill>
                <a:ea typeface="ＭＳ Ｐゴシック" pitchFamily="34" charset="-128"/>
              </a:rPr>
              <a:t>210</a:t>
            </a:r>
            <a:r>
              <a:rPr lang="en-US" sz="1600" dirty="0" smtClean="0">
                <a:solidFill>
                  <a:srgbClr val="FFFFFF"/>
                </a:solidFill>
                <a:ea typeface="ＭＳ Ｐゴシック" pitchFamily="34" charset="-128"/>
              </a:rPr>
              <a:t>Pb at sidewalls:</a:t>
            </a:r>
          </a:p>
          <a:p>
            <a:pPr marL="174625" fontAlgn="base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FFFFFF"/>
                </a:solidFill>
                <a:ea typeface="ＭＳ Ｐゴシック" pitchFamily="34" charset="-128"/>
              </a:rPr>
              <a:t> </a:t>
            </a:r>
            <a:r>
              <a:rPr lang="en-US" sz="1600" dirty="0" smtClean="0">
                <a:solidFill>
                  <a:srgbClr val="FFFFFF"/>
                </a:solidFill>
                <a:ea typeface="ＭＳ Ｐゴシック" pitchFamily="34" charset="-128"/>
              </a:rPr>
              <a:t>detector + copper &lt;200 nBq/cm</a:t>
            </a:r>
            <a:r>
              <a:rPr lang="en-US" sz="1600" baseline="30000" dirty="0" smtClean="0">
                <a:solidFill>
                  <a:srgbClr val="FFFFFF"/>
                </a:solidFill>
                <a:ea typeface="ＭＳ Ｐゴシック" pitchFamily="34" charset="-128"/>
              </a:rPr>
              <a:t>2</a:t>
            </a:r>
            <a:endParaRPr lang="en-US" sz="1400" dirty="0" smtClean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4108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8302"/>
            <a:ext cx="9144000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0656" y="-31264"/>
            <a:ext cx="6629400" cy="868680"/>
          </a:xfrm>
        </p:spPr>
        <p:txBody>
          <a:bodyPr/>
          <a:lstStyle/>
          <a:p>
            <a:r>
              <a:rPr lang="en-US" sz="2800" dirty="0" smtClean="0"/>
              <a:t>Collaboration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66" y="111166"/>
            <a:ext cx="943911" cy="943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27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Crystal Polishing Test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9" b="11899"/>
          <a:stretch/>
        </p:blipFill>
        <p:spPr>
          <a:xfrm>
            <a:off x="182880" y="3306605"/>
            <a:ext cx="5410643" cy="2356686"/>
          </a:xfrm>
          <a:prstGeom prst="rect">
            <a:avLst/>
          </a:prstGeom>
        </p:spPr>
      </p:pic>
      <p:grpSp>
        <p:nvGrpSpPr>
          <p:cNvPr id="37" name="Group 36"/>
          <p:cNvGrpSpPr/>
          <p:nvPr/>
        </p:nvGrpSpPr>
        <p:grpSpPr>
          <a:xfrm>
            <a:off x="5638800" y="1630681"/>
            <a:ext cx="3505200" cy="2392330"/>
            <a:chOff x="322077" y="2708124"/>
            <a:chExt cx="4373317" cy="2984826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077" y="2727140"/>
              <a:ext cx="4373317" cy="2965810"/>
            </a:xfrm>
            <a:prstGeom prst="rect">
              <a:avLst/>
            </a:prstGeom>
          </p:spPr>
        </p:pic>
        <p:grpSp>
          <p:nvGrpSpPr>
            <p:cNvPr id="39" name="Group 38"/>
            <p:cNvGrpSpPr/>
            <p:nvPr/>
          </p:nvGrpSpPr>
          <p:grpSpPr>
            <a:xfrm>
              <a:off x="2297817" y="2708124"/>
              <a:ext cx="583201" cy="2678534"/>
              <a:chOff x="2456567" y="2761189"/>
              <a:chExt cx="583201" cy="2678534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2588831" y="3078205"/>
                <a:ext cx="370840" cy="2361518"/>
              </a:xfrm>
              <a:prstGeom prst="rect">
                <a:avLst/>
              </a:prstGeom>
              <a:solidFill>
                <a:srgbClr val="000000">
                  <a:alpha val="25000"/>
                </a:srgbClr>
              </a:solidFill>
              <a:ln w="25400" cap="flat">
                <a:noFill/>
                <a:prstDash val="solid"/>
                <a:round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2456567" y="2761189"/>
                <a:ext cx="583201" cy="384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Arial"/>
                    <a:cs typeface="Arial"/>
                    <a:sym typeface="Arial"/>
                  </a:rPr>
                  <a:t>210</a:t>
                </a: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Arial"/>
                    <a:cs typeface="Arial"/>
                    <a:sym typeface="Arial"/>
                  </a:rPr>
                  <a:t>Po</a:t>
                </a: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5660756" y="3985260"/>
            <a:ext cx="3483244" cy="2392679"/>
            <a:chOff x="4770683" y="2688871"/>
            <a:chExt cx="4373317" cy="3004080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0683" y="2727140"/>
              <a:ext cx="4373317" cy="2965811"/>
            </a:xfrm>
            <a:prstGeom prst="rect">
              <a:avLst/>
            </a:prstGeom>
          </p:spPr>
        </p:pic>
        <p:grpSp>
          <p:nvGrpSpPr>
            <p:cNvPr id="44" name="Group 43"/>
            <p:cNvGrpSpPr/>
            <p:nvPr/>
          </p:nvGrpSpPr>
          <p:grpSpPr>
            <a:xfrm>
              <a:off x="6715738" y="2688871"/>
              <a:ext cx="586879" cy="2697787"/>
              <a:chOff x="2428218" y="2741936"/>
              <a:chExt cx="586879" cy="2697787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2588831" y="3078205"/>
                <a:ext cx="370840" cy="2361518"/>
              </a:xfrm>
              <a:prstGeom prst="rect">
                <a:avLst/>
              </a:prstGeom>
              <a:solidFill>
                <a:srgbClr val="000000">
                  <a:alpha val="25000"/>
                </a:srgbClr>
              </a:solidFill>
              <a:ln w="25400" cap="flat">
                <a:noFill/>
                <a:prstDash val="solid"/>
                <a:round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2428218" y="2741936"/>
                <a:ext cx="586879" cy="3864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Arial"/>
                    <a:cs typeface="Arial"/>
                    <a:sym typeface="Arial"/>
                  </a:rPr>
                  <a:t>210</a:t>
                </a: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Arial"/>
                    <a:cs typeface="Arial"/>
                    <a:sym typeface="Arial"/>
                  </a:rPr>
                  <a:t>Po</a:t>
                </a:r>
              </a:p>
            </p:txBody>
          </p:sp>
        </p:grpSp>
      </p:grpSp>
      <p:sp>
        <p:nvSpPr>
          <p:cNvPr id="47" name="TextBox 46"/>
          <p:cNvSpPr txBox="1"/>
          <p:nvPr/>
        </p:nvSpPr>
        <p:spPr>
          <a:xfrm>
            <a:off x="6179820" y="1943100"/>
            <a:ext cx="1018867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sng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Arial"/>
                <a:cs typeface="Arial"/>
                <a:sym typeface="Arial"/>
              </a:rPr>
              <a:t>Pre-Process</a:t>
            </a:r>
            <a:endParaRPr kumimoji="0" lang="en-US" sz="1050" b="1" i="0" u="sng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ea typeface="Arial"/>
              <a:cs typeface="Arial"/>
              <a:sym typeface="Arial"/>
            </a:endParaRPr>
          </a:p>
          <a:p>
            <a:pPr marL="0" marR="0" lvl="0" indent="0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pitchFamily="34" charset="-128"/>
              </a:rPr>
              <a:t>&lt;200 nBq/cm</a:t>
            </a:r>
            <a:r>
              <a:rPr kumimoji="0" lang="en-US" sz="12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pitchFamily="34" charset="-128"/>
              </a:rPr>
              <a:t>2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pitchFamily="34" charset="-128"/>
              </a:rPr>
              <a:t> </a:t>
            </a:r>
          </a:p>
          <a:p>
            <a:pPr marL="0" marR="0" lvl="0" indent="0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pitchFamily="34" charset="-128"/>
                <a:sym typeface="Arial"/>
              </a:rPr>
              <a:t>clean enough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pitchFamily="34" charset="-128"/>
            </a:endParaRPr>
          </a:p>
          <a:p>
            <a:pPr marL="0" marR="0" lvl="0" indent="0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pitchFamily="34" charset="-128"/>
                <a:sym typeface="Arial"/>
              </a:rPr>
              <a:t>for test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179820" y="4320540"/>
            <a:ext cx="1023676" cy="1015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sng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Arial"/>
                <a:cs typeface="Arial"/>
                <a:sym typeface="Arial"/>
              </a:rPr>
              <a:t>Post-Process</a:t>
            </a:r>
          </a:p>
          <a:p>
            <a:pPr marL="0" marR="0" lvl="0" indent="0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pitchFamily="34" charset="-128"/>
              </a:rPr>
              <a:t>&lt;100 nBq/cm</a:t>
            </a:r>
            <a:r>
              <a:rPr kumimoji="0" lang="en-US" sz="12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pitchFamily="34" charset="-128"/>
              </a:rPr>
              <a:t>2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pitchFamily="34" charset="-128"/>
              </a:rPr>
              <a:t> </a:t>
            </a:r>
          </a:p>
          <a:p>
            <a:pPr marL="0" marR="0" lvl="0" indent="0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pitchFamily="34" charset="-128"/>
                <a:sym typeface="Arial"/>
              </a:rPr>
              <a:t>Cleaner!</a:t>
            </a:r>
          </a:p>
          <a:p>
            <a:pPr marL="0" marR="0" lvl="0" indent="0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pitchFamily="34" charset="-128"/>
                <a:sym typeface="Arial"/>
              </a:rPr>
              <a:t>Mild etch from</a:t>
            </a:r>
          </a:p>
          <a:p>
            <a:pPr marL="0" marR="0" lvl="0" indent="0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pitchFamily="34" charset="-128"/>
                <a:sym typeface="Arial"/>
              </a:rPr>
              <a:t>slurry solution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7924800" y="1889760"/>
            <a:ext cx="1151067" cy="778362"/>
            <a:chOff x="7924800" y="1539240"/>
            <a:chExt cx="1151067" cy="778362"/>
          </a:xfrm>
        </p:grpSpPr>
        <p:sp>
          <p:nvSpPr>
            <p:cNvPr id="51" name="Rectangle 50"/>
            <p:cNvSpPr/>
            <p:nvPr/>
          </p:nvSpPr>
          <p:spPr>
            <a:xfrm>
              <a:off x="8001000" y="1539240"/>
              <a:ext cx="762000" cy="24622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round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52" name="Straight Connector 51"/>
            <p:cNvCxnSpPr/>
            <p:nvPr/>
          </p:nvCxnSpPr>
          <p:spPr>
            <a:xfrm flipH="1">
              <a:off x="8082915" y="1781175"/>
              <a:ext cx="708660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round/>
            </a:ln>
            <a:effectLst/>
            <a:sp3d/>
          </p:spPr>
        </p:cxnSp>
        <p:sp>
          <p:nvSpPr>
            <p:cNvPr id="53" name="Rectangle 52"/>
            <p:cNvSpPr/>
            <p:nvPr/>
          </p:nvSpPr>
          <p:spPr>
            <a:xfrm>
              <a:off x="8258871" y="1746885"/>
              <a:ext cx="629064" cy="529731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round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8001000" y="2209800"/>
              <a:ext cx="629064" cy="107802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round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924800" y="1696917"/>
              <a:ext cx="629064" cy="93783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round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8061960" y="1676400"/>
              <a:ext cx="39264" cy="630929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round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8061513" y="1746885"/>
              <a:ext cx="1014354" cy="533400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936019" y="4263182"/>
            <a:ext cx="1151067" cy="778362"/>
            <a:chOff x="7924800" y="1539240"/>
            <a:chExt cx="1151067" cy="778362"/>
          </a:xfrm>
        </p:grpSpPr>
        <p:sp>
          <p:nvSpPr>
            <p:cNvPr id="60" name="Rectangle 59"/>
            <p:cNvSpPr/>
            <p:nvPr/>
          </p:nvSpPr>
          <p:spPr>
            <a:xfrm>
              <a:off x="8001000" y="1539240"/>
              <a:ext cx="762000" cy="24622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round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61" name="Straight Connector 60"/>
            <p:cNvCxnSpPr/>
            <p:nvPr/>
          </p:nvCxnSpPr>
          <p:spPr>
            <a:xfrm flipH="1">
              <a:off x="8082915" y="1781175"/>
              <a:ext cx="708660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round/>
            </a:ln>
            <a:effectLst/>
            <a:sp3d/>
          </p:spPr>
        </p:cxnSp>
        <p:sp>
          <p:nvSpPr>
            <p:cNvPr id="62" name="Rectangle 61"/>
            <p:cNvSpPr/>
            <p:nvPr/>
          </p:nvSpPr>
          <p:spPr>
            <a:xfrm>
              <a:off x="8258871" y="1746885"/>
              <a:ext cx="629064" cy="529731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round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8001000" y="2209800"/>
              <a:ext cx="629064" cy="107802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round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7924800" y="1696917"/>
              <a:ext cx="629064" cy="93783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round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8061960" y="1676400"/>
              <a:ext cx="39264" cy="630929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round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8061513" y="1746885"/>
              <a:ext cx="1014354" cy="533400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6027420" y="1295400"/>
            <a:ext cx="28387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XIA UltraLo-1800 Spectra (SMU)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71" name="Shape 349"/>
          <p:cNvSpPr txBox="1">
            <a:spLocks/>
          </p:cNvSpPr>
          <p:nvPr/>
        </p:nvSpPr>
        <p:spPr>
          <a:xfrm>
            <a:off x="245537" y="1005841"/>
            <a:ext cx="8212664" cy="255269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5"/>
              </a:buBlip>
              <a:defRPr sz="20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6"/>
              </a:buBlip>
              <a:defRPr sz="18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7"/>
              </a:buBlip>
              <a:defRPr sz="16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8"/>
              </a:buBlip>
              <a:defRPr sz="14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5"/>
              </a:buBlip>
              <a:defRPr sz="14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981E32"/>
              </a:buClr>
              <a:buNone/>
            </a:pPr>
            <a:endParaRPr lang="en-US" dirty="0" smtClean="0">
              <a:latin typeface="+mn-lt"/>
            </a:endParaRPr>
          </a:p>
          <a:p>
            <a:pPr marL="0" indent="0">
              <a:lnSpc>
                <a:spcPts val="1600"/>
              </a:lnSpc>
              <a:buClr>
                <a:srgbClr val="981E32"/>
              </a:buClr>
              <a:buNone/>
            </a:pPr>
            <a:r>
              <a:rPr lang="en-US" sz="1800" u="sng" dirty="0" smtClean="0">
                <a:solidFill>
                  <a:srgbClr val="000099"/>
                </a:solidFill>
                <a:latin typeface="+mn-lt"/>
              </a:rPr>
              <a:t>Goal</a:t>
            </a:r>
            <a:r>
              <a:rPr lang="en-US" dirty="0" smtClean="0">
                <a:latin typeface="+mn-lt"/>
              </a:rPr>
              <a:t>:</a:t>
            </a:r>
          </a:p>
          <a:p>
            <a:pPr marL="457200" indent="-228600">
              <a:lnSpc>
                <a:spcPts val="1600"/>
              </a:lnSpc>
              <a:buClr>
                <a:srgbClr val="981E32"/>
              </a:buClr>
            </a:pPr>
            <a:r>
              <a:rPr lang="en-US" sz="1600" dirty="0" smtClean="0">
                <a:latin typeface="+mn-lt"/>
              </a:rPr>
              <a:t>Validate </a:t>
            </a:r>
            <a:r>
              <a:rPr lang="en-US" sz="1600" baseline="30000" dirty="0" smtClean="0">
                <a:latin typeface="+mn-lt"/>
              </a:rPr>
              <a:t>210</a:t>
            </a:r>
            <a:r>
              <a:rPr lang="en-US" sz="1600" dirty="0" smtClean="0">
                <a:latin typeface="+mn-lt"/>
              </a:rPr>
              <a:t>Pb contamination rate during polishing</a:t>
            </a:r>
          </a:p>
          <a:p>
            <a:pPr marL="228600" indent="0">
              <a:lnSpc>
                <a:spcPts val="1600"/>
              </a:lnSpc>
              <a:buClr>
                <a:srgbClr val="981E32"/>
              </a:buClr>
              <a:buNone/>
            </a:pPr>
            <a:endParaRPr lang="en-US" sz="600" dirty="0">
              <a:latin typeface="+mn-lt"/>
            </a:endParaRPr>
          </a:p>
          <a:p>
            <a:pPr marL="0" indent="0">
              <a:lnSpc>
                <a:spcPts val="1600"/>
              </a:lnSpc>
              <a:buClr>
                <a:srgbClr val="981E32"/>
              </a:buClr>
              <a:buNone/>
            </a:pPr>
            <a:r>
              <a:rPr lang="en-US" sz="1800" u="sng" dirty="0" smtClean="0">
                <a:solidFill>
                  <a:srgbClr val="000099"/>
                </a:solidFill>
                <a:latin typeface="+mn-lt"/>
              </a:rPr>
              <a:t>Methodology</a:t>
            </a:r>
            <a:r>
              <a:rPr lang="en-US" sz="1800" dirty="0" smtClean="0">
                <a:latin typeface="+mn-lt"/>
              </a:rPr>
              <a:t>:</a:t>
            </a:r>
            <a:endParaRPr lang="en-US" sz="1800" dirty="0">
              <a:latin typeface="+mn-lt"/>
            </a:endParaRPr>
          </a:p>
          <a:p>
            <a:pPr marL="457200" indent="-228600">
              <a:lnSpc>
                <a:spcPts val="1600"/>
              </a:lnSpc>
              <a:buClr>
                <a:srgbClr val="981E32"/>
              </a:buClr>
            </a:pPr>
            <a:r>
              <a:rPr lang="en-US" sz="1600" dirty="0" smtClean="0">
                <a:latin typeface="+mn-lt"/>
              </a:rPr>
              <a:t>Seven 100 mm Si wafers as proxy for detector surfaces</a:t>
            </a:r>
          </a:p>
          <a:p>
            <a:pPr marL="457200" indent="-228600">
              <a:lnSpc>
                <a:spcPts val="1600"/>
              </a:lnSpc>
              <a:buClr>
                <a:srgbClr val="981E32"/>
              </a:buClr>
            </a:pPr>
            <a:r>
              <a:rPr lang="en-US" sz="1600" dirty="0" smtClean="0">
                <a:latin typeface="+mn-lt"/>
              </a:rPr>
              <a:t>UltraLo-1800 to measure surface alphas</a:t>
            </a:r>
          </a:p>
          <a:p>
            <a:pPr marL="457200" indent="-228600">
              <a:lnSpc>
                <a:spcPts val="1600"/>
              </a:lnSpc>
              <a:buClr>
                <a:srgbClr val="981E32"/>
              </a:buClr>
            </a:pPr>
            <a:r>
              <a:rPr lang="en-US" sz="1600" dirty="0" smtClean="0">
                <a:latin typeface="+mn-lt"/>
              </a:rPr>
              <a:t>10,000x radon w/ SDSM&amp;T source to boost sensitivity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077405" y="5974080"/>
            <a:ext cx="3642151" cy="646331"/>
          </a:xfrm>
          <a:prstGeom prst="rect">
            <a:avLst/>
          </a:prstGeom>
          <a:solidFill>
            <a:srgbClr val="C04D04"/>
          </a:solidFill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aseline="30000" dirty="0" smtClean="0">
                <a:solidFill>
                  <a:srgbClr val="FFFFFF"/>
                </a:solidFill>
                <a:ea typeface="ＭＳ Ｐゴシック" pitchFamily="34" charset="-128"/>
              </a:rPr>
              <a:t>210</a:t>
            </a:r>
            <a:r>
              <a:rPr lang="en-US" dirty="0" smtClean="0">
                <a:solidFill>
                  <a:srgbClr val="FFFFFF"/>
                </a:solidFill>
                <a:ea typeface="ＭＳ Ｐゴシック" pitchFamily="34" charset="-128"/>
              </a:rPr>
              <a:t>Pb surface contamination during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ea typeface="ＭＳ Ｐゴシック" pitchFamily="34" charset="-128"/>
              </a:rPr>
              <a:t>polishing insignificant </a:t>
            </a:r>
            <a:r>
              <a:rPr lang="en-US" dirty="0" smtClean="0">
                <a:solidFill>
                  <a:srgbClr val="FFFFFF"/>
                </a:solidFill>
                <a:ea typeface="ＭＳ Ｐゴシック" pitchFamily="34" charset="-128"/>
                <a:sym typeface="Wingdings" panose="05000000000000000000" pitchFamily="2" charset="2"/>
              </a:rPr>
              <a:t></a:t>
            </a:r>
            <a:r>
              <a:rPr lang="en-US" dirty="0" smtClean="0">
                <a:solidFill>
                  <a:srgbClr val="FFFFFF"/>
                </a:solidFill>
                <a:ea typeface="ＭＳ Ｐゴシック" pitchFamily="34" charset="-128"/>
              </a:rPr>
              <a:t> &lt;1 nBq/cm</a:t>
            </a:r>
            <a:r>
              <a:rPr lang="en-US" baseline="30000" dirty="0" smtClean="0">
                <a:solidFill>
                  <a:srgbClr val="FFFFFF"/>
                </a:solidFill>
                <a:ea typeface="ＭＳ Ｐゴシック" pitchFamily="34" charset="-128"/>
              </a:rPr>
              <a:t>2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241030" y="2066925"/>
            <a:ext cx="832918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0" hangingPunct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Arial"/>
                <a:cs typeface="Arial"/>
                <a:sym typeface="Arial"/>
              </a:rPr>
              <a:t>Background</a:t>
            </a:r>
          </a:p>
          <a:p>
            <a:pPr marL="0" marR="0" lvl="0" indent="0" defTabSz="914400" eaLnBrk="1" fontAlgn="auto" latinLnBrk="0" hangingPunct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Arial"/>
                <a:cs typeface="Arial"/>
                <a:sym typeface="Arial"/>
              </a:rPr>
              <a:t>Sample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246534" y="4442252"/>
            <a:ext cx="832918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defTabSz="914400" eaLnBrk="1" fontAlgn="auto" latinLnBrk="0" hangingPunct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Arial"/>
                <a:cs typeface="Arial"/>
                <a:sym typeface="Arial"/>
              </a:rPr>
              <a:t>Background</a:t>
            </a:r>
          </a:p>
          <a:p>
            <a:pPr marL="0" marR="0" lvl="0" indent="0" defTabSz="914400" eaLnBrk="1" fontAlgn="auto" latinLnBrk="0" hangingPunct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Arial"/>
                <a:cs typeface="Arial"/>
                <a:sym typeface="Arial"/>
              </a:rPr>
              <a:t>Sample</a:t>
            </a:r>
          </a:p>
        </p:txBody>
      </p:sp>
    </p:spTree>
    <p:extLst>
      <p:ext uri="{BB962C8B-B14F-4D97-AF65-F5344CB8AC3E}">
        <p14:creationId xmlns:p14="http://schemas.microsoft.com/office/powerpoint/2010/main" val="4221253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</p:spPr>
        <p:txBody>
          <a:bodyPr/>
          <a:lstStyle/>
          <a:p>
            <a:r>
              <a:rPr lang="en-US" sz="2800" dirty="0" smtClean="0"/>
              <a:t>Radon Backgrounds</a:t>
            </a:r>
            <a:endParaRPr lang="en-US" sz="2800" dirty="0"/>
          </a:p>
        </p:txBody>
      </p:sp>
      <p:grpSp>
        <p:nvGrpSpPr>
          <p:cNvPr id="6" name="Group 5"/>
          <p:cNvGrpSpPr/>
          <p:nvPr/>
        </p:nvGrpSpPr>
        <p:grpSpPr>
          <a:xfrm>
            <a:off x="149422" y="3829860"/>
            <a:ext cx="4483537" cy="2909972"/>
            <a:chOff x="88462" y="3819700"/>
            <a:chExt cx="4483537" cy="2909972"/>
          </a:xfrm>
        </p:grpSpPr>
        <p:grpSp>
          <p:nvGrpSpPr>
            <p:cNvPr id="7" name="Group 6"/>
            <p:cNvGrpSpPr/>
            <p:nvPr/>
          </p:nvGrpSpPr>
          <p:grpSpPr>
            <a:xfrm>
              <a:off x="88462" y="3819700"/>
              <a:ext cx="4483537" cy="2909972"/>
              <a:chOff x="18123" y="670100"/>
              <a:chExt cx="4483537" cy="2909972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2514"/>
              <a:stretch/>
            </p:blipFill>
            <p:spPr>
              <a:xfrm>
                <a:off x="254971" y="696478"/>
                <a:ext cx="4151832" cy="2883594"/>
              </a:xfrm>
              <a:prstGeom prst="rect">
                <a:avLst/>
              </a:prstGeom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3483422" y="670100"/>
                <a:ext cx="974531" cy="8973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Arial"/>
                  </a:defRPr>
                </a:lvl1pPr>
                <a:lvl2pPr marL="0" marR="0" indent="457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Arial"/>
                  </a:defRPr>
                </a:lvl2pPr>
                <a:lvl3pPr marL="0" marR="0" indent="914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Arial"/>
                  </a:defRPr>
                </a:lvl3pPr>
                <a:lvl4pPr marL="0" marR="0" indent="1371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Arial"/>
                  </a:defRPr>
                </a:lvl4pPr>
                <a:lvl5pPr marL="0" marR="0" indent="18288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Arial"/>
                  </a:defRPr>
                </a:lvl5pPr>
                <a:lvl6pPr marL="0" marR="0" indent="22860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Arial"/>
                  </a:defRPr>
                </a:lvl6pPr>
                <a:lvl7pPr marL="0" marR="0" indent="2743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Arial"/>
                  </a:defRPr>
                </a:lvl7pPr>
                <a:lvl8pPr marL="0" marR="0" indent="3200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Arial"/>
                  </a:defRPr>
                </a:lvl8pPr>
                <a:lvl9pPr marL="0" marR="0" indent="3657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Arial"/>
                  </a:defRPr>
                </a:lvl9pPr>
              </a:lstStyle>
              <a:p>
                <a:pPr algn="ctr"/>
                <a:endParaRPr lang="en-US" dirty="0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>
                <a:off x="691381" y="1045210"/>
                <a:ext cx="659286" cy="943668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62"/>
              <p:cNvSpPr txBox="1"/>
              <p:nvPr/>
            </p:nvSpPr>
            <p:spPr>
              <a:xfrm>
                <a:off x="18123" y="791992"/>
                <a:ext cx="1087798" cy="44935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accent2"/>
                </a:solidFill>
              </a:ln>
            </p:spPr>
            <p:txBody>
              <a:bodyPr wrap="none" lIns="45720" tIns="9144" rIns="45720" bIns="9144" rtlCol="0" anchor="ctr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1pPr>
                <a:lvl2pPr marL="0" marR="0" indent="457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2pPr>
                <a:lvl3pPr marL="0" marR="0" indent="914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3pPr>
                <a:lvl4pPr marL="0" marR="0" indent="1371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4pPr>
                <a:lvl5pPr marL="0" marR="0" indent="18288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5pPr>
                <a:lvl6pPr marL="0" marR="0" indent="22860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6pPr>
                <a:lvl7pPr marL="0" marR="0" indent="2743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7pPr>
                <a:lvl8pPr marL="0" marR="0" indent="3200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8pPr>
                <a:lvl9pPr marL="0" marR="0" indent="3657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algn="ctr"/>
                <a:r>
                  <a:rPr lang="en-US" sz="1400" b="1" dirty="0" smtClean="0">
                    <a:latin typeface="+mn-lt"/>
                    <a:cs typeface="Arial" panose="020B0604020202020204" pitchFamily="34" charset="0"/>
                  </a:rPr>
                  <a:t>Inner surface</a:t>
                </a:r>
              </a:p>
              <a:p>
                <a:pPr algn="ctr"/>
                <a:r>
                  <a:rPr lang="en-US" sz="1400" b="1" dirty="0" smtClean="0">
                    <a:latin typeface="+mn-lt"/>
                    <a:cs typeface="Arial" panose="020B0604020202020204" pitchFamily="34" charset="0"/>
                  </a:rPr>
                  <a:t>of lead shield</a:t>
                </a:r>
                <a:endParaRPr lang="en-US" sz="1400" b="1" dirty="0">
                  <a:latin typeface="+mn-lt"/>
                  <a:cs typeface="Arial" panose="020B0604020202020204" pitchFamily="34" charset="0"/>
                </a:endParaRP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 flipH="1">
                <a:off x="2337889" y="1079592"/>
                <a:ext cx="898407" cy="850173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66"/>
              <p:cNvSpPr txBox="1"/>
              <p:nvPr/>
            </p:nvSpPr>
            <p:spPr>
              <a:xfrm>
                <a:off x="2784657" y="791992"/>
                <a:ext cx="1717003" cy="44935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accent2"/>
                </a:solidFill>
              </a:ln>
            </p:spPr>
            <p:txBody>
              <a:bodyPr wrap="square" lIns="45720" tIns="9144" rIns="45720" bIns="9144" rtlCol="0" anchor="ctr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1pPr>
                <a:lvl2pPr marL="0" marR="0" indent="457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2pPr>
                <a:lvl3pPr marL="0" marR="0" indent="914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3pPr>
                <a:lvl4pPr marL="0" marR="0" indent="1371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4pPr>
                <a:lvl5pPr marL="0" marR="0" indent="18288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5pPr>
                <a:lvl6pPr marL="0" marR="0" indent="22860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6pPr>
                <a:lvl7pPr marL="0" marR="0" indent="2743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7pPr>
                <a:lvl8pPr marL="0" marR="0" indent="3200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8pPr>
                <a:lvl9pPr marL="0" marR="0" indent="3657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algn="ctr"/>
                <a:r>
                  <a:rPr lang="en-US" sz="1400" b="1" dirty="0" smtClean="0">
                    <a:latin typeface="+mn-lt"/>
                    <a:cs typeface="Arial" panose="020B0604020202020204" pitchFamily="34" charset="0"/>
                  </a:rPr>
                  <a:t>Inner </a:t>
                </a:r>
                <a:r>
                  <a:rPr lang="en-US" sz="1400" b="1" dirty="0">
                    <a:latin typeface="+mn-lt"/>
                    <a:cs typeface="Arial" panose="020B0604020202020204" pitchFamily="34" charset="0"/>
                  </a:rPr>
                  <a:t>p</a:t>
                </a:r>
                <a:r>
                  <a:rPr lang="en-US" sz="1400" b="1" dirty="0" smtClean="0">
                    <a:latin typeface="+mn-lt"/>
                    <a:cs typeface="Arial" panose="020B0604020202020204" pitchFamily="34" charset="0"/>
                  </a:rPr>
                  <a:t>oly surfaces </a:t>
                </a:r>
                <a:r>
                  <a:rPr lang="en-US" sz="1200" b="1" dirty="0">
                    <a:latin typeface="+mn-lt"/>
                    <a:cs typeface="Arial" panose="020B0604020202020204" pitchFamily="34" charset="0"/>
                  </a:rPr>
                  <a:t>&amp;</a:t>
                </a:r>
                <a:r>
                  <a:rPr lang="en-US" sz="1400" b="1" dirty="0">
                    <a:latin typeface="+mn-lt"/>
                    <a:cs typeface="Arial" panose="020B0604020202020204" pitchFamily="34" charset="0"/>
                  </a:rPr>
                  <a:t> </a:t>
                </a:r>
                <a:r>
                  <a:rPr lang="en-US" sz="1400" b="1" dirty="0" smtClean="0">
                    <a:latin typeface="+mn-lt"/>
                    <a:cs typeface="Arial" panose="020B0604020202020204" pitchFamily="34" charset="0"/>
                  </a:rPr>
                  <a:t>Interstitial air gaps</a:t>
                </a:r>
                <a:endParaRPr lang="en-US" sz="1400" b="1" dirty="0">
                  <a:latin typeface="+mn-lt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xtBox 169"/>
              <p:cNvSpPr txBox="1"/>
              <p:nvPr/>
            </p:nvSpPr>
            <p:spPr>
              <a:xfrm rot="16200000">
                <a:off x="-12620" y="1797952"/>
                <a:ext cx="88998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1pPr>
                <a:lvl2pPr marL="0" marR="0" indent="457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2pPr>
                <a:lvl3pPr marL="0" marR="0" indent="914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3pPr>
                <a:lvl4pPr marL="0" marR="0" indent="1371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4pPr>
                <a:lvl5pPr marL="0" marR="0" indent="18288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5pPr>
                <a:lvl6pPr marL="0" marR="0" indent="22860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6pPr>
                <a:lvl7pPr marL="0" marR="0" indent="2743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7pPr>
                <a:lvl8pPr marL="0" marR="0" indent="3200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8pPr>
                <a:lvl9pPr marL="0" marR="0" indent="3657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r>
                  <a:rPr lang="en-US" sz="900" dirty="0">
                    <a:latin typeface="+mn-lt"/>
                    <a:cs typeface="Arial" panose="020B0604020202020204" pitchFamily="34" charset="0"/>
                  </a:rPr>
                  <a:t>Dilution fridge</a:t>
                </a:r>
              </a:p>
            </p:txBody>
          </p:sp>
          <p:pic>
            <p:nvPicPr>
              <p:cNvPr id="16" name="Picture 15"/>
              <p:cNvPicPr>
                <a:picLocks noChangeAspect="1" noChangeArrowheads="1"/>
              </p:cNvPicPr>
              <p:nvPr/>
            </p:nvPicPr>
            <p:blipFill rotWithShape="1">
              <a:blip r:embed="rId3" cstate="print"/>
              <a:srcRect l="21735" t="11233" r="-240" b="4796"/>
              <a:stretch/>
            </p:blipFill>
            <p:spPr bwMode="auto">
              <a:xfrm>
                <a:off x="1757349" y="2323334"/>
                <a:ext cx="306220" cy="244697"/>
              </a:xfrm>
              <a:prstGeom prst="roundRect">
                <a:avLst>
                  <a:gd name="adj" fmla="val 15390"/>
                </a:avLst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cxnSp>
            <p:nvCxnSpPr>
              <p:cNvPr id="17" name="Straight Arrow Connector 16"/>
              <p:cNvCxnSpPr/>
              <p:nvPr/>
            </p:nvCxnSpPr>
            <p:spPr>
              <a:xfrm flipH="1">
                <a:off x="1937730" y="1041443"/>
                <a:ext cx="382978" cy="1203917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1176229" y="670100"/>
                <a:ext cx="1042199" cy="347533"/>
              </a:xfrm>
              <a:prstGeom prst="rect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ctr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1pPr>
                <a:lvl2pPr marL="0" marR="0" indent="457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2pPr>
                <a:lvl3pPr marL="0" marR="0" indent="914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3pPr>
                <a:lvl4pPr marL="0" marR="0" indent="1371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4pPr>
                <a:lvl5pPr marL="0" marR="0" indent="18288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5pPr>
                <a:lvl6pPr marL="0" marR="0" indent="22860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6pPr>
                <a:lvl7pPr marL="0" marR="0" indent="2743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7pPr>
                <a:lvl8pPr marL="0" marR="0" indent="3200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8pPr>
                <a:lvl9pPr marL="0" marR="0" indent="3657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" name="TextBox 173"/>
              <p:cNvSpPr txBox="1"/>
              <p:nvPr/>
            </p:nvSpPr>
            <p:spPr>
              <a:xfrm>
                <a:off x="1284424" y="936972"/>
                <a:ext cx="1362104" cy="2339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accent2"/>
                </a:solidFill>
              </a:ln>
            </p:spPr>
            <p:txBody>
              <a:bodyPr wrap="none" lIns="45720" tIns="9144" rIns="45720" bIns="9144" rtlCol="0" anchor="ctr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1pPr>
                <a:lvl2pPr marL="0" marR="0" indent="457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2pPr>
                <a:lvl3pPr marL="0" marR="0" indent="914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3pPr>
                <a:lvl4pPr marL="0" marR="0" indent="1371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4pPr>
                <a:lvl5pPr marL="0" marR="0" indent="18288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5pPr>
                <a:lvl6pPr marL="0" marR="0" indent="22860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6pPr>
                <a:lvl7pPr marL="0" marR="0" indent="2743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7pPr>
                <a:lvl8pPr marL="0" marR="0" indent="3200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8pPr>
                <a:lvl9pPr marL="0" marR="0" indent="3657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algn="ctr"/>
                <a:r>
                  <a:rPr lang="en-US" sz="1400" b="1" dirty="0" smtClean="0">
                    <a:latin typeface="+mn-lt"/>
                    <a:cs typeface="Arial" panose="020B0604020202020204" pitchFamily="34" charset="0"/>
                  </a:rPr>
                  <a:t>Cryostat</a:t>
                </a:r>
                <a:r>
                  <a:rPr lang="en-US" sz="1400" b="1" dirty="0">
                    <a:latin typeface="+mn-lt"/>
                    <a:cs typeface="Arial" panose="020B0604020202020204" pitchFamily="34" charset="0"/>
                  </a:rPr>
                  <a:t> </a:t>
                </a:r>
                <a:r>
                  <a:rPr lang="en-US" sz="1400" b="1" dirty="0" smtClean="0">
                    <a:latin typeface="+mn-lt"/>
                    <a:cs typeface="Arial" panose="020B0604020202020204" pitchFamily="34" charset="0"/>
                  </a:rPr>
                  <a:t>surfaces</a:t>
                </a:r>
                <a:endParaRPr lang="en-US" sz="1400" b="1" dirty="0">
                  <a:latin typeface="+mn-lt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2933911" y="5989320"/>
              <a:ext cx="752053" cy="4743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" t="3289" r="7511"/>
          <a:stretch/>
        </p:blipFill>
        <p:spPr>
          <a:xfrm>
            <a:off x="4923692" y="1650673"/>
            <a:ext cx="3837354" cy="300104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543758" y="1415524"/>
            <a:ext cx="3074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SNOLAB Detector Backgrounds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09135" y="1415524"/>
            <a:ext cx="4104713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accent2"/>
                </a:solidFill>
              </a:rPr>
              <a:t>Non-line-of-sight </a:t>
            </a:r>
            <a:r>
              <a:rPr lang="en-US" sz="1400" u="sng" dirty="0" smtClean="0">
                <a:solidFill>
                  <a:schemeClr val="accent2"/>
                </a:solidFill>
              </a:rPr>
              <a:t>(penetrating)</a:t>
            </a:r>
            <a:r>
              <a:rPr lang="en-US" u="sng" dirty="0" smtClean="0">
                <a:solidFill>
                  <a:schemeClr val="accent2"/>
                </a:solidFill>
              </a:rPr>
              <a:t> Backgrounds</a:t>
            </a:r>
            <a:r>
              <a:rPr lang="en-US" dirty="0" smtClean="0">
                <a:solidFill>
                  <a:schemeClr val="accent2"/>
                </a:solidFill>
              </a:rPr>
              <a:t>:</a:t>
            </a:r>
          </a:p>
          <a:p>
            <a:pPr marL="288925"/>
            <a:r>
              <a:rPr lang="en-US" sz="1600" dirty="0" smtClean="0">
                <a:solidFill>
                  <a:srgbClr val="FF0000"/>
                </a:solidFill>
              </a:rPr>
              <a:t>Electron recoils:</a:t>
            </a:r>
          </a:p>
          <a:p>
            <a:pPr marL="403225"/>
            <a:r>
              <a:rPr lang="en-US" sz="14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</a:t>
            </a:r>
            <a:r>
              <a:rPr lang="en-US" sz="16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en-US" sz="1600" baseline="30000" dirty="0" smtClean="0">
                <a:solidFill>
                  <a:schemeClr val="accent2"/>
                </a:solidFill>
              </a:rPr>
              <a:t>210</a:t>
            </a:r>
            <a:r>
              <a:rPr lang="en-US" sz="1600" dirty="0" smtClean="0">
                <a:solidFill>
                  <a:schemeClr val="accent2"/>
                </a:solidFill>
              </a:rPr>
              <a:t>Bi bremsstrahlung</a:t>
            </a:r>
          </a:p>
          <a:p>
            <a:pPr marL="403225"/>
            <a:r>
              <a:rPr lang="en-US" sz="1600" dirty="0" smtClean="0">
                <a:solidFill>
                  <a:srgbClr val="FF0000"/>
                </a:solidFill>
              </a:rPr>
              <a:t>     </a:t>
            </a:r>
            <a:r>
              <a:rPr lang="en-US" sz="1400" dirty="0" smtClean="0"/>
              <a:t>(limit exposure of surfaces to radon)</a:t>
            </a:r>
          </a:p>
          <a:p>
            <a:pPr marL="403225"/>
            <a:r>
              <a:rPr lang="en-US" sz="14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</a:t>
            </a:r>
            <a:r>
              <a:rPr lang="en-US" sz="16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en-US" sz="1600" baseline="30000" dirty="0" smtClean="0">
                <a:solidFill>
                  <a:schemeClr val="accent2"/>
                </a:solidFill>
              </a:rPr>
              <a:t>214</a:t>
            </a:r>
            <a:r>
              <a:rPr lang="en-US" sz="1600" dirty="0" smtClean="0">
                <a:solidFill>
                  <a:schemeClr val="accent2"/>
                </a:solidFill>
              </a:rPr>
              <a:t>Pb </a:t>
            </a:r>
            <a:r>
              <a:rPr lang="en-US" sz="1400" dirty="0" smtClean="0">
                <a:solidFill>
                  <a:schemeClr val="accent2"/>
                </a:solidFill>
              </a:rPr>
              <a:t>&amp;</a:t>
            </a:r>
            <a:r>
              <a:rPr lang="en-US" sz="1600" dirty="0" smtClean="0">
                <a:solidFill>
                  <a:schemeClr val="accent2"/>
                </a:solidFill>
              </a:rPr>
              <a:t> </a:t>
            </a:r>
            <a:r>
              <a:rPr lang="en-US" sz="1600" baseline="30000" dirty="0" smtClean="0">
                <a:solidFill>
                  <a:schemeClr val="accent2"/>
                </a:solidFill>
              </a:rPr>
              <a:t>214</a:t>
            </a:r>
            <a:r>
              <a:rPr lang="en-US" sz="1600" dirty="0" smtClean="0">
                <a:solidFill>
                  <a:schemeClr val="accent2"/>
                </a:solidFill>
              </a:rPr>
              <a:t>Bi gamma-rays</a:t>
            </a:r>
          </a:p>
          <a:p>
            <a:pPr marL="403225"/>
            <a:r>
              <a:rPr lang="en-US" sz="1400" dirty="0" smtClean="0">
                <a:solidFill>
                  <a:schemeClr val="accent2"/>
                </a:solidFill>
              </a:rPr>
              <a:t>      </a:t>
            </a:r>
            <a:r>
              <a:rPr lang="en-US" sz="1400" dirty="0" smtClean="0"/>
              <a:t>(purge lead shield with low-Rn gas)</a:t>
            </a:r>
          </a:p>
          <a:p>
            <a:pPr marL="288925"/>
            <a:r>
              <a:rPr lang="en-US" sz="1600" dirty="0" smtClean="0">
                <a:solidFill>
                  <a:srgbClr val="0000FF"/>
                </a:solidFill>
              </a:rPr>
              <a:t>Nuclear Recoils:</a:t>
            </a:r>
          </a:p>
          <a:p>
            <a:pPr marL="403225"/>
            <a:r>
              <a:rPr lang="en-US" sz="14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</a:t>
            </a:r>
            <a:r>
              <a:rPr lang="en-US" sz="16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en-US" sz="1600" baseline="300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210</a:t>
            </a:r>
            <a:r>
              <a:rPr lang="en-US" sz="16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Po (</a:t>
            </a:r>
            <a:r>
              <a:rPr lang="el-GR" sz="16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α</a:t>
            </a:r>
            <a:r>
              <a:rPr lang="en-US" sz="16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,n) on </a:t>
            </a:r>
            <a:r>
              <a:rPr lang="en-US" sz="1600" baseline="300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13</a:t>
            </a:r>
            <a:r>
              <a:rPr lang="en-US" sz="16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C in poly</a:t>
            </a:r>
          </a:p>
          <a:p>
            <a:pPr marL="403225"/>
            <a:r>
              <a:rPr lang="en-US" sz="1400" dirty="0" smtClean="0"/>
              <a:t>      (limit exposure of surfaces to radon)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6361723" y="0"/>
            <a:ext cx="2782277" cy="1344246"/>
            <a:chOff x="6361723" y="0"/>
            <a:chExt cx="2782277" cy="1344246"/>
          </a:xfrm>
        </p:grpSpPr>
        <p:sp>
          <p:nvSpPr>
            <p:cNvPr id="27" name="Rectangle 26"/>
            <p:cNvSpPr/>
            <p:nvPr/>
          </p:nvSpPr>
          <p:spPr>
            <a:xfrm>
              <a:off x="6361723" y="0"/>
              <a:ext cx="2782277" cy="13442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6439672" y="0"/>
              <a:ext cx="2704328" cy="1205207"/>
              <a:chOff x="-18451" y="1994868"/>
              <a:chExt cx="6110382" cy="2723145"/>
            </a:xfrm>
          </p:grpSpPr>
          <p:pic>
            <p:nvPicPr>
              <p:cNvPr id="22" name="Picture 21" descr="C:\Users\raybunker\Documents\Physics\Conferences\PNNL G2 - March 2015\radon_chain.PNG"/>
              <p:cNvPicPr>
                <a:picLocks noChangeAspect="1" noChangeArrowheads="1"/>
              </p:cNvPicPr>
              <p:nvPr/>
            </p:nvPicPr>
            <p:blipFill rotWithShape="1">
              <a:blip r:embed="rId5" cstate="print"/>
              <a:srcRect l="3885"/>
              <a:stretch/>
            </p:blipFill>
            <p:spPr bwMode="auto">
              <a:xfrm>
                <a:off x="155744" y="1994868"/>
                <a:ext cx="5936187" cy="2723145"/>
              </a:xfrm>
              <a:prstGeom prst="rect">
                <a:avLst/>
              </a:prstGeom>
              <a:noFill/>
            </p:spPr>
          </p:pic>
          <p:sp>
            <p:nvSpPr>
              <p:cNvPr id="23" name="Rectangle 22"/>
              <p:cNvSpPr/>
              <p:nvPr/>
            </p:nvSpPr>
            <p:spPr>
              <a:xfrm>
                <a:off x="47307" y="3612068"/>
                <a:ext cx="657587" cy="328793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1pPr>
                <a:lvl2pPr marL="0" marR="0" indent="457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2pPr>
                <a:lvl3pPr marL="0" marR="0" indent="914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3pPr>
                <a:lvl4pPr marL="0" marR="0" indent="1371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4pPr>
                <a:lvl5pPr marL="0" marR="0" indent="18288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5pPr>
                <a:lvl6pPr marL="0" marR="0" indent="22860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6pPr>
                <a:lvl7pPr marL="0" marR="0" indent="2743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7pPr>
                <a:lvl8pPr marL="0" marR="0" indent="3200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8pPr>
                <a:lvl9pPr marL="0" marR="0" indent="3657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-18451" y="2691447"/>
                <a:ext cx="657587" cy="328793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1pPr>
                <a:lvl2pPr marL="0" marR="0" indent="457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2pPr>
                <a:lvl3pPr marL="0" marR="0" indent="914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3pPr>
                <a:lvl4pPr marL="0" marR="0" indent="1371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4pPr>
                <a:lvl5pPr marL="0" marR="0" indent="18288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5pPr>
                <a:lvl6pPr marL="0" marR="0" indent="22860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6pPr>
                <a:lvl7pPr marL="0" marR="0" indent="2743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7pPr>
                <a:lvl8pPr marL="0" marR="0" indent="3200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8pPr>
                <a:lvl9pPr marL="0" marR="0" indent="3657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3186599" y="3680446"/>
                <a:ext cx="575982" cy="145217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1pPr>
                <a:lvl2pPr marL="0" marR="0" indent="457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2pPr>
                <a:lvl3pPr marL="0" marR="0" indent="914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3pPr>
                <a:lvl4pPr marL="0" marR="0" indent="1371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4pPr>
                <a:lvl5pPr marL="0" marR="0" indent="18288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5pPr>
                <a:lvl6pPr marL="0" marR="0" indent="22860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6pPr>
                <a:lvl7pPr marL="0" marR="0" indent="2743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7pPr>
                <a:lvl8pPr marL="0" marR="0" indent="3200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8pPr>
                <a:lvl9pPr marL="0" marR="0" indent="3657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5308000" y="3743585"/>
                <a:ext cx="619227" cy="145217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1pPr>
                <a:lvl2pPr marL="0" marR="0" indent="457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2pPr>
                <a:lvl3pPr marL="0" marR="0" indent="914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3pPr>
                <a:lvl4pPr marL="0" marR="0" indent="1371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4pPr>
                <a:lvl5pPr marL="0" marR="0" indent="18288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5pPr>
                <a:lvl6pPr marL="0" marR="0" indent="22860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6pPr>
                <a:lvl7pPr marL="0" marR="0" indent="2743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7pPr>
                <a:lvl8pPr marL="0" marR="0" indent="3200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8pPr>
                <a:lvl9pPr marL="0" marR="0" indent="3657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7236655" y="55879"/>
              <a:ext cx="16102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0099"/>
                  </a:solidFill>
                </a:rPr>
                <a:t>Radon Decay Chain</a:t>
              </a:r>
              <a:endParaRPr lang="en-US" sz="1400" b="1" dirty="0">
                <a:solidFill>
                  <a:srgbClr val="000099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763608" y="331295"/>
              <a:ext cx="171639" cy="1184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6907530" y="323850"/>
              <a:ext cx="0" cy="133350"/>
            </a:xfrm>
            <a:prstGeom prst="straightConnector1">
              <a:avLst/>
            </a:prstGeom>
            <a:ln w="12700">
              <a:solidFill>
                <a:schemeClr val="accent2"/>
              </a:solidFill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/>
            <p:cNvSpPr/>
            <p:nvPr/>
          </p:nvSpPr>
          <p:spPr>
            <a:xfrm>
              <a:off x="6761703" y="744680"/>
              <a:ext cx="171639" cy="1184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>
              <a:off x="6907530" y="737235"/>
              <a:ext cx="0" cy="133350"/>
            </a:xfrm>
            <a:prstGeom prst="straightConnector1">
              <a:avLst/>
            </a:prstGeom>
            <a:ln w="12700">
              <a:solidFill>
                <a:schemeClr val="accent2"/>
              </a:solidFill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/>
            <p:cNvSpPr/>
            <p:nvPr/>
          </p:nvSpPr>
          <p:spPr>
            <a:xfrm>
              <a:off x="7693248" y="744680"/>
              <a:ext cx="171639" cy="1184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7829550" y="737235"/>
              <a:ext cx="0" cy="133350"/>
            </a:xfrm>
            <a:prstGeom prst="straightConnector1">
              <a:avLst/>
            </a:prstGeom>
            <a:ln w="12700">
              <a:solidFill>
                <a:schemeClr val="accent2"/>
              </a:solidFill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6697980" y="260985"/>
              <a:ext cx="25039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900" dirty="0" smtClean="0">
                  <a:solidFill>
                    <a:schemeClr val="accent2"/>
                  </a:solidFill>
                  <a:latin typeface="Cambria" panose="02040503050406030204" pitchFamily="18" charset="0"/>
                </a:rPr>
                <a:t>α</a:t>
              </a:r>
              <a:endParaRPr lang="en-US" sz="900" dirty="0">
                <a:solidFill>
                  <a:schemeClr val="accent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703695" y="674370"/>
              <a:ext cx="25039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900" dirty="0" smtClean="0">
                  <a:solidFill>
                    <a:schemeClr val="accent2"/>
                  </a:solidFill>
                  <a:latin typeface="Cambria" panose="02040503050406030204" pitchFamily="18" charset="0"/>
                </a:rPr>
                <a:t>α</a:t>
              </a:r>
              <a:endParaRPr lang="en-US" sz="900" dirty="0">
                <a:solidFill>
                  <a:schemeClr val="accent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616190" y="674370"/>
              <a:ext cx="25039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900" dirty="0" smtClean="0">
                  <a:solidFill>
                    <a:schemeClr val="accent2"/>
                  </a:solidFill>
                  <a:latin typeface="Cambria" panose="02040503050406030204" pitchFamily="18" charset="0"/>
                </a:rPr>
                <a:t>α</a:t>
              </a:r>
              <a:endParaRPr lang="en-US" sz="900" dirty="0">
                <a:solidFill>
                  <a:schemeClr val="accent2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46" name="Oval 45"/>
          <p:cNvSpPr/>
          <p:nvPr/>
        </p:nvSpPr>
        <p:spPr>
          <a:xfrm rot="20394228">
            <a:off x="6615866" y="693281"/>
            <a:ext cx="1034417" cy="430053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 rot="20394228">
            <a:off x="8077056" y="591771"/>
            <a:ext cx="427720" cy="430053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>
            <a:off x="5615644" y="2464853"/>
            <a:ext cx="2772554" cy="3814696"/>
            <a:chOff x="5615644" y="2464853"/>
            <a:chExt cx="2772554" cy="3814696"/>
          </a:xfrm>
        </p:grpSpPr>
        <p:sp>
          <p:nvSpPr>
            <p:cNvPr id="48" name="TextBox 47"/>
            <p:cNvSpPr txBox="1"/>
            <p:nvPr/>
          </p:nvSpPr>
          <p:spPr>
            <a:xfrm>
              <a:off x="5615644" y="5079220"/>
              <a:ext cx="2772554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Non-line-of-sight</a:t>
              </a:r>
            </a:p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Radon Background</a:t>
              </a:r>
            </a:p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≈1% of Total Electron Recoil</a:t>
              </a:r>
              <a:endParaRPr lang="en-US" dirty="0">
                <a:solidFill>
                  <a:srgbClr val="FF0000"/>
                </a:solidFill>
              </a:endParaRPr>
            </a:p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Photon Background</a:t>
              </a:r>
            </a:p>
          </p:txBody>
        </p:sp>
        <p:sp>
          <p:nvSpPr>
            <p:cNvPr id="53" name="Down Arrow 52"/>
            <p:cNvSpPr/>
            <p:nvPr/>
          </p:nvSpPr>
          <p:spPr>
            <a:xfrm rot="789481">
              <a:off x="8105125" y="2464853"/>
              <a:ext cx="216412" cy="2711922"/>
            </a:xfrm>
            <a:prstGeom prst="downArrow">
              <a:avLst>
                <a:gd name="adj1" fmla="val 16696"/>
                <a:gd name="adj2" fmla="val 93000"/>
              </a:avLst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Oval 54"/>
          <p:cNvSpPr/>
          <p:nvPr/>
        </p:nvSpPr>
        <p:spPr>
          <a:xfrm rot="20394228">
            <a:off x="8539532" y="382123"/>
            <a:ext cx="427720" cy="430053"/>
          </a:xfrm>
          <a:prstGeom prst="ellipse">
            <a:avLst/>
          </a:pr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/>
          <p:cNvGrpSpPr/>
          <p:nvPr/>
        </p:nvGrpSpPr>
        <p:grpSpPr>
          <a:xfrm>
            <a:off x="5643340" y="3951177"/>
            <a:ext cx="2724977" cy="2324466"/>
            <a:chOff x="5639433" y="3955083"/>
            <a:chExt cx="2724977" cy="2324466"/>
          </a:xfrm>
        </p:grpSpPr>
        <p:sp>
          <p:nvSpPr>
            <p:cNvPr id="61" name="TextBox 60"/>
            <p:cNvSpPr txBox="1"/>
            <p:nvPr/>
          </p:nvSpPr>
          <p:spPr>
            <a:xfrm>
              <a:off x="5639433" y="5079220"/>
              <a:ext cx="2724977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FF"/>
                  </a:solidFill>
                </a:rPr>
                <a:t>Non-line-of-sight</a:t>
              </a:r>
            </a:p>
            <a:p>
              <a:pPr algn="ctr"/>
              <a:r>
                <a:rPr lang="en-US" dirty="0" smtClean="0">
                  <a:solidFill>
                    <a:srgbClr val="0000FF"/>
                  </a:solidFill>
                </a:rPr>
                <a:t>Radon Background</a:t>
              </a:r>
            </a:p>
            <a:p>
              <a:pPr algn="ctr"/>
              <a:r>
                <a:rPr lang="en-US" dirty="0" smtClean="0">
                  <a:solidFill>
                    <a:srgbClr val="0000FF"/>
                  </a:solidFill>
                </a:rPr>
                <a:t>&lt;1% of Total Nuclear Recoil</a:t>
              </a:r>
              <a:endParaRPr lang="en-US" dirty="0">
                <a:solidFill>
                  <a:srgbClr val="0000FF"/>
                </a:solidFill>
              </a:endParaRPr>
            </a:p>
            <a:p>
              <a:pPr algn="ctr"/>
              <a:r>
                <a:rPr lang="en-US" dirty="0" smtClean="0">
                  <a:solidFill>
                    <a:srgbClr val="0000FF"/>
                  </a:solidFill>
                </a:rPr>
                <a:t>Neutron Background</a:t>
              </a:r>
            </a:p>
          </p:txBody>
        </p:sp>
        <p:sp>
          <p:nvSpPr>
            <p:cNvPr id="62" name="Down Arrow 61"/>
            <p:cNvSpPr/>
            <p:nvPr/>
          </p:nvSpPr>
          <p:spPr>
            <a:xfrm rot="789481">
              <a:off x="7933253" y="3955083"/>
              <a:ext cx="216412" cy="1201869"/>
            </a:xfrm>
            <a:prstGeom prst="downArrow">
              <a:avLst>
                <a:gd name="adj1" fmla="val 16696"/>
                <a:gd name="adj2" fmla="val 93000"/>
              </a:avLst>
            </a:prstGeom>
            <a:solidFill>
              <a:srgbClr val="0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52693" y="3950384"/>
            <a:ext cx="4480267" cy="457786"/>
            <a:chOff x="152693" y="3950384"/>
            <a:chExt cx="4480267" cy="457786"/>
          </a:xfrm>
        </p:grpSpPr>
        <p:sp>
          <p:nvSpPr>
            <p:cNvPr id="66" name="Rectangle 65"/>
            <p:cNvSpPr/>
            <p:nvPr/>
          </p:nvSpPr>
          <p:spPr>
            <a:xfrm>
              <a:off x="2914943" y="3954194"/>
              <a:ext cx="1718017" cy="45397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1421131" y="4095750"/>
              <a:ext cx="1360170" cy="24003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152693" y="3950384"/>
              <a:ext cx="1089367" cy="45778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</a:endParaRPr>
            </a:p>
          </p:txBody>
        </p:sp>
      </p:grpSp>
      <p:sp>
        <p:nvSpPr>
          <p:cNvPr id="71" name="Rectangle 70"/>
          <p:cNvSpPr/>
          <p:nvPr/>
        </p:nvSpPr>
        <p:spPr>
          <a:xfrm>
            <a:off x="2914943" y="3954194"/>
            <a:ext cx="1718017" cy="453976"/>
          </a:xfrm>
          <a:prstGeom prst="rect">
            <a:avLst/>
          </a:prstGeom>
          <a:noFill/>
          <a:ln w="3810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4" name="TextBox 73"/>
          <p:cNvSpPr txBox="1"/>
          <p:nvPr/>
        </p:nvSpPr>
        <p:spPr>
          <a:xfrm rot="346345">
            <a:off x="5941975" y="3173484"/>
            <a:ext cx="1152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1BFBF"/>
                </a:solidFill>
              </a:rPr>
              <a:t>Solar neutrinos</a:t>
            </a:r>
            <a:endParaRPr lang="en-US" sz="1200" dirty="0">
              <a:solidFill>
                <a:srgbClr val="01BFBF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 rot="326239">
            <a:off x="8212163" y="3926722"/>
            <a:ext cx="7791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Neutrons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829842" y="2260581"/>
            <a:ext cx="6993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E60000"/>
                </a:solidFill>
              </a:rPr>
              <a:t>Photons</a:t>
            </a:r>
            <a:endParaRPr lang="en-US" sz="1200" dirty="0">
              <a:solidFill>
                <a:srgbClr val="E6000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442746" y="2006835"/>
            <a:ext cx="5282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B100"/>
                </a:solidFill>
              </a:rPr>
              <a:t>Betas</a:t>
            </a:r>
            <a:endParaRPr lang="en-US" sz="1200" dirty="0">
              <a:solidFill>
                <a:srgbClr val="00B1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148749" y="1824075"/>
            <a:ext cx="245324" cy="221599"/>
          </a:xfrm>
          <a:prstGeom prst="rect">
            <a:avLst/>
          </a:prstGeom>
          <a:solidFill>
            <a:schemeClr val="bg1"/>
          </a:solidFill>
        </p:spPr>
        <p:txBody>
          <a:bodyPr wrap="none" lIns="18288" tIns="18288" rIns="18288" bIns="18288" rtlCol="0" anchor="ctr">
            <a:spAutoFit/>
          </a:bodyPr>
          <a:lstStyle/>
          <a:p>
            <a:pPr algn="ctr"/>
            <a:r>
              <a:rPr lang="en-US" sz="1200" baseline="30000" dirty="0" smtClean="0">
                <a:solidFill>
                  <a:srgbClr val="800080"/>
                </a:solidFill>
              </a:rPr>
              <a:t>32</a:t>
            </a:r>
            <a:r>
              <a:rPr lang="en-US" sz="1200" dirty="0" smtClean="0">
                <a:solidFill>
                  <a:srgbClr val="800080"/>
                </a:solidFill>
              </a:rPr>
              <a:t>Si</a:t>
            </a:r>
            <a:endParaRPr lang="en-US" sz="1200" dirty="0">
              <a:solidFill>
                <a:srgbClr val="80008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261353" y="2860395"/>
            <a:ext cx="219676" cy="221599"/>
          </a:xfrm>
          <a:prstGeom prst="rect">
            <a:avLst/>
          </a:prstGeom>
          <a:solidFill>
            <a:schemeClr val="bg1"/>
          </a:solidFill>
        </p:spPr>
        <p:txBody>
          <a:bodyPr wrap="none" lIns="18288" tIns="18288" rIns="18288" bIns="18288" rtlCol="0" anchor="ctr">
            <a:spAutoFit/>
          </a:bodyPr>
          <a:lstStyle/>
          <a:p>
            <a:pPr algn="ctr"/>
            <a:r>
              <a:rPr lang="en-US" sz="1200" baseline="30000" dirty="0" smtClean="0">
                <a:solidFill>
                  <a:srgbClr val="CB49CB"/>
                </a:solidFill>
              </a:rPr>
              <a:t>32</a:t>
            </a:r>
            <a:r>
              <a:rPr lang="en-US" sz="1200" dirty="0">
                <a:solidFill>
                  <a:srgbClr val="CB49CB"/>
                </a:solidFill>
              </a:rPr>
              <a:t>P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982109" y="3104235"/>
            <a:ext cx="184410" cy="221599"/>
          </a:xfrm>
          <a:prstGeom prst="rect">
            <a:avLst/>
          </a:prstGeom>
          <a:solidFill>
            <a:schemeClr val="bg1"/>
          </a:solidFill>
        </p:spPr>
        <p:txBody>
          <a:bodyPr wrap="none" lIns="18288" tIns="18288" rIns="18288" bIns="18288" rtlCol="0" anchor="ctr">
            <a:spAutoFit/>
          </a:bodyPr>
          <a:lstStyle/>
          <a:p>
            <a:r>
              <a:rPr lang="en-US" sz="1200" baseline="30000" dirty="0" smtClean="0">
                <a:solidFill>
                  <a:srgbClr val="E60080"/>
                </a:solidFill>
              </a:rPr>
              <a:t>3</a:t>
            </a:r>
            <a:r>
              <a:rPr lang="en-US" sz="1200" dirty="0" smtClean="0">
                <a:solidFill>
                  <a:srgbClr val="E60080"/>
                </a:solidFill>
              </a:rPr>
              <a:t>H</a:t>
            </a:r>
            <a:endParaRPr lang="en-US" sz="1200" dirty="0">
              <a:solidFill>
                <a:srgbClr val="E6008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561522" y="2723115"/>
            <a:ext cx="590098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200" baseline="30000" dirty="0" smtClean="0">
                <a:solidFill>
                  <a:srgbClr val="E69926"/>
                </a:solidFill>
              </a:rPr>
              <a:t>206</a:t>
            </a:r>
            <a:r>
              <a:rPr lang="en-US" sz="1200" dirty="0" smtClean="0">
                <a:solidFill>
                  <a:srgbClr val="E69926"/>
                </a:solidFill>
              </a:rPr>
              <a:t>Pb</a:t>
            </a:r>
          </a:p>
          <a:p>
            <a:pPr>
              <a:lnSpc>
                <a:spcPts val="1000"/>
              </a:lnSpc>
            </a:pPr>
            <a:r>
              <a:rPr lang="en-US" sz="1200" dirty="0" smtClean="0">
                <a:solidFill>
                  <a:srgbClr val="E69926"/>
                </a:solidFill>
              </a:rPr>
              <a:t>recoils</a:t>
            </a:r>
            <a:endParaRPr lang="en-US" sz="1200" dirty="0">
              <a:solidFill>
                <a:srgbClr val="E699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918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6" grpId="1" animBg="1"/>
      <p:bldP spid="47" grpId="0" animBg="1"/>
      <p:bldP spid="47" grpId="1" animBg="1"/>
      <p:bldP spid="55" grpId="0" animBg="1"/>
      <p:bldP spid="7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</p:spPr>
        <p:txBody>
          <a:bodyPr/>
          <a:lstStyle/>
          <a:p>
            <a:r>
              <a:rPr lang="en-US" sz="2800" dirty="0" smtClean="0"/>
              <a:t>Radon Backgrounds</a:t>
            </a:r>
            <a:endParaRPr lang="en-US" sz="28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" t="3289" r="7511"/>
          <a:stretch/>
        </p:blipFill>
        <p:spPr>
          <a:xfrm>
            <a:off x="4923692" y="1650673"/>
            <a:ext cx="3837354" cy="3001046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293272" y="1412435"/>
            <a:ext cx="402456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accent2"/>
                </a:solidFill>
              </a:rPr>
              <a:t>Line-of-sight </a:t>
            </a:r>
            <a:r>
              <a:rPr lang="en-US" sz="1400" u="sng" dirty="0" smtClean="0">
                <a:solidFill>
                  <a:schemeClr val="accent2"/>
                </a:solidFill>
              </a:rPr>
              <a:t>(non-penetrating)</a:t>
            </a:r>
            <a:r>
              <a:rPr lang="en-US" u="sng" dirty="0" smtClean="0">
                <a:solidFill>
                  <a:schemeClr val="accent2"/>
                </a:solidFill>
              </a:rPr>
              <a:t> Backgrounds</a:t>
            </a:r>
            <a:r>
              <a:rPr lang="en-US" dirty="0" smtClean="0">
                <a:solidFill>
                  <a:schemeClr val="accent2"/>
                </a:solidFill>
              </a:rPr>
              <a:t>:</a:t>
            </a:r>
          </a:p>
          <a:p>
            <a:pPr marL="288925"/>
            <a:r>
              <a:rPr lang="en-US" sz="1600" dirty="0" smtClean="0">
                <a:solidFill>
                  <a:srgbClr val="00B300"/>
                </a:solidFill>
              </a:rPr>
              <a:t>Electron recoils:</a:t>
            </a:r>
          </a:p>
          <a:p>
            <a:pPr marL="403225"/>
            <a:r>
              <a:rPr lang="en-US" sz="14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</a:t>
            </a:r>
            <a:r>
              <a:rPr lang="en-US" sz="16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en-US" sz="1600" baseline="30000" dirty="0" smtClean="0">
                <a:solidFill>
                  <a:schemeClr val="accent2"/>
                </a:solidFill>
              </a:rPr>
              <a:t>210</a:t>
            </a:r>
            <a:r>
              <a:rPr lang="en-US" sz="1600" dirty="0" smtClean="0">
                <a:solidFill>
                  <a:schemeClr val="accent2"/>
                </a:solidFill>
              </a:rPr>
              <a:t>Pb </a:t>
            </a:r>
            <a:r>
              <a:rPr lang="en-US" sz="1400" dirty="0" smtClean="0">
                <a:solidFill>
                  <a:schemeClr val="accent2"/>
                </a:solidFill>
              </a:rPr>
              <a:t>&amp;</a:t>
            </a:r>
            <a:r>
              <a:rPr lang="en-US" sz="1600" dirty="0" smtClean="0">
                <a:solidFill>
                  <a:schemeClr val="accent2"/>
                </a:solidFill>
              </a:rPr>
              <a:t> </a:t>
            </a:r>
            <a:r>
              <a:rPr lang="en-US" sz="1600" baseline="30000" dirty="0" smtClean="0">
                <a:solidFill>
                  <a:schemeClr val="accent2"/>
                </a:solidFill>
              </a:rPr>
              <a:t>210</a:t>
            </a:r>
            <a:r>
              <a:rPr lang="en-US" sz="1600" dirty="0" smtClean="0">
                <a:solidFill>
                  <a:schemeClr val="accent2"/>
                </a:solidFill>
              </a:rPr>
              <a:t>Bi betas and x-rays</a:t>
            </a:r>
            <a:endParaRPr lang="en-US" sz="1400" dirty="0" smtClean="0"/>
          </a:p>
          <a:p>
            <a:pPr marL="288925"/>
            <a:r>
              <a:rPr lang="en-US" sz="1600" dirty="0" smtClean="0">
                <a:solidFill>
                  <a:srgbClr val="E69926"/>
                </a:solidFill>
              </a:rPr>
              <a:t>Nuclear Recoils:</a:t>
            </a:r>
          </a:p>
          <a:p>
            <a:pPr marL="403225"/>
            <a:r>
              <a:rPr lang="en-US" sz="14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</a:t>
            </a:r>
            <a:r>
              <a:rPr lang="en-US" sz="16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en-US" sz="1600" baseline="300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206</a:t>
            </a:r>
            <a:r>
              <a:rPr lang="en-US" sz="16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Pb recoils from </a:t>
            </a:r>
            <a:r>
              <a:rPr lang="en-US" sz="1600" baseline="300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210</a:t>
            </a:r>
            <a:r>
              <a:rPr lang="en-US" sz="16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Po decays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6361723" y="0"/>
            <a:ext cx="2782277" cy="1344246"/>
            <a:chOff x="6361723" y="0"/>
            <a:chExt cx="2782277" cy="1344246"/>
          </a:xfrm>
        </p:grpSpPr>
        <p:sp>
          <p:nvSpPr>
            <p:cNvPr id="27" name="Rectangle 26"/>
            <p:cNvSpPr/>
            <p:nvPr/>
          </p:nvSpPr>
          <p:spPr>
            <a:xfrm>
              <a:off x="6361723" y="0"/>
              <a:ext cx="2782277" cy="13442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6439672" y="0"/>
              <a:ext cx="2704328" cy="1205207"/>
              <a:chOff x="-18451" y="1994868"/>
              <a:chExt cx="6110382" cy="2723145"/>
            </a:xfrm>
          </p:grpSpPr>
          <p:pic>
            <p:nvPicPr>
              <p:cNvPr id="22" name="Picture 21" descr="C:\Users\raybunker\Documents\Physics\Conferences\PNNL G2 - March 2015\radon_chain.PN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3885"/>
              <a:stretch/>
            </p:blipFill>
            <p:spPr bwMode="auto">
              <a:xfrm>
                <a:off x="155744" y="1994868"/>
                <a:ext cx="5936187" cy="2723145"/>
              </a:xfrm>
              <a:prstGeom prst="rect">
                <a:avLst/>
              </a:prstGeom>
              <a:noFill/>
            </p:spPr>
          </p:pic>
          <p:sp>
            <p:nvSpPr>
              <p:cNvPr id="23" name="Rectangle 22"/>
              <p:cNvSpPr/>
              <p:nvPr/>
            </p:nvSpPr>
            <p:spPr>
              <a:xfrm>
                <a:off x="47307" y="3612068"/>
                <a:ext cx="657587" cy="328793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1pPr>
                <a:lvl2pPr marL="0" marR="0" indent="457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2pPr>
                <a:lvl3pPr marL="0" marR="0" indent="914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3pPr>
                <a:lvl4pPr marL="0" marR="0" indent="1371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4pPr>
                <a:lvl5pPr marL="0" marR="0" indent="18288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5pPr>
                <a:lvl6pPr marL="0" marR="0" indent="22860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6pPr>
                <a:lvl7pPr marL="0" marR="0" indent="2743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7pPr>
                <a:lvl8pPr marL="0" marR="0" indent="3200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8pPr>
                <a:lvl9pPr marL="0" marR="0" indent="3657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-18451" y="2691447"/>
                <a:ext cx="657587" cy="328793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1pPr>
                <a:lvl2pPr marL="0" marR="0" indent="457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2pPr>
                <a:lvl3pPr marL="0" marR="0" indent="914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3pPr>
                <a:lvl4pPr marL="0" marR="0" indent="1371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4pPr>
                <a:lvl5pPr marL="0" marR="0" indent="18288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5pPr>
                <a:lvl6pPr marL="0" marR="0" indent="22860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6pPr>
                <a:lvl7pPr marL="0" marR="0" indent="2743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7pPr>
                <a:lvl8pPr marL="0" marR="0" indent="3200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8pPr>
                <a:lvl9pPr marL="0" marR="0" indent="3657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3186599" y="3680446"/>
                <a:ext cx="575982" cy="145217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1pPr>
                <a:lvl2pPr marL="0" marR="0" indent="457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2pPr>
                <a:lvl3pPr marL="0" marR="0" indent="914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3pPr>
                <a:lvl4pPr marL="0" marR="0" indent="1371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4pPr>
                <a:lvl5pPr marL="0" marR="0" indent="18288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5pPr>
                <a:lvl6pPr marL="0" marR="0" indent="22860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6pPr>
                <a:lvl7pPr marL="0" marR="0" indent="2743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7pPr>
                <a:lvl8pPr marL="0" marR="0" indent="3200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8pPr>
                <a:lvl9pPr marL="0" marR="0" indent="3657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5308000" y="3743585"/>
                <a:ext cx="619227" cy="145217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1pPr>
                <a:lvl2pPr marL="0" marR="0" indent="457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2pPr>
                <a:lvl3pPr marL="0" marR="0" indent="914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3pPr>
                <a:lvl4pPr marL="0" marR="0" indent="1371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4pPr>
                <a:lvl5pPr marL="0" marR="0" indent="18288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5pPr>
                <a:lvl6pPr marL="0" marR="0" indent="22860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6pPr>
                <a:lvl7pPr marL="0" marR="0" indent="27432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7pPr>
                <a:lvl8pPr marL="0" marR="0" indent="32004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8pPr>
                <a:lvl9pPr marL="0" marR="0" indent="365760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7236655" y="55879"/>
              <a:ext cx="16102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0099"/>
                  </a:solidFill>
                </a:rPr>
                <a:t>Radon Decay Chain</a:t>
              </a:r>
              <a:endParaRPr lang="en-US" sz="1400" b="1" dirty="0">
                <a:solidFill>
                  <a:srgbClr val="000099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763608" y="331295"/>
              <a:ext cx="171639" cy="1184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6907530" y="323850"/>
              <a:ext cx="0" cy="133350"/>
            </a:xfrm>
            <a:prstGeom prst="straightConnector1">
              <a:avLst/>
            </a:prstGeom>
            <a:ln w="12700">
              <a:solidFill>
                <a:schemeClr val="accent2"/>
              </a:solidFill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/>
            <p:cNvSpPr/>
            <p:nvPr/>
          </p:nvSpPr>
          <p:spPr>
            <a:xfrm>
              <a:off x="6761703" y="744680"/>
              <a:ext cx="171639" cy="1184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>
              <a:off x="6907530" y="737235"/>
              <a:ext cx="0" cy="133350"/>
            </a:xfrm>
            <a:prstGeom prst="straightConnector1">
              <a:avLst/>
            </a:prstGeom>
            <a:ln w="12700">
              <a:solidFill>
                <a:schemeClr val="accent2"/>
              </a:solidFill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/>
            <p:cNvSpPr/>
            <p:nvPr/>
          </p:nvSpPr>
          <p:spPr>
            <a:xfrm>
              <a:off x="7693248" y="744680"/>
              <a:ext cx="171639" cy="1184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7829550" y="737235"/>
              <a:ext cx="0" cy="133350"/>
            </a:xfrm>
            <a:prstGeom prst="straightConnector1">
              <a:avLst/>
            </a:prstGeom>
            <a:ln w="12700">
              <a:solidFill>
                <a:schemeClr val="accent2"/>
              </a:solidFill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6697980" y="260985"/>
              <a:ext cx="25039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900" dirty="0" smtClean="0">
                  <a:solidFill>
                    <a:schemeClr val="accent2"/>
                  </a:solidFill>
                  <a:latin typeface="Cambria" panose="02040503050406030204" pitchFamily="18" charset="0"/>
                </a:rPr>
                <a:t>α</a:t>
              </a:r>
              <a:endParaRPr lang="en-US" sz="900" dirty="0">
                <a:solidFill>
                  <a:schemeClr val="accent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703695" y="674370"/>
              <a:ext cx="25039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900" dirty="0" smtClean="0">
                  <a:solidFill>
                    <a:schemeClr val="accent2"/>
                  </a:solidFill>
                  <a:latin typeface="Cambria" panose="02040503050406030204" pitchFamily="18" charset="0"/>
                </a:rPr>
                <a:t>α</a:t>
              </a:r>
              <a:endParaRPr lang="en-US" sz="900" dirty="0">
                <a:solidFill>
                  <a:schemeClr val="accent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616190" y="674370"/>
              <a:ext cx="25039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900" dirty="0" smtClean="0">
                  <a:solidFill>
                    <a:schemeClr val="accent2"/>
                  </a:solidFill>
                  <a:latin typeface="Cambria" panose="02040503050406030204" pitchFamily="18" charset="0"/>
                </a:rPr>
                <a:t>α</a:t>
              </a:r>
              <a:endParaRPr lang="en-US" sz="900" dirty="0">
                <a:solidFill>
                  <a:schemeClr val="accent2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46" name="Oval 45"/>
          <p:cNvSpPr/>
          <p:nvPr/>
        </p:nvSpPr>
        <p:spPr>
          <a:xfrm rot="20394228">
            <a:off x="7539792" y="697483"/>
            <a:ext cx="1034417" cy="430053"/>
          </a:xfrm>
          <a:prstGeom prst="ellipse">
            <a:avLst/>
          </a:prstGeom>
          <a:noFill/>
          <a:ln w="28575">
            <a:solidFill>
              <a:srgbClr val="00B1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 rot="20394228">
            <a:off x="8538065" y="380316"/>
            <a:ext cx="427720" cy="430053"/>
          </a:xfrm>
          <a:prstGeom prst="ellipse">
            <a:avLst/>
          </a:prstGeom>
          <a:noFill/>
          <a:ln w="28575">
            <a:solidFill>
              <a:srgbClr val="E6992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/>
          <p:cNvSpPr txBox="1"/>
          <p:nvPr/>
        </p:nvSpPr>
        <p:spPr>
          <a:xfrm>
            <a:off x="5543758" y="1412435"/>
            <a:ext cx="3074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SNOLAB Detector Backgrounds</a:t>
            </a:r>
          </a:p>
        </p:txBody>
      </p:sp>
      <p:sp>
        <p:nvSpPr>
          <p:cNvPr id="74" name="Half Frame 73"/>
          <p:cNvSpPr/>
          <p:nvPr/>
        </p:nvSpPr>
        <p:spPr>
          <a:xfrm>
            <a:off x="908278" y="4595369"/>
            <a:ext cx="2898531" cy="1899155"/>
          </a:xfrm>
          <a:prstGeom prst="halfFrame">
            <a:avLst>
              <a:gd name="adj1" fmla="val 16386"/>
              <a:gd name="adj2" fmla="val 16383"/>
            </a:avLst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hangingPunct="1">
              <a:defRPr/>
            </a:pPr>
            <a:endParaRPr lang="en-US" smtClean="0">
              <a:solidFill>
                <a:srgbClr val="707276"/>
              </a:solidFill>
              <a:latin typeface="Calibri"/>
              <a:ea typeface="+mn-ea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526388" y="5230831"/>
            <a:ext cx="2071389" cy="486859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hangingPunct="1">
              <a:defRPr/>
            </a:pPr>
            <a:r>
              <a:rPr lang="en-US" sz="1400" dirty="0" smtClean="0">
                <a:solidFill>
                  <a:srgbClr val="242424"/>
                </a:solidFill>
                <a:latin typeface="Calibri"/>
                <a:ea typeface="+mn-ea"/>
              </a:rPr>
              <a:t>detector</a:t>
            </a:r>
            <a:endParaRPr lang="en-US" sz="1600" dirty="0" smtClean="0">
              <a:solidFill>
                <a:srgbClr val="242424"/>
              </a:solidFill>
              <a:latin typeface="Calibri"/>
              <a:ea typeface="+mn-ea"/>
            </a:endParaRPr>
          </a:p>
        </p:txBody>
      </p:sp>
      <p:sp>
        <p:nvSpPr>
          <p:cNvPr id="76" name="TextBox 98"/>
          <p:cNvSpPr txBox="1"/>
          <p:nvPr/>
        </p:nvSpPr>
        <p:spPr>
          <a:xfrm rot="16200000">
            <a:off x="49794" y="5250602"/>
            <a:ext cx="1328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hangingPunct="1"/>
            <a:r>
              <a:rPr lang="en-US" sz="1400" dirty="0" smtClean="0">
                <a:solidFill>
                  <a:schemeClr val="accent2"/>
                </a:solidFill>
                <a:latin typeface="Calibri"/>
                <a:ea typeface="+mn-ea"/>
              </a:rPr>
              <a:t>copper housing</a:t>
            </a:r>
            <a:endParaRPr lang="en-US" sz="1400" dirty="0">
              <a:solidFill>
                <a:schemeClr val="accent2"/>
              </a:solidFill>
              <a:latin typeface="Calibri"/>
              <a:ea typeface="+mn-ea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526388" y="6023886"/>
            <a:ext cx="2071389" cy="486859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hangingPunct="1">
              <a:defRPr/>
            </a:pPr>
            <a:r>
              <a:rPr lang="en-US" sz="1400" dirty="0" smtClean="0">
                <a:solidFill>
                  <a:srgbClr val="242424"/>
                </a:solidFill>
                <a:latin typeface="Calibri"/>
                <a:ea typeface="+mn-ea"/>
              </a:rPr>
              <a:t>adjacent detector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2683518" y="4653735"/>
            <a:ext cx="729817" cy="585114"/>
            <a:chOff x="2622558" y="4432755"/>
            <a:chExt cx="729817" cy="585114"/>
          </a:xfrm>
        </p:grpSpPr>
        <p:cxnSp>
          <p:nvCxnSpPr>
            <p:cNvPr id="87" name="Straight Arrow Connector 86"/>
            <p:cNvCxnSpPr/>
            <p:nvPr/>
          </p:nvCxnSpPr>
          <p:spPr>
            <a:xfrm flipH="1">
              <a:off x="2787623" y="4690528"/>
              <a:ext cx="93448" cy="327341"/>
            </a:xfrm>
            <a:prstGeom prst="straightConnector1">
              <a:avLst/>
            </a:prstGeom>
            <a:noFill/>
            <a:ln w="19050" cap="flat" cmpd="sng" algn="ctr">
              <a:solidFill>
                <a:srgbClr val="009600"/>
              </a:solidFill>
              <a:prstDash val="solid"/>
              <a:headEnd type="oval" w="sm" len="sm"/>
              <a:tailEnd type="stealth"/>
            </a:ln>
            <a:effectLst/>
          </p:spPr>
        </p:cxnSp>
        <p:sp>
          <p:nvSpPr>
            <p:cNvPr id="88" name="TextBox 127"/>
            <p:cNvSpPr txBox="1"/>
            <p:nvPr/>
          </p:nvSpPr>
          <p:spPr>
            <a:xfrm>
              <a:off x="2622558" y="4432755"/>
              <a:ext cx="5549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0" marR="0" indent="4572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9144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13716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18288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22860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27432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32004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36576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defRPr/>
              </a:pPr>
              <a:r>
                <a:rPr lang="en-US" sz="1400" baseline="30000" dirty="0" smtClean="0">
                  <a:solidFill>
                    <a:srgbClr val="009600"/>
                  </a:solidFill>
                  <a:latin typeface="Calibri"/>
                  <a:ea typeface="+mn-ea"/>
                  <a:cs typeface="Times New Roman" panose="02020603050405020304" pitchFamily="18" charset="0"/>
                </a:rPr>
                <a:t>210</a:t>
              </a:r>
              <a:r>
                <a:rPr lang="en-US" sz="1400" dirty="0" smtClean="0">
                  <a:solidFill>
                    <a:srgbClr val="009600"/>
                  </a:solidFill>
                  <a:latin typeface="Calibri"/>
                  <a:ea typeface="+mn-ea"/>
                  <a:cs typeface="Times New Roman" panose="02020603050405020304" pitchFamily="18" charset="0"/>
                </a:rPr>
                <a:t>Pb</a:t>
              </a:r>
              <a:endParaRPr lang="en-US" sz="1400" baseline="30000" dirty="0" smtClean="0">
                <a:solidFill>
                  <a:srgbClr val="009600"/>
                </a:solidFill>
                <a:latin typeface="Calibri"/>
                <a:ea typeface="+mn-ea"/>
              </a:endParaRPr>
            </a:p>
          </p:txBody>
        </p:sp>
        <p:sp>
          <p:nvSpPr>
            <p:cNvPr id="89" name="TextBox 128"/>
            <p:cNvSpPr txBox="1"/>
            <p:nvPr/>
          </p:nvSpPr>
          <p:spPr>
            <a:xfrm>
              <a:off x="2810816" y="4689063"/>
              <a:ext cx="5415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0" marR="0" indent="4572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9144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13716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18288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22860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27432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32004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36576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defRPr/>
              </a:pPr>
              <a:r>
                <a:rPr lang="en-US" sz="1400" dirty="0" smtClean="0">
                  <a:solidFill>
                    <a:srgbClr val="009600"/>
                  </a:solidFill>
                  <a:latin typeface="Calibri"/>
                  <a:ea typeface="+mn-ea"/>
                  <a:cs typeface="Times New Roman" panose="02020603050405020304" pitchFamily="18" charset="0"/>
                </a:rPr>
                <a:t>x-ray</a:t>
              </a:r>
              <a:endParaRPr lang="en-US" sz="1600" dirty="0" smtClean="0">
                <a:solidFill>
                  <a:srgbClr val="009600"/>
                </a:solidFill>
                <a:latin typeface="Calibri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482472" y="5707118"/>
            <a:ext cx="506870" cy="580372"/>
            <a:chOff x="1421512" y="5486138"/>
            <a:chExt cx="506870" cy="580372"/>
          </a:xfrm>
        </p:grpSpPr>
        <p:cxnSp>
          <p:nvCxnSpPr>
            <p:cNvPr id="84" name="Straight Arrow Connector 83"/>
            <p:cNvCxnSpPr/>
            <p:nvPr/>
          </p:nvCxnSpPr>
          <p:spPr>
            <a:xfrm flipV="1">
              <a:off x="1759484" y="5486138"/>
              <a:ext cx="128061" cy="320275"/>
            </a:xfrm>
            <a:prstGeom prst="straightConnector1">
              <a:avLst/>
            </a:prstGeom>
            <a:noFill/>
            <a:ln w="19050" cap="flat" cmpd="sng" algn="ctr">
              <a:solidFill>
                <a:srgbClr val="009600"/>
              </a:solidFill>
              <a:prstDash val="solid"/>
              <a:headEnd type="oval" w="sm" len="sm"/>
              <a:tailEnd type="stealth"/>
            </a:ln>
            <a:effectLst/>
          </p:spPr>
        </p:cxnSp>
        <p:sp>
          <p:nvSpPr>
            <p:cNvPr id="85" name="TextBox 131"/>
            <p:cNvSpPr txBox="1"/>
            <p:nvPr/>
          </p:nvSpPr>
          <p:spPr>
            <a:xfrm>
              <a:off x="1421512" y="5758733"/>
              <a:ext cx="5068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0" marR="0" indent="4572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9144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13716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18288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22860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27432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32004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36576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defRPr/>
              </a:pPr>
              <a:r>
                <a:rPr lang="en-US" sz="1400" baseline="30000" dirty="0" smtClean="0">
                  <a:solidFill>
                    <a:srgbClr val="009600"/>
                  </a:solidFill>
                  <a:latin typeface="Calibri"/>
                  <a:ea typeface="+mn-ea"/>
                  <a:cs typeface="Times New Roman" panose="02020603050405020304" pitchFamily="18" charset="0"/>
                </a:rPr>
                <a:t>210</a:t>
              </a:r>
              <a:r>
                <a:rPr lang="en-US" sz="1400" dirty="0" smtClean="0">
                  <a:solidFill>
                    <a:srgbClr val="009600"/>
                  </a:solidFill>
                  <a:latin typeface="Calibri"/>
                  <a:ea typeface="+mn-ea"/>
                  <a:cs typeface="Times New Roman" panose="02020603050405020304" pitchFamily="18" charset="0"/>
                </a:rPr>
                <a:t>Bi</a:t>
              </a:r>
              <a:endParaRPr lang="en-US" sz="1400" baseline="30000" dirty="0" smtClean="0">
                <a:solidFill>
                  <a:srgbClr val="009600"/>
                </a:solidFill>
                <a:latin typeface="Calibri"/>
                <a:ea typeface="+mn-ea"/>
              </a:endParaRPr>
            </a:p>
          </p:txBody>
        </p:sp>
        <p:sp>
          <p:nvSpPr>
            <p:cNvPr id="86" name="TextBox 132"/>
            <p:cNvSpPr txBox="1"/>
            <p:nvPr/>
          </p:nvSpPr>
          <p:spPr>
            <a:xfrm>
              <a:off x="1599169" y="5495668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0" marR="0" indent="4572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9144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13716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18288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22860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27432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32004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36576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defRPr/>
              </a:pPr>
              <a:r>
                <a:rPr lang="el-GR" sz="1200" dirty="0" smtClean="0">
                  <a:solidFill>
                    <a:srgbClr val="0096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β</a:t>
              </a:r>
              <a:endParaRPr lang="en-US" sz="1400" dirty="0" smtClean="0">
                <a:solidFill>
                  <a:srgbClr val="0096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52253" y="4971799"/>
            <a:ext cx="1055929" cy="815057"/>
            <a:chOff x="491293" y="4750819"/>
            <a:chExt cx="1055929" cy="815057"/>
          </a:xfrm>
        </p:grpSpPr>
        <p:sp>
          <p:nvSpPr>
            <p:cNvPr id="81" name="TextBox 134"/>
            <p:cNvSpPr txBox="1"/>
            <p:nvPr/>
          </p:nvSpPr>
          <p:spPr>
            <a:xfrm>
              <a:off x="783555" y="5258099"/>
              <a:ext cx="5513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0" marR="0" indent="4572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9144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13716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18288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22860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27432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32004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36576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defRPr/>
              </a:pPr>
              <a:r>
                <a:rPr lang="en-US" sz="1400" baseline="30000" dirty="0" smtClean="0">
                  <a:solidFill>
                    <a:srgbClr val="E69926"/>
                  </a:solidFill>
                  <a:latin typeface="Calibri"/>
                  <a:ea typeface="+mn-ea"/>
                  <a:cs typeface="Times New Roman" panose="02020603050405020304" pitchFamily="18" charset="0"/>
                </a:rPr>
                <a:t>210</a:t>
              </a:r>
              <a:r>
                <a:rPr lang="en-US" sz="1400" dirty="0" smtClean="0">
                  <a:solidFill>
                    <a:srgbClr val="E69926"/>
                  </a:solidFill>
                  <a:latin typeface="Calibri"/>
                  <a:ea typeface="+mn-ea"/>
                  <a:cs typeface="Times New Roman" panose="02020603050405020304" pitchFamily="18" charset="0"/>
                </a:rPr>
                <a:t>Po</a:t>
              </a:r>
              <a:endParaRPr lang="en-US" sz="1400" baseline="30000" dirty="0" smtClean="0">
                <a:solidFill>
                  <a:srgbClr val="E69926"/>
                </a:solidFill>
                <a:latin typeface="Calibri"/>
                <a:ea typeface="+mn-ea"/>
              </a:endParaRPr>
            </a:p>
          </p:txBody>
        </p:sp>
        <p:cxnSp>
          <p:nvCxnSpPr>
            <p:cNvPr id="82" name="Straight Arrow Connector 81"/>
            <p:cNvCxnSpPr/>
            <p:nvPr/>
          </p:nvCxnSpPr>
          <p:spPr>
            <a:xfrm flipV="1">
              <a:off x="1160145" y="5134080"/>
              <a:ext cx="309800" cy="182775"/>
            </a:xfrm>
            <a:prstGeom prst="straightConnector1">
              <a:avLst/>
            </a:prstGeom>
            <a:noFill/>
            <a:ln w="19050" cap="flat" cmpd="sng" algn="ctr">
              <a:solidFill>
                <a:srgbClr val="E69926"/>
              </a:solidFill>
              <a:prstDash val="solid"/>
              <a:headEnd type="oval" w="sm" len="sm"/>
              <a:tailEnd type="stealth"/>
            </a:ln>
            <a:effectLst/>
          </p:spPr>
        </p:cxnSp>
        <p:sp>
          <p:nvSpPr>
            <p:cNvPr id="83" name="TextBox 136"/>
            <p:cNvSpPr txBox="1"/>
            <p:nvPr/>
          </p:nvSpPr>
          <p:spPr>
            <a:xfrm>
              <a:off x="491293" y="4750819"/>
              <a:ext cx="1055929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0" marR="0" indent="4572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9144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13716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18288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22860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27432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32004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36576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r" hangingPunct="1">
                <a:lnSpc>
                  <a:spcPts val="1400"/>
                </a:lnSpc>
                <a:defRPr/>
              </a:pPr>
              <a:r>
                <a:rPr lang="en-US" sz="1400" baseline="30000" dirty="0" smtClean="0">
                  <a:solidFill>
                    <a:srgbClr val="E69926"/>
                  </a:solidFill>
                  <a:latin typeface="Calibri"/>
                  <a:ea typeface="+mn-ea"/>
                  <a:cs typeface="Times New Roman" panose="02020603050405020304" pitchFamily="18" charset="0"/>
                </a:rPr>
                <a:t>206</a:t>
              </a:r>
              <a:r>
                <a:rPr lang="en-US" sz="1400" dirty="0" smtClean="0">
                  <a:solidFill>
                    <a:srgbClr val="E69926"/>
                  </a:solidFill>
                  <a:latin typeface="Calibri"/>
                  <a:ea typeface="+mn-ea"/>
                  <a:cs typeface="Times New Roman" panose="02020603050405020304" pitchFamily="18" charset="0"/>
                </a:rPr>
                <a:t>Pb</a:t>
              </a:r>
            </a:p>
            <a:p>
              <a:pPr algn="r" hangingPunct="1">
                <a:lnSpc>
                  <a:spcPts val="1400"/>
                </a:lnSpc>
                <a:defRPr/>
              </a:pPr>
              <a:r>
                <a:rPr lang="en-US" sz="1400" dirty="0" smtClean="0">
                  <a:solidFill>
                    <a:srgbClr val="E69926"/>
                  </a:solidFill>
                  <a:latin typeface="Calibri"/>
                  <a:ea typeface="+mn-ea"/>
                  <a:cs typeface="Times New Roman" panose="02020603050405020304" pitchFamily="18" charset="0"/>
                </a:rPr>
                <a:t>recoil</a:t>
              </a:r>
              <a:endParaRPr lang="en-US" sz="1400" baseline="30000" dirty="0" smtClean="0">
                <a:solidFill>
                  <a:srgbClr val="E69926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91" name="TextBox 90"/>
          <p:cNvSpPr txBox="1"/>
          <p:nvPr/>
        </p:nvSpPr>
        <p:spPr>
          <a:xfrm>
            <a:off x="813159" y="4212064"/>
            <a:ext cx="3011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Detector-surface Backgrounds</a:t>
            </a:r>
          </a:p>
        </p:txBody>
      </p:sp>
      <p:grpSp>
        <p:nvGrpSpPr>
          <p:cNvPr id="93" name="Group 92"/>
          <p:cNvGrpSpPr/>
          <p:nvPr/>
        </p:nvGrpSpPr>
        <p:grpSpPr>
          <a:xfrm>
            <a:off x="5661969" y="2765672"/>
            <a:ext cx="2687722" cy="3509971"/>
            <a:chOff x="5658062" y="2769578"/>
            <a:chExt cx="2687722" cy="3509971"/>
          </a:xfrm>
        </p:grpSpPr>
        <p:sp>
          <p:nvSpPr>
            <p:cNvPr id="94" name="TextBox 93"/>
            <p:cNvSpPr txBox="1"/>
            <p:nvPr/>
          </p:nvSpPr>
          <p:spPr>
            <a:xfrm>
              <a:off x="5658062" y="5079220"/>
              <a:ext cx="2687722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B100"/>
                  </a:solidFill>
                </a:rPr>
                <a:t>Line-of-sight</a:t>
              </a:r>
            </a:p>
            <a:p>
              <a:pPr algn="ctr"/>
              <a:r>
                <a:rPr lang="en-US" dirty="0" smtClean="0">
                  <a:solidFill>
                    <a:srgbClr val="00B100"/>
                  </a:solidFill>
                </a:rPr>
                <a:t>Radon Background</a:t>
              </a:r>
            </a:p>
            <a:p>
              <a:pPr algn="ctr"/>
              <a:r>
                <a:rPr lang="en-US" dirty="0" smtClean="0">
                  <a:solidFill>
                    <a:srgbClr val="00B100"/>
                  </a:solidFill>
                </a:rPr>
                <a:t>≈100% of Detector-surface</a:t>
              </a:r>
            </a:p>
            <a:p>
              <a:pPr algn="ctr"/>
              <a:r>
                <a:rPr lang="en-US" dirty="0" smtClean="0">
                  <a:solidFill>
                    <a:srgbClr val="00B100"/>
                  </a:solidFill>
                </a:rPr>
                <a:t>Electron Recoils</a:t>
              </a:r>
            </a:p>
          </p:txBody>
        </p:sp>
        <p:sp>
          <p:nvSpPr>
            <p:cNvPr id="95" name="Down Arrow 94"/>
            <p:cNvSpPr/>
            <p:nvPr/>
          </p:nvSpPr>
          <p:spPr>
            <a:xfrm rot="789481">
              <a:off x="8021624" y="2769578"/>
              <a:ext cx="216412" cy="2379980"/>
            </a:xfrm>
            <a:prstGeom prst="downArrow">
              <a:avLst>
                <a:gd name="adj1" fmla="val 16696"/>
                <a:gd name="adj2" fmla="val 93000"/>
              </a:avLst>
            </a:prstGeom>
            <a:solidFill>
              <a:srgbClr val="00B1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5669589" y="2994750"/>
            <a:ext cx="2687722" cy="3273273"/>
            <a:chOff x="5658062" y="3006276"/>
            <a:chExt cx="2687722" cy="3273273"/>
          </a:xfrm>
        </p:grpSpPr>
        <p:sp>
          <p:nvSpPr>
            <p:cNvPr id="97" name="TextBox 96"/>
            <p:cNvSpPr txBox="1"/>
            <p:nvPr/>
          </p:nvSpPr>
          <p:spPr>
            <a:xfrm>
              <a:off x="5658062" y="5079220"/>
              <a:ext cx="2687722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E69926"/>
                  </a:solidFill>
                </a:rPr>
                <a:t>Line-of-sight</a:t>
              </a:r>
            </a:p>
            <a:p>
              <a:pPr algn="ctr"/>
              <a:r>
                <a:rPr lang="en-US" dirty="0" smtClean="0">
                  <a:solidFill>
                    <a:srgbClr val="E69926"/>
                  </a:solidFill>
                </a:rPr>
                <a:t>Radon Background</a:t>
              </a:r>
            </a:p>
            <a:p>
              <a:pPr algn="ctr"/>
              <a:r>
                <a:rPr lang="en-US" dirty="0" smtClean="0">
                  <a:solidFill>
                    <a:srgbClr val="E69926"/>
                  </a:solidFill>
                </a:rPr>
                <a:t>≈100% of Detector-surface</a:t>
              </a:r>
            </a:p>
            <a:p>
              <a:pPr algn="ctr"/>
              <a:r>
                <a:rPr lang="en-US" dirty="0" smtClean="0">
                  <a:solidFill>
                    <a:srgbClr val="E69926"/>
                  </a:solidFill>
                </a:rPr>
                <a:t>Nuclear Recoils</a:t>
              </a:r>
            </a:p>
          </p:txBody>
        </p:sp>
        <p:sp>
          <p:nvSpPr>
            <p:cNvPr id="98" name="Down Arrow 97"/>
            <p:cNvSpPr/>
            <p:nvPr/>
          </p:nvSpPr>
          <p:spPr>
            <a:xfrm rot="789481">
              <a:off x="7994325" y="3006276"/>
              <a:ext cx="216412" cy="2140133"/>
            </a:xfrm>
            <a:prstGeom prst="downArrow">
              <a:avLst>
                <a:gd name="adj1" fmla="val 16696"/>
                <a:gd name="adj2" fmla="val 93000"/>
              </a:avLst>
            </a:prstGeom>
            <a:solidFill>
              <a:srgbClr val="E6992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346612" y="3025140"/>
            <a:ext cx="4100161" cy="861774"/>
          </a:xfrm>
          <a:prstGeom prst="rect">
            <a:avLst/>
          </a:prstGeom>
          <a:solidFill>
            <a:srgbClr val="C04D04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Potentially dominant backgrounds unless:</a:t>
            </a:r>
          </a:p>
          <a:p>
            <a:pPr marL="403225" indent="-174625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Detector/copper surfaces clean at start</a:t>
            </a:r>
          </a:p>
          <a:p>
            <a:pPr marL="403225" indent="-174625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And protected from radon thereafter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4110892" y="5044440"/>
            <a:ext cx="478579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Calls for dedicated background controls:</a:t>
            </a:r>
          </a:p>
          <a:p>
            <a:pPr marL="571500" indent="-342900">
              <a:buFont typeface="+mj-lt"/>
              <a:buAutoNum type="romanUcPeriod"/>
            </a:pPr>
            <a:r>
              <a:rPr lang="en-US" sz="1600" dirty="0" smtClean="0">
                <a:solidFill>
                  <a:schemeClr val="accent2"/>
                </a:solidFill>
              </a:rPr>
              <a:t>Limit exposure to radon during payload lifecycle</a:t>
            </a:r>
          </a:p>
          <a:p>
            <a:pPr marL="571500" indent="-342900">
              <a:buFont typeface="+mj-lt"/>
              <a:buAutoNum type="romanUcPeriod" startAt="2"/>
            </a:pPr>
            <a:r>
              <a:rPr lang="en-US" sz="1600" dirty="0" smtClean="0">
                <a:solidFill>
                  <a:schemeClr val="accent2"/>
                </a:solidFill>
              </a:rPr>
              <a:t>Dedicated low-radon cleanroom at SNOLAB</a:t>
            </a:r>
          </a:p>
          <a:p>
            <a:pPr marL="571500" indent="-342900">
              <a:buFont typeface="+mj-lt"/>
              <a:buAutoNum type="romanUcPeriod" startAt="2"/>
            </a:pPr>
            <a:r>
              <a:rPr lang="en-US" sz="1600" dirty="0" smtClean="0">
                <a:solidFill>
                  <a:schemeClr val="accent2"/>
                </a:solidFill>
              </a:rPr>
              <a:t>Validate cleanliness of critical processes</a:t>
            </a:r>
          </a:p>
        </p:txBody>
      </p:sp>
      <p:sp>
        <p:nvSpPr>
          <p:cNvPr id="101" name="TextBox 100"/>
          <p:cNvSpPr txBox="1"/>
          <p:nvPr/>
        </p:nvSpPr>
        <p:spPr>
          <a:xfrm rot="346345">
            <a:off x="5941975" y="3173484"/>
            <a:ext cx="1152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1BFBF"/>
                </a:solidFill>
              </a:rPr>
              <a:t>Solar neutrinos</a:t>
            </a:r>
            <a:endParaRPr lang="en-US" sz="1200" dirty="0">
              <a:solidFill>
                <a:srgbClr val="01BFBF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 rot="326239">
            <a:off x="8212163" y="3926722"/>
            <a:ext cx="7791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Neutrons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829842" y="2260581"/>
            <a:ext cx="6993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E60000"/>
                </a:solidFill>
              </a:rPr>
              <a:t>Photons</a:t>
            </a:r>
            <a:endParaRPr lang="en-US" sz="1200" dirty="0">
              <a:solidFill>
                <a:srgbClr val="E60000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442746" y="2006835"/>
            <a:ext cx="5282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B100"/>
                </a:solidFill>
              </a:rPr>
              <a:t>Betas</a:t>
            </a:r>
            <a:endParaRPr lang="en-US" sz="1200" dirty="0">
              <a:solidFill>
                <a:srgbClr val="00B100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148749" y="1824075"/>
            <a:ext cx="245324" cy="221599"/>
          </a:xfrm>
          <a:prstGeom prst="rect">
            <a:avLst/>
          </a:prstGeom>
          <a:solidFill>
            <a:schemeClr val="bg1"/>
          </a:solidFill>
        </p:spPr>
        <p:txBody>
          <a:bodyPr wrap="none" lIns="18288" tIns="18288" rIns="18288" bIns="18288" rtlCol="0" anchor="ctr">
            <a:spAutoFit/>
          </a:bodyPr>
          <a:lstStyle/>
          <a:p>
            <a:pPr algn="ctr"/>
            <a:r>
              <a:rPr lang="en-US" sz="1200" baseline="30000" dirty="0" smtClean="0">
                <a:solidFill>
                  <a:srgbClr val="800080"/>
                </a:solidFill>
              </a:rPr>
              <a:t>32</a:t>
            </a:r>
            <a:r>
              <a:rPr lang="en-US" sz="1200" dirty="0" smtClean="0">
                <a:solidFill>
                  <a:srgbClr val="800080"/>
                </a:solidFill>
              </a:rPr>
              <a:t>Si</a:t>
            </a:r>
            <a:endParaRPr lang="en-US" sz="1200" dirty="0">
              <a:solidFill>
                <a:srgbClr val="800080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266433" y="2860395"/>
            <a:ext cx="219676" cy="221599"/>
          </a:xfrm>
          <a:prstGeom prst="rect">
            <a:avLst/>
          </a:prstGeom>
          <a:solidFill>
            <a:schemeClr val="bg1"/>
          </a:solidFill>
        </p:spPr>
        <p:txBody>
          <a:bodyPr wrap="none" lIns="18288" tIns="18288" rIns="18288" bIns="18288" rtlCol="0" anchor="ctr">
            <a:spAutoFit/>
          </a:bodyPr>
          <a:lstStyle/>
          <a:p>
            <a:pPr algn="ctr"/>
            <a:r>
              <a:rPr lang="en-US" sz="1200" baseline="30000" dirty="0" smtClean="0">
                <a:solidFill>
                  <a:srgbClr val="CB49CB"/>
                </a:solidFill>
              </a:rPr>
              <a:t>32</a:t>
            </a:r>
            <a:r>
              <a:rPr lang="en-US" sz="1200" dirty="0">
                <a:solidFill>
                  <a:srgbClr val="CB49CB"/>
                </a:solidFill>
              </a:rPr>
              <a:t>P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6982109" y="3104235"/>
            <a:ext cx="184410" cy="221599"/>
          </a:xfrm>
          <a:prstGeom prst="rect">
            <a:avLst/>
          </a:prstGeom>
          <a:solidFill>
            <a:schemeClr val="bg1"/>
          </a:solidFill>
        </p:spPr>
        <p:txBody>
          <a:bodyPr wrap="none" lIns="18288" tIns="18288" rIns="18288" bIns="18288" rtlCol="0" anchor="ctr">
            <a:spAutoFit/>
          </a:bodyPr>
          <a:lstStyle/>
          <a:p>
            <a:r>
              <a:rPr lang="en-US" sz="1200" baseline="30000" dirty="0" smtClean="0">
                <a:solidFill>
                  <a:srgbClr val="E60080"/>
                </a:solidFill>
              </a:rPr>
              <a:t>3</a:t>
            </a:r>
            <a:r>
              <a:rPr lang="en-US" sz="1200" dirty="0" smtClean="0">
                <a:solidFill>
                  <a:srgbClr val="E60080"/>
                </a:solidFill>
              </a:rPr>
              <a:t>H</a:t>
            </a:r>
            <a:endParaRPr lang="en-US" sz="1200" dirty="0">
              <a:solidFill>
                <a:srgbClr val="E60080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8561522" y="2723115"/>
            <a:ext cx="590098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200" baseline="30000" dirty="0" smtClean="0">
                <a:solidFill>
                  <a:srgbClr val="E69926"/>
                </a:solidFill>
              </a:rPr>
              <a:t>206</a:t>
            </a:r>
            <a:r>
              <a:rPr lang="en-US" sz="1200" dirty="0" smtClean="0">
                <a:solidFill>
                  <a:srgbClr val="E69926"/>
                </a:solidFill>
              </a:rPr>
              <a:t>Pb</a:t>
            </a:r>
          </a:p>
          <a:p>
            <a:pPr>
              <a:lnSpc>
                <a:spcPts val="1000"/>
              </a:lnSpc>
            </a:pPr>
            <a:r>
              <a:rPr lang="en-US" sz="1200" dirty="0" smtClean="0">
                <a:solidFill>
                  <a:srgbClr val="E69926"/>
                </a:solidFill>
              </a:rPr>
              <a:t>recoils</a:t>
            </a:r>
            <a:endParaRPr lang="en-US" sz="1200" dirty="0">
              <a:solidFill>
                <a:srgbClr val="E699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443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6" grpId="0" animBg="1"/>
      <p:bldP spid="34" grpId="0" animBg="1"/>
      <p:bldP spid="9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Payload Lifecycle &amp; Radon Exposure 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" y="1595150"/>
            <a:ext cx="5501640" cy="2937419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754380" y="1196340"/>
            <a:ext cx="468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9"/>
                </a:solidFill>
              </a:rPr>
              <a:t>#</a:t>
            </a:r>
            <a:r>
              <a:rPr lang="en-US" sz="2400" b="1" dirty="0" smtClean="0">
                <a:solidFill>
                  <a:srgbClr val="000099"/>
                </a:solidFill>
              </a:rPr>
              <a:t>2</a:t>
            </a:r>
            <a:endParaRPr lang="en-US" sz="2400" b="1" dirty="0">
              <a:solidFill>
                <a:srgbClr val="000099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964180" y="1196340"/>
            <a:ext cx="468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9"/>
                </a:solidFill>
              </a:rPr>
              <a:t>#</a:t>
            </a:r>
            <a:r>
              <a:rPr lang="en-US" sz="2400" b="1" dirty="0" smtClean="0">
                <a:solidFill>
                  <a:srgbClr val="000099"/>
                </a:solidFill>
              </a:rPr>
              <a:t>3</a:t>
            </a:r>
            <a:endParaRPr lang="en-US" sz="2400" b="1" dirty="0">
              <a:solidFill>
                <a:srgbClr val="000099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234940" y="1760220"/>
            <a:ext cx="468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9"/>
                </a:solidFill>
              </a:rPr>
              <a:t>#</a:t>
            </a:r>
            <a:r>
              <a:rPr lang="en-US" sz="2400" b="1" dirty="0" smtClean="0">
                <a:solidFill>
                  <a:srgbClr val="000099"/>
                </a:solidFill>
              </a:rPr>
              <a:t>4</a:t>
            </a:r>
            <a:endParaRPr lang="en-US" sz="2400" b="1" dirty="0">
              <a:solidFill>
                <a:srgbClr val="000099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34940" y="2819400"/>
            <a:ext cx="468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9"/>
                </a:solidFill>
              </a:rPr>
              <a:t>#</a:t>
            </a:r>
            <a:r>
              <a:rPr lang="en-US" sz="2400" b="1" dirty="0" smtClean="0">
                <a:solidFill>
                  <a:srgbClr val="000099"/>
                </a:solidFill>
              </a:rPr>
              <a:t>5</a:t>
            </a:r>
            <a:endParaRPr lang="en-US" sz="2400" b="1" dirty="0">
              <a:solidFill>
                <a:srgbClr val="000099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246120" y="3467100"/>
            <a:ext cx="468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9"/>
                </a:solidFill>
              </a:rPr>
              <a:t>#</a:t>
            </a:r>
            <a:r>
              <a:rPr lang="en-US" sz="2400" b="1" dirty="0" smtClean="0">
                <a:solidFill>
                  <a:srgbClr val="000099"/>
                </a:solidFill>
              </a:rPr>
              <a:t>6</a:t>
            </a:r>
            <a:endParaRPr lang="en-US" sz="2400" b="1" dirty="0">
              <a:solidFill>
                <a:srgbClr val="000099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83920" y="3459480"/>
            <a:ext cx="468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9"/>
                </a:solidFill>
              </a:rPr>
              <a:t>#</a:t>
            </a:r>
            <a:r>
              <a:rPr lang="en-US" sz="2400" b="1" dirty="0" smtClean="0">
                <a:solidFill>
                  <a:srgbClr val="000099"/>
                </a:solidFill>
              </a:rPr>
              <a:t>7</a:t>
            </a:r>
            <a:endParaRPr lang="en-US" sz="2400" b="1" dirty="0">
              <a:solidFill>
                <a:srgbClr val="000099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882140" y="2240280"/>
            <a:ext cx="468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9"/>
                </a:solidFill>
              </a:rPr>
              <a:t>#</a:t>
            </a:r>
            <a:r>
              <a:rPr lang="en-US" sz="2400" b="1" dirty="0" smtClean="0">
                <a:solidFill>
                  <a:srgbClr val="000099"/>
                </a:solidFill>
              </a:rPr>
              <a:t>1</a:t>
            </a:r>
            <a:endParaRPr lang="en-US" sz="2400" b="1" dirty="0">
              <a:solidFill>
                <a:srgbClr val="000099"/>
              </a:solidFill>
            </a:endParaRPr>
          </a:p>
        </p:txBody>
      </p:sp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022056"/>
              </p:ext>
            </p:extLst>
          </p:nvPr>
        </p:nvGraphicFramePr>
        <p:xfrm>
          <a:off x="5928360" y="1413932"/>
          <a:ext cx="3086100" cy="485986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49780"/>
                <a:gridCol w="1036320"/>
              </a:tblGrid>
              <a:tr h="51533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Procedure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 smtClean="0"/>
                        <a:t>210</a:t>
                      </a:r>
                      <a:r>
                        <a:rPr lang="en-US" dirty="0" smtClean="0"/>
                        <a:t>Pb </a:t>
                      </a:r>
                      <a:r>
                        <a:rPr lang="en-US" sz="1600" b="0" dirty="0" smtClean="0"/>
                        <a:t>(nBq/cm</a:t>
                      </a:r>
                      <a:r>
                        <a:rPr lang="en-US" sz="1600" b="0" baseline="30000" dirty="0" smtClean="0"/>
                        <a:t>2</a:t>
                      </a:r>
                      <a:r>
                        <a:rPr lang="en-US" sz="1600" b="0" dirty="0" smtClean="0"/>
                        <a:t>)</a:t>
                      </a:r>
                      <a:endParaRPr lang="en-US" b="0" dirty="0"/>
                    </a:p>
                  </a:txBody>
                  <a:tcPr anchor="ctr"/>
                </a:tc>
              </a:tr>
              <a:tr h="515338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solidFill>
                            <a:srgbClr val="000099"/>
                          </a:solidFill>
                        </a:rPr>
                        <a:t>#</a:t>
                      </a:r>
                      <a:r>
                        <a:rPr lang="en-US" b="1" dirty="0" smtClean="0">
                          <a:solidFill>
                            <a:srgbClr val="000099"/>
                          </a:solidFill>
                        </a:rPr>
                        <a:t>1 </a:t>
                      </a:r>
                      <a:r>
                        <a:rPr lang="en-US" b="0" dirty="0" smtClean="0">
                          <a:solidFill>
                            <a:schemeClr val="accent2"/>
                          </a:solidFill>
                        </a:rPr>
                        <a:t>– </a:t>
                      </a:r>
                      <a:r>
                        <a:rPr lang="en-US" sz="1600" b="0" dirty="0" smtClean="0">
                          <a:solidFill>
                            <a:schemeClr val="accent2"/>
                          </a:solidFill>
                        </a:rPr>
                        <a:t>storage</a:t>
                      </a:r>
                      <a:endParaRPr lang="en-US" sz="16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99"/>
                          </a:solidFill>
                        </a:rPr>
                        <a:t>&lt;0.1</a:t>
                      </a:r>
                      <a:endParaRPr lang="en-US" sz="2000" dirty="0">
                        <a:solidFill>
                          <a:srgbClr val="000099"/>
                        </a:solidFill>
                      </a:endParaRPr>
                    </a:p>
                  </a:txBody>
                  <a:tcPr anchor="ctr"/>
                </a:tc>
              </a:tr>
              <a:tr h="515338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solidFill>
                            <a:srgbClr val="000099"/>
                          </a:solidFill>
                        </a:rPr>
                        <a:t>#</a:t>
                      </a:r>
                      <a:r>
                        <a:rPr lang="en-US" b="1" dirty="0" smtClean="0">
                          <a:solidFill>
                            <a:srgbClr val="000099"/>
                          </a:solidFill>
                        </a:rPr>
                        <a:t>2 </a:t>
                      </a:r>
                      <a:r>
                        <a:rPr lang="en-US" b="0" dirty="0" smtClean="0">
                          <a:solidFill>
                            <a:schemeClr val="accent2"/>
                          </a:solidFill>
                        </a:rPr>
                        <a:t>– </a:t>
                      </a:r>
                      <a:r>
                        <a:rPr lang="en-US" sz="1600" b="0" dirty="0" smtClean="0">
                          <a:solidFill>
                            <a:schemeClr val="accent2"/>
                          </a:solidFill>
                        </a:rPr>
                        <a:t>polishing</a:t>
                      </a:r>
                      <a:endParaRPr lang="en-US" sz="16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99"/>
                          </a:solidFill>
                        </a:rPr>
                        <a:t>12–45</a:t>
                      </a:r>
                      <a:endParaRPr lang="en-US" sz="2000" dirty="0">
                        <a:solidFill>
                          <a:srgbClr val="000099"/>
                        </a:solidFill>
                      </a:endParaRPr>
                    </a:p>
                  </a:txBody>
                  <a:tcPr anchor="ctr"/>
                </a:tc>
              </a:tr>
              <a:tr h="515338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solidFill>
                            <a:srgbClr val="000099"/>
                          </a:solidFill>
                        </a:rPr>
                        <a:t>#</a:t>
                      </a:r>
                      <a:r>
                        <a:rPr lang="en-US" b="1" i="0" dirty="0" smtClean="0">
                          <a:solidFill>
                            <a:srgbClr val="000099"/>
                          </a:solidFill>
                        </a:rPr>
                        <a:t>3</a:t>
                      </a:r>
                      <a:r>
                        <a:rPr lang="en-US" b="1" i="0" dirty="0" smtClean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en-US" b="0" i="0" dirty="0" smtClean="0">
                          <a:solidFill>
                            <a:schemeClr val="accent2"/>
                          </a:solidFill>
                        </a:rPr>
                        <a:t>– </a:t>
                      </a:r>
                      <a:r>
                        <a:rPr lang="en-US" sz="1600" b="0" i="0" dirty="0" smtClean="0">
                          <a:solidFill>
                            <a:schemeClr val="accent2"/>
                          </a:solidFill>
                        </a:rPr>
                        <a:t>fabrication</a:t>
                      </a:r>
                      <a:endParaRPr lang="en-US" sz="1600" b="0" i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99"/>
                          </a:solidFill>
                        </a:rPr>
                        <a:t>28</a:t>
                      </a:r>
                      <a:endParaRPr lang="en-US" sz="2000" dirty="0">
                        <a:solidFill>
                          <a:srgbClr val="000099"/>
                        </a:solidFill>
                      </a:endParaRPr>
                    </a:p>
                  </a:txBody>
                  <a:tcPr anchor="ctr"/>
                </a:tc>
              </a:tr>
              <a:tr h="515338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solidFill>
                            <a:srgbClr val="000099"/>
                          </a:solidFill>
                        </a:rPr>
                        <a:t>#</a:t>
                      </a:r>
                      <a:r>
                        <a:rPr lang="en-US" b="1" dirty="0" smtClean="0">
                          <a:solidFill>
                            <a:srgbClr val="000099"/>
                          </a:solidFill>
                        </a:rPr>
                        <a:t>4</a:t>
                      </a:r>
                      <a:r>
                        <a:rPr lang="en-US" b="1" dirty="0" smtClean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en-US" b="0" dirty="0" smtClean="0">
                          <a:solidFill>
                            <a:schemeClr val="accent2"/>
                          </a:solidFill>
                        </a:rPr>
                        <a:t>–</a:t>
                      </a:r>
                      <a:r>
                        <a:rPr lang="en-US" b="0" baseline="0" dirty="0" smtClean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chemeClr val="accent2"/>
                          </a:solidFill>
                        </a:rPr>
                        <a:t>packaging</a:t>
                      </a:r>
                      <a:endParaRPr lang="en-US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99"/>
                          </a:solidFill>
                        </a:rPr>
                        <a:t>4.8</a:t>
                      </a:r>
                      <a:endParaRPr lang="en-US" sz="2000" dirty="0">
                        <a:solidFill>
                          <a:srgbClr val="000099"/>
                        </a:solidFill>
                      </a:endParaRPr>
                    </a:p>
                  </a:txBody>
                  <a:tcPr anchor="ctr"/>
                </a:tc>
              </a:tr>
              <a:tr h="515338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solidFill>
                            <a:srgbClr val="000099"/>
                          </a:solidFill>
                        </a:rPr>
                        <a:t>#</a:t>
                      </a:r>
                      <a:r>
                        <a:rPr lang="en-US" b="1" dirty="0" smtClean="0">
                          <a:solidFill>
                            <a:srgbClr val="000099"/>
                          </a:solidFill>
                        </a:rPr>
                        <a:t>5 </a:t>
                      </a:r>
                      <a:r>
                        <a:rPr lang="en-US" b="0" dirty="0" smtClean="0">
                          <a:solidFill>
                            <a:schemeClr val="accent2"/>
                          </a:solidFill>
                        </a:rPr>
                        <a:t>– </a:t>
                      </a:r>
                      <a:r>
                        <a:rPr lang="en-US" sz="1600" b="0" dirty="0" smtClean="0">
                          <a:solidFill>
                            <a:schemeClr val="accent2"/>
                          </a:solidFill>
                        </a:rPr>
                        <a:t>tower</a:t>
                      </a:r>
                      <a:r>
                        <a:rPr lang="en-US" sz="1600" b="0" baseline="0" dirty="0" smtClean="0">
                          <a:solidFill>
                            <a:schemeClr val="accent2"/>
                          </a:solidFill>
                        </a:rPr>
                        <a:t> assembly</a:t>
                      </a:r>
                      <a:endParaRPr lang="en-US" sz="16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99"/>
                          </a:solidFill>
                        </a:rPr>
                        <a:t>0.9</a:t>
                      </a:r>
                      <a:endParaRPr lang="en-US" sz="2000" dirty="0">
                        <a:solidFill>
                          <a:srgbClr val="000099"/>
                        </a:solidFill>
                      </a:endParaRPr>
                    </a:p>
                  </a:txBody>
                  <a:tcPr anchor="ctr"/>
                </a:tc>
              </a:tr>
              <a:tr h="515338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solidFill>
                            <a:srgbClr val="000099"/>
                          </a:solidFill>
                        </a:rPr>
                        <a:t>#</a:t>
                      </a:r>
                      <a:r>
                        <a:rPr lang="en-US" b="1" dirty="0" smtClean="0">
                          <a:solidFill>
                            <a:srgbClr val="000099"/>
                          </a:solidFill>
                        </a:rPr>
                        <a:t>6</a:t>
                      </a:r>
                      <a:r>
                        <a:rPr lang="en-US" b="1" dirty="0" smtClean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en-US" b="0" dirty="0" smtClean="0">
                          <a:solidFill>
                            <a:schemeClr val="accent2"/>
                          </a:solidFill>
                        </a:rPr>
                        <a:t>– </a:t>
                      </a:r>
                      <a:r>
                        <a:rPr lang="en-US" sz="1600" b="0" dirty="0" smtClean="0">
                          <a:solidFill>
                            <a:schemeClr val="accent2"/>
                          </a:solidFill>
                        </a:rPr>
                        <a:t>testing</a:t>
                      </a:r>
                      <a:endParaRPr lang="en-US" sz="16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99"/>
                          </a:solidFill>
                        </a:rPr>
                        <a:t>1.1</a:t>
                      </a:r>
                      <a:endParaRPr lang="en-US" sz="2000" dirty="0">
                        <a:solidFill>
                          <a:srgbClr val="000099"/>
                        </a:solidFill>
                      </a:endParaRPr>
                    </a:p>
                  </a:txBody>
                  <a:tcPr anchor="ctr"/>
                </a:tc>
              </a:tr>
              <a:tr h="515338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solidFill>
                            <a:srgbClr val="000099"/>
                          </a:solidFill>
                        </a:rPr>
                        <a:t>#</a:t>
                      </a:r>
                      <a:r>
                        <a:rPr lang="en-US" b="1" dirty="0" smtClean="0">
                          <a:solidFill>
                            <a:srgbClr val="000099"/>
                          </a:solidFill>
                        </a:rPr>
                        <a:t>7</a:t>
                      </a:r>
                      <a:r>
                        <a:rPr lang="en-US" b="1" dirty="0" smtClean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en-US" b="0" dirty="0" smtClean="0">
                          <a:solidFill>
                            <a:schemeClr val="accent2"/>
                          </a:solidFill>
                        </a:rPr>
                        <a:t>– </a:t>
                      </a:r>
                      <a:r>
                        <a:rPr lang="en-US" sz="1600" b="0" dirty="0" smtClean="0">
                          <a:solidFill>
                            <a:schemeClr val="accent2"/>
                          </a:solidFill>
                        </a:rPr>
                        <a:t>installation </a:t>
                      </a:r>
                    </a:p>
                    <a:p>
                      <a:pPr algn="l"/>
                      <a:r>
                        <a:rPr lang="en-US" sz="1400" baseline="0" dirty="0" smtClean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accent2"/>
                          </a:solidFill>
                        </a:rPr>
                        <a:t>(w/ 1000x Rn mitigation)</a:t>
                      </a:r>
                      <a:endParaRPr lang="en-US" sz="14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99"/>
                          </a:solidFill>
                        </a:rPr>
                        <a:t>&lt;0.1</a:t>
                      </a:r>
                      <a:endParaRPr lang="en-US" sz="2000" dirty="0">
                        <a:solidFill>
                          <a:srgbClr val="000099"/>
                        </a:solidFill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solidFill>
                            <a:srgbClr val="000099"/>
                          </a:solidFill>
                        </a:rPr>
                        <a:t>#</a:t>
                      </a:r>
                      <a:r>
                        <a:rPr lang="en-US" b="1" dirty="0" smtClean="0">
                          <a:solidFill>
                            <a:srgbClr val="000099"/>
                          </a:solidFill>
                        </a:rPr>
                        <a:t>7</a:t>
                      </a:r>
                      <a:r>
                        <a:rPr lang="en-US" b="1" dirty="0" smtClean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en-US" b="0" dirty="0" smtClean="0">
                          <a:solidFill>
                            <a:schemeClr val="accent2"/>
                          </a:solidFill>
                        </a:rPr>
                        <a:t>– </a:t>
                      </a:r>
                      <a:r>
                        <a:rPr lang="en-US" sz="1600" b="0" dirty="0" smtClean="0">
                          <a:solidFill>
                            <a:schemeClr val="accent2"/>
                          </a:solidFill>
                        </a:rPr>
                        <a:t>installation</a:t>
                      </a:r>
                    </a:p>
                    <a:p>
                      <a:pPr algn="l"/>
                      <a:r>
                        <a:rPr lang="en-US" sz="1400" dirty="0" smtClean="0">
                          <a:solidFill>
                            <a:schemeClr val="accent2"/>
                          </a:solidFill>
                        </a:rPr>
                        <a:t> (w/o Rn mitigation)</a:t>
                      </a:r>
                      <a:endParaRPr lang="en-US" sz="14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C00000"/>
                          </a:solidFill>
                        </a:rPr>
                        <a:t>70</a:t>
                      </a:r>
                      <a:endParaRPr lang="en-US" sz="20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472049" y="4804899"/>
            <a:ext cx="4881977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>
                <a:solidFill>
                  <a:schemeClr val="tx2"/>
                </a:solidFill>
              </a:rPr>
              <a:t>210</a:t>
            </a:r>
            <a:r>
              <a:rPr lang="en-US" dirty="0" smtClean="0">
                <a:solidFill>
                  <a:schemeClr val="tx2"/>
                </a:solidFill>
              </a:rPr>
              <a:t>Pb from Rn exposure </a:t>
            </a:r>
            <a:r>
              <a:rPr lang="en-US" sz="1400" dirty="0" smtClean="0">
                <a:solidFill>
                  <a:schemeClr val="tx2"/>
                </a:solidFill>
              </a:rPr>
              <a:t>(conservative plate-out tally)</a:t>
            </a:r>
            <a:r>
              <a:rPr lang="en-US" dirty="0" smtClean="0">
                <a:solidFill>
                  <a:schemeClr val="tx2"/>
                </a:solidFill>
              </a:rPr>
              <a:t>:</a:t>
            </a:r>
          </a:p>
          <a:p>
            <a:pPr marL="228600"/>
            <a:r>
              <a:rPr lang="en-US" sz="1600" u="sng" dirty="0" smtClean="0">
                <a:solidFill>
                  <a:schemeClr val="accent2"/>
                </a:solidFill>
              </a:rPr>
              <a:t>Detector surfaces</a:t>
            </a:r>
            <a:r>
              <a:rPr lang="en-US" sz="1600" dirty="0" smtClean="0">
                <a:solidFill>
                  <a:schemeClr val="accent2"/>
                </a:solidFill>
              </a:rPr>
              <a:t>:  47–80 nBq/cm</a:t>
            </a:r>
            <a:r>
              <a:rPr lang="en-US" sz="1600" baseline="30000" dirty="0" smtClean="0">
                <a:solidFill>
                  <a:schemeClr val="accent2"/>
                </a:solidFill>
              </a:rPr>
              <a:t>2</a:t>
            </a:r>
          </a:p>
          <a:p>
            <a:pPr lvl="1"/>
            <a:r>
              <a:rPr lang="en-US" sz="1400" dirty="0" smtClean="0">
                <a:solidFill>
                  <a:schemeClr val="accent2"/>
                </a:solidFill>
              </a:rPr>
              <a:t>Assume worst for </a:t>
            </a:r>
            <a:r>
              <a:rPr lang="en-US" sz="1400" dirty="0" smtClean="0">
                <a:solidFill>
                  <a:srgbClr val="000099"/>
                </a:solidFill>
              </a:rPr>
              <a:t>sidewalls </a:t>
            </a:r>
            <a:r>
              <a:rPr lang="en-US" sz="1400" dirty="0" smtClean="0">
                <a:solidFill>
                  <a:srgbClr val="000099"/>
                </a:solidFill>
                <a:sym typeface="Wingdings" panose="05000000000000000000" pitchFamily="2" charset="2"/>
              </a:rPr>
              <a:t> 80 nBq/cm</a:t>
            </a:r>
            <a:r>
              <a:rPr lang="en-US" sz="1400" baseline="30000" dirty="0" smtClean="0">
                <a:solidFill>
                  <a:srgbClr val="000099"/>
                </a:solidFill>
                <a:sym typeface="Wingdings" panose="05000000000000000000" pitchFamily="2" charset="2"/>
              </a:rPr>
              <a:t>2</a:t>
            </a:r>
          </a:p>
          <a:p>
            <a:pPr lvl="1"/>
            <a:r>
              <a:rPr lang="en-US" sz="14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Sensor fab removes surface area on </a:t>
            </a:r>
            <a:r>
              <a:rPr lang="en-US" sz="1400" dirty="0" smtClean="0">
                <a:solidFill>
                  <a:srgbClr val="000099"/>
                </a:solidFill>
                <a:sym typeface="Wingdings" panose="05000000000000000000" pitchFamily="2" charset="2"/>
              </a:rPr>
              <a:t>faces  50 nBq/cm</a:t>
            </a:r>
            <a:r>
              <a:rPr lang="en-US" sz="1400" baseline="30000" dirty="0" smtClean="0">
                <a:solidFill>
                  <a:srgbClr val="000099"/>
                </a:solidFill>
                <a:sym typeface="Wingdings" panose="05000000000000000000" pitchFamily="2" charset="2"/>
              </a:rPr>
              <a:t>2</a:t>
            </a:r>
          </a:p>
          <a:p>
            <a:pPr marL="228600"/>
            <a:r>
              <a:rPr lang="en-US" sz="1600" u="sng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Copper surfaces</a:t>
            </a:r>
            <a:r>
              <a:rPr lang="en-US" sz="16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: &lt;10 nBq/cm</a:t>
            </a:r>
            <a:r>
              <a:rPr lang="en-US" sz="1600" baseline="300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2</a:t>
            </a:r>
            <a:endParaRPr lang="en-US" sz="1600" baseline="30000" dirty="0">
              <a:solidFill>
                <a:schemeClr val="accent2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32880" y="6223782"/>
            <a:ext cx="54069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C00000"/>
                </a:solidFill>
              </a:rPr>
              <a:t>Plate-out ≈2x larger without low-radon cleanroom</a:t>
            </a:r>
          </a:p>
        </p:txBody>
      </p:sp>
      <p:sp>
        <p:nvSpPr>
          <p:cNvPr id="4" name="Rectangle 3"/>
          <p:cNvSpPr/>
          <p:nvPr/>
        </p:nvSpPr>
        <p:spPr>
          <a:xfrm>
            <a:off x="5934075" y="5695949"/>
            <a:ext cx="3070860" cy="577215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705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Picture 16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" y="1280160"/>
            <a:ext cx="3775158" cy="3775158"/>
          </a:xfrm>
          <a:prstGeom prst="rect">
            <a:avLst/>
          </a:prstGeom>
        </p:spPr>
      </p:pic>
      <p:sp>
        <p:nvSpPr>
          <p:cNvPr id="182" name="Bent Arrow 181"/>
          <p:cNvSpPr/>
          <p:nvPr/>
        </p:nvSpPr>
        <p:spPr>
          <a:xfrm rot="16200000">
            <a:off x="435929" y="5226610"/>
            <a:ext cx="1138702" cy="782956"/>
          </a:xfrm>
          <a:prstGeom prst="bentArrow">
            <a:avLst>
              <a:gd name="adj1" fmla="val 7090"/>
              <a:gd name="adj2" fmla="val 11746"/>
              <a:gd name="adj3" fmla="val 17218"/>
              <a:gd name="adj4" fmla="val 4375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7" name="Down Arrow 176"/>
          <p:cNvSpPr/>
          <p:nvPr/>
        </p:nvSpPr>
        <p:spPr>
          <a:xfrm rot="5400000">
            <a:off x="2534537" y="5350258"/>
            <a:ext cx="173712" cy="1619476"/>
          </a:xfrm>
          <a:prstGeom prst="downArrow">
            <a:avLst>
              <a:gd name="adj1" fmla="val 30961"/>
              <a:gd name="adj2" fmla="val 7314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Low-radon Cleanroom @ SNOLAB</a:t>
            </a:r>
            <a:br>
              <a:rPr lang="en-US" sz="2800" dirty="0" smtClean="0"/>
            </a:br>
            <a:r>
              <a:rPr lang="en-US" sz="2800" dirty="0" smtClean="0"/>
              <a:t>via Vacuum-Swing Adsorption </a:t>
            </a:r>
            <a:r>
              <a:rPr lang="en-US" sz="2800" b="0" dirty="0" smtClean="0"/>
              <a:t>(VSA)</a:t>
            </a:r>
            <a:endParaRPr lang="en-US" sz="2800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4" name="Picture 9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606" y="2689860"/>
            <a:ext cx="5316393" cy="3619500"/>
          </a:xfrm>
          <a:prstGeom prst="rect">
            <a:avLst/>
          </a:prstGeom>
        </p:spPr>
      </p:pic>
      <p:grpSp>
        <p:nvGrpSpPr>
          <p:cNvPr id="174" name="Group 173"/>
          <p:cNvGrpSpPr/>
          <p:nvPr/>
        </p:nvGrpSpPr>
        <p:grpSpPr>
          <a:xfrm>
            <a:off x="5870096" y="1790700"/>
            <a:ext cx="1835759" cy="913204"/>
            <a:chOff x="5520178" y="1790700"/>
            <a:chExt cx="1835759" cy="913204"/>
          </a:xfrm>
        </p:grpSpPr>
        <p:sp>
          <p:nvSpPr>
            <p:cNvPr id="173" name="Down Arrow 172"/>
            <p:cNvSpPr/>
            <p:nvPr/>
          </p:nvSpPr>
          <p:spPr>
            <a:xfrm>
              <a:off x="6325073" y="2099310"/>
              <a:ext cx="234315" cy="604594"/>
            </a:xfrm>
            <a:prstGeom prst="downArrow">
              <a:avLst>
                <a:gd name="adj1" fmla="val 30961"/>
                <a:gd name="adj2" fmla="val 7314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5520178" y="1790700"/>
              <a:ext cx="1835759" cy="58477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accent2"/>
                  </a:solidFill>
                </a:rPr>
                <a:t>SNOLAB General</a:t>
              </a:r>
            </a:p>
            <a:p>
              <a:pPr algn="ctr"/>
              <a:r>
                <a:rPr lang="en-US" sz="1600" b="1" dirty="0" smtClean="0">
                  <a:solidFill>
                    <a:schemeClr val="accent2"/>
                  </a:solidFill>
                </a:rPr>
                <a:t>Lab Air ≈130 </a:t>
              </a:r>
              <a:r>
                <a:rPr lang="en-US" sz="1600" b="1" dirty="0" err="1" smtClean="0">
                  <a:solidFill>
                    <a:schemeClr val="accent2"/>
                  </a:solidFill>
                </a:rPr>
                <a:t>Bq</a:t>
              </a:r>
              <a:r>
                <a:rPr lang="en-US" sz="1600" b="1" dirty="0" smtClean="0">
                  <a:solidFill>
                    <a:schemeClr val="accent2"/>
                  </a:solidFill>
                </a:rPr>
                <a:t>/m</a:t>
              </a:r>
              <a:r>
                <a:rPr lang="en-US" sz="1600" b="1" baseline="30000" dirty="0" smtClean="0">
                  <a:solidFill>
                    <a:schemeClr val="accent2"/>
                  </a:solidFill>
                </a:rPr>
                <a:t>3</a:t>
              </a:r>
              <a:endParaRPr lang="en-US" sz="1600" b="1" baseline="300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75" name="TextBox 174"/>
          <p:cNvSpPr txBox="1"/>
          <p:nvPr/>
        </p:nvSpPr>
        <p:spPr>
          <a:xfrm>
            <a:off x="4831080" y="1325880"/>
            <a:ext cx="3866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Custom-built Radon Mitigation System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2897835" y="5775960"/>
            <a:ext cx="1901546" cy="584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2"/>
                </a:solidFill>
              </a:rPr>
              <a:t>Radon-mitigated Air</a:t>
            </a:r>
          </a:p>
          <a:p>
            <a:pPr algn="ctr"/>
            <a:r>
              <a:rPr lang="en-US" sz="1600" b="1" dirty="0" smtClean="0">
                <a:solidFill>
                  <a:schemeClr val="accent2"/>
                </a:solidFill>
              </a:rPr>
              <a:t>&lt;0.1 </a:t>
            </a:r>
            <a:r>
              <a:rPr lang="en-US" sz="1600" b="1" dirty="0" err="1" smtClean="0">
                <a:solidFill>
                  <a:schemeClr val="accent2"/>
                </a:solidFill>
              </a:rPr>
              <a:t>Bq</a:t>
            </a:r>
            <a:r>
              <a:rPr lang="en-US" sz="1600" b="1" dirty="0" smtClean="0">
                <a:solidFill>
                  <a:schemeClr val="accent2"/>
                </a:solidFill>
              </a:rPr>
              <a:t>/m</a:t>
            </a:r>
            <a:r>
              <a:rPr lang="en-US" sz="1600" b="1" baseline="30000" dirty="0" smtClean="0">
                <a:solidFill>
                  <a:schemeClr val="accent2"/>
                </a:solidFill>
              </a:rPr>
              <a:t>3</a:t>
            </a:r>
            <a:endParaRPr lang="en-US" sz="1600" b="1" baseline="30000" dirty="0">
              <a:solidFill>
                <a:schemeClr val="accent2"/>
              </a:solidFill>
            </a:endParaRPr>
          </a:p>
        </p:txBody>
      </p:sp>
      <p:pic>
        <p:nvPicPr>
          <p:cNvPr id="179" name="Picture 178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9" t="11600" r="32857" b="12666"/>
          <a:stretch/>
        </p:blipFill>
        <p:spPr>
          <a:xfrm rot="10800000" flipV="1">
            <a:off x="1341422" y="5574737"/>
            <a:ext cx="513088" cy="80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57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SAsdsmt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84"/>
          <a:stretch/>
        </p:blipFill>
        <p:spPr>
          <a:xfrm rot="5400000">
            <a:off x="1824684" y="-405170"/>
            <a:ext cx="5497110" cy="88807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Demonstration VSA @ SDSM&amp;T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>
                <a:solidFill>
                  <a:schemeClr val="bg1"/>
                </a:solidFill>
              </a:rPr>
              <a:pPr/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800206" y="1969229"/>
            <a:ext cx="7530994" cy="3863557"/>
            <a:chOff x="221868" y="1422152"/>
            <a:chExt cx="8680236" cy="4453142"/>
          </a:xfrm>
        </p:grpSpPr>
        <p:pic>
          <p:nvPicPr>
            <p:cNvPr id="16" name="Picture 15" descr="RnReductionPlot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868" y="1422152"/>
              <a:ext cx="8680236" cy="4453142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555598" y="2156046"/>
              <a:ext cx="2069708" cy="7449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hangingPunct="0"/>
              <a:r>
                <a:rPr lang="en-US" b="1" kern="0" dirty="0">
                  <a:solidFill>
                    <a:srgbClr val="FF0000"/>
                  </a:solidFill>
                  <a:ea typeface="ＭＳ Ｐゴシック" pitchFamily="34" charset="-128"/>
                  <a:cs typeface="Arial"/>
                  <a:sym typeface="Arial"/>
                </a:rPr>
                <a:t>Input Air</a:t>
              </a:r>
            </a:p>
            <a:p>
              <a:pPr algn="ctr" hangingPunct="0"/>
              <a:r>
                <a:rPr lang="en-US" b="1" kern="0" dirty="0">
                  <a:solidFill>
                    <a:srgbClr val="FF0000"/>
                  </a:solidFill>
                  <a:ea typeface="ＭＳ Ｐゴシック" pitchFamily="34" charset="-128"/>
                  <a:cs typeface="Arial"/>
                  <a:sym typeface="Arial"/>
                </a:rPr>
                <a:t>&lt;Rn&gt; = 80 </a:t>
              </a:r>
              <a:r>
                <a:rPr lang="en-US" b="1" kern="0" dirty="0" err="1">
                  <a:solidFill>
                    <a:srgbClr val="FF0000"/>
                  </a:solidFill>
                  <a:ea typeface="ＭＳ Ｐゴシック" pitchFamily="34" charset="-128"/>
                  <a:cs typeface="Arial"/>
                  <a:sym typeface="Arial"/>
                </a:rPr>
                <a:t>Bq</a:t>
              </a:r>
              <a:r>
                <a:rPr lang="en-US" b="1" kern="0" dirty="0">
                  <a:solidFill>
                    <a:srgbClr val="FF0000"/>
                  </a:solidFill>
                  <a:ea typeface="ＭＳ Ｐゴシック" pitchFamily="34" charset="-128"/>
                  <a:cs typeface="Arial"/>
                  <a:sym typeface="Arial"/>
                </a:rPr>
                <a:t>/m</a:t>
              </a:r>
              <a:r>
                <a:rPr lang="en-US" b="1" kern="0" baseline="30000" dirty="0">
                  <a:solidFill>
                    <a:srgbClr val="FF0000"/>
                  </a:solidFill>
                  <a:ea typeface="ＭＳ Ｐゴシック" pitchFamily="34" charset="-128"/>
                  <a:cs typeface="Arial"/>
                  <a:sym typeface="Arial"/>
                </a:rPr>
                <a:t>3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18120" y="3677439"/>
              <a:ext cx="4604648" cy="7449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hangingPunct="0"/>
              <a:r>
                <a:rPr lang="en-US" b="1" kern="0" dirty="0">
                  <a:solidFill>
                    <a:srgbClr val="008000"/>
                  </a:solidFill>
                  <a:ea typeface="ＭＳ Ｐゴシック" pitchFamily="34" charset="-128"/>
                  <a:cs typeface="Arial"/>
                  <a:sym typeface="Arial"/>
                </a:rPr>
                <a:t>Cleanroom Radon</a:t>
              </a:r>
            </a:p>
            <a:p>
              <a:pPr algn="ctr" hangingPunct="0"/>
              <a:r>
                <a:rPr lang="en-US" b="1" kern="0" dirty="0">
                  <a:solidFill>
                    <a:srgbClr val="008000"/>
                  </a:solidFill>
                  <a:ea typeface="ＭＳ Ｐゴシック" pitchFamily="34" charset="-128"/>
                  <a:cs typeface="Arial"/>
                  <a:sym typeface="Arial"/>
                </a:rPr>
                <a:t>Level &lt;0.07 </a:t>
              </a:r>
              <a:r>
                <a:rPr lang="en-US" b="1" kern="0" dirty="0" err="1" smtClean="0">
                  <a:solidFill>
                    <a:srgbClr val="008000"/>
                  </a:solidFill>
                  <a:ea typeface="ＭＳ Ｐゴシック" pitchFamily="34" charset="-128"/>
                  <a:cs typeface="Arial"/>
                  <a:sym typeface="Arial"/>
                </a:rPr>
                <a:t>Bq</a:t>
              </a:r>
              <a:r>
                <a:rPr lang="en-US" b="1" kern="0" dirty="0" smtClean="0">
                  <a:solidFill>
                    <a:srgbClr val="008000"/>
                  </a:solidFill>
                  <a:ea typeface="ＭＳ Ｐゴシック" pitchFamily="34" charset="-128"/>
                  <a:cs typeface="Arial"/>
                  <a:sym typeface="Arial"/>
                </a:rPr>
                <a:t>/m</a:t>
              </a:r>
              <a:r>
                <a:rPr lang="en-US" b="1" kern="0" baseline="30000" dirty="0" smtClean="0">
                  <a:solidFill>
                    <a:srgbClr val="008000"/>
                  </a:solidFill>
                  <a:ea typeface="ＭＳ Ｐゴシック" pitchFamily="34" charset="-128"/>
                  <a:cs typeface="Arial"/>
                  <a:sym typeface="Arial"/>
                </a:rPr>
                <a:t>3  </a:t>
              </a:r>
              <a:r>
                <a:rPr lang="en-US" sz="1600" kern="0" dirty="0" smtClean="0">
                  <a:solidFill>
                    <a:srgbClr val="008000"/>
                  </a:solidFill>
                  <a:ea typeface="ＭＳ Ｐゴシック" pitchFamily="34" charset="-128"/>
                  <a:cs typeface="Arial"/>
                  <a:sym typeface="Wingdings" panose="05000000000000000000" pitchFamily="2" charset="2"/>
                </a:rPr>
                <a:t></a:t>
              </a:r>
              <a:r>
                <a:rPr lang="en-US" b="1" kern="0" dirty="0" smtClean="0">
                  <a:solidFill>
                    <a:srgbClr val="008000"/>
                  </a:solidFill>
                  <a:ea typeface="ＭＳ Ｐゴシック" pitchFamily="34" charset="-128"/>
                  <a:cs typeface="Arial"/>
                  <a:sym typeface="Arial"/>
                </a:rPr>
                <a:t> &gt;1000x reduction!</a:t>
              </a:r>
              <a:endParaRPr lang="en-US" b="1" kern="0" baseline="30000" dirty="0">
                <a:solidFill>
                  <a:srgbClr val="008000"/>
                </a:solidFill>
                <a:ea typeface="ＭＳ Ｐゴシック" pitchFamily="34" charset="-128"/>
                <a:cs typeface="Arial"/>
                <a:sym typeface="Arial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643347" y="2294273"/>
              <a:ext cx="3377826" cy="4256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hangingPunct="0"/>
              <a:r>
                <a:rPr lang="en-US" kern="0" dirty="0">
                  <a:solidFill>
                    <a:srgbClr val="000000"/>
                  </a:solidFill>
                  <a:ea typeface="ＭＳ Ｐゴシック" pitchFamily="34" charset="-128"/>
                  <a:cs typeface="Arial"/>
                  <a:sym typeface="Arial"/>
                </a:rPr>
                <a:t>Simultaneous RAD7 </a:t>
              </a:r>
              <a:r>
                <a:rPr lang="en-US" kern="0" dirty="0" smtClean="0">
                  <a:solidFill>
                    <a:srgbClr val="000000"/>
                  </a:solidFill>
                  <a:ea typeface="ＭＳ Ｐゴシック" pitchFamily="34" charset="-128"/>
                  <a:cs typeface="Arial"/>
                  <a:sym typeface="Arial"/>
                </a:rPr>
                <a:t>Readings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209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Validation of Critical Processes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Shape 349"/>
          <p:cNvSpPr txBox="1">
            <a:spLocks/>
          </p:cNvSpPr>
          <p:nvPr/>
        </p:nvSpPr>
        <p:spPr>
          <a:xfrm>
            <a:off x="293015" y="1543540"/>
            <a:ext cx="8380207" cy="462436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2"/>
              </a:buBlip>
              <a:defRPr sz="20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4"/>
              </a:buBlip>
              <a:defRPr sz="16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5"/>
              </a:buBlip>
              <a:defRPr sz="14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2"/>
              </a:buBlip>
              <a:defRPr sz="14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981E32"/>
              </a:buClr>
              <a:buNone/>
            </a:pPr>
            <a:r>
              <a:rPr lang="en-US" dirty="0" smtClean="0">
                <a:latin typeface="+mn-lt"/>
              </a:rPr>
              <a:t>Bottom-up estimate of </a:t>
            </a:r>
            <a:r>
              <a:rPr lang="en-US" baseline="30000" dirty="0" smtClean="0">
                <a:latin typeface="+mn-lt"/>
              </a:rPr>
              <a:t>210</a:t>
            </a:r>
            <a:r>
              <a:rPr lang="en-US" dirty="0" smtClean="0">
                <a:latin typeface="+mn-lt"/>
              </a:rPr>
              <a:t>Pb plate-out from radon exposure in air:</a:t>
            </a:r>
          </a:p>
          <a:p>
            <a:pPr marL="288925" lvl="1" indent="0">
              <a:buClr>
                <a:srgbClr val="981E32"/>
              </a:buClr>
              <a:buFontTx/>
              <a:buNone/>
            </a:pPr>
            <a:r>
              <a:rPr lang="en-US" u="sng" dirty="0" smtClean="0">
                <a:solidFill>
                  <a:srgbClr val="000099"/>
                </a:solidFill>
                <a:latin typeface="+mn-lt"/>
              </a:rPr>
              <a:t>Detector surfaces</a:t>
            </a:r>
            <a:r>
              <a:rPr lang="en-US" dirty="0" smtClean="0">
                <a:latin typeface="+mn-lt"/>
              </a:rPr>
              <a:t>:  50/80 nBq/cm</a:t>
            </a:r>
            <a:r>
              <a:rPr lang="en-US" baseline="30000" dirty="0" smtClean="0">
                <a:latin typeface="+mn-lt"/>
              </a:rPr>
              <a:t>2 </a:t>
            </a:r>
            <a:r>
              <a:rPr lang="en-US" dirty="0" smtClean="0">
                <a:latin typeface="+mn-lt"/>
              </a:rPr>
              <a:t>for faces/sidewalls</a:t>
            </a:r>
          </a:p>
          <a:p>
            <a:pPr marL="288925" lvl="1" indent="0">
              <a:buClr>
                <a:srgbClr val="981E32"/>
              </a:buClr>
              <a:buFontTx/>
              <a:buNone/>
            </a:pPr>
            <a:r>
              <a:rPr lang="en-US" u="sng" dirty="0" smtClean="0">
                <a:solidFill>
                  <a:srgbClr val="000099"/>
                </a:solidFill>
                <a:latin typeface="+mn-lt"/>
              </a:rPr>
              <a:t>Tower-copper surfaces</a:t>
            </a:r>
            <a:r>
              <a:rPr lang="en-US" dirty="0" smtClean="0">
                <a:latin typeface="+mn-lt"/>
              </a:rPr>
              <a:t>:  &lt;10 nBq/cm</a:t>
            </a:r>
            <a:r>
              <a:rPr lang="en-US" baseline="30000" dirty="0" smtClean="0">
                <a:latin typeface="+mn-lt"/>
              </a:rPr>
              <a:t>2</a:t>
            </a:r>
          </a:p>
          <a:p>
            <a:pPr marL="0" indent="0">
              <a:buClr>
                <a:srgbClr val="981E32"/>
              </a:buClr>
              <a:buNone/>
            </a:pPr>
            <a:endParaRPr lang="en-US" sz="2400" dirty="0" smtClean="0">
              <a:latin typeface="+mn-lt"/>
            </a:endParaRPr>
          </a:p>
          <a:p>
            <a:pPr marL="0" indent="0">
              <a:buClr>
                <a:srgbClr val="981E32"/>
              </a:buClr>
              <a:buNone/>
            </a:pPr>
            <a:r>
              <a:rPr lang="en-US" dirty="0" smtClean="0">
                <a:latin typeface="+mn-lt"/>
              </a:rPr>
              <a:t>But doesn’t include:</a:t>
            </a:r>
          </a:p>
          <a:p>
            <a:pPr marL="571500" indent="-228600">
              <a:buClr>
                <a:srgbClr val="981E32"/>
              </a:buClr>
            </a:pPr>
            <a:r>
              <a:rPr lang="en-US" sz="1800" dirty="0" smtClean="0">
                <a:latin typeface="+mn-lt"/>
              </a:rPr>
              <a:t>Initial level of surface contamination</a:t>
            </a:r>
          </a:p>
          <a:p>
            <a:pPr indent="0">
              <a:buClr>
                <a:srgbClr val="981E32"/>
              </a:buClr>
              <a:buNone/>
            </a:pPr>
            <a:r>
              <a:rPr lang="en-US" sz="1800" dirty="0" smtClean="0">
                <a:latin typeface="+mn-lt"/>
                <a:sym typeface="Wingdings" panose="05000000000000000000" pitchFamily="2" charset="2"/>
              </a:rPr>
              <a:t>    </a:t>
            </a:r>
            <a:r>
              <a:rPr lang="en-US" sz="1400" dirty="0" smtClean="0">
                <a:latin typeface="+mn-lt"/>
                <a:sym typeface="Wingdings" panose="05000000000000000000" pitchFamily="2" charset="2"/>
              </a:rPr>
              <a:t></a:t>
            </a:r>
            <a:r>
              <a:rPr lang="en-US" sz="1600" dirty="0" smtClean="0">
                <a:latin typeface="+mn-lt"/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+mn-lt"/>
              </a:rPr>
              <a:t>do surfaces start clean?</a:t>
            </a:r>
          </a:p>
          <a:p>
            <a:pPr marL="571500" indent="-228600">
              <a:buClr>
                <a:srgbClr val="981E32"/>
              </a:buClr>
            </a:pPr>
            <a:r>
              <a:rPr lang="en-US" sz="1800" dirty="0" smtClean="0">
                <a:latin typeface="+mn-lt"/>
              </a:rPr>
              <a:t>Contamination directly from fabrication processes</a:t>
            </a:r>
          </a:p>
          <a:p>
            <a:pPr indent="0">
              <a:buClr>
                <a:srgbClr val="981E32"/>
              </a:buClr>
              <a:buNone/>
            </a:pPr>
            <a:r>
              <a:rPr lang="en-US" sz="1800" dirty="0">
                <a:latin typeface="+mn-lt"/>
              </a:rPr>
              <a:t> </a:t>
            </a:r>
            <a:r>
              <a:rPr lang="en-US" sz="1800" dirty="0" smtClean="0">
                <a:latin typeface="+mn-lt"/>
              </a:rPr>
              <a:t>    </a:t>
            </a:r>
            <a:r>
              <a:rPr lang="en-US" sz="1600" dirty="0" smtClean="0">
                <a:solidFill>
                  <a:schemeClr val="tx2"/>
                </a:solidFill>
                <a:latin typeface="+mn-lt"/>
              </a:rPr>
              <a:t>(</a:t>
            </a:r>
            <a:r>
              <a:rPr lang="en-US" sz="1600" i="1" dirty="0" smtClean="0">
                <a:solidFill>
                  <a:schemeClr val="tx2"/>
                </a:solidFill>
                <a:latin typeface="+mn-lt"/>
              </a:rPr>
              <a:t>e.g.</a:t>
            </a:r>
            <a:r>
              <a:rPr lang="en-US" sz="1600" dirty="0" smtClean="0">
                <a:solidFill>
                  <a:schemeClr val="tx2"/>
                </a:solidFill>
                <a:latin typeface="+mn-lt"/>
              </a:rPr>
              <a:t>, chemical contact)</a:t>
            </a:r>
            <a:endParaRPr lang="en-US" sz="1800" dirty="0" smtClean="0">
              <a:solidFill>
                <a:schemeClr val="tx2"/>
              </a:solidFill>
              <a:latin typeface="+mn-lt"/>
            </a:endParaRPr>
          </a:p>
          <a:p>
            <a:pPr marL="0" indent="0">
              <a:buClr>
                <a:srgbClr val="981E32"/>
              </a:buClr>
              <a:buNone/>
            </a:pPr>
            <a:endParaRPr lang="en-US" sz="2400" dirty="0" smtClean="0">
              <a:latin typeface="+mn-lt"/>
            </a:endParaRPr>
          </a:p>
          <a:p>
            <a:pPr marL="0" indent="0">
              <a:buClr>
                <a:srgbClr val="981E32"/>
              </a:buClr>
              <a:buNone/>
            </a:pPr>
            <a:r>
              <a:rPr lang="en-US" dirty="0" smtClean="0">
                <a:latin typeface="+mn-lt"/>
              </a:rPr>
              <a:t>R</a:t>
            </a:r>
            <a:r>
              <a:rPr lang="en-US" sz="1800" dirty="0" smtClean="0">
                <a:latin typeface="+mn-lt"/>
              </a:rPr>
              <a:t>&amp;</a:t>
            </a:r>
            <a:r>
              <a:rPr lang="en-US" dirty="0" smtClean="0">
                <a:latin typeface="+mn-lt"/>
              </a:rPr>
              <a:t>D tests to validate critical processes:</a:t>
            </a:r>
          </a:p>
          <a:p>
            <a:pPr marL="288925" lvl="1" indent="0">
              <a:buClr>
                <a:srgbClr val="981E32"/>
              </a:buClr>
              <a:buNone/>
            </a:pPr>
            <a:r>
              <a:rPr lang="en-US" dirty="0" smtClean="0">
                <a:solidFill>
                  <a:srgbClr val="000099"/>
                </a:solidFill>
                <a:latin typeface="+mn-lt"/>
              </a:rPr>
              <a:t>Detector surfaces </a:t>
            </a:r>
            <a:r>
              <a:rPr lang="en-US" sz="1600" dirty="0" smtClean="0">
                <a:solidFill>
                  <a:srgbClr val="000099"/>
                </a:solidFill>
                <a:latin typeface="+mn-lt"/>
                <a:sym typeface="Wingdings" panose="05000000000000000000" pitchFamily="2" charset="2"/>
              </a:rPr>
              <a:t></a:t>
            </a:r>
            <a:r>
              <a:rPr lang="en-US" dirty="0" smtClean="0">
                <a:solidFill>
                  <a:srgbClr val="000099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n-US" dirty="0" smtClean="0">
                <a:latin typeface="+mn-lt"/>
                <a:sym typeface="Wingdings" panose="05000000000000000000" pitchFamily="2" charset="2"/>
              </a:rPr>
              <a:t>crystal polishing </a:t>
            </a:r>
            <a:r>
              <a:rPr lang="en-US" sz="1600" dirty="0" smtClean="0">
                <a:latin typeface="+mn-lt"/>
                <a:sym typeface="Wingdings" panose="05000000000000000000" pitchFamily="2" charset="2"/>
              </a:rPr>
              <a:t>&amp;</a:t>
            </a:r>
            <a:r>
              <a:rPr lang="en-US" dirty="0" smtClean="0">
                <a:latin typeface="+mn-lt"/>
                <a:sym typeface="Wingdings" panose="05000000000000000000" pitchFamily="2" charset="2"/>
              </a:rPr>
              <a:t> sensor fabrication</a:t>
            </a:r>
          </a:p>
          <a:p>
            <a:pPr marL="288925" lvl="1" indent="0">
              <a:buClr>
                <a:srgbClr val="981E32"/>
              </a:buClr>
              <a:buNone/>
            </a:pPr>
            <a:r>
              <a:rPr lang="en-US" dirty="0" smtClean="0">
                <a:solidFill>
                  <a:srgbClr val="000099"/>
                </a:solidFill>
                <a:latin typeface="+mn-lt"/>
                <a:sym typeface="Wingdings" panose="05000000000000000000" pitchFamily="2" charset="2"/>
              </a:rPr>
              <a:t>Copper surfaces </a:t>
            </a:r>
            <a:r>
              <a:rPr lang="en-US" sz="1600" dirty="0" smtClean="0">
                <a:solidFill>
                  <a:srgbClr val="000099"/>
                </a:solidFill>
                <a:latin typeface="+mn-lt"/>
                <a:sym typeface="Wingdings" panose="05000000000000000000" pitchFamily="2" charset="2"/>
              </a:rPr>
              <a:t></a:t>
            </a:r>
            <a:r>
              <a:rPr lang="en-US" dirty="0" smtClean="0">
                <a:solidFill>
                  <a:srgbClr val="000099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n-US" dirty="0" smtClean="0">
                <a:latin typeface="+mn-lt"/>
                <a:sym typeface="Wingdings" panose="05000000000000000000" pitchFamily="2" charset="2"/>
              </a:rPr>
              <a:t>cleaning method</a:t>
            </a:r>
            <a:r>
              <a:rPr lang="en-US" sz="2000" dirty="0" smtClean="0">
                <a:latin typeface="+mn-lt"/>
                <a:sym typeface="Wingdings" panose="05000000000000000000" pitchFamily="2" charset="2"/>
              </a:rPr>
              <a:t>	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354562"/>
            <a:ext cx="2519870" cy="400127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412230" y="3285194"/>
            <a:ext cx="2476500" cy="828822"/>
          </a:xfrm>
          <a:prstGeom prst="rect">
            <a:avLst/>
          </a:prstGeom>
          <a:noFill/>
          <a:ln w="571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Multiply 6"/>
          <p:cNvSpPr/>
          <p:nvPr/>
        </p:nvSpPr>
        <p:spPr>
          <a:xfrm>
            <a:off x="5270500" y="5715974"/>
            <a:ext cx="4762500" cy="695960"/>
          </a:xfrm>
          <a:prstGeom prst="mathMultiply">
            <a:avLst>
              <a:gd name="adj1" fmla="val 9199"/>
            </a:avLst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56954" y="1441157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endParaRPr lang="en-US" sz="360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8491954" y="1980419"/>
            <a:ext cx="0" cy="366541"/>
          </a:xfrm>
          <a:prstGeom prst="straightConnector1">
            <a:avLst/>
          </a:prstGeom>
          <a:ln w="31750">
            <a:solidFill>
              <a:srgbClr val="000099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7355840" y="1769403"/>
            <a:ext cx="977314" cy="1"/>
          </a:xfrm>
          <a:prstGeom prst="straightConnector1">
            <a:avLst/>
          </a:prstGeom>
          <a:ln w="31750">
            <a:solidFill>
              <a:srgbClr val="000099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636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645922"/>
            <a:ext cx="3505199" cy="23770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Sensor Fabrication Test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Shape 349"/>
          <p:cNvSpPr txBox="1">
            <a:spLocks/>
          </p:cNvSpPr>
          <p:nvPr/>
        </p:nvSpPr>
        <p:spPr>
          <a:xfrm>
            <a:off x="252962" y="1437640"/>
            <a:ext cx="5362978" cy="486409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4"/>
              </a:buBlip>
              <a:defRPr sz="20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5"/>
              </a:buBlip>
              <a:defRPr sz="18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6"/>
              </a:buBlip>
              <a:defRPr sz="16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7"/>
              </a:buBlip>
              <a:defRPr sz="14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4"/>
              </a:buBlip>
              <a:defRPr sz="14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600"/>
              </a:lnSpc>
              <a:buClr>
                <a:srgbClr val="981E32"/>
              </a:buClr>
              <a:buNone/>
            </a:pPr>
            <a:r>
              <a:rPr lang="en-US" sz="1800" u="sng" dirty="0" smtClean="0">
                <a:solidFill>
                  <a:srgbClr val="000099"/>
                </a:solidFill>
                <a:latin typeface="+mn-lt"/>
              </a:rPr>
              <a:t>Goals</a:t>
            </a:r>
            <a:r>
              <a:rPr lang="en-US" dirty="0" smtClean="0">
                <a:latin typeface="+mn-lt"/>
              </a:rPr>
              <a:t>:</a:t>
            </a:r>
          </a:p>
          <a:p>
            <a:pPr marL="457200" indent="-228600">
              <a:lnSpc>
                <a:spcPts val="1600"/>
              </a:lnSpc>
              <a:buClr>
                <a:srgbClr val="981E32"/>
              </a:buClr>
            </a:pPr>
            <a:r>
              <a:rPr lang="en-US" sz="1600" dirty="0" smtClean="0">
                <a:latin typeface="+mn-lt"/>
              </a:rPr>
              <a:t>Validate starting level of </a:t>
            </a:r>
            <a:r>
              <a:rPr lang="en-US" sz="1600" baseline="30000" dirty="0" smtClean="0">
                <a:latin typeface="+mn-lt"/>
              </a:rPr>
              <a:t>210</a:t>
            </a:r>
            <a:r>
              <a:rPr lang="en-US" sz="1600" dirty="0" smtClean="0">
                <a:latin typeface="+mn-lt"/>
              </a:rPr>
              <a:t>Pb on detector surfaces</a:t>
            </a:r>
          </a:p>
          <a:p>
            <a:pPr marL="457200" indent="-228600">
              <a:lnSpc>
                <a:spcPts val="1600"/>
              </a:lnSpc>
              <a:buClr>
                <a:srgbClr val="981E32"/>
              </a:buClr>
            </a:pPr>
            <a:r>
              <a:rPr lang="en-US" sz="1600" dirty="0" smtClean="0">
                <a:latin typeface="+mn-lt"/>
              </a:rPr>
              <a:t>Validate surface contamination from sensor fabrication</a:t>
            </a:r>
            <a:endParaRPr lang="en-US" sz="1800" u="sng" dirty="0" smtClean="0">
              <a:solidFill>
                <a:srgbClr val="000099"/>
              </a:solidFill>
              <a:latin typeface="+mn-lt"/>
            </a:endParaRPr>
          </a:p>
          <a:p>
            <a:pPr marL="0" indent="0">
              <a:lnSpc>
                <a:spcPts val="400"/>
              </a:lnSpc>
              <a:buClr>
                <a:srgbClr val="981E32"/>
              </a:buClr>
              <a:buNone/>
            </a:pPr>
            <a:endParaRPr lang="en-US" sz="1600" u="sng" dirty="0" smtClean="0">
              <a:solidFill>
                <a:srgbClr val="000099"/>
              </a:solidFill>
              <a:latin typeface="+mn-lt"/>
            </a:endParaRPr>
          </a:p>
          <a:p>
            <a:pPr marL="1588" indent="-1588">
              <a:lnSpc>
                <a:spcPts val="400"/>
              </a:lnSpc>
              <a:buClr>
                <a:srgbClr val="981E32"/>
              </a:buClr>
              <a:buNone/>
            </a:pPr>
            <a:endParaRPr lang="en-US" sz="1800" u="sng" dirty="0" smtClean="0">
              <a:solidFill>
                <a:srgbClr val="000099"/>
              </a:solidFill>
              <a:latin typeface="+mn-lt"/>
            </a:endParaRPr>
          </a:p>
          <a:p>
            <a:pPr marL="1588" indent="-1588">
              <a:lnSpc>
                <a:spcPts val="400"/>
              </a:lnSpc>
              <a:buClr>
                <a:srgbClr val="981E32"/>
              </a:buClr>
              <a:buNone/>
            </a:pPr>
            <a:endParaRPr lang="en-US" sz="1800" u="sng" dirty="0">
              <a:solidFill>
                <a:srgbClr val="000099"/>
              </a:solidFill>
              <a:latin typeface="+mn-lt"/>
            </a:endParaRPr>
          </a:p>
          <a:p>
            <a:pPr marL="1588" indent="-1588">
              <a:lnSpc>
                <a:spcPts val="400"/>
              </a:lnSpc>
              <a:buClr>
                <a:srgbClr val="981E32"/>
              </a:buClr>
              <a:buNone/>
            </a:pPr>
            <a:endParaRPr lang="en-US" sz="1800" u="sng" dirty="0" smtClean="0">
              <a:solidFill>
                <a:srgbClr val="000099"/>
              </a:solidFill>
              <a:latin typeface="+mn-lt"/>
            </a:endParaRPr>
          </a:p>
          <a:p>
            <a:pPr marL="1588" indent="-1588">
              <a:lnSpc>
                <a:spcPts val="400"/>
              </a:lnSpc>
              <a:buClr>
                <a:srgbClr val="981E32"/>
              </a:buClr>
              <a:buNone/>
            </a:pPr>
            <a:endParaRPr lang="en-US" sz="1800" u="sng" dirty="0">
              <a:solidFill>
                <a:srgbClr val="000099"/>
              </a:solidFill>
              <a:latin typeface="+mn-lt"/>
            </a:endParaRPr>
          </a:p>
          <a:p>
            <a:pPr marL="1588" indent="-1588">
              <a:lnSpc>
                <a:spcPts val="400"/>
              </a:lnSpc>
              <a:buClr>
                <a:srgbClr val="981E32"/>
              </a:buClr>
              <a:buNone/>
            </a:pPr>
            <a:endParaRPr lang="en-US" sz="1800" u="sng" dirty="0" smtClean="0">
              <a:solidFill>
                <a:srgbClr val="000099"/>
              </a:solidFill>
              <a:latin typeface="+mn-lt"/>
            </a:endParaRPr>
          </a:p>
          <a:p>
            <a:pPr marL="1588" indent="-1588">
              <a:lnSpc>
                <a:spcPts val="400"/>
              </a:lnSpc>
              <a:buClr>
                <a:srgbClr val="981E32"/>
              </a:buClr>
              <a:buNone/>
            </a:pPr>
            <a:endParaRPr lang="en-US" sz="1800" u="sng" dirty="0">
              <a:solidFill>
                <a:srgbClr val="000099"/>
              </a:solidFill>
              <a:latin typeface="+mn-lt"/>
            </a:endParaRPr>
          </a:p>
          <a:p>
            <a:pPr marL="1588" indent="-1588">
              <a:lnSpc>
                <a:spcPts val="400"/>
              </a:lnSpc>
              <a:buClr>
                <a:srgbClr val="981E32"/>
              </a:buClr>
              <a:buNone/>
            </a:pPr>
            <a:endParaRPr lang="en-US" sz="1800" u="sng" dirty="0" smtClean="0">
              <a:solidFill>
                <a:srgbClr val="000099"/>
              </a:solidFill>
              <a:latin typeface="+mn-lt"/>
            </a:endParaRPr>
          </a:p>
          <a:p>
            <a:pPr marL="1588" indent="-1588">
              <a:lnSpc>
                <a:spcPts val="400"/>
              </a:lnSpc>
              <a:buClr>
                <a:srgbClr val="981E32"/>
              </a:buClr>
              <a:buNone/>
            </a:pPr>
            <a:endParaRPr lang="en-US" sz="1800" u="sng" dirty="0">
              <a:solidFill>
                <a:srgbClr val="000099"/>
              </a:solidFill>
              <a:latin typeface="+mn-lt"/>
            </a:endParaRPr>
          </a:p>
          <a:p>
            <a:pPr marL="1588" indent="-1588">
              <a:lnSpc>
                <a:spcPts val="400"/>
              </a:lnSpc>
              <a:buClr>
                <a:srgbClr val="981E32"/>
              </a:buClr>
              <a:buNone/>
            </a:pPr>
            <a:endParaRPr lang="en-US" sz="1800" u="sng" dirty="0" smtClean="0">
              <a:solidFill>
                <a:srgbClr val="000099"/>
              </a:solidFill>
              <a:latin typeface="+mn-lt"/>
            </a:endParaRPr>
          </a:p>
          <a:p>
            <a:pPr marL="1588" indent="-1588">
              <a:lnSpc>
                <a:spcPts val="400"/>
              </a:lnSpc>
              <a:buClr>
                <a:srgbClr val="981E32"/>
              </a:buClr>
              <a:buNone/>
            </a:pPr>
            <a:endParaRPr lang="en-US" sz="1800" u="sng" dirty="0">
              <a:solidFill>
                <a:srgbClr val="000099"/>
              </a:solidFill>
              <a:latin typeface="+mn-lt"/>
            </a:endParaRPr>
          </a:p>
          <a:p>
            <a:pPr marL="1588" indent="-1588">
              <a:lnSpc>
                <a:spcPts val="400"/>
              </a:lnSpc>
              <a:buClr>
                <a:srgbClr val="981E32"/>
              </a:buClr>
              <a:buNone/>
            </a:pPr>
            <a:endParaRPr lang="en-US" sz="1800" u="sng" dirty="0" smtClean="0">
              <a:solidFill>
                <a:srgbClr val="000099"/>
              </a:solidFill>
              <a:latin typeface="+mn-lt"/>
            </a:endParaRPr>
          </a:p>
          <a:p>
            <a:pPr marL="1588" indent="-1588">
              <a:lnSpc>
                <a:spcPts val="400"/>
              </a:lnSpc>
              <a:buClr>
                <a:srgbClr val="981E32"/>
              </a:buClr>
              <a:buNone/>
            </a:pPr>
            <a:endParaRPr lang="en-US" sz="1800" u="sng" dirty="0" smtClean="0">
              <a:solidFill>
                <a:srgbClr val="000099"/>
              </a:solidFill>
              <a:latin typeface="+mn-lt"/>
            </a:endParaRPr>
          </a:p>
          <a:p>
            <a:pPr marL="1588" indent="-1588">
              <a:lnSpc>
                <a:spcPts val="400"/>
              </a:lnSpc>
              <a:buClr>
                <a:srgbClr val="981E32"/>
              </a:buClr>
              <a:buNone/>
            </a:pPr>
            <a:endParaRPr lang="en-US" sz="1800" u="sng" dirty="0">
              <a:solidFill>
                <a:srgbClr val="000099"/>
              </a:solidFill>
              <a:latin typeface="+mn-lt"/>
            </a:endParaRPr>
          </a:p>
          <a:p>
            <a:pPr marL="1588" indent="-1588">
              <a:lnSpc>
                <a:spcPts val="400"/>
              </a:lnSpc>
              <a:buClr>
                <a:srgbClr val="981E32"/>
              </a:buClr>
              <a:buNone/>
            </a:pPr>
            <a:endParaRPr lang="en-US" sz="1800" u="sng" dirty="0" smtClean="0">
              <a:solidFill>
                <a:srgbClr val="000099"/>
              </a:solidFill>
              <a:latin typeface="+mn-lt"/>
            </a:endParaRPr>
          </a:p>
          <a:p>
            <a:pPr marL="1588" indent="-1588">
              <a:lnSpc>
                <a:spcPts val="400"/>
              </a:lnSpc>
              <a:buClr>
                <a:srgbClr val="981E32"/>
              </a:buClr>
              <a:buNone/>
            </a:pPr>
            <a:endParaRPr lang="en-US" sz="1800" u="sng" dirty="0">
              <a:solidFill>
                <a:srgbClr val="000099"/>
              </a:solidFill>
              <a:latin typeface="+mn-lt"/>
            </a:endParaRPr>
          </a:p>
          <a:p>
            <a:pPr marL="1588" indent="-1588">
              <a:lnSpc>
                <a:spcPts val="400"/>
              </a:lnSpc>
              <a:buClr>
                <a:srgbClr val="981E32"/>
              </a:buClr>
              <a:buNone/>
            </a:pPr>
            <a:endParaRPr lang="en-US" sz="1800" u="sng" dirty="0" smtClean="0">
              <a:solidFill>
                <a:srgbClr val="000099"/>
              </a:solidFill>
              <a:latin typeface="+mn-lt"/>
            </a:endParaRPr>
          </a:p>
          <a:p>
            <a:pPr marL="1588" indent="-1588">
              <a:lnSpc>
                <a:spcPts val="1600"/>
              </a:lnSpc>
              <a:buClr>
                <a:srgbClr val="981E32"/>
              </a:buClr>
              <a:buNone/>
            </a:pPr>
            <a:r>
              <a:rPr lang="en-US" sz="1800" u="sng" dirty="0" smtClean="0">
                <a:solidFill>
                  <a:srgbClr val="000099"/>
                </a:solidFill>
                <a:latin typeface="+mn-lt"/>
              </a:rPr>
              <a:t>Results</a:t>
            </a:r>
            <a:r>
              <a:rPr lang="en-US" sz="1800" dirty="0" smtClean="0">
                <a:solidFill>
                  <a:srgbClr val="000099"/>
                </a:solidFill>
                <a:latin typeface="+mn-lt"/>
              </a:rPr>
              <a:t>:</a:t>
            </a:r>
            <a:endParaRPr lang="en-US" sz="1800" dirty="0">
              <a:solidFill>
                <a:srgbClr val="000099"/>
              </a:solidFill>
              <a:latin typeface="+mn-lt"/>
            </a:endParaRPr>
          </a:p>
          <a:p>
            <a:pPr marL="457200" indent="-228600">
              <a:lnSpc>
                <a:spcPts val="1600"/>
              </a:lnSpc>
              <a:buClr>
                <a:srgbClr val="981E32"/>
              </a:buClr>
            </a:pPr>
            <a:r>
              <a:rPr lang="en-US" sz="1600" dirty="0" smtClean="0">
                <a:latin typeface="+mn-lt"/>
              </a:rPr>
              <a:t>Broad 4–5 MeV peak suggests upper-chain </a:t>
            </a:r>
            <a:r>
              <a:rPr lang="en-US" sz="1600" baseline="30000" dirty="0" smtClean="0">
                <a:latin typeface="+mn-lt"/>
              </a:rPr>
              <a:t>238</a:t>
            </a:r>
            <a:r>
              <a:rPr lang="en-US" sz="1600" dirty="0" smtClean="0">
                <a:latin typeface="+mn-lt"/>
              </a:rPr>
              <a:t>U alphas</a:t>
            </a:r>
          </a:p>
          <a:p>
            <a:pPr marL="457200" indent="-228600">
              <a:lnSpc>
                <a:spcPts val="1600"/>
              </a:lnSpc>
              <a:buClr>
                <a:srgbClr val="981E32"/>
              </a:buClr>
            </a:pPr>
            <a:r>
              <a:rPr lang="en-US" sz="1600" dirty="0" smtClean="0">
                <a:latin typeface="+mn-lt"/>
              </a:rPr>
              <a:t>Precedent from DRIFT </a:t>
            </a:r>
            <a:r>
              <a:rPr lang="en-US" sz="1400" dirty="0" smtClean="0">
                <a:latin typeface="+mn-lt"/>
                <a:sym typeface="Wingdings" panose="05000000000000000000" pitchFamily="2" charset="2"/>
              </a:rPr>
              <a:t> </a:t>
            </a:r>
            <a:r>
              <a:rPr lang="en-US" sz="1400" i="1" dirty="0" err="1" smtClean="0">
                <a:latin typeface="+mn-lt"/>
                <a:sym typeface="Wingdings" panose="05000000000000000000" pitchFamily="2" charset="2"/>
              </a:rPr>
              <a:t>Battat</a:t>
            </a:r>
            <a:r>
              <a:rPr lang="en-US" sz="1400" i="1" dirty="0" smtClean="0">
                <a:latin typeface="+mn-lt"/>
                <a:sym typeface="Wingdings" panose="05000000000000000000" pitchFamily="2" charset="2"/>
              </a:rPr>
              <a:t> et al., NIM A794 (2015)</a:t>
            </a:r>
            <a:endParaRPr lang="en-US" sz="1600" i="1" dirty="0" smtClean="0">
              <a:latin typeface="+mn-lt"/>
              <a:sym typeface="Wingdings" panose="05000000000000000000" pitchFamily="2" charset="2"/>
            </a:endParaRPr>
          </a:p>
          <a:p>
            <a:pPr marL="457200" indent="-228600">
              <a:lnSpc>
                <a:spcPts val="1600"/>
              </a:lnSpc>
              <a:buClr>
                <a:srgbClr val="981E32"/>
              </a:buClr>
            </a:pPr>
            <a:r>
              <a:rPr lang="en-US" sz="1600" dirty="0" smtClean="0">
                <a:latin typeface="+mn-lt"/>
                <a:sym typeface="Wingdings" panose="05000000000000000000" pitchFamily="2" charset="2"/>
              </a:rPr>
              <a:t>Background concern </a:t>
            </a:r>
            <a:r>
              <a:rPr lang="en-US" sz="1400" dirty="0" smtClean="0">
                <a:latin typeface="+mn-lt"/>
                <a:sym typeface="Wingdings" panose="05000000000000000000" pitchFamily="2" charset="2"/>
              </a:rPr>
              <a:t></a:t>
            </a:r>
            <a:r>
              <a:rPr lang="en-US" sz="1600" dirty="0" smtClean="0">
                <a:latin typeface="+mn-lt"/>
                <a:sym typeface="Wingdings" panose="05000000000000000000" pitchFamily="2" charset="2"/>
              </a:rPr>
              <a:t> </a:t>
            </a:r>
            <a:r>
              <a:rPr lang="en-US" sz="1600" baseline="30000" dirty="0" smtClean="0">
                <a:latin typeface="+mn-lt"/>
                <a:sym typeface="Wingdings" panose="05000000000000000000" pitchFamily="2" charset="2"/>
              </a:rPr>
              <a:t>234</a:t>
            </a:r>
            <a:r>
              <a:rPr lang="en-US" sz="1600" dirty="0" smtClean="0">
                <a:latin typeface="+mn-lt"/>
                <a:sym typeface="Wingdings" panose="05000000000000000000" pitchFamily="2" charset="2"/>
              </a:rPr>
              <a:t>Th daughter beta decay</a:t>
            </a:r>
          </a:p>
          <a:p>
            <a:pPr marL="457200" indent="-228600">
              <a:lnSpc>
                <a:spcPts val="1600"/>
              </a:lnSpc>
              <a:buClr>
                <a:srgbClr val="981E32"/>
              </a:buClr>
            </a:pPr>
            <a:r>
              <a:rPr lang="en-US" sz="1600" dirty="0" smtClean="0">
                <a:latin typeface="+mn-lt"/>
                <a:sym typeface="Wingdings" panose="05000000000000000000" pitchFamily="2" charset="2"/>
              </a:rPr>
              <a:t>Follow-up measurements:</a:t>
            </a:r>
          </a:p>
          <a:p>
            <a:pPr marL="857250" lvl="1" indent="-228600">
              <a:lnSpc>
                <a:spcPts val="1600"/>
              </a:lnSpc>
              <a:buClr>
                <a:srgbClr val="981E32"/>
              </a:buClr>
            </a:pPr>
            <a:r>
              <a:rPr lang="en-US" sz="1400" dirty="0" smtClean="0">
                <a:latin typeface="+mn-lt"/>
                <a:sym typeface="Wingdings" panose="05000000000000000000" pitchFamily="2" charset="2"/>
              </a:rPr>
              <a:t>Backsides of wafers  no peak</a:t>
            </a:r>
          </a:p>
          <a:p>
            <a:pPr marL="857250" lvl="1" indent="-228600">
              <a:lnSpc>
                <a:spcPts val="1600"/>
              </a:lnSpc>
              <a:buClr>
                <a:srgbClr val="981E32"/>
              </a:buClr>
            </a:pPr>
            <a:r>
              <a:rPr lang="en-US" sz="1400" dirty="0" smtClean="0">
                <a:latin typeface="+mn-lt"/>
                <a:sym typeface="Wingdings" panose="05000000000000000000" pitchFamily="2" charset="2"/>
              </a:rPr>
              <a:t>ICP-MS of wafers  few </a:t>
            </a:r>
            <a:r>
              <a:rPr lang="en-US" sz="1400" dirty="0" err="1" smtClean="0">
                <a:latin typeface="+mn-lt"/>
                <a:sym typeface="Wingdings" panose="05000000000000000000" pitchFamily="2" charset="2"/>
              </a:rPr>
              <a:t>Bq</a:t>
            </a:r>
            <a:r>
              <a:rPr lang="en-US" sz="1400" dirty="0" smtClean="0">
                <a:latin typeface="+mn-lt"/>
                <a:sym typeface="Wingdings" panose="05000000000000000000" pitchFamily="2" charset="2"/>
              </a:rPr>
              <a:t>/kg of </a:t>
            </a:r>
            <a:r>
              <a:rPr lang="en-US" sz="1400" baseline="30000" dirty="0" smtClean="0">
                <a:latin typeface="+mn-lt"/>
                <a:sym typeface="Wingdings" panose="05000000000000000000" pitchFamily="2" charset="2"/>
              </a:rPr>
              <a:t>238</a:t>
            </a:r>
            <a:r>
              <a:rPr lang="en-US" sz="1400" dirty="0" smtClean="0">
                <a:latin typeface="+mn-lt"/>
                <a:sym typeface="Wingdings" panose="05000000000000000000" pitchFamily="2" charset="2"/>
              </a:rPr>
              <a:t>U in aluminum</a:t>
            </a:r>
          </a:p>
          <a:p>
            <a:pPr marL="457200" indent="-228600">
              <a:lnSpc>
                <a:spcPts val="1600"/>
              </a:lnSpc>
              <a:buClr>
                <a:srgbClr val="981E32"/>
              </a:buClr>
            </a:pPr>
            <a:endParaRPr lang="en-US" sz="1600" dirty="0" smtClean="0">
              <a:latin typeface="+mn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222350" y="1630681"/>
            <a:ext cx="467434" cy="2149378"/>
            <a:chOff x="2456567" y="2761189"/>
            <a:chExt cx="583201" cy="2681703"/>
          </a:xfrm>
        </p:grpSpPr>
        <p:sp>
          <p:nvSpPr>
            <p:cNvPr id="8" name="Rectangle 7"/>
            <p:cNvSpPr/>
            <p:nvPr/>
          </p:nvSpPr>
          <p:spPr>
            <a:xfrm>
              <a:off x="2588831" y="3081373"/>
              <a:ext cx="370840" cy="2361519"/>
            </a:xfrm>
            <a:prstGeom prst="rect">
              <a:avLst/>
            </a:prstGeom>
            <a:solidFill>
              <a:srgbClr val="000000">
                <a:alpha val="25000"/>
              </a:srgbClr>
            </a:solidFill>
            <a:ln w="25400" cap="flat">
              <a:noFill/>
              <a:prstDash val="solid"/>
              <a:round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456567" y="2761189"/>
              <a:ext cx="583201" cy="384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Arial"/>
                  <a:cs typeface="Arial"/>
                  <a:sym typeface="Arial"/>
                </a:rPr>
                <a:t>210</a:t>
              </a: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Arial"/>
                  <a:cs typeface="Arial"/>
                  <a:sym typeface="Arial"/>
                </a:rPr>
                <a:t>Po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027420" y="1295400"/>
            <a:ext cx="28387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XIA UltraLo-1800 Spectra (SMU)</a:t>
            </a:r>
            <a:endParaRPr lang="en-US" sz="1600" dirty="0">
              <a:solidFill>
                <a:schemeClr val="tx2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7924800" y="1889760"/>
            <a:ext cx="1151067" cy="778362"/>
            <a:chOff x="7924800" y="1539240"/>
            <a:chExt cx="1151067" cy="778362"/>
          </a:xfrm>
        </p:grpSpPr>
        <p:sp>
          <p:nvSpPr>
            <p:cNvPr id="17" name="Rectangle 16"/>
            <p:cNvSpPr/>
            <p:nvPr/>
          </p:nvSpPr>
          <p:spPr>
            <a:xfrm>
              <a:off x="8001000" y="1539240"/>
              <a:ext cx="762000" cy="24622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round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 flipH="1">
              <a:off x="8082915" y="1781175"/>
              <a:ext cx="708660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round/>
            </a:ln>
            <a:effectLst/>
            <a:sp3d/>
          </p:spPr>
        </p:cxnSp>
        <p:sp>
          <p:nvSpPr>
            <p:cNvPr id="19" name="Rectangle 18"/>
            <p:cNvSpPr/>
            <p:nvPr/>
          </p:nvSpPr>
          <p:spPr>
            <a:xfrm>
              <a:off x="8258871" y="1746885"/>
              <a:ext cx="629064" cy="529731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round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001000" y="2209800"/>
              <a:ext cx="629064" cy="107802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round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924800" y="1696917"/>
              <a:ext cx="629064" cy="93783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round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061960" y="1676400"/>
              <a:ext cx="39264" cy="630929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round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241030" y="1716405"/>
              <a:ext cx="832918" cy="553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Arial"/>
                  <a:cs typeface="Arial"/>
                  <a:sym typeface="Arial"/>
                </a:rPr>
                <a:t>Background</a:t>
              </a:r>
            </a:p>
            <a:p>
              <a:pPr marL="0" marR="0" lvl="0" indent="0" defTabSz="914400" eaLnBrk="1" fontAlgn="auto" latinLnBrk="0" hangingPunct="0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Arial"/>
                  <a:cs typeface="Arial"/>
                  <a:sym typeface="Arial"/>
                </a:rPr>
                <a:t>Sample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061513" y="1746885"/>
              <a:ext cx="1014354" cy="533400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  <a:sp3d/>
          </p:spPr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5660757" y="3985260"/>
            <a:ext cx="3483242" cy="2392679"/>
            <a:chOff x="5660757" y="3985260"/>
            <a:chExt cx="3483242" cy="2392679"/>
          </a:xfrm>
        </p:grpSpPr>
        <p:grpSp>
          <p:nvGrpSpPr>
            <p:cNvPr id="10" name="Group 9"/>
            <p:cNvGrpSpPr/>
            <p:nvPr/>
          </p:nvGrpSpPr>
          <p:grpSpPr>
            <a:xfrm>
              <a:off x="5660757" y="3985260"/>
              <a:ext cx="3483242" cy="2392679"/>
              <a:chOff x="4770684" y="2688871"/>
              <a:chExt cx="4373314" cy="3004080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70684" y="2727140"/>
                <a:ext cx="4373314" cy="2965811"/>
              </a:xfrm>
              <a:prstGeom prst="rect">
                <a:avLst/>
              </a:prstGeom>
            </p:spPr>
          </p:pic>
          <p:grpSp>
            <p:nvGrpSpPr>
              <p:cNvPr id="12" name="Group 11"/>
              <p:cNvGrpSpPr/>
              <p:nvPr/>
            </p:nvGrpSpPr>
            <p:grpSpPr>
              <a:xfrm>
                <a:off x="6715739" y="2688871"/>
                <a:ext cx="586877" cy="2700178"/>
                <a:chOff x="2428219" y="2741936"/>
                <a:chExt cx="586877" cy="2700178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2588831" y="3080596"/>
                  <a:ext cx="370840" cy="2361518"/>
                </a:xfrm>
                <a:prstGeom prst="rect">
                  <a:avLst/>
                </a:prstGeom>
                <a:solidFill>
                  <a:srgbClr val="000000">
                    <a:alpha val="25000"/>
                  </a:srgbClr>
                </a:solidFill>
                <a:ln w="25400" cap="flat">
                  <a:noFill/>
                  <a:prstDash val="solid"/>
                  <a:round/>
                </a:ln>
                <a:effectLst/>
                <a:sp3d/>
              </p:spPr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lvl="0" indent="0" defTabSz="9144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2428219" y="2741936"/>
                  <a:ext cx="586877" cy="38642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lvl="0" indent="0" algn="ctr" defTabSz="9144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3000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Arial"/>
                      <a:cs typeface="Arial"/>
                      <a:sym typeface="Arial"/>
                    </a:rPr>
                    <a:t>210</a:t>
                  </a:r>
                  <a:r>
                    <a:rPr kumimoji="0" 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Arial"/>
                      <a:cs typeface="Arial"/>
                      <a:sym typeface="Arial"/>
                    </a:rPr>
                    <a:t>Po</a:t>
                  </a:r>
                </a:p>
              </p:txBody>
            </p:sp>
          </p:grpSp>
        </p:grpSp>
        <p:grpSp>
          <p:nvGrpSpPr>
            <p:cNvPr id="25" name="Group 24"/>
            <p:cNvGrpSpPr/>
            <p:nvPr/>
          </p:nvGrpSpPr>
          <p:grpSpPr>
            <a:xfrm>
              <a:off x="7936019" y="4263182"/>
              <a:ext cx="1151067" cy="778362"/>
              <a:chOff x="7924800" y="1539240"/>
              <a:chExt cx="1151067" cy="778362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8001000" y="1539240"/>
                <a:ext cx="762000" cy="246220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noFill/>
                <a:prstDash val="solid"/>
                <a:round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 flipH="1">
                <a:off x="8082915" y="1781175"/>
                <a:ext cx="708660" cy="0"/>
              </a:xfrm>
              <a:prstGeom prst="line">
                <a:avLst/>
              </a:prstGeom>
              <a:noFill/>
              <a:ln w="6350" cap="flat">
                <a:solidFill>
                  <a:srgbClr val="000000"/>
                </a:solidFill>
                <a:prstDash val="solid"/>
                <a:round/>
              </a:ln>
              <a:effectLst/>
              <a:sp3d/>
            </p:spPr>
          </p:cxnSp>
          <p:sp>
            <p:nvSpPr>
              <p:cNvPr id="28" name="Rectangle 27"/>
              <p:cNvSpPr/>
              <p:nvPr/>
            </p:nvSpPr>
            <p:spPr>
              <a:xfrm>
                <a:off x="8258871" y="1746885"/>
                <a:ext cx="629064" cy="529731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noFill/>
                <a:prstDash val="solid"/>
                <a:round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8001000" y="2209800"/>
                <a:ext cx="629064" cy="107802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noFill/>
                <a:prstDash val="solid"/>
                <a:round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7924800" y="1696917"/>
                <a:ext cx="629064" cy="93783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noFill/>
                <a:prstDash val="solid"/>
                <a:round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8061960" y="1676400"/>
                <a:ext cx="39264" cy="630929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noFill/>
                <a:prstDash val="solid"/>
                <a:round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8235315" y="1718310"/>
                <a:ext cx="832918" cy="55399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ts val="1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Arial"/>
                    <a:cs typeface="Arial"/>
                    <a:sym typeface="Arial"/>
                  </a:rPr>
                  <a:t>Background</a:t>
                </a:r>
              </a:p>
              <a:p>
                <a:pPr marL="0" marR="0" lvl="0" indent="0" defTabSz="914400" eaLnBrk="1" fontAlgn="auto" latinLnBrk="0" hangingPunct="0">
                  <a:lnSpc>
                    <a:spcPts val="1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Arial"/>
                    <a:cs typeface="Arial"/>
                    <a:sym typeface="Arial"/>
                  </a:rPr>
                  <a:t>Sample</a:t>
                </a: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8061513" y="1746885"/>
                <a:ext cx="1014354" cy="533400"/>
              </a:xfrm>
              <a:prstGeom prst="rect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9" name="Group 78"/>
          <p:cNvGrpSpPr/>
          <p:nvPr/>
        </p:nvGrpSpPr>
        <p:grpSpPr>
          <a:xfrm>
            <a:off x="216877" y="2500141"/>
            <a:ext cx="5139983" cy="1298432"/>
            <a:chOff x="270217" y="2507761"/>
            <a:chExt cx="5139983" cy="1298432"/>
          </a:xfrm>
        </p:grpSpPr>
        <p:cxnSp>
          <p:nvCxnSpPr>
            <p:cNvPr id="69" name="Straight Arrow Connector 68"/>
            <p:cNvCxnSpPr/>
            <p:nvPr/>
          </p:nvCxnSpPr>
          <p:spPr>
            <a:xfrm flipH="1">
              <a:off x="3370580" y="2793218"/>
              <a:ext cx="76395" cy="600222"/>
            </a:xfrm>
            <a:prstGeom prst="straightConnector1">
              <a:avLst/>
            </a:prstGeom>
            <a:ln>
              <a:solidFill>
                <a:schemeClr val="tx2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Group 52"/>
            <p:cNvGrpSpPr/>
            <p:nvPr/>
          </p:nvGrpSpPr>
          <p:grpSpPr>
            <a:xfrm>
              <a:off x="1462453" y="3273514"/>
              <a:ext cx="3947747" cy="532679"/>
              <a:chOff x="895009" y="5302693"/>
              <a:chExt cx="4874037" cy="657664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895009" y="5688383"/>
                <a:ext cx="4874037" cy="271974"/>
              </a:xfrm>
              <a:prstGeom prst="rect">
                <a:avLst/>
              </a:prstGeom>
              <a:solidFill>
                <a:srgbClr val="707276">
                  <a:lumMod val="60000"/>
                  <a:lumOff val="40000"/>
                </a:srgb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t"/>
              <a:lstStyle/>
              <a:p>
                <a:pPr lvl="2">
                  <a:defRPr/>
                </a:pPr>
                <a:r>
                  <a:rPr kumimoji="0" lang="en-US" sz="120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sym typeface="Arial"/>
                  </a:rPr>
                  <a:t>         Si wafer substrate</a:t>
                </a:r>
              </a:p>
            </p:txBody>
          </p:sp>
          <p:sp>
            <p:nvSpPr>
              <p:cNvPr id="55" name="Rectangle 54"/>
              <p:cNvSpPr/>
              <p:nvPr/>
            </p:nvSpPr>
            <p:spPr>
              <a:xfrm flipV="1">
                <a:off x="895010" y="5678973"/>
                <a:ext cx="4871685" cy="56446"/>
              </a:xfrm>
              <a:prstGeom prst="rect">
                <a:avLst/>
              </a:prstGeom>
              <a:solidFill>
                <a:srgbClr val="C10435">
                  <a:lumMod val="60000"/>
                  <a:lumOff val="40000"/>
                </a:srgb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sym typeface="Arial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2324185" y="5473494"/>
                <a:ext cx="1827158" cy="205477"/>
              </a:xfrm>
              <a:prstGeom prst="rect">
                <a:avLst/>
              </a:prstGeom>
              <a:solidFill>
                <a:srgbClr val="242424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sym typeface="Arial"/>
                  </a:rPr>
                  <a:t>600 nm Al </a:t>
                </a:r>
                <a:r>
                  <a:rPr kumimoji="0" lang="en-US" sz="110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sym typeface="Arial"/>
                  </a:rPr>
                  <a:t>(35%)</a:t>
                </a:r>
                <a:endParaRPr kumimoji="0" lang="en-US" sz="12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sym typeface="Arial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4100286" y="5638337"/>
                <a:ext cx="164878" cy="45719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sym typeface="Arial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1010192" y="5302693"/>
                <a:ext cx="1128500" cy="3419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10435">
                        <a:lumMod val="60000"/>
                        <a:lumOff val="40000"/>
                      </a:srgbClr>
                    </a:solidFill>
                    <a:effectLst/>
                    <a:uLnTx/>
                    <a:uFillTx/>
                    <a:sym typeface="Arial"/>
                  </a:rPr>
                  <a:t>40 nm pc-Si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4588524" y="5343736"/>
                <a:ext cx="928607" cy="3419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sym typeface="Arial"/>
                  </a:rPr>
                  <a:t>40 nm W</a:t>
                </a:r>
              </a:p>
            </p:txBody>
          </p:sp>
          <p:cxnSp>
            <p:nvCxnSpPr>
              <p:cNvPr id="60" name="Straight Arrow Connector 59"/>
              <p:cNvCxnSpPr/>
              <p:nvPr/>
            </p:nvCxnSpPr>
            <p:spPr>
              <a:xfrm flipH="1">
                <a:off x="4293240" y="5522463"/>
                <a:ext cx="356140" cy="110794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B0F0"/>
                </a:solidFill>
                <a:prstDash val="solid"/>
                <a:tailEnd type="stealth" w="lg" len="lg"/>
              </a:ln>
              <a:effectLst/>
            </p:spPr>
          </p:cxnSp>
          <p:cxnSp>
            <p:nvCxnSpPr>
              <p:cNvPr id="61" name="Straight Arrow Connector 60"/>
              <p:cNvCxnSpPr/>
              <p:nvPr/>
            </p:nvCxnSpPr>
            <p:spPr>
              <a:xfrm>
                <a:off x="2045131" y="5490586"/>
                <a:ext cx="162143" cy="189050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C10435">
                    <a:lumMod val="60000"/>
                    <a:lumOff val="40000"/>
                  </a:srgbClr>
                </a:solidFill>
                <a:prstDash val="solid"/>
                <a:tailEnd type="stealth" w="lg" len="lg"/>
              </a:ln>
              <a:effectLst/>
            </p:spPr>
          </p:cxnSp>
        </p:grpSp>
        <p:grpSp>
          <p:nvGrpSpPr>
            <p:cNvPr id="66" name="Group 65"/>
            <p:cNvGrpSpPr/>
            <p:nvPr/>
          </p:nvGrpSpPr>
          <p:grpSpPr>
            <a:xfrm>
              <a:off x="270217" y="2507761"/>
              <a:ext cx="5114389" cy="644769"/>
              <a:chOff x="328637" y="1346981"/>
              <a:chExt cx="5114389" cy="644769"/>
            </a:xfrm>
          </p:grpSpPr>
          <p:sp>
            <p:nvSpPr>
              <p:cNvPr id="65" name="Right Arrow 64"/>
              <p:cNvSpPr/>
              <p:nvPr/>
            </p:nvSpPr>
            <p:spPr>
              <a:xfrm>
                <a:off x="3991316" y="1511685"/>
                <a:ext cx="383526" cy="315361"/>
              </a:xfrm>
              <a:prstGeom prst="rightArrow">
                <a:avLst>
                  <a:gd name="adj1" fmla="val 32323"/>
                  <a:gd name="adj2" fmla="val 62374"/>
                </a:avLst>
              </a:prstGeom>
              <a:solidFill>
                <a:srgbClr val="FFFFFF">
                  <a:lumMod val="75000"/>
                </a:srgbClr>
              </a:solidFill>
              <a:ln w="25400" cap="flat">
                <a:noFill/>
                <a:prstDash val="solid"/>
                <a:round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" name="Right Arrow 63"/>
              <p:cNvSpPr/>
              <p:nvPr/>
            </p:nvSpPr>
            <p:spPr>
              <a:xfrm>
                <a:off x="2711938" y="1511685"/>
                <a:ext cx="383526" cy="315361"/>
              </a:xfrm>
              <a:prstGeom prst="rightArrow">
                <a:avLst>
                  <a:gd name="adj1" fmla="val 32323"/>
                  <a:gd name="adj2" fmla="val 62374"/>
                </a:avLst>
              </a:prstGeom>
              <a:solidFill>
                <a:srgbClr val="FFFFFF">
                  <a:lumMod val="75000"/>
                </a:srgbClr>
              </a:solidFill>
              <a:ln w="25400" cap="flat">
                <a:noFill/>
                <a:prstDash val="solid"/>
                <a:round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" name="Right Arrow 35"/>
              <p:cNvSpPr/>
              <p:nvPr/>
            </p:nvSpPr>
            <p:spPr>
              <a:xfrm>
                <a:off x="1264919" y="1511685"/>
                <a:ext cx="383526" cy="315361"/>
              </a:xfrm>
              <a:prstGeom prst="rightArrow">
                <a:avLst>
                  <a:gd name="adj1" fmla="val 32323"/>
                  <a:gd name="adj2" fmla="val 62374"/>
                </a:avLst>
              </a:prstGeom>
              <a:solidFill>
                <a:srgbClr val="FFFFFF">
                  <a:lumMod val="75000"/>
                </a:srgbClr>
              </a:solidFill>
              <a:ln w="25400" cap="flat">
                <a:noFill/>
                <a:prstDash val="solid"/>
                <a:round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28637" y="1367495"/>
                <a:ext cx="930030" cy="60374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smtClean="0">
                    <a:solidFill>
                      <a:schemeClr val="accent2"/>
                    </a:solidFill>
                  </a:rPr>
                  <a:t>Etch wafers</a:t>
                </a:r>
              </a:p>
              <a:p>
                <a:pPr algn="ctr"/>
                <a:r>
                  <a:rPr lang="en-US" sz="1200" b="1" dirty="0" smtClean="0">
                    <a:solidFill>
                      <a:schemeClr val="accent2"/>
                    </a:solidFill>
                  </a:rPr>
                  <a:t>at Stanford</a:t>
                </a:r>
              </a:p>
              <a:p>
                <a:pPr algn="ctr"/>
                <a:r>
                  <a:rPr lang="en-US" sz="1200" b="1" dirty="0" smtClean="0">
                    <a:solidFill>
                      <a:schemeClr val="accent2"/>
                    </a:solidFill>
                  </a:rPr>
                  <a:t>fab facility</a:t>
                </a:r>
                <a:endParaRPr lang="en-US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1649049" y="1450534"/>
                <a:ext cx="1058982" cy="43766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smtClean="0">
                    <a:solidFill>
                      <a:schemeClr val="accent2"/>
                    </a:solidFill>
                  </a:rPr>
                  <a:t>Assay in SMU UltraLo-1800</a:t>
                </a:r>
                <a:endParaRPr lang="en-US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3101545" y="1346981"/>
                <a:ext cx="887036" cy="64476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smtClean="0">
                    <a:solidFill>
                      <a:schemeClr val="accent2"/>
                    </a:solidFill>
                  </a:rPr>
                  <a:t>Fab sensor pattern at Stanford</a:t>
                </a:r>
                <a:endParaRPr lang="en-US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4384044" y="1450534"/>
                <a:ext cx="1058982" cy="43766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smtClean="0">
                    <a:solidFill>
                      <a:schemeClr val="accent2"/>
                    </a:solidFill>
                  </a:rPr>
                  <a:t>Assay in SMU UltraLo-1800</a:t>
                </a:r>
                <a:endParaRPr lang="en-US" sz="1200" b="1" dirty="0">
                  <a:solidFill>
                    <a:schemeClr val="accent2"/>
                  </a:solidFill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559951" y="6065520"/>
            <a:ext cx="4463722" cy="557204"/>
          </a:xfrm>
          <a:prstGeom prst="rect">
            <a:avLst/>
          </a:prstGeom>
          <a:solidFill>
            <a:srgbClr val="C04D04"/>
          </a:solidFill>
        </p:spPr>
        <p:txBody>
          <a:bodyPr wrap="none" rtlCol="0">
            <a:spAutoFit/>
          </a:bodyPr>
          <a:lstStyle/>
          <a:p>
            <a:pPr algn="ctr" fontAlgn="base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ea typeface="ＭＳ Ｐゴシック" pitchFamily="34" charset="-128"/>
              </a:rPr>
              <a:t>Not seen on SuperCDMS Soudan detectors</a:t>
            </a:r>
          </a:p>
          <a:p>
            <a:pPr algn="ctr" fontAlgn="base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ea typeface="ＭＳ Ｐゴシック" pitchFamily="34" charset="-128"/>
              </a:rPr>
              <a:t>Working with vendor to pre-screen aluminum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129493" y="4419600"/>
            <a:ext cx="812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/>
                </a:solidFill>
              </a:rPr>
              <a:t>uranium</a:t>
            </a:r>
          </a:p>
          <a:p>
            <a:r>
              <a:rPr lang="en-US" sz="1400" b="1" dirty="0" smtClean="0">
                <a:solidFill>
                  <a:schemeClr val="accent2"/>
                </a:solidFill>
              </a:rPr>
              <a:t>alphas</a:t>
            </a:r>
            <a:endParaRPr lang="en-US" sz="1400" b="1" dirty="0">
              <a:solidFill>
                <a:schemeClr val="accent2"/>
              </a:solidFill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6804660" y="4762500"/>
            <a:ext cx="182880" cy="259080"/>
          </a:xfrm>
          <a:prstGeom prst="straightConnector1">
            <a:avLst/>
          </a:prstGeom>
          <a:ln>
            <a:solidFill>
              <a:schemeClr val="accent2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3062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Copper Cleaning Test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6209794" y="68581"/>
            <a:ext cx="2835146" cy="2263140"/>
            <a:chOff x="1828800" y="1506471"/>
            <a:chExt cx="2339340" cy="1867365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81" t="9197" r="9879" b="17580"/>
            <a:stretch/>
          </p:blipFill>
          <p:spPr>
            <a:xfrm>
              <a:off x="1828800" y="1506471"/>
              <a:ext cx="2339340" cy="1867365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2905509" y="1928724"/>
              <a:ext cx="1097605" cy="2793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600" b="0" dirty="0" smtClean="0">
                  <a:solidFill>
                    <a:schemeClr val="bg1"/>
                  </a:solidFill>
                  <a:ea typeface="Arial"/>
                  <a:cs typeface="Arial"/>
                  <a:sym typeface="Arial"/>
                </a:rPr>
                <a:t>1</a:t>
              </a:r>
              <a:r>
                <a:rPr lang="en-US" sz="1600" b="0" baseline="30000" dirty="0" smtClean="0">
                  <a:solidFill>
                    <a:schemeClr val="bg1"/>
                  </a:solidFill>
                  <a:ea typeface="Arial"/>
                  <a:cs typeface="Arial"/>
                  <a:sym typeface="Arial"/>
                </a:rPr>
                <a:t>st</a:t>
              </a:r>
              <a:r>
                <a:rPr lang="en-US" sz="1600" b="0" dirty="0" smtClean="0">
                  <a:solidFill>
                    <a:schemeClr val="bg1"/>
                  </a:solidFill>
                  <a:ea typeface="Arial"/>
                  <a:cs typeface="Arial"/>
                  <a:sym typeface="Arial"/>
                </a:rPr>
                <a:t> Test Sample</a:t>
              </a:r>
              <a:endPara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2" name="Shape 349"/>
          <p:cNvSpPr txBox="1">
            <a:spLocks/>
          </p:cNvSpPr>
          <p:nvPr/>
        </p:nvSpPr>
        <p:spPr>
          <a:xfrm>
            <a:off x="245537" y="982981"/>
            <a:ext cx="8212664" cy="255269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3"/>
              </a:buBlip>
              <a:defRPr sz="20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4"/>
              </a:buBlip>
              <a:defRPr sz="18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5"/>
              </a:buBlip>
              <a:defRPr sz="16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6"/>
              </a:buBlip>
              <a:defRPr sz="14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3"/>
              </a:buBlip>
              <a:defRPr sz="14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981E32"/>
              </a:buClr>
              <a:buNone/>
            </a:pPr>
            <a:endParaRPr lang="en-US" dirty="0" smtClean="0">
              <a:latin typeface="+mn-lt"/>
            </a:endParaRPr>
          </a:p>
          <a:p>
            <a:pPr marL="0" indent="0">
              <a:lnSpc>
                <a:spcPts val="1600"/>
              </a:lnSpc>
              <a:buClr>
                <a:srgbClr val="981E32"/>
              </a:buClr>
              <a:buNone/>
            </a:pPr>
            <a:r>
              <a:rPr lang="en-US" sz="1800" u="sng" dirty="0" smtClean="0">
                <a:solidFill>
                  <a:srgbClr val="000099"/>
                </a:solidFill>
                <a:latin typeface="+mn-lt"/>
              </a:rPr>
              <a:t>Goal</a:t>
            </a:r>
            <a:r>
              <a:rPr lang="en-US" dirty="0" smtClean="0">
                <a:latin typeface="+mn-lt"/>
              </a:rPr>
              <a:t>:</a:t>
            </a:r>
          </a:p>
          <a:p>
            <a:pPr marL="457200" indent="-228600">
              <a:lnSpc>
                <a:spcPts val="1600"/>
              </a:lnSpc>
              <a:buClr>
                <a:srgbClr val="981E32"/>
              </a:buClr>
            </a:pPr>
            <a:r>
              <a:rPr lang="en-US" sz="1600" dirty="0" smtClean="0">
                <a:latin typeface="+mn-lt"/>
              </a:rPr>
              <a:t>Validate method for cleaning tower copper parts</a:t>
            </a:r>
          </a:p>
          <a:p>
            <a:pPr marL="857250" lvl="1" indent="-228600">
              <a:lnSpc>
                <a:spcPts val="1600"/>
              </a:lnSpc>
              <a:buClr>
                <a:srgbClr val="981E32"/>
              </a:buClr>
            </a:pPr>
            <a:r>
              <a:rPr lang="en-US" sz="1400" dirty="0" smtClean="0">
                <a:latin typeface="+mn-lt"/>
                <a:sym typeface="Wingdings" panose="05000000000000000000" pitchFamily="2" charset="2"/>
              </a:rPr>
              <a:t>And thus starting contamination level for detector housings</a:t>
            </a:r>
            <a:endParaRPr lang="en-US" sz="400" dirty="0">
              <a:latin typeface="+mn-lt"/>
            </a:endParaRPr>
          </a:p>
          <a:p>
            <a:pPr marL="0" indent="0">
              <a:lnSpc>
                <a:spcPts val="600"/>
              </a:lnSpc>
              <a:buClr>
                <a:srgbClr val="981E32"/>
              </a:buClr>
              <a:buNone/>
            </a:pPr>
            <a:endParaRPr lang="en-US" sz="1600" u="sng" dirty="0" smtClean="0">
              <a:solidFill>
                <a:srgbClr val="000099"/>
              </a:solidFill>
              <a:latin typeface="+mn-lt"/>
            </a:endParaRPr>
          </a:p>
          <a:p>
            <a:pPr marL="0" indent="0">
              <a:lnSpc>
                <a:spcPts val="1600"/>
              </a:lnSpc>
              <a:buClr>
                <a:srgbClr val="981E32"/>
              </a:buClr>
              <a:buNone/>
            </a:pPr>
            <a:r>
              <a:rPr lang="en-US" sz="1800" u="sng" dirty="0" smtClean="0">
                <a:solidFill>
                  <a:srgbClr val="000099"/>
                </a:solidFill>
                <a:latin typeface="+mn-lt"/>
              </a:rPr>
              <a:t>Methodology</a:t>
            </a:r>
            <a:r>
              <a:rPr lang="en-US" sz="1800" dirty="0" smtClean="0">
                <a:latin typeface="+mn-lt"/>
              </a:rPr>
              <a:t>:</a:t>
            </a:r>
            <a:endParaRPr lang="en-US" sz="1800" dirty="0">
              <a:latin typeface="+mn-lt"/>
            </a:endParaRPr>
          </a:p>
          <a:p>
            <a:pPr marL="457200" indent="-228600">
              <a:lnSpc>
                <a:spcPts val="1600"/>
              </a:lnSpc>
              <a:buClr>
                <a:srgbClr val="981E32"/>
              </a:buClr>
            </a:pPr>
            <a:r>
              <a:rPr lang="en-US" sz="1600" dirty="0" smtClean="0">
                <a:latin typeface="+mn-lt"/>
              </a:rPr>
              <a:t>Fabricate 2 sets of large-area Cu plates:  McMaster &amp; Aurubis OFHC (alloy 101)</a:t>
            </a:r>
          </a:p>
          <a:p>
            <a:pPr marL="457200" indent="-228600">
              <a:lnSpc>
                <a:spcPts val="1600"/>
              </a:lnSpc>
              <a:buClr>
                <a:srgbClr val="981E32"/>
              </a:buClr>
            </a:pPr>
            <a:r>
              <a:rPr lang="en-US" sz="1600" dirty="0" smtClean="0">
                <a:latin typeface="+mn-lt"/>
              </a:rPr>
              <a:t>Mill off &gt;1 mm from all surfaces to simulate parts fabrication</a:t>
            </a:r>
          </a:p>
          <a:p>
            <a:pPr marL="457200" indent="-228600">
              <a:lnSpc>
                <a:spcPts val="1600"/>
              </a:lnSpc>
              <a:buClr>
                <a:srgbClr val="981E32"/>
              </a:buClr>
            </a:pPr>
            <a:r>
              <a:rPr lang="en-US" sz="1600" dirty="0" smtClean="0">
                <a:latin typeface="+mn-lt"/>
              </a:rPr>
              <a:t>Clean w/ PNNL acidified-peroxide etching recipe</a:t>
            </a:r>
          </a:p>
          <a:p>
            <a:pPr marL="457200" indent="-228600">
              <a:lnSpc>
                <a:spcPts val="1600"/>
              </a:lnSpc>
              <a:buClr>
                <a:srgbClr val="981E32"/>
              </a:buClr>
            </a:pPr>
            <a:r>
              <a:rPr lang="en-US" sz="1600" dirty="0" smtClean="0">
                <a:latin typeface="+mn-lt"/>
              </a:rPr>
              <a:t>Use SMU UltraLo-1800 to measure surface alphas</a:t>
            </a:r>
          </a:p>
        </p:txBody>
      </p:sp>
      <p:grpSp>
        <p:nvGrpSpPr>
          <p:cNvPr id="63" name="Group 62"/>
          <p:cNvGrpSpPr/>
          <p:nvPr/>
        </p:nvGrpSpPr>
        <p:grpSpPr>
          <a:xfrm>
            <a:off x="677277" y="3610610"/>
            <a:ext cx="3898984" cy="2637786"/>
            <a:chOff x="5660757" y="3740150"/>
            <a:chExt cx="3898984" cy="2637786"/>
          </a:xfrm>
        </p:grpSpPr>
        <p:grpSp>
          <p:nvGrpSpPr>
            <p:cNvPr id="64" name="Group 63"/>
            <p:cNvGrpSpPr/>
            <p:nvPr/>
          </p:nvGrpSpPr>
          <p:grpSpPr>
            <a:xfrm>
              <a:off x="5660757" y="3740150"/>
              <a:ext cx="3898984" cy="2637786"/>
              <a:chOff x="4770684" y="2381129"/>
              <a:chExt cx="4895290" cy="3311819"/>
            </a:xfrm>
          </p:grpSpPr>
          <p:pic>
            <p:nvPicPr>
              <p:cNvPr id="74" name="Picture 73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205"/>
              <a:stretch/>
            </p:blipFill>
            <p:spPr>
              <a:xfrm>
                <a:off x="4770684" y="2612333"/>
                <a:ext cx="4895290" cy="3080615"/>
              </a:xfrm>
              <a:prstGeom prst="rect">
                <a:avLst/>
              </a:prstGeom>
            </p:spPr>
          </p:pic>
          <p:grpSp>
            <p:nvGrpSpPr>
              <p:cNvPr id="75" name="Group 74"/>
              <p:cNvGrpSpPr/>
              <p:nvPr/>
            </p:nvGrpSpPr>
            <p:grpSpPr>
              <a:xfrm>
                <a:off x="7015508" y="2381129"/>
                <a:ext cx="586879" cy="2975900"/>
                <a:chOff x="2727988" y="2434194"/>
                <a:chExt cx="586879" cy="2975900"/>
              </a:xfrm>
            </p:grpSpPr>
            <p:sp>
              <p:nvSpPr>
                <p:cNvPr id="76" name="Rectangle 75"/>
                <p:cNvSpPr/>
                <p:nvPr/>
              </p:nvSpPr>
              <p:spPr>
                <a:xfrm>
                  <a:off x="2850086" y="2764259"/>
                  <a:ext cx="393654" cy="2645835"/>
                </a:xfrm>
                <a:prstGeom prst="rect">
                  <a:avLst/>
                </a:prstGeom>
                <a:solidFill>
                  <a:srgbClr val="000000">
                    <a:alpha val="25000"/>
                  </a:srgbClr>
                </a:solidFill>
                <a:ln w="25400" cap="flat">
                  <a:noFill/>
                  <a:prstDash val="solid"/>
                  <a:round/>
                </a:ln>
                <a:effectLst/>
                <a:sp3d/>
              </p:spPr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lvl="0" indent="0" defTabSz="9144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2727988" y="2434194"/>
                  <a:ext cx="586879" cy="38642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lvl="0" indent="0" algn="ctr" defTabSz="9144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3000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Arial"/>
                      <a:cs typeface="Arial"/>
                      <a:sym typeface="Arial"/>
                    </a:rPr>
                    <a:t>210</a:t>
                  </a:r>
                  <a:r>
                    <a:rPr kumimoji="0" 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Arial"/>
                      <a:cs typeface="Arial"/>
                      <a:sym typeface="Arial"/>
                    </a:rPr>
                    <a:t>Po</a:t>
                  </a:r>
                </a:p>
              </p:txBody>
            </p:sp>
          </p:grpSp>
        </p:grpSp>
        <p:grpSp>
          <p:nvGrpSpPr>
            <p:cNvPr id="65" name="Group 64"/>
            <p:cNvGrpSpPr/>
            <p:nvPr/>
          </p:nvGrpSpPr>
          <p:grpSpPr>
            <a:xfrm>
              <a:off x="8012219" y="4005372"/>
              <a:ext cx="1494226" cy="1036172"/>
              <a:chOff x="8001000" y="1281430"/>
              <a:chExt cx="1494226" cy="1036172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8162290" y="1281430"/>
                <a:ext cx="922020" cy="246220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noFill/>
                <a:prstDash val="solid"/>
                <a:round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8561766" y="1468237"/>
                <a:ext cx="629064" cy="633637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noFill/>
                <a:prstDash val="solid"/>
                <a:round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8001000" y="2209800"/>
                <a:ext cx="629064" cy="107802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noFill/>
                <a:prstDash val="solid"/>
                <a:round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8223885" y="2026482"/>
                <a:ext cx="629064" cy="93783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noFill/>
                <a:prstDash val="solid"/>
                <a:round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8353425" y="1440180"/>
                <a:ext cx="39264" cy="630929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noFill/>
                <a:prstDash val="solid"/>
                <a:round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8535670" y="1492885"/>
                <a:ext cx="959556" cy="6052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ts val="2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Arial"/>
                    <a:cs typeface="Arial"/>
                    <a:sym typeface="Arial"/>
                  </a:rPr>
                  <a:t>Background</a:t>
                </a:r>
              </a:p>
              <a:p>
                <a:pPr marL="0" marR="0" lvl="0" indent="0" defTabSz="914400" eaLnBrk="1" fontAlgn="auto" latinLnBrk="0" hangingPunct="0">
                  <a:lnSpc>
                    <a:spcPts val="2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Arial"/>
                    <a:cs typeface="Arial"/>
                    <a:sym typeface="Arial"/>
                  </a:rPr>
                  <a:t>Sample</a:t>
                </a: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8366313" y="1469131"/>
                <a:ext cx="1111908" cy="631709"/>
              </a:xfrm>
              <a:prstGeom prst="rect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sp3d/>
            </p:spPr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78" name="Picture 7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8" r="5500"/>
          <a:stretch/>
        </p:blipFill>
        <p:spPr>
          <a:xfrm>
            <a:off x="5156328" y="3322320"/>
            <a:ext cx="3804793" cy="2925852"/>
          </a:xfrm>
          <a:prstGeom prst="rect">
            <a:avLst/>
          </a:prstGeom>
        </p:spPr>
      </p:pic>
      <p:sp>
        <p:nvSpPr>
          <p:cNvPr id="79" name="TextBox 78"/>
          <p:cNvSpPr txBox="1"/>
          <p:nvPr/>
        </p:nvSpPr>
        <p:spPr>
          <a:xfrm>
            <a:off x="603677" y="6385560"/>
            <a:ext cx="5285998" cy="326371"/>
          </a:xfrm>
          <a:prstGeom prst="rect">
            <a:avLst/>
          </a:prstGeom>
          <a:solidFill>
            <a:srgbClr val="C04D04"/>
          </a:solidFill>
        </p:spPr>
        <p:txBody>
          <a:bodyPr wrap="none" rtlCol="0">
            <a:spAutoFit/>
          </a:bodyPr>
          <a:lstStyle/>
          <a:p>
            <a:pPr algn="ctr" fontAlgn="base">
              <a:lnSpc>
                <a:spcPts val="18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ea typeface="ＭＳ Ｐゴシック" pitchFamily="34" charset="-128"/>
              </a:rPr>
              <a:t>Anticipate &lt;100 nBq/cm</a:t>
            </a:r>
            <a:r>
              <a:rPr lang="en-US" baseline="30000" dirty="0" smtClean="0">
                <a:solidFill>
                  <a:srgbClr val="FFFFFF"/>
                </a:solidFill>
                <a:ea typeface="ＭＳ Ｐゴシック" pitchFamily="34" charset="-128"/>
              </a:rPr>
              <a:t>2</a:t>
            </a:r>
            <a:r>
              <a:rPr lang="en-US" dirty="0" smtClean="0">
                <a:solidFill>
                  <a:srgbClr val="FFFFFF"/>
                </a:solidFill>
                <a:ea typeface="ＭＳ Ｐゴシック" pitchFamily="34" charset="-128"/>
              </a:rPr>
              <a:t> </a:t>
            </a:r>
            <a:r>
              <a:rPr lang="en-US" baseline="30000" dirty="0" smtClean="0">
                <a:solidFill>
                  <a:srgbClr val="FFFFFF"/>
                </a:solidFill>
                <a:ea typeface="ＭＳ Ｐゴシック" pitchFamily="34" charset="-128"/>
              </a:rPr>
              <a:t>210</a:t>
            </a:r>
            <a:r>
              <a:rPr lang="en-US" dirty="0" smtClean="0">
                <a:solidFill>
                  <a:srgbClr val="FFFFFF"/>
                </a:solidFill>
                <a:ea typeface="ＭＳ Ｐゴシック" pitchFamily="34" charset="-128"/>
              </a:rPr>
              <a:t>Pb</a:t>
            </a:r>
            <a:r>
              <a:rPr lang="en-US" sz="1600" dirty="0" smtClean="0">
                <a:solidFill>
                  <a:srgbClr val="FFFFFF"/>
                </a:solidFill>
                <a:ea typeface="ＭＳ Ｐゴシック" pitchFamily="34" charset="-128"/>
              </a:rPr>
              <a:t> (&gt;10x better than Soudan)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100265" y="2903220"/>
            <a:ext cx="2761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000099"/>
                </a:solidFill>
              </a:rPr>
              <a:t>UltraLo-1800 Background not</a:t>
            </a:r>
          </a:p>
          <a:p>
            <a:pPr algn="r"/>
            <a:r>
              <a:rPr lang="en-US" sz="1400" dirty="0" smtClean="0">
                <a:solidFill>
                  <a:srgbClr val="000099"/>
                </a:solidFill>
              </a:rPr>
              <a:t>Subtracted </a:t>
            </a:r>
            <a:r>
              <a:rPr lang="en-US" sz="1200" dirty="0" smtClean="0">
                <a:solidFill>
                  <a:srgbClr val="000099"/>
                </a:solidFill>
              </a:rPr>
              <a:t>(≈25 nBq/cm</a:t>
            </a:r>
            <a:r>
              <a:rPr lang="en-US" sz="1200" baseline="30000" dirty="0" smtClean="0">
                <a:solidFill>
                  <a:srgbClr val="000099"/>
                </a:solidFill>
              </a:rPr>
              <a:t>2</a:t>
            </a:r>
            <a:r>
              <a:rPr lang="en-US" sz="1200" dirty="0" smtClean="0">
                <a:solidFill>
                  <a:srgbClr val="000099"/>
                </a:solidFill>
              </a:rPr>
              <a:t> in </a:t>
            </a:r>
            <a:r>
              <a:rPr lang="en-US" sz="1200" baseline="30000" dirty="0" smtClean="0">
                <a:solidFill>
                  <a:srgbClr val="000099"/>
                </a:solidFill>
              </a:rPr>
              <a:t>210</a:t>
            </a:r>
            <a:r>
              <a:rPr lang="en-US" sz="1200" dirty="0" smtClean="0">
                <a:solidFill>
                  <a:srgbClr val="000099"/>
                </a:solidFill>
              </a:rPr>
              <a:t>Po ROI)</a:t>
            </a:r>
            <a:endParaRPr lang="en-US" sz="1200" dirty="0">
              <a:solidFill>
                <a:srgbClr val="000099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730240" y="5006340"/>
            <a:ext cx="1224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</a:rPr>
              <a:t>McMaster OFHC</a:t>
            </a:r>
          </a:p>
          <a:p>
            <a:r>
              <a:rPr lang="en-US" sz="1200" b="1" dirty="0" smtClean="0">
                <a:solidFill>
                  <a:srgbClr val="0000FF"/>
                </a:solidFill>
              </a:rPr>
              <a:t>Aurubis OFHC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201420" y="3972560"/>
            <a:ext cx="1264385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400" b="1" dirty="0" smtClean="0">
                <a:solidFill>
                  <a:schemeClr val="accent2"/>
                </a:solidFill>
              </a:rPr>
              <a:t>2</a:t>
            </a:r>
            <a:r>
              <a:rPr lang="en-US" sz="1400" b="1" baseline="30000" dirty="0" smtClean="0">
                <a:solidFill>
                  <a:schemeClr val="accent2"/>
                </a:solidFill>
              </a:rPr>
              <a:t>nd</a:t>
            </a:r>
            <a:r>
              <a:rPr lang="en-US" sz="1400" b="1" dirty="0" smtClean="0">
                <a:solidFill>
                  <a:schemeClr val="accent2"/>
                </a:solidFill>
              </a:rPr>
              <a:t> assay of</a:t>
            </a:r>
          </a:p>
          <a:p>
            <a:pPr>
              <a:lnSpc>
                <a:spcPts val="1400"/>
              </a:lnSpc>
            </a:pPr>
            <a:r>
              <a:rPr lang="en-US" sz="1400" b="1" dirty="0" smtClean="0">
                <a:solidFill>
                  <a:schemeClr val="accent2"/>
                </a:solidFill>
              </a:rPr>
              <a:t>1</a:t>
            </a:r>
            <a:r>
              <a:rPr lang="en-US" sz="1400" b="1" baseline="30000" dirty="0" smtClean="0">
                <a:solidFill>
                  <a:schemeClr val="accent2"/>
                </a:solidFill>
              </a:rPr>
              <a:t>st</a:t>
            </a:r>
            <a:r>
              <a:rPr lang="en-US" sz="1400" b="1" dirty="0" smtClean="0">
                <a:solidFill>
                  <a:schemeClr val="accent2"/>
                </a:solidFill>
              </a:rPr>
              <a:t> test sample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173480" y="4785360"/>
            <a:ext cx="1149995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400" b="1" dirty="0" smtClean="0">
                <a:solidFill>
                  <a:schemeClr val="tx2"/>
                </a:solidFill>
              </a:rPr>
              <a:t>Po in Cu bulk</a:t>
            </a:r>
            <a:endParaRPr lang="en-US" sz="1400" b="1" dirty="0">
              <a:solidFill>
                <a:schemeClr val="tx2"/>
              </a:solidFill>
            </a:endParaRPr>
          </a:p>
        </p:txBody>
      </p:sp>
      <p:cxnSp>
        <p:nvCxnSpPr>
          <p:cNvPr id="84" name="Straight Arrow Connector 83"/>
          <p:cNvCxnSpPr/>
          <p:nvPr/>
        </p:nvCxnSpPr>
        <p:spPr>
          <a:xfrm>
            <a:off x="1844040" y="5052060"/>
            <a:ext cx="182880" cy="259080"/>
          </a:xfrm>
          <a:prstGeom prst="straightConnector1">
            <a:avLst/>
          </a:prstGeom>
          <a:ln>
            <a:solidFill>
              <a:schemeClr val="tx2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886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</p:bldLst>
  </p:timing>
</p:sld>
</file>

<file path=ppt/theme/theme1.xml><?xml version="1.0" encoding="utf-8"?>
<a:theme xmlns:a="http://schemas.openxmlformats.org/drawingml/2006/main" name="PNNL_Powerpoint_Template">
  <a:themeElements>
    <a:clrScheme name="PNNL Brand Theme 2">
      <a:dk1>
        <a:srgbClr val="707276"/>
      </a:dk1>
      <a:lt1>
        <a:srgbClr val="FFFFFF"/>
      </a:lt1>
      <a:dk2>
        <a:srgbClr val="D57500"/>
      </a:dk2>
      <a:lt2>
        <a:srgbClr val="B2B3B5"/>
      </a:lt2>
      <a:accent1>
        <a:srgbClr val="A83C0F"/>
      </a:accent1>
      <a:accent2>
        <a:srgbClr val="242424"/>
      </a:accent2>
      <a:accent3>
        <a:srgbClr val="F1AB00"/>
      </a:accent3>
      <a:accent4>
        <a:srgbClr val="007229"/>
      </a:accent4>
      <a:accent5>
        <a:srgbClr val="C10435"/>
      </a:accent5>
      <a:accent6>
        <a:srgbClr val="007FAC"/>
      </a:accent6>
      <a:hlink>
        <a:srgbClr val="003698"/>
      </a:hlink>
      <a:folHlink>
        <a:srgbClr val="8A075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NNL Platinum Theme">
  <a:themeElements>
    <a:clrScheme name="PNNL v1">
      <a:dk1>
        <a:srgbClr val="707276"/>
      </a:dk1>
      <a:lt1>
        <a:srgbClr val="FFFFFF"/>
      </a:lt1>
      <a:dk2>
        <a:srgbClr val="D57500"/>
      </a:dk2>
      <a:lt2>
        <a:srgbClr val="B2B3B5"/>
      </a:lt2>
      <a:accent1>
        <a:srgbClr val="A83C0F"/>
      </a:accent1>
      <a:accent2>
        <a:srgbClr val="242424"/>
      </a:accent2>
      <a:accent3>
        <a:srgbClr val="F1AB00"/>
      </a:accent3>
      <a:accent4>
        <a:srgbClr val="007229"/>
      </a:accent4>
      <a:accent5>
        <a:srgbClr val="C10435"/>
      </a:accent5>
      <a:accent6>
        <a:srgbClr val="007FAC"/>
      </a:accent6>
      <a:hlink>
        <a:srgbClr val="003698"/>
      </a:hlink>
      <a:folHlink>
        <a:srgbClr val="8A075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NNL Silver Theme">
  <a:themeElements>
    <a:clrScheme name="PNNL v1">
      <a:dk1>
        <a:srgbClr val="707276"/>
      </a:dk1>
      <a:lt1>
        <a:srgbClr val="FFFFFF"/>
      </a:lt1>
      <a:dk2>
        <a:srgbClr val="D57500"/>
      </a:dk2>
      <a:lt2>
        <a:srgbClr val="B2B3B5"/>
      </a:lt2>
      <a:accent1>
        <a:srgbClr val="A83C0F"/>
      </a:accent1>
      <a:accent2>
        <a:srgbClr val="242424"/>
      </a:accent2>
      <a:accent3>
        <a:srgbClr val="F1AB00"/>
      </a:accent3>
      <a:accent4>
        <a:srgbClr val="007229"/>
      </a:accent4>
      <a:accent5>
        <a:srgbClr val="C10435"/>
      </a:accent5>
      <a:accent6>
        <a:srgbClr val="007FAC"/>
      </a:accent6>
      <a:hlink>
        <a:srgbClr val="003698"/>
      </a:hlink>
      <a:folHlink>
        <a:srgbClr val="8A075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PNNL White Theme">
  <a:themeElements>
    <a:clrScheme name="PNNL v1">
      <a:dk1>
        <a:srgbClr val="707276"/>
      </a:dk1>
      <a:lt1>
        <a:srgbClr val="FFFFFF"/>
      </a:lt1>
      <a:dk2>
        <a:srgbClr val="D57500"/>
      </a:dk2>
      <a:lt2>
        <a:srgbClr val="B2B3B5"/>
      </a:lt2>
      <a:accent1>
        <a:srgbClr val="A83C0F"/>
      </a:accent1>
      <a:accent2>
        <a:srgbClr val="242424"/>
      </a:accent2>
      <a:accent3>
        <a:srgbClr val="F1AB00"/>
      </a:accent3>
      <a:accent4>
        <a:srgbClr val="007229"/>
      </a:accent4>
      <a:accent5>
        <a:srgbClr val="C10435"/>
      </a:accent5>
      <a:accent6>
        <a:srgbClr val="007FAC"/>
      </a:accent6>
      <a:hlink>
        <a:srgbClr val="003698"/>
      </a:hlink>
      <a:folHlink>
        <a:srgbClr val="8A075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PNNL_Powerpoint_Template</Template>
  <TotalTime>603</TotalTime>
  <Words>934</Words>
  <Application>Microsoft Office PowerPoint</Application>
  <PresentationFormat>On-screen Show (4:3)</PresentationFormat>
  <Paragraphs>286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ＭＳ Ｐゴシック</vt:lpstr>
      <vt:lpstr>Arial</vt:lpstr>
      <vt:lpstr>Calibri</vt:lpstr>
      <vt:lpstr>Cambria</vt:lpstr>
      <vt:lpstr>Times New Roman</vt:lpstr>
      <vt:lpstr>Wingdings</vt:lpstr>
      <vt:lpstr>PNNL_Powerpoint_Template</vt:lpstr>
      <vt:lpstr>PNNL Platinum Theme</vt:lpstr>
      <vt:lpstr>PNNL Silver Theme</vt:lpstr>
      <vt:lpstr>PNNL White Theme</vt:lpstr>
      <vt:lpstr>SuperCDMS &amp; Radon</vt:lpstr>
      <vt:lpstr>Radon Backgrounds</vt:lpstr>
      <vt:lpstr>Radon Backgrounds</vt:lpstr>
      <vt:lpstr>Payload Lifecycle &amp; Radon Exposure </vt:lpstr>
      <vt:lpstr>Low-radon Cleanroom @ SNOLAB via Vacuum-Swing Adsorption (VSA)</vt:lpstr>
      <vt:lpstr>Demonstration VSA @ SDSM&amp;T</vt:lpstr>
      <vt:lpstr>Validation of Critical Processes</vt:lpstr>
      <vt:lpstr>Sensor Fabrication Test</vt:lpstr>
      <vt:lpstr>Copper Cleaning Test</vt:lpstr>
      <vt:lpstr>Summary</vt:lpstr>
      <vt:lpstr>Collaboration</vt:lpstr>
      <vt:lpstr>Crystal Polishing Test</vt:lpstr>
    </vt:vector>
  </TitlesOfParts>
  <Company>PNNL IM Services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SuperCDMS &amp; Radon</dc:title>
  <dc:creator>Bunker, Raymond A</dc:creator>
  <cp:lastModifiedBy>Bunker, Raymond A</cp:lastModifiedBy>
  <cp:revision>74</cp:revision>
  <dcterms:created xsi:type="dcterms:W3CDTF">2017-06-23T17:33:13Z</dcterms:created>
  <dcterms:modified xsi:type="dcterms:W3CDTF">2017-07-22T21:28:40Z</dcterms:modified>
</cp:coreProperties>
</file>