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6"/>
  </p:notesMasterIdLst>
  <p:sldIdLst>
    <p:sldId id="257" r:id="rId2"/>
    <p:sldId id="258" r:id="rId3"/>
    <p:sldId id="260" r:id="rId4"/>
    <p:sldId id="263" r:id="rId5"/>
    <p:sldId id="259" r:id="rId6"/>
    <p:sldId id="264" r:id="rId7"/>
    <p:sldId id="267" r:id="rId8"/>
    <p:sldId id="266" r:id="rId9"/>
    <p:sldId id="268" r:id="rId10"/>
    <p:sldId id="269" r:id="rId11"/>
    <p:sldId id="270" r:id="rId12"/>
    <p:sldId id="271" r:id="rId13"/>
    <p:sldId id="277" r:id="rId14"/>
    <p:sldId id="272" r:id="rId15"/>
    <p:sldId id="275" r:id="rId16"/>
    <p:sldId id="274" r:id="rId17"/>
    <p:sldId id="276" r:id="rId18"/>
    <p:sldId id="273" r:id="rId19"/>
    <p:sldId id="262" r:id="rId20"/>
    <p:sldId id="281" r:id="rId21"/>
    <p:sldId id="279" r:id="rId22"/>
    <p:sldId id="280" r:id="rId23"/>
    <p:sldId id="261" r:id="rId24"/>
    <p:sldId id="278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>
      <p:cViewPr>
        <p:scale>
          <a:sx n="90" d="100"/>
          <a:sy n="90" d="100"/>
        </p:scale>
        <p:origin x="2728" y="1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4C6D5-45C0-E542-A43E-2DD35E23DC39}" type="datetimeFigureOut">
              <a:rPr kumimoji="1" lang="zh-CN" altLang="en-US" smtClean="0"/>
              <a:t>2017/7/25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00137D-5172-504A-B1B3-0D110E35746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2977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kumimoji="0" lang="en-US" altLang="zh-CN" smtClean="0">
                <a:latin typeface="Times New Roman" panose="02020603050405020304" pitchFamily="18" charset="0"/>
              </a:rPr>
              <a:t>La</a:t>
            </a:r>
            <a:endParaRPr kumimoji="0" lang="zh-CN" altLang="en-US" smtClean="0">
              <a:latin typeface="Times New Roman" panose="02020603050405020304" pitchFamily="18" charset="0"/>
            </a:endParaRPr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38EBECA2-A04B-4FCE-A4C6-AE61BC7D1C67}" type="slidenum">
              <a:rPr lang="zh-CN" altLang="en-US" sz="1300" smtClean="0">
                <a:solidFill>
                  <a:schemeClr val="tx1"/>
                </a:solidFill>
                <a:latin typeface="Calibri" panose="020F0502020204030204" pitchFamily="34" charset="0"/>
              </a:rPr>
              <a:pPr/>
              <a:t>20</a:t>
            </a:fld>
            <a:endParaRPr lang="zh-CN" altLang="en-US" sz="130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389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35A7D-2499-104D-ABA9-5B8A2B53B9FE}" type="slidenum">
              <a:rPr kumimoji="1" lang="zh-CN" altLang="en-US" smtClean="0"/>
              <a:t>22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458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7100-46EF-4742-8775-F719E9DD2CD8}" type="datetimeFigureOut">
              <a:rPr kumimoji="1" lang="zh-CN" altLang="en-US" smtClean="0"/>
              <a:t>2017/7/25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E8A7-A915-DD4A-91FE-25D31AFDC89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7100-46EF-4742-8775-F719E9DD2CD8}" type="datetimeFigureOut">
              <a:rPr kumimoji="1" lang="zh-CN" altLang="en-US" smtClean="0"/>
              <a:t>2017/7/25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E8A7-A915-DD4A-91FE-25D31AFDC89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7100-46EF-4742-8775-F719E9DD2CD8}" type="datetimeFigureOut">
              <a:rPr kumimoji="1" lang="zh-CN" altLang="en-US" smtClean="0"/>
              <a:t>2017/7/25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E8A7-A915-DD4A-91FE-25D31AFDC89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7100-46EF-4742-8775-F719E9DD2CD8}" type="datetimeFigureOut">
              <a:rPr kumimoji="1" lang="zh-CN" altLang="en-US" smtClean="0"/>
              <a:t>2017/7/25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E8A7-A915-DD4A-91FE-25D31AFDC89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7100-46EF-4742-8775-F719E9DD2CD8}" type="datetimeFigureOut">
              <a:rPr kumimoji="1" lang="zh-CN" altLang="en-US" smtClean="0"/>
              <a:t>2017/7/25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E8A7-A915-DD4A-91FE-25D31AFDC89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7100-46EF-4742-8775-F719E9DD2CD8}" type="datetimeFigureOut">
              <a:rPr kumimoji="1" lang="zh-CN" altLang="en-US" smtClean="0"/>
              <a:t>2017/7/25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E8A7-A915-DD4A-91FE-25D31AFDC89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7100-46EF-4742-8775-F719E9DD2CD8}" type="datetimeFigureOut">
              <a:rPr kumimoji="1" lang="zh-CN" altLang="en-US" smtClean="0"/>
              <a:t>2017/7/25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E8A7-A915-DD4A-91FE-25D31AFDC89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7100-46EF-4742-8775-F719E9DD2CD8}" type="datetimeFigureOut">
              <a:rPr kumimoji="1" lang="zh-CN" altLang="en-US" smtClean="0"/>
              <a:t>2017/7/25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E8A7-A915-DD4A-91FE-25D31AFDC89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7100-46EF-4742-8775-F719E9DD2CD8}" type="datetimeFigureOut">
              <a:rPr kumimoji="1" lang="zh-CN" altLang="en-US" smtClean="0"/>
              <a:t>2017/7/25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E8A7-A915-DD4A-91FE-25D31AFDC89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7100-46EF-4742-8775-F719E9DD2CD8}" type="datetimeFigureOut">
              <a:rPr kumimoji="1" lang="zh-CN" altLang="en-US" smtClean="0"/>
              <a:t>2017/7/25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E8A7-A915-DD4A-91FE-25D31AFDC89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7100-46EF-4742-8775-F719E9DD2CD8}" type="datetimeFigureOut">
              <a:rPr kumimoji="1" lang="zh-CN" altLang="en-US" smtClean="0"/>
              <a:t>2017/7/25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8E8A7-A915-DD4A-91FE-25D31AFDC89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C7100-46EF-4742-8775-F719E9DD2CD8}" type="datetimeFigureOut">
              <a:rPr kumimoji="1" lang="zh-CN" altLang="en-US" smtClean="0"/>
              <a:t>2017/7/25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8E8A7-A915-DD4A-91FE-25D31AFDC89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73520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4" Type="http://schemas.openxmlformats.org/officeDocument/2006/relationships/image" Target="../media/image22.tiff"/><Relationship Id="rId5" Type="http://schemas.openxmlformats.org/officeDocument/2006/relationships/image" Target="../media/image23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jpeg"/><Relationship Id="rId3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emf"/><Relationship Id="rId3" Type="http://schemas.openxmlformats.org/officeDocument/2006/relationships/image" Target="../media/image3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4" Type="http://schemas.openxmlformats.org/officeDocument/2006/relationships/image" Target="../media/image39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tiff"/><Relationship Id="rId3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Relationship Id="rId3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"/>
            <a:ext cx="9144000" cy="68453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884251"/>
            <a:ext cx="7772400" cy="2331418"/>
          </a:xfrm>
        </p:spPr>
        <p:txBody>
          <a:bodyPr>
            <a:normAutofit fontScale="90000"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The R&amp;D progress of the Jinping Neutrino </a:t>
            </a:r>
            <a:r>
              <a:rPr lang="en-US" altLang="zh-CN" b="1" dirty="0" smtClean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Experiment</a:t>
            </a:r>
            <a:endParaRPr kumimoji="1" lang="zh-CN" altLang="en-US" sz="6000" b="1" dirty="0">
              <a:solidFill>
                <a:schemeClr val="bg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803004"/>
            <a:ext cx="6858000" cy="2276248"/>
          </a:xfrm>
        </p:spPr>
        <p:txBody>
          <a:bodyPr>
            <a:normAutofit/>
          </a:bodyPr>
          <a:lstStyle/>
          <a:p>
            <a:r>
              <a:rPr kumimoji="1" lang="en-US" altLang="zh-CN" sz="36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Shaomin</a:t>
            </a:r>
            <a:r>
              <a:rPr kumimoji="1" lang="zh-CN" altLang="en-US" sz="36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zh-CN" sz="36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Chen (</a:t>
            </a:r>
            <a:r>
              <a:rPr kumimoji="1" lang="zh-CN" altLang="en-US" sz="36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陈少敏</a:t>
            </a:r>
            <a:r>
              <a:rPr kumimoji="1" lang="en-US" altLang="zh-CN" sz="3600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)</a:t>
            </a:r>
          </a:p>
          <a:p>
            <a:r>
              <a:rPr kumimoji="1" lang="en-US" altLang="zh-CN" sz="2200" b="1" dirty="0">
                <a:solidFill>
                  <a:srgbClr val="FFFF00"/>
                </a:solidFill>
                <a:latin typeface="Times New Roman"/>
                <a:cs typeface="Times New Roman"/>
              </a:rPr>
              <a:t>(for the Jinping Neutrino Experiment research group)</a:t>
            </a:r>
            <a:endParaRPr kumimoji="1" lang="en-US" altLang="zh-CN" sz="4600" b="1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r>
              <a:rPr kumimoji="1" lang="en-US" altLang="zh-CN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Department of Engineering Physics</a:t>
            </a:r>
          </a:p>
          <a:p>
            <a:r>
              <a:rPr kumimoji="1" lang="en-US" altLang="zh-CN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Tsinghua</a:t>
            </a:r>
            <a:r>
              <a:rPr kumimoji="1" lang="zh-CN" altLang="en-US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zh-CN" b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University</a:t>
            </a: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893465" y="5739825"/>
            <a:ext cx="7707923" cy="5202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b="1" dirty="0" smtClean="0">
                <a:solidFill>
                  <a:srgbClr val="FF8000"/>
                </a:solidFill>
                <a:latin typeface="Times New Roman"/>
                <a:cs typeface="Times New Roman"/>
              </a:rPr>
              <a:t>July</a:t>
            </a:r>
            <a:r>
              <a:rPr kumimoji="1" lang="zh-CN" altLang="en-US" b="1" dirty="0" smtClean="0">
                <a:solidFill>
                  <a:srgbClr val="FF8000"/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zh-CN" b="1" dirty="0" smtClean="0">
                <a:solidFill>
                  <a:srgbClr val="FF8000"/>
                </a:solidFill>
                <a:latin typeface="Times New Roman"/>
                <a:cs typeface="Times New Roman"/>
              </a:rPr>
              <a:t>27, 2017@TAUP2017, Laurentian University</a:t>
            </a:r>
            <a:endParaRPr kumimoji="1" lang="zh-CN" altLang="en-US" b="1" dirty="0">
              <a:solidFill>
                <a:srgbClr val="FF8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196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3437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Samples </a:t>
            </a:r>
            <a:r>
              <a:rPr lang="en-US" altLang="zh-CN" sz="4000" b="1" dirty="0">
                <a:latin typeface="Times New Roman" charset="0"/>
                <a:ea typeface="Times New Roman" charset="0"/>
                <a:cs typeface="Times New Roman" charset="0"/>
              </a:rPr>
              <a:t>and </a:t>
            </a:r>
            <a:r>
              <a:rPr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procedure test results</a:t>
            </a:r>
            <a:endParaRPr kumimoji="1" lang="zh-CN" altLang="en-US" sz="4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628650" y="1238516"/>
            <a:ext cx="8229600" cy="341376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Analyzed by 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GDMS (1E-9 g/g), 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HPGe-groud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Bq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/Kg), 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HPGe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-Jinping (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mBq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/Kg)</a:t>
            </a:r>
          </a:p>
          <a:p>
            <a:pPr marL="815975" lvl="1" indent="-358775">
              <a:buClr>
                <a:srgbClr val="C00000"/>
              </a:buClr>
              <a:buFont typeface="Wingdings" charset="2"/>
              <a:buChar char="ü"/>
            </a:pPr>
            <a:r>
              <a:rPr lang="en-US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C, Si, </a:t>
            </a:r>
            <a:r>
              <a:rPr lang="en-US" b="1" dirty="0" err="1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MgO</a:t>
            </a:r>
            <a:r>
              <a:rPr lang="en-US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 sand: with significant radioactivity</a:t>
            </a:r>
          </a:p>
          <a:p>
            <a:pPr marL="815975" lvl="1" indent="-358775">
              <a:buClr>
                <a:srgbClr val="C00000"/>
              </a:buClr>
              <a:buFont typeface="Wingdings" charset="2"/>
              <a:buChar char="ü"/>
            </a:pPr>
            <a:r>
              <a:rPr lang="en-US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S, P: harmful to SST</a:t>
            </a:r>
          </a:p>
          <a:p>
            <a:pPr marL="815975" lvl="1" indent="-358775">
              <a:buClr>
                <a:srgbClr val="C00000"/>
              </a:buClr>
              <a:buFont typeface="Wingdings" charset="2"/>
              <a:buChar char="ü"/>
            </a:pPr>
            <a:r>
              <a:rPr lang="en-US" b="1" dirty="0" err="1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Mn</a:t>
            </a:r>
            <a:r>
              <a:rPr lang="en-US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 is not 100% necessary</a:t>
            </a:r>
          </a:p>
          <a:p>
            <a:pPr marL="815975" lvl="1" indent="-358775">
              <a:buClr>
                <a:srgbClr val="C00000"/>
              </a:buClr>
              <a:buFont typeface="Wingdings" charset="2"/>
              <a:buChar char="ü"/>
            </a:pPr>
            <a:r>
              <a:rPr lang="en-US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Small impact from </a:t>
            </a:r>
            <a:r>
              <a:rPr lang="en-US" b="1" dirty="0" err="1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MgO</a:t>
            </a:r>
            <a:r>
              <a:rPr lang="en-US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 crucible</a:t>
            </a:r>
          </a:p>
        </p:txBody>
      </p:sp>
      <p:graphicFrame>
        <p:nvGraphicFramePr>
          <p:cNvPr id="4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347830"/>
              </p:ext>
            </p:extLst>
          </p:nvPr>
        </p:nvGraphicFramePr>
        <p:xfrm>
          <a:off x="1272540" y="3864373"/>
          <a:ext cx="659892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9730"/>
                <a:gridCol w="1649730"/>
                <a:gridCol w="1649730"/>
                <a:gridCol w="16497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mBq</a:t>
                      </a:r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/kg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316-L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Borexino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NEXT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U-238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&lt;5.4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4.6±0.9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32±9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Th-232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&lt;2.0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11.4±1.2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1.9±0.2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K-40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&lt;12.9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&lt;14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3.2±0.7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Co-60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1.4±0.4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6±1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1.8±0.1</a:t>
                      </a:r>
                      <a:endParaRPr lang="en-US" sz="24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191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8747" y="0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Light concentrator</a:t>
            </a:r>
            <a:endParaRPr kumimoji="1" lang="zh-CN" altLang="en-US" sz="4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747" y="2336416"/>
            <a:ext cx="1885020" cy="196058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799" y="2380378"/>
            <a:ext cx="1857654" cy="191662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48747" y="1248112"/>
            <a:ext cx="83867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Proposed a light concentrator with hexagonal opening to improve PMT coverage.  </a:t>
            </a:r>
            <a:endParaRPr kumimoji="1" lang="zh-CN" altLang="en-US" sz="2800" b="1" dirty="0">
              <a:solidFill>
                <a:srgbClr val="0432FF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2731231" y="3098049"/>
            <a:ext cx="636104" cy="43732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3105" y="2044213"/>
            <a:ext cx="2924177" cy="210767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4598" y="4369057"/>
            <a:ext cx="3202684" cy="227271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48747" y="4514390"/>
            <a:ext cx="49558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Coverage: ~100%.</a:t>
            </a:r>
          </a:p>
          <a:p>
            <a:r>
              <a:rPr kumimoji="1"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Collection efficiency: &gt; 97%.</a:t>
            </a:r>
          </a:p>
          <a:p>
            <a:r>
              <a:rPr kumimoji="1"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Save </a:t>
            </a:r>
            <a:r>
              <a:rPr kumimoji="1" lang="en-US" altLang="zh-CN" sz="2800" b="1" dirty="0" err="1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nPMT</a:t>
            </a:r>
            <a:r>
              <a:rPr kumimoji="1"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: ~20%.</a:t>
            </a:r>
          </a:p>
          <a:p>
            <a:r>
              <a:rPr kumimoji="1"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Time spread: ~ 2ns. </a:t>
            </a:r>
          </a:p>
        </p:txBody>
      </p:sp>
    </p:spTree>
    <p:extLst>
      <p:ext uri="{BB962C8B-B14F-4D97-AF65-F5344CB8AC3E}">
        <p14:creationId xmlns:p14="http://schemas.microsoft.com/office/powerpoint/2010/main" val="150425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49" y="0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One-ton prototype at CJPL</a:t>
            </a:r>
            <a:endParaRPr kumimoji="1" lang="zh-CN" altLang="en-US" sz="4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3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419" y="3884473"/>
            <a:ext cx="3937121" cy="26247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6983" y="3773942"/>
            <a:ext cx="2461299" cy="289322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91780" y="1078212"/>
            <a:ext cx="7923569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C00000"/>
              </a:buClr>
              <a:buFont typeface="Wingdings" charset="2"/>
              <a:buChar char="p"/>
            </a:pPr>
            <a:r>
              <a:rPr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Motivations: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T</a:t>
            </a:r>
            <a:r>
              <a:rPr lang="en-US" altLang="zh-CN" sz="24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est the idea of LSC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Study PMT background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Measure neutron background </a:t>
            </a:r>
            <a:endParaRPr lang="en-US" altLang="zh-CN" sz="2800" b="1" dirty="0" smtClean="0">
              <a:solidFill>
                <a:srgbClr val="7030A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indent="-457200">
              <a:buClr>
                <a:srgbClr val="C00000"/>
              </a:buClr>
              <a:buFont typeface="Wingdings" charset="2"/>
              <a:buChar char="p"/>
            </a:pPr>
            <a:r>
              <a:rPr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Status: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Started with pure water mode in May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Will have a replacement of LSC this month </a:t>
            </a:r>
          </a:p>
        </p:txBody>
      </p:sp>
      <p:pic>
        <p:nvPicPr>
          <p:cNvPr id="8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840" y="1072718"/>
            <a:ext cx="2885973" cy="189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64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8474" y="10017"/>
            <a:ext cx="8558074" cy="1325563"/>
          </a:xfrm>
        </p:spPr>
        <p:txBody>
          <a:bodyPr>
            <a:normAutofit/>
          </a:bodyPr>
          <a:lstStyle/>
          <a:p>
            <a:r>
              <a:rPr kumimoji="1"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Jinping simulation &amp; analysis package</a:t>
            </a:r>
            <a:endParaRPr kumimoji="1" lang="zh-CN" altLang="en-US" sz="4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0" t="5193" r="8631" b="6295"/>
          <a:stretch/>
        </p:blipFill>
        <p:spPr bwMode="auto">
          <a:xfrm>
            <a:off x="4253175" y="1686252"/>
            <a:ext cx="4407256" cy="440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6"/>
          <p:cNvSpPr txBox="1"/>
          <p:nvPr/>
        </p:nvSpPr>
        <p:spPr>
          <a:xfrm>
            <a:off x="551303" y="1596945"/>
            <a:ext cx="3474720" cy="4585871"/>
          </a:xfrm>
          <a:prstGeom prst="rect">
            <a:avLst/>
          </a:prstGeom>
          <a:noFill/>
          <a:ln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charset="0"/>
                <a:ea typeface="Times New Roman" charset="0"/>
                <a:cs typeface="Times New Roman" charset="0"/>
              </a:rPr>
              <a:t>JSAP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solidFill>
                  <a:srgbClr val="0033CC"/>
                </a:solidFill>
                <a:latin typeface="Times New Roman" charset="0"/>
                <a:ea typeface="Times New Roman" charset="0"/>
                <a:cs typeface="Times New Roman" charset="0"/>
              </a:rPr>
              <a:t>Comprehensive optical simulation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latin typeface="Times New Roman" charset="0"/>
                <a:ea typeface="Times New Roman" charset="0"/>
                <a:cs typeface="Times New Roman" charset="0"/>
              </a:rPr>
              <a:t>Flexible to different geometry setup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solidFill>
                  <a:srgbClr val="0033CC"/>
                </a:solidFill>
                <a:latin typeface="Times New Roman" charset="0"/>
                <a:ea typeface="Times New Roman" charset="0"/>
                <a:cs typeface="Times New Roman" charset="0"/>
              </a:rPr>
              <a:t>Waveform simulation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latin typeface="Times New Roman" charset="0"/>
                <a:ea typeface="Times New Roman" charset="0"/>
                <a:cs typeface="Times New Roman" charset="0"/>
              </a:rPr>
              <a:t>Flow style simulation</a:t>
            </a:r>
            <a:br>
              <a:rPr lang="en-US" sz="2400" b="1" dirty="0" smtClean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sz="2400" b="1" dirty="0" smtClean="0">
                <a:latin typeface="Times New Roman" charset="0"/>
                <a:ea typeface="Times New Roman" charset="0"/>
                <a:cs typeface="Times New Roman" charset="0"/>
              </a:rPr>
              <a:t>G4-&gt;PMT-&gt;Elec-&gt; Trigger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Doing Slow LS study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Doing Detector Optimization</a:t>
            </a:r>
          </a:p>
        </p:txBody>
      </p:sp>
    </p:spTree>
    <p:extLst>
      <p:ext uri="{BB962C8B-B14F-4D97-AF65-F5344CB8AC3E}">
        <p14:creationId xmlns:p14="http://schemas.microsoft.com/office/powerpoint/2010/main" val="135492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774" y="3385"/>
            <a:ext cx="9003323" cy="1325563"/>
          </a:xfrm>
        </p:spPr>
        <p:txBody>
          <a:bodyPr>
            <a:normAutofit/>
          </a:bodyPr>
          <a:lstStyle/>
          <a:p>
            <a:pPr algn="ctr"/>
            <a:r>
              <a:rPr kumimoji="1"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Workshop for Jinping 𝛎 experiment</a:t>
            </a:r>
            <a:endParaRPr kumimoji="1" lang="zh-CN" altLang="en-US" sz="4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3" name="内容占位符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86" t="29102" r="18060"/>
          <a:stretch/>
        </p:blipFill>
        <p:spPr>
          <a:xfrm>
            <a:off x="5024404" y="3887451"/>
            <a:ext cx="3533242" cy="2631812"/>
          </a:xfrm>
          <a:prstGeom prst="rect">
            <a:avLst/>
          </a:prstGeom>
        </p:spPr>
      </p:pic>
      <p:sp>
        <p:nvSpPr>
          <p:cNvPr id="4" name="TextBox 6"/>
          <p:cNvSpPr txBox="1"/>
          <p:nvPr/>
        </p:nvSpPr>
        <p:spPr>
          <a:xfrm>
            <a:off x="195458" y="1215159"/>
            <a:ext cx="479306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zh-CN" sz="2800" b="1" dirty="0" smtClean="0">
                <a:solidFill>
                  <a:srgbClr val="008000"/>
                </a:solidFill>
                <a:latin typeface="Times New Roman" charset="0"/>
                <a:ea typeface="Times New Roman" charset="0"/>
                <a:cs typeface="Times New Roman" charset="0"/>
              </a:rPr>
              <a:t>2015, 2017 two international workshops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2800" b="1" dirty="0" smtClean="0">
                <a:solidFill>
                  <a:srgbClr val="008000"/>
                </a:solidFill>
                <a:latin typeface="Times New Roman" charset="0"/>
                <a:ea typeface="Times New Roman" charset="0"/>
                <a:cs typeface="Times New Roman" charset="0"/>
              </a:rPr>
              <a:t>Participants from:</a:t>
            </a:r>
            <a:r>
              <a:rPr lang="en-US" altLang="zh-CN" sz="2800" b="1" dirty="0" smtClean="0">
                <a:solidFill>
                  <a:srgbClr val="0033CC"/>
                </a:solidFill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en-US" altLang="zh-CN" sz="2800" b="1" dirty="0" smtClean="0">
                <a:solidFill>
                  <a:srgbClr val="0033CC"/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US" altLang="zh-CN" sz="2400" b="1" dirty="0">
                <a:solidFill>
                  <a:srgbClr val="0033CC"/>
                </a:solidFill>
                <a:latin typeface="Times New Roman" charset="0"/>
                <a:ea typeface="Times New Roman" charset="0"/>
                <a:cs typeface="Times New Roman" charset="0"/>
              </a:rPr>
              <a:t>Tsinghua, SYSU, Queen’s University, UCAS, Guangxi University, Shandong University, BNL, University of Maryland, </a:t>
            </a:r>
            <a:r>
              <a:rPr lang="en-US" altLang="zh-CN" sz="2400" b="1" dirty="0" err="1">
                <a:solidFill>
                  <a:srgbClr val="0033CC"/>
                </a:solidFill>
                <a:latin typeface="Times New Roman" charset="0"/>
                <a:ea typeface="Times New Roman" charset="0"/>
                <a:cs typeface="Times New Roman" charset="0"/>
              </a:rPr>
              <a:t>Technische</a:t>
            </a:r>
            <a:r>
              <a:rPr lang="en-US" altLang="zh-CN" sz="2400" b="1" dirty="0">
                <a:solidFill>
                  <a:srgbClr val="0033CC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2400" b="1" dirty="0" err="1">
                <a:solidFill>
                  <a:srgbClr val="0033CC"/>
                </a:solidFill>
                <a:latin typeface="Times New Roman" charset="0"/>
                <a:ea typeface="Times New Roman" charset="0"/>
                <a:cs typeface="Times New Roman" charset="0"/>
              </a:rPr>
              <a:t>Universität</a:t>
            </a:r>
            <a:r>
              <a:rPr lang="en-US" altLang="zh-CN" sz="2400" b="1" dirty="0">
                <a:solidFill>
                  <a:srgbClr val="0033CC"/>
                </a:solidFill>
                <a:latin typeface="Times New Roman" charset="0"/>
                <a:ea typeface="Times New Roman" charset="0"/>
                <a:cs typeface="Times New Roman" charset="0"/>
              </a:rPr>
              <a:t> Dresden, </a:t>
            </a:r>
            <a:r>
              <a:rPr lang="en-US" altLang="zh-CN" sz="2400" b="1" dirty="0" smtClean="0">
                <a:solidFill>
                  <a:srgbClr val="0033CC"/>
                </a:solidFill>
                <a:latin typeface="Times New Roman" charset="0"/>
                <a:ea typeface="Times New Roman" charset="0"/>
                <a:cs typeface="Times New Roman" charset="0"/>
              </a:rPr>
              <a:t>Mainz University, </a:t>
            </a:r>
            <a:r>
              <a:rPr lang="en-US" altLang="zh-CN" sz="2400" b="1" dirty="0">
                <a:solidFill>
                  <a:srgbClr val="0033CC"/>
                </a:solidFill>
                <a:latin typeface="Times New Roman" charset="0"/>
                <a:ea typeface="Times New Roman" charset="0"/>
                <a:cs typeface="Times New Roman" charset="0"/>
              </a:rPr>
              <a:t>Charles University, University of Michigan, Tohoku University, Nanjing University, Wuhan </a:t>
            </a:r>
            <a:r>
              <a:rPr lang="en-US" altLang="zh-CN" sz="2400" b="1" dirty="0" smtClean="0">
                <a:solidFill>
                  <a:srgbClr val="0033CC"/>
                </a:solidFill>
                <a:latin typeface="Times New Roman" charset="0"/>
                <a:ea typeface="Times New Roman" charset="0"/>
                <a:cs typeface="Times New Roman" charset="0"/>
              </a:rPr>
              <a:t>University</a:t>
            </a:r>
            <a:endParaRPr lang="zh-CN" altLang="zh-CN" sz="2400" b="1" dirty="0">
              <a:solidFill>
                <a:srgbClr val="0033CC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604" y="1215159"/>
            <a:ext cx="3525408" cy="263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7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9133" y="0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CJPL-II goes </a:t>
            </a:r>
            <a:r>
              <a:rPr kumimoji="1" lang="en-US" altLang="zh-CN" sz="4000" b="1" dirty="0"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kumimoji="1"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ar ahead of us</a:t>
            </a:r>
            <a:endParaRPr kumimoji="1" lang="zh-CN" altLang="en-US" sz="4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233" y="1254341"/>
            <a:ext cx="74168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22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536"/>
            <a:ext cx="9144000" cy="6442927"/>
          </a:xfrm>
          <a:prstGeom prst="rect">
            <a:avLst/>
          </a:prstGeom>
          <a:solidFill>
            <a:srgbClr val="0070C0"/>
          </a:solidFill>
        </p:spPr>
      </p:pic>
    </p:spTree>
    <p:extLst>
      <p:ext uri="{BB962C8B-B14F-4D97-AF65-F5344CB8AC3E}">
        <p14:creationId xmlns:p14="http://schemas.microsoft.com/office/powerpoint/2010/main" val="132270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Summary</a:t>
            </a:r>
            <a:endParaRPr kumimoji="1" lang="zh-CN" altLang="en-US" sz="4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257312"/>
            <a:ext cx="7886700" cy="4929172"/>
          </a:xfrm>
        </p:spPr>
        <p:txBody>
          <a:bodyPr>
            <a:normAutofit lnSpcReduction="10000"/>
          </a:bodyPr>
          <a:lstStyle/>
          <a:p>
            <a:r>
              <a:rPr lang="en-US" altLang="zh-CN" b="1" dirty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CJPL is ideal for </a:t>
            </a:r>
            <a:r>
              <a:rPr lang="en-US" altLang="zh-CN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the studies </a:t>
            </a:r>
            <a:r>
              <a:rPr lang="en-US" altLang="zh-CN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on </a:t>
            </a:r>
            <a:r>
              <a:rPr lang="en-US" altLang="zh-CN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geo</a:t>
            </a:r>
            <a:r>
              <a:rPr lang="en-US" altLang="zh-CN" b="1" dirty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, solar</a:t>
            </a:r>
            <a:r>
              <a:rPr lang="en-US" altLang="zh-CN" b="1" dirty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altLang="zh-CN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and </a:t>
            </a:r>
            <a:r>
              <a:rPr lang="en-US" altLang="zh-CN" b="1" dirty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supernova relic </a:t>
            </a:r>
            <a:r>
              <a:rPr lang="en-US" altLang="zh-CN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neutrinos </a:t>
            </a:r>
          </a:p>
          <a:p>
            <a:r>
              <a:rPr lang="en-US" altLang="zh-CN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Significant progress of civic construction has been achieved. </a:t>
            </a:r>
          </a:p>
          <a:p>
            <a:r>
              <a:rPr lang="en-US" altLang="zh-CN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Many </a:t>
            </a:r>
            <a:r>
              <a:rPr lang="en-US" altLang="zh-CN" b="1" dirty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R&amp;D </a:t>
            </a:r>
            <a:r>
              <a:rPr lang="en-US" altLang="zh-CN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efforts for Jinping neutrino experiment are on-going: </a:t>
            </a:r>
          </a:p>
          <a:p>
            <a:pPr marL="801688" indent="-573088">
              <a:buFont typeface="+mj-ea"/>
              <a:buAutoNum type="circleNumDbPlain"/>
            </a:pPr>
            <a:r>
              <a:rPr lang="en-US" altLang="zh-CN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liquid scintillator Cherenkov</a:t>
            </a:r>
          </a:p>
          <a:p>
            <a:pPr marL="801688" indent="-573088">
              <a:buFont typeface="+mj-ea"/>
              <a:buAutoNum type="circleNumDbPlain"/>
            </a:pPr>
            <a:r>
              <a:rPr lang="en-US" altLang="zh-CN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Assay of stainless steel by smelting process</a:t>
            </a:r>
          </a:p>
          <a:p>
            <a:pPr marL="801688" indent="-573088">
              <a:buFont typeface="+mj-ea"/>
              <a:buAutoNum type="circleNumDbPlain"/>
            </a:pPr>
            <a:r>
              <a:rPr lang="en-US" altLang="zh-CN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Light concentrator with hexagonal opening </a:t>
            </a:r>
          </a:p>
          <a:p>
            <a:pPr marL="801688" indent="-573088">
              <a:buFont typeface="+mj-ea"/>
              <a:buAutoNum type="circleNumDbPlain"/>
            </a:pPr>
            <a:r>
              <a:rPr lang="en-US" altLang="zh-CN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One-ton prototype</a:t>
            </a:r>
            <a:r>
              <a:rPr lang="en-US" altLang="zh-CN" b="1" dirty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is now </a:t>
            </a:r>
            <a:r>
              <a:rPr lang="en-US" altLang="zh-CN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running</a:t>
            </a:r>
          </a:p>
          <a:p>
            <a:pPr marL="801688" indent="-573088">
              <a:buFont typeface="+mj-ea"/>
              <a:buAutoNum type="circleNumDbPlain"/>
            </a:pPr>
            <a:r>
              <a:rPr lang="mr-IN" altLang="zh-CN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endParaRPr lang="en-US" altLang="zh-CN" b="1" dirty="0">
              <a:solidFill>
                <a:srgbClr val="7030A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2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4081" y="2760664"/>
            <a:ext cx="7886700" cy="1500187"/>
          </a:xfrm>
        </p:spPr>
        <p:txBody>
          <a:bodyPr>
            <a:normAutofit/>
          </a:bodyPr>
          <a:lstStyle/>
          <a:p>
            <a:pPr algn="ctr"/>
            <a:r>
              <a:rPr kumimoji="1" lang="en-US" altLang="zh-CN" sz="6600" dirty="0" smtClean="0">
                <a:solidFill>
                  <a:srgbClr val="7030A0"/>
                </a:solidFill>
              </a:rPr>
              <a:t>Thanks!</a:t>
            </a:r>
            <a:endParaRPr kumimoji="1" lang="zh-CN" altLang="en-US" sz="6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9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14505" y="2934119"/>
            <a:ext cx="32508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dirty="0" smtClean="0"/>
              <a:t>Backup slides</a:t>
            </a:r>
            <a:endParaRPr kumimoji="1"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789990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b="1" dirty="0" smtClean="0">
                <a:latin typeface="Times New Roman" charset="0"/>
                <a:ea typeface="Times New Roman" charset="0"/>
                <a:cs typeface="Times New Roman" charset="0"/>
              </a:rPr>
              <a:t>Outline</a:t>
            </a:r>
            <a:endParaRPr kumimoji="1" lang="zh-CN" altLang="en-US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49263" indent="-449263">
              <a:buClr>
                <a:srgbClr val="C00000"/>
              </a:buClr>
              <a:buFont typeface="Wingdings" charset="2"/>
              <a:buChar char="Ø"/>
            </a:pPr>
            <a:r>
              <a:rPr kumimoji="1" lang="en-US" altLang="zh-CN" sz="32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Jinping neutrino experiment proposal </a:t>
            </a:r>
            <a:r>
              <a:rPr kumimoji="1" lang="en-US" altLang="zh-CN" sz="19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kumimoji="1" lang="en-US" altLang="zh-CN" sz="1900" b="1" dirty="0" smtClean="0">
                <a:solidFill>
                  <a:srgbClr val="7030A0"/>
                </a:solidFill>
                <a:latin typeface="Times New Roman"/>
                <a:cs typeface="Times New Roman"/>
              </a:rPr>
              <a:t>arXiv:1602.01733, arXiv:1607.01671, </a:t>
            </a:r>
            <a:r>
              <a:rPr kumimoji="1" lang="en-US" altLang="zh-CN" sz="1900" b="1" dirty="0">
                <a:solidFill>
                  <a:srgbClr val="7030A0"/>
                </a:solidFill>
                <a:latin typeface="Times New Roman"/>
                <a:cs typeface="Times New Roman"/>
              </a:rPr>
              <a:t>arXiv:1612.00133 </a:t>
            </a:r>
            <a:r>
              <a:rPr kumimoji="1" lang="en-US" altLang="zh-CN" sz="19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)</a:t>
            </a:r>
            <a:r>
              <a:rPr kumimoji="1" lang="zh-CN" altLang="en-US" sz="19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kumimoji="1" lang="en-US" altLang="zh-CN" sz="1900" b="1" dirty="0" smtClean="0">
              <a:solidFill>
                <a:srgbClr val="7030A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449263" indent="-449263">
              <a:buClr>
                <a:srgbClr val="C00000"/>
              </a:buClr>
              <a:buFont typeface="Wingdings" charset="2"/>
              <a:buChar char="Ø"/>
            </a:pPr>
            <a:r>
              <a:rPr kumimoji="1" lang="en-US" altLang="zh-CN" sz="32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Detector concept: liquid</a:t>
            </a:r>
            <a:r>
              <a:rPr kumimoji="1" lang="zh-CN" altLang="en-US" sz="32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sz="32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scintillator Cherenkov </a:t>
            </a:r>
            <a:r>
              <a:rPr kumimoji="1" lang="en-US" altLang="zh-CN" sz="1900" b="1" dirty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kumimoji="1" lang="nb-NO" altLang="zh-CN" sz="1900" b="1" dirty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arXiv:1511.09339</a:t>
            </a:r>
            <a:r>
              <a:rPr kumimoji="1" lang="en-US" altLang="zh-CN" sz="1900" b="1" dirty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pPr marL="449263" indent="-449263">
              <a:buClr>
                <a:srgbClr val="C00000"/>
              </a:buClr>
              <a:buFont typeface="Wingdings" charset="2"/>
              <a:buChar char="Ø"/>
            </a:pPr>
            <a:r>
              <a:rPr lang="en-US" altLang="zh-CN" sz="32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Assay </a:t>
            </a:r>
            <a:r>
              <a:rPr lang="en-US" altLang="zh-CN" sz="3200" b="1" dirty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of stainless steel by smelting </a:t>
            </a:r>
            <a:r>
              <a:rPr lang="en-US" altLang="zh-CN" sz="32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process </a:t>
            </a:r>
            <a:r>
              <a:rPr kumimoji="1" lang="en-US" altLang="zh-CN" sz="1900" b="1" dirty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kumimoji="1" lang="is-IS" altLang="zh-CN" sz="1900" b="1" dirty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arXiv:1706.04506</a:t>
            </a:r>
            <a:r>
              <a:rPr kumimoji="1" lang="en-US" altLang="zh-CN" sz="1900" b="1" dirty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pPr marL="449263" indent="-449263">
              <a:buClr>
                <a:srgbClr val="C00000"/>
              </a:buClr>
              <a:buFont typeface="Wingdings" charset="2"/>
              <a:buChar char="Ø"/>
            </a:pPr>
            <a:r>
              <a:rPr lang="en-US" altLang="zh-CN" sz="32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Wide </a:t>
            </a:r>
            <a:r>
              <a:rPr lang="en-US" altLang="zh-CN" sz="3200" b="1" dirty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field-of-view and high-efficiency light </a:t>
            </a:r>
            <a:r>
              <a:rPr lang="en-US" altLang="zh-CN" sz="32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concentrator </a:t>
            </a:r>
            <a:r>
              <a:rPr kumimoji="1" lang="en-US" altLang="zh-CN" sz="19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kumimoji="1" lang="nb-NO" altLang="zh-CN" sz="1900" b="1" dirty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arXiv:1703.07527</a:t>
            </a:r>
            <a:r>
              <a:rPr kumimoji="1" lang="en-US" altLang="zh-CN" sz="1900" b="1" dirty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pPr marL="449263" indent="-449263">
              <a:buClr>
                <a:srgbClr val="C00000"/>
              </a:buClr>
              <a:buFont typeface="Wingdings" charset="2"/>
              <a:buChar char="Ø"/>
            </a:pPr>
            <a:r>
              <a:rPr lang="en-US" altLang="zh-CN" sz="32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One-ton </a:t>
            </a:r>
            <a:r>
              <a:rPr lang="en-US" altLang="zh-CN" sz="3200" b="1" dirty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prototype at </a:t>
            </a:r>
            <a:r>
              <a:rPr lang="en-US" altLang="zh-CN" sz="32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Jinping</a:t>
            </a:r>
            <a:r>
              <a:rPr lang="en-US" altLang="zh-CN" sz="3200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sz="1900" b="1" dirty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kumimoji="1" lang="is-IS" altLang="zh-CN" sz="1900" b="1" dirty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NIMA 855 (2017) 81-87 </a:t>
            </a:r>
            <a:r>
              <a:rPr kumimoji="1" lang="en-US" altLang="zh-CN" sz="1900" b="1" dirty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4831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70643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kumimoji="0" lang="en-US" altLang="zh-CN" sz="3600" dirty="0" smtClean="0"/>
              <a:t>CJPL-II </a:t>
            </a:r>
            <a:r>
              <a:rPr lang="en-US" altLang="zh-CN" sz="3600" dirty="0" smtClean="0"/>
              <a:t>Layout</a:t>
            </a:r>
            <a:r>
              <a:rPr kumimoji="0" lang="en-US" altLang="zh-CN" sz="3600" dirty="0" smtClean="0"/>
              <a:t> </a:t>
            </a:r>
            <a:endParaRPr kumimoji="0" lang="zh-CN" altLang="en-US" sz="3600" dirty="0" smtClean="0"/>
          </a:p>
        </p:txBody>
      </p: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B3F40883-D6A8-4383-A18E-E5EDB042F6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5683348"/>
          </a:xfrm>
          <a:prstGeom prst="rect">
            <a:avLst/>
          </a:prstGeom>
        </p:spPr>
      </p:pic>
      <p:graphicFrame>
        <p:nvGraphicFramePr>
          <p:cNvPr id="30" name="表格 29"/>
          <p:cNvGraphicFramePr>
            <a:graphicFrameLocks noGrp="1"/>
          </p:cNvGraphicFramePr>
          <p:nvPr>
            <p:extLst/>
          </p:nvPr>
        </p:nvGraphicFramePr>
        <p:xfrm>
          <a:off x="4499992" y="782144"/>
          <a:ext cx="4612726" cy="1471243"/>
        </p:xfrm>
        <a:graphic>
          <a:graphicData uri="http://schemas.openxmlformats.org/drawingml/2006/table">
            <a:tbl>
              <a:tblPr/>
              <a:tblGrid>
                <a:gridCol w="1512168"/>
                <a:gridCol w="1152128"/>
                <a:gridCol w="1948430"/>
              </a:tblGrid>
              <a:tr h="342600">
                <a:tc>
                  <a:txBody>
                    <a:bodyPr/>
                    <a:lstStyle>
                      <a:lvl1pPr>
                        <a:spcBef>
                          <a:spcPts val="9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32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  <a:cs typeface="方正兰亭黑_GBK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4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0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</a:endParaRPr>
                    </a:p>
                  </a:txBody>
                  <a:tcPr marL="91437" marR="91437" marT="45745" marB="457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9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32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  <a:cs typeface="方正兰亭黑_GBK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4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0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CJPL-I</a:t>
                      </a:r>
                      <a:endParaRPr kumimoji="0" lang="zh-CN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</a:endParaRPr>
                    </a:p>
                  </a:txBody>
                  <a:tcPr marL="91437" marR="91437" marT="45745" marB="457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9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32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  <a:cs typeface="方正兰亭黑_GBK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4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0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 CJPL-II</a:t>
                      </a:r>
                    </a:p>
                  </a:txBody>
                  <a:tcPr marL="91437" marR="91437" marT="45745" marB="457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96937">
                <a:tc>
                  <a:txBody>
                    <a:bodyPr/>
                    <a:lstStyle>
                      <a:lvl1pPr>
                        <a:spcBef>
                          <a:spcPts val="9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32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  <a:cs typeface="方正兰亭黑_GBK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4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0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Rock Work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</a:endParaRPr>
                    </a:p>
                  </a:txBody>
                  <a:tcPr marL="91437" marR="91437" marT="45745" marB="457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9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32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  <a:cs typeface="方正兰亭黑_GBK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4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0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4000 m</a:t>
                      </a:r>
                      <a:r>
                        <a:rPr kumimoji="0" lang="en-US" altLang="zh-CN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3</a:t>
                      </a:r>
                      <a:endParaRPr kumimoji="0" lang="zh-CN" altLang="en-US" sz="1600" b="0" i="0" u="none" strike="noStrike" cap="none" normalizeH="0" baseline="30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</a:endParaRPr>
                    </a:p>
                  </a:txBody>
                  <a:tcPr marL="91437" marR="91437" marT="45745" marB="457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9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32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  <a:cs typeface="方正兰亭黑_GBK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4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0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210000+131000m</a:t>
                      </a:r>
                      <a:r>
                        <a:rPr kumimoji="0" lang="en-US" altLang="zh-CN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3</a:t>
                      </a:r>
                      <a:endParaRPr kumimoji="0" lang="zh-CN" alt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</a:endParaRPr>
                    </a:p>
                  </a:txBody>
                  <a:tcPr marL="91437" marR="91437" marT="45745" marB="457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65853">
                <a:tc>
                  <a:txBody>
                    <a:bodyPr/>
                    <a:lstStyle>
                      <a:lvl1pPr>
                        <a:spcBef>
                          <a:spcPts val="9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32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  <a:cs typeface="方正兰亭黑_GBK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4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0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Electric Power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</a:endParaRPr>
                    </a:p>
                  </a:txBody>
                  <a:tcPr marL="91437" marR="91437" marT="45745" marB="457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9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32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  <a:cs typeface="方正兰亭黑_GBK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4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0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70x2 kVA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</a:endParaRPr>
                    </a:p>
                  </a:txBody>
                  <a:tcPr marL="91437" marR="91437" marT="45745" marB="457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9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32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  <a:cs typeface="方正兰亭黑_GBK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4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0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10000x2 kVA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</a:endParaRPr>
                    </a:p>
                  </a:txBody>
                  <a:tcPr marL="91437" marR="91437" marT="45745" marB="457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65853">
                <a:tc>
                  <a:txBody>
                    <a:bodyPr/>
                    <a:lstStyle>
                      <a:lvl1pPr>
                        <a:spcBef>
                          <a:spcPts val="9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32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  <a:cs typeface="方正兰亭黑_GBK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4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0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Fresh Air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</a:endParaRPr>
                    </a:p>
                  </a:txBody>
                  <a:tcPr marL="91437" marR="91437" marT="45745" marB="457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9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32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  <a:cs typeface="方正兰亭黑_GBK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4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0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2400 m</a:t>
                      </a:r>
                      <a:r>
                        <a:rPr kumimoji="0" lang="en-US" altLang="zh-CN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3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/h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</a:endParaRPr>
                    </a:p>
                  </a:txBody>
                  <a:tcPr marL="91437" marR="91437" marT="45745" marB="457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9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32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  <a:cs typeface="方正兰亭黑_GBK" charset="0"/>
                        </a:defRPr>
                      </a:lvl1pPr>
                      <a:lvl2pPr>
                        <a:spcBef>
                          <a:spcPts val="7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4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SimSun" panose="02010600030101010101" pitchFamily="2" charset="-122"/>
                        </a:defRPr>
                      </a:lvl2pPr>
                      <a:lvl3pPr>
                        <a:spcBef>
                          <a:spcPts val="6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 sz="2000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3pPr>
                      <a:lvl4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4pPr>
                      <a:lvl5pPr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5pPr>
                      <a:lvl6pPr marL="25146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6pPr>
                      <a:lvl7pPr marL="29718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7pPr>
                      <a:lvl8pPr marL="34290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8pPr>
                      <a:lvl9pPr marL="3886200"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kumimoji="1">
                          <a:solidFill>
                            <a:srgbClr val="006666"/>
                          </a:solidFill>
                          <a:latin typeface="Arial" panose="020B0604020202020204" pitchFamily="34" charset="0"/>
                          <a:ea typeface="方正兰亭细黑_GBK" charset="0"/>
                          <a:cs typeface="方正兰亭细黑_GB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15000x3 m</a:t>
                      </a:r>
                      <a:r>
                        <a:rPr kumimoji="0" lang="en-US" altLang="zh-CN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3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</a:rPr>
                        <a:t>/h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</a:endParaRPr>
                    </a:p>
                  </a:txBody>
                  <a:tcPr marL="91437" marR="91437" marT="45745" marB="457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49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0019" y="3386138"/>
            <a:ext cx="5947774" cy="347186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459" y="118308"/>
            <a:ext cx="4453106" cy="343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9011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45841"/>
            <a:ext cx="7886700" cy="1325563"/>
          </a:xfrm>
        </p:spPr>
        <p:txBody>
          <a:bodyPr/>
          <a:lstStyle/>
          <a:p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Key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issues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in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>
                <a:latin typeface="Arial" charset="0"/>
                <a:ea typeface="Arial" charset="0"/>
                <a:cs typeface="Arial" charset="0"/>
              </a:rPr>
              <a:t>SRN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1" lang="en-US" altLang="zh-CN" dirty="0" smtClean="0"/>
              <a:t>detection</a:t>
            </a:r>
            <a:r>
              <a:rPr kumimoji="1" lang="zh-CN" alt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kumimoji="1" lang="zh-CN" altLang="en-US" dirty="0"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内容占位符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25870122"/>
                  </p:ext>
                </p:extLst>
              </p:nvPr>
            </p:nvGraphicFramePr>
            <p:xfrm>
              <a:off x="377189" y="2065020"/>
              <a:ext cx="8498208" cy="3086291"/>
            </p:xfrm>
            <a:graphic>
              <a:graphicData uri="http://schemas.openxmlformats.org/drawingml/2006/table">
                <a:tbl>
                  <a:tblPr firstRow="1" bandRow="1">
                    <a:tableStyleId>{F2DE63D5-997A-4646-A377-4702673A728D}</a:tableStyleId>
                  </a:tblPr>
                  <a:tblGrid>
                    <a:gridCol w="1062991"/>
                    <a:gridCol w="1108710"/>
                    <a:gridCol w="2411730"/>
                    <a:gridCol w="2368868"/>
                    <a:gridCol w="1545909"/>
                  </a:tblGrid>
                  <a:tr h="520478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600" b="0" i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efficiency</a:t>
                          </a:r>
                          <a:endParaRPr lang="zh-CN" altLang="en-US" sz="1600" b="0" i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Atmos.</a:t>
                          </a:r>
                          <a:r>
                            <a:rPr lang="zh-CN" altLang="en-US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CC</a:t>
                          </a:r>
                          <a:r>
                            <a:rPr lang="zh-CN" altLang="en-US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Atmos.</a:t>
                          </a:r>
                          <a:r>
                            <a:rPr lang="zh-CN" altLang="en-US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NC</a:t>
                          </a:r>
                          <a:endParaRPr lang="zh-CN" altLang="en-US" sz="1600" b="0" i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Optical</a:t>
                          </a:r>
                          <a:r>
                            <a:rPr lang="zh-CN" altLang="en-US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Photon</a:t>
                          </a:r>
                          <a:r>
                            <a:rPr lang="zh-CN" altLang="en-US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to</a:t>
                          </a:r>
                          <a:r>
                            <a:rPr lang="zh-CN" altLang="en-US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PMT</a:t>
                          </a:r>
                          <a:endParaRPr lang="zh-CN" altLang="en-US" sz="1600" b="0" i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614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LS</a:t>
                          </a:r>
                          <a:endParaRPr lang="zh-CN" altLang="en-US" sz="1400" b="0" i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~90%</a:t>
                          </a:r>
                          <a:endParaRPr lang="zh-CN" altLang="en-US" sz="1400" b="0" i="0" dirty="0">
                            <a:solidFill>
                              <a:srgbClr val="00B05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>
                            <a:buFont typeface="Wingdings" charset="2"/>
                            <a:buNone/>
                          </a:pP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triple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coin.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from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𝝁</m:t>
                                  </m:r>
                                </m:e>
                                <m:sup>
                                  <m:r>
                                    <a:rPr lang="en-US" altLang="zh-CN" sz="14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±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,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Michel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altLang="zh-CN" sz="14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±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,</a:t>
                          </a:r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and</a:t>
                          </a:r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neutron</a:t>
                          </a:r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capture</a:t>
                          </a:r>
                          <a:endParaRPr lang="zh-CN" altLang="en-US" sz="1400" b="1" i="0" dirty="0" smtClean="0">
                            <a:solidFill>
                              <a:srgbClr val="00B05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  <a:p>
                          <a:pPr marL="0" indent="0" algn="l">
                            <a:buFont typeface="Wingdings" charset="2"/>
                            <a:buNone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𝝁</m:t>
                                  </m:r>
                                </m:e>
                                <m:sup>
                                  <m:r>
                                    <a:rPr lang="en-US" altLang="zh-CN" sz="1400" b="1" i="1" baseline="0" smtClean="0">
                                      <a:solidFill>
                                        <a:srgbClr val="00B05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±</m:t>
                                  </m:r>
                                </m:sup>
                              </m:sSup>
                            </m:oMath>
                          </a14:m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visible</a:t>
                          </a:r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in</a:t>
                          </a:r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10-30</a:t>
                          </a:r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MeV</a:t>
                          </a:r>
                          <a:endParaRPr lang="zh-CN" altLang="en-US" sz="1400" b="1" i="0" dirty="0" smtClean="0">
                            <a:solidFill>
                              <a:srgbClr val="00B05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  <a:p>
                          <a:pPr marL="0" indent="0" algn="l">
                            <a:buFont typeface="Wingdings" charset="2"/>
                            <a:buNone/>
                          </a:pPr>
                          <a:endParaRPr lang="zh-CN" altLang="en-US" sz="1400" b="1" i="0" dirty="0">
                            <a:solidFill>
                              <a:srgbClr val="00B05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Energetic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neutrons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(&lt;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1GeV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atmos.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neutrinos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considered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due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to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strong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quenching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of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neutron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in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LS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)</a:t>
                          </a:r>
                          <a:endParaRPr lang="zh-CN" altLang="en-US" sz="1400" b="1" i="0" dirty="0">
                            <a:solidFill>
                              <a:srgbClr val="0070C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solidFill>
                                <a:schemeClr val="tx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Scintillation</a:t>
                          </a:r>
                          <a:endParaRPr lang="zh-CN" altLang="en-US" sz="1400" b="0" i="0" dirty="0">
                            <a:solidFill>
                              <a:schemeClr val="tx1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658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water</a:t>
                          </a:r>
                          <a:r>
                            <a:rPr lang="zh-CN" altLang="en-US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altLang="zh-CN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w/o</a:t>
                          </a:r>
                          <a:r>
                            <a:rPr lang="zh-CN" altLang="en-US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n-tag</a:t>
                          </a:r>
                          <a:r>
                            <a:rPr lang="zh-CN" altLang="en-US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endParaRPr lang="zh-CN" altLang="en-US" sz="1400" b="0" i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solidFill>
                                <a:schemeClr val="tx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~75%</a:t>
                          </a:r>
                          <a:endParaRPr lang="zh-CN" altLang="en-US" sz="1400" b="0" i="0" dirty="0">
                            <a:solidFill>
                              <a:schemeClr val="tx1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marL="0" indent="0" algn="l">
                            <a:buNone/>
                          </a:pP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Michel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b="1" i="1" baseline="0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1" i="1" baseline="0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en-US" altLang="zh-CN" sz="1400" b="1" i="1" baseline="0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±</m:t>
                                  </m:r>
                                </m:sup>
                              </m:sSup>
                            </m:oMath>
                          </a14:m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from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invisible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b="1" i="1" baseline="0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1" i="1" baseline="0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𝝁</m:t>
                                  </m:r>
                                </m:e>
                                <m:sup>
                                  <m:r>
                                    <a:rPr lang="en-US" altLang="zh-CN" sz="1400" b="1" i="1" baseline="0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±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,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reduced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a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lot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by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n-tag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</a:p>
                        <a:p>
                          <a:pPr marL="0" indent="0" algn="l">
                            <a:buNone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b="1" i="1" baseline="0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1" i="1" baseline="0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𝝁</m:t>
                                  </m:r>
                                </m:e>
                                <m:sup>
                                  <m:r>
                                    <a:rPr lang="en-US" altLang="zh-CN" sz="1400" b="1" i="1" baseline="0" smtClean="0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  <a:ea typeface="Arial" charset="0"/>
                                      <a:cs typeface="Arial" charset="0"/>
                                    </a:rPr>
                                    <m:t>±</m:t>
                                  </m:r>
                                </m:sup>
                              </m:sSup>
                            </m:oMath>
                          </a14:m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invisible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i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n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10-30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MeV</a:t>
                          </a:r>
                          <a:endParaRPr lang="zh-CN" altLang="en-US" sz="1400" b="1" i="0" dirty="0">
                            <a:solidFill>
                              <a:srgbClr val="0070C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Secondaries</a:t>
                          </a:r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(decays)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of</a:t>
                          </a:r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kumimoji="1" lang="en-US" altLang="zh-CN" sz="1400" b="1" i="1" smtClean="0">
                                  <a:solidFill>
                                    <a:srgbClr val="00B050"/>
                                  </a:solidFill>
                                  <a:latin typeface="Cambria Math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or</a:t>
                          </a:r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1" lang="en-US" altLang="zh-CN" sz="1400" b="1" i="1" smtClean="0">
                                      <a:solidFill>
                                        <a:srgbClr val="00B050"/>
                                      </a:solidFill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zh-CN" sz="1400" b="1" i="1" smtClean="0">
                                      <a:solidFill>
                                        <a:srgbClr val="00B050"/>
                                      </a:solidFill>
                                      <a:latin typeface="Cambria Math" charset="0"/>
                                    </a:rPr>
                                    <m:t>𝝅</m:t>
                                  </m:r>
                                </m:e>
                                <m:sup>
                                  <m:r>
                                    <a:rPr kumimoji="1" lang="en-US" altLang="zh-CN" sz="1400" b="1" i="1" smtClean="0">
                                      <a:solidFill>
                                        <a:srgbClr val="00B050"/>
                                      </a:solidFill>
                                      <a:latin typeface="Cambria Math" charset="0"/>
                                    </a:rPr>
                                    <m:t>±</m:t>
                                  </m:r>
                                </m:sup>
                              </m:sSup>
                              <m:r>
                                <a:rPr kumimoji="1" lang="en-US" altLang="zh-CN" sz="1400" b="1" i="0" smtClean="0">
                                  <a:solidFill>
                                    <a:srgbClr val="00B050"/>
                                  </a:solidFill>
                                  <a:latin typeface="Cambria Math" charset="0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kumimoji="1" lang="en-US" altLang="zh-CN" sz="1400" b="1" i="1" smtClean="0">
                                      <a:solidFill>
                                        <a:srgbClr val="00B050"/>
                                      </a:solidFill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zh-CN" sz="1400" b="1" i="1" smtClean="0">
                                      <a:solidFill>
                                        <a:srgbClr val="00B050"/>
                                      </a:solidFill>
                                      <a:latin typeface="Cambria Math" charset="0"/>
                                    </a:rPr>
                                    <m:t>𝝅</m:t>
                                  </m:r>
                                </m:e>
                                <m:sup>
                                  <m:r>
                                    <a:rPr kumimoji="1" lang="en-US" altLang="zh-CN" sz="1400" b="1" i="1" smtClean="0">
                                      <a:solidFill>
                                        <a:srgbClr val="00B050"/>
                                      </a:solidFill>
                                      <a:latin typeface="Cambria Math" charset="0"/>
                                    </a:rPr>
                                    <m:t>𝟎</m:t>
                                  </m:r>
                                </m:sup>
                              </m:sSup>
                            </m:oMath>
                          </a14:m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(reduced</a:t>
                          </a:r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by</a:t>
                          </a:r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n-tag)</a:t>
                          </a:r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below</a:t>
                          </a:r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Cherenkov</a:t>
                          </a:r>
                          <a:r>
                            <a:rPr lang="zh-CN" altLang="en-US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thresh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or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different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hit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pattern</a:t>
                          </a:r>
                          <a:endParaRPr lang="zh-CN" altLang="en-US" sz="1400" b="1" i="0" dirty="0">
                            <a:solidFill>
                              <a:srgbClr val="00B05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solidFill>
                                <a:schemeClr val="tx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Cherenkov</a:t>
                          </a:r>
                          <a:endParaRPr lang="zh-CN" altLang="en-US" sz="1400" b="0" i="0" dirty="0">
                            <a:solidFill>
                              <a:schemeClr val="tx1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6582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water</a:t>
                          </a:r>
                          <a:r>
                            <a:rPr lang="zh-CN" altLang="en-US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altLang="zh-CN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w/</a:t>
                          </a:r>
                          <a:r>
                            <a:rPr lang="zh-CN" altLang="en-US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n-tag</a:t>
                          </a:r>
                          <a:endParaRPr lang="zh-CN" altLang="en-US" sz="1400" b="0" i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~10%</a:t>
                          </a:r>
                          <a:endParaRPr lang="zh-CN" altLang="en-US" sz="1400" b="0" i="0" dirty="0">
                            <a:solidFill>
                              <a:srgbClr val="0070C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600" b="0" i="0" dirty="0">
                            <a:solidFill>
                              <a:srgbClr val="0070C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zh-CN" altLang="en-US" sz="1600" b="0" i="0" dirty="0" smtClean="0">
                            <a:solidFill>
                              <a:srgbClr val="00B05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</a:tr>
                  <a:tr h="14709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err="1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Gd</a:t>
                          </a:r>
                          <a:r>
                            <a:rPr lang="en-US" altLang="zh-CN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-water</a:t>
                          </a:r>
                          <a:r>
                            <a:rPr lang="zh-CN" altLang="en-US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solidFill>
                                <a:schemeClr val="tx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~70%</a:t>
                          </a:r>
                          <a:endParaRPr lang="zh-CN" altLang="en-US" sz="1400" b="0" i="0" dirty="0">
                            <a:solidFill>
                              <a:schemeClr val="tx1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600" b="0" i="0" dirty="0">
                            <a:solidFill>
                              <a:srgbClr val="0070C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zh-CN" altLang="en-US" sz="1600" b="0" i="0" dirty="0" smtClean="0">
                            <a:solidFill>
                              <a:srgbClr val="00B05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内容占位符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25870122"/>
                  </p:ext>
                </p:extLst>
              </p:nvPr>
            </p:nvGraphicFramePr>
            <p:xfrm>
              <a:off x="377189" y="2065020"/>
              <a:ext cx="8498208" cy="3086291"/>
            </p:xfrm>
            <a:graphic>
              <a:graphicData uri="http://schemas.openxmlformats.org/drawingml/2006/table">
                <a:tbl>
                  <a:tblPr firstRow="1" bandRow="1">
                    <a:tableStyleId>{F2DE63D5-997A-4646-A377-4702673A728D}</a:tableStyleId>
                  </a:tblPr>
                  <a:tblGrid>
                    <a:gridCol w="1062991"/>
                    <a:gridCol w="1108710"/>
                    <a:gridCol w="2411730"/>
                    <a:gridCol w="2368868"/>
                    <a:gridCol w="1545909"/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600" b="0" i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efficiency</a:t>
                          </a:r>
                          <a:endParaRPr lang="zh-CN" altLang="en-US" sz="1600" b="0" i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Atmos.</a:t>
                          </a:r>
                          <a:r>
                            <a:rPr lang="zh-CN" altLang="en-US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CC</a:t>
                          </a:r>
                          <a:r>
                            <a:rPr lang="zh-CN" altLang="en-US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Atmos.</a:t>
                          </a:r>
                          <a:r>
                            <a:rPr lang="zh-CN" altLang="en-US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NC</a:t>
                          </a:r>
                          <a:endParaRPr lang="zh-CN" altLang="en-US" sz="1600" b="0" i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Optical</a:t>
                          </a:r>
                          <a:r>
                            <a:rPr lang="zh-CN" altLang="en-US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Photon</a:t>
                          </a:r>
                          <a:r>
                            <a:rPr lang="zh-CN" altLang="en-US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to</a:t>
                          </a:r>
                          <a:r>
                            <a:rPr lang="zh-CN" altLang="en-US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6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PMT</a:t>
                          </a:r>
                          <a:endParaRPr lang="zh-CN" altLang="en-US" sz="1600" b="0" i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6605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LS</a:t>
                          </a:r>
                          <a:endParaRPr lang="zh-CN" altLang="en-US" sz="1400" b="0" i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solidFill>
                                <a:srgbClr val="00B05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~90%</a:t>
                          </a:r>
                          <a:endParaRPr lang="zh-CN" altLang="en-US" sz="1400" b="0" i="0" dirty="0">
                            <a:solidFill>
                              <a:srgbClr val="00B05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90152" t="-50521" r="-163131" b="-120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Energetic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neutrons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(&lt;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1GeV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atmos.</a:t>
                          </a:r>
                          <a:r>
                            <a:rPr lang="zh-CN" altLang="en-US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neutrinos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considered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due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to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strong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quenching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of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neutron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in</a:t>
                          </a:r>
                          <a:r>
                            <a:rPr lang="zh-CN" altLang="en-US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1" i="0" baseline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LS</a:t>
                          </a:r>
                          <a:r>
                            <a:rPr lang="en-US" altLang="zh-CN" sz="1400" b="1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)</a:t>
                          </a:r>
                          <a:endParaRPr lang="zh-CN" altLang="en-US" sz="1400" b="1" i="0" dirty="0">
                            <a:solidFill>
                              <a:srgbClr val="0070C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solidFill>
                                <a:schemeClr val="tx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Scintillation</a:t>
                          </a:r>
                          <a:endParaRPr lang="zh-CN" altLang="en-US" sz="1400" b="0" i="0" dirty="0">
                            <a:solidFill>
                              <a:schemeClr val="tx1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water</a:t>
                          </a:r>
                          <a:r>
                            <a:rPr lang="zh-CN" altLang="en-US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altLang="zh-CN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w/o</a:t>
                          </a:r>
                          <a:r>
                            <a:rPr lang="zh-CN" altLang="en-US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n-tag</a:t>
                          </a:r>
                          <a:r>
                            <a:rPr lang="zh-CN" altLang="en-US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endParaRPr lang="zh-CN" altLang="en-US" sz="1400" b="0" i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solidFill>
                                <a:schemeClr val="tx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~75%</a:t>
                          </a:r>
                          <a:endParaRPr lang="zh-CN" altLang="en-US" sz="1400" b="0" i="0" dirty="0">
                            <a:solidFill>
                              <a:schemeClr val="tx1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90152" t="-130769" r="-163131" b="-4525"/>
                          </a:stretch>
                        </a:blipFill>
                      </a:tcPr>
                    </a:tc>
                    <a:tc rowSpan="3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93573" t="-130769" r="-66067" b="-4525"/>
                          </a:stretch>
                        </a:blip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solidFill>
                                <a:schemeClr val="tx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Cherenkov</a:t>
                          </a:r>
                          <a:endParaRPr lang="zh-CN" altLang="en-US" sz="1400" b="0" i="0" dirty="0">
                            <a:solidFill>
                              <a:schemeClr val="tx1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water</a:t>
                          </a:r>
                          <a:r>
                            <a:rPr lang="zh-CN" altLang="en-US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altLang="zh-CN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w/</a:t>
                          </a:r>
                          <a:r>
                            <a:rPr lang="zh-CN" altLang="en-US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  <a:r>
                            <a:rPr lang="en-US" altLang="zh-CN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n-tag</a:t>
                          </a:r>
                          <a:endParaRPr lang="zh-CN" altLang="en-US" sz="1400" b="0" i="0" dirty="0"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solidFill>
                                <a:srgbClr val="0070C0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~10%</a:t>
                          </a:r>
                          <a:endParaRPr lang="zh-CN" altLang="en-US" sz="1400" b="0" i="0" dirty="0">
                            <a:solidFill>
                              <a:srgbClr val="0070C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600" b="0" i="0" dirty="0">
                            <a:solidFill>
                              <a:srgbClr val="0070C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zh-CN" altLang="en-US" sz="1600" b="0" i="0" dirty="0" smtClean="0">
                            <a:solidFill>
                              <a:srgbClr val="00B05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err="1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Gd</a:t>
                          </a:r>
                          <a:r>
                            <a:rPr lang="en-US" altLang="zh-CN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-water</a:t>
                          </a:r>
                          <a:r>
                            <a:rPr lang="zh-CN" altLang="en-US" sz="1400" b="0" i="0" dirty="0" smtClean="0">
                              <a:latin typeface="Arial" charset="0"/>
                              <a:ea typeface="Arial" charset="0"/>
                              <a:cs typeface="Arial" charset="0"/>
                            </a:rPr>
                            <a:t>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400" b="0" i="0" dirty="0" smtClean="0">
                              <a:solidFill>
                                <a:schemeClr val="tx1"/>
                              </a:solidFill>
                              <a:latin typeface="Arial" charset="0"/>
                              <a:ea typeface="Arial" charset="0"/>
                              <a:cs typeface="Arial" charset="0"/>
                            </a:rPr>
                            <a:t>~70%</a:t>
                          </a:r>
                          <a:endParaRPr lang="zh-CN" altLang="en-US" sz="1400" b="0" i="0" dirty="0">
                            <a:solidFill>
                              <a:schemeClr val="tx1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600" b="0" i="0" dirty="0">
                            <a:solidFill>
                              <a:srgbClr val="0070C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zh-CN" altLang="en-US" sz="1600" b="0" i="0" dirty="0" smtClean="0">
                            <a:solidFill>
                              <a:srgbClr val="00B050"/>
                            </a:solidFill>
                            <a:latin typeface="Arial" charset="0"/>
                            <a:ea typeface="Arial" charset="0"/>
                            <a:cs typeface="Aria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文本框 8"/>
          <p:cNvSpPr txBox="1"/>
          <p:nvPr/>
        </p:nvSpPr>
        <p:spPr>
          <a:xfrm>
            <a:off x="474345" y="1173154"/>
            <a:ext cx="81953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kumimoji="1" lang="en-US" altLang="zh-CN" sz="2000" dirty="0" smtClean="0">
                <a:latin typeface="Chalkboard" charset="0"/>
                <a:ea typeface="Chalkboard" charset="0"/>
                <a:cs typeface="Chalkboard" charset="0"/>
              </a:rPr>
              <a:t>Ignore</a:t>
            </a:r>
            <a:r>
              <a:rPr kumimoji="1" lang="zh-CN" altLang="en-US" sz="2000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dirty="0" smtClean="0">
                <a:latin typeface="Chalkboard" charset="0"/>
                <a:ea typeface="Chalkboard" charset="0"/>
                <a:cs typeface="Chalkboard" charset="0"/>
              </a:rPr>
              <a:t>the</a:t>
            </a:r>
            <a:r>
              <a:rPr kumimoji="1" lang="zh-CN" altLang="en-US" sz="2000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dirty="0" smtClean="0">
                <a:latin typeface="Chalkboard" charset="0"/>
                <a:ea typeface="Chalkboard" charset="0"/>
                <a:cs typeface="Chalkboard" charset="0"/>
              </a:rPr>
              <a:t>backgrounds</a:t>
            </a:r>
            <a:r>
              <a:rPr kumimoji="1" lang="zh-CN" altLang="en-US" sz="2000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dirty="0" smtClean="0">
                <a:latin typeface="Chalkboard" charset="0"/>
                <a:ea typeface="Chalkboard" charset="0"/>
                <a:cs typeface="Chalkboard" charset="0"/>
              </a:rPr>
              <a:t>induced</a:t>
            </a:r>
            <a:r>
              <a:rPr kumimoji="1" lang="zh-CN" altLang="en-US" sz="2000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dirty="0" smtClean="0">
                <a:latin typeface="Chalkboard" charset="0"/>
                <a:ea typeface="Chalkboard" charset="0"/>
                <a:cs typeface="Chalkboard" charset="0"/>
              </a:rPr>
              <a:t>by</a:t>
            </a:r>
            <a:r>
              <a:rPr kumimoji="1" lang="zh-CN" altLang="en-US" sz="2000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dirty="0" smtClean="0">
                <a:latin typeface="Chalkboard" charset="0"/>
                <a:ea typeface="Chalkboard" charset="0"/>
                <a:cs typeface="Chalkboard" charset="0"/>
              </a:rPr>
              <a:t>cosmic</a:t>
            </a:r>
            <a:r>
              <a:rPr kumimoji="1" lang="zh-CN" altLang="en-US" sz="2000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dirty="0" err="1" smtClean="0">
                <a:latin typeface="Chalkboard" charset="0"/>
                <a:ea typeface="Chalkboard" charset="0"/>
                <a:cs typeface="Chalkboard" charset="0"/>
              </a:rPr>
              <a:t>muons</a:t>
            </a:r>
            <a:r>
              <a:rPr kumimoji="1" lang="zh-CN" altLang="en-US" sz="2000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dirty="0" smtClean="0">
                <a:latin typeface="Chalkboard" charset="0"/>
                <a:ea typeface="Chalkboard" charset="0"/>
                <a:cs typeface="Chalkboard" charset="0"/>
              </a:rPr>
              <a:t>and</a:t>
            </a:r>
            <a:r>
              <a:rPr kumimoji="1" lang="zh-CN" altLang="en-US" sz="2000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dirty="0" smtClean="0">
                <a:latin typeface="Chalkboard" charset="0"/>
                <a:ea typeface="Chalkboard" charset="0"/>
                <a:cs typeface="Chalkboard" charset="0"/>
              </a:rPr>
              <a:t>reactor</a:t>
            </a:r>
            <a:r>
              <a:rPr kumimoji="1" lang="zh-CN" altLang="en-US" sz="2000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dirty="0" smtClean="0">
                <a:latin typeface="Chalkboard" charset="0"/>
                <a:ea typeface="Chalkboard" charset="0"/>
                <a:cs typeface="Chalkboard" charset="0"/>
              </a:rPr>
              <a:t>neutrinos,</a:t>
            </a:r>
            <a:r>
              <a:rPr kumimoji="1" lang="zh-CN" altLang="en-US" sz="2000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dirty="0" smtClean="0">
                <a:latin typeface="Chalkboard" charset="0"/>
                <a:ea typeface="Chalkboard" charset="0"/>
                <a:cs typeface="Chalkboard" charset="0"/>
              </a:rPr>
              <a:t>which</a:t>
            </a:r>
            <a:r>
              <a:rPr kumimoji="1" lang="zh-CN" altLang="en-US" sz="2000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dirty="0" smtClean="0">
                <a:latin typeface="Chalkboard" charset="0"/>
                <a:ea typeface="Chalkboard" charset="0"/>
                <a:cs typeface="Chalkboard" charset="0"/>
              </a:rPr>
              <a:t>are</a:t>
            </a:r>
            <a:r>
              <a:rPr kumimoji="1" lang="zh-CN" altLang="en-US" sz="2000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dirty="0" smtClean="0">
                <a:latin typeface="Chalkboard" charset="0"/>
                <a:ea typeface="Chalkboard" charset="0"/>
                <a:cs typeface="Chalkboard" charset="0"/>
              </a:rPr>
              <a:t>basically</a:t>
            </a:r>
            <a:r>
              <a:rPr kumimoji="1" lang="zh-CN" altLang="en-US" sz="2000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dirty="0" smtClean="0">
                <a:latin typeface="Chalkboard" charset="0"/>
                <a:ea typeface="Chalkboard" charset="0"/>
                <a:cs typeface="Chalkboard" charset="0"/>
              </a:rPr>
              <a:t>negligible</a:t>
            </a:r>
            <a:r>
              <a:rPr kumimoji="1" lang="zh-CN" altLang="en-US" sz="2000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dirty="0" smtClean="0">
                <a:latin typeface="Chalkboard" charset="0"/>
                <a:ea typeface="Chalkboard" charset="0"/>
                <a:cs typeface="Chalkboard" charset="0"/>
              </a:rPr>
              <a:t>at</a:t>
            </a:r>
            <a:r>
              <a:rPr kumimoji="1" lang="zh-CN" altLang="en-US" sz="2000" dirty="0" smtClean="0"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dirty="0" smtClean="0">
                <a:latin typeface="Chalkboard" charset="0"/>
                <a:ea typeface="Chalkboard" charset="0"/>
                <a:cs typeface="Chalkboard" charset="0"/>
              </a:rPr>
              <a:t>Jinping</a:t>
            </a:r>
            <a:endParaRPr kumimoji="1" lang="zh-CN" altLang="en-US" sz="2000" dirty="0" smtClean="0">
              <a:latin typeface="Chalkboard" charset="0"/>
              <a:ea typeface="Chalkboard" charset="0"/>
              <a:cs typeface="Chalkboar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8637" y="5612688"/>
            <a:ext cx="8195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kumimoji="1" lang="en-US" altLang="zh-CN" sz="2000" b="1" dirty="0" smtClean="0">
                <a:solidFill>
                  <a:srgbClr val="FF0000"/>
                </a:solidFill>
                <a:latin typeface="Chalkboard" charset="0"/>
                <a:ea typeface="Chalkboard" charset="0"/>
                <a:cs typeface="Chalkboard" charset="0"/>
              </a:rPr>
              <a:t>Solution:</a:t>
            </a:r>
            <a:r>
              <a:rPr kumimoji="1" lang="zh-CN" altLang="en-US" sz="2000" b="1" dirty="0" smtClean="0">
                <a:solidFill>
                  <a:srgbClr val="FF0000"/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b="1" dirty="0" smtClean="0">
                <a:solidFill>
                  <a:srgbClr val="FF0000"/>
                </a:solidFill>
                <a:latin typeface="Chalkboard" charset="0"/>
                <a:ea typeface="Chalkboard" charset="0"/>
                <a:cs typeface="Chalkboard" charset="0"/>
              </a:rPr>
              <a:t>Cherenkov</a:t>
            </a:r>
            <a:r>
              <a:rPr kumimoji="1" lang="zh-CN" altLang="en-US" sz="2000" b="1" dirty="0" smtClean="0">
                <a:solidFill>
                  <a:srgbClr val="FF0000"/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b="1" dirty="0" smtClean="0">
                <a:solidFill>
                  <a:srgbClr val="FF0000"/>
                </a:solidFill>
                <a:latin typeface="Chalkboard" charset="0"/>
                <a:ea typeface="Chalkboard" charset="0"/>
                <a:cs typeface="Chalkboard" charset="0"/>
              </a:rPr>
              <a:t>light</a:t>
            </a:r>
            <a:r>
              <a:rPr kumimoji="1" lang="zh-CN" altLang="en-US" sz="2000" b="1" dirty="0" smtClean="0">
                <a:solidFill>
                  <a:srgbClr val="FF0000"/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b="1" dirty="0" smtClean="0">
                <a:solidFill>
                  <a:srgbClr val="FF0000"/>
                </a:solidFill>
                <a:latin typeface="Chalkboard" charset="0"/>
                <a:ea typeface="Chalkboard" charset="0"/>
                <a:cs typeface="Chalkboard" charset="0"/>
              </a:rPr>
              <a:t>+</a:t>
            </a:r>
            <a:r>
              <a:rPr kumimoji="1" lang="zh-CN" altLang="en-US" sz="2000" b="1" dirty="0" smtClean="0">
                <a:solidFill>
                  <a:srgbClr val="FF0000"/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b="1" dirty="0" smtClean="0">
                <a:solidFill>
                  <a:srgbClr val="FF0000"/>
                </a:solidFill>
                <a:latin typeface="Chalkboard" charset="0"/>
                <a:ea typeface="Chalkboard" charset="0"/>
                <a:cs typeface="Chalkboard" charset="0"/>
              </a:rPr>
              <a:t>Scintillation</a:t>
            </a:r>
            <a:r>
              <a:rPr kumimoji="1" lang="zh-CN" altLang="en-US" sz="2000" b="1" dirty="0" smtClean="0">
                <a:solidFill>
                  <a:srgbClr val="FF0000"/>
                </a:solidFill>
                <a:latin typeface="Chalkboard" charset="0"/>
                <a:ea typeface="Chalkboard" charset="0"/>
                <a:cs typeface="Chalkboard" charset="0"/>
              </a:rPr>
              <a:t> </a:t>
            </a:r>
            <a:r>
              <a:rPr kumimoji="1" lang="en-US" altLang="zh-CN" sz="2000" b="1" dirty="0" smtClean="0">
                <a:solidFill>
                  <a:srgbClr val="FF0000"/>
                </a:solidFill>
                <a:latin typeface="Chalkboard" charset="0"/>
                <a:ea typeface="Chalkboard" charset="0"/>
                <a:cs typeface="Chalkboard" charset="0"/>
              </a:rPr>
              <a:t>light</a:t>
            </a:r>
          </a:p>
          <a:p>
            <a:pPr marL="285750" indent="-285750">
              <a:buFont typeface="Wingdings" charset="2"/>
              <a:buChar char="ü"/>
            </a:pPr>
            <a:r>
              <a:rPr kumimoji="1" lang="en-US" altLang="zh-CN" sz="2000" b="1" dirty="0" smtClean="0">
                <a:solidFill>
                  <a:srgbClr val="FF0000"/>
                </a:solidFill>
                <a:latin typeface="Chalkboard" charset="0"/>
                <a:ea typeface="Chalkboard" charset="0"/>
                <a:cs typeface="Chalkboard" charset="0"/>
              </a:rPr>
              <a:t>respective advantages + further suppress due to Cherenkov to Scintillation ratio</a:t>
            </a:r>
            <a:endParaRPr kumimoji="1" lang="zh-CN" altLang="en-US" sz="2000" b="1" dirty="0" smtClean="0">
              <a:solidFill>
                <a:srgbClr val="FF0000"/>
              </a:solidFill>
              <a:latin typeface="Chalkboard" charset="0"/>
              <a:ea typeface="Chalkboard" charset="0"/>
              <a:cs typeface="Chalkboar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7189" y="5163888"/>
            <a:ext cx="8346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 smtClean="0">
                <a:solidFill>
                  <a:srgbClr val="00B050"/>
                </a:solidFill>
              </a:rPr>
              <a:t>Green:</a:t>
            </a:r>
            <a:r>
              <a:rPr kumimoji="1" lang="zh-CN" altLang="en-US" b="1" dirty="0" smtClean="0">
                <a:solidFill>
                  <a:srgbClr val="00B050"/>
                </a:solidFill>
              </a:rPr>
              <a:t> </a:t>
            </a:r>
            <a:r>
              <a:rPr kumimoji="1" lang="en-US" altLang="zh-CN" b="1" dirty="0" smtClean="0">
                <a:solidFill>
                  <a:srgbClr val="00B050"/>
                </a:solidFill>
              </a:rPr>
              <a:t>advantage</a:t>
            </a:r>
            <a:r>
              <a:rPr kumimoji="1" lang="zh-CN" altLang="en-US" b="1" dirty="0" smtClean="0">
                <a:solidFill>
                  <a:srgbClr val="00B050"/>
                </a:solidFill>
              </a:rPr>
              <a:t> </a:t>
            </a:r>
            <a:r>
              <a:rPr kumimoji="1" lang="en-US" altLang="zh-CN" b="1" dirty="0" smtClean="0"/>
              <a:t>/</a:t>
            </a:r>
            <a:r>
              <a:rPr kumimoji="1" lang="zh-CN" altLang="en-US" b="1" dirty="0" smtClean="0">
                <a:solidFill>
                  <a:srgbClr val="00B050"/>
                </a:solidFill>
              </a:rPr>
              <a:t> </a:t>
            </a:r>
            <a:r>
              <a:rPr kumimoji="1" lang="en-US" altLang="zh-CN" b="1" dirty="0" smtClean="0">
                <a:solidFill>
                  <a:srgbClr val="0070C0"/>
                </a:solidFill>
              </a:rPr>
              <a:t>Blue:</a:t>
            </a:r>
            <a:r>
              <a:rPr kumimoji="1" lang="zh-CN" altLang="en-US" b="1" dirty="0" smtClean="0">
                <a:solidFill>
                  <a:srgbClr val="0070C0"/>
                </a:solidFill>
              </a:rPr>
              <a:t> </a:t>
            </a:r>
            <a:r>
              <a:rPr kumimoji="1" lang="en-US" altLang="zh-CN" b="1" dirty="0" smtClean="0">
                <a:solidFill>
                  <a:srgbClr val="0070C0"/>
                </a:solidFill>
              </a:rPr>
              <a:t>disadvantage</a:t>
            </a:r>
            <a:r>
              <a:rPr kumimoji="1" lang="zh-CN" altLang="en-US" b="1" dirty="0" smtClean="0">
                <a:solidFill>
                  <a:srgbClr val="0070C0"/>
                </a:solidFill>
              </a:rPr>
              <a:t>    </a:t>
            </a:r>
            <a:r>
              <a:rPr kumimoji="1" lang="en-US" altLang="zh-CN" b="1" dirty="0" smtClean="0"/>
              <a:t>Invisible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err="1" smtClean="0"/>
              <a:t>muon</a:t>
            </a:r>
            <a:r>
              <a:rPr kumimoji="1" lang="en-US" altLang="zh-CN" b="1" dirty="0" smtClean="0"/>
              <a:t>: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below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Cherenkov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threshold</a:t>
            </a:r>
            <a:endParaRPr kumimoji="1" lang="zh-CN" alt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039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9191"/>
            <a:ext cx="9144000" cy="431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406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357" y="406401"/>
            <a:ext cx="7596265" cy="21475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48" y="2894121"/>
            <a:ext cx="3958768" cy="307247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185" y="2894120"/>
            <a:ext cx="4042342" cy="3072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385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389"/>
            <a:ext cx="8103368" cy="1325563"/>
          </a:xfrm>
        </p:spPr>
        <p:txBody>
          <a:bodyPr>
            <a:normAutofit/>
          </a:bodyPr>
          <a:lstStyle/>
          <a:p>
            <a:r>
              <a:rPr kumimoji="1"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China </a:t>
            </a:r>
            <a:r>
              <a:rPr kumimoji="1" lang="en-US" altLang="zh-CN" sz="4000" b="1" dirty="0" err="1" smtClean="0">
                <a:latin typeface="Times New Roman" charset="0"/>
                <a:ea typeface="Times New Roman" charset="0"/>
                <a:cs typeface="Times New Roman" charset="0"/>
              </a:rPr>
              <a:t>JinPing</a:t>
            </a:r>
            <a:r>
              <a:rPr kumimoji="1"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 underground Lab</a:t>
            </a:r>
            <a:endParaRPr kumimoji="1" lang="zh-CN" altLang="en-US" sz="4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5128" y="3564298"/>
            <a:ext cx="4276229" cy="29542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2193" y="1298807"/>
            <a:ext cx="4129873" cy="2260717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>
          <a:xfrm>
            <a:off x="517489" y="1328952"/>
            <a:ext cx="3948347" cy="504170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>
              <a:buClr>
                <a:srgbClr val="FF0000"/>
              </a:buClr>
              <a:buFont typeface="Wingdings" charset="2"/>
              <a:buChar char="²"/>
            </a:pPr>
            <a:r>
              <a:rPr kumimoji="1" lang="en-US" altLang="zh-CN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Two 17-km long road tunnels below Jinping mountain with an overburden: ~2400 m.</a:t>
            </a:r>
          </a:p>
          <a:p>
            <a:pPr marL="358775" indent="-358775">
              <a:buClr>
                <a:srgbClr val="FF0000"/>
              </a:buClr>
              <a:buFont typeface="Wingdings" charset="2"/>
              <a:buChar char="²"/>
            </a:pPr>
            <a:r>
              <a:rPr kumimoji="1" lang="en-US" altLang="zh-CN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Totally evacuated space &gt; 100k </a:t>
            </a:r>
            <a:r>
              <a:rPr kumimoji="1" lang="en-US" altLang="zh-CN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m</a:t>
            </a:r>
            <a:r>
              <a:rPr kumimoji="1" lang="en-US" altLang="zh-CN" b="1" baseline="30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3</a:t>
            </a:r>
            <a:r>
              <a:rPr kumimoji="1" lang="zh-CN" alt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zh-CN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with</a:t>
            </a:r>
            <a:r>
              <a:rPr kumimoji="1" lang="zh-CN" alt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zh-CN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possible expansion.</a:t>
            </a:r>
            <a:endParaRPr kumimoji="1" lang="en-US" altLang="zh-CN" b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marL="358775" indent="-358775">
              <a:buClr>
                <a:srgbClr val="FF0000"/>
              </a:buClr>
              <a:buFont typeface="Wingdings" charset="2"/>
              <a:buChar char="²"/>
            </a:pPr>
            <a:r>
              <a:rPr kumimoji="1" lang="en-US" altLang="zh-CN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Far away from nuclear power plants &gt; 1000 km.</a:t>
            </a:r>
          </a:p>
          <a:p>
            <a:pPr marL="358775" indent="-358775">
              <a:buClr>
                <a:srgbClr val="FF0000"/>
              </a:buClr>
              <a:buFont typeface="Wingdings" charset="2"/>
              <a:buChar char="²"/>
            </a:pPr>
            <a:r>
              <a:rPr kumimoji="1" lang="en-US" altLang="zh-CN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Least radioactivity contamination.  </a:t>
            </a:r>
            <a:r>
              <a:rPr kumimoji="1" lang="zh-CN" alt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endParaRPr kumimoji="1" lang="en-US" altLang="zh-CN" b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1593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3431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Detector concept</a:t>
            </a:r>
            <a:endParaRPr kumimoji="1" lang="zh-CN" altLang="en-US" sz="4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3" name="Picture 2" descr="C:\Users\Zhe Wang\Desktop\overview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82" y="3576644"/>
            <a:ext cx="4077550" cy="3058163"/>
          </a:xfrm>
          <a:prstGeom prst="rect">
            <a:avLst/>
          </a:prstGeom>
          <a:noFill/>
          <a:effectLst>
            <a:softEdge rad="279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379372" y="1127979"/>
            <a:ext cx="8135978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Two detectors with total fiducial mass 2000</a:t>
            </a:r>
            <a:r>
              <a:rPr lang="zh-CN" altLang="en-US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tons (solar), 3000 tons (geo, supernova).</a:t>
            </a:r>
          </a:p>
          <a:p>
            <a:pPr marL="457200" indent="-457200">
              <a:spcBef>
                <a:spcPts val="6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LS or LSC </a:t>
            </a:r>
            <a:r>
              <a:rPr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(slow LS with </a:t>
            </a:r>
            <a:r>
              <a:rPr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directional info.).</a:t>
            </a:r>
          </a:p>
          <a:p>
            <a:pPr marL="457200" indent="-457200">
              <a:spcBef>
                <a:spcPts val="6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With</a:t>
            </a:r>
            <a:r>
              <a:rPr lang="zh-CN" altLang="en-US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similar low background level as </a:t>
            </a:r>
            <a:r>
              <a:rPr lang="en-US" altLang="zh-CN" sz="2800" b="1" dirty="0" err="1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Borexino</a:t>
            </a:r>
            <a:r>
              <a:rPr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. </a:t>
            </a:r>
          </a:p>
          <a:p>
            <a:pPr marL="457200" indent="-457200">
              <a:spcBef>
                <a:spcPts val="6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Light Yield &gt; 500 </a:t>
            </a:r>
            <a:r>
              <a:rPr lang="en-US" altLang="zh-CN" sz="2800" b="1" dirty="0" err="1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pe</a:t>
            </a:r>
            <a:r>
              <a:rPr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/MeV.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1689" y="3416440"/>
            <a:ext cx="3216285" cy="303669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506117" y="3396344"/>
            <a:ext cx="12362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C</a:t>
            </a:r>
            <a:r>
              <a:rPr kumimoji="1" lang="zh-CN" altLang="en-US" sz="24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sz="24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light</a:t>
            </a:r>
          </a:p>
          <a:p>
            <a:r>
              <a:rPr kumimoji="1" lang="en-US" altLang="zh-CN" sz="24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LS</a:t>
            </a:r>
            <a:r>
              <a:rPr kumimoji="1" lang="zh-CN" altLang="en-US" sz="24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sz="24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light</a:t>
            </a:r>
            <a:endParaRPr kumimoji="1" lang="zh-CN" altLang="en-US" sz="2400" b="1" dirty="0">
              <a:solidFill>
                <a:srgbClr val="0432FF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47317" y="3065028"/>
            <a:ext cx="2188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 smtClean="0">
                <a:latin typeface="Times New Roman" charset="0"/>
                <a:ea typeface="Times New Roman" charset="0"/>
                <a:cs typeface="Times New Roman" charset="0"/>
              </a:rPr>
              <a:t>7</a:t>
            </a:r>
            <a:r>
              <a:rPr kumimoji="1" lang="zh-CN" altLang="en-US" sz="2400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sz="2400" b="1" dirty="0" smtClean="0">
                <a:latin typeface="Times New Roman" charset="0"/>
                <a:ea typeface="Times New Roman" charset="0"/>
                <a:cs typeface="Times New Roman" charset="0"/>
              </a:rPr>
              <a:t>MeV</a:t>
            </a:r>
            <a:r>
              <a:rPr kumimoji="1" lang="zh-CN" altLang="en-US" sz="2400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sz="2400" b="1" dirty="0" smtClean="0">
                <a:latin typeface="Times New Roman" charset="0"/>
                <a:ea typeface="Times New Roman" charset="0"/>
                <a:cs typeface="Times New Roman" charset="0"/>
              </a:rPr>
              <a:t>electron</a:t>
            </a:r>
            <a:endParaRPr kumimoji="1" lang="zh-CN" altLang="en-US" sz="24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1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3437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Jinping neutrino experiment</a:t>
            </a:r>
            <a:endParaRPr kumimoji="1" lang="zh-CN" altLang="en-US" sz="4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8650" y="1095274"/>
            <a:ext cx="3344185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Physics motivations:</a:t>
            </a:r>
          </a:p>
          <a:p>
            <a:pPr marL="409575" indent="-409575">
              <a:buFont typeface="+mj-lt"/>
              <a:buAutoNum type="arabicPeriod"/>
            </a:pPr>
            <a:r>
              <a:rPr kumimoji="1" lang="en-US" altLang="zh-CN" sz="2400" b="1" dirty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Geo-neutrinos</a:t>
            </a:r>
          </a:p>
          <a:p>
            <a:pPr marL="409575" indent="-409575">
              <a:buFont typeface="+mj-lt"/>
              <a:buAutoNum type="arabicPeriod"/>
            </a:pPr>
            <a:r>
              <a:rPr kumimoji="1" lang="en-US" altLang="zh-CN" sz="24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Solar </a:t>
            </a:r>
            <a:r>
              <a:rPr kumimoji="1" lang="en-US" altLang="zh-CN" sz="24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neutrinos</a:t>
            </a:r>
          </a:p>
          <a:p>
            <a:pPr marL="409575" indent="-409575">
              <a:buFont typeface="+mj-lt"/>
              <a:buAutoNum type="arabicPeriod"/>
            </a:pPr>
            <a:r>
              <a:rPr kumimoji="1" lang="en-US" altLang="zh-CN" sz="24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Supernova </a:t>
            </a:r>
            <a:r>
              <a:rPr kumimoji="1" lang="en-US" altLang="zh-CN" sz="24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neutrinos</a:t>
            </a:r>
          </a:p>
          <a:p>
            <a:pPr marL="409575" indent="-409575">
              <a:buFont typeface="+mj-lt"/>
              <a:buAutoNum type="arabicPeriod"/>
            </a:pPr>
            <a:r>
              <a:rPr kumimoji="1" lang="en-US" altLang="zh-CN" sz="24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Dark matter</a:t>
            </a:r>
          </a:p>
          <a:p>
            <a:pPr marL="409575" indent="-409575">
              <a:buFont typeface="+mj-lt"/>
              <a:buAutoNum type="arabicPeriod"/>
            </a:pPr>
            <a:r>
              <a:rPr kumimoji="1" lang="mr-IN" altLang="zh-CN" sz="2400" b="1" dirty="0" smtClean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endParaRPr kumimoji="1" lang="zh-CN" altLang="en-US" sz="2400" b="1" dirty="0">
              <a:solidFill>
                <a:srgbClr val="7030A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图片 21"/>
          <p:cNvPicPr>
            <a:picLocks noChangeAspect="1"/>
          </p:cNvPicPr>
          <p:nvPr/>
        </p:nvPicPr>
        <p:blipFill rotWithShape="1">
          <a:blip r:embed="rId2"/>
          <a:srcRect l="1" t="-980" r="-1360" b="-811"/>
          <a:stretch/>
        </p:blipFill>
        <p:spPr>
          <a:xfrm rot="5400000">
            <a:off x="876096" y="3008522"/>
            <a:ext cx="2998671" cy="41117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bg1">
                <a:alpha val="65000"/>
              </a:scheme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5751" y="1095274"/>
            <a:ext cx="3892358" cy="2885699"/>
          </a:xfrm>
          <a:prstGeom prst="rect">
            <a:avLst/>
          </a:prstGeom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459" y="3942233"/>
            <a:ext cx="3906096" cy="26214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bg1"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74390" y="3962215"/>
            <a:ext cx="248562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Solar </a:t>
            </a:r>
            <a:r>
              <a:rPr lang="en-US" sz="28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n</a:t>
            </a:r>
            <a:r>
              <a:rPr lang="en-US" sz="28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eutrinos</a:t>
            </a:r>
            <a:endParaRPr lang="en-US" sz="2800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380709" y="2249436"/>
            <a:ext cx="229102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Geo-neutrinos</a:t>
            </a:r>
            <a:endParaRPr lang="en-US" sz="2800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5675587" y="4008381"/>
            <a:ext cx="24382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Supernova 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relic neutrinos</a:t>
            </a:r>
            <a:endParaRPr lang="en-US" sz="2800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26491" y="2634157"/>
            <a:ext cx="14670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 smtClean="0">
                <a:latin typeface="Times New Roman" charset="0"/>
                <a:ea typeface="Times New Roman" charset="0"/>
                <a:cs typeface="Times New Roman" charset="0"/>
              </a:rPr>
              <a:t>Sensitivities</a:t>
            </a:r>
          </a:p>
          <a:p>
            <a:r>
              <a:rPr kumimoji="1" lang="en-US" altLang="zh-CN" b="1" dirty="0" smtClean="0">
                <a:latin typeface="Times New Roman" charset="0"/>
                <a:ea typeface="Times New Roman" charset="0"/>
                <a:cs typeface="Times New Roman" charset="0"/>
              </a:rPr>
              <a:t>Flux: 4.6%</a:t>
            </a:r>
          </a:p>
          <a:p>
            <a:r>
              <a:rPr kumimoji="1" lang="en-US" altLang="zh-CN" b="1" dirty="0" smtClean="0">
                <a:latin typeface="Times New Roman" charset="0"/>
                <a:ea typeface="Times New Roman" charset="0"/>
                <a:cs typeface="Times New Roman" charset="0"/>
              </a:rPr>
              <a:t>U/</a:t>
            </a:r>
            <a:r>
              <a:rPr kumimoji="1" lang="en-US" altLang="zh-CN" b="1" dirty="0" err="1" smtClean="0"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kumimoji="1" lang="en-US" altLang="zh-CN" b="1" dirty="0" smtClean="0">
                <a:latin typeface="Times New Roman" charset="0"/>
                <a:ea typeface="Times New Roman" charset="0"/>
                <a:cs typeface="Times New Roman" charset="0"/>
              </a:rPr>
              <a:t>: 26.3%</a:t>
            </a:r>
            <a:endParaRPr kumimoji="1" lang="zh-CN" altLang="en-US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53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3437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Liquid scintillator Cherenkov </a:t>
            </a:r>
            <a:endParaRPr kumimoji="1" lang="zh-CN" altLang="en-US" sz="4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10" name="组 9"/>
          <p:cNvGrpSpPr/>
          <p:nvPr/>
        </p:nvGrpSpPr>
        <p:grpSpPr>
          <a:xfrm>
            <a:off x="3777724" y="2766181"/>
            <a:ext cx="5257519" cy="3875687"/>
            <a:chOff x="3083565" y="2293911"/>
            <a:chExt cx="5439225" cy="3916115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3565" y="2293911"/>
              <a:ext cx="5381501" cy="3916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" name="Straight Connector 4"/>
            <p:cNvCxnSpPr/>
            <p:nvPr/>
          </p:nvCxnSpPr>
          <p:spPr>
            <a:xfrm>
              <a:off x="4770582" y="4400454"/>
              <a:ext cx="909706" cy="10194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5"/>
            <p:cNvCxnSpPr/>
            <p:nvPr/>
          </p:nvCxnSpPr>
          <p:spPr>
            <a:xfrm>
              <a:off x="4770582" y="3603351"/>
              <a:ext cx="909706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6"/>
            <p:cNvSpPr txBox="1"/>
            <p:nvPr/>
          </p:nvSpPr>
          <p:spPr>
            <a:xfrm>
              <a:off x="5762256" y="4118261"/>
              <a:ext cx="26801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Bottom: C+S</a:t>
              </a:r>
              <a:endParaRPr lang="en-US" sz="3200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5774316" y="3324701"/>
              <a:ext cx="27484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033CC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Top: S only</a:t>
              </a:r>
              <a:endParaRPr lang="en-US" sz="2800" b="1" dirty="0">
                <a:solidFill>
                  <a:srgbClr val="0033CC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432079" y="1243692"/>
            <a:ext cx="87119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C00000"/>
              </a:buClr>
              <a:buFont typeface="Wingdings" charset="2"/>
              <a:buChar char="ü"/>
            </a:pPr>
            <a:r>
              <a:rPr lang="en-US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Test with down-going cosmic rays</a:t>
            </a:r>
          </a:p>
          <a:p>
            <a:pPr marL="457200" indent="-457200">
              <a:buClr>
                <a:srgbClr val="C00000"/>
              </a:buClr>
              <a:buFont typeface="Wingdings" charset="2"/>
              <a:buChar char="ü"/>
            </a:pPr>
            <a:r>
              <a:rPr lang="en-US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Check the waveforms of top and bottom PMTs in pure</a:t>
            </a:r>
            <a:r>
              <a:rPr lang="en-US" sz="2800" b="1" dirty="0" smtClean="0">
                <a:solidFill>
                  <a:srgbClr val="FFFF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L</a:t>
            </a:r>
            <a:r>
              <a:rPr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inear</a:t>
            </a:r>
            <a:r>
              <a:rPr lang="en-US" altLang="zh-CN" sz="2800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A</a:t>
            </a:r>
            <a:r>
              <a:rPr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lkyl</a:t>
            </a:r>
            <a:r>
              <a:rPr lang="en-US" altLang="zh-CN" sz="2800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B</a:t>
            </a:r>
            <a:r>
              <a:rPr lang="en-US" altLang="zh-CN" sz="2800" b="1" dirty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enzene</a:t>
            </a:r>
            <a:endParaRPr lang="en-US" sz="2800" b="1" dirty="0">
              <a:solidFill>
                <a:srgbClr val="0432FF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48" y="2903715"/>
            <a:ext cx="3526451" cy="331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83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3436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With PPO and </a:t>
            </a:r>
            <a:r>
              <a:rPr kumimoji="1" lang="en-US" altLang="zh-CN" sz="4000" b="1" dirty="0" err="1" smtClean="0">
                <a:latin typeface="Times New Roman" charset="0"/>
                <a:ea typeface="Times New Roman" charset="0"/>
                <a:cs typeface="Times New Roman" charset="0"/>
              </a:rPr>
              <a:t>bis</a:t>
            </a:r>
            <a:r>
              <a:rPr kumimoji="1"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-MSB</a:t>
            </a:r>
            <a:endParaRPr kumimoji="1" lang="zh-CN" altLang="en-US" sz="4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325" y="3715699"/>
            <a:ext cx="4003902" cy="288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325" y="1025292"/>
            <a:ext cx="4003902" cy="2880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631912" y="2592475"/>
            <a:ext cx="112723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Pure LAB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74789" y="5467548"/>
            <a:ext cx="248177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LAB with </a:t>
            </a:r>
            <a:r>
              <a:rPr kumimoji="1" lang="en-US" altLang="zh-CN" dirty="0" err="1" smtClean="0">
                <a:latin typeface="Times New Roman" charset="0"/>
                <a:ea typeface="Times New Roman" charset="0"/>
                <a:cs typeface="Times New Roman" charset="0"/>
              </a:rPr>
              <a:t>ppo+bis-MSB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48" y="4087525"/>
            <a:ext cx="4127187" cy="250817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22" y="1269886"/>
            <a:ext cx="4303451" cy="255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10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393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LSC</a:t>
            </a:r>
            <a:r>
              <a:rPr kumimoji="1" lang="zh-CN" altLang="en-US" sz="4000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parameters</a:t>
            </a:r>
            <a:endParaRPr kumimoji="1" lang="zh-CN" altLang="en-US" sz="4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04812" y="1178111"/>
            <a:ext cx="8229600" cy="31533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Time constants</a:t>
            </a:r>
          </a:p>
          <a:p>
            <a:pPr marL="0" indent="-514350">
              <a:spcBef>
                <a:spcPts val="0"/>
              </a:spcBef>
              <a:buFont typeface="+mj-lt"/>
              <a:buAutoNum type="arabicPeriod"/>
            </a:pPr>
            <a:endParaRPr lang="en-US" sz="32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-514350">
              <a:spcBef>
                <a:spcPts val="0"/>
              </a:spcBef>
              <a:buFont typeface="+mj-lt"/>
              <a:buAutoNum type="arabicPeriod"/>
            </a:pPr>
            <a:endParaRPr lang="en-US" sz="16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-514350">
              <a:spcBef>
                <a:spcPts val="0"/>
              </a:spcBef>
              <a:buFont typeface="+mj-lt"/>
              <a:buAutoNum type="arabicPeriod"/>
            </a:pPr>
            <a:endParaRPr lang="en-US" sz="32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Light yield</a:t>
            </a:r>
          </a:p>
          <a:p>
            <a:pPr marL="0" indent="-514350">
              <a:spcBef>
                <a:spcPts val="0"/>
              </a:spcBef>
              <a:buFont typeface="+mj-lt"/>
              <a:buAutoNum type="arabicPeriod"/>
            </a:pPr>
            <a:endParaRPr lang="en-US" dirty="0" smtClean="0"/>
          </a:p>
          <a:p>
            <a:pPr marL="0" indent="-514350">
              <a:spcBef>
                <a:spcPts val="0"/>
              </a:spcBef>
              <a:buFont typeface="+mj-lt"/>
              <a:buAutoNum type="arabicPeriod"/>
            </a:pPr>
            <a:endParaRPr lang="en-US" dirty="0" smtClean="0"/>
          </a:p>
        </p:txBody>
      </p:sp>
      <p:graphicFrame>
        <p:nvGraphicFramePr>
          <p:cNvPr id="8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004562"/>
              </p:ext>
            </p:extLst>
          </p:nvPr>
        </p:nvGraphicFramePr>
        <p:xfrm>
          <a:off x="404812" y="4303286"/>
          <a:ext cx="8459392" cy="2038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6212"/>
                <a:gridCol w="1416818"/>
                <a:gridCol w="1497204"/>
                <a:gridCol w="1858945"/>
                <a:gridCol w="1800213"/>
              </a:tblGrid>
              <a:tr h="730938">
                <a:tc>
                  <a:txBody>
                    <a:bodyPr/>
                    <a:lstStyle/>
                    <a:p>
                      <a:endParaRPr lang="zh-CN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i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𝛕</a:t>
                      </a:r>
                      <a:r>
                        <a:rPr lang="en-US" altLang="zh-CN" sz="2800" b="0" i="1" baseline="-25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r</a:t>
                      </a:r>
                      <a:r>
                        <a:rPr lang="en-US" altLang="zh-CN" sz="2800" b="0" i="1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 </a:t>
                      </a:r>
                      <a:r>
                        <a:rPr lang="en-US" altLang="zh-CN" sz="2800" b="1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(ns)</a:t>
                      </a:r>
                      <a:endParaRPr lang="zh-CN" altLang="en-US" sz="28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i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𝛕</a:t>
                      </a:r>
                      <a:r>
                        <a:rPr lang="en-US" altLang="zh-CN" sz="2800" b="0" i="1" baseline="-25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</a:t>
                      </a:r>
                      <a:r>
                        <a:rPr lang="en-US" altLang="zh-CN" sz="2800" b="0" i="1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 </a:t>
                      </a:r>
                      <a:r>
                        <a:rPr lang="en-US" altLang="zh-CN" sz="2800" b="1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(ns)</a:t>
                      </a:r>
                      <a:endParaRPr lang="zh-CN" altLang="en-US" sz="2800" b="1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b="1" i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</a:t>
                      </a:r>
                      <a:r>
                        <a:rPr lang="en-US" altLang="zh-CN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(×10</a:t>
                      </a:r>
                      <a:r>
                        <a:rPr lang="en-US" altLang="zh-CN" sz="2000" b="1" baseline="30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  <a:r>
                        <a:rPr lang="en-US" altLang="zh-CN" sz="2000" b="1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photon/MeV)</a:t>
                      </a:r>
                      <a:endParaRPr lang="zh-CN" altLang="en-US" sz="20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Attenuation length (m)</a:t>
                      </a:r>
                      <a:endParaRPr lang="zh-CN" altLang="en-US" sz="20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</a:tr>
              <a:tr h="606696">
                <a:tc>
                  <a:txBody>
                    <a:bodyPr/>
                    <a:lstStyle/>
                    <a:p>
                      <a:r>
                        <a:rPr lang="en-US" altLang="zh-CN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Pure</a:t>
                      </a:r>
                      <a:r>
                        <a:rPr lang="zh-CN" altLang="en-US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LAB</a:t>
                      </a:r>
                      <a:endParaRPr lang="zh-CN" altLang="en-US" sz="20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7.7 ± 3.0 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36.6</a:t>
                      </a:r>
                      <a:r>
                        <a:rPr lang="en-US" altLang="zh-CN" sz="2400" b="1" baseline="0" dirty="0" smtClean="0">
                          <a:solidFill>
                            <a:srgbClr val="FF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± 2.4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  <a:sym typeface="+mn-lt"/>
                        </a:rPr>
                        <a:t>1.01</a:t>
                      </a:r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±0.12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  <a:sym typeface="+mn-lt"/>
                        </a:rPr>
                        <a:t>19.52</a:t>
                      </a:r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±0.39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</a:tr>
              <a:tr h="606696">
                <a:tc>
                  <a:txBody>
                    <a:bodyPr/>
                    <a:lstStyle/>
                    <a:p>
                      <a:r>
                        <a:rPr lang="en-US" altLang="zh-CN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LAB</a:t>
                      </a:r>
                      <a:r>
                        <a:rPr lang="zh-CN" altLang="en-US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with</a:t>
                      </a:r>
                      <a:r>
                        <a:rPr lang="zh-CN" altLang="en-US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b="1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ppo</a:t>
                      </a:r>
                      <a:r>
                        <a:rPr lang="zh-CN" altLang="en-US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+</a:t>
                      </a:r>
                      <a:r>
                        <a:rPr lang="zh-CN" altLang="en-US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b="1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bis</a:t>
                      </a:r>
                      <a:r>
                        <a:rPr lang="en-US" altLang="zh-CN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-MSB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1.7 ± 0.1 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7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26.6 ± 0.2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  <a:sym typeface="+mn-lt"/>
                        </a:rPr>
                        <a:t>3.39</a:t>
                      </a:r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±0.44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  <a:sym typeface="+mn-lt"/>
                        </a:rPr>
                        <a:t>9.37</a:t>
                      </a:r>
                      <a: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±0.44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333" y="1614802"/>
            <a:ext cx="4620747" cy="113844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988" y="3135086"/>
            <a:ext cx="2141700" cy="11682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856520" y="1614802"/>
            <a:ext cx="26324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0" i="1" dirty="0" smtClean="0">
                <a:latin typeface="Times New Roman" charset="0"/>
                <a:ea typeface="Times New Roman" charset="0"/>
                <a:cs typeface="Times New Roman" charset="0"/>
              </a:rPr>
              <a:t>𝛕</a:t>
            </a:r>
            <a:r>
              <a:rPr lang="en-US" altLang="zh-CN" sz="2800" b="0" i="1" baseline="-25000" dirty="0" smtClean="0">
                <a:latin typeface="Times New Roman" charset="0"/>
                <a:ea typeface="Times New Roman" charset="0"/>
                <a:cs typeface="Times New Roman" charset="0"/>
              </a:rPr>
              <a:t>r</a:t>
            </a:r>
            <a:r>
              <a:rPr lang="en-US" altLang="zh-CN" sz="2800" b="0" i="1" baseline="0" dirty="0" smtClean="0">
                <a:latin typeface="Times New Roman" charset="0"/>
                <a:ea typeface="Times New Roman" charset="0"/>
                <a:cs typeface="Times New Roman" charset="0"/>
              </a:rPr>
              <a:t>  </a:t>
            </a:r>
            <a:r>
              <a:rPr lang="en-US" altLang="zh-CN" sz="2800" b="1" baseline="0" dirty="0" smtClean="0">
                <a:latin typeface="Times New Roman" charset="0"/>
                <a:ea typeface="Times New Roman" charset="0"/>
                <a:cs typeface="Times New Roman" charset="0"/>
              </a:rPr>
              <a:t>(ns) rise</a:t>
            </a:r>
            <a:r>
              <a:rPr lang="en-US" altLang="zh-CN" sz="2800" b="1" dirty="0" smtClean="0">
                <a:latin typeface="Times New Roman" charset="0"/>
                <a:ea typeface="Times New Roman" charset="0"/>
                <a:cs typeface="Times New Roman" charset="0"/>
              </a:rPr>
              <a:t> time</a:t>
            </a:r>
          </a:p>
        </p:txBody>
      </p:sp>
      <p:sp>
        <p:nvSpPr>
          <p:cNvPr id="14" name="矩形 13"/>
          <p:cNvSpPr/>
          <p:nvPr/>
        </p:nvSpPr>
        <p:spPr>
          <a:xfrm>
            <a:off x="5856520" y="2072599"/>
            <a:ext cx="29803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0" i="1" dirty="0" smtClean="0">
                <a:latin typeface="Times New Roman" charset="0"/>
                <a:ea typeface="Times New Roman" charset="0"/>
                <a:cs typeface="Times New Roman" charset="0"/>
              </a:rPr>
              <a:t>𝛕</a:t>
            </a:r>
            <a:r>
              <a:rPr lang="en-US" altLang="zh-CN" sz="2800" b="0" i="1" baseline="-25000" dirty="0" smtClean="0">
                <a:latin typeface="Times New Roman" charset="0"/>
                <a:ea typeface="Times New Roman" charset="0"/>
                <a:cs typeface="Times New Roman" charset="0"/>
              </a:rPr>
              <a:t>d</a:t>
            </a:r>
            <a:r>
              <a:rPr lang="en-US" altLang="zh-CN" sz="2800" b="0" i="1" baseline="0" dirty="0" smtClean="0">
                <a:latin typeface="Times New Roman" charset="0"/>
                <a:ea typeface="Times New Roman" charset="0"/>
                <a:cs typeface="Times New Roman" charset="0"/>
              </a:rPr>
              <a:t>  </a:t>
            </a:r>
            <a:r>
              <a:rPr lang="en-US" altLang="zh-CN" sz="2800" b="1" baseline="0" dirty="0" smtClean="0">
                <a:latin typeface="Times New Roman" charset="0"/>
                <a:ea typeface="Times New Roman" charset="0"/>
                <a:cs typeface="Times New Roman" charset="0"/>
              </a:rPr>
              <a:t>(ns) decay</a:t>
            </a:r>
            <a:r>
              <a:rPr lang="en-US" altLang="zh-CN" sz="2800" b="1" dirty="0" smtClean="0">
                <a:latin typeface="Times New Roman" charset="0"/>
                <a:ea typeface="Times New Roman" charset="0"/>
                <a:cs typeface="Times New Roman" charset="0"/>
              </a:rPr>
              <a:t> time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711080" y="3139407"/>
            <a:ext cx="2953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 smtClean="0">
                <a:latin typeface="Times New Roman" charset="0"/>
                <a:ea typeface="Times New Roman" charset="0"/>
                <a:cs typeface="Times New Roman" charset="0"/>
              </a:rPr>
              <a:t># of scintillation  PEs</a:t>
            </a:r>
            <a:endParaRPr kumimoji="1" lang="zh-CN" altLang="en-US" sz="24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59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3438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CN" sz="4000" b="1" dirty="0">
                <a:latin typeface="Times New Roman" charset="0"/>
                <a:ea typeface="Times New Roman" charset="0"/>
                <a:cs typeface="Times New Roman" charset="0"/>
              </a:rPr>
              <a:t>Assay of stainless steel by smelting </a:t>
            </a:r>
            <a:r>
              <a:rPr lang="en-US" altLang="zh-CN" sz="4000" b="1" dirty="0" smtClean="0">
                <a:latin typeface="Times New Roman" charset="0"/>
                <a:ea typeface="Times New Roman" charset="0"/>
                <a:cs typeface="Times New Roman" charset="0"/>
              </a:rPr>
              <a:t>process</a:t>
            </a:r>
            <a:endParaRPr kumimoji="1" lang="zh-CN" altLang="en-US" sz="4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26" y="1889982"/>
            <a:ext cx="7239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Content Placeholder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4" t="5974" r="10752" b="5393"/>
          <a:stretch/>
        </p:blipFill>
        <p:spPr>
          <a:xfrm>
            <a:off x="5373526" y="4350766"/>
            <a:ext cx="1920240" cy="2194560"/>
          </a:xfrm>
          <a:prstGeom prst="rect">
            <a:avLst/>
          </a:prstGeom>
        </p:spPr>
      </p:pic>
      <p:sp>
        <p:nvSpPr>
          <p:cNvPr id="5" name="TextBox 9"/>
          <p:cNvSpPr txBox="1"/>
          <p:nvPr/>
        </p:nvSpPr>
        <p:spPr>
          <a:xfrm>
            <a:off x="5727617" y="5238034"/>
            <a:ext cx="1259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MgO</a:t>
            </a:r>
            <a:r>
              <a:rPr lang="en-US" sz="24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crucible</a:t>
            </a:r>
            <a:endParaRPr lang="en-US" sz="2400" b="1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8-Point Star 10"/>
          <p:cNvSpPr/>
          <p:nvPr/>
        </p:nvSpPr>
        <p:spPr>
          <a:xfrm>
            <a:off x="5737665" y="3366188"/>
            <a:ext cx="1192291" cy="929640"/>
          </a:xfrm>
          <a:prstGeom prst="star8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Cr</a:t>
            </a:r>
            <a:endParaRPr lang="en-US" sz="3200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8-Point Star 12"/>
          <p:cNvSpPr/>
          <p:nvPr/>
        </p:nvSpPr>
        <p:spPr>
          <a:xfrm>
            <a:off x="6926385" y="3442388"/>
            <a:ext cx="1192291" cy="929640"/>
          </a:xfrm>
          <a:prstGeom prst="star8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Ni</a:t>
            </a:r>
            <a:endParaRPr lang="en-US" sz="3200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8-Point Star 13"/>
          <p:cNvSpPr/>
          <p:nvPr/>
        </p:nvSpPr>
        <p:spPr>
          <a:xfrm>
            <a:off x="4545374" y="3442388"/>
            <a:ext cx="1192291" cy="929640"/>
          </a:xfrm>
          <a:prstGeom prst="star8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Fe</a:t>
            </a:r>
            <a:endParaRPr lang="en-US" sz="3200" b="1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9" name="Straight Arrow Connector 14"/>
          <p:cNvCxnSpPr/>
          <p:nvPr/>
        </p:nvCxnSpPr>
        <p:spPr>
          <a:xfrm>
            <a:off x="5383574" y="4372028"/>
            <a:ext cx="198120" cy="350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16"/>
          <p:cNvCxnSpPr/>
          <p:nvPr/>
        </p:nvCxnSpPr>
        <p:spPr>
          <a:xfrm>
            <a:off x="6339256" y="4295828"/>
            <a:ext cx="0" cy="350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8"/>
          <p:cNvCxnSpPr/>
          <p:nvPr/>
        </p:nvCxnSpPr>
        <p:spPr>
          <a:xfrm flipH="1">
            <a:off x="6929956" y="4379648"/>
            <a:ext cx="350998" cy="350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655" y="3442388"/>
            <a:ext cx="3069020" cy="305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628649" y="1353000"/>
            <a:ext cx="81536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The process uses 99.7% - 99.9% materials.</a:t>
            </a:r>
          </a:p>
        </p:txBody>
      </p:sp>
    </p:spTree>
    <p:extLst>
      <p:ext uri="{BB962C8B-B14F-4D97-AF65-F5344CB8AC3E}">
        <p14:creationId xmlns:p14="http://schemas.microsoft.com/office/powerpoint/2010/main" val="203549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2284</TotalTime>
  <Words>776</Words>
  <Application>Microsoft Macintosh PowerPoint</Application>
  <PresentationFormat>全屏显示(4:3)</PresentationFormat>
  <Paragraphs>183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Calibri</vt:lpstr>
      <vt:lpstr>Calibri Light</vt:lpstr>
      <vt:lpstr>Cambria Math</vt:lpstr>
      <vt:lpstr>Chalkboard</vt:lpstr>
      <vt:lpstr>DengXian</vt:lpstr>
      <vt:lpstr>SimSun</vt:lpstr>
      <vt:lpstr>Times New Roman</vt:lpstr>
      <vt:lpstr>Wingdings</vt:lpstr>
      <vt:lpstr>等线</vt:lpstr>
      <vt:lpstr>等线 Light</vt:lpstr>
      <vt:lpstr>方正兰亭黑_GBK</vt:lpstr>
      <vt:lpstr>Arial</vt:lpstr>
      <vt:lpstr>Office 主题</vt:lpstr>
      <vt:lpstr>The R&amp;D progress of the Jinping Neutrino Experiment</vt:lpstr>
      <vt:lpstr>Outline</vt:lpstr>
      <vt:lpstr>China JinPing underground Lab</vt:lpstr>
      <vt:lpstr>Detector concept</vt:lpstr>
      <vt:lpstr>Jinping neutrino experiment</vt:lpstr>
      <vt:lpstr>Liquid scintillator Cherenkov </vt:lpstr>
      <vt:lpstr>With PPO and bis-MSB</vt:lpstr>
      <vt:lpstr>LSC parameters</vt:lpstr>
      <vt:lpstr>Assay of stainless steel by smelting process</vt:lpstr>
      <vt:lpstr>Samples and procedure test results</vt:lpstr>
      <vt:lpstr>Light concentrator</vt:lpstr>
      <vt:lpstr>One-ton prototype at CJPL</vt:lpstr>
      <vt:lpstr>Jinping simulation &amp; analysis package</vt:lpstr>
      <vt:lpstr>Workshop for Jinping 𝛎 experiment</vt:lpstr>
      <vt:lpstr>CJPL-II goes far ahead of us</vt:lpstr>
      <vt:lpstr>PowerPoint 演示文稿</vt:lpstr>
      <vt:lpstr>Summary</vt:lpstr>
      <vt:lpstr>PowerPoint 演示文稿</vt:lpstr>
      <vt:lpstr>PowerPoint 演示文稿</vt:lpstr>
      <vt:lpstr>CJPL-II Layout </vt:lpstr>
      <vt:lpstr>PowerPoint 演示文稿</vt:lpstr>
      <vt:lpstr>Key issues in SRN detection 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R&amp;D progress of the Jinping Neutrino Experiment</dc:title>
  <dc:creator>Microsoft Office 用户</dc:creator>
  <cp:lastModifiedBy>Microsoft Office 用户</cp:lastModifiedBy>
  <cp:revision>60</cp:revision>
  <cp:lastPrinted>2017-07-25T09:34:29Z</cp:lastPrinted>
  <dcterms:created xsi:type="dcterms:W3CDTF">2017-07-23T08:55:53Z</dcterms:created>
  <dcterms:modified xsi:type="dcterms:W3CDTF">2017-07-25T09:35:51Z</dcterms:modified>
</cp:coreProperties>
</file>