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tags/tag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7" r:id="rId2"/>
    <p:sldId id="718" r:id="rId3"/>
    <p:sldId id="720" r:id="rId4"/>
    <p:sldId id="766" r:id="rId5"/>
    <p:sldId id="767" r:id="rId6"/>
    <p:sldId id="768" r:id="rId7"/>
    <p:sldId id="769" r:id="rId8"/>
    <p:sldId id="743" r:id="rId9"/>
    <p:sldId id="744" r:id="rId10"/>
    <p:sldId id="723" r:id="rId11"/>
    <p:sldId id="724" r:id="rId12"/>
    <p:sldId id="776" r:id="rId13"/>
    <p:sldId id="725" r:id="rId14"/>
    <p:sldId id="726" r:id="rId15"/>
    <p:sldId id="727" r:id="rId16"/>
    <p:sldId id="774" r:id="rId17"/>
    <p:sldId id="728" r:id="rId18"/>
    <p:sldId id="745" r:id="rId19"/>
    <p:sldId id="746" r:id="rId20"/>
    <p:sldId id="747" r:id="rId21"/>
    <p:sldId id="730" r:id="rId22"/>
    <p:sldId id="739" r:id="rId23"/>
    <p:sldId id="729" r:id="rId24"/>
    <p:sldId id="731" r:id="rId25"/>
    <p:sldId id="732" r:id="rId26"/>
    <p:sldId id="733" r:id="rId27"/>
    <p:sldId id="740" r:id="rId28"/>
    <p:sldId id="741" r:id="rId29"/>
    <p:sldId id="756" r:id="rId30"/>
    <p:sldId id="734" r:id="rId31"/>
    <p:sldId id="707" r:id="rId32"/>
    <p:sldId id="673" r:id="rId33"/>
    <p:sldId id="671" r:id="rId34"/>
    <p:sldId id="701" r:id="rId35"/>
    <p:sldId id="698" r:id="rId36"/>
    <p:sldId id="770" r:id="rId37"/>
    <p:sldId id="736" r:id="rId38"/>
    <p:sldId id="771" r:id="rId39"/>
    <p:sldId id="772" r:id="rId40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8" autoAdjust="0"/>
    <p:restoredTop sz="94683" autoAdjust="0"/>
  </p:normalViewPr>
  <p:slideViewPr>
    <p:cSldViewPr>
      <p:cViewPr varScale="1">
        <p:scale>
          <a:sx n="107" d="100"/>
          <a:sy n="107" d="100"/>
        </p:scale>
        <p:origin x="30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53B624E-1D20-44F0-BC22-F998B0726E88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EC05245-C667-4107-89FB-44C80D924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616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5114"/>
            <a:fld id="{63E30996-766A-42AA-B0A4-73A740856BB5}" type="slidenum">
              <a:rPr lang="en-US" altLang="en-US" smtClean="0">
                <a:solidFill>
                  <a:prstClr val="black"/>
                </a:solidFill>
                <a:latin typeface="Helvetica" pitchFamily="34" charset="0"/>
              </a:rPr>
              <a:pPr defTabSz="965114"/>
              <a:t>1</a:t>
            </a:fld>
            <a:endParaRPr lang="en-US" altLang="en-US" smtClean="0">
              <a:solidFill>
                <a:prstClr val="black"/>
              </a:solidFill>
              <a:latin typeface="Helvetica" pitchFamily="34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353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A880B5-0201-4F2B-9ABC-2BB3F1B27704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696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Light injection though</a:t>
            </a:r>
            <a:r>
              <a:rPr lang="en-US" baseline="0" dirty="0" smtClean="0"/>
              <a:t> fiber. Here high intensity with PMT saturation to study the matching low amplification/high amplification branches of the detector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AE2A25-D880-924D-8A2F-0290AD39BD1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8347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757146-EB4E-4375-ABF9-A2CFF618573D}" type="slidenum">
              <a:rPr lang="en-CA" smtClean="0"/>
              <a:t>26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639120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Like</a:t>
            </a:r>
            <a:r>
              <a:rPr lang="en-US" baseline="0" dirty="0" smtClean="0"/>
              <a:t> for instance the process systems. Still with the idea of decreasing background and optimizing the PSD, the Argon is purified with a SAES getter and a Charcoal trap. The cooling coil (which is a </a:t>
            </a:r>
            <a:r>
              <a:rPr lang="en-US" baseline="0" dirty="0" err="1" smtClean="0"/>
              <a:t>thermosyphon</a:t>
            </a:r>
            <a:r>
              <a:rPr lang="en-US" baseline="0" dirty="0" smtClean="0"/>
              <a:t>) is getting ready for the last citric acid bath before being deployed, which will happen as soon as the TPB deposition is done.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AE2A25-D880-924D-8A2F-0290AD39BD1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437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46A25C-9DCF-4A39-8019-A26A4156983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885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6F00B2-7509-412A-8E37-1D0EE75B63F5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32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736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5A8914-AD02-4A74-AC42-0AF4F1B7DCE0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95969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71F123-7A46-4ED4-AE11-338A0B159038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203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0333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CA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5200"/>
            <a:fld id="{35862C61-0487-454E-9DBB-3530BB86B4B7}" type="slidenum">
              <a:rPr lang="en-US" altLang="en-US" smtClean="0"/>
              <a:pPr defTabSz="965200"/>
              <a:t>7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049330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002274-C384-4BE0-B084-BB96C691D8EB}" type="slidenum">
              <a:rPr lang="en-US" altLang="en-US" smtClean="0">
                <a:solidFill>
                  <a:prstClr val="black"/>
                </a:solidFill>
              </a:rPr>
              <a:pPr/>
              <a:t>10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835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05245-C667-4107-89FB-44C80D924DF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7084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5A8914-AD02-4A74-AC42-0AF4F1B7DCE0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3922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A886-1EF3-4BA5-86CB-4179D1393ED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6DF9A-0F51-4747-870C-B45C6566A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163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A886-1EF3-4BA5-86CB-4179D1393ED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6DF9A-0F51-4747-870C-B45C6566A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39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A886-1EF3-4BA5-86CB-4179D1393ED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6DF9A-0F51-4747-870C-B45C6566A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448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dirty="0" smtClean="0"/>
              <a:t>Introduction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6DF9A-0F51-4747-870C-B45C6566A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5361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A886-1EF3-4BA5-86CB-4179D1393ED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6DF9A-0F51-4747-870C-B45C6566A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323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A886-1EF3-4BA5-86CB-4179D1393ED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6DF9A-0F51-4747-870C-B45C6566A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1027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A886-1EF3-4BA5-86CB-4179D1393ED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6DF9A-0F51-4747-870C-B45C6566A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54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A886-1EF3-4BA5-86CB-4179D1393ED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6DF9A-0F51-4747-870C-B45C6566A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8243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A886-1EF3-4BA5-86CB-4179D1393ED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6DF9A-0F51-4747-870C-B45C6566A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247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A886-1EF3-4BA5-86CB-4179D1393ED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6DF9A-0F51-4747-870C-B45C6566A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865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FA886-1EF3-4BA5-86CB-4179D1393ED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6DF9A-0F51-4747-870C-B45C6566A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247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FA886-1EF3-4BA5-86CB-4179D1393ED1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6DF9A-0F51-4747-870C-B45C6566A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001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t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tiff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f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tiff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tif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tif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6.png"/><Relationship Id="rId5" Type="http://schemas.openxmlformats.org/officeDocument/2006/relationships/image" Target="../media/image13.png"/><Relationship Id="rId4" Type="http://schemas.openxmlformats.org/officeDocument/2006/relationships/image" Target="../media/image15.tif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</p:cxn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2339" y="332656"/>
            <a:ext cx="8416925" cy="5715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charset="0"/>
                <a:cs typeface="Arial" charset="0"/>
              </a:rPr>
              <a:t>DEAP-50T Dark Matter with Liquid Argon</a:t>
            </a:r>
            <a:endParaRPr lang="en-US" sz="2400" dirty="0" smtClean="0">
              <a:latin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8024" y="5275074"/>
            <a:ext cx="620236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Mark </a:t>
            </a:r>
            <a:r>
              <a:rPr lang="en-CA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Boulay</a:t>
            </a:r>
            <a:endParaRPr lang="en-CA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CA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Carleton University</a:t>
            </a:r>
          </a:p>
          <a:p>
            <a:r>
              <a:rPr lang="en-CA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CA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(&amp; Queen’s University)</a:t>
            </a:r>
            <a:endParaRPr lang="en-CA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endParaRPr lang="en-CA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CA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SNOLAB Future Projects, Aug </a:t>
            </a:r>
            <a:r>
              <a:rPr lang="en-CA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24, 2015</a:t>
            </a:r>
            <a:endParaRPr lang="en-CA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endParaRPr lang="en-CA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endParaRPr lang="en-CA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646" y="1661999"/>
            <a:ext cx="4567730" cy="36130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4744" y="1916832"/>
            <a:ext cx="387804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DEAP-3600 Overview and Status</a:t>
            </a:r>
          </a:p>
          <a:p>
            <a:endParaRPr lang="en-CA" dirty="0"/>
          </a:p>
          <a:p>
            <a:r>
              <a:rPr lang="en-CA" dirty="0" smtClean="0"/>
              <a:t>Scientific Merit of DEAP-50T</a:t>
            </a:r>
            <a:endParaRPr lang="en-CA" dirty="0" smtClean="0"/>
          </a:p>
          <a:p>
            <a:r>
              <a:rPr lang="en-CA" dirty="0" smtClean="0"/>
              <a:t>   Argon and xenon for DM searches</a:t>
            </a:r>
          </a:p>
          <a:p>
            <a:r>
              <a:rPr lang="en-CA" dirty="0" smtClean="0"/>
              <a:t>   Backgrounds</a:t>
            </a:r>
          </a:p>
          <a:p>
            <a:r>
              <a:rPr lang="en-CA" dirty="0"/>
              <a:t> </a:t>
            </a:r>
            <a:r>
              <a:rPr lang="en-CA" dirty="0" smtClean="0"/>
              <a:t>  Ultimate </a:t>
            </a:r>
            <a:r>
              <a:rPr lang="en-CA" dirty="0" smtClean="0"/>
              <a:t>reach</a:t>
            </a:r>
            <a:endParaRPr lang="en-CA" dirty="0" smtClean="0"/>
          </a:p>
          <a:p>
            <a:endParaRPr lang="en-CA" dirty="0"/>
          </a:p>
          <a:p>
            <a:r>
              <a:rPr lang="en-CA" dirty="0" smtClean="0"/>
              <a:t>Future Plans / R&amp;D</a:t>
            </a:r>
            <a:endParaRPr lang="en-C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777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95885" y="1181687"/>
          <a:ext cx="6242539" cy="33549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8340"/>
                <a:gridCol w="2009964"/>
                <a:gridCol w="2294235"/>
              </a:tblGrid>
              <a:tr h="949047"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Background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Raw No.</a:t>
                      </a:r>
                      <a:r>
                        <a:rPr lang="en-CA" sz="1800" baseline="0" dirty="0" smtClean="0"/>
                        <a:t> E</a:t>
                      </a:r>
                      <a:r>
                        <a:rPr lang="en-CA" sz="1800" dirty="0" smtClean="0"/>
                        <a:t>vents in Energy ROI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err="1" smtClean="0"/>
                        <a:t>Fiducial</a:t>
                      </a:r>
                      <a:r>
                        <a:rPr lang="en-CA" sz="1800" baseline="0" dirty="0" smtClean="0"/>
                        <a:t> No. Events</a:t>
                      </a:r>
                      <a:r>
                        <a:rPr lang="en-CA" sz="1800" dirty="0" smtClean="0"/>
                        <a:t> in Energy ROI</a:t>
                      </a:r>
                      <a:endParaRPr lang="en-CA" sz="1800" dirty="0"/>
                    </a:p>
                  </a:txBody>
                  <a:tcPr/>
                </a:tc>
              </a:tr>
              <a:tr h="405068"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Neutrons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30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&lt;0.2</a:t>
                      </a:r>
                      <a:endParaRPr lang="en-CA" sz="1800" dirty="0"/>
                    </a:p>
                  </a:txBody>
                  <a:tcPr/>
                </a:tc>
              </a:tr>
              <a:tr h="405068"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Surface </a:t>
                      </a:r>
                      <a:r>
                        <a:rPr lang="en-CA" sz="1800" dirty="0" err="1" smtClean="0">
                          <a:latin typeface="Symbol" pitchFamily="18" charset="2"/>
                        </a:rPr>
                        <a:t>a</a:t>
                      </a:r>
                      <a:r>
                        <a:rPr lang="en-CA" sz="1800" dirty="0" err="1" smtClean="0"/>
                        <a:t>’s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150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&lt;0.2</a:t>
                      </a:r>
                      <a:endParaRPr lang="en-CA" sz="1800" dirty="0"/>
                    </a:p>
                  </a:txBody>
                  <a:tcPr/>
                </a:tc>
              </a:tr>
              <a:tr h="664333">
                <a:tc>
                  <a:txBody>
                    <a:bodyPr/>
                    <a:lstStyle/>
                    <a:p>
                      <a:r>
                        <a:rPr lang="en-CA" sz="1800" baseline="30000" dirty="0" smtClean="0"/>
                        <a:t>39</a:t>
                      </a:r>
                      <a:r>
                        <a:rPr lang="en-CA" sz="1800" dirty="0" smtClean="0"/>
                        <a:t>Ar</a:t>
                      </a:r>
                      <a:r>
                        <a:rPr lang="en-CA" sz="1800" baseline="0" dirty="0" smtClean="0"/>
                        <a:t> </a:t>
                      </a:r>
                      <a:r>
                        <a:rPr lang="en-CA" sz="1800" baseline="0" dirty="0" err="1" smtClean="0">
                          <a:latin typeface="Symbol" pitchFamily="18" charset="2"/>
                        </a:rPr>
                        <a:t>b</a:t>
                      </a:r>
                      <a:r>
                        <a:rPr lang="en-CA" sz="1800" baseline="0" dirty="0" err="1" smtClean="0"/>
                        <a:t>’s</a:t>
                      </a:r>
                      <a:endParaRPr lang="en-CA" sz="1800" baseline="0" dirty="0" smtClean="0"/>
                    </a:p>
                    <a:p>
                      <a:r>
                        <a:rPr lang="en-CA" sz="1800" baseline="0" dirty="0" smtClean="0"/>
                        <a:t> (natural argon)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1.6x10</a:t>
                      </a:r>
                      <a:r>
                        <a:rPr lang="en-CA" sz="1800" baseline="30000" dirty="0" smtClean="0"/>
                        <a:t>9</a:t>
                      </a:r>
                      <a:endParaRPr lang="en-CA" sz="1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&lt;0.2</a:t>
                      </a:r>
                      <a:endParaRPr lang="en-CA" sz="1800" dirty="0"/>
                    </a:p>
                  </a:txBody>
                  <a:tcPr/>
                </a:tc>
              </a:tr>
              <a:tr h="931430">
                <a:tc>
                  <a:txBody>
                    <a:bodyPr/>
                    <a:lstStyle/>
                    <a:p>
                      <a:r>
                        <a:rPr lang="en-CA" sz="1800" baseline="30000" dirty="0" smtClean="0"/>
                        <a:t>39</a:t>
                      </a:r>
                      <a:r>
                        <a:rPr lang="en-CA" sz="1800" dirty="0" smtClean="0"/>
                        <a:t>Ar </a:t>
                      </a:r>
                      <a:r>
                        <a:rPr lang="en-CA" sz="1800" dirty="0" err="1" smtClean="0">
                          <a:latin typeface="Symbol" pitchFamily="18" charset="2"/>
                        </a:rPr>
                        <a:t>b</a:t>
                      </a:r>
                      <a:r>
                        <a:rPr lang="en-CA" sz="1800" dirty="0" err="1" smtClean="0"/>
                        <a:t>’s</a:t>
                      </a:r>
                      <a:r>
                        <a:rPr lang="en-CA" sz="1800" dirty="0" smtClean="0"/>
                        <a:t> (depleted argon)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8.0x10</a:t>
                      </a:r>
                      <a:r>
                        <a:rPr lang="en-CA" sz="1800" baseline="30000" dirty="0" smtClean="0"/>
                        <a:t>7</a:t>
                      </a:r>
                      <a:endParaRPr lang="en-CA" sz="18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&lt;0.01</a:t>
                      </a:r>
                      <a:endParaRPr lang="en-CA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072" y="435317"/>
            <a:ext cx="6364243" cy="461665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400" dirty="0" smtClean="0">
                <a:solidFill>
                  <a:srgbClr val="000000"/>
                </a:solidFill>
                <a:cs typeface="Arial" charset="0"/>
              </a:rPr>
              <a:t>DEAP-3600 Background Budget  (3 year run)</a:t>
            </a:r>
            <a:endParaRPr lang="en-CA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55958" y="2152358"/>
            <a:ext cx="1988045" cy="400110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000" dirty="0" smtClean="0">
                <a:solidFill>
                  <a:srgbClr val="000000"/>
                </a:solidFill>
                <a:cs typeface="Arial" charset="0"/>
              </a:rPr>
              <a:t>Acr+H</a:t>
            </a:r>
            <a:r>
              <a:rPr lang="en-CA" sz="2000" baseline="-25000" dirty="0" smtClean="0">
                <a:solidFill>
                  <a:srgbClr val="000000"/>
                </a:solidFill>
                <a:cs typeface="Arial" charset="0"/>
              </a:rPr>
              <a:t>2</a:t>
            </a:r>
            <a:r>
              <a:rPr lang="en-CA" sz="2000" dirty="0" smtClean="0">
                <a:solidFill>
                  <a:srgbClr val="000000"/>
                </a:solidFill>
                <a:cs typeface="Arial" charset="0"/>
              </a:rPr>
              <a:t>O shield</a:t>
            </a:r>
            <a:endParaRPr lang="en-CA" sz="2000" dirty="0">
              <a:solidFill>
                <a:srgbClr val="000000"/>
              </a:solidFill>
              <a:cs typeface="Arial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724355" y="2192215"/>
            <a:ext cx="1860242" cy="1985890"/>
            <a:chOff x="6597748" y="2951871"/>
            <a:chExt cx="1860242" cy="1985890"/>
          </a:xfrm>
        </p:grpSpPr>
        <p:sp>
          <p:nvSpPr>
            <p:cNvPr id="4" name="Right Brace 3"/>
            <p:cNvSpPr/>
            <p:nvPr/>
          </p:nvSpPr>
          <p:spPr bwMode="auto">
            <a:xfrm>
              <a:off x="6597748" y="3784210"/>
              <a:ext cx="492369" cy="1153551"/>
            </a:xfrm>
            <a:prstGeom prst="rightBrac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021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CA" sz="2000" dirty="0" smtClean="0">
                <a:solidFill>
                  <a:srgbClr val="000000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090117" y="4149969"/>
              <a:ext cx="71365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CA" sz="2000" dirty="0" smtClean="0">
                  <a:solidFill>
                    <a:srgbClr val="000000"/>
                  </a:solidFill>
                  <a:cs typeface="Arial" charset="0"/>
                </a:rPr>
                <a:t>PSD</a:t>
              </a:r>
              <a:endParaRPr lang="en-CA" sz="2000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6" name="Right Brace 5"/>
            <p:cNvSpPr/>
            <p:nvPr/>
          </p:nvSpPr>
          <p:spPr bwMode="auto">
            <a:xfrm>
              <a:off x="6611816" y="3348111"/>
              <a:ext cx="393895" cy="351692"/>
            </a:xfrm>
            <a:prstGeom prst="rightBrac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021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CA" sz="2000" dirty="0" smtClean="0">
                <a:solidFill>
                  <a:srgbClr val="000000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7" name="Right Brace 6"/>
            <p:cNvSpPr/>
            <p:nvPr/>
          </p:nvSpPr>
          <p:spPr bwMode="auto">
            <a:xfrm>
              <a:off x="6609471" y="2951871"/>
              <a:ext cx="393895" cy="351692"/>
            </a:xfrm>
            <a:prstGeom prst="rightBrac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021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CA" sz="2000" dirty="0" smtClean="0">
                <a:solidFill>
                  <a:srgbClr val="000000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19776" y="3291839"/>
              <a:ext cx="14382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CA" sz="2000" dirty="0" err="1" smtClean="0">
                  <a:solidFill>
                    <a:srgbClr val="000000"/>
                  </a:solidFill>
                  <a:cs typeface="Arial" charset="0"/>
                </a:rPr>
                <a:t>Resurfacer</a:t>
              </a:r>
              <a:endParaRPr lang="en-CA" sz="2000" dirty="0">
                <a:solidFill>
                  <a:srgbClr val="000000"/>
                </a:solidFill>
                <a:cs typeface="Arial" charset="0"/>
              </a:endParaRPr>
            </a:p>
          </p:txBody>
        </p:sp>
      </p:grpSp>
      <p:cxnSp>
        <p:nvCxnSpPr>
          <p:cNvPr id="38" name="Straight Connector 37"/>
          <p:cNvCxnSpPr/>
          <p:nvPr/>
        </p:nvCxnSpPr>
        <p:spPr bwMode="auto">
          <a:xfrm rot="10800000">
            <a:off x="281354" y="2743200"/>
            <a:ext cx="19694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Straight Connector 40"/>
          <p:cNvCxnSpPr/>
          <p:nvPr/>
        </p:nvCxnSpPr>
        <p:spPr bwMode="auto">
          <a:xfrm rot="5400000">
            <a:off x="-963637" y="3988191"/>
            <a:ext cx="2489982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>
            <a:off x="281354" y="5233182"/>
            <a:ext cx="520504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872200" y="4965898"/>
            <a:ext cx="6300555" cy="1938956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000" dirty="0" smtClean="0">
                <a:solidFill>
                  <a:srgbClr val="000000"/>
                </a:solidFill>
                <a:cs typeface="Arial" charset="0"/>
              </a:rPr>
              <a:t>Need to resurface inner vessel and ensure purity of acrylic.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CA" sz="2000" dirty="0">
              <a:solidFill>
                <a:srgbClr val="000000"/>
              </a:solidFill>
              <a:cs typeface="Arial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Courier New" pitchFamily="49" charset="0"/>
              <a:buChar char="o"/>
            </a:pPr>
            <a:r>
              <a:rPr lang="en-CA" sz="2000" dirty="0" smtClean="0">
                <a:solidFill>
                  <a:srgbClr val="000000"/>
                </a:solidFill>
                <a:cs typeface="Arial" charset="0"/>
              </a:rPr>
              <a:t>removal of order 1/2 mm acrylic</a:t>
            </a: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Courier New" pitchFamily="49" charset="0"/>
              <a:buChar char="o"/>
            </a:pPr>
            <a:r>
              <a:rPr lang="en-CA" sz="2000" baseline="30000" dirty="0" smtClean="0">
                <a:solidFill>
                  <a:srgbClr val="000000"/>
                </a:solidFill>
                <a:cs typeface="Arial" charset="0"/>
              </a:rPr>
              <a:t>210</a:t>
            </a:r>
            <a:r>
              <a:rPr lang="en-CA" sz="2000" dirty="0" smtClean="0">
                <a:solidFill>
                  <a:srgbClr val="000000"/>
                </a:solidFill>
                <a:cs typeface="Arial" charset="0"/>
              </a:rPr>
              <a:t>Pb &lt; 1.1x10</a:t>
            </a:r>
            <a:r>
              <a:rPr lang="en-CA" sz="2000" baseline="30000" dirty="0" smtClean="0">
                <a:solidFill>
                  <a:srgbClr val="000000"/>
                </a:solidFill>
                <a:cs typeface="Arial" charset="0"/>
              </a:rPr>
              <a:t>-19</a:t>
            </a:r>
            <a:r>
              <a:rPr lang="en-CA" sz="2000" dirty="0" smtClean="0">
                <a:solidFill>
                  <a:srgbClr val="000000"/>
                </a:solidFill>
                <a:cs typeface="Arial" charset="0"/>
              </a:rPr>
              <a:t> g/g for 0.1 events/3 years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000" dirty="0" smtClean="0">
                <a:solidFill>
                  <a:srgbClr val="000000"/>
                </a:solidFill>
                <a:cs typeface="Arial" charset="0"/>
              </a:rPr>
              <a:t>       (strict control of </a:t>
            </a:r>
            <a:r>
              <a:rPr lang="en-CA" sz="2000" dirty="0" err="1" smtClean="0">
                <a:solidFill>
                  <a:srgbClr val="000000"/>
                </a:solidFill>
                <a:cs typeface="Arial" charset="0"/>
              </a:rPr>
              <a:t>Rn</a:t>
            </a:r>
            <a:r>
              <a:rPr lang="en-CA" sz="2000" dirty="0" smtClean="0">
                <a:solidFill>
                  <a:srgbClr val="000000"/>
                </a:solidFill>
                <a:cs typeface="Arial" charset="0"/>
              </a:rPr>
              <a:t> exposure)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A" sz="2000" dirty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CA" sz="2000" dirty="0" smtClean="0">
                <a:solidFill>
                  <a:srgbClr val="000000"/>
                </a:solidFill>
                <a:cs typeface="Arial" charset="0"/>
              </a:rPr>
              <a:t>             </a:t>
            </a:r>
            <a:endParaRPr lang="en-CA" sz="2000" dirty="0">
              <a:solidFill>
                <a:srgbClr val="000000"/>
              </a:solidFill>
              <a:cs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932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949" y="188640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CA" sz="3200" dirty="0" smtClean="0"/>
              <a:t>Fabrication of DEAP Acrylic</a:t>
            </a:r>
            <a:endParaRPr lang="en-C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90600"/>
            <a:ext cx="8856984" cy="1862336"/>
          </a:xfrm>
        </p:spPr>
        <p:txBody>
          <a:bodyPr>
            <a:normAutofit fontScale="85000" lnSpcReduction="20000"/>
          </a:bodyPr>
          <a:lstStyle/>
          <a:p>
            <a:r>
              <a:rPr lang="en-CA" sz="2400" dirty="0" smtClean="0"/>
              <a:t>Fabrication from MMA monomer, strict control of radon exposure for all steps</a:t>
            </a:r>
          </a:p>
          <a:p>
            <a:r>
              <a:rPr lang="en-CA" sz="2400" dirty="0" smtClean="0"/>
              <a:t>Moulds were prepped in a HEPA-filtered </a:t>
            </a:r>
            <a:r>
              <a:rPr lang="en-CA" sz="2400" dirty="0"/>
              <a:t>c</a:t>
            </a:r>
            <a:r>
              <a:rPr lang="en-CA" sz="2400" dirty="0" smtClean="0"/>
              <a:t>lean room made especially for DEAP (RPT Asia)</a:t>
            </a:r>
          </a:p>
          <a:p>
            <a:r>
              <a:rPr lang="en-CA" sz="2400" dirty="0" smtClean="0"/>
              <a:t>DEAP Collaborators present during fabrication</a:t>
            </a:r>
          </a:p>
          <a:p>
            <a:r>
              <a:rPr lang="en-CA" sz="2400" dirty="0" smtClean="0"/>
              <a:t>Control to &lt; 10</a:t>
            </a:r>
            <a:r>
              <a:rPr lang="en-CA" sz="2400" baseline="30000" dirty="0" smtClean="0"/>
              <a:t>-20</a:t>
            </a:r>
            <a:r>
              <a:rPr lang="en-CA" sz="2400" dirty="0" smtClean="0"/>
              <a:t> g/g </a:t>
            </a:r>
            <a:r>
              <a:rPr lang="en-CA" sz="2400" baseline="30000" dirty="0" smtClean="0"/>
              <a:t>210</a:t>
            </a:r>
            <a:r>
              <a:rPr lang="en-CA" sz="2400" dirty="0" smtClean="0"/>
              <a:t>Pb from radon exposure</a:t>
            </a:r>
            <a:endParaRPr lang="en-CA" sz="2400" dirty="0"/>
          </a:p>
        </p:txBody>
      </p:sp>
      <p:pic>
        <p:nvPicPr>
          <p:cNvPr id="4" name="Picture 2" descr="E:\NSERC2012-presentation\mould-roo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821834"/>
            <a:ext cx="4841229" cy="3630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914302" y="4005064"/>
            <a:ext cx="27424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DEAP Acrylic Panels</a:t>
            </a:r>
          </a:p>
          <a:p>
            <a:r>
              <a:rPr lang="en-CA" sz="2400" b="1" dirty="0"/>
              <a:t> </a:t>
            </a:r>
            <a:r>
              <a:rPr lang="en-CA" sz="2400" b="1" dirty="0" smtClean="0"/>
              <a:t> at RPT Asia in 2010</a:t>
            </a:r>
            <a:endParaRPr lang="en-CA" sz="2400" b="1" dirty="0"/>
          </a:p>
        </p:txBody>
      </p:sp>
    </p:spTree>
    <p:extLst>
      <p:ext uri="{BB962C8B-B14F-4D97-AF65-F5344CB8AC3E}">
        <p14:creationId xmlns:p14="http://schemas.microsoft.com/office/powerpoint/2010/main" val="52308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432" y="104863"/>
            <a:ext cx="5114056" cy="34681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24" r="6355"/>
          <a:stretch/>
        </p:blipFill>
        <p:spPr>
          <a:xfrm>
            <a:off x="107504" y="3365500"/>
            <a:ext cx="4654996" cy="32185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87624" y="1268760"/>
            <a:ext cx="2104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prstClr val="black"/>
                </a:solidFill>
              </a:rPr>
              <a:t>Spike with </a:t>
            </a:r>
            <a:r>
              <a:rPr lang="en-CA" baseline="30000" dirty="0" smtClean="0">
                <a:solidFill>
                  <a:prstClr val="black"/>
                </a:solidFill>
              </a:rPr>
              <a:t>222</a:t>
            </a:r>
            <a:r>
              <a:rPr lang="en-CA" dirty="0" smtClean="0">
                <a:solidFill>
                  <a:prstClr val="black"/>
                </a:solidFill>
              </a:rPr>
              <a:t>Rn into</a:t>
            </a:r>
          </a:p>
          <a:p>
            <a:r>
              <a:rPr lang="en-CA" dirty="0">
                <a:solidFill>
                  <a:prstClr val="black"/>
                </a:solidFill>
              </a:rPr>
              <a:t> </a:t>
            </a:r>
            <a:r>
              <a:rPr lang="en-CA" dirty="0" smtClean="0">
                <a:solidFill>
                  <a:prstClr val="black"/>
                </a:solidFill>
              </a:rPr>
              <a:t> acrylic cylinder</a:t>
            </a:r>
            <a:endParaRPr lang="en-CA" dirty="0">
              <a:solidFill>
                <a:prstClr val="black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987824" y="1700808"/>
            <a:ext cx="72008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724128" y="3789040"/>
            <a:ext cx="22000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prstClr val="black"/>
                </a:solidFill>
              </a:rPr>
              <a:t>DEAP AV acrylic assay</a:t>
            </a:r>
          </a:p>
          <a:p>
            <a:r>
              <a:rPr lang="en-CA" dirty="0">
                <a:solidFill>
                  <a:prstClr val="black"/>
                </a:solidFill>
              </a:rPr>
              <a:t> </a:t>
            </a:r>
            <a:r>
              <a:rPr lang="en-CA" dirty="0" smtClean="0">
                <a:solidFill>
                  <a:prstClr val="black"/>
                </a:solidFill>
              </a:rPr>
              <a:t> and backgrounds</a:t>
            </a:r>
            <a:endParaRPr lang="en-CA" dirty="0">
              <a:solidFill>
                <a:prstClr val="black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644008" y="4005064"/>
            <a:ext cx="1080120" cy="4303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99992" y="4721036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err="1" smtClean="0">
                <a:solidFill>
                  <a:prstClr val="black"/>
                </a:solidFill>
              </a:rPr>
              <a:t>Nantais</a:t>
            </a:r>
            <a:r>
              <a:rPr lang="en-CA" dirty="0" smtClean="0">
                <a:solidFill>
                  <a:prstClr val="black"/>
                </a:solidFill>
              </a:rPr>
              <a:t> M.Sc. Thesis result (Queen’s, 2014):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07104" y="5275034"/>
            <a:ext cx="3557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aseline="30000" dirty="0" smtClean="0">
                <a:solidFill>
                  <a:prstClr val="black"/>
                </a:solidFill>
              </a:rPr>
              <a:t>210</a:t>
            </a:r>
            <a:r>
              <a:rPr lang="en-CA" dirty="0" smtClean="0">
                <a:solidFill>
                  <a:prstClr val="black"/>
                </a:solidFill>
              </a:rPr>
              <a:t>Pb :   &lt; 2.2 x 10</a:t>
            </a:r>
            <a:r>
              <a:rPr lang="en-CA" baseline="30000" dirty="0" smtClean="0">
                <a:solidFill>
                  <a:prstClr val="black"/>
                </a:solidFill>
              </a:rPr>
              <a:t>-19</a:t>
            </a:r>
            <a:r>
              <a:rPr lang="en-CA" dirty="0" smtClean="0">
                <a:solidFill>
                  <a:prstClr val="black"/>
                </a:solidFill>
              </a:rPr>
              <a:t> g/g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76258" y="5782853"/>
            <a:ext cx="2847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prstClr val="black"/>
                </a:solidFill>
              </a:rPr>
              <a:t>( &lt;0.2 </a:t>
            </a:r>
            <a:r>
              <a:rPr lang="en-CA" dirty="0" err="1" smtClean="0">
                <a:solidFill>
                  <a:prstClr val="black"/>
                </a:solidFill>
              </a:rPr>
              <a:t>bkd</a:t>
            </a:r>
            <a:r>
              <a:rPr lang="en-CA" dirty="0" smtClean="0">
                <a:solidFill>
                  <a:prstClr val="black"/>
                </a:solidFill>
              </a:rPr>
              <a:t> events in 3 years )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7504" y="103086"/>
            <a:ext cx="7800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aseline="30000" dirty="0" smtClean="0"/>
              <a:t>210</a:t>
            </a:r>
            <a:r>
              <a:rPr lang="en-CA" dirty="0" smtClean="0"/>
              <a:t>Pb assay of acrylic (vaporization of acrylic followed by </a:t>
            </a:r>
            <a:r>
              <a:rPr lang="en-CA" dirty="0" smtClean="0">
                <a:latin typeface="Symbol" panose="05050102010706020507" pitchFamily="18" charset="2"/>
              </a:rPr>
              <a:t>g</a:t>
            </a:r>
            <a:r>
              <a:rPr lang="en-CA" dirty="0" smtClean="0"/>
              <a:t> and </a:t>
            </a:r>
            <a:r>
              <a:rPr lang="en-CA" dirty="0" smtClean="0">
                <a:latin typeface="Symbol" panose="05050102010706020507" pitchFamily="18" charset="2"/>
              </a:rPr>
              <a:t>a</a:t>
            </a:r>
            <a:r>
              <a:rPr lang="en-CA" dirty="0" smtClean="0"/>
              <a:t>-counting)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624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504340"/>
            <a:ext cx="4464496" cy="2957729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3600400" cy="3445114"/>
          </a:xfrm>
          <a:prstGeom prst="rect">
            <a:avLst/>
          </a:prstGeom>
        </p:spPr>
      </p:pic>
      <p:pic>
        <p:nvPicPr>
          <p:cNvPr id="7" name="Picture 6" descr="https://www.snolab.ca/deap/private/TWiki/pub/images/Main/AcrylicMachiningUofA/2/TailRemoval_2012_09_13_0834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8" t="-66" r="-5286" b="66"/>
          <a:stretch/>
        </p:blipFill>
        <p:spPr bwMode="auto">
          <a:xfrm>
            <a:off x="323528" y="3717005"/>
            <a:ext cx="3533775" cy="28651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499462"/>
            <a:ext cx="2520280" cy="337355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27984" y="75982"/>
            <a:ext cx="449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AV Fabrication (RPT Colorado and U of 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74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>
            <a:off x="0" y="0"/>
            <a:ext cx="914400" cy="0"/>
          </a:xfrm>
          <a:prstGeom prst="line">
            <a:avLst/>
          </a:prstGeom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C:\Users\Mark\Desktop\Media\DeapOnSite\Feb92013_NeckBondandSSLeakTest\DSCN078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293" y="497559"/>
            <a:ext cx="7748139" cy="581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107340"/>
            <a:ext cx="6618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AV neck bonding underground (December 2012-January 2013)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154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Cai\cai\DEAP\Detector paper\deap3600detectorpaper\InnerDetector\InnerDetectorProgress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620688"/>
            <a:ext cx="6120680" cy="578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788024" y="188640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prstClr val="black"/>
                </a:solidFill>
              </a:rPr>
              <a:t>Reflectors on light guides 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63871" y="6366139"/>
            <a:ext cx="2600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prstClr val="black"/>
                </a:solidFill>
              </a:rPr>
              <a:t>PMT installation Oct 2014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55289" y="188640"/>
            <a:ext cx="1908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prstClr val="black"/>
                </a:solidFill>
              </a:rPr>
              <a:t>Light guides on AV</a:t>
            </a:r>
            <a:endParaRPr lang="en-CA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426-6889-4870-9E58-A4435C10D24E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939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mt support with deap-1 light guide section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1242" y="1162211"/>
            <a:ext cx="8555367" cy="4689565"/>
          </a:xfrm>
          <a:prstGeom prst="rect">
            <a:avLst/>
          </a:prstGeom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05402" y="376419"/>
            <a:ext cx="46090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CA" dirty="0">
                <a:solidFill>
                  <a:srgbClr val="000000"/>
                </a:solidFill>
                <a:latin typeface="Arial" charset="0"/>
              </a:rPr>
              <a:t>R5912 HQE PMTs on DEAP-1 </a:t>
            </a:r>
            <a:r>
              <a:rPr lang="en-CA" dirty="0" smtClean="0">
                <a:solidFill>
                  <a:srgbClr val="000000"/>
                </a:solidFill>
                <a:latin typeface="Arial" charset="0"/>
              </a:rPr>
              <a:t>(Feb.  </a:t>
            </a:r>
            <a:r>
              <a:rPr lang="en-CA" dirty="0">
                <a:solidFill>
                  <a:srgbClr val="000000"/>
                </a:solidFill>
                <a:latin typeface="Arial" charset="0"/>
              </a:rPr>
              <a:t>2010</a:t>
            </a:r>
            <a:r>
              <a:rPr lang="en-CA" dirty="0" smtClean="0">
                <a:solidFill>
                  <a:srgbClr val="000000"/>
                </a:solidFill>
                <a:latin typeface="Arial" charset="0"/>
              </a:rPr>
              <a:t>)</a:t>
            </a:r>
            <a:endParaRPr lang="en-CA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65884" y="5758030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silicone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oil optical coupling</a:t>
            </a:r>
            <a:endParaRPr lang="en-CA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rot="5400000" flipH="1" flipV="1">
            <a:off x="2671354" y="3905410"/>
            <a:ext cx="2621024" cy="10250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Oval 5"/>
          <p:cNvSpPr/>
          <p:nvPr/>
        </p:nvSpPr>
        <p:spPr bwMode="auto">
          <a:xfrm>
            <a:off x="3684494" y="1183341"/>
            <a:ext cx="4491318" cy="432995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88859" y="5903259"/>
            <a:ext cx="36647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identical to DEAP-3600 design</a:t>
            </a:r>
            <a:endParaRPr lang="en-CA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Connector 10"/>
          <p:cNvCxnSpPr>
            <a:stCxn id="6" idx="4"/>
          </p:cNvCxnSpPr>
          <p:nvPr/>
        </p:nvCxnSpPr>
        <p:spPr bwMode="auto">
          <a:xfrm rot="5400000">
            <a:off x="5688106" y="5620871"/>
            <a:ext cx="349624" cy="13447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4701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52" t="8571" r="9524"/>
          <a:stretch/>
        </p:blipFill>
        <p:spPr>
          <a:xfrm>
            <a:off x="2853095" y="116632"/>
            <a:ext cx="2950029" cy="31350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8640"/>
            <a:ext cx="2320347" cy="30937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-24003" y="3355084"/>
            <a:ext cx="17156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Completed inner detector</a:t>
            </a:r>
            <a:endParaRPr lang="en-CA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328108" y="3212976"/>
            <a:ext cx="16840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Detector ready for Final Lift onto Neck</a:t>
            </a:r>
            <a:endParaRPr lang="en-CA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07504" y="5589240"/>
            <a:ext cx="13908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Steel Shell in shield tank</a:t>
            </a:r>
            <a:endParaRPr lang="en-CA" sz="1600" dirty="0"/>
          </a:p>
        </p:txBody>
      </p:sp>
      <p:pic>
        <p:nvPicPr>
          <p:cNvPr id="2050" name="Picture 2" descr="Steel Shell Closi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504" y="-11834"/>
            <a:ext cx="2915816" cy="218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665" y="3324445"/>
            <a:ext cx="2592288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Steel Shell with Veto PMT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497" y="2604146"/>
            <a:ext cx="2849999" cy="420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078242" y="5748686"/>
            <a:ext cx="1149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Veto PMTs installed Mar 2015</a:t>
            </a:r>
            <a:endParaRPr lang="en-CA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6228185" y="2226350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Steel Shell closing Dec 2014</a:t>
            </a:r>
            <a:endParaRPr lang="en-CA" sz="16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426-6889-4870-9E58-A4435C10D24E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545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"/>
            <a:ext cx="9144000" cy="685758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5516" y="404664"/>
            <a:ext cx="8712968" cy="67710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DEAP-3600 </a:t>
            </a:r>
            <a:r>
              <a:rPr lang="en-CA" sz="2000" dirty="0" err="1" smtClean="0"/>
              <a:t>resurfacer</a:t>
            </a:r>
            <a:r>
              <a:rPr lang="en-CA" sz="2000" dirty="0" smtClean="0"/>
              <a:t> (removal of adsorbed and diffused Rn daughters)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945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7"/>
            <a:ext cx="9144000" cy="6855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98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5880" y="5317747"/>
            <a:ext cx="1620530" cy="121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26" y="3852162"/>
            <a:ext cx="2057400" cy="46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619" y="3817350"/>
            <a:ext cx="1981200" cy="568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322" y="3852162"/>
            <a:ext cx="2590800" cy="518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739" y="4472962"/>
            <a:ext cx="1358411" cy="947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102" y="4522046"/>
            <a:ext cx="1692868" cy="840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252" y="4538394"/>
            <a:ext cx="2340250" cy="840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846" y="5570852"/>
            <a:ext cx="1673503" cy="678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5557" y="5513976"/>
            <a:ext cx="224318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1446" y="4484886"/>
            <a:ext cx="1832357" cy="834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142039" y="3065596"/>
            <a:ext cx="8895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DEAP Collaboration:  over 60 researchers in Canada, UK, and Mexico</a:t>
            </a:r>
          </a:p>
        </p:txBody>
      </p:sp>
      <p:pic>
        <p:nvPicPr>
          <p:cNvPr id="16" name="Content Placeholder 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1" t="27054" r="2299" b="26187"/>
          <a:stretch/>
        </p:blipFill>
        <p:spPr>
          <a:xfrm>
            <a:off x="608839" y="174034"/>
            <a:ext cx="7707577" cy="2834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15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8028384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03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90571"/>
            <a:ext cx="4187674" cy="5583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88" y="604072"/>
            <a:ext cx="1971573" cy="6253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457200" y="-157410"/>
            <a:ext cx="3322712" cy="994122"/>
          </a:xfrm>
        </p:spPr>
        <p:txBody>
          <a:bodyPr>
            <a:normAutofit fontScale="90000"/>
          </a:bodyPr>
          <a:lstStyle/>
          <a:p>
            <a:r>
              <a:rPr lang="en-CA" sz="3600" dirty="0" smtClean="0"/>
              <a:t>The Resurfacer</a:t>
            </a:r>
            <a:endParaRPr lang="en-CA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 smtClean="0"/>
              <a:t>B. Cai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426-6889-4870-9E58-A4435C10D24E}" type="slidenum">
              <a:rPr lang="en-CA" smtClean="0"/>
              <a:t>21</a:t>
            </a:fld>
            <a:endParaRPr lang="en-CA"/>
          </a:p>
        </p:txBody>
      </p:sp>
      <p:pic>
        <p:nvPicPr>
          <p:cNvPr id="8" name="Picture 2" descr="DEAP-3600 resurfac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8730"/>
            <a:ext cx="3672408" cy="4896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89021" y="4967149"/>
            <a:ext cx="260968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Low-radon emanation</a:t>
            </a:r>
          </a:p>
          <a:p>
            <a:endParaRPr lang="en-CA" dirty="0" smtClean="0"/>
          </a:p>
          <a:p>
            <a:r>
              <a:rPr lang="en-CA" dirty="0" smtClean="0"/>
              <a:t>Removes acrylic surface</a:t>
            </a:r>
          </a:p>
          <a:p>
            <a:r>
              <a:rPr lang="en-CA" dirty="0"/>
              <a:t> </a:t>
            </a:r>
            <a:r>
              <a:rPr lang="en-CA" dirty="0" smtClean="0"/>
              <a:t> in-situ after construction</a:t>
            </a:r>
          </a:p>
          <a:p>
            <a:endParaRPr lang="en-CA" dirty="0"/>
          </a:p>
          <a:p>
            <a:r>
              <a:rPr lang="en-CA" dirty="0" smtClean="0"/>
              <a:t>Completed Dec. 2014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9141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TPB wavelength shifter deposition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426-6889-4870-9E58-A4435C10D24E}" type="slidenum">
              <a:rPr lang="en-CA" smtClean="0"/>
              <a:t>22</a:t>
            </a:fld>
            <a:endParaRPr lang="en-CA"/>
          </a:p>
        </p:txBody>
      </p:sp>
      <p:pic>
        <p:nvPicPr>
          <p:cNvPr id="7" name="Picture 2" descr="TPB deployment sourc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22472"/>
            <a:ext cx="3182537" cy="4635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0863" y="1552188"/>
            <a:ext cx="5568346" cy="417646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95936" y="5773702"/>
            <a:ext cx="4442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Deposition into 20-inch test Acrylic Vessel</a:t>
            </a: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424654" y="6168559"/>
            <a:ext cx="7956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Vacuum-baked DEAP-3600 AV to reduce outgassing prior to TPB deposition</a:t>
            </a:r>
          </a:p>
          <a:p>
            <a:r>
              <a:rPr lang="en-CA" dirty="0" smtClean="0"/>
              <a:t>(spring/summer 2015)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6900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Completed Detector in Shield Tank</a:t>
            </a:r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122496"/>
            <a:ext cx="6115050" cy="525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355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en-CA" dirty="0"/>
              <a:t>Data acquisition </a:t>
            </a:r>
            <a:r>
              <a:rPr lang="en-CA" dirty="0" smtClean="0"/>
              <a:t>system</a:t>
            </a:r>
            <a:endParaRPr lang="en-US" dirty="0"/>
          </a:p>
        </p:txBody>
      </p:sp>
      <p:pic>
        <p:nvPicPr>
          <p:cNvPr id="4" name="Content Placeholder 3" descr="Rack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0499" y="1281220"/>
            <a:ext cx="6399857" cy="5346766"/>
          </a:xfrm>
        </p:spPr>
      </p:pic>
      <p:sp>
        <p:nvSpPr>
          <p:cNvPr id="22" name="TextBox 21"/>
          <p:cNvSpPr txBox="1"/>
          <p:nvPr/>
        </p:nvSpPr>
        <p:spPr>
          <a:xfrm>
            <a:off x="-42708" y="5879344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latin typeface="Arial"/>
                <a:cs typeface="Arial"/>
              </a:rPr>
              <a:t>PMT cables 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70356" y="5947676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PMT </a:t>
            </a:r>
            <a:r>
              <a:rPr lang="en-US" b="1" dirty="0" smtClean="0">
                <a:latin typeface="Arial"/>
                <a:cs typeface="Arial"/>
              </a:rPr>
              <a:t>cables</a:t>
            </a:r>
            <a:endParaRPr lang="en-US" b="1" dirty="0">
              <a:latin typeface="Arial"/>
              <a:cs typeface="Arial"/>
            </a:endParaRPr>
          </a:p>
        </p:txBody>
      </p:sp>
      <p:cxnSp>
        <p:nvCxnSpPr>
          <p:cNvPr id="25" name="Straight Arrow Connector 24"/>
          <p:cNvCxnSpPr>
            <a:stCxn id="22" idx="3"/>
          </p:cNvCxnSpPr>
          <p:nvPr/>
        </p:nvCxnSpPr>
        <p:spPr>
          <a:xfrm flipV="1">
            <a:off x="1475656" y="5238028"/>
            <a:ext cx="611311" cy="825982"/>
          </a:xfrm>
          <a:prstGeom prst="straightConnector1">
            <a:avLst/>
          </a:prstGeom>
          <a:ln w="38100" cmpd="sng">
            <a:solidFill>
              <a:schemeClr val="accent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23" idx="1"/>
          </p:cNvCxnSpPr>
          <p:nvPr/>
        </p:nvCxnSpPr>
        <p:spPr>
          <a:xfrm flipH="1" flipV="1">
            <a:off x="5255678" y="5051418"/>
            <a:ext cx="2514678" cy="1080924"/>
          </a:xfrm>
          <a:prstGeom prst="straightConnector1">
            <a:avLst/>
          </a:prstGeom>
          <a:ln w="38100" cmpd="sng">
            <a:solidFill>
              <a:schemeClr val="accent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770356" y="2239034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LED</a:t>
            </a:r>
          </a:p>
          <a:p>
            <a:r>
              <a:rPr lang="en-US" b="1" dirty="0">
                <a:latin typeface="Arial"/>
                <a:cs typeface="Arial"/>
              </a:rPr>
              <a:t>d</a:t>
            </a:r>
            <a:r>
              <a:rPr lang="en-US" b="1" dirty="0" smtClean="0">
                <a:latin typeface="Arial"/>
                <a:cs typeface="Arial"/>
              </a:rPr>
              <a:t>river</a:t>
            </a:r>
            <a:endParaRPr lang="en-US" b="1" dirty="0">
              <a:latin typeface="Arial"/>
              <a:cs typeface="Arial"/>
            </a:endParaRPr>
          </a:p>
        </p:txBody>
      </p:sp>
      <p:cxnSp>
        <p:nvCxnSpPr>
          <p:cNvPr id="31" name="Straight Arrow Connector 30"/>
          <p:cNvCxnSpPr>
            <a:stCxn id="30" idx="1"/>
          </p:cNvCxnSpPr>
          <p:nvPr/>
        </p:nvCxnSpPr>
        <p:spPr>
          <a:xfrm flipH="1">
            <a:off x="7147634" y="2562200"/>
            <a:ext cx="622722" cy="135143"/>
          </a:xfrm>
          <a:prstGeom prst="straightConnector1">
            <a:avLst/>
          </a:prstGeom>
          <a:ln w="38100" cmpd="sng">
            <a:solidFill>
              <a:schemeClr val="accent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27112" y="3101277"/>
            <a:ext cx="902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>
                <a:latin typeface="Arial"/>
                <a:cs typeface="Arial"/>
              </a:rPr>
              <a:t>CAEN </a:t>
            </a:r>
          </a:p>
          <a:p>
            <a:pPr algn="r"/>
            <a:r>
              <a:rPr lang="en-US" b="1" dirty="0" smtClean="0">
                <a:latin typeface="Arial"/>
                <a:cs typeface="Arial"/>
              </a:rPr>
              <a:t>V1720</a:t>
            </a:r>
            <a:endParaRPr lang="en-US" b="1" dirty="0">
              <a:latin typeface="Arial"/>
              <a:cs typeface="Arial"/>
            </a:endParaRPr>
          </a:p>
        </p:txBody>
      </p:sp>
      <p:cxnSp>
        <p:nvCxnSpPr>
          <p:cNvPr id="41" name="Straight Arrow Connector 40"/>
          <p:cNvCxnSpPr>
            <a:stCxn id="35" idx="3"/>
          </p:cNvCxnSpPr>
          <p:nvPr/>
        </p:nvCxnSpPr>
        <p:spPr>
          <a:xfrm>
            <a:off x="1229923" y="3424443"/>
            <a:ext cx="2507528" cy="560644"/>
          </a:xfrm>
          <a:prstGeom prst="straightConnector1">
            <a:avLst/>
          </a:prstGeom>
          <a:ln w="38100" cmpd="sng">
            <a:solidFill>
              <a:schemeClr val="accent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755363" y="3971516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Neck veto</a:t>
            </a:r>
          </a:p>
          <a:p>
            <a:r>
              <a:rPr lang="en-US" b="1" dirty="0">
                <a:latin typeface="Arial"/>
                <a:cs typeface="Arial"/>
              </a:rPr>
              <a:t>c</a:t>
            </a:r>
            <a:r>
              <a:rPr lang="en-US" b="1" dirty="0" smtClean="0">
                <a:latin typeface="Arial"/>
                <a:cs typeface="Arial"/>
              </a:rPr>
              <a:t>ables</a:t>
            </a:r>
          </a:p>
        </p:txBody>
      </p:sp>
      <p:cxnSp>
        <p:nvCxnSpPr>
          <p:cNvPr id="45" name="Straight Arrow Connector 44"/>
          <p:cNvCxnSpPr>
            <a:stCxn id="44" idx="1"/>
          </p:cNvCxnSpPr>
          <p:nvPr/>
        </p:nvCxnSpPr>
        <p:spPr>
          <a:xfrm flipH="1">
            <a:off x="5680755" y="4294682"/>
            <a:ext cx="2074608" cy="642408"/>
          </a:xfrm>
          <a:prstGeom prst="straightConnector1">
            <a:avLst/>
          </a:prstGeom>
          <a:ln w="38100" cmpd="sng">
            <a:solidFill>
              <a:schemeClr val="accent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07504" y="4433181"/>
            <a:ext cx="12827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latin typeface="Arial"/>
                <a:cs typeface="Arial"/>
              </a:rPr>
              <a:t>Digitizer </a:t>
            </a:r>
            <a:r>
              <a:rPr lang="en-US" b="1" dirty="0">
                <a:latin typeface="Arial"/>
                <a:cs typeface="Arial"/>
              </a:rPr>
              <a:t>&amp;</a:t>
            </a:r>
            <a:r>
              <a:rPr lang="en-US" b="1" dirty="0" smtClean="0">
                <a:latin typeface="Arial"/>
                <a:cs typeface="Arial"/>
              </a:rPr>
              <a:t> </a:t>
            </a:r>
            <a:r>
              <a:rPr lang="en-US" b="1" dirty="0">
                <a:latin typeface="Arial"/>
                <a:cs typeface="Arial"/>
              </a:rPr>
              <a:t>t</a:t>
            </a:r>
            <a:r>
              <a:rPr lang="en-US" b="1" dirty="0" smtClean="0">
                <a:latin typeface="Arial"/>
                <a:cs typeface="Arial"/>
              </a:rPr>
              <a:t>rigger module</a:t>
            </a:r>
            <a:endParaRPr lang="en-US" b="1" dirty="0">
              <a:latin typeface="Arial"/>
              <a:cs typeface="Arial"/>
            </a:endParaRPr>
          </a:p>
        </p:txBody>
      </p:sp>
      <p:cxnSp>
        <p:nvCxnSpPr>
          <p:cNvPr id="56" name="Straight Arrow Connector 55"/>
          <p:cNvCxnSpPr>
            <a:stCxn id="54" idx="3"/>
          </p:cNvCxnSpPr>
          <p:nvPr/>
        </p:nvCxnSpPr>
        <p:spPr>
          <a:xfrm flipV="1">
            <a:off x="1390224" y="4160106"/>
            <a:ext cx="2243487" cy="734740"/>
          </a:xfrm>
          <a:prstGeom prst="straightConnector1">
            <a:avLst/>
          </a:prstGeom>
          <a:ln w="38100" cmpd="sng">
            <a:solidFill>
              <a:schemeClr val="accent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945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Light injection through fibers (Commissioning Data Spring 2015)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84350"/>
            <a:ext cx="9144000" cy="459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24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beicai\AppData\Local\Temp\calwf_009406-0003-300460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2" y="2370534"/>
            <a:ext cx="6629400" cy="4514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2" y="116632"/>
            <a:ext cx="8856984" cy="864096"/>
          </a:xfrm>
        </p:spPr>
        <p:txBody>
          <a:bodyPr>
            <a:normAutofit/>
          </a:bodyPr>
          <a:lstStyle/>
          <a:p>
            <a:r>
              <a:rPr lang="en-CA" sz="2400" dirty="0" smtClean="0"/>
              <a:t>A high </a:t>
            </a:r>
            <a:r>
              <a:rPr lang="en-CA" sz="2400" dirty="0"/>
              <a:t>e</a:t>
            </a:r>
            <a:r>
              <a:rPr lang="en-CA" sz="2400" dirty="0" smtClean="0"/>
              <a:t>nergy event (Commissioning running, Spring 2015)</a:t>
            </a:r>
            <a:endParaRPr lang="en-CA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4770605" cy="181370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CA" sz="2400" dirty="0" smtClean="0"/>
              <a:t>Run: 9406  </a:t>
            </a:r>
            <a:r>
              <a:rPr lang="en-CA" sz="2400" dirty="0" err="1" smtClean="0"/>
              <a:t>Subrun</a:t>
            </a:r>
            <a:r>
              <a:rPr lang="en-CA" sz="2400" dirty="0" smtClean="0"/>
              <a:t>: 3  Event: 300460</a:t>
            </a:r>
          </a:p>
          <a:p>
            <a:pPr marL="0" indent="0">
              <a:buNone/>
            </a:pPr>
            <a:r>
              <a:rPr lang="en-CA" sz="2400" dirty="0" smtClean="0"/>
              <a:t>Total energy: 1520 PE</a:t>
            </a:r>
          </a:p>
          <a:p>
            <a:pPr marL="0" indent="0">
              <a:buNone/>
            </a:pPr>
            <a:r>
              <a:rPr lang="en-CA" sz="2400" dirty="0" smtClean="0"/>
              <a:t>High event rate: ~1 event/day</a:t>
            </a:r>
          </a:p>
          <a:p>
            <a:pPr marL="0" indent="0">
              <a:buNone/>
            </a:pPr>
            <a:r>
              <a:rPr lang="en-CA" sz="2400" dirty="0" smtClean="0"/>
              <a:t>Expected muon rate: 1.6 muons/day</a:t>
            </a:r>
          </a:p>
        </p:txBody>
      </p:sp>
      <p:pic>
        <p:nvPicPr>
          <p:cNvPr id="1027" name="Picture 3" descr="C:\Users\beicai\AppData\Local\Temp\deap_image_withVesse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81" y="836712"/>
            <a:ext cx="4065517" cy="3932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87824" y="3256427"/>
            <a:ext cx="1618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>
                <a:solidFill>
                  <a:srgbClr val="FF0000"/>
                </a:solidFill>
              </a:rPr>
              <a:t>preliminary</a:t>
            </a:r>
            <a:endParaRPr lang="en-CA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12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245" y="228220"/>
            <a:ext cx="5904656" cy="1143000"/>
          </a:xfrm>
        </p:spPr>
        <p:txBody>
          <a:bodyPr/>
          <a:lstStyle/>
          <a:p>
            <a:r>
              <a:rPr lang="en-US" dirty="0" smtClean="0"/>
              <a:t>Process system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3492573" y="4566701"/>
            <a:ext cx="2903778" cy="2316944"/>
            <a:chOff x="5628393" y="1628548"/>
            <a:chExt cx="3041833" cy="2589778"/>
          </a:xfrm>
        </p:grpSpPr>
        <p:pic>
          <p:nvPicPr>
            <p:cNvPr id="5" name="Picture 4" descr="IMG_2750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28393" y="1628548"/>
              <a:ext cx="3041833" cy="2493111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628393" y="3702297"/>
              <a:ext cx="3041833" cy="516029"/>
            </a:xfrm>
            <a:prstGeom prst="rect">
              <a:avLst/>
            </a:prstGeom>
            <a:solidFill>
              <a:schemeClr val="tx1">
                <a:alpha val="1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Ar</a:t>
              </a:r>
              <a:r>
                <a:rPr lang="en-US" sz="2400" dirty="0" smtClean="0">
                  <a:solidFill>
                    <a:schemeClr val="bg1"/>
                  </a:solidFill>
                  <a:latin typeface="Arial"/>
                  <a:cs typeface="Arial"/>
                </a:rPr>
                <a:t> </a:t>
              </a:r>
              <a:r>
                <a:rPr lang="en-US" sz="24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dewar</a:t>
              </a:r>
              <a:endParaRPr lang="en-US" sz="24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pic>
        <p:nvPicPr>
          <p:cNvPr id="14" name="Content Placeholder 3" descr="IMG_2742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2573" y="1587622"/>
            <a:ext cx="2903778" cy="2374829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65100" y="1587622"/>
            <a:ext cx="3144767" cy="5209541"/>
            <a:chOff x="133246" y="1628547"/>
            <a:chExt cx="2258675" cy="3011567"/>
          </a:xfrm>
        </p:grpSpPr>
        <p:pic>
          <p:nvPicPr>
            <p:cNvPr id="6" name="Picture 5" descr="IMG_2745.jpg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3246" y="1628547"/>
              <a:ext cx="2258675" cy="301156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33246" y="4076279"/>
              <a:ext cx="2258675" cy="480388"/>
            </a:xfrm>
            <a:prstGeom prst="rect">
              <a:avLst/>
            </a:prstGeom>
            <a:solidFill>
              <a:schemeClr val="tx1">
                <a:alpha val="1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Ar</a:t>
              </a:r>
              <a:r>
                <a:rPr lang="en-US" sz="2400" dirty="0" smtClean="0">
                  <a:solidFill>
                    <a:schemeClr val="bg1"/>
                  </a:solidFill>
                  <a:latin typeface="Arial"/>
                  <a:cs typeface="Arial"/>
                </a:rPr>
                <a:t> purification getter and charcoal trap</a:t>
              </a:r>
              <a:endParaRPr lang="en-US" sz="24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4196" y="228220"/>
            <a:ext cx="2143733" cy="65689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04196" y="5596834"/>
            <a:ext cx="2143733" cy="1015663"/>
          </a:xfrm>
          <a:prstGeom prst="rect">
            <a:avLst/>
          </a:prstGeom>
          <a:solidFill>
            <a:schemeClr val="tx1">
              <a:alpha val="1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Arial"/>
                <a:cs typeface="Arial"/>
              </a:rPr>
              <a:t>Cooling coils being prepared for final acid bath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92573" y="3152328"/>
            <a:ext cx="2303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err="1" smtClean="0">
                <a:solidFill>
                  <a:schemeClr val="bg1"/>
                </a:solidFill>
              </a:rPr>
              <a:t>Cryocoolers</a:t>
            </a:r>
            <a:r>
              <a:rPr lang="en-CA" sz="2400" dirty="0" smtClean="0">
                <a:solidFill>
                  <a:schemeClr val="bg1"/>
                </a:solidFill>
              </a:rPr>
              <a:t> and LN2 </a:t>
            </a:r>
            <a:r>
              <a:rPr lang="en-CA" sz="2400" dirty="0" err="1" smtClean="0">
                <a:solidFill>
                  <a:schemeClr val="bg1"/>
                </a:solidFill>
              </a:rPr>
              <a:t>dewar</a:t>
            </a:r>
            <a:endParaRPr lang="en-CA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47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6" y="0"/>
            <a:ext cx="3254121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629" y="707504"/>
            <a:ext cx="3888432" cy="29163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1656" y="87015"/>
            <a:ext cx="4432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/>
              <a:t>DEAP-3600 Argon Cooling System</a:t>
            </a:r>
            <a:endParaRPr lang="en-CA" sz="24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33" t="2282" r="10161" b="8228"/>
          <a:stretch/>
        </p:blipFill>
        <p:spPr>
          <a:xfrm>
            <a:off x="4035629" y="3623828"/>
            <a:ext cx="3864040" cy="232150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79285" y="6084004"/>
            <a:ext cx="3661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Commissioning at 86 K, June 11 2014</a:t>
            </a:r>
            <a:endParaRPr lang="en-CA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652120" y="5445224"/>
            <a:ext cx="576064" cy="63878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426-6889-4870-9E58-A4435C10D24E}" type="slidenum">
              <a:rPr lang="en-CA" smtClean="0"/>
              <a:t>28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9467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42" y="3745054"/>
            <a:ext cx="3672408" cy="27543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701317"/>
            <a:ext cx="3672407" cy="27543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42" y="701316"/>
            <a:ext cx="3672408" cy="27543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645023"/>
            <a:ext cx="4360944" cy="29543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36096" y="4475875"/>
            <a:ext cx="25913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~30 kg/sec argon flow</a:t>
            </a:r>
          </a:p>
          <a:p>
            <a:r>
              <a:rPr lang="en-CA" dirty="0"/>
              <a:t> </a:t>
            </a:r>
            <a:r>
              <a:rPr lang="en-CA" dirty="0" smtClean="0"/>
              <a:t> in case of failure of AV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107504" y="144951"/>
            <a:ext cx="8370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/>
              <a:t>Installation of emergency vent </a:t>
            </a:r>
            <a:r>
              <a:rPr lang="en-CA" sz="2400" dirty="0" smtClean="0"/>
              <a:t>line (~1100’ to Vale Air Raise)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53508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solidFill>
            <a:schemeClr val="accent1"/>
          </a:solidFill>
          <a:ln w="0" cap="flat" cmpd="sng" algn="ctr">
            <a:solidFill>
              <a:srgbClr val="FB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</p:cxnSp>
      <p:sp>
        <p:nvSpPr>
          <p:cNvPr id="1320962" name="Text Box 2"/>
          <p:cNvSpPr txBox="1">
            <a:spLocks noChangeArrowheads="1"/>
          </p:cNvSpPr>
          <p:nvPr/>
        </p:nvSpPr>
        <p:spPr bwMode="auto">
          <a:xfrm>
            <a:off x="272360" y="185462"/>
            <a:ext cx="5014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u="sng" dirty="0">
                <a:latin typeface="Helvetica" pitchFamily="48" charset="0"/>
              </a:rPr>
              <a:t>Liquid argon as a dark matter target</a:t>
            </a:r>
          </a:p>
        </p:txBody>
      </p:sp>
      <p:sp>
        <p:nvSpPr>
          <p:cNvPr id="1320963" name="Text Box 3"/>
          <p:cNvSpPr txBox="1">
            <a:spLocks noChangeArrowheads="1"/>
          </p:cNvSpPr>
          <p:nvPr/>
        </p:nvSpPr>
        <p:spPr bwMode="auto">
          <a:xfrm>
            <a:off x="401111" y="2622896"/>
            <a:ext cx="8650125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dirty="0" smtClean="0">
                <a:latin typeface="Helvetica" pitchFamily="48" charset="0"/>
              </a:rPr>
              <a:t>Well-separated singlet and triplet lifetimes in </a:t>
            </a:r>
            <a:r>
              <a:rPr lang="en-US" dirty="0">
                <a:latin typeface="Helvetica" pitchFamily="48" charset="0"/>
              </a:rPr>
              <a:t>argon </a:t>
            </a:r>
            <a:r>
              <a:rPr lang="en-US" dirty="0" smtClean="0">
                <a:latin typeface="Helvetica" pitchFamily="48" charset="0"/>
              </a:rPr>
              <a:t>allow for good</a:t>
            </a:r>
          </a:p>
          <a:p>
            <a:r>
              <a:rPr lang="en-US" dirty="0" smtClean="0">
                <a:latin typeface="Helvetica" pitchFamily="48" charset="0"/>
              </a:rPr>
              <a:t>  pulse-shape discrimination (PSD) of </a:t>
            </a:r>
            <a:r>
              <a:rPr lang="en-US" dirty="0" smtClean="0">
                <a:latin typeface="Symbol" pitchFamily="18" charset="2"/>
              </a:rPr>
              <a:t>b/g</a:t>
            </a:r>
            <a:r>
              <a:rPr lang="en-US" dirty="0" smtClean="0">
                <a:latin typeface="Helvetica" pitchFamily="48" charset="0"/>
              </a:rPr>
              <a:t>’s using only scintillation time    </a:t>
            </a:r>
          </a:p>
          <a:p>
            <a:r>
              <a:rPr lang="en-US" dirty="0" smtClean="0">
                <a:latin typeface="Helvetica" pitchFamily="48" charset="0"/>
              </a:rPr>
              <a:t>  information, projected to 10</a:t>
            </a:r>
            <a:r>
              <a:rPr lang="en-US" baseline="30000" dirty="0" smtClean="0">
                <a:latin typeface="Helvetica" pitchFamily="48" charset="0"/>
              </a:rPr>
              <a:t>-10</a:t>
            </a:r>
            <a:r>
              <a:rPr lang="en-US" dirty="0" smtClean="0">
                <a:latin typeface="Helvetica" pitchFamily="48" charset="0"/>
              </a:rPr>
              <a:t> at 15 </a:t>
            </a:r>
            <a:r>
              <a:rPr lang="en-US" dirty="0" err="1" smtClean="0">
                <a:latin typeface="Helvetica" pitchFamily="48" charset="0"/>
              </a:rPr>
              <a:t>keV</a:t>
            </a:r>
            <a:r>
              <a:rPr lang="en-US" baseline="-25000" dirty="0" err="1" smtClean="0">
                <a:latin typeface="Helvetica" pitchFamily="48" charset="0"/>
              </a:rPr>
              <a:t>ee</a:t>
            </a:r>
            <a:endParaRPr lang="en-US" dirty="0" smtClean="0">
              <a:latin typeface="Helvetica" pitchFamily="34" charset="0"/>
            </a:endParaRPr>
          </a:p>
          <a:p>
            <a:r>
              <a:rPr lang="en-US" dirty="0" smtClean="0">
                <a:latin typeface="Helvetica" pitchFamily="34" charset="0"/>
              </a:rPr>
              <a:t>    (see </a:t>
            </a:r>
            <a:r>
              <a:rPr lang="en-US" dirty="0" err="1" smtClean="0">
                <a:latin typeface="Helvetica" pitchFamily="34" charset="0"/>
              </a:rPr>
              <a:t>Astroparticle</a:t>
            </a:r>
            <a:r>
              <a:rPr lang="en-US" dirty="0" smtClean="0">
                <a:latin typeface="Helvetica" pitchFamily="34" charset="0"/>
              </a:rPr>
              <a:t> Physics 25, 179 (2006) and </a:t>
            </a:r>
            <a:r>
              <a:rPr lang="en-US" dirty="0" err="1" smtClean="0">
                <a:latin typeface="Helvetica" pitchFamily="34" charset="0"/>
              </a:rPr>
              <a:t>arxiv</a:t>
            </a:r>
            <a:r>
              <a:rPr lang="en-US" dirty="0" smtClean="0">
                <a:latin typeface="Helvetica" pitchFamily="34" charset="0"/>
              </a:rPr>
              <a:t>/0904.2930)</a:t>
            </a:r>
            <a:r>
              <a:rPr lang="en-US" dirty="0" smtClean="0">
                <a:latin typeface="Helvetica" pitchFamily="48" charset="0"/>
              </a:rPr>
              <a:t> </a:t>
            </a:r>
          </a:p>
          <a:p>
            <a:endParaRPr lang="en-US" dirty="0" smtClean="0">
              <a:latin typeface="Helvetica" pitchFamily="48" charset="0"/>
            </a:endParaRPr>
          </a:p>
          <a:p>
            <a:r>
              <a:rPr lang="en-US" dirty="0" smtClean="0">
                <a:latin typeface="Helvetica" pitchFamily="48" charset="0"/>
              </a:rPr>
              <a:t> </a:t>
            </a:r>
            <a:endParaRPr lang="en-US" b="1" i="1" dirty="0" smtClean="0">
              <a:solidFill>
                <a:srgbClr val="009900"/>
              </a:solidFill>
              <a:latin typeface="Helvetica" pitchFamily="48" charset="0"/>
            </a:endParaRPr>
          </a:p>
          <a:p>
            <a:r>
              <a:rPr lang="en-US" b="1" i="1" dirty="0" smtClean="0">
                <a:solidFill>
                  <a:srgbClr val="009900"/>
                </a:solidFill>
                <a:latin typeface="Helvetica" pitchFamily="48" charset="0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410817" y="4280191"/>
            <a:ext cx="80970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buFont typeface="Arial" pitchFamily="34" charset="0"/>
              <a:buChar char="•"/>
            </a:pPr>
            <a:r>
              <a:rPr lang="en-US" b="1" dirty="0" smtClean="0">
                <a:latin typeface="Helvetica" pitchFamily="34" charset="0"/>
              </a:rPr>
              <a:t>Very</a:t>
            </a:r>
            <a:r>
              <a:rPr lang="en-US" dirty="0" smtClean="0">
                <a:latin typeface="Helvetica" pitchFamily="34" charset="0"/>
              </a:rPr>
              <a:t> large target masses possible, since no absorption of UV scintillation photons in argon, and no e-drift requirements.</a:t>
            </a:r>
            <a:endParaRPr lang="en-US" dirty="0" smtClean="0"/>
          </a:p>
          <a:p>
            <a:pPr eaLnBrk="0" hangingPunct="0"/>
            <a:endParaRPr lang="en-US" b="1" dirty="0" smtClean="0">
              <a:latin typeface="Helvetica" pitchFamily="34" charset="0"/>
            </a:endParaRPr>
          </a:p>
          <a:p>
            <a:pPr eaLnBrk="0" hangingPunct="0">
              <a:buFont typeface="Arial" pitchFamily="34" charset="0"/>
              <a:buChar char="•"/>
            </a:pPr>
            <a:r>
              <a:rPr lang="en-US" b="1" dirty="0" smtClean="0">
                <a:latin typeface="Helvetica" pitchFamily="34" charset="0"/>
              </a:rPr>
              <a:t>1000 kg</a:t>
            </a:r>
            <a:r>
              <a:rPr lang="en-US" dirty="0" smtClean="0">
                <a:latin typeface="Helvetica" pitchFamily="34" charset="0"/>
              </a:rPr>
              <a:t> argon target allows </a:t>
            </a:r>
            <a:r>
              <a:rPr lang="en-US" b="1" dirty="0" smtClean="0">
                <a:latin typeface="Helvetica" pitchFamily="34" charset="0"/>
              </a:rPr>
              <a:t>10</a:t>
            </a:r>
            <a:r>
              <a:rPr lang="en-US" b="1" baseline="30000" dirty="0" smtClean="0">
                <a:latin typeface="Helvetica" pitchFamily="34" charset="0"/>
              </a:rPr>
              <a:t>-46</a:t>
            </a:r>
            <a:r>
              <a:rPr lang="en-US" b="1" dirty="0" smtClean="0">
                <a:latin typeface="Helvetica" pitchFamily="34" charset="0"/>
              </a:rPr>
              <a:t> cm</a:t>
            </a:r>
            <a:r>
              <a:rPr lang="en-US" b="1" baseline="30000" dirty="0" smtClean="0">
                <a:latin typeface="Helvetica" pitchFamily="34" charset="0"/>
              </a:rPr>
              <a:t>2</a:t>
            </a:r>
            <a:r>
              <a:rPr lang="en-US" b="1" dirty="0" smtClean="0">
                <a:latin typeface="Helvetica" pitchFamily="34" charset="0"/>
              </a:rPr>
              <a:t> </a:t>
            </a:r>
            <a:r>
              <a:rPr lang="en-US" dirty="0" smtClean="0">
                <a:latin typeface="Helvetica" pitchFamily="34" charset="0"/>
              </a:rPr>
              <a:t>sensitivity (SI) with ~15 </a:t>
            </a:r>
            <a:r>
              <a:rPr lang="en-US" dirty="0" err="1" smtClean="0">
                <a:latin typeface="Helvetica" pitchFamily="34" charset="0"/>
              </a:rPr>
              <a:t>keV</a:t>
            </a:r>
            <a:r>
              <a:rPr lang="en-US" baseline="-25000" dirty="0" err="1" smtClean="0">
                <a:latin typeface="Helvetica" pitchFamily="34" charset="0"/>
              </a:rPr>
              <a:t>ee</a:t>
            </a:r>
            <a:r>
              <a:rPr lang="en-US" dirty="0" smtClean="0">
                <a:latin typeface="Helvetica" pitchFamily="34" charset="0"/>
              </a:rPr>
              <a:t> </a:t>
            </a:r>
          </a:p>
          <a:p>
            <a:pPr eaLnBrk="0" hangingPunct="0"/>
            <a:r>
              <a:rPr lang="en-US" dirty="0" smtClean="0">
                <a:latin typeface="Helvetica" pitchFamily="34" charset="0"/>
              </a:rPr>
              <a:t>  (60 </a:t>
            </a:r>
            <a:r>
              <a:rPr lang="en-US" dirty="0" err="1" smtClean="0">
                <a:latin typeface="Helvetica" pitchFamily="34" charset="0"/>
              </a:rPr>
              <a:t>keVr</a:t>
            </a:r>
            <a:r>
              <a:rPr lang="en-US" dirty="0" smtClean="0">
                <a:latin typeface="Helvetica" pitchFamily="34" charset="0"/>
              </a:rPr>
              <a:t>) threshold, 3-year run</a:t>
            </a:r>
          </a:p>
          <a:p>
            <a:pPr eaLnBrk="0" hangingPunct="0"/>
            <a:endParaRPr lang="en-US" dirty="0" smtClean="0">
              <a:latin typeface="Helvetica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898241" y="1032153"/>
            <a:ext cx="2265362" cy="1385887"/>
            <a:chOff x="755996" y="4319174"/>
            <a:chExt cx="2265362" cy="1385887"/>
          </a:xfrm>
        </p:grpSpPr>
        <p:sp>
          <p:nvSpPr>
            <p:cNvPr id="5" name="Oval 16"/>
            <p:cNvSpPr>
              <a:spLocks noChangeArrowheads="1"/>
            </p:cNvSpPr>
            <p:nvPr/>
          </p:nvSpPr>
          <p:spPr bwMode="auto">
            <a:xfrm>
              <a:off x="886171" y="4833524"/>
              <a:ext cx="80962" cy="7778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400" tIns="45702" rIns="91400" bIns="45702" anchor="ctr"/>
            <a:lstStyle/>
            <a:p>
              <a:pPr eaLnBrk="0" hangingPunct="0"/>
              <a:endParaRPr lang="en-CA"/>
            </a:p>
          </p:txBody>
        </p:sp>
        <p:sp>
          <p:nvSpPr>
            <p:cNvPr id="6" name="Line 32"/>
            <p:cNvSpPr>
              <a:spLocks noChangeShapeType="1"/>
            </p:cNvSpPr>
            <p:nvPr/>
          </p:nvSpPr>
          <p:spPr bwMode="auto">
            <a:xfrm>
              <a:off x="1014758" y="4871624"/>
              <a:ext cx="312738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1400" tIns="45702" rIns="91400" bIns="45702"/>
            <a:lstStyle/>
            <a:p>
              <a:endParaRPr lang="en-CA"/>
            </a:p>
          </p:txBody>
        </p:sp>
        <p:sp>
          <p:nvSpPr>
            <p:cNvPr id="7" name="Oval 48"/>
            <p:cNvSpPr>
              <a:spLocks noChangeArrowheads="1"/>
            </p:cNvSpPr>
            <p:nvPr/>
          </p:nvSpPr>
          <p:spPr bwMode="auto">
            <a:xfrm>
              <a:off x="2627658" y="5230399"/>
              <a:ext cx="80963" cy="77787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400" tIns="45702" rIns="91400" bIns="45702" anchor="ctr"/>
            <a:lstStyle/>
            <a:p>
              <a:pPr eaLnBrk="0" hangingPunct="0"/>
              <a:endParaRPr lang="en-CA"/>
            </a:p>
          </p:txBody>
        </p:sp>
        <p:sp>
          <p:nvSpPr>
            <p:cNvPr id="8" name="Line 49"/>
            <p:cNvSpPr>
              <a:spLocks noChangeShapeType="1"/>
            </p:cNvSpPr>
            <p:nvPr/>
          </p:nvSpPr>
          <p:spPr bwMode="auto">
            <a:xfrm flipV="1">
              <a:off x="2778471" y="4319174"/>
              <a:ext cx="242887" cy="1460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1400" tIns="45702" rIns="91400" bIns="45702"/>
            <a:lstStyle/>
            <a:p>
              <a:endParaRPr lang="en-CA"/>
            </a:p>
          </p:txBody>
        </p:sp>
        <p:sp>
          <p:nvSpPr>
            <p:cNvPr id="9" name="Line 50"/>
            <p:cNvSpPr>
              <a:spLocks noChangeShapeType="1"/>
            </p:cNvSpPr>
            <p:nvPr/>
          </p:nvSpPr>
          <p:spPr bwMode="auto">
            <a:xfrm>
              <a:off x="2719733" y="5328824"/>
              <a:ext cx="196850" cy="1635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 lIns="91400" tIns="45702" rIns="91400" bIns="45702"/>
            <a:lstStyle/>
            <a:p>
              <a:endParaRPr lang="en-CA"/>
            </a:p>
          </p:txBody>
        </p:sp>
        <p:sp>
          <p:nvSpPr>
            <p:cNvPr id="10" name="Text Box 51"/>
            <p:cNvSpPr txBox="1">
              <a:spLocks noChangeArrowheads="1"/>
            </p:cNvSpPr>
            <p:nvPr/>
          </p:nvSpPr>
          <p:spPr bwMode="auto">
            <a:xfrm>
              <a:off x="755996" y="4860511"/>
              <a:ext cx="352425" cy="460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00" tIns="45702" rIns="91400" bIns="45702">
              <a:spAutoFit/>
            </a:bodyPr>
            <a:lstStyle/>
            <a:p>
              <a:pPr eaLnBrk="0" hangingPunct="0"/>
              <a:r>
                <a:rPr lang="en-US" sz="2400">
                  <a:latin typeface="Symbol" charset="2"/>
                </a:rPr>
                <a:t>c</a:t>
              </a:r>
            </a:p>
          </p:txBody>
        </p:sp>
        <p:sp>
          <p:nvSpPr>
            <p:cNvPr id="11" name="Text Box 52"/>
            <p:cNvSpPr txBox="1">
              <a:spLocks noChangeArrowheads="1"/>
            </p:cNvSpPr>
            <p:nvPr/>
          </p:nvSpPr>
          <p:spPr bwMode="auto">
            <a:xfrm>
              <a:off x="1327496" y="4958936"/>
              <a:ext cx="627062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00" tIns="45702" rIns="91400" bIns="45702">
              <a:spAutoFit/>
            </a:bodyPr>
            <a:lstStyle/>
            <a:p>
              <a:pPr eaLnBrk="0" hangingPunct="0"/>
              <a:r>
                <a:rPr lang="en-US" baseline="30000" dirty="0"/>
                <a:t>40</a:t>
              </a:r>
              <a:r>
                <a:rPr lang="en-US" dirty="0"/>
                <a:t>Ar</a:t>
              </a:r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2381596" y="4644611"/>
              <a:ext cx="627062" cy="398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00" tIns="45702" rIns="91400" bIns="45702">
              <a:spAutoFit/>
            </a:bodyPr>
            <a:lstStyle/>
            <a:p>
              <a:pPr eaLnBrk="0" hangingPunct="0"/>
              <a:r>
                <a:rPr lang="en-US" baseline="30000" dirty="0"/>
                <a:t>40</a:t>
              </a:r>
              <a:r>
                <a:rPr lang="en-US" dirty="0"/>
                <a:t>Ar</a:t>
              </a:r>
            </a:p>
          </p:txBody>
        </p:sp>
        <p:sp>
          <p:nvSpPr>
            <p:cNvPr id="13" name="Rectangle 54"/>
            <p:cNvSpPr>
              <a:spLocks noChangeArrowheads="1"/>
            </p:cNvSpPr>
            <p:nvPr/>
          </p:nvSpPr>
          <p:spPr bwMode="auto">
            <a:xfrm>
              <a:off x="2478433" y="5243099"/>
              <a:ext cx="354013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1400" tIns="45702" rIns="91400" bIns="45702">
              <a:spAutoFit/>
            </a:bodyPr>
            <a:lstStyle/>
            <a:p>
              <a:pPr eaLnBrk="0" hangingPunct="0"/>
              <a:r>
                <a:rPr lang="en-US" sz="2400">
                  <a:latin typeface="Symbol" charset="2"/>
                </a:rPr>
                <a:t>c</a:t>
              </a:r>
            </a:p>
          </p:txBody>
        </p:sp>
        <p:pic>
          <p:nvPicPr>
            <p:cNvPr id="14" name="Picture 3" descr="C:\Users\Mark\Desktop\DesktopFiles\Ar_brb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86258" y="4757324"/>
              <a:ext cx="239713" cy="266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3" descr="C:\Users\Mark\Desktop\DesktopFiles\Ar_brb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3358" y="4435061"/>
              <a:ext cx="241300" cy="265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4254844" y="1090672"/>
            <a:ext cx="4668907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dirty="0">
                <a:latin typeface="Arial" charset="0"/>
              </a:rPr>
              <a:t>Scattered nucleus (with several 10’s of </a:t>
            </a:r>
            <a:r>
              <a:rPr lang="en-US" sz="1800" dirty="0" err="1">
                <a:latin typeface="Arial" charset="0"/>
              </a:rPr>
              <a:t>keV</a:t>
            </a:r>
            <a:r>
              <a:rPr lang="en-US" sz="1800" dirty="0">
                <a:latin typeface="Arial" charset="0"/>
              </a:rPr>
              <a:t>)</a:t>
            </a:r>
          </a:p>
          <a:p>
            <a:r>
              <a:rPr lang="en-US" sz="1800" dirty="0">
                <a:latin typeface="Arial" charset="0"/>
              </a:rPr>
              <a:t>is detected via scintillation in liquid argon</a:t>
            </a:r>
            <a:r>
              <a:rPr lang="en-US" sz="1800" dirty="0" smtClean="0">
                <a:latin typeface="Arial" charset="0"/>
              </a:rPr>
              <a:t>.</a:t>
            </a:r>
            <a:endParaRPr lang="en-US" sz="18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30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Current Status of </a:t>
            </a:r>
            <a:r>
              <a:rPr lang="en-CA" dirty="0" smtClean="0"/>
              <a:t>DEAP-3600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sz="2400" dirty="0"/>
              <a:t>Acrylic vessel resurfacing was completed </a:t>
            </a:r>
            <a:r>
              <a:rPr lang="en-CA" sz="2400" dirty="0" smtClean="0"/>
              <a:t>at the end </a:t>
            </a:r>
            <a:r>
              <a:rPr lang="en-CA" sz="2400" dirty="0"/>
              <a:t>of </a:t>
            </a:r>
            <a:r>
              <a:rPr lang="en-CA" sz="2400" dirty="0" smtClean="0"/>
              <a:t>2014</a:t>
            </a:r>
          </a:p>
          <a:p>
            <a:r>
              <a:rPr lang="en-CA" sz="2400" dirty="0" smtClean="0"/>
              <a:t>Detector optical calibration, PMT and electronics commissioning ongoing (winter 2014/spring 2015)</a:t>
            </a:r>
          </a:p>
          <a:p>
            <a:r>
              <a:rPr lang="en-CA" sz="2400" dirty="0" smtClean="0"/>
              <a:t>Commissioning cryogenic system (winter 2014/spring 2015)</a:t>
            </a:r>
            <a:endParaRPr lang="en-CA" sz="2400" dirty="0"/>
          </a:p>
          <a:p>
            <a:r>
              <a:rPr lang="en-CA" sz="2400" dirty="0" smtClean="0"/>
              <a:t>Vacuum-baked acrylic vessel, prep. for WLS (spring 2015)</a:t>
            </a:r>
          </a:p>
          <a:p>
            <a:r>
              <a:rPr lang="en-CA" sz="2400" dirty="0" smtClean="0"/>
              <a:t>Completion of shield tank components, calibration hardware, veto PMT system (late spring 2015)</a:t>
            </a:r>
          </a:p>
          <a:p>
            <a:r>
              <a:rPr lang="en-CA" sz="2400" dirty="0"/>
              <a:t>Inner wavelength </a:t>
            </a:r>
            <a:r>
              <a:rPr lang="en-CA" sz="2400" dirty="0" smtClean="0"/>
              <a:t>shifter deposited on AV June 2015</a:t>
            </a:r>
          </a:p>
          <a:p>
            <a:r>
              <a:rPr lang="en-CA" sz="2400" dirty="0" smtClean="0"/>
              <a:t>Optical calibration runs June/July 2015</a:t>
            </a:r>
            <a:endParaRPr lang="en-CA" sz="2400" dirty="0" smtClean="0"/>
          </a:p>
          <a:p>
            <a:r>
              <a:rPr lang="en-CA" sz="2400" dirty="0" smtClean="0"/>
              <a:t>Currently completing installation of cooling coil into AV neck, planning for start of </a:t>
            </a:r>
            <a:r>
              <a:rPr lang="en-CA" sz="2400" dirty="0" err="1" smtClean="0"/>
              <a:t>cooldown</a:t>
            </a:r>
            <a:r>
              <a:rPr lang="en-CA" sz="2400" dirty="0" smtClean="0"/>
              <a:t> early fall</a:t>
            </a:r>
            <a:endParaRPr lang="en-CA" sz="2400" dirty="0" smtClean="0"/>
          </a:p>
          <a:p>
            <a:pPr marL="0" indent="0">
              <a:buNone/>
            </a:pPr>
            <a:endParaRPr lang="en-CA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5C426-6889-4870-9E58-A4435C10D24E}" type="slidenum">
              <a:rPr lang="en-CA" smtClean="0"/>
              <a:t>30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1091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0094" y="764704"/>
            <a:ext cx="7332547" cy="5795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8847" y="116632"/>
            <a:ext cx="5121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50-Tonne liquid argon detector (</a:t>
            </a:r>
            <a:r>
              <a:rPr lang="en-CA" dirty="0" smtClean="0"/>
              <a:t>conceptual only)</a:t>
            </a:r>
            <a:endParaRPr lang="en-CA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156176" y="301298"/>
            <a:ext cx="2646878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“Conventional”</a:t>
            </a:r>
          </a:p>
          <a:p>
            <a:r>
              <a:rPr lang="en-CA" dirty="0"/>
              <a:t> </a:t>
            </a:r>
            <a:r>
              <a:rPr lang="en-CA" dirty="0" smtClean="0"/>
              <a:t>  ultra-clean acrylic</a:t>
            </a:r>
          </a:p>
          <a:p>
            <a:r>
              <a:rPr lang="en-CA" dirty="0"/>
              <a:t> </a:t>
            </a:r>
            <a:r>
              <a:rPr lang="en-CA" dirty="0" smtClean="0"/>
              <a:t>  vessel, </a:t>
            </a:r>
          </a:p>
          <a:p>
            <a:r>
              <a:rPr lang="en-CA" dirty="0"/>
              <a:t> </a:t>
            </a:r>
            <a:r>
              <a:rPr lang="en-CA" dirty="0" smtClean="0"/>
              <a:t>   constructed UG</a:t>
            </a:r>
          </a:p>
          <a:p>
            <a:endParaRPr lang="en-CA" dirty="0"/>
          </a:p>
          <a:p>
            <a:r>
              <a:rPr lang="en-CA" dirty="0" smtClean="0"/>
              <a:t>Sanded over ~months</a:t>
            </a:r>
          </a:p>
          <a:p>
            <a:r>
              <a:rPr lang="en-CA" dirty="0"/>
              <a:t> </a:t>
            </a:r>
            <a:r>
              <a:rPr lang="en-CA" dirty="0" smtClean="0"/>
              <a:t> to remove deposited</a:t>
            </a:r>
          </a:p>
          <a:p>
            <a:r>
              <a:rPr lang="en-CA" dirty="0"/>
              <a:t> </a:t>
            </a:r>
            <a:r>
              <a:rPr lang="en-CA" dirty="0" smtClean="0"/>
              <a:t> daughters, meets</a:t>
            </a:r>
          </a:p>
          <a:p>
            <a:r>
              <a:rPr lang="en-CA" dirty="0"/>
              <a:t> </a:t>
            </a:r>
            <a:r>
              <a:rPr lang="en-CA" dirty="0" smtClean="0"/>
              <a:t> </a:t>
            </a:r>
            <a:r>
              <a:rPr lang="en-CA" dirty="0" smtClean="0"/>
              <a:t>requirement</a:t>
            </a:r>
          </a:p>
          <a:p>
            <a:r>
              <a:rPr lang="en-CA" dirty="0"/>
              <a:t> </a:t>
            </a:r>
            <a:r>
              <a:rPr lang="en-CA" dirty="0" smtClean="0"/>
              <a:t>  (can tolerate higher</a:t>
            </a:r>
          </a:p>
          <a:p>
            <a:r>
              <a:rPr lang="en-CA" dirty="0"/>
              <a:t> </a:t>
            </a:r>
            <a:r>
              <a:rPr lang="en-CA" dirty="0" smtClean="0"/>
              <a:t>   surface backgrounds </a:t>
            </a:r>
          </a:p>
          <a:p>
            <a:r>
              <a:rPr lang="en-CA" dirty="0"/>
              <a:t> </a:t>
            </a:r>
            <a:r>
              <a:rPr lang="en-CA" dirty="0" smtClean="0"/>
              <a:t>   in larger detector!)</a:t>
            </a:r>
            <a:endParaRPr lang="en-CA" dirty="0" smtClean="0"/>
          </a:p>
          <a:p>
            <a:endParaRPr lang="en-CA" dirty="0"/>
          </a:p>
          <a:p>
            <a:r>
              <a:rPr lang="en-CA" dirty="0" smtClean="0"/>
              <a:t>150-tonnes </a:t>
            </a:r>
            <a:r>
              <a:rPr lang="en-CA" dirty="0" err="1" smtClean="0"/>
              <a:t>DAr</a:t>
            </a:r>
            <a:r>
              <a:rPr lang="en-CA" dirty="0" smtClean="0"/>
              <a:t> in AV</a:t>
            </a:r>
          </a:p>
          <a:p>
            <a:r>
              <a:rPr lang="en-CA" dirty="0"/>
              <a:t> </a:t>
            </a:r>
            <a:r>
              <a:rPr lang="en-CA" dirty="0" smtClean="0"/>
              <a:t> 50-tonne </a:t>
            </a:r>
            <a:r>
              <a:rPr lang="en-CA" dirty="0" err="1" smtClean="0"/>
              <a:t>fiducial</a:t>
            </a:r>
            <a:endParaRPr lang="en-CA" dirty="0" smtClean="0"/>
          </a:p>
          <a:p>
            <a:endParaRPr lang="en-CA" dirty="0"/>
          </a:p>
          <a:p>
            <a:r>
              <a:rPr lang="en-CA" dirty="0" smtClean="0"/>
              <a:t>Requires UG storage</a:t>
            </a:r>
          </a:p>
          <a:p>
            <a:r>
              <a:rPr lang="en-CA" dirty="0"/>
              <a:t> </a:t>
            </a:r>
            <a:r>
              <a:rPr lang="en-CA" dirty="0" smtClean="0"/>
              <a:t> of argon target</a:t>
            </a:r>
          </a:p>
          <a:p>
            <a:endParaRPr lang="en-CA" dirty="0"/>
          </a:p>
          <a:p>
            <a:r>
              <a:rPr lang="en-CA" dirty="0" smtClean="0"/>
              <a:t>Will investigate PMTs</a:t>
            </a:r>
          </a:p>
          <a:p>
            <a:r>
              <a:rPr lang="en-CA" dirty="0"/>
              <a:t> </a:t>
            </a:r>
            <a:r>
              <a:rPr lang="en-CA" dirty="0" smtClean="0"/>
              <a:t> versus </a:t>
            </a:r>
            <a:r>
              <a:rPr lang="en-CA" dirty="0" err="1" smtClean="0"/>
              <a:t>SiPMs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195618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en-CA" sz="3600" dirty="0" smtClean="0"/>
              <a:t>Backgrounds in xenon and argon</a:t>
            </a:r>
            <a:endParaRPr lang="en-CA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1340768"/>
            <a:ext cx="58326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All the “regular” radioactive backgrounds</a:t>
            </a:r>
          </a:p>
          <a:p>
            <a:endParaRPr lang="en-CA" dirty="0"/>
          </a:p>
          <a:p>
            <a:pPr marL="285750" indent="-285750">
              <a:buFont typeface="Courier New" pitchFamily="49" charset="0"/>
              <a:buChar char="o"/>
            </a:pPr>
            <a:r>
              <a:rPr lang="en-CA" dirty="0" smtClean="0"/>
              <a:t>   neutrons, internal, </a:t>
            </a:r>
            <a:r>
              <a:rPr lang="en-CA" dirty="0" smtClean="0">
                <a:latin typeface="Symbol" pitchFamily="18" charset="2"/>
              </a:rPr>
              <a:t>m</a:t>
            </a:r>
            <a:r>
              <a:rPr lang="en-CA" dirty="0" smtClean="0"/>
              <a:t>-induced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CA" dirty="0"/>
              <a:t> </a:t>
            </a:r>
            <a:r>
              <a:rPr lang="en-CA" dirty="0" smtClean="0"/>
              <a:t>  </a:t>
            </a:r>
            <a:r>
              <a:rPr lang="en-CA" dirty="0" smtClean="0">
                <a:latin typeface="Symbol" pitchFamily="18" charset="2"/>
              </a:rPr>
              <a:t>b/g</a:t>
            </a:r>
            <a:r>
              <a:rPr lang="en-CA" dirty="0" smtClean="0"/>
              <a:t> leakage</a:t>
            </a:r>
          </a:p>
          <a:p>
            <a:pPr marL="285750" indent="-285750">
              <a:buFont typeface="Courier New" pitchFamily="49" charset="0"/>
              <a:buChar char="o"/>
            </a:pPr>
            <a:r>
              <a:rPr lang="en-CA" dirty="0"/>
              <a:t> </a:t>
            </a:r>
            <a:r>
              <a:rPr lang="en-CA" dirty="0" smtClean="0"/>
              <a:t>  surface events, </a:t>
            </a:r>
            <a:r>
              <a:rPr lang="en-CA" dirty="0" smtClean="0">
                <a:latin typeface="Symbol" pitchFamily="18" charset="2"/>
              </a:rPr>
              <a:t>a</a:t>
            </a:r>
            <a:r>
              <a:rPr lang="en-CA" dirty="0" smtClean="0"/>
              <a:t>-emitting </a:t>
            </a:r>
            <a:r>
              <a:rPr lang="en-CA" dirty="0" err="1" smtClean="0"/>
              <a:t>Rn</a:t>
            </a:r>
            <a:r>
              <a:rPr lang="en-CA" dirty="0" smtClean="0"/>
              <a:t> daughters</a:t>
            </a:r>
          </a:p>
          <a:p>
            <a:pPr marL="285750" indent="-285750">
              <a:buFont typeface="Courier New" pitchFamily="49" charset="0"/>
              <a:buChar char="o"/>
            </a:pPr>
            <a:endParaRPr lang="en-CA" dirty="0" smtClean="0"/>
          </a:p>
          <a:p>
            <a:pPr marL="285750" indent="-285750">
              <a:buFont typeface="Courier New" pitchFamily="49" charset="0"/>
              <a:buChar char="o"/>
            </a:pPr>
            <a:endParaRPr lang="en-CA" dirty="0"/>
          </a:p>
          <a:p>
            <a:pPr marL="285750" indent="-285750">
              <a:buFont typeface="Courier New" pitchFamily="49" charset="0"/>
              <a:buChar char="o"/>
            </a:pPr>
            <a:endParaRPr lang="en-CA" dirty="0" smtClean="0"/>
          </a:p>
          <a:p>
            <a:pPr marL="285750" indent="-285750">
              <a:buFont typeface="Courier New" pitchFamily="49" charset="0"/>
              <a:buChar char="o"/>
            </a:pPr>
            <a:endParaRPr lang="en-CA" dirty="0"/>
          </a:p>
          <a:p>
            <a:r>
              <a:rPr lang="en-CA" dirty="0" smtClean="0"/>
              <a:t>Beyond 10</a:t>
            </a:r>
            <a:r>
              <a:rPr lang="en-CA" baseline="30000" dirty="0" smtClean="0"/>
              <a:t>-46</a:t>
            </a:r>
            <a:r>
              <a:rPr lang="en-CA" dirty="0" smtClean="0"/>
              <a:t> cm</a:t>
            </a:r>
            <a:r>
              <a:rPr lang="en-CA" baseline="30000" dirty="0" smtClean="0"/>
              <a:t>2</a:t>
            </a:r>
            <a:r>
              <a:rPr lang="en-CA" dirty="0" smtClean="0"/>
              <a:t>, need to consider neutrinos…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5784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4427982" y="836712"/>
            <a:ext cx="4620943" cy="4680520"/>
            <a:chOff x="4505816" y="1503254"/>
            <a:chExt cx="4283968" cy="43392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32873" b="32744"/>
            <a:stretch/>
          </p:blipFill>
          <p:spPr>
            <a:xfrm>
              <a:off x="4505816" y="1503254"/>
              <a:ext cx="4283968" cy="4339200"/>
            </a:xfrm>
            <a:prstGeom prst="rect">
              <a:avLst/>
            </a:prstGeom>
          </p:spPr>
        </p:pic>
        <p:cxnSp>
          <p:nvCxnSpPr>
            <p:cNvPr id="12" name="Straight Connector 11"/>
            <p:cNvCxnSpPr/>
            <p:nvPr/>
          </p:nvCxnSpPr>
          <p:spPr>
            <a:xfrm flipH="1" flipV="1">
              <a:off x="8412932" y="1691623"/>
              <a:ext cx="6673" cy="3343515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>
              <a:spLocks noChangeAspect="1"/>
            </p:cNvSpPr>
            <p:nvPr/>
          </p:nvSpPr>
          <p:spPr>
            <a:xfrm>
              <a:off x="7597056" y="2951656"/>
              <a:ext cx="787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 smtClean="0">
                  <a:solidFill>
                    <a:schemeClr val="accent1"/>
                  </a:solidFill>
                </a:rPr>
                <a:t>thresh</a:t>
              </a:r>
              <a:endParaRPr lang="en-CA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0" y="769671"/>
            <a:ext cx="4600784" cy="4548972"/>
            <a:chOff x="251520" y="1412776"/>
            <a:chExt cx="4104456" cy="405823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66437" b="-1"/>
            <a:stretch/>
          </p:blipFill>
          <p:spPr>
            <a:xfrm>
              <a:off x="251520" y="1412776"/>
              <a:ext cx="4104456" cy="4058234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>
              <a:off x="1115616" y="3140968"/>
              <a:ext cx="3096344" cy="252028"/>
            </a:xfrm>
            <a:prstGeom prst="line">
              <a:avLst/>
            </a:prstGeom>
            <a:ln w="317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3347864" y="3347700"/>
              <a:ext cx="6969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b="1" dirty="0" err="1" smtClean="0">
                  <a:solidFill>
                    <a:schemeClr val="accent6"/>
                  </a:solidFill>
                </a:rPr>
                <a:t>pp</a:t>
              </a:r>
              <a:r>
                <a:rPr lang="en-CA" b="1" dirty="0" smtClean="0">
                  <a:solidFill>
                    <a:schemeClr val="accent6"/>
                  </a:solidFill>
                </a:rPr>
                <a:t> ES</a:t>
              </a:r>
              <a:endParaRPr lang="en-CA" b="1" dirty="0">
                <a:solidFill>
                  <a:schemeClr val="accent6"/>
                </a:solidFill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3059832" y="1700808"/>
              <a:ext cx="0" cy="3240360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3059832" y="2872591"/>
              <a:ext cx="787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 smtClean="0">
                  <a:solidFill>
                    <a:schemeClr val="accent1"/>
                  </a:solidFill>
                </a:rPr>
                <a:t>thresh</a:t>
              </a:r>
              <a:endParaRPr lang="en-CA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11428" y="336878"/>
            <a:ext cx="4127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Neutrino backgrounds in xenon and argon</a:t>
            </a:r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439118" y="5517232"/>
            <a:ext cx="6844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Coherent scattering from </a:t>
            </a:r>
            <a:r>
              <a:rPr lang="en-CA" dirty="0" err="1" smtClean="0"/>
              <a:t>Strigari</a:t>
            </a:r>
            <a:r>
              <a:rPr lang="en-CA" dirty="0" smtClean="0"/>
              <a:t>, New J. Phys. 11 (2009) 105011</a:t>
            </a:r>
          </a:p>
          <a:p>
            <a:r>
              <a:rPr lang="en-CA" dirty="0" err="1" smtClean="0"/>
              <a:t>pp</a:t>
            </a:r>
            <a:r>
              <a:rPr lang="en-CA" dirty="0" smtClean="0"/>
              <a:t> elastic scattering, </a:t>
            </a:r>
            <a:r>
              <a:rPr lang="en-CA" dirty="0" err="1" smtClean="0"/>
              <a:t>Boulay</a:t>
            </a:r>
            <a:endParaRPr lang="en-CA" dirty="0"/>
          </a:p>
        </p:txBody>
      </p:sp>
      <p:sp>
        <p:nvSpPr>
          <p:cNvPr id="14" name="TextBox 13"/>
          <p:cNvSpPr txBox="1"/>
          <p:nvPr/>
        </p:nvSpPr>
        <p:spPr>
          <a:xfrm>
            <a:off x="539552" y="6314910"/>
            <a:ext cx="7532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0.5 event/tonne-year </a:t>
            </a:r>
            <a:r>
              <a:rPr lang="en-CA" dirty="0" err="1" smtClean="0"/>
              <a:t>pp</a:t>
            </a:r>
            <a:r>
              <a:rPr lang="en-CA" dirty="0" smtClean="0"/>
              <a:t> background in xenon, after 0.995 discrimination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9747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Depleted argon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196751"/>
            <a:ext cx="8568371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aseline="30000" dirty="0" smtClean="0"/>
              <a:t>39</a:t>
            </a:r>
            <a:r>
              <a:rPr lang="en-CA" dirty="0" smtClean="0"/>
              <a:t>Ar maintained in the atmosphere through </a:t>
            </a:r>
            <a:r>
              <a:rPr lang="en-CA" dirty="0" err="1" smtClean="0"/>
              <a:t>cosmogenic</a:t>
            </a:r>
            <a:r>
              <a:rPr lang="en-CA" dirty="0" smtClean="0"/>
              <a:t> production </a:t>
            </a:r>
            <a:r>
              <a:rPr lang="en-CA" baseline="30000" dirty="0" smtClean="0"/>
              <a:t>40</a:t>
            </a:r>
            <a:r>
              <a:rPr lang="en-CA" dirty="0" smtClean="0"/>
              <a:t>Ar (n,2n) </a:t>
            </a:r>
            <a:r>
              <a:rPr lang="en-CA" baseline="30000" dirty="0" smtClean="0"/>
              <a:t>39</a:t>
            </a:r>
            <a:r>
              <a:rPr lang="en-CA" dirty="0" smtClean="0"/>
              <a:t>Ar</a:t>
            </a:r>
          </a:p>
          <a:p>
            <a:r>
              <a:rPr lang="en-CA" dirty="0"/>
              <a:t> </a:t>
            </a:r>
            <a:r>
              <a:rPr lang="en-CA" dirty="0" smtClean="0"/>
              <a:t> and similar reactions</a:t>
            </a:r>
          </a:p>
          <a:p>
            <a:endParaRPr lang="en-CA" dirty="0"/>
          </a:p>
          <a:p>
            <a:r>
              <a:rPr lang="en-CA" dirty="0" smtClean="0"/>
              <a:t>Pioneering work by </a:t>
            </a:r>
            <a:r>
              <a:rPr lang="en-CA" dirty="0" err="1" smtClean="0"/>
              <a:t>Galbiati</a:t>
            </a:r>
            <a:r>
              <a:rPr lang="en-CA" dirty="0" smtClean="0"/>
              <a:t>, </a:t>
            </a:r>
            <a:r>
              <a:rPr lang="en-CA" dirty="0" err="1" smtClean="0"/>
              <a:t>Calaprice</a:t>
            </a:r>
            <a:r>
              <a:rPr lang="en-CA" dirty="0" smtClean="0"/>
              <a:t> (</a:t>
            </a:r>
            <a:r>
              <a:rPr lang="en-CA" dirty="0" smtClean="0"/>
              <a:t>Princeton, </a:t>
            </a:r>
            <a:r>
              <a:rPr lang="en-CA" dirty="0" err="1" smtClean="0"/>
              <a:t>DarkSIDE</a:t>
            </a:r>
            <a:r>
              <a:rPr lang="en-CA" dirty="0" smtClean="0"/>
              <a:t>) </a:t>
            </a:r>
            <a:r>
              <a:rPr lang="en-CA" dirty="0" smtClean="0"/>
              <a:t>demonstrated the </a:t>
            </a:r>
            <a:endParaRPr lang="en-CA" dirty="0" smtClean="0"/>
          </a:p>
          <a:p>
            <a:r>
              <a:rPr lang="en-CA" dirty="0"/>
              <a:t> </a:t>
            </a:r>
            <a:r>
              <a:rPr lang="en-CA" dirty="0" smtClean="0"/>
              <a:t>possibility</a:t>
            </a:r>
            <a:r>
              <a:rPr lang="en-CA" dirty="0"/>
              <a:t> </a:t>
            </a:r>
            <a:r>
              <a:rPr lang="en-CA" dirty="0" smtClean="0"/>
              <a:t> </a:t>
            </a:r>
            <a:r>
              <a:rPr lang="en-CA" dirty="0" smtClean="0"/>
              <a:t>of obtaining low-radioactivity argon from underground sources</a:t>
            </a:r>
          </a:p>
          <a:p>
            <a:endParaRPr lang="en-CA" dirty="0"/>
          </a:p>
          <a:p>
            <a:r>
              <a:rPr lang="en-CA" dirty="0" smtClean="0"/>
              <a:t>Underground argon activity varies depending on geology, depth due to production</a:t>
            </a:r>
          </a:p>
          <a:p>
            <a:r>
              <a:rPr lang="en-CA" dirty="0"/>
              <a:t> </a:t>
            </a:r>
            <a:r>
              <a:rPr lang="en-CA" dirty="0" smtClean="0"/>
              <a:t>underground:</a:t>
            </a:r>
          </a:p>
          <a:p>
            <a:r>
              <a:rPr lang="en-CA" dirty="0"/>
              <a:t> </a:t>
            </a:r>
            <a:r>
              <a:rPr lang="en-CA" dirty="0" smtClean="0"/>
              <a:t>  (</a:t>
            </a:r>
            <a:r>
              <a:rPr lang="en-CA" dirty="0" err="1" smtClean="0">
                <a:latin typeface="Symbol" pitchFamily="18" charset="2"/>
              </a:rPr>
              <a:t>a</a:t>
            </a:r>
            <a:r>
              <a:rPr lang="en-CA" dirty="0" err="1" smtClean="0"/>
              <a:t>,n</a:t>
            </a:r>
            <a:r>
              <a:rPr lang="en-CA" dirty="0" smtClean="0"/>
              <a:t>) neutrons from U/</a:t>
            </a:r>
            <a:r>
              <a:rPr lang="en-CA" dirty="0" err="1" smtClean="0"/>
              <a:t>Th</a:t>
            </a:r>
            <a:r>
              <a:rPr lang="en-CA" dirty="0" smtClean="0"/>
              <a:t> underground</a:t>
            </a:r>
          </a:p>
          <a:p>
            <a:r>
              <a:rPr lang="en-CA" dirty="0"/>
              <a:t> </a:t>
            </a:r>
            <a:r>
              <a:rPr lang="en-CA" dirty="0" smtClean="0"/>
              <a:t>  </a:t>
            </a:r>
            <a:r>
              <a:rPr lang="en-CA" baseline="30000" dirty="0" smtClean="0"/>
              <a:t>39</a:t>
            </a:r>
            <a:r>
              <a:rPr lang="en-CA" dirty="0" smtClean="0"/>
              <a:t>K(</a:t>
            </a:r>
            <a:r>
              <a:rPr lang="en-CA" dirty="0" err="1" smtClean="0"/>
              <a:t>n,p</a:t>
            </a:r>
            <a:r>
              <a:rPr lang="en-CA" dirty="0" smtClean="0"/>
              <a:t>)</a:t>
            </a:r>
            <a:r>
              <a:rPr lang="en-CA" baseline="30000" dirty="0" smtClean="0"/>
              <a:t>39</a:t>
            </a:r>
            <a:r>
              <a:rPr lang="en-CA" dirty="0" smtClean="0"/>
              <a:t>Ar</a:t>
            </a:r>
          </a:p>
          <a:p>
            <a:endParaRPr lang="en-CA" dirty="0"/>
          </a:p>
          <a:p>
            <a:r>
              <a:rPr lang="en-CA" dirty="0" smtClean="0"/>
              <a:t>Site in Colorado developed for extraction, in support of both </a:t>
            </a:r>
            <a:r>
              <a:rPr lang="en-CA" dirty="0" err="1" smtClean="0"/>
              <a:t>DarkSIDE</a:t>
            </a:r>
            <a:r>
              <a:rPr lang="en-CA" dirty="0" smtClean="0"/>
              <a:t> </a:t>
            </a:r>
            <a:r>
              <a:rPr lang="en-CA" dirty="0" smtClean="0"/>
              <a:t>and</a:t>
            </a:r>
          </a:p>
          <a:p>
            <a:r>
              <a:rPr lang="en-CA" dirty="0"/>
              <a:t> </a:t>
            </a:r>
            <a:r>
              <a:rPr lang="en-CA" dirty="0" smtClean="0"/>
              <a:t> DEAP-3600 (4 tonnes to be produced for DEAP-3600)</a:t>
            </a:r>
          </a:p>
          <a:p>
            <a:endParaRPr lang="en-CA" dirty="0"/>
          </a:p>
          <a:p>
            <a:r>
              <a:rPr lang="en-CA" dirty="0" smtClean="0"/>
              <a:t>Several tonnes of low-radioactivity argon per day are being extracted along with</a:t>
            </a:r>
          </a:p>
          <a:p>
            <a:r>
              <a:rPr lang="en-CA" dirty="0"/>
              <a:t> </a:t>
            </a:r>
            <a:r>
              <a:rPr lang="en-CA" dirty="0" smtClean="0"/>
              <a:t> CO</a:t>
            </a:r>
            <a:r>
              <a:rPr lang="en-CA" baseline="-25000" dirty="0" smtClean="0"/>
              <a:t>2</a:t>
            </a:r>
            <a:r>
              <a:rPr lang="en-CA" dirty="0" smtClean="0"/>
              <a:t>; Princeton </a:t>
            </a:r>
            <a:r>
              <a:rPr lang="en-CA" dirty="0" smtClean="0"/>
              <a:t>has separated</a:t>
            </a:r>
            <a:r>
              <a:rPr lang="en-CA" dirty="0" smtClean="0"/>
              <a:t> </a:t>
            </a:r>
            <a:r>
              <a:rPr lang="en-CA" dirty="0" smtClean="0"/>
              <a:t>on the order of kg/day from the stream</a:t>
            </a:r>
          </a:p>
          <a:p>
            <a:endParaRPr lang="en-CA" dirty="0"/>
          </a:p>
          <a:p>
            <a:r>
              <a:rPr lang="en-CA" dirty="0" smtClean="0"/>
              <a:t>Would need to scale up to order 100 kg/day </a:t>
            </a:r>
            <a:r>
              <a:rPr lang="en-CA" dirty="0" smtClean="0"/>
              <a:t>or greater for </a:t>
            </a:r>
            <a:r>
              <a:rPr lang="en-CA" dirty="0" smtClean="0"/>
              <a:t>proposed </a:t>
            </a:r>
            <a:r>
              <a:rPr lang="en-CA" dirty="0" smtClean="0"/>
              <a:t>detector</a:t>
            </a:r>
            <a:endParaRPr lang="en-CA" dirty="0"/>
          </a:p>
          <a:p>
            <a:r>
              <a:rPr lang="en-CA" dirty="0" smtClean="0"/>
              <a:t>  (significant challenge for large detector is production/storage of Depleted Argon)</a:t>
            </a:r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391359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en-CA" sz="2800" dirty="0" smtClean="0"/>
              <a:t>The downside:  </a:t>
            </a:r>
            <a:r>
              <a:rPr lang="en-CA" sz="2800" baseline="30000" dirty="0" smtClean="0"/>
              <a:t>39</a:t>
            </a:r>
            <a:r>
              <a:rPr lang="en-CA" sz="2800" dirty="0" smtClean="0"/>
              <a:t>Ar in </a:t>
            </a:r>
            <a:r>
              <a:rPr lang="en-CA" sz="2800" dirty="0" err="1" smtClean="0"/>
              <a:t>Ar</a:t>
            </a:r>
            <a:r>
              <a:rPr lang="en-CA" sz="2800" dirty="0" smtClean="0"/>
              <a:t> at 1 </a:t>
            </a:r>
            <a:r>
              <a:rPr lang="en-CA" sz="2800" dirty="0" err="1" smtClean="0"/>
              <a:t>Bq</a:t>
            </a:r>
            <a:r>
              <a:rPr lang="en-CA" sz="2800" dirty="0" smtClean="0"/>
              <a:t>/kg</a:t>
            </a:r>
            <a:endParaRPr lang="en-CA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582" y="836712"/>
            <a:ext cx="7205472" cy="49011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5616" y="5743543"/>
            <a:ext cx="5269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Need argon depleted in </a:t>
            </a:r>
            <a:r>
              <a:rPr lang="en-CA" baseline="30000" dirty="0" smtClean="0"/>
              <a:t>39</a:t>
            </a:r>
            <a:r>
              <a:rPr lang="en-CA" dirty="0" smtClean="0"/>
              <a:t>Ar beyond ~few tonnes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1891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64" y="978408"/>
            <a:ext cx="7205472" cy="49011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692696"/>
            <a:ext cx="344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Sensitivity with 50-tonnes argon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6261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Summary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dirty="0" smtClean="0"/>
              <a:t>DEAP Collaboration focused on exploiting DEAP-3600 detector in short term</a:t>
            </a:r>
          </a:p>
          <a:p>
            <a:endParaRPr lang="en-CA" dirty="0"/>
          </a:p>
          <a:p>
            <a:r>
              <a:rPr lang="en-CA" dirty="0" smtClean="0"/>
              <a:t>DEAP-3600 </a:t>
            </a:r>
            <a:r>
              <a:rPr lang="en-CA" dirty="0" smtClean="0"/>
              <a:t>sensitive to SI DM interactions at 10</a:t>
            </a:r>
            <a:r>
              <a:rPr lang="en-CA" baseline="30000" dirty="0" smtClean="0"/>
              <a:t>-46</a:t>
            </a:r>
            <a:r>
              <a:rPr lang="en-CA" dirty="0" smtClean="0"/>
              <a:t> cm</a:t>
            </a:r>
            <a:r>
              <a:rPr lang="en-CA" baseline="30000" dirty="0" smtClean="0"/>
              <a:t>2</a:t>
            </a:r>
            <a:r>
              <a:rPr lang="en-CA" dirty="0"/>
              <a:t>;</a:t>
            </a:r>
            <a:r>
              <a:rPr lang="en-CA" dirty="0" smtClean="0"/>
              <a:t> factor of &gt;20X improvement at high WIMP mass over current LUX leading result</a:t>
            </a:r>
          </a:p>
          <a:p>
            <a:endParaRPr lang="en-CA" dirty="0"/>
          </a:p>
          <a:p>
            <a:r>
              <a:rPr lang="en-CA" dirty="0" smtClean="0"/>
              <a:t>Construction completed, </a:t>
            </a:r>
            <a:r>
              <a:rPr lang="en-CA" dirty="0" smtClean="0"/>
              <a:t>detector being commissioned, planned for liquid filling starting shortly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50T </a:t>
            </a:r>
            <a:r>
              <a:rPr lang="en-CA" dirty="0" smtClean="0"/>
              <a:t>follow-up </a:t>
            </a:r>
            <a:r>
              <a:rPr lang="en-CA" dirty="0" smtClean="0"/>
              <a:t>program builds on DEAP-3600 developments, physics </a:t>
            </a:r>
            <a:r>
              <a:rPr lang="en-CA" dirty="0" smtClean="0"/>
              <a:t>reach approaches ultimate sensitivity of neutrino backgrounds</a:t>
            </a:r>
          </a:p>
          <a:p>
            <a:endParaRPr lang="en-CA" dirty="0" smtClean="0"/>
          </a:p>
        </p:txBody>
      </p:sp>
    </p:spTree>
    <p:extLst>
      <p:ext uri="{BB962C8B-B14F-4D97-AF65-F5344CB8AC3E}">
        <p14:creationId xmlns:p14="http://schemas.microsoft.com/office/powerpoint/2010/main" val="393820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429" y="26064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DEAP-50T Comments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70" y="980728"/>
            <a:ext cx="8440960" cy="5472608"/>
          </a:xfrm>
        </p:spPr>
        <p:txBody>
          <a:bodyPr>
            <a:normAutofit fontScale="47500" lnSpcReduction="20000"/>
          </a:bodyPr>
          <a:lstStyle/>
          <a:p>
            <a:r>
              <a:rPr lang="en-CA" dirty="0" smtClean="0"/>
              <a:t>Plan to inform design from DEAP-3600 performance, in particular achieved  light yield,  surface backgrounds and radon loads</a:t>
            </a:r>
          </a:p>
          <a:p>
            <a:pPr marL="0" indent="0">
              <a:buNone/>
            </a:pPr>
            <a:endParaRPr lang="en-CA" dirty="0"/>
          </a:p>
          <a:p>
            <a:r>
              <a:rPr lang="en-CA" dirty="0" smtClean="0"/>
              <a:t>Large single-phase argon detector has good potential to push DM sensitivity, complementary to xenon or good alternative if background-subtraction of pp neutrino signal required in xenon</a:t>
            </a:r>
          </a:p>
          <a:p>
            <a:pPr marL="0" indent="0">
              <a:buNone/>
            </a:pPr>
            <a:endParaRPr lang="en-CA" dirty="0"/>
          </a:p>
          <a:p>
            <a:r>
              <a:rPr lang="en-CA" dirty="0" smtClean="0"/>
              <a:t>Currently conceptual design only ! project may fit in Cube Hall or </a:t>
            </a:r>
            <a:r>
              <a:rPr lang="en-CA" dirty="0" err="1" smtClean="0"/>
              <a:t>Cryopit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Significant effort needs to be placed on engineering, in particular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   -Seismic requirements at SNOLAB</a:t>
            </a:r>
          </a:p>
          <a:p>
            <a:pPr marL="0" indent="0">
              <a:buNone/>
            </a:pPr>
            <a:r>
              <a:rPr lang="en-CA" dirty="0"/>
              <a:t> </a:t>
            </a:r>
            <a:r>
              <a:rPr lang="en-CA" dirty="0" smtClean="0"/>
              <a:t>  -Failure analysis, overpressure and venting</a:t>
            </a:r>
          </a:p>
          <a:p>
            <a:pPr marL="0" indent="0">
              <a:buNone/>
            </a:pPr>
            <a:r>
              <a:rPr lang="en-CA" dirty="0"/>
              <a:t> </a:t>
            </a:r>
            <a:r>
              <a:rPr lang="en-CA" dirty="0" smtClean="0"/>
              <a:t>   (above two required several years of effort for DEAP-3600, much more</a:t>
            </a:r>
          </a:p>
          <a:p>
            <a:pPr marL="0" indent="0">
              <a:buNone/>
            </a:pPr>
            <a:r>
              <a:rPr lang="en-CA" dirty="0"/>
              <a:t> </a:t>
            </a:r>
            <a:r>
              <a:rPr lang="en-CA" dirty="0" smtClean="0"/>
              <a:t>    effort than initially anticipated, even for “tiny” 3.6 Tonne detector)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dirty="0"/>
              <a:t> </a:t>
            </a:r>
            <a:r>
              <a:rPr lang="en-CA" dirty="0" smtClean="0"/>
              <a:t>  -Storage and logistics for ~several hundred tonnes of argon</a:t>
            </a:r>
          </a:p>
          <a:p>
            <a:pPr marL="0" indent="0">
              <a:buNone/>
            </a:pPr>
            <a:endParaRPr lang="en-CA" dirty="0" smtClean="0"/>
          </a:p>
          <a:p>
            <a:r>
              <a:rPr lang="en-CA" dirty="0" smtClean="0"/>
              <a:t>In addition to R&amp;D for 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dirty="0"/>
              <a:t> </a:t>
            </a:r>
            <a:r>
              <a:rPr lang="en-CA" dirty="0" smtClean="0"/>
              <a:t>  -Light readout (potential for overlap with other next-gen projects)</a:t>
            </a:r>
          </a:p>
          <a:p>
            <a:pPr marL="0" indent="0">
              <a:buNone/>
            </a:pPr>
            <a:r>
              <a:rPr lang="en-CA" dirty="0"/>
              <a:t> </a:t>
            </a:r>
            <a:r>
              <a:rPr lang="en-CA" dirty="0" smtClean="0"/>
              <a:t>  -Backgrounds, esp. radon and </a:t>
            </a:r>
            <a:r>
              <a:rPr lang="en-CA" dirty="0" err="1" smtClean="0"/>
              <a:t>Pb</a:t>
            </a:r>
            <a:r>
              <a:rPr lang="en-CA" dirty="0" smtClean="0"/>
              <a:t>/Po contamination/migration and control</a:t>
            </a:r>
          </a:p>
          <a:p>
            <a:pPr marL="0" indent="0">
              <a:buNone/>
            </a:pPr>
            <a:r>
              <a:rPr lang="en-CA" dirty="0" smtClean="0"/>
              <a:t>   -Simulations for detector performance, design, etc.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 smtClean="0"/>
              <a:t> (Plans to start some of the above R&amp;D towards DEAP-50T,  in particular Boulay at Carleton)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0663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END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671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38" y="134801"/>
            <a:ext cx="8416925" cy="571500"/>
          </a:xfrm>
        </p:spPr>
        <p:txBody>
          <a:bodyPr>
            <a:normAutofit/>
          </a:bodyPr>
          <a:lstStyle/>
          <a:p>
            <a:r>
              <a:rPr lang="en-CA" sz="2400" dirty="0" smtClean="0"/>
              <a:t>Calibration of DEAP-1 with </a:t>
            </a:r>
            <a:r>
              <a:rPr lang="en-CA" sz="2400" dirty="0" err="1" smtClean="0"/>
              <a:t>AmBe</a:t>
            </a:r>
            <a:r>
              <a:rPr lang="en-CA" sz="2400" dirty="0" smtClean="0"/>
              <a:t> neutron source</a:t>
            </a:r>
            <a:endParaRPr lang="en-CA" sz="2400" dirty="0"/>
          </a:p>
        </p:txBody>
      </p:sp>
      <p:pic>
        <p:nvPicPr>
          <p:cNvPr id="3" name="Picture 2" descr="ambe_cal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3583" y="669959"/>
            <a:ext cx="8020653" cy="5439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48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β/γ backgrounds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25" y="1356553"/>
            <a:ext cx="8820150" cy="4525962"/>
          </a:xfrm>
        </p:spPr>
        <p:txBody>
          <a:bodyPr>
            <a:normAutofit fontScale="85000" lnSpcReduction="20000"/>
          </a:bodyPr>
          <a:lstStyle/>
          <a:p>
            <a:r>
              <a:rPr lang="en-CA" baseline="30000" dirty="0"/>
              <a:t>39</a:t>
            </a:r>
            <a:r>
              <a:rPr lang="en-CA" dirty="0"/>
              <a:t>Ar is the most dominant β/γ </a:t>
            </a:r>
            <a:r>
              <a:rPr lang="en-CA" dirty="0" smtClean="0"/>
              <a:t>background</a:t>
            </a:r>
          </a:p>
          <a:p>
            <a:pPr marL="0" indent="0">
              <a:buNone/>
            </a:pPr>
            <a:r>
              <a:rPr lang="en-CA" dirty="0"/>
              <a:t> </a:t>
            </a:r>
            <a:r>
              <a:rPr lang="en-CA" dirty="0" smtClean="0"/>
              <a:t>(~1 </a:t>
            </a:r>
            <a:r>
              <a:rPr lang="en-CA" dirty="0" err="1" smtClean="0"/>
              <a:t>Bq</a:t>
            </a:r>
            <a:r>
              <a:rPr lang="en-CA" dirty="0" smtClean="0"/>
              <a:t>/kg in natural argon)</a:t>
            </a:r>
            <a:endParaRPr lang="en-CA" dirty="0"/>
          </a:p>
          <a:p>
            <a:pPr marL="0" indent="0">
              <a:buNone/>
            </a:pPr>
            <a:endParaRPr lang="en-CA" dirty="0"/>
          </a:p>
          <a:p>
            <a:r>
              <a:rPr lang="en-CA" dirty="0"/>
              <a:t>Expect </a:t>
            </a:r>
            <a:r>
              <a:rPr lang="en-CA" dirty="0"/>
              <a:t>~</a:t>
            </a:r>
            <a:r>
              <a:rPr lang="en-CA" dirty="0" smtClean="0"/>
              <a:t>10</a:t>
            </a:r>
            <a:r>
              <a:rPr lang="en-CA" baseline="30000" dirty="0" smtClean="0"/>
              <a:t>9</a:t>
            </a:r>
            <a:r>
              <a:rPr lang="en-CA" dirty="0" smtClean="0"/>
              <a:t> </a:t>
            </a:r>
            <a:r>
              <a:rPr lang="en-CA" dirty="0"/>
              <a:t>events in 3 years in </a:t>
            </a:r>
            <a:r>
              <a:rPr lang="en-CA" dirty="0" smtClean="0"/>
              <a:t>(</a:t>
            </a:r>
            <a:r>
              <a:rPr lang="en-CA" dirty="0" smtClean="0"/>
              <a:t>15</a:t>
            </a:r>
            <a:r>
              <a:rPr lang="en-CA" dirty="0" smtClean="0"/>
              <a:t>-30) </a:t>
            </a:r>
            <a:r>
              <a:rPr lang="en-CA" dirty="0" err="1" smtClean="0"/>
              <a:t>keVee</a:t>
            </a:r>
            <a:endParaRPr lang="en-CA" dirty="0" smtClean="0"/>
          </a:p>
          <a:p>
            <a:endParaRPr lang="en-CA" dirty="0"/>
          </a:p>
          <a:p>
            <a:r>
              <a:rPr lang="en-CA" dirty="0"/>
              <a:t>Pulse-shape discrimination in </a:t>
            </a:r>
            <a:r>
              <a:rPr lang="en-CA" dirty="0" smtClean="0"/>
              <a:t>DEAP-1 extrapolates to sufficient </a:t>
            </a:r>
            <a:r>
              <a:rPr lang="en-CA" dirty="0" smtClean="0"/>
              <a:t>PSD</a:t>
            </a:r>
          </a:p>
          <a:p>
            <a:endParaRPr lang="en-CA" dirty="0"/>
          </a:p>
          <a:p>
            <a:r>
              <a:rPr lang="en-CA" dirty="0" smtClean="0"/>
              <a:t>PSD sufficient for operation of DEAP-3600 (one tonne fiducial), larger detector requires low-radioactivity argon (LRA)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5285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62" name="Text Box 2"/>
          <p:cNvSpPr txBox="1">
            <a:spLocks noChangeArrowheads="1"/>
          </p:cNvSpPr>
          <p:nvPr/>
        </p:nvSpPr>
        <p:spPr bwMode="auto">
          <a:xfrm>
            <a:off x="2" y="4781552"/>
            <a:ext cx="1676981" cy="338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00" tIns="45702" rIns="91400" bIns="45702">
            <a:spAutoFit/>
          </a:bodyPr>
          <a:lstStyle/>
          <a:p>
            <a:r>
              <a:rPr lang="en-US" sz="1600" baseline="30000" dirty="0">
                <a:latin typeface="Helvetica" pitchFamily="48" charset="0"/>
              </a:rPr>
              <a:t>210</a:t>
            </a:r>
            <a:r>
              <a:rPr lang="en-US" sz="1600" dirty="0">
                <a:latin typeface="Helvetica" pitchFamily="48" charset="0"/>
              </a:rPr>
              <a:t>Po on surface</a:t>
            </a:r>
          </a:p>
        </p:txBody>
      </p:sp>
      <p:sp>
        <p:nvSpPr>
          <p:cNvPr id="2037763" name="Rectangle 3"/>
          <p:cNvSpPr>
            <a:spLocks noChangeArrowheads="1"/>
          </p:cNvSpPr>
          <p:nvPr/>
        </p:nvSpPr>
        <p:spPr bwMode="auto">
          <a:xfrm>
            <a:off x="600075" y="750891"/>
            <a:ext cx="1208088" cy="57610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00" tIns="45702" rIns="91400" bIns="45702" anchor="ctr"/>
          <a:lstStyle/>
          <a:p>
            <a:endParaRPr lang="en-CA"/>
          </a:p>
        </p:txBody>
      </p:sp>
      <p:sp>
        <p:nvSpPr>
          <p:cNvPr id="2037764" name="Rectangle 4"/>
          <p:cNvSpPr>
            <a:spLocks noChangeArrowheads="1"/>
          </p:cNvSpPr>
          <p:nvPr/>
        </p:nvSpPr>
        <p:spPr bwMode="auto">
          <a:xfrm>
            <a:off x="1817692" y="750094"/>
            <a:ext cx="601662" cy="5762626"/>
          </a:xfrm>
          <a:prstGeom prst="rect">
            <a:avLst/>
          </a:prstGeom>
          <a:solidFill>
            <a:srgbClr val="59E941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00" tIns="45702" rIns="91400" bIns="45702" anchor="ctr"/>
          <a:lstStyle/>
          <a:p>
            <a:endParaRPr lang="en-CA"/>
          </a:p>
        </p:txBody>
      </p:sp>
      <p:sp>
        <p:nvSpPr>
          <p:cNvPr id="2037765" name="Text Box 5"/>
          <p:cNvSpPr txBox="1">
            <a:spLocks noChangeArrowheads="1"/>
          </p:cNvSpPr>
          <p:nvPr/>
        </p:nvSpPr>
        <p:spPr bwMode="auto">
          <a:xfrm>
            <a:off x="4868866" y="850900"/>
            <a:ext cx="2771832" cy="58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00" tIns="45702" rIns="91400" bIns="45702">
            <a:spAutoFit/>
          </a:bodyPr>
          <a:lstStyle/>
          <a:p>
            <a:r>
              <a:rPr lang="en-US" sz="1600" dirty="0">
                <a:latin typeface="Helvetica" pitchFamily="48" charset="0"/>
              </a:rPr>
              <a:t>Decay in</a:t>
            </a:r>
            <a:r>
              <a:rPr lang="en-US" sz="1600" dirty="0">
                <a:solidFill>
                  <a:srgbClr val="00B050"/>
                </a:solidFill>
                <a:latin typeface="Helvetica" pitchFamily="48" charset="0"/>
              </a:rPr>
              <a:t> </a:t>
            </a:r>
            <a:r>
              <a:rPr lang="en-US" sz="1600" b="1" dirty="0">
                <a:solidFill>
                  <a:srgbClr val="00B050"/>
                </a:solidFill>
                <a:latin typeface="Helvetica" pitchFamily="48" charset="0"/>
              </a:rPr>
              <a:t>bulk </a:t>
            </a:r>
            <a:r>
              <a:rPr lang="en-US" sz="1600" b="1" dirty="0" smtClean="0">
                <a:solidFill>
                  <a:srgbClr val="00B050"/>
                </a:solidFill>
                <a:latin typeface="Helvetica" pitchFamily="48" charset="0"/>
              </a:rPr>
              <a:t>argon </a:t>
            </a:r>
            <a:r>
              <a:rPr lang="en-US" sz="1600" dirty="0">
                <a:latin typeface="Helvetica" pitchFamily="48" charset="0"/>
              </a:rPr>
              <a:t>tagged</a:t>
            </a:r>
          </a:p>
          <a:p>
            <a:r>
              <a:rPr lang="en-US" sz="1600" dirty="0">
                <a:latin typeface="Helvetica" pitchFamily="48" charset="0"/>
              </a:rPr>
              <a:t>by </a:t>
            </a:r>
            <a:r>
              <a:rPr lang="en-US" sz="1600" dirty="0" smtClean="0">
                <a:latin typeface="Symbol" pitchFamily="18" charset="2"/>
              </a:rPr>
              <a:t>a</a:t>
            </a:r>
            <a:r>
              <a:rPr lang="en-US" sz="1600" dirty="0" smtClean="0">
                <a:latin typeface="Helvetica" pitchFamily="48" charset="0"/>
              </a:rPr>
              <a:t>-particle energy</a:t>
            </a:r>
            <a:endParaRPr lang="en-US" sz="1600" dirty="0">
              <a:latin typeface="Helvetica" pitchFamily="48" charset="0"/>
            </a:endParaRPr>
          </a:p>
        </p:txBody>
      </p:sp>
      <p:sp>
        <p:nvSpPr>
          <p:cNvPr id="2037766" name="Rectangle 6"/>
          <p:cNvSpPr>
            <a:spLocks noChangeArrowheads="1"/>
          </p:cNvSpPr>
          <p:nvPr/>
        </p:nvSpPr>
        <p:spPr bwMode="auto">
          <a:xfrm>
            <a:off x="2419350" y="750098"/>
            <a:ext cx="2071688" cy="5762625"/>
          </a:xfrm>
          <a:prstGeom prst="rect">
            <a:avLst/>
          </a:prstGeom>
          <a:solidFill>
            <a:srgbClr val="FF0000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00" tIns="45702" rIns="91400" bIns="45702" anchor="ctr"/>
          <a:lstStyle/>
          <a:p>
            <a:endParaRPr lang="en-CA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917825" y="1270000"/>
            <a:ext cx="120650" cy="130175"/>
            <a:chOff x="4000" y="2688"/>
            <a:chExt cx="112" cy="120"/>
          </a:xfrm>
        </p:grpSpPr>
        <p:sp>
          <p:nvSpPr>
            <p:cNvPr id="2037768" name="Oval 8"/>
            <p:cNvSpPr>
              <a:spLocks noChangeArrowheads="1"/>
            </p:cNvSpPr>
            <p:nvPr/>
          </p:nvSpPr>
          <p:spPr bwMode="auto">
            <a:xfrm>
              <a:off x="4000" y="2688"/>
              <a:ext cx="64" cy="6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2037769" name="Oval 9"/>
            <p:cNvSpPr>
              <a:spLocks noChangeArrowheads="1"/>
            </p:cNvSpPr>
            <p:nvPr/>
          </p:nvSpPr>
          <p:spPr bwMode="auto">
            <a:xfrm>
              <a:off x="4048" y="2688"/>
              <a:ext cx="64" cy="6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2037770" name="Oval 10"/>
            <p:cNvSpPr>
              <a:spLocks noChangeArrowheads="1"/>
            </p:cNvSpPr>
            <p:nvPr/>
          </p:nvSpPr>
          <p:spPr bwMode="auto">
            <a:xfrm>
              <a:off x="4008" y="2744"/>
              <a:ext cx="64" cy="6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2037771" name="Oval 11"/>
            <p:cNvSpPr>
              <a:spLocks noChangeArrowheads="1"/>
            </p:cNvSpPr>
            <p:nvPr/>
          </p:nvSpPr>
          <p:spPr bwMode="auto">
            <a:xfrm>
              <a:off x="4048" y="2744"/>
              <a:ext cx="64" cy="6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</p:grpSp>
      <p:sp>
        <p:nvSpPr>
          <p:cNvPr id="2037802" name="Line 42"/>
          <p:cNvSpPr>
            <a:spLocks noChangeShapeType="1"/>
          </p:cNvSpPr>
          <p:nvPr/>
        </p:nvSpPr>
        <p:spPr bwMode="auto">
          <a:xfrm>
            <a:off x="3433763" y="1658942"/>
            <a:ext cx="215900" cy="180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lIns="91400" tIns="45702" rIns="91400" bIns="45702"/>
          <a:lstStyle/>
          <a:p>
            <a:endParaRPr lang="en-CA"/>
          </a:p>
        </p:txBody>
      </p:sp>
      <p:sp>
        <p:nvSpPr>
          <p:cNvPr id="2037803" name="Line 43"/>
          <p:cNvSpPr>
            <a:spLocks noChangeShapeType="1"/>
          </p:cNvSpPr>
          <p:nvPr/>
        </p:nvSpPr>
        <p:spPr bwMode="auto">
          <a:xfrm flipH="1" flipV="1">
            <a:off x="2673350" y="1087442"/>
            <a:ext cx="169863" cy="153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lIns="91400" tIns="45702" rIns="91400" bIns="45702"/>
          <a:lstStyle/>
          <a:p>
            <a:endParaRPr lang="en-CA"/>
          </a:p>
        </p:txBody>
      </p:sp>
      <p:sp>
        <p:nvSpPr>
          <p:cNvPr id="2037804" name="Line 44"/>
          <p:cNvSpPr>
            <a:spLocks noChangeShapeType="1"/>
          </p:cNvSpPr>
          <p:nvPr/>
        </p:nvSpPr>
        <p:spPr bwMode="auto">
          <a:xfrm flipH="1">
            <a:off x="4176713" y="1120775"/>
            <a:ext cx="628650" cy="292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400" tIns="45702" rIns="91400" bIns="45702"/>
          <a:lstStyle/>
          <a:p>
            <a:endParaRPr lang="en-CA"/>
          </a:p>
        </p:txBody>
      </p:sp>
      <p:sp>
        <p:nvSpPr>
          <p:cNvPr id="2037805" name="Line 45"/>
          <p:cNvSpPr>
            <a:spLocks noChangeShapeType="1"/>
          </p:cNvSpPr>
          <p:nvPr/>
        </p:nvSpPr>
        <p:spPr bwMode="auto">
          <a:xfrm flipH="1">
            <a:off x="3698875" y="2227263"/>
            <a:ext cx="1192213" cy="93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400" tIns="45702" rIns="91400" bIns="45702"/>
          <a:lstStyle/>
          <a:p>
            <a:endParaRPr lang="en-CA"/>
          </a:p>
        </p:txBody>
      </p:sp>
      <p:sp>
        <p:nvSpPr>
          <p:cNvPr id="2037806" name="Text Box 46"/>
          <p:cNvSpPr txBox="1">
            <a:spLocks noChangeArrowheads="1"/>
          </p:cNvSpPr>
          <p:nvPr/>
        </p:nvSpPr>
        <p:spPr bwMode="auto">
          <a:xfrm>
            <a:off x="2908300" y="6107117"/>
            <a:ext cx="581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00" tIns="45702" rIns="91400" bIns="45702">
            <a:spAutoFit/>
          </a:bodyPr>
          <a:lstStyle/>
          <a:p>
            <a:r>
              <a:rPr lang="en-US">
                <a:latin typeface="Helvetica" pitchFamily="48" charset="0"/>
              </a:rPr>
              <a:t>LAr</a:t>
            </a:r>
          </a:p>
        </p:txBody>
      </p:sp>
      <p:grpSp>
        <p:nvGrpSpPr>
          <p:cNvPr id="3" name="Group 48"/>
          <p:cNvGrpSpPr>
            <a:grpSpLocks/>
          </p:cNvGrpSpPr>
          <p:nvPr/>
        </p:nvGrpSpPr>
        <p:grpSpPr bwMode="auto">
          <a:xfrm>
            <a:off x="2171018" y="2252734"/>
            <a:ext cx="120421" cy="128235"/>
            <a:chOff x="4000" y="2688"/>
            <a:chExt cx="112" cy="120"/>
          </a:xfrm>
        </p:grpSpPr>
        <p:sp>
          <p:nvSpPr>
            <p:cNvPr id="2037809" name="Oval 49"/>
            <p:cNvSpPr>
              <a:spLocks noChangeArrowheads="1"/>
            </p:cNvSpPr>
            <p:nvPr/>
          </p:nvSpPr>
          <p:spPr bwMode="auto">
            <a:xfrm>
              <a:off x="4000" y="2688"/>
              <a:ext cx="64" cy="6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2037810" name="Oval 50"/>
            <p:cNvSpPr>
              <a:spLocks noChangeArrowheads="1"/>
            </p:cNvSpPr>
            <p:nvPr/>
          </p:nvSpPr>
          <p:spPr bwMode="auto">
            <a:xfrm>
              <a:off x="4048" y="2688"/>
              <a:ext cx="64" cy="6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2037811" name="Oval 51"/>
            <p:cNvSpPr>
              <a:spLocks noChangeArrowheads="1"/>
            </p:cNvSpPr>
            <p:nvPr/>
          </p:nvSpPr>
          <p:spPr bwMode="auto">
            <a:xfrm>
              <a:off x="4008" y="2744"/>
              <a:ext cx="64" cy="6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2037812" name="Oval 52"/>
            <p:cNvSpPr>
              <a:spLocks noChangeArrowheads="1"/>
            </p:cNvSpPr>
            <p:nvPr/>
          </p:nvSpPr>
          <p:spPr bwMode="auto">
            <a:xfrm>
              <a:off x="4048" y="2744"/>
              <a:ext cx="64" cy="6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</p:grpSp>
      <p:sp>
        <p:nvSpPr>
          <p:cNvPr id="2037813" name="Line 53"/>
          <p:cNvSpPr>
            <a:spLocks noChangeShapeType="1"/>
          </p:cNvSpPr>
          <p:nvPr/>
        </p:nvSpPr>
        <p:spPr bwMode="auto">
          <a:xfrm>
            <a:off x="3019339" y="2332881"/>
            <a:ext cx="342986" cy="10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lIns="91400" tIns="45702" rIns="91400" bIns="45702"/>
          <a:lstStyle/>
          <a:p>
            <a:endParaRPr lang="en-CA"/>
          </a:p>
        </p:txBody>
      </p:sp>
      <p:sp>
        <p:nvSpPr>
          <p:cNvPr id="2037829" name="Line 69"/>
          <p:cNvSpPr>
            <a:spLocks noChangeShapeType="1"/>
          </p:cNvSpPr>
          <p:nvPr/>
        </p:nvSpPr>
        <p:spPr bwMode="auto">
          <a:xfrm flipH="1" flipV="1">
            <a:off x="1809753" y="2304025"/>
            <a:ext cx="2838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lIns="91400" tIns="45702" rIns="91400" bIns="45702"/>
          <a:lstStyle/>
          <a:p>
            <a:endParaRPr lang="en-CA"/>
          </a:p>
        </p:txBody>
      </p:sp>
      <p:sp>
        <p:nvSpPr>
          <p:cNvPr id="2037830" name="Text Box 70"/>
          <p:cNvSpPr txBox="1">
            <a:spLocks noChangeArrowheads="1"/>
          </p:cNvSpPr>
          <p:nvPr/>
        </p:nvSpPr>
        <p:spPr bwMode="auto">
          <a:xfrm>
            <a:off x="2125860" y="2343568"/>
            <a:ext cx="344061" cy="396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00" tIns="45702" rIns="91400" bIns="45702">
            <a:spAutoFit/>
          </a:bodyPr>
          <a:lstStyle/>
          <a:p>
            <a:r>
              <a:rPr lang="en-US">
                <a:latin typeface="Symbol" pitchFamily="18" charset="2"/>
              </a:rPr>
              <a:t>a</a:t>
            </a:r>
          </a:p>
        </p:txBody>
      </p:sp>
      <p:sp>
        <p:nvSpPr>
          <p:cNvPr id="2037831" name="Rectangle 71"/>
          <p:cNvSpPr>
            <a:spLocks noChangeArrowheads="1"/>
          </p:cNvSpPr>
          <p:nvPr/>
        </p:nvSpPr>
        <p:spPr bwMode="auto">
          <a:xfrm>
            <a:off x="2767017" y="1323979"/>
            <a:ext cx="344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00" tIns="45702" rIns="91400" bIns="45702">
            <a:spAutoFit/>
          </a:bodyPr>
          <a:lstStyle/>
          <a:p>
            <a:r>
              <a:rPr lang="en-US">
                <a:latin typeface="Symbol" pitchFamily="18" charset="2"/>
              </a:rPr>
              <a:t>a</a:t>
            </a:r>
          </a:p>
        </p:txBody>
      </p:sp>
      <p:sp>
        <p:nvSpPr>
          <p:cNvPr id="2037832" name="Text Box 72"/>
          <p:cNvSpPr txBox="1">
            <a:spLocks noChangeArrowheads="1"/>
          </p:cNvSpPr>
          <p:nvPr/>
        </p:nvSpPr>
        <p:spPr bwMode="auto">
          <a:xfrm>
            <a:off x="4887917" y="1795365"/>
            <a:ext cx="3317875" cy="1077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0" tIns="45702" rIns="91400" bIns="45702">
            <a:spAutoFit/>
          </a:bodyPr>
          <a:lstStyle/>
          <a:p>
            <a:r>
              <a:rPr lang="en-US" sz="1600" dirty="0">
                <a:latin typeface="Helvetica" pitchFamily="48" charset="0"/>
              </a:rPr>
              <a:t>Decay from </a:t>
            </a:r>
            <a:r>
              <a:rPr lang="en-US" sz="1600" b="1" dirty="0" smtClean="0">
                <a:solidFill>
                  <a:srgbClr val="FF0000"/>
                </a:solidFill>
                <a:latin typeface="Helvetica" pitchFamily="48" charset="0"/>
              </a:rPr>
              <a:t>TPB surface </a:t>
            </a:r>
            <a:r>
              <a:rPr lang="en-US" sz="1600" dirty="0">
                <a:latin typeface="Helvetica" pitchFamily="48" charset="0"/>
              </a:rPr>
              <a:t>releases untagged recoiling </a:t>
            </a:r>
            <a:r>
              <a:rPr lang="en-US" sz="1600" dirty="0" smtClean="0">
                <a:latin typeface="Helvetica" pitchFamily="48" charset="0"/>
              </a:rPr>
              <a:t>nucleus in argon and </a:t>
            </a:r>
            <a:r>
              <a:rPr lang="en-US" sz="1600" dirty="0" smtClean="0">
                <a:latin typeface="Symbol" pitchFamily="18" charset="2"/>
              </a:rPr>
              <a:t>a</a:t>
            </a:r>
            <a:r>
              <a:rPr lang="en-US" sz="1600" dirty="0" smtClean="0">
                <a:latin typeface="Helvetica" pitchFamily="48" charset="0"/>
              </a:rPr>
              <a:t> </a:t>
            </a:r>
            <a:r>
              <a:rPr lang="en-US" sz="1600" dirty="0">
                <a:latin typeface="Helvetica" pitchFamily="48" charset="0"/>
              </a:rPr>
              <a:t>in TPB </a:t>
            </a:r>
            <a:endParaRPr lang="en-US" sz="1600" dirty="0" smtClean="0">
              <a:latin typeface="Helvetica" pitchFamily="48" charset="0"/>
            </a:endParaRPr>
          </a:p>
          <a:p>
            <a:r>
              <a:rPr lang="en-US" sz="1600" dirty="0" smtClean="0">
                <a:latin typeface="Helvetica" pitchFamily="48" charset="0"/>
              </a:rPr>
              <a:t>(</a:t>
            </a:r>
            <a:r>
              <a:rPr lang="en-US" sz="1600" dirty="0">
                <a:latin typeface="Helvetica" pitchFamily="48" charset="0"/>
              </a:rPr>
              <a:t>see </a:t>
            </a:r>
            <a:r>
              <a:rPr lang="en-US" sz="1600" dirty="0" smtClean="0">
                <a:latin typeface="Helvetica" pitchFamily="48" charset="0"/>
              </a:rPr>
              <a:t>both with low </a:t>
            </a:r>
            <a:r>
              <a:rPr lang="en-US" sz="1600" dirty="0">
                <a:latin typeface="Helvetica" pitchFamily="48" charset="0"/>
              </a:rPr>
              <a:t>energy)</a:t>
            </a:r>
            <a:endParaRPr lang="en-US" sz="1600" dirty="0">
              <a:latin typeface="Symbol" pitchFamily="18" charset="2"/>
            </a:endParaRPr>
          </a:p>
        </p:txBody>
      </p:sp>
      <p:sp>
        <p:nvSpPr>
          <p:cNvPr id="2037833" name="Text Box 73"/>
          <p:cNvSpPr txBox="1">
            <a:spLocks noChangeArrowheads="1"/>
          </p:cNvSpPr>
          <p:nvPr/>
        </p:nvSpPr>
        <p:spPr bwMode="auto">
          <a:xfrm>
            <a:off x="254004" y="28576"/>
            <a:ext cx="4378682" cy="461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00" tIns="45702" rIns="91400" bIns="45702">
            <a:spAutoFit/>
          </a:bodyPr>
          <a:lstStyle/>
          <a:p>
            <a:r>
              <a:rPr lang="en-US" sz="2400" dirty="0" smtClean="0">
                <a:latin typeface="Symbol" pitchFamily="18" charset="2"/>
              </a:rPr>
              <a:t>a B</a:t>
            </a:r>
            <a:r>
              <a:rPr lang="en-US" sz="2400" dirty="0" smtClean="0">
                <a:latin typeface="+mj-lt"/>
              </a:rPr>
              <a:t>ackgrounds in Liquid Argon</a:t>
            </a:r>
            <a:endParaRPr lang="en-US" sz="2400" dirty="0">
              <a:latin typeface="+mj-lt"/>
            </a:endParaRPr>
          </a:p>
        </p:txBody>
      </p:sp>
      <p:sp>
        <p:nvSpPr>
          <p:cNvPr id="2037834" name="Rectangle 74"/>
          <p:cNvSpPr>
            <a:spLocks noChangeArrowheads="1"/>
          </p:cNvSpPr>
          <p:nvPr/>
        </p:nvSpPr>
        <p:spPr bwMode="auto">
          <a:xfrm>
            <a:off x="76200" y="750094"/>
            <a:ext cx="522288" cy="576262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1400" tIns="45702" rIns="91400" bIns="45702" anchor="ctr"/>
          <a:lstStyle/>
          <a:p>
            <a:endParaRPr lang="en-CA"/>
          </a:p>
        </p:txBody>
      </p:sp>
      <p:sp>
        <p:nvSpPr>
          <p:cNvPr id="2037835" name="Text Box 75"/>
          <p:cNvSpPr txBox="1">
            <a:spLocks noChangeArrowheads="1"/>
          </p:cNvSpPr>
          <p:nvPr/>
        </p:nvSpPr>
        <p:spPr bwMode="auto">
          <a:xfrm rot="16200000">
            <a:off x="1799298" y="5955327"/>
            <a:ext cx="679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00" tIns="45702" rIns="91400" bIns="45702">
            <a:spAutoFit/>
          </a:bodyPr>
          <a:lstStyle/>
          <a:p>
            <a:r>
              <a:rPr lang="en-US" dirty="0">
                <a:latin typeface="Helvetica" pitchFamily="48" charset="0"/>
              </a:rPr>
              <a:t>TPB</a:t>
            </a:r>
          </a:p>
        </p:txBody>
      </p:sp>
      <p:sp>
        <p:nvSpPr>
          <p:cNvPr id="2037836" name="Text Box 76"/>
          <p:cNvSpPr txBox="1">
            <a:spLocks noChangeArrowheads="1"/>
          </p:cNvSpPr>
          <p:nvPr/>
        </p:nvSpPr>
        <p:spPr bwMode="auto">
          <a:xfrm>
            <a:off x="765175" y="6076954"/>
            <a:ext cx="933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00" tIns="45702" rIns="91400" bIns="45702">
            <a:spAutoFit/>
          </a:bodyPr>
          <a:lstStyle/>
          <a:p>
            <a:r>
              <a:rPr lang="en-US">
                <a:latin typeface="Helvetica" pitchFamily="48" charset="0"/>
              </a:rPr>
              <a:t>Acrylic</a:t>
            </a:r>
          </a:p>
        </p:txBody>
      </p:sp>
      <p:sp>
        <p:nvSpPr>
          <p:cNvPr id="2037837" name="Text Box 77"/>
          <p:cNvSpPr txBox="1">
            <a:spLocks noChangeArrowheads="1"/>
          </p:cNvSpPr>
          <p:nvPr/>
        </p:nvSpPr>
        <p:spPr bwMode="auto">
          <a:xfrm rot="16200000">
            <a:off x="-7772" y="6062610"/>
            <a:ext cx="690730" cy="32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00" tIns="45702" rIns="91400" bIns="45702">
            <a:spAutoFit/>
          </a:bodyPr>
          <a:lstStyle/>
          <a:p>
            <a:r>
              <a:rPr lang="en-US" sz="1500" b="1" dirty="0" smtClean="0">
                <a:latin typeface="Helvetica" pitchFamily="48" charset="0"/>
              </a:rPr>
              <a:t>PTFE</a:t>
            </a:r>
            <a:endParaRPr lang="en-US" sz="1500" b="1" dirty="0">
              <a:latin typeface="Helvetica" pitchFamily="48" charset="0"/>
            </a:endParaRPr>
          </a:p>
        </p:txBody>
      </p:sp>
      <p:grpSp>
        <p:nvGrpSpPr>
          <p:cNvPr id="4" name="Group 78"/>
          <p:cNvGrpSpPr>
            <a:grpSpLocks/>
          </p:cNvGrpSpPr>
          <p:nvPr/>
        </p:nvGrpSpPr>
        <p:grpSpPr bwMode="auto">
          <a:xfrm>
            <a:off x="2735263" y="3373438"/>
            <a:ext cx="120650" cy="130175"/>
            <a:chOff x="4000" y="2688"/>
            <a:chExt cx="112" cy="120"/>
          </a:xfrm>
        </p:grpSpPr>
        <p:sp>
          <p:nvSpPr>
            <p:cNvPr id="2037839" name="Oval 79"/>
            <p:cNvSpPr>
              <a:spLocks noChangeArrowheads="1"/>
            </p:cNvSpPr>
            <p:nvPr/>
          </p:nvSpPr>
          <p:spPr bwMode="auto">
            <a:xfrm>
              <a:off x="4000" y="2688"/>
              <a:ext cx="64" cy="6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2037840" name="Oval 80"/>
            <p:cNvSpPr>
              <a:spLocks noChangeArrowheads="1"/>
            </p:cNvSpPr>
            <p:nvPr/>
          </p:nvSpPr>
          <p:spPr bwMode="auto">
            <a:xfrm>
              <a:off x="4048" y="2688"/>
              <a:ext cx="64" cy="6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2037841" name="Oval 81"/>
            <p:cNvSpPr>
              <a:spLocks noChangeArrowheads="1"/>
            </p:cNvSpPr>
            <p:nvPr/>
          </p:nvSpPr>
          <p:spPr bwMode="auto">
            <a:xfrm>
              <a:off x="4008" y="2744"/>
              <a:ext cx="64" cy="6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2037842" name="Oval 82"/>
            <p:cNvSpPr>
              <a:spLocks noChangeArrowheads="1"/>
            </p:cNvSpPr>
            <p:nvPr/>
          </p:nvSpPr>
          <p:spPr bwMode="auto">
            <a:xfrm>
              <a:off x="4048" y="2744"/>
              <a:ext cx="64" cy="6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</p:grpSp>
      <p:sp>
        <p:nvSpPr>
          <p:cNvPr id="2037843" name="Line 83"/>
          <p:cNvSpPr>
            <a:spLocks noChangeShapeType="1"/>
          </p:cNvSpPr>
          <p:nvPr/>
        </p:nvSpPr>
        <p:spPr bwMode="auto">
          <a:xfrm flipH="1" flipV="1">
            <a:off x="1689100" y="3394079"/>
            <a:ext cx="290513" cy="22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lIns="91400" tIns="45702" rIns="91400" bIns="45702"/>
          <a:lstStyle/>
          <a:p>
            <a:endParaRPr lang="en-CA"/>
          </a:p>
        </p:txBody>
      </p:sp>
      <p:sp>
        <p:nvSpPr>
          <p:cNvPr id="2037844" name="Line 84"/>
          <p:cNvSpPr>
            <a:spLocks noChangeShapeType="1"/>
          </p:cNvSpPr>
          <p:nvPr/>
        </p:nvSpPr>
        <p:spPr bwMode="auto">
          <a:xfrm flipV="1">
            <a:off x="2987675" y="3446467"/>
            <a:ext cx="29845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lIns="91400" tIns="45702" rIns="91400" bIns="45702"/>
          <a:lstStyle/>
          <a:p>
            <a:endParaRPr lang="en-CA"/>
          </a:p>
        </p:txBody>
      </p:sp>
      <p:sp>
        <p:nvSpPr>
          <p:cNvPr id="2037845" name="Text Box 85"/>
          <p:cNvSpPr txBox="1">
            <a:spLocks noChangeArrowheads="1"/>
          </p:cNvSpPr>
          <p:nvPr/>
        </p:nvSpPr>
        <p:spPr bwMode="auto">
          <a:xfrm>
            <a:off x="4827592" y="2987679"/>
            <a:ext cx="3767772" cy="86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00" tIns="45702" rIns="91400" bIns="45702">
            <a:spAutoFit/>
          </a:bodyPr>
          <a:lstStyle/>
          <a:p>
            <a:r>
              <a:rPr lang="en-US" sz="1600" dirty="0">
                <a:latin typeface="Helvetica" pitchFamily="48" charset="0"/>
              </a:rPr>
              <a:t>Decay from </a:t>
            </a:r>
            <a:r>
              <a:rPr lang="en-US" sz="1600" b="1" dirty="0" smtClean="0">
                <a:solidFill>
                  <a:srgbClr val="00B050"/>
                </a:solidFill>
                <a:latin typeface="Helvetica" pitchFamily="48" charset="0"/>
              </a:rPr>
              <a:t>TPB surface </a:t>
            </a:r>
            <a:r>
              <a:rPr lang="en-US" sz="1600" dirty="0">
                <a:latin typeface="Helvetica" pitchFamily="48" charset="0"/>
              </a:rPr>
              <a:t>releases </a:t>
            </a:r>
            <a:r>
              <a:rPr lang="en-US" sz="1600" dirty="0" smtClean="0">
                <a:latin typeface="Symbol" pitchFamily="18" charset="2"/>
              </a:rPr>
              <a:t>a</a:t>
            </a:r>
            <a:r>
              <a:rPr lang="en-US" sz="1600" dirty="0" smtClean="0">
                <a:latin typeface="Helvetica" pitchFamily="48" charset="0"/>
              </a:rPr>
              <a:t> in argon and recoil nucleus in TPB</a:t>
            </a:r>
            <a:endParaRPr lang="en-US" sz="1600" dirty="0">
              <a:latin typeface="Helvetica" pitchFamily="48" charset="0"/>
            </a:endParaRPr>
          </a:p>
          <a:p>
            <a:r>
              <a:rPr lang="en-US" sz="1600" dirty="0" smtClean="0">
                <a:latin typeface="Helvetica" pitchFamily="48" charset="0"/>
              </a:rPr>
              <a:t>(see </a:t>
            </a:r>
            <a:r>
              <a:rPr lang="en-US" sz="1600" dirty="0">
                <a:latin typeface="Helvetica" pitchFamily="48" charset="0"/>
              </a:rPr>
              <a:t>mostly </a:t>
            </a:r>
            <a:r>
              <a:rPr lang="en-US" sz="1600" dirty="0">
                <a:latin typeface="Symbol" pitchFamily="18" charset="2"/>
              </a:rPr>
              <a:t>a</a:t>
            </a:r>
            <a:r>
              <a:rPr lang="en-US" sz="1600" dirty="0">
                <a:latin typeface="Helvetica" pitchFamily="48" charset="0"/>
              </a:rPr>
              <a:t>-particle, high energy)</a:t>
            </a:r>
            <a:endParaRPr lang="en-US" sz="1600" dirty="0">
              <a:latin typeface="Symbol" pitchFamily="18" charset="2"/>
            </a:endParaRPr>
          </a:p>
        </p:txBody>
      </p:sp>
      <p:sp>
        <p:nvSpPr>
          <p:cNvPr id="2037846" name="Line 86"/>
          <p:cNvSpPr>
            <a:spLocks noChangeShapeType="1"/>
          </p:cNvSpPr>
          <p:nvPr/>
        </p:nvSpPr>
        <p:spPr bwMode="auto">
          <a:xfrm flipH="1">
            <a:off x="3617915" y="3305176"/>
            <a:ext cx="1192212" cy="93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91400" tIns="45702" rIns="91400" bIns="45702"/>
          <a:lstStyle/>
          <a:p>
            <a:endParaRPr lang="en-CA"/>
          </a:p>
        </p:txBody>
      </p:sp>
      <p:grpSp>
        <p:nvGrpSpPr>
          <p:cNvPr id="5" name="Group 102"/>
          <p:cNvGrpSpPr>
            <a:grpSpLocks/>
          </p:cNvGrpSpPr>
          <p:nvPr/>
        </p:nvGrpSpPr>
        <p:grpSpPr bwMode="auto">
          <a:xfrm>
            <a:off x="2074863" y="4368800"/>
            <a:ext cx="120650" cy="130175"/>
            <a:chOff x="4000" y="2688"/>
            <a:chExt cx="112" cy="120"/>
          </a:xfrm>
        </p:grpSpPr>
        <p:sp>
          <p:nvSpPr>
            <p:cNvPr id="2037863" name="Oval 103"/>
            <p:cNvSpPr>
              <a:spLocks noChangeArrowheads="1"/>
            </p:cNvSpPr>
            <p:nvPr/>
          </p:nvSpPr>
          <p:spPr bwMode="auto">
            <a:xfrm>
              <a:off x="4000" y="2688"/>
              <a:ext cx="64" cy="6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2037864" name="Oval 104"/>
            <p:cNvSpPr>
              <a:spLocks noChangeArrowheads="1"/>
            </p:cNvSpPr>
            <p:nvPr/>
          </p:nvSpPr>
          <p:spPr bwMode="auto">
            <a:xfrm>
              <a:off x="4048" y="2688"/>
              <a:ext cx="64" cy="6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2037865" name="Oval 105"/>
            <p:cNvSpPr>
              <a:spLocks noChangeArrowheads="1"/>
            </p:cNvSpPr>
            <p:nvPr/>
          </p:nvSpPr>
          <p:spPr bwMode="auto">
            <a:xfrm>
              <a:off x="4008" y="2744"/>
              <a:ext cx="64" cy="6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  <p:sp>
          <p:nvSpPr>
            <p:cNvPr id="2037866" name="Oval 106"/>
            <p:cNvSpPr>
              <a:spLocks noChangeArrowheads="1"/>
            </p:cNvSpPr>
            <p:nvPr/>
          </p:nvSpPr>
          <p:spPr bwMode="auto">
            <a:xfrm>
              <a:off x="4048" y="2744"/>
              <a:ext cx="64" cy="6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CA"/>
            </a:p>
          </p:txBody>
        </p:sp>
      </p:grpSp>
      <p:sp>
        <p:nvSpPr>
          <p:cNvPr id="2037867" name="Line 107"/>
          <p:cNvSpPr>
            <a:spLocks noChangeShapeType="1"/>
          </p:cNvSpPr>
          <p:nvPr/>
        </p:nvSpPr>
        <p:spPr bwMode="auto">
          <a:xfrm flipV="1">
            <a:off x="2306638" y="4462467"/>
            <a:ext cx="298450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lIns="91400" tIns="45702" rIns="91400" bIns="45702"/>
          <a:lstStyle/>
          <a:p>
            <a:endParaRPr lang="en-CA"/>
          </a:p>
        </p:txBody>
      </p:sp>
      <p:sp>
        <p:nvSpPr>
          <p:cNvPr id="2037868" name="Line 108"/>
          <p:cNvSpPr>
            <a:spLocks noChangeShapeType="1"/>
          </p:cNvSpPr>
          <p:nvPr/>
        </p:nvSpPr>
        <p:spPr bwMode="auto">
          <a:xfrm flipH="1" flipV="1">
            <a:off x="1049338" y="4389442"/>
            <a:ext cx="290512" cy="22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 lIns="91400" tIns="45702" rIns="91400" bIns="45702"/>
          <a:lstStyle/>
          <a:p>
            <a:endParaRPr lang="en-CA"/>
          </a:p>
        </p:txBody>
      </p:sp>
      <p:sp>
        <p:nvSpPr>
          <p:cNvPr id="2037869" name="Text Box 109"/>
          <p:cNvSpPr txBox="1">
            <a:spLocks noChangeArrowheads="1"/>
          </p:cNvSpPr>
          <p:nvPr/>
        </p:nvSpPr>
        <p:spPr bwMode="auto">
          <a:xfrm>
            <a:off x="4878392" y="4075116"/>
            <a:ext cx="3552825" cy="1354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00" tIns="45702" rIns="91400" bIns="45702">
            <a:spAutoFit/>
          </a:bodyPr>
          <a:lstStyle/>
          <a:p>
            <a:r>
              <a:rPr lang="en-US" sz="1600" dirty="0">
                <a:latin typeface="Helvetica" pitchFamily="48" charset="0"/>
              </a:rPr>
              <a:t>Decay from </a:t>
            </a:r>
            <a:r>
              <a:rPr lang="en-US" sz="1600" b="1" dirty="0">
                <a:solidFill>
                  <a:srgbClr val="FF0000"/>
                </a:solidFill>
                <a:latin typeface="Helvetica" pitchFamily="48" charset="0"/>
              </a:rPr>
              <a:t>inside TPB or acrylic </a:t>
            </a:r>
            <a:r>
              <a:rPr lang="en-US" sz="1600" dirty="0">
                <a:latin typeface="Helvetica" pitchFamily="48" charset="0"/>
              </a:rPr>
              <a:t>releases </a:t>
            </a:r>
            <a:r>
              <a:rPr lang="en-US" sz="1600" dirty="0">
                <a:latin typeface="Symbol" pitchFamily="18" charset="2"/>
              </a:rPr>
              <a:t>a</a:t>
            </a:r>
            <a:r>
              <a:rPr lang="en-US" sz="1600" dirty="0">
                <a:latin typeface="Helvetica" pitchFamily="48" charset="0"/>
              </a:rPr>
              <a:t> which may also enter </a:t>
            </a:r>
            <a:r>
              <a:rPr lang="en-US" sz="1600" dirty="0" err="1">
                <a:latin typeface="Helvetica" pitchFamily="48" charset="0"/>
              </a:rPr>
              <a:t>LAr</a:t>
            </a:r>
            <a:r>
              <a:rPr lang="en-US" sz="1600" dirty="0">
                <a:latin typeface="Helvetica" pitchFamily="48" charset="0"/>
              </a:rPr>
              <a:t>.</a:t>
            </a:r>
          </a:p>
          <a:p>
            <a:r>
              <a:rPr lang="en-US" sz="1600" dirty="0">
                <a:latin typeface="Helvetica" pitchFamily="48" charset="0"/>
              </a:rPr>
              <a:t>Could see</a:t>
            </a:r>
          </a:p>
          <a:p>
            <a:r>
              <a:rPr lang="en-US" sz="1600" dirty="0">
                <a:latin typeface="Helvetica" pitchFamily="48" charset="0"/>
              </a:rPr>
              <a:t>(a) Light from TPB only (prompt)  or</a:t>
            </a:r>
          </a:p>
          <a:p>
            <a:r>
              <a:rPr lang="en-US" sz="1600" dirty="0">
                <a:latin typeface="Helvetica" pitchFamily="48" charset="0"/>
              </a:rPr>
              <a:t>(b) Light from </a:t>
            </a:r>
            <a:r>
              <a:rPr lang="en-US" sz="1600" dirty="0" err="1">
                <a:latin typeface="Helvetica" pitchFamily="48" charset="0"/>
              </a:rPr>
              <a:t>LAr</a:t>
            </a:r>
            <a:r>
              <a:rPr lang="en-US" sz="1600" dirty="0">
                <a:latin typeface="Helvetica" pitchFamily="48" charset="0"/>
              </a:rPr>
              <a:t> (range of energies</a:t>
            </a:r>
            <a:r>
              <a:rPr lang="en-US" sz="1600" dirty="0" smtClean="0">
                <a:latin typeface="Helvetica" pitchFamily="48" charset="0"/>
              </a:rPr>
              <a:t>)</a:t>
            </a:r>
          </a:p>
        </p:txBody>
      </p:sp>
      <p:pic>
        <p:nvPicPr>
          <p:cNvPr id="112" name="Picture 3" descr="C:\Users\Mark\Desktop\DesktopFiles\Ar_br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2974" y="4335348"/>
            <a:ext cx="241205" cy="265525"/>
          </a:xfrm>
          <a:prstGeom prst="rect">
            <a:avLst/>
          </a:prstGeom>
          <a:noFill/>
        </p:spPr>
      </p:pic>
      <p:pic>
        <p:nvPicPr>
          <p:cNvPr id="113" name="Picture 3" descr="C:\Users\Mark\Desktop\DesktopFiles\Ar_br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3814" y="3322475"/>
            <a:ext cx="241205" cy="265525"/>
          </a:xfrm>
          <a:prstGeom prst="rect">
            <a:avLst/>
          </a:prstGeom>
          <a:noFill/>
        </p:spPr>
      </p:pic>
      <p:pic>
        <p:nvPicPr>
          <p:cNvPr id="114" name="Picture 3" descr="C:\Users\Mark\Desktop\DesktopFiles\Ar_br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23132" y="2211123"/>
            <a:ext cx="241205" cy="265525"/>
          </a:xfrm>
          <a:prstGeom prst="rect">
            <a:avLst/>
          </a:prstGeom>
          <a:noFill/>
        </p:spPr>
      </p:pic>
      <p:pic>
        <p:nvPicPr>
          <p:cNvPr id="115" name="Picture 3" descr="C:\Users\Mark\Desktop\DesktopFiles\Ar_br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73297" y="1423337"/>
            <a:ext cx="241205" cy="265525"/>
          </a:xfrm>
          <a:prstGeom prst="rect">
            <a:avLst/>
          </a:prstGeom>
          <a:noFill/>
        </p:spPr>
      </p:pic>
      <p:cxnSp>
        <p:nvCxnSpPr>
          <p:cNvPr id="117" name="Straight Arrow Connector 116"/>
          <p:cNvCxnSpPr/>
          <p:nvPr/>
        </p:nvCxnSpPr>
        <p:spPr bwMode="auto">
          <a:xfrm rot="10800000" flipV="1">
            <a:off x="2700997" y="4262511"/>
            <a:ext cx="2082018" cy="8440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9" name="TextBox 118"/>
          <p:cNvSpPr txBox="1"/>
          <p:nvPr/>
        </p:nvSpPr>
        <p:spPr>
          <a:xfrm>
            <a:off x="0" y="6541477"/>
            <a:ext cx="4754880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91400" tIns="45702" rIns="91400" bIns="45702" rtlCol="0">
            <a:spAutoFit/>
          </a:bodyPr>
          <a:lstStyle/>
          <a:p>
            <a:r>
              <a:rPr lang="en-CA" sz="1800" dirty="0" smtClean="0">
                <a:latin typeface="+mj-lt"/>
              </a:rPr>
              <a:t>DEAP-1 and DEAP-3600 surface profile</a:t>
            </a:r>
            <a:endParaRPr lang="en-CA" sz="1800" dirty="0">
              <a:latin typeface="+mj-lt"/>
            </a:endParaRPr>
          </a:p>
        </p:txBody>
      </p:sp>
      <p:cxnSp>
        <p:nvCxnSpPr>
          <p:cNvPr id="121" name="Straight Arrow Connector 120"/>
          <p:cNvCxnSpPr/>
          <p:nvPr/>
        </p:nvCxnSpPr>
        <p:spPr bwMode="auto">
          <a:xfrm rot="10800000">
            <a:off x="2208628" y="5247253"/>
            <a:ext cx="2912012" cy="4923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3" name="Straight Arrow Connector 122"/>
          <p:cNvCxnSpPr/>
          <p:nvPr/>
        </p:nvCxnSpPr>
        <p:spPr bwMode="auto">
          <a:xfrm rot="10800000" flipV="1">
            <a:off x="2799474" y="5739621"/>
            <a:ext cx="2321169" cy="8440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4" name="TextBox 123"/>
          <p:cNvSpPr txBox="1"/>
          <p:nvPr/>
        </p:nvSpPr>
        <p:spPr>
          <a:xfrm>
            <a:off x="5148776" y="5570806"/>
            <a:ext cx="3716001" cy="400073"/>
          </a:xfrm>
          <a:prstGeom prst="rect">
            <a:avLst/>
          </a:prstGeom>
          <a:noFill/>
        </p:spPr>
        <p:txBody>
          <a:bodyPr wrap="none" lIns="91400" tIns="45702" rIns="91400" bIns="45702" rtlCol="0">
            <a:spAutoFit/>
          </a:bodyPr>
          <a:lstStyle/>
          <a:p>
            <a:r>
              <a:rPr lang="en-CA" b="1" dirty="0" smtClean="0">
                <a:latin typeface="+mj-lt"/>
              </a:rPr>
              <a:t>both TPB and </a:t>
            </a:r>
            <a:r>
              <a:rPr lang="en-CA" b="1" dirty="0" err="1" smtClean="0">
                <a:latin typeface="+mj-lt"/>
              </a:rPr>
              <a:t>LAr</a:t>
            </a:r>
            <a:r>
              <a:rPr lang="en-CA" b="1" dirty="0" smtClean="0">
                <a:latin typeface="+mj-lt"/>
              </a:rPr>
              <a:t> scintillate</a:t>
            </a:r>
            <a:endParaRPr lang="en-CA" b="1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39243" y="5999633"/>
            <a:ext cx="42819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Position reconstruction ~5 cm resolution</a:t>
            </a:r>
          </a:p>
          <a:p>
            <a:r>
              <a:rPr lang="en-CA" dirty="0"/>
              <a:t> </a:t>
            </a:r>
            <a:r>
              <a:rPr lang="en-CA" dirty="0" smtClean="0"/>
              <a:t> removes “surface” events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6144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he_bkds_deap1.tif"/>
          <p:cNvPicPr>
            <a:picLocks noChangeAspect="1"/>
          </p:cNvPicPr>
          <p:nvPr/>
        </p:nvPicPr>
        <p:blipFill>
          <a:blip r:embed="rId4" cstate="print"/>
          <a:srcRect l="14740" t="7150" r="20992" b="49573"/>
          <a:stretch>
            <a:fillRect/>
          </a:stretch>
        </p:blipFill>
        <p:spPr>
          <a:xfrm>
            <a:off x="106022" y="3298999"/>
            <a:ext cx="3962396" cy="3452986"/>
          </a:xfrm>
          <a:prstGeom prst="rect">
            <a:avLst/>
          </a:prstGeom>
        </p:spPr>
      </p:pic>
      <p:cxnSp>
        <p:nvCxnSpPr>
          <p:cNvPr id="11267" name="Straight Arrow Connector 26"/>
          <p:cNvCxnSpPr>
            <a:cxnSpLocks noChangeShapeType="1"/>
          </p:cNvCxnSpPr>
          <p:nvPr/>
        </p:nvCxnSpPr>
        <p:spPr bwMode="auto">
          <a:xfrm rot="5400000" flipH="1" flipV="1">
            <a:off x="2741718" y="1789495"/>
            <a:ext cx="4745312" cy="29665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lg" len="lg"/>
          </a:ln>
        </p:spPr>
      </p:cxnSp>
      <p:sp>
        <p:nvSpPr>
          <p:cNvPr id="11268" name="Title 1"/>
          <p:cNvSpPr>
            <a:spLocks noGrp="1"/>
          </p:cNvSpPr>
          <p:nvPr>
            <p:ph type="title"/>
          </p:nvPr>
        </p:nvSpPr>
        <p:spPr>
          <a:xfrm>
            <a:off x="0" y="196850"/>
            <a:ext cx="4740275" cy="571500"/>
          </a:xfrm>
        </p:spPr>
        <p:txBody>
          <a:bodyPr>
            <a:normAutofit fontScale="90000"/>
          </a:bodyPr>
          <a:lstStyle/>
          <a:p>
            <a:r>
              <a:rPr lang="en-CA" sz="2400" smtClean="0">
                <a:latin typeface="Symbol" pitchFamily="18" charset="2"/>
              </a:rPr>
              <a:t>a </a:t>
            </a:r>
            <a:r>
              <a:rPr lang="en-CA" sz="2400" smtClean="0"/>
              <a:t>Backgrounds in LAr (DEAP-1)</a:t>
            </a:r>
            <a:br>
              <a:rPr lang="en-CA" sz="2400" smtClean="0"/>
            </a:br>
            <a:endParaRPr lang="en-CA" sz="2400" smtClean="0"/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4514850" y="182563"/>
            <a:ext cx="3349625" cy="2581275"/>
            <a:chOff x="4797083" y="534571"/>
            <a:chExt cx="3956734" cy="3133549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5355901" y="534571"/>
              <a:ext cx="1053879" cy="3075734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r>
                <a:rPr lang="en-CA" baseline="30000" dirty="0">
                  <a:latin typeface="+mj-lt"/>
                </a:rPr>
                <a:t>210</a:t>
              </a:r>
              <a:r>
                <a:rPr lang="en-CA" dirty="0">
                  <a:latin typeface="+mj-lt"/>
                </a:rPr>
                <a:t>Po</a:t>
              </a:r>
            </a:p>
            <a:p>
              <a:pPr eaLnBrk="0" hangingPunct="0">
                <a:defRPr/>
              </a:pPr>
              <a:endParaRPr lang="en-CA" dirty="0"/>
            </a:p>
          </p:txBody>
        </p:sp>
        <p:sp>
          <p:nvSpPr>
            <p:cNvPr id="11281" name="Rectangle 4"/>
            <p:cNvSpPr>
              <a:spLocks noChangeArrowheads="1"/>
            </p:cNvSpPr>
            <p:nvPr/>
          </p:nvSpPr>
          <p:spPr bwMode="auto">
            <a:xfrm>
              <a:off x="6418725" y="534571"/>
              <a:ext cx="525534" cy="3075531"/>
            </a:xfrm>
            <a:prstGeom prst="rect">
              <a:avLst/>
            </a:prstGeom>
            <a:solidFill>
              <a:srgbClr val="59E94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CA"/>
            </a:p>
          </p:txBody>
        </p:sp>
        <p:sp>
          <p:nvSpPr>
            <p:cNvPr id="11282" name="Rectangle 6"/>
            <p:cNvSpPr>
              <a:spLocks noChangeArrowheads="1"/>
            </p:cNvSpPr>
            <p:nvPr/>
          </p:nvSpPr>
          <p:spPr bwMode="auto">
            <a:xfrm>
              <a:off x="6944259" y="534571"/>
              <a:ext cx="1809558" cy="3075531"/>
            </a:xfrm>
            <a:prstGeom prst="rect">
              <a:avLst/>
            </a:prstGeom>
            <a:solidFill>
              <a:srgbClr val="E71919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CA"/>
            </a:p>
          </p:txBody>
        </p:sp>
        <p:sp>
          <p:nvSpPr>
            <p:cNvPr id="11283" name="Text Box 46"/>
            <p:cNvSpPr txBox="1">
              <a:spLocks noChangeArrowheads="1"/>
            </p:cNvSpPr>
            <p:nvPr/>
          </p:nvSpPr>
          <p:spPr bwMode="auto">
            <a:xfrm>
              <a:off x="7371342" y="3182329"/>
              <a:ext cx="689664" cy="4857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latin typeface="Helvetica" pitchFamily="48" charset="0"/>
                </a:rPr>
                <a:t>LAr</a:t>
              </a:r>
            </a:p>
          </p:txBody>
        </p:sp>
        <p:sp>
          <p:nvSpPr>
            <p:cNvPr id="11284" name="Rectangle 74"/>
            <p:cNvSpPr>
              <a:spLocks noChangeArrowheads="1"/>
            </p:cNvSpPr>
            <p:nvPr/>
          </p:nvSpPr>
          <p:spPr bwMode="auto">
            <a:xfrm>
              <a:off x="4797083" y="534571"/>
              <a:ext cx="556706" cy="307553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CA"/>
            </a:p>
          </p:txBody>
        </p:sp>
        <p:sp>
          <p:nvSpPr>
            <p:cNvPr id="11285" name="Text Box 75"/>
            <p:cNvSpPr txBox="1">
              <a:spLocks noChangeArrowheads="1"/>
            </p:cNvSpPr>
            <p:nvPr/>
          </p:nvSpPr>
          <p:spPr bwMode="auto">
            <a:xfrm rot="-5400000">
              <a:off x="6267621" y="2928417"/>
              <a:ext cx="869343" cy="4726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Helvetica" pitchFamily="48" charset="0"/>
                </a:rPr>
                <a:t>TPB</a:t>
              </a:r>
            </a:p>
          </p:txBody>
        </p:sp>
        <p:sp>
          <p:nvSpPr>
            <p:cNvPr id="11286" name="Text Box 76"/>
            <p:cNvSpPr txBox="1">
              <a:spLocks noChangeArrowheads="1"/>
            </p:cNvSpPr>
            <p:nvPr/>
          </p:nvSpPr>
          <p:spPr bwMode="auto">
            <a:xfrm>
              <a:off x="5375484" y="3087229"/>
              <a:ext cx="1111945" cy="4857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>
                  <a:latin typeface="Helvetica" pitchFamily="48" charset="0"/>
                </a:rPr>
                <a:t>Acrylic</a:t>
              </a:r>
            </a:p>
          </p:txBody>
        </p:sp>
        <p:grpSp>
          <p:nvGrpSpPr>
            <p:cNvPr id="3" name="Group 102"/>
            <p:cNvGrpSpPr>
              <a:grpSpLocks/>
            </p:cNvGrpSpPr>
            <p:nvPr/>
          </p:nvGrpSpPr>
          <p:grpSpPr bwMode="auto">
            <a:xfrm>
              <a:off x="7670301" y="1299121"/>
              <a:ext cx="105385" cy="137866"/>
              <a:chOff x="4000" y="2688"/>
              <a:chExt cx="112" cy="120"/>
            </a:xfrm>
          </p:grpSpPr>
          <p:sp>
            <p:nvSpPr>
              <p:cNvPr id="11292" name="Oval 103"/>
              <p:cNvSpPr>
                <a:spLocks noChangeArrowheads="1"/>
              </p:cNvSpPr>
              <p:nvPr/>
            </p:nvSpPr>
            <p:spPr bwMode="auto">
              <a:xfrm>
                <a:off x="4000" y="2688"/>
                <a:ext cx="64" cy="6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CA"/>
              </a:p>
            </p:txBody>
          </p:sp>
          <p:sp>
            <p:nvSpPr>
              <p:cNvPr id="11293" name="Oval 104"/>
              <p:cNvSpPr>
                <a:spLocks noChangeArrowheads="1"/>
              </p:cNvSpPr>
              <p:nvPr/>
            </p:nvSpPr>
            <p:spPr bwMode="auto">
              <a:xfrm>
                <a:off x="4048" y="2688"/>
                <a:ext cx="64" cy="6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CA"/>
              </a:p>
            </p:txBody>
          </p:sp>
          <p:sp>
            <p:nvSpPr>
              <p:cNvPr id="11294" name="Oval 105"/>
              <p:cNvSpPr>
                <a:spLocks noChangeArrowheads="1"/>
              </p:cNvSpPr>
              <p:nvPr/>
            </p:nvSpPr>
            <p:spPr bwMode="auto">
              <a:xfrm>
                <a:off x="4008" y="2744"/>
                <a:ext cx="64" cy="6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CA"/>
              </a:p>
            </p:txBody>
          </p:sp>
          <p:sp>
            <p:nvSpPr>
              <p:cNvPr id="11295" name="Oval 106"/>
              <p:cNvSpPr>
                <a:spLocks noChangeArrowheads="1"/>
              </p:cNvSpPr>
              <p:nvPr/>
            </p:nvSpPr>
            <p:spPr bwMode="auto">
              <a:xfrm>
                <a:off x="4048" y="2744"/>
                <a:ext cx="64" cy="6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0" hangingPunct="0"/>
                <a:endParaRPr lang="en-CA"/>
              </a:p>
            </p:txBody>
          </p:sp>
        </p:grpSp>
        <p:sp>
          <p:nvSpPr>
            <p:cNvPr id="11288" name="Line 107"/>
            <p:cNvSpPr>
              <a:spLocks noChangeShapeType="1"/>
            </p:cNvSpPr>
            <p:nvPr/>
          </p:nvSpPr>
          <p:spPr bwMode="auto">
            <a:xfrm>
              <a:off x="7844615" y="1484403"/>
              <a:ext cx="202105" cy="1896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1289" name="Line 108"/>
            <p:cNvSpPr>
              <a:spLocks noChangeShapeType="1"/>
            </p:cNvSpPr>
            <p:nvPr/>
          </p:nvSpPr>
          <p:spPr bwMode="auto">
            <a:xfrm flipH="1" flipV="1">
              <a:off x="7047914" y="759655"/>
              <a:ext cx="191390" cy="1768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CA"/>
            </a:p>
          </p:txBody>
        </p:sp>
        <p:sp>
          <p:nvSpPr>
            <p:cNvPr id="11290" name="Text Box 75"/>
            <p:cNvSpPr txBox="1">
              <a:spLocks noChangeArrowheads="1"/>
            </p:cNvSpPr>
            <p:nvPr/>
          </p:nvSpPr>
          <p:spPr bwMode="auto">
            <a:xfrm rot="-5400000">
              <a:off x="4472827" y="2725297"/>
              <a:ext cx="1214150" cy="4726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US">
                  <a:latin typeface="Helvetica" pitchFamily="48" charset="0"/>
                </a:rPr>
                <a:t>PTFE</a:t>
              </a:r>
            </a:p>
          </p:txBody>
        </p:sp>
        <p:pic>
          <p:nvPicPr>
            <p:cNvPr id="11291" name="Picture 3" descr="C:\Users\Mark\Desktop\DesktopFiles\Ar_brb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281062" y="987233"/>
              <a:ext cx="241205" cy="265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1270" name="Straight Arrow Connector 24"/>
          <p:cNvCxnSpPr>
            <a:cxnSpLocks noChangeShapeType="1"/>
          </p:cNvCxnSpPr>
          <p:nvPr/>
        </p:nvCxnSpPr>
        <p:spPr bwMode="auto">
          <a:xfrm rot="10800000" flipV="1">
            <a:off x="1889267" y="5751445"/>
            <a:ext cx="323847" cy="164821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lg" len="lg"/>
          </a:ln>
        </p:spPr>
      </p:cxnSp>
      <p:pic>
        <p:nvPicPr>
          <p:cNvPr id="11271" name="Picture 3"/>
          <p:cNvPicPr>
            <a:picLocks noChangeAspect="1" noChangeArrowheads="1"/>
          </p:cNvPicPr>
          <p:nvPr/>
        </p:nvPicPr>
        <p:blipFill>
          <a:blip r:embed="rId6" cstate="print"/>
          <a:srcRect l="41361" t="42168" b="1588"/>
          <a:stretch>
            <a:fillRect/>
          </a:stretch>
        </p:blipFill>
        <p:spPr bwMode="auto">
          <a:xfrm>
            <a:off x="1417983" y="742604"/>
            <a:ext cx="2899534" cy="37763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272" name="Picture 2"/>
          <p:cNvPicPr>
            <a:picLocks noChangeAspect="1" noChangeArrowheads="1"/>
          </p:cNvPicPr>
          <p:nvPr/>
        </p:nvPicPr>
        <p:blipFill>
          <a:blip r:embed="rId7" cstate="print"/>
          <a:srcRect l="41154" t="47343"/>
          <a:stretch>
            <a:fillRect/>
          </a:stretch>
        </p:blipFill>
        <p:spPr bwMode="auto">
          <a:xfrm>
            <a:off x="6091238" y="2797175"/>
            <a:ext cx="2798762" cy="3878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6" name="TextBox 35"/>
          <p:cNvSpPr txBox="1"/>
          <p:nvPr/>
        </p:nvSpPr>
        <p:spPr>
          <a:xfrm>
            <a:off x="2574925" y="885825"/>
            <a:ext cx="1452563" cy="400050"/>
          </a:xfrm>
          <a:prstGeom prst="rect">
            <a:avLst/>
          </a:prstGeom>
          <a:noFill/>
        </p:spPr>
        <p:txBody>
          <a:bodyPr wrap="none" lIns="91400" tIns="45702" rIns="91400" bIns="45702">
            <a:spAutoFit/>
          </a:bodyPr>
          <a:lstStyle/>
          <a:p>
            <a:pPr eaLnBrk="0" hangingPunct="0">
              <a:defRPr/>
            </a:pPr>
            <a:r>
              <a:rPr lang="en-CA" baseline="30000" dirty="0">
                <a:latin typeface="+mj-lt"/>
              </a:rPr>
              <a:t>232</a:t>
            </a:r>
            <a:r>
              <a:rPr lang="en-CA" dirty="0">
                <a:latin typeface="+mj-lt"/>
              </a:rPr>
              <a:t>Th chain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270750" y="3008313"/>
            <a:ext cx="1338263" cy="400050"/>
          </a:xfrm>
          <a:prstGeom prst="rect">
            <a:avLst/>
          </a:prstGeom>
          <a:noFill/>
        </p:spPr>
        <p:txBody>
          <a:bodyPr wrap="none" lIns="91400" tIns="45702" rIns="91400" bIns="45702">
            <a:spAutoFit/>
          </a:bodyPr>
          <a:lstStyle/>
          <a:p>
            <a:pPr eaLnBrk="0" hangingPunct="0">
              <a:defRPr/>
            </a:pPr>
            <a:r>
              <a:rPr lang="en-CA" baseline="30000" dirty="0">
                <a:latin typeface="+mj-lt"/>
              </a:rPr>
              <a:t>238</a:t>
            </a:r>
            <a:r>
              <a:rPr lang="en-CA" dirty="0">
                <a:latin typeface="+mj-lt"/>
              </a:rPr>
              <a:t>U chain</a:t>
            </a:r>
          </a:p>
        </p:txBody>
      </p:sp>
      <p:cxnSp>
        <p:nvCxnSpPr>
          <p:cNvPr id="11275" name="Straight Arrow Connector 38"/>
          <p:cNvCxnSpPr>
            <a:cxnSpLocks noChangeShapeType="1"/>
          </p:cNvCxnSpPr>
          <p:nvPr/>
        </p:nvCxnSpPr>
        <p:spPr bwMode="auto">
          <a:xfrm flipV="1">
            <a:off x="5078413" y="3081338"/>
            <a:ext cx="942975" cy="2667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1276" name="Straight Arrow Connector 41"/>
          <p:cNvCxnSpPr>
            <a:cxnSpLocks noChangeShapeType="1"/>
          </p:cNvCxnSpPr>
          <p:nvPr/>
        </p:nvCxnSpPr>
        <p:spPr bwMode="auto">
          <a:xfrm rot="10800000">
            <a:off x="4291013" y="2578100"/>
            <a:ext cx="773112" cy="7556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3" name="TextBox 42"/>
          <p:cNvSpPr txBox="1"/>
          <p:nvPr/>
        </p:nvSpPr>
        <p:spPr>
          <a:xfrm>
            <a:off x="2026689" y="4647509"/>
            <a:ext cx="1681162" cy="400050"/>
          </a:xfrm>
          <a:prstGeom prst="rect">
            <a:avLst/>
          </a:prstGeom>
          <a:noFill/>
        </p:spPr>
        <p:txBody>
          <a:bodyPr wrap="none" lIns="91400" tIns="45702" rIns="91400" bIns="45702">
            <a:spAutoFit/>
          </a:bodyPr>
          <a:lstStyle/>
          <a:p>
            <a:pPr eaLnBrk="0" hangingPunct="0">
              <a:defRPr/>
            </a:pPr>
            <a:r>
              <a:rPr lang="en-CA" dirty="0">
                <a:solidFill>
                  <a:srgbClr val="0070C0"/>
                </a:solidFill>
                <a:latin typeface="+mj-lt"/>
              </a:rPr>
              <a:t>DEAP-1 data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146853" y="5446640"/>
            <a:ext cx="14382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aseline="30000" dirty="0" smtClean="0"/>
              <a:t>222</a:t>
            </a:r>
            <a:r>
              <a:rPr lang="en-CA" dirty="0" smtClean="0"/>
              <a:t>Rn+</a:t>
            </a:r>
            <a:r>
              <a:rPr lang="en-CA" baseline="30000" dirty="0" smtClean="0"/>
              <a:t>220</a:t>
            </a:r>
            <a:r>
              <a:rPr lang="en-CA" dirty="0" smtClean="0"/>
              <a:t>Rn</a:t>
            </a:r>
            <a:endParaRPr lang="en-CA" dirty="0"/>
          </a:p>
        </p:txBody>
      </p:sp>
      <p:sp>
        <p:nvSpPr>
          <p:cNvPr id="44" name="TextBox 43"/>
          <p:cNvSpPr txBox="1"/>
          <p:nvPr/>
        </p:nvSpPr>
        <p:spPr>
          <a:xfrm>
            <a:off x="4027488" y="4879492"/>
            <a:ext cx="212109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In DEAP-1:</a:t>
            </a:r>
          </a:p>
          <a:p>
            <a:r>
              <a:rPr lang="en-CA" dirty="0" smtClean="0">
                <a:latin typeface="Arial" pitchFamily="34" charset="0"/>
                <a:cs typeface="Arial" pitchFamily="34" charset="0"/>
              </a:rPr>
              <a:t>  100 </a:t>
            </a:r>
            <a:r>
              <a:rPr lang="en-CA" dirty="0" err="1" smtClean="0">
                <a:latin typeface="Symbol" pitchFamily="18" charset="2"/>
                <a:cs typeface="Arial" pitchFamily="34" charset="0"/>
              </a:rPr>
              <a:t>m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Bq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30000" dirty="0" smtClean="0">
                <a:latin typeface="Arial" pitchFamily="34" charset="0"/>
                <a:cs typeface="Arial" pitchFamily="34" charset="0"/>
              </a:rPr>
              <a:t>222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Rn</a:t>
            </a:r>
          </a:p>
          <a:p>
            <a:r>
              <a:rPr lang="en-CA" dirty="0" smtClean="0">
                <a:latin typeface="Arial" pitchFamily="34" charset="0"/>
                <a:cs typeface="Arial" pitchFamily="34" charset="0"/>
              </a:rPr>
              <a:t>    20 </a:t>
            </a:r>
            <a:r>
              <a:rPr lang="en-CA" dirty="0" err="1" smtClean="0">
                <a:latin typeface="Symbol" pitchFamily="18" charset="2"/>
                <a:cs typeface="Arial" pitchFamily="34" charset="0"/>
              </a:rPr>
              <a:t>m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Bq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30000" dirty="0" smtClean="0">
                <a:latin typeface="Arial" pitchFamily="34" charset="0"/>
                <a:cs typeface="Arial" pitchFamily="34" charset="0"/>
              </a:rPr>
              <a:t>220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Rn</a:t>
            </a:r>
          </a:p>
          <a:p>
            <a:endParaRPr lang="en-CA" dirty="0">
              <a:latin typeface="Arial" pitchFamily="34" charset="0"/>
              <a:cs typeface="Arial" pitchFamily="34" charset="0"/>
            </a:endParaRPr>
          </a:p>
          <a:p>
            <a:r>
              <a:rPr lang="en-CA" dirty="0" smtClean="0">
                <a:latin typeface="Arial" pitchFamily="34" charset="0"/>
                <a:cs typeface="Arial" pitchFamily="34" charset="0"/>
              </a:rPr>
              <a:t>DEAP-3600 target:</a:t>
            </a:r>
          </a:p>
          <a:p>
            <a:r>
              <a:rPr lang="en-CA" dirty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  5 </a:t>
            </a:r>
            <a:r>
              <a:rPr lang="en-CA" dirty="0" err="1" smtClean="0">
                <a:latin typeface="Symbol" panose="05050102010706020507" pitchFamily="18" charset="2"/>
                <a:cs typeface="Arial" pitchFamily="34" charset="0"/>
              </a:rPr>
              <a:t>m</a:t>
            </a:r>
            <a:r>
              <a:rPr lang="en-CA" dirty="0" err="1" smtClean="0">
                <a:latin typeface="Arial" pitchFamily="34" charset="0"/>
                <a:cs typeface="Arial" pitchFamily="34" charset="0"/>
              </a:rPr>
              <a:t>Bq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CA" baseline="30000" dirty="0" smtClean="0">
                <a:latin typeface="Arial" pitchFamily="34" charset="0"/>
                <a:cs typeface="Arial" pitchFamily="34" charset="0"/>
              </a:rPr>
              <a:t>222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Rn</a:t>
            </a:r>
            <a:endParaRPr lang="en-C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0" y="3419062"/>
            <a:ext cx="1404730" cy="50358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16200000">
            <a:off x="-579272" y="4850298"/>
            <a:ext cx="1439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>
                <a:latin typeface="Arial" pitchFamily="34" charset="0"/>
                <a:cs typeface="Arial" pitchFamily="34" charset="0"/>
              </a:rPr>
              <a:t>Events/100 </a:t>
            </a:r>
            <a:r>
              <a:rPr lang="en-CA" sz="1400" dirty="0" err="1" smtClean="0">
                <a:latin typeface="Arial" pitchFamily="34" charset="0"/>
                <a:cs typeface="Arial" pitchFamily="34" charset="0"/>
              </a:rPr>
              <a:t>keV</a:t>
            </a:r>
            <a:endParaRPr lang="en-CA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0" y="968188"/>
            <a:ext cx="13821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latin typeface="Arial" pitchFamily="34" charset="0"/>
                <a:cs typeface="Arial" pitchFamily="34" charset="0"/>
              </a:rPr>
              <a:t>June 2010</a:t>
            </a:r>
            <a:endParaRPr lang="en-CA" dirty="0"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1313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92696"/>
            <a:ext cx="8064895" cy="54726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461863"/>
            <a:ext cx="5816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 smtClean="0"/>
              <a:t>DEAP-3600 Projected Physics Sensitivity</a:t>
            </a:r>
            <a:endParaRPr lang="en-CA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941794" y="3212976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FF0000"/>
                </a:solidFill>
              </a:rPr>
              <a:t>Current best sensitivity</a:t>
            </a:r>
            <a:endParaRPr lang="en-C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75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4229515" cy="63376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15000" y="605689"/>
            <a:ext cx="321564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3600 kg argon target</a:t>
            </a:r>
          </a:p>
          <a:p>
            <a:r>
              <a:rPr lang="en-CA" dirty="0"/>
              <a:t> </a:t>
            </a:r>
            <a:r>
              <a:rPr lang="en-CA" dirty="0" smtClean="0"/>
              <a:t>(1000 kg fiducial)</a:t>
            </a:r>
          </a:p>
          <a:p>
            <a:r>
              <a:rPr lang="en-CA" dirty="0"/>
              <a:t>i</a:t>
            </a:r>
            <a:r>
              <a:rPr lang="en-CA" dirty="0" smtClean="0"/>
              <a:t>n sealed ultraclean</a:t>
            </a:r>
          </a:p>
          <a:p>
            <a:r>
              <a:rPr lang="en-CA" dirty="0" smtClean="0"/>
              <a:t>Acrylic Vessel</a:t>
            </a:r>
          </a:p>
          <a:p>
            <a:endParaRPr lang="en-CA" dirty="0" smtClean="0"/>
          </a:p>
          <a:p>
            <a:r>
              <a:rPr lang="en-CA" dirty="0" smtClean="0"/>
              <a:t>Vessel is “resurfaced”</a:t>
            </a:r>
          </a:p>
          <a:p>
            <a:r>
              <a:rPr lang="en-CA" dirty="0"/>
              <a:t>i</a:t>
            </a:r>
            <a:r>
              <a:rPr lang="en-CA" dirty="0" smtClean="0"/>
              <a:t>n-situ to remove </a:t>
            </a:r>
          </a:p>
          <a:p>
            <a:r>
              <a:rPr lang="en-CA" dirty="0"/>
              <a:t>d</a:t>
            </a:r>
            <a:r>
              <a:rPr lang="en-CA" dirty="0" smtClean="0"/>
              <a:t>eposited </a:t>
            </a:r>
            <a:r>
              <a:rPr lang="en-CA" dirty="0" err="1" smtClean="0"/>
              <a:t>Rn</a:t>
            </a:r>
            <a:r>
              <a:rPr lang="en-CA" dirty="0" smtClean="0"/>
              <a:t> daughters</a:t>
            </a:r>
          </a:p>
          <a:p>
            <a:r>
              <a:rPr lang="en-CA" dirty="0"/>
              <a:t>a</a:t>
            </a:r>
            <a:r>
              <a:rPr lang="en-CA" dirty="0" smtClean="0"/>
              <a:t>fter construction</a:t>
            </a:r>
          </a:p>
          <a:p>
            <a:endParaRPr lang="en-CA" dirty="0"/>
          </a:p>
          <a:p>
            <a:r>
              <a:rPr lang="en-CA" dirty="0" smtClean="0"/>
              <a:t>255 Hamamatsu</a:t>
            </a:r>
          </a:p>
          <a:p>
            <a:r>
              <a:rPr lang="en-CA" dirty="0"/>
              <a:t> </a:t>
            </a:r>
            <a:r>
              <a:rPr lang="en-CA" dirty="0" smtClean="0"/>
              <a:t>R5912 HQE PMTs 8-inch</a:t>
            </a:r>
          </a:p>
          <a:p>
            <a:r>
              <a:rPr lang="en-CA" dirty="0"/>
              <a:t> </a:t>
            </a:r>
            <a:r>
              <a:rPr lang="en-CA" dirty="0" smtClean="0"/>
              <a:t>(32% QE, 75% coverage)</a:t>
            </a:r>
          </a:p>
          <a:p>
            <a:endParaRPr lang="en-CA" dirty="0"/>
          </a:p>
          <a:p>
            <a:r>
              <a:rPr lang="en-CA" dirty="0" smtClean="0"/>
              <a:t>50 cm light guides +</a:t>
            </a:r>
          </a:p>
          <a:p>
            <a:r>
              <a:rPr lang="en-CA" dirty="0"/>
              <a:t> </a:t>
            </a:r>
            <a:r>
              <a:rPr lang="en-CA" dirty="0" smtClean="0"/>
              <a:t> PE shielding provide neutron moderation</a:t>
            </a:r>
          </a:p>
          <a:p>
            <a:endParaRPr lang="en-CA" dirty="0"/>
          </a:p>
          <a:p>
            <a:r>
              <a:rPr lang="en-CA" dirty="0" smtClean="0"/>
              <a:t>Steel Shell immersed in 8 m water shield at SNOLAB</a:t>
            </a:r>
          </a:p>
          <a:p>
            <a:endParaRPr lang="en-CA" dirty="0"/>
          </a:p>
          <a:p>
            <a:endParaRPr lang="en-US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364088" y="121920"/>
            <a:ext cx="3060372" cy="461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00" tIns="45702" rIns="91400" bIns="45702">
            <a:spAutoFit/>
          </a:bodyPr>
          <a:lstStyle/>
          <a:p>
            <a:pPr eaLnBrk="0" hangingPunct="0">
              <a:defRPr/>
            </a:pPr>
            <a:r>
              <a:rPr lang="en-US" sz="2400" dirty="0">
                <a:latin typeface="+mj-lt"/>
              </a:rPr>
              <a:t>DEAP-3600 </a:t>
            </a:r>
            <a:r>
              <a:rPr lang="en-US" sz="2400" dirty="0" smtClean="0">
                <a:latin typeface="+mj-lt"/>
              </a:rPr>
              <a:t>Detector</a:t>
            </a:r>
            <a:endParaRPr lang="en-US" sz="2400" dirty="0">
              <a:latin typeface="+mj-l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2699792" y="1052736"/>
            <a:ext cx="3015208" cy="29846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3131840" y="3573016"/>
            <a:ext cx="258316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3131840" y="4221088"/>
            <a:ext cx="258316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3995936" y="4941168"/>
            <a:ext cx="1719064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329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  <p:tag name="DELIMITERS" val="3.1"/>
</p:tagLst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23525</TotalTime>
  <Words>1703</Words>
  <Application>Microsoft Office PowerPoint</Application>
  <PresentationFormat>On-screen Show (4:3)</PresentationFormat>
  <Paragraphs>329</Paragraphs>
  <Slides>39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Arial</vt:lpstr>
      <vt:lpstr>Calibri</vt:lpstr>
      <vt:lpstr>Courier New</vt:lpstr>
      <vt:lpstr>Helvetica</vt:lpstr>
      <vt:lpstr>Symbol</vt:lpstr>
      <vt:lpstr>Times New Roman</vt:lpstr>
      <vt:lpstr>Blank</vt:lpstr>
      <vt:lpstr>DEAP-50T Dark Matter with Liquid Argon</vt:lpstr>
      <vt:lpstr>PowerPoint Presentation</vt:lpstr>
      <vt:lpstr>PowerPoint Presentation</vt:lpstr>
      <vt:lpstr>Calibration of DEAP-1 with AmBe neutron source</vt:lpstr>
      <vt:lpstr>β/γ backgrounds</vt:lpstr>
      <vt:lpstr>PowerPoint Presentation</vt:lpstr>
      <vt:lpstr>a Backgrounds in LAr (DEAP-1) </vt:lpstr>
      <vt:lpstr>PowerPoint Presentation</vt:lpstr>
      <vt:lpstr>PowerPoint Presentation</vt:lpstr>
      <vt:lpstr>PowerPoint Presentation</vt:lpstr>
      <vt:lpstr>Fabrication of DEAP Acrylic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Resurfacer</vt:lpstr>
      <vt:lpstr>TPB wavelength shifter deposition</vt:lpstr>
      <vt:lpstr>Completed Detector in Shield Tank</vt:lpstr>
      <vt:lpstr>Data acquisition system</vt:lpstr>
      <vt:lpstr>Light injection through fibers (Commissioning Data Spring 2015)</vt:lpstr>
      <vt:lpstr>A high energy event (Commissioning running, Spring 2015)</vt:lpstr>
      <vt:lpstr>Process system</vt:lpstr>
      <vt:lpstr>PowerPoint Presentation</vt:lpstr>
      <vt:lpstr>PowerPoint Presentation</vt:lpstr>
      <vt:lpstr>Current Status of DEAP-3600</vt:lpstr>
      <vt:lpstr>PowerPoint Presentation</vt:lpstr>
      <vt:lpstr>Backgrounds in xenon and argon</vt:lpstr>
      <vt:lpstr>PowerPoint Presentation</vt:lpstr>
      <vt:lpstr>Depleted argon</vt:lpstr>
      <vt:lpstr>The downside:  39Ar in Ar at 1 Bq/kg</vt:lpstr>
      <vt:lpstr>PowerPoint Presentation</vt:lpstr>
      <vt:lpstr>Summary</vt:lpstr>
      <vt:lpstr>DEAP-50T Comments</vt:lpstr>
      <vt:lpstr>END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DEAP Project Overview - Boulay</dc:title>
  <dc:creator>Mark</dc:creator>
  <cp:lastModifiedBy>Mark Boulay</cp:lastModifiedBy>
  <cp:revision>308</cp:revision>
  <cp:lastPrinted>2013-03-14T05:39:22Z</cp:lastPrinted>
  <dcterms:created xsi:type="dcterms:W3CDTF">2011-11-29T00:30:26Z</dcterms:created>
  <dcterms:modified xsi:type="dcterms:W3CDTF">2015-08-24T18:22:30Z</dcterms:modified>
</cp:coreProperties>
</file>