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27"/>
  </p:notesMasterIdLst>
  <p:handoutMasterIdLst>
    <p:handoutMasterId r:id="rId28"/>
  </p:handoutMasterIdLst>
  <p:sldIdLst>
    <p:sldId id="258" r:id="rId2"/>
    <p:sldId id="301" r:id="rId3"/>
    <p:sldId id="343" r:id="rId4"/>
    <p:sldId id="345" r:id="rId5"/>
    <p:sldId id="346" r:id="rId6"/>
    <p:sldId id="347" r:id="rId7"/>
    <p:sldId id="357" r:id="rId8"/>
    <p:sldId id="265" r:id="rId9"/>
    <p:sldId id="266" r:id="rId10"/>
    <p:sldId id="358" r:id="rId11"/>
    <p:sldId id="359" r:id="rId12"/>
    <p:sldId id="361" r:id="rId13"/>
    <p:sldId id="362" r:id="rId14"/>
    <p:sldId id="360" r:id="rId15"/>
    <p:sldId id="363" r:id="rId16"/>
    <p:sldId id="270" r:id="rId17"/>
    <p:sldId id="354" r:id="rId18"/>
    <p:sldId id="271" r:id="rId19"/>
    <p:sldId id="356" r:id="rId20"/>
    <p:sldId id="349" r:id="rId21"/>
    <p:sldId id="350" r:id="rId22"/>
    <p:sldId id="351" r:id="rId23"/>
    <p:sldId id="352" r:id="rId24"/>
    <p:sldId id="353" r:id="rId25"/>
    <p:sldId id="35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7730D"/>
    <a:srgbClr val="7800A2"/>
    <a:srgbClr val="FDEADA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5"/>
    <p:restoredTop sz="93375" autoAdjust="0"/>
  </p:normalViewPr>
  <p:slideViewPr>
    <p:cSldViewPr>
      <p:cViewPr>
        <p:scale>
          <a:sx n="128" d="100"/>
          <a:sy n="128" d="100"/>
        </p:scale>
        <p:origin x="672" y="2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4/26/23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4/26/23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47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02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92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12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94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37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5377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701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09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4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95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0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85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4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5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30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87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94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2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94F3220E-D52F-CF41-849A-74BC2C1C5A98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D84D226B-6DA3-7D41-B347-72B5A9DBFC2A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4D1F06D-DE0C-6541-935A-70BA0C781CB0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7868FFB-C136-9E4C-956F-947A0CAD7477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0EE77C7-5BEC-FD45-8F8D-67BA4147FEF4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DC6C462-04BC-1D48-9814-F41E54502CC3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hyperlink" Target="https://www.nndc.bnl.gov/nudat3/getdecayscheme.jsp?nucleus=214PO&amp;dsid=214bi%20bM%20decay&amp;unc=nds" TargetMode="External"/><Relationship Id="rId4" Type="http://schemas.openxmlformats.org/officeDocument/2006/relationships/hyperlink" Target="https://pure.manchester.ac.uk/ws/portalfiles/portal/156333376/FULL_TEXT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ure.manchester.ac.uk/ws/portalfiles/portal/156333376/FULL_TEXT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xCppDev/bxdecay0" TargetMode="External"/><Relationship Id="rId2" Type="http://schemas.openxmlformats.org/officeDocument/2006/relationships/hyperlink" Target="https://github.com/Q-Pix/qpixg4/blob/master/macros/Template_Supernova_Background.ma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ublicdomainpictures.net/view-image.php?image=202441&amp;picture=&amp;jazyk=NL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Crosschecking on radiogenic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Shion Kubota</a:t>
            </a:r>
          </a:p>
        </p:txBody>
      </p: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208E4045-D9A0-FAEC-A4F2-F4CF7F05718C}"/>
              </a:ext>
            </a:extLst>
          </p:cNvPr>
          <p:cNvSpPr/>
          <p:nvPr/>
        </p:nvSpPr>
        <p:spPr>
          <a:xfrm>
            <a:off x="5077172" y="751408"/>
            <a:ext cx="6048672" cy="2005089"/>
          </a:xfrm>
          <a:prstGeom prst="wedgeRoundRectCallout">
            <a:avLst>
              <a:gd name="adj1" fmla="val -62658"/>
              <a:gd name="adj2" fmla="val -176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7B8990-E612-F145-1733-CF68A3A2DA49}"/>
              </a:ext>
            </a:extLst>
          </p:cNvPr>
          <p:cNvSpPr txBox="1"/>
          <p:nvPr/>
        </p:nvSpPr>
        <p:spPr>
          <a:xfrm>
            <a:off x="5663952" y="1331337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This should still give us a good first order approximation !</a:t>
            </a:r>
          </a:p>
        </p:txBody>
      </p:sp>
    </p:spTree>
    <p:extLst>
      <p:ext uri="{BB962C8B-B14F-4D97-AF65-F5344CB8AC3E}">
        <p14:creationId xmlns:p14="http://schemas.microsoft.com/office/powerpoint/2010/main" val="3259743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208E4045-D9A0-FAEC-A4F2-F4CF7F05718C}"/>
              </a:ext>
            </a:extLst>
          </p:cNvPr>
          <p:cNvSpPr/>
          <p:nvPr/>
        </p:nvSpPr>
        <p:spPr>
          <a:xfrm>
            <a:off x="5077172" y="751408"/>
            <a:ext cx="6048672" cy="2005089"/>
          </a:xfrm>
          <a:prstGeom prst="wedgeRoundRectCallout">
            <a:avLst>
              <a:gd name="adj1" fmla="val -62658"/>
              <a:gd name="adj2" fmla="val -176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7B8990-E612-F145-1733-CF68A3A2DA49}"/>
              </a:ext>
            </a:extLst>
          </p:cNvPr>
          <p:cNvSpPr txBox="1"/>
          <p:nvPr/>
        </p:nvSpPr>
        <p:spPr>
          <a:xfrm>
            <a:off x="5663952" y="1331337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This should still give us a good first order approximation 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79072E-374D-002C-2D6E-56172D13C344}"/>
                  </a:ext>
                </a:extLst>
              </p:cNvPr>
              <p:cNvSpPr/>
              <p:nvPr/>
            </p:nvSpPr>
            <p:spPr>
              <a:xfrm>
                <a:off x="1091444" y="4855238"/>
                <a:ext cx="10009112" cy="141176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</a:rPr>
                  <a:t>10 Radiogenic Isotopes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39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Ar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m:rPr>
                        <m:nor/>
                      </m:rPr>
                      <a:rPr lang="en-US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Ar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214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Bi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Co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85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Kr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214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210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Po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222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Rn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)</a:t>
                </a:r>
              </a:p>
              <a:p>
                <a:pPr algn="ctr"/>
                <a:endParaRPr lang="en-US" dirty="0">
                  <a:solidFill>
                    <a:sysClr val="windowText" lastClr="000000"/>
                  </a:solidFill>
                </a:endParaRPr>
              </a:p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</a:rPr>
                  <a:t>10,000 decay events per file</a:t>
                </a: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79072E-374D-002C-2D6E-56172D13C3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444" y="4855238"/>
                <a:ext cx="10009112" cy="14117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745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A84AFB71-4670-DECA-33E1-1DD5793839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r="5491"/>
          <a:stretch/>
        </p:blipFill>
        <p:spPr>
          <a:xfrm>
            <a:off x="212426" y="1124744"/>
            <a:ext cx="7527614" cy="512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81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A84AFB71-4670-DECA-33E1-1DD5793839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r="5491"/>
          <a:stretch/>
        </p:blipFill>
        <p:spPr>
          <a:xfrm>
            <a:off x="212426" y="1124744"/>
            <a:ext cx="7527614" cy="512414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AD1DAD4-E318-549B-09F3-746A11A7A9A6}"/>
              </a:ext>
            </a:extLst>
          </p:cNvPr>
          <p:cNvSpPr/>
          <p:nvPr/>
        </p:nvSpPr>
        <p:spPr>
          <a:xfrm>
            <a:off x="1559496" y="2060848"/>
            <a:ext cx="4176464" cy="122413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1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EEC1F1-CD63-A4BB-96D0-6A3C6639D865}"/>
              </a:ext>
            </a:extLst>
          </p:cNvPr>
          <p:cNvSpPr/>
          <p:nvPr/>
        </p:nvSpPr>
        <p:spPr>
          <a:xfrm>
            <a:off x="6888088" y="1498943"/>
            <a:ext cx="537556" cy="48989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7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E25F-377D-4748-970A-8F779733767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</p:spTree>
    <p:extLst>
      <p:ext uri="{BB962C8B-B14F-4D97-AF65-F5344CB8AC3E}">
        <p14:creationId xmlns:p14="http://schemas.microsoft.com/office/powerpoint/2010/main" val="2122260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 checks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</p:spTree>
    <p:extLst>
      <p:ext uri="{BB962C8B-B14F-4D97-AF65-F5344CB8AC3E}">
        <p14:creationId xmlns:p14="http://schemas.microsoft.com/office/powerpoint/2010/main" val="4157408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C4B4A7BD-8C61-E12B-732D-DAF9B4318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636" y="890973"/>
            <a:ext cx="8887391" cy="55915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8785C55-63A7-CA42-12F1-51BF72A0293B}"/>
              </a:ext>
            </a:extLst>
          </p:cNvPr>
          <p:cNvSpPr/>
          <p:nvPr/>
        </p:nvSpPr>
        <p:spPr>
          <a:xfrm>
            <a:off x="0" y="1268760"/>
            <a:ext cx="12192000" cy="5159600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Investigate if the physics list used in geant4 </a:t>
            </a:r>
            <a:r>
              <a:rPr lang="en-US" sz="3200" b="1" dirty="0" err="1">
                <a:solidFill>
                  <a:srgbClr val="7030A0"/>
                </a:solidFill>
              </a:rPr>
              <a:t>propergate</a:t>
            </a:r>
            <a:r>
              <a:rPr lang="en-US" sz="3200" b="1" dirty="0">
                <a:solidFill>
                  <a:srgbClr val="7030A0"/>
                </a:solidFill>
              </a:rPr>
              <a:t> all those decays properly -&gt; decay0?</a:t>
            </a:r>
          </a:p>
        </p:txBody>
      </p:sp>
    </p:spTree>
    <p:extLst>
      <p:ext uri="{BB962C8B-B14F-4D97-AF65-F5344CB8AC3E}">
        <p14:creationId xmlns:p14="http://schemas.microsoft.com/office/powerpoint/2010/main" val="116154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E732F-C79F-A04E-83D5-896191204885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4EE084-98B9-11E5-F059-1DA131FB0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/>
          <a:p>
            <a:r>
              <a:rPr lang="en-US" dirty="0"/>
              <a:t>Tweaking of the time window. (10s →</a:t>
            </a:r>
            <a:r>
              <a:rPr lang="ja-JP" altLang="en-US"/>
              <a:t> </a:t>
            </a:r>
            <a:r>
              <a:rPr lang="en-US" altLang="ja-JP" dirty="0"/>
              <a:t>??s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Simulate with </a:t>
            </a:r>
            <a:r>
              <a:rPr lang="en-US" dirty="0" err="1"/>
              <a:t>SOLAr</a:t>
            </a:r>
            <a:r>
              <a:rPr lang="en-US" dirty="0"/>
              <a:t>-sim. (more complete decay simulation)</a:t>
            </a:r>
          </a:p>
          <a:p>
            <a:endParaRPr lang="en-US" dirty="0"/>
          </a:p>
          <a:p>
            <a:r>
              <a:rPr lang="en-US" dirty="0"/>
              <a:t>Study the effect from alpha particles.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3562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780928"/>
            <a:ext cx="12192000" cy="1470025"/>
          </a:xfrm>
        </p:spPr>
        <p:txBody>
          <a:bodyPr/>
          <a:lstStyle/>
          <a:p>
            <a:pPr algn="ctr"/>
            <a:r>
              <a:rPr lang="en-US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1527264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702D-3589-324E-B9D8-1904B251929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0F255-CFA8-20E6-7165-867493DA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19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D0291C-4BEC-61C0-6B77-6A74E9A94841}"/>
              </a:ext>
            </a:extLst>
          </p:cNvPr>
          <p:cNvSpPr/>
          <p:nvPr/>
        </p:nvSpPr>
        <p:spPr>
          <a:xfrm>
            <a:off x="2425150" y="2048360"/>
            <a:ext cx="2880320" cy="2304256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9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1FC9D5-A16D-F051-27D2-64FE33BCF776}"/>
                  </a:ext>
                </a:extLst>
              </p:cNvPr>
              <p:cNvSpPr txBox="1"/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1FC9D5-A16D-F051-27D2-64FE33BCF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43D4C9-5483-4FD4-52EE-9D59B98BDECA}"/>
                  </a:ext>
                </a:extLst>
              </p:cNvPr>
              <p:cNvSpPr txBox="1"/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Osaka" panose="020B0600000000000000" pitchFamily="34" charset="-128"/>
                </a:endParaRPr>
              </a:p>
              <a:p>
                <a:endParaRPr lang="en-US" sz="8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043D4C9-5483-4FD4-52EE-9D59B98BD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blipFill>
                <a:blip r:embed="rId6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840E78-13F3-71D3-9CE7-AD16434B478F}"/>
              </a:ext>
            </a:extLst>
          </p:cNvPr>
          <p:cNvCxnSpPr/>
          <p:nvPr/>
        </p:nvCxnSpPr>
        <p:spPr>
          <a:xfrm flipV="1">
            <a:off x="2870606" y="2198319"/>
            <a:ext cx="412457" cy="4155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8130ED-2DDB-58C9-CF3C-A17BE1DF9CDA}"/>
              </a:ext>
            </a:extLst>
          </p:cNvPr>
          <p:cNvCxnSpPr>
            <a:cxnSpLocks/>
          </p:cNvCxnSpPr>
          <p:nvPr/>
        </p:nvCxnSpPr>
        <p:spPr>
          <a:xfrm>
            <a:off x="4671739" y="3697428"/>
            <a:ext cx="99879" cy="5842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514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75A11-7FDE-F601-A9C1-7FD0B6AF24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785288"/>
            <a:ext cx="8286982" cy="5825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dirty="0"/>
              <a:t>electrons or alphas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4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821072-1176-3829-0681-73C023831647}"/>
              </a:ext>
            </a:extLst>
          </p:cNvPr>
          <p:cNvCxnSpPr>
            <a:cxnSpLocks/>
          </p:cNvCxnSpPr>
          <p:nvPr/>
        </p:nvCxnSpPr>
        <p:spPr>
          <a:xfrm flipV="1">
            <a:off x="4224488" y="2919297"/>
            <a:ext cx="827989" cy="2702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5EB7BA-67DE-0180-3333-5FE29C45A95E}"/>
                  </a:ext>
                </a:extLst>
              </p:cNvPr>
              <p:cNvSpPr txBox="1"/>
              <p:nvPr/>
            </p:nvSpPr>
            <p:spPr>
              <a:xfrm>
                <a:off x="5180943" y="2565448"/>
                <a:ext cx="3917163" cy="797719"/>
              </a:xfrm>
              <a:prstGeom prst="rect">
                <a:avLst/>
              </a:prstGeom>
              <a:solidFill>
                <a:srgbClr val="9370D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83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Bi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3269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endParaRPr lang="en-US" sz="9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210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5EB7BA-67DE-0180-3333-5FE29C45A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943" y="2565448"/>
                <a:ext cx="3917163" cy="797719"/>
              </a:xfrm>
              <a:prstGeom prst="rect">
                <a:avLst/>
              </a:prstGeom>
              <a:blipFill>
                <a:blip r:embed="rId6"/>
                <a:stretch>
                  <a:fillRect b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E5B4D3-BB70-4A3B-4F51-CFB03FF06BCE}"/>
                  </a:ext>
                </a:extLst>
              </p:cNvPr>
              <p:cNvSpPr txBox="1"/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E5B4D3-BB70-4A3B-4F51-CFB03FF06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137" y="1856880"/>
                <a:ext cx="3880999" cy="37677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EDFE9C-8EE5-C155-FD4B-075510D4FF3B}"/>
                  </a:ext>
                </a:extLst>
              </p:cNvPr>
              <p:cNvSpPr txBox="1"/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solidFill>
                <a:srgbClr val="E7730D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222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Rn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(5489.48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latin typeface="Osaka" panose="020B0600000000000000" pitchFamily="34" charset="-128"/>
                </a:endParaRPr>
              </a:p>
              <a:p>
                <a:endParaRPr lang="en-US" sz="800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84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218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Po</m:t>
                          </m:r>
                        </m:e>
                      </m:sPre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Pre>
                        <m:sPre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Pb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Osaka" panose="020B0600000000000000" pitchFamily="34" charset="-128"/>
                              <a:ea typeface="Osaka" panose="020B0600000000000000" pitchFamily="34" charset="-128"/>
                            </a:rPr>
                            <m:t>He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(7686.82</m:t>
                      </m:r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Osaka" panose="020B0600000000000000" pitchFamily="34" charset="-128"/>
                  <a:ea typeface="Osaka" panose="020B0600000000000000" pitchFamily="34" charset="-128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EDFE9C-8EE5-C155-FD4B-075510D4F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944" y="4281670"/>
                <a:ext cx="3958007" cy="784317"/>
              </a:xfrm>
              <a:prstGeom prst="rect">
                <a:avLst/>
              </a:prstGeom>
              <a:blipFill>
                <a:blip r:embed="rId8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C83A90-6894-7244-58AE-4BBA14B76409}"/>
              </a:ext>
            </a:extLst>
          </p:cNvPr>
          <p:cNvCxnSpPr/>
          <p:nvPr/>
        </p:nvCxnSpPr>
        <p:spPr>
          <a:xfrm flipV="1">
            <a:off x="2870606" y="2198319"/>
            <a:ext cx="412457" cy="4155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2D184C-FBE2-7D8E-E89F-179626CD3908}"/>
              </a:ext>
            </a:extLst>
          </p:cNvPr>
          <p:cNvCxnSpPr>
            <a:cxnSpLocks/>
          </p:cNvCxnSpPr>
          <p:nvPr/>
        </p:nvCxnSpPr>
        <p:spPr>
          <a:xfrm>
            <a:off x="4671739" y="3697428"/>
            <a:ext cx="99879" cy="5842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515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</p:spTree>
    <p:extLst>
      <p:ext uri="{BB962C8B-B14F-4D97-AF65-F5344CB8AC3E}">
        <p14:creationId xmlns:p14="http://schemas.microsoft.com/office/powerpoint/2010/main" val="2239190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74A6A-93DA-0BA2-712B-E15D31A0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Deposited energy (BKG vs solar events)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73C5-FAB0-2E8A-420A-09042DCE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525-E796-564E-8E9B-7D61D59C81B9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7DA27-597D-08F4-3FD1-B64D2142A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4D473-E59A-7A9A-50D5-C47582D4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B790D0-96A4-85AF-3121-A1CB61145E51}"/>
              </a:ext>
            </a:extLst>
          </p:cNvPr>
          <p:cNvSpPr txBox="1"/>
          <p:nvPr/>
        </p:nvSpPr>
        <p:spPr>
          <a:xfrm>
            <a:off x="7843721" y="1746682"/>
            <a:ext cx="4037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 deposited from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just electrons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Scaled to 10 </a:t>
            </a:r>
            <a:r>
              <a:rPr lang="en-US" dirty="0" err="1"/>
              <a:t>kton</a:t>
            </a:r>
            <a:r>
              <a:rPr lang="en-US" dirty="0"/>
              <a:t>-year based on</a:t>
            </a:r>
          </a:p>
          <a:p>
            <a:pPr algn="ctr"/>
            <a:r>
              <a:rPr lang="en-US" dirty="0">
                <a:hlinkClick r:id="rId3"/>
              </a:rPr>
              <a:t>the radiogenic background studies </a:t>
            </a:r>
            <a:r>
              <a:rPr lang="en-US" dirty="0"/>
              <a:t>by </a:t>
            </a:r>
            <a:r>
              <a:rPr lang="en-US" dirty="0" err="1"/>
              <a:t>Jingyuan</a:t>
            </a:r>
            <a:r>
              <a:rPr lang="en-US" dirty="0"/>
              <a:t> Shi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C1333-A69B-BFE6-F642-D3F5DAF24D66}"/>
              </a:ext>
            </a:extLst>
          </p:cNvPr>
          <p:cNvSpPr/>
          <p:nvPr/>
        </p:nvSpPr>
        <p:spPr>
          <a:xfrm>
            <a:off x="7774303" y="1498943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F29AF-E5C1-DA19-575D-9894618FB3D8}"/>
              </a:ext>
            </a:extLst>
          </p:cNvPr>
          <p:cNvSpPr txBox="1"/>
          <p:nvPr/>
        </p:nvSpPr>
        <p:spPr>
          <a:xfrm>
            <a:off x="8218941" y="1268760"/>
            <a:ext cx="32873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Radiogenic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0C2472-4451-3C8C-C37C-E540146A24CE}"/>
              </a:ext>
            </a:extLst>
          </p:cNvPr>
          <p:cNvSpPr txBox="1"/>
          <p:nvPr/>
        </p:nvSpPr>
        <p:spPr>
          <a:xfrm>
            <a:off x="7832934" y="4070715"/>
            <a:ext cx="40378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Back-of-the-envelope calculations</a:t>
            </a:r>
          </a:p>
          <a:p>
            <a:pPr algn="ctr"/>
            <a:r>
              <a:rPr lang="en-US" dirty="0"/>
              <a:t>done with cross section (Marley)</a:t>
            </a:r>
          </a:p>
          <a:p>
            <a:pPr algn="ctr"/>
            <a:r>
              <a:rPr lang="en-US" dirty="0"/>
              <a:t>and solar neutrino flux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Agrees with the number in </a:t>
            </a:r>
          </a:p>
          <a:p>
            <a:pPr algn="ctr"/>
            <a:r>
              <a:rPr lang="en-US" dirty="0" err="1"/>
              <a:t>Cappozzi</a:t>
            </a:r>
            <a:r>
              <a:rPr lang="en-US" dirty="0"/>
              <a:t> paper!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8DBC11-1692-2138-1BD9-6EEBA09DB08D}"/>
              </a:ext>
            </a:extLst>
          </p:cNvPr>
          <p:cNvSpPr/>
          <p:nvPr/>
        </p:nvSpPr>
        <p:spPr>
          <a:xfrm>
            <a:off x="7764801" y="3848560"/>
            <a:ext cx="4176654" cy="20020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F201C-6BF8-BC87-2513-A4E155A24BE6}"/>
              </a:ext>
            </a:extLst>
          </p:cNvPr>
          <p:cNvSpPr txBox="1"/>
          <p:nvPr/>
        </p:nvSpPr>
        <p:spPr>
          <a:xfrm>
            <a:off x="8994890" y="3624709"/>
            <a:ext cx="17354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Solar Events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C4B4A7BD-8C61-E12B-732D-DAF9B4318E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636" y="890973"/>
            <a:ext cx="8887391" cy="559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58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95E8-DBD1-7571-CA96-F391E38D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of the envelope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7488A-9521-A74F-2E19-1BF34D134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5904656" cy="4497364"/>
          </a:xfrm>
        </p:spPr>
        <p:txBody>
          <a:bodyPr/>
          <a:lstStyle/>
          <a:p>
            <a:r>
              <a:rPr lang="en-US" dirty="0"/>
              <a:t>CC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240F9-373A-6896-235A-92E7C2D4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226B-6DA3-7D41-B347-72B5A9DBFC2A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67447-8067-6732-67BA-85E9852C6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425C2-CB37-090E-BE29-ECF2AA13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9348453-F9B6-D7EA-964E-4AA6BD7C6741}"/>
              </a:ext>
            </a:extLst>
          </p:cNvPr>
          <p:cNvSpPr txBox="1">
            <a:spLocks/>
          </p:cNvSpPr>
          <p:nvPr/>
        </p:nvSpPr>
        <p:spPr bwMode="auto">
          <a:xfrm>
            <a:off x="6096000" y="1694836"/>
            <a:ext cx="5904656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891" indent="-342891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32" indent="-28574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60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349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 Events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5AE9C260-4C19-7BE1-9991-D18CACA85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561" y="2420888"/>
            <a:ext cx="2440360" cy="3242001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7D8DD79-8B56-0E1A-DC33-11B340EEF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695091"/>
            <a:ext cx="2487373" cy="2722585"/>
          </a:xfrm>
          <a:prstGeom prst="rect">
            <a:avLst/>
          </a:prstGeom>
        </p:spPr>
      </p:pic>
      <p:sp>
        <p:nvSpPr>
          <p:cNvPr id="10" name="Cross 9">
            <a:extLst>
              <a:ext uri="{FF2B5EF4-FFF2-40B4-BE49-F238E27FC236}">
                <a16:creationId xmlns:a16="http://schemas.microsoft.com/office/drawing/2014/main" id="{DB35B5DD-D708-ABA1-367A-08FE1D208756}"/>
              </a:ext>
            </a:extLst>
          </p:cNvPr>
          <p:cNvSpPr/>
          <p:nvPr/>
        </p:nvSpPr>
        <p:spPr>
          <a:xfrm rot="2613638">
            <a:off x="2626340" y="3662881"/>
            <a:ext cx="492281" cy="520822"/>
          </a:xfrm>
          <a:prstGeom prst="plus">
            <a:avLst>
              <a:gd name="adj" fmla="val 42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E90521B6-6534-0AD9-2E0C-9217E3642272}"/>
              </a:ext>
            </a:extLst>
          </p:cNvPr>
          <p:cNvSpPr/>
          <p:nvPr/>
        </p:nvSpPr>
        <p:spPr>
          <a:xfrm rot="2613638">
            <a:off x="8457227" y="3662880"/>
            <a:ext cx="492281" cy="520822"/>
          </a:xfrm>
          <a:prstGeom prst="plus">
            <a:avLst>
              <a:gd name="adj" fmla="val 42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68B517-5592-0844-C63C-5A02E9ADEF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1188" y="2683728"/>
            <a:ext cx="3220184" cy="271632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CC44463E-F921-CFBE-C7FB-AE8FDB256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2706014"/>
            <a:ext cx="2487373" cy="272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5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9B0D-EFD8-1343-B845-4A0A136B6A4A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1EBD3-28E1-84F2-5693-3A8D8F65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2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53B8-F1C5-E844-AB92-39896F742997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4A0DF08-4EB5-D8D1-DF8C-3FE4500A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777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24C3-FFFF-5C48-9061-97BA92C76BED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2970507" y="1194094"/>
            <a:ext cx="1399540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157464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512633-625E-7A76-52E7-8EAEF1B4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61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30C81-416D-1D4D-8F50-5E19F2F1E07B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3505951" y="1194094"/>
            <a:ext cx="864096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603105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78159B-C0A0-923E-817A-8E4810655B66}"/>
              </a:ext>
            </a:extLst>
          </p:cNvPr>
          <p:cNvSpPr/>
          <p:nvPr/>
        </p:nvSpPr>
        <p:spPr>
          <a:xfrm>
            <a:off x="335360" y="1124744"/>
            <a:ext cx="11377263" cy="554858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to understand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how the radiogenic </a:t>
            </a:r>
            <a:r>
              <a:rPr lang="en-US" sz="3200" b="1" dirty="0" err="1">
                <a:solidFill>
                  <a:srgbClr val="7030A0"/>
                </a:solidFill>
              </a:rPr>
              <a:t>bkg</a:t>
            </a:r>
            <a:r>
              <a:rPr lang="en-US" sz="3200" b="1" dirty="0">
                <a:solidFill>
                  <a:srgbClr val="7030A0"/>
                </a:solidFill>
              </a:rPr>
              <a:t> might affect our studies</a:t>
            </a: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5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24C3-FFFF-5C48-9061-97BA92C76BED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2970507" y="1194094"/>
            <a:ext cx="1399540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157464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512633-625E-7A76-52E7-8EAEF1B4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6ACADD-A520-32A7-2B6A-31284BF8C114}"/>
              </a:ext>
            </a:extLst>
          </p:cNvPr>
          <p:cNvSpPr/>
          <p:nvPr/>
        </p:nvSpPr>
        <p:spPr>
          <a:xfrm>
            <a:off x="335360" y="1124744"/>
            <a:ext cx="11377263" cy="554858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to understand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how the radiogenic </a:t>
            </a:r>
            <a:r>
              <a:rPr lang="en-US" sz="3200" b="1" dirty="0" err="1">
                <a:solidFill>
                  <a:srgbClr val="7030A0"/>
                </a:solidFill>
              </a:rPr>
              <a:t>bkg</a:t>
            </a:r>
            <a:r>
              <a:rPr lang="en-US" sz="3200" b="1" dirty="0">
                <a:solidFill>
                  <a:srgbClr val="7030A0"/>
                </a:solidFill>
              </a:rPr>
              <a:t> might affect our studies</a:t>
            </a: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→ Make analogous plot for solar events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And also make sure those are properly simulated!</a:t>
            </a:r>
          </a:p>
        </p:txBody>
      </p:sp>
    </p:spTree>
    <p:extLst>
      <p:ext uri="{BB962C8B-B14F-4D97-AF65-F5344CB8AC3E}">
        <p14:creationId xmlns:p14="http://schemas.microsoft.com/office/powerpoint/2010/main" val="279258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DA856-6FD2-964F-83A6-F862DF5A4F64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</p:spTree>
    <p:extLst>
      <p:ext uri="{BB962C8B-B14F-4D97-AF65-F5344CB8AC3E}">
        <p14:creationId xmlns:p14="http://schemas.microsoft.com/office/powerpoint/2010/main" val="3601714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7AD02-0041-2D97-488F-47F990ABC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BKG Simulation Setups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D619AC6-508F-EAB8-2A21-F9CCC14C0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B64D-34A8-C24E-9C87-EF73E36760E3}" type="datetime1">
              <a:rPr lang="en-US" smtClean="0"/>
              <a:t>4/26/23</a:t>
            </a:fld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0DC4A2-2919-A920-1045-146CE18C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DE8ED-D710-A164-C495-ACE5E6D5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Radiogenics studies | Shion Kubota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BBD6FF-C50E-8401-0C04-B4FEA8D8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6552728" cy="4497364"/>
          </a:xfrm>
        </p:spPr>
        <p:txBody>
          <a:bodyPr/>
          <a:lstStyle/>
          <a:p>
            <a:r>
              <a:rPr lang="en-US" dirty="0"/>
              <a:t>Simulated with </a:t>
            </a:r>
            <a:r>
              <a:rPr lang="en-US" dirty="0">
                <a:hlinkClick r:id="rId2"/>
              </a:rPr>
              <a:t>qpixg4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000" dirty="0"/>
              <a:t>Used for Supernova paper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Time window: 10s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Different decay chain simulation method from </a:t>
            </a:r>
            <a:r>
              <a:rPr lang="en-US" sz="2000" dirty="0">
                <a:hlinkClick r:id="rId3"/>
              </a:rPr>
              <a:t>bxdecay0</a:t>
            </a:r>
            <a:r>
              <a:rPr lang="en-US" sz="2000" dirty="0"/>
              <a:t> (used in </a:t>
            </a:r>
            <a:r>
              <a:rPr lang="en-US" sz="2000" dirty="0" err="1"/>
              <a:t>SOLAr</a:t>
            </a:r>
            <a:r>
              <a:rPr lang="en-US" sz="2000" dirty="0"/>
              <a:t>-sim)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C0CAF8-2F10-1C8F-C61C-8F1388FA2E78}"/>
              </a:ext>
            </a:extLst>
          </p:cNvPr>
          <p:cNvSpPr/>
          <p:nvPr/>
        </p:nvSpPr>
        <p:spPr>
          <a:xfrm>
            <a:off x="2567608" y="2636912"/>
            <a:ext cx="616699" cy="590634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0545-06A8-5970-0EB2-5665C8319BC2}"/>
              </a:ext>
            </a:extLst>
          </p:cNvPr>
          <p:cNvSpPr txBox="1"/>
          <p:nvPr/>
        </p:nvSpPr>
        <p:spPr>
          <a:xfrm>
            <a:off x="3895388" y="2904728"/>
            <a:ext cx="7448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check if long-lived decays get affected by this – future work!</a:t>
            </a:r>
          </a:p>
        </p:txBody>
      </p:sp>
      <p:pic>
        <p:nvPicPr>
          <p:cNvPr id="19" name="Picture 18" descr="Shape, arrow&#10;&#10;Description automatically generated">
            <a:extLst>
              <a:ext uri="{FF2B5EF4-FFF2-40B4-BE49-F238E27FC236}">
                <a16:creationId xmlns:a16="http://schemas.microsoft.com/office/drawing/2014/main" id="{27E08B45-65B9-2B2D-C815-15B103727A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681262" flipH="1">
            <a:off x="3055680" y="2302012"/>
            <a:ext cx="1049089" cy="1049089"/>
          </a:xfrm>
          <a:prstGeom prst="rect">
            <a:avLst/>
          </a:prstGeom>
        </p:spPr>
      </p:pic>
      <p:pic>
        <p:nvPicPr>
          <p:cNvPr id="20" name="Picture 19" descr="Shape, arrow&#10;&#10;Description automatically generated">
            <a:extLst>
              <a:ext uri="{FF2B5EF4-FFF2-40B4-BE49-F238E27FC236}">
                <a16:creationId xmlns:a16="http://schemas.microsoft.com/office/drawing/2014/main" id="{AEFFDFA6-E507-F195-A164-4094D05BD8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rot="11107412">
            <a:off x="1957649" y="3794391"/>
            <a:ext cx="1167525" cy="116752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B1E4CEA-CA3F-4354-FB5C-DF7996C23120}"/>
              </a:ext>
            </a:extLst>
          </p:cNvPr>
          <p:cNvSpPr/>
          <p:nvPr/>
        </p:nvSpPr>
        <p:spPr>
          <a:xfrm>
            <a:off x="983433" y="3604968"/>
            <a:ext cx="1224136" cy="720080"/>
          </a:xfrm>
          <a:prstGeom prst="ellipse">
            <a:avLst/>
          </a:pr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92088"/>
                      <a:gd name="connsiteY0" fmla="*/ 360040 h 720080"/>
                      <a:gd name="connsiteX1" fmla="*/ 396044 w 792088"/>
                      <a:gd name="connsiteY1" fmla="*/ 0 h 720080"/>
                      <a:gd name="connsiteX2" fmla="*/ 792088 w 792088"/>
                      <a:gd name="connsiteY2" fmla="*/ 360040 h 720080"/>
                      <a:gd name="connsiteX3" fmla="*/ 396044 w 792088"/>
                      <a:gd name="connsiteY3" fmla="*/ 720080 h 720080"/>
                      <a:gd name="connsiteX4" fmla="*/ 0 w 792088"/>
                      <a:gd name="connsiteY4" fmla="*/ 360040 h 72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92088" h="720080" extrusionOk="0">
                        <a:moveTo>
                          <a:pt x="0" y="360040"/>
                        </a:moveTo>
                        <a:cubicBezTo>
                          <a:pt x="-19744" y="149016"/>
                          <a:pt x="155834" y="8062"/>
                          <a:pt x="396044" y="0"/>
                        </a:cubicBezTo>
                        <a:cubicBezTo>
                          <a:pt x="631697" y="3563"/>
                          <a:pt x="767113" y="161989"/>
                          <a:pt x="792088" y="360040"/>
                        </a:cubicBezTo>
                        <a:cubicBezTo>
                          <a:pt x="748123" y="601819"/>
                          <a:pt x="613037" y="729675"/>
                          <a:pt x="396044" y="720080"/>
                        </a:cubicBezTo>
                        <a:cubicBezTo>
                          <a:pt x="168747" y="715392"/>
                          <a:pt x="21725" y="569266"/>
                          <a:pt x="0" y="36004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2DB47-6EFB-20FD-668F-C8F25E14598C}"/>
              </a:ext>
            </a:extLst>
          </p:cNvPr>
          <p:cNvSpPr txBox="1"/>
          <p:nvPr/>
        </p:nvSpPr>
        <p:spPr>
          <a:xfrm>
            <a:off x="2962675" y="4097716"/>
            <a:ext cx="7088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halkboard" panose="03050602040202020205" pitchFamily="66" charset="77"/>
              </a:rPr>
              <a:t>This would give us more complete simulation - future work!</a:t>
            </a:r>
          </a:p>
        </p:txBody>
      </p:sp>
    </p:spTree>
    <p:extLst>
      <p:ext uri="{BB962C8B-B14F-4D97-AF65-F5344CB8AC3E}">
        <p14:creationId xmlns:p14="http://schemas.microsoft.com/office/powerpoint/2010/main" val="1548448010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8442</TotalTime>
  <Words>1109</Words>
  <Application>Microsoft Macintosh PowerPoint</Application>
  <PresentationFormat>Widescreen</PresentationFormat>
  <Paragraphs>296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Osaka</vt:lpstr>
      <vt:lpstr>Arial</vt:lpstr>
      <vt:lpstr>Calibri</vt:lpstr>
      <vt:lpstr>Cambria Math</vt:lpstr>
      <vt:lpstr>Chalkboard</vt:lpstr>
      <vt:lpstr>UoM</vt:lpstr>
      <vt:lpstr>Crosschecking on radiogenic studies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BKG Simulation Setups</vt:lpstr>
      <vt:lpstr>BKG Simulation Setups</vt:lpstr>
      <vt:lpstr>BKG Simulation Setups</vt:lpstr>
      <vt:lpstr>BKG Simulation Setups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Future work</vt:lpstr>
      <vt:lpstr>Back Up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Deposited energy (BKG vs solar events)</vt:lpstr>
      <vt:lpstr>Back of the envelope check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Kubota, Shion</cp:lastModifiedBy>
  <cp:revision>240</cp:revision>
  <dcterms:created xsi:type="dcterms:W3CDTF">2013-11-21T09:06:30Z</dcterms:created>
  <dcterms:modified xsi:type="dcterms:W3CDTF">2023-04-26T13:58:22Z</dcterms:modified>
  <cp:category/>
</cp:coreProperties>
</file>