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11"/>
  </p:notesMasterIdLst>
  <p:handoutMasterIdLst>
    <p:handoutMasterId r:id="rId12"/>
  </p:handoutMasterIdLst>
  <p:sldIdLst>
    <p:sldId id="701" r:id="rId2"/>
    <p:sldId id="745" r:id="rId3"/>
    <p:sldId id="739" r:id="rId4"/>
    <p:sldId id="740" r:id="rId5"/>
    <p:sldId id="744" r:id="rId6"/>
    <p:sldId id="281" r:id="rId7"/>
    <p:sldId id="704" r:id="rId8"/>
    <p:sldId id="743" r:id="rId9"/>
    <p:sldId id="74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6B9B8"/>
    <a:srgbClr val="FDEADA"/>
    <a:srgbClr val="009140"/>
    <a:srgbClr val="7800A2"/>
    <a:srgbClr val="5D2879"/>
    <a:srgbClr val="FFFFFF"/>
    <a:srgbClr val="00B016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447C79-E7D8-FC4E-87F8-F207D360A9E6}" v="5" dt="2023-04-26T13:57:50.1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95"/>
    <p:restoredTop sz="95774" autoAdjust="0"/>
  </p:normalViewPr>
  <p:slideViewPr>
    <p:cSldViewPr>
      <p:cViewPr varScale="1">
        <p:scale>
          <a:sx n="116" d="100"/>
          <a:sy n="116" d="100"/>
        </p:scale>
        <p:origin x="616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53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4/26/23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4/26/23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8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4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82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93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3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F9081CC7-2670-F94E-9CB2-3A5B59E138A8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30C7F190-49E5-D245-A644-AA289DCBA51B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2DA992F1-945A-7F4C-9381-DC232E1A9460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1C592512-C9ED-F04C-8339-EF63F81B90F8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09E3348D-86DA-A046-BAEC-4FA1923737D4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5BBA1-25E7-CF49-BAD3-D8B42A6E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6F06C-67B9-1F47-BBDE-FE01FDC3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7A9A5-2BA5-BE40-B3A0-D3D7B6013964}" type="datetime1">
              <a:rPr lang="en-GB" smtClean="0"/>
              <a:t>26/04/2023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F6D2B-C697-0341-9F42-96D63E9CB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1152-E479-904E-8A81-EDF3448C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7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668B96-8473-2145-B2AD-B73229F01A37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7641" y="2693987"/>
            <a:ext cx="10716717" cy="1470025"/>
          </a:xfrm>
        </p:spPr>
        <p:txBody>
          <a:bodyPr/>
          <a:lstStyle/>
          <a:p>
            <a:pPr algn="ctr"/>
            <a:r>
              <a:rPr lang="en-US" dirty="0"/>
              <a:t>Energy reconstruction with Q-Pix readout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984" y="5445224"/>
            <a:ext cx="8897540" cy="1080120"/>
          </a:xfrm>
        </p:spPr>
        <p:txBody>
          <a:bodyPr/>
          <a:lstStyle/>
          <a:p>
            <a:r>
              <a:rPr lang="en-US" sz="3200" dirty="0"/>
              <a:t>Guilherme Ruiz</a:t>
            </a:r>
          </a:p>
          <a:p>
            <a:r>
              <a:rPr lang="en-US" dirty="0" err="1"/>
              <a:t>SoLAr</a:t>
            </a:r>
            <a:r>
              <a:rPr lang="en-US" dirty="0"/>
              <a:t> meeting </a:t>
            </a:r>
            <a:fld id="{2D2B9619-DDF3-3A4A-A0B6-F9B6A2EE100F}" type="datetime1">
              <a:rPr lang="en-GB" smtClean="0"/>
              <a:t>26/04/2023</a:t>
            </a:fld>
            <a:endParaRPr lang="en-US" sz="2800" dirty="0"/>
          </a:p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20DA182-F809-DE43-AC92-92CC7B334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292" y="5157192"/>
            <a:ext cx="1497724" cy="14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55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2B376-7A81-6043-9E78-27E0DA533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FB1EA-9C5E-EF4A-B74B-B05A34A8A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1733222"/>
          </a:xfrm>
        </p:spPr>
        <p:txBody>
          <a:bodyPr/>
          <a:lstStyle/>
          <a:p>
            <a:r>
              <a:rPr lang="en-US" dirty="0"/>
              <a:t>Determining the </a:t>
            </a:r>
            <a:r>
              <a:rPr lang="en-US" dirty="0">
                <a:solidFill>
                  <a:schemeClr val="accent2"/>
                </a:solidFill>
              </a:rPr>
              <a:t>reconstruction efficiency </a:t>
            </a:r>
            <a:r>
              <a:rPr lang="en-US" dirty="0"/>
              <a:t>of the Q-Pix readout as a function of the particle’s energy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reconstruction efficiency </a:t>
            </a:r>
            <a:r>
              <a:rPr lang="en-US" dirty="0"/>
              <a:t>is defined as the </a:t>
            </a:r>
            <a:r>
              <a:rPr lang="en-US" b="1" dirty="0">
                <a:solidFill>
                  <a:schemeClr val="accent2"/>
                </a:solidFill>
              </a:rPr>
              <a:t>ratio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reconstructed energy</a:t>
            </a:r>
            <a:r>
              <a:rPr lang="en-US" dirty="0"/>
              <a:t> to the </a:t>
            </a:r>
            <a:r>
              <a:rPr lang="en-US" dirty="0">
                <a:solidFill>
                  <a:schemeClr val="accent2"/>
                </a:solidFill>
              </a:rPr>
              <a:t>initial energy</a:t>
            </a:r>
            <a:r>
              <a:rPr lang="en-US" dirty="0"/>
              <a:t> of the simulated particle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2BE46-DFF8-8144-8341-F663C02DD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F190-49E5-D245-A644-AA289DCBA51B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56A7B-2682-8143-96BA-0ABA594C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20F1-2E83-0C4B-B446-64202420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26710B-A3F8-9A4F-9E6A-9AB27266B6A2}"/>
              </a:ext>
            </a:extLst>
          </p:cNvPr>
          <p:cNvSpPr txBox="1">
            <a:spLocks/>
          </p:cNvSpPr>
          <p:nvPr/>
        </p:nvSpPr>
        <p:spPr bwMode="auto">
          <a:xfrm>
            <a:off x="301592" y="3429000"/>
            <a:ext cx="11506799" cy="112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Method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CB70A99-C27A-A04E-8EB3-DCB49DF885D6}"/>
              </a:ext>
            </a:extLst>
          </p:cNvPr>
          <p:cNvSpPr txBox="1">
            <a:spLocks/>
          </p:cNvSpPr>
          <p:nvPr/>
        </p:nvSpPr>
        <p:spPr bwMode="auto">
          <a:xfrm>
            <a:off x="335359" y="4576097"/>
            <a:ext cx="11521280" cy="173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891" indent="-342891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32" indent="-28574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71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60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349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/>
              <a:t>Simulate single electron events from 1 to 30 MeV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Obtain the number of Q-Pix resets per event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Reconstruct the deposited energy from resets</a:t>
            </a:r>
          </a:p>
        </p:txBody>
      </p:sp>
    </p:spTree>
    <p:extLst>
      <p:ext uri="{BB962C8B-B14F-4D97-AF65-F5344CB8AC3E}">
        <p14:creationId xmlns:p14="http://schemas.microsoft.com/office/powerpoint/2010/main" val="336449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Single electrons</a:t>
            </a:r>
            <a:br>
              <a:rPr lang="en-US" dirty="0"/>
            </a:br>
            <a:r>
              <a:rPr lang="en-US" sz="2400" dirty="0">
                <a:solidFill>
                  <a:schemeClr val="accent2"/>
                </a:solidFill>
              </a:rPr>
              <a:t>1 to 30 MeV – Reconstruction efficiency vs. Incoming energy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C74B-9090-034A-B967-2084671DF7CF}" type="datetime1">
              <a:rPr lang="en-GB" smtClean="0"/>
              <a:t>26/04/2023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318DA7-71B4-8B49-B621-9F116C39D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" b="74"/>
          <a:stretch/>
        </p:blipFill>
        <p:spPr>
          <a:xfrm>
            <a:off x="1379476" y="1747616"/>
            <a:ext cx="9433048" cy="4680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4522C9-7F93-7A4A-8F5C-264EE8DFD9CD}"/>
              </a:ext>
            </a:extLst>
          </p:cNvPr>
          <p:cNvSpPr txBox="1"/>
          <p:nvPr/>
        </p:nvSpPr>
        <p:spPr>
          <a:xfrm>
            <a:off x="1897348" y="4751711"/>
            <a:ext cx="455869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efficiency is relatively constant, but a decrease is noticeable towards higher energies as few events with low efficiency bring the average down</a:t>
            </a:r>
          </a:p>
        </p:txBody>
      </p:sp>
    </p:spTree>
    <p:extLst>
      <p:ext uri="{BB962C8B-B14F-4D97-AF65-F5344CB8AC3E}">
        <p14:creationId xmlns:p14="http://schemas.microsoft.com/office/powerpoint/2010/main" val="2605550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Single electrons</a:t>
            </a:r>
            <a:br>
              <a:rPr lang="en-US" dirty="0"/>
            </a:br>
            <a:r>
              <a:rPr lang="en-US" sz="2400" dirty="0">
                <a:solidFill>
                  <a:schemeClr val="accent2"/>
                </a:solidFill>
              </a:rPr>
              <a:t>1 to 30 MeV – Reconstructed energy vs. Deposited energy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C74B-9090-034A-B967-2084671DF7CF}" type="datetime1">
              <a:rPr lang="en-GB" smtClean="0"/>
              <a:t>26/04/2023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318DA7-71B4-8B49-B621-9F116C39D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" b="74"/>
          <a:stretch/>
        </p:blipFill>
        <p:spPr>
          <a:xfrm>
            <a:off x="1441940" y="1652475"/>
            <a:ext cx="9308120" cy="4618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203C5B-5F96-1C45-90E8-7BA21A7D4727}"/>
              </a:ext>
            </a:extLst>
          </p:cNvPr>
          <p:cNvSpPr txBox="1"/>
          <p:nvPr/>
        </p:nvSpPr>
        <p:spPr>
          <a:xfrm>
            <a:off x="6456040" y="4605360"/>
            <a:ext cx="417580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reconstructed energy decreases as the energy increases. This is equivalent to the efficiency plot and is likely due to the hits being more scattered at higher energies. </a:t>
            </a:r>
          </a:p>
        </p:txBody>
      </p:sp>
    </p:spTree>
    <p:extLst>
      <p:ext uri="{BB962C8B-B14F-4D97-AF65-F5344CB8AC3E}">
        <p14:creationId xmlns:p14="http://schemas.microsoft.com/office/powerpoint/2010/main" val="39933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D9ED6-4FEF-B142-8AB8-A6193A942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0E02D-A8D0-BF4E-BE6F-E1EE3382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Efficiency decreases at higher energies due to the hits being scattered across more pixels</a:t>
            </a:r>
          </a:p>
          <a:p>
            <a:endParaRPr lang="en-US" dirty="0"/>
          </a:p>
          <a:p>
            <a:r>
              <a:rPr lang="en-US" dirty="0"/>
              <a:t>Low deposited energy is a result of tracks escaping containment at the TPC edges</a:t>
            </a:r>
          </a:p>
          <a:p>
            <a:endParaRPr lang="en-US" dirty="0"/>
          </a:p>
          <a:p>
            <a:r>
              <a:rPr lang="en-US" dirty="0"/>
              <a:t>The deposited energy to incoming energy ratio is mostly constant but there are outliers not related to containment issues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1F855-3CC8-5940-AD00-D163ED8B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F190-49E5-D245-A644-AA289DCBA51B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A2AD4-EACB-EC4F-9875-7DA10CF34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3285C-5190-DF48-B3AF-B1F05939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6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FDA6-811D-664B-CDBE-04034C84F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180" y="2693987"/>
            <a:ext cx="11367640" cy="1470025"/>
          </a:xfrm>
        </p:spPr>
        <p:txBody>
          <a:bodyPr wrap="square" anchor="ctr">
            <a:normAutofit/>
          </a:bodyPr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4996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ADAF-85B9-C947-BF4E-F43CFFA8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53" y="2857500"/>
            <a:ext cx="11521280" cy="1143000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D42F0D-6B8F-0B47-A3E6-F544E911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C449-CB9C-1E4B-95B3-ED06FA61DD50}" type="datetime1">
              <a:rPr lang="en-GB" smtClean="0"/>
              <a:t>26/04/2023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8A36F-9433-D54A-9A20-C16473F8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8FE8D5-5419-4E44-A2C2-5B2DCD7D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1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10 MeV single electrons – Track containment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C74B-9090-034A-B967-2084671DF7CF}" type="datetime1">
              <a:rPr lang="en-GB" smtClean="0"/>
              <a:t>26/04/2023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8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D2EB58-62DE-2748-B74D-0723D4EAF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43" b="252"/>
          <a:stretch/>
        </p:blipFill>
        <p:spPr>
          <a:xfrm>
            <a:off x="4240708" y="2791838"/>
            <a:ext cx="7056784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A46794-6055-EA4B-911A-500C1D4823EC}"/>
              </a:ext>
            </a:extLst>
          </p:cNvPr>
          <p:cNvSpPr txBox="1"/>
          <p:nvPr/>
        </p:nvSpPr>
        <p:spPr>
          <a:xfrm>
            <a:off x="335360" y="5064337"/>
            <a:ext cx="3672408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As the event approaches the edge of the TPC, the hits escape resulting in less energy deposited for the same incoming energy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CF9D-235F-B44E-98F6-9A1842CA25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" r="245" b="50195"/>
          <a:stretch/>
        </p:blipFill>
        <p:spPr>
          <a:xfrm>
            <a:off x="263352" y="1124744"/>
            <a:ext cx="7056784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0211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 to 30 MeV Single electrons – Incoming energy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C74B-9090-034A-B967-2084671DF7CF}" type="datetime1">
              <a:rPr lang="en-GB" smtClean="0"/>
              <a:t>26/04/2023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CF9D-235F-B44E-98F6-9A1842CA25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" b="50000"/>
          <a:stretch/>
        </p:blipFill>
        <p:spPr>
          <a:xfrm>
            <a:off x="5881302" y="3140968"/>
            <a:ext cx="5975338" cy="328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318DA7-71B4-8B49-B621-9F116C39DA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 r="123" b="49753"/>
          <a:stretch/>
        </p:blipFill>
        <p:spPr>
          <a:xfrm>
            <a:off x="335360" y="1211487"/>
            <a:ext cx="5975338" cy="3325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4522C9-7F93-7A4A-8F5C-264EE8DFD9CD}"/>
              </a:ext>
            </a:extLst>
          </p:cNvPr>
          <p:cNvSpPr txBox="1"/>
          <p:nvPr/>
        </p:nvSpPr>
        <p:spPr>
          <a:xfrm>
            <a:off x="911908" y="4769416"/>
            <a:ext cx="453650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efficiency is relatively constant, but a decrease is noticeable towards higher energies as few events with low efficiency bring the average down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9C0886-7AFC-8E44-BD76-E118B611158F}"/>
              </a:ext>
            </a:extLst>
          </p:cNvPr>
          <p:cNvSpPr txBox="1"/>
          <p:nvPr/>
        </p:nvSpPr>
        <p:spPr>
          <a:xfrm>
            <a:off x="6815417" y="2007841"/>
            <a:ext cx="453650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ratio of energy deposited for incoming energy is relatively constant, despite some events with low deposited energy</a:t>
            </a:r>
          </a:p>
        </p:txBody>
      </p:sp>
    </p:spTree>
    <p:extLst>
      <p:ext uri="{BB962C8B-B14F-4D97-AF65-F5344CB8AC3E}">
        <p14:creationId xmlns:p14="http://schemas.microsoft.com/office/powerpoint/2010/main" val="2141147562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24239</TotalTime>
  <Words>352</Words>
  <Application>Microsoft Macintosh PowerPoint</Application>
  <PresentationFormat>Widescreen</PresentationFormat>
  <Paragraphs>55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UoM</vt:lpstr>
      <vt:lpstr>Energy reconstruction with Q-Pix readout</vt:lpstr>
      <vt:lpstr>Goal</vt:lpstr>
      <vt:lpstr>Single electrons 1 to 30 MeV – Reconstruction efficiency vs. Incoming energy</vt:lpstr>
      <vt:lpstr>Single electrons 1 to 30 MeV – Reconstructed energy vs. Deposited energy</vt:lpstr>
      <vt:lpstr>Conclusions</vt:lpstr>
      <vt:lpstr>Thank you!</vt:lpstr>
      <vt:lpstr>Backup slides</vt:lpstr>
      <vt:lpstr>10 MeV single electrons – Track containment </vt:lpstr>
      <vt:lpstr>1 to 30 MeV Single electrons – Incoming energy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Guilherme Ruiz Ferreira</cp:lastModifiedBy>
  <cp:revision>295</cp:revision>
  <dcterms:created xsi:type="dcterms:W3CDTF">2013-11-21T09:06:30Z</dcterms:created>
  <dcterms:modified xsi:type="dcterms:W3CDTF">2023-04-26T14:18:14Z</dcterms:modified>
  <cp:category/>
</cp:coreProperties>
</file>