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710" r:id="rId2"/>
    <p:sldId id="669" r:id="rId3"/>
    <p:sldId id="567" r:id="rId4"/>
    <p:sldId id="537" r:id="rId5"/>
    <p:sldId id="755" r:id="rId6"/>
    <p:sldId id="776" r:id="rId7"/>
    <p:sldId id="777" r:id="rId8"/>
    <p:sldId id="778" r:id="rId9"/>
    <p:sldId id="779" r:id="rId10"/>
    <p:sldId id="767" r:id="rId11"/>
    <p:sldId id="780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71594"/>
    <a:srgbClr val="FF0000"/>
    <a:srgbClr val="00602B"/>
    <a:srgbClr val="0033CC"/>
    <a:srgbClr val="78AF4B"/>
    <a:srgbClr val="FFFFFF"/>
    <a:srgbClr val="74B5E2"/>
    <a:srgbClr val="A4D9FA"/>
    <a:srgbClr val="006600"/>
    <a:srgbClr val="7890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79" autoAdjust="0"/>
    <p:restoredTop sz="80100" autoAdjust="0"/>
  </p:normalViewPr>
  <p:slideViewPr>
    <p:cSldViewPr snapToGrid="0">
      <p:cViewPr varScale="1">
        <p:scale>
          <a:sx n="37" d="100"/>
          <a:sy n="37" d="100"/>
        </p:scale>
        <p:origin x="552" y="2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0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54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6FE82C-A675-4F06-A3C1-A6B297A34A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83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B5B54C1-9A33-4370-880E-6206551E3987}" type="slidenum">
              <a:rPr lang="en-US" altLang="en-US" smtClean="0"/>
              <a:pPr eaLnBrk="1" hangingPunct="1">
                <a:spcBef>
                  <a:spcPct val="0"/>
                </a:spcBef>
              </a:pPr>
              <a:t>1</a:t>
            </a:fld>
            <a:endParaRPr lang="en-US" altLang="en-US" dirty="0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968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17911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51059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059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4949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76FE82C-A675-4F06-A3C1-A6B297A34A92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498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711292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31316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858800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0076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093690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85396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5185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36198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5200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600092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3225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7"/>
          <p:cNvSpPr txBox="1">
            <a:spLocks noChangeArrowheads="1"/>
          </p:cNvSpPr>
          <p:nvPr userDrawn="1"/>
        </p:nvSpPr>
        <p:spPr bwMode="auto">
          <a:xfrm>
            <a:off x="-1" y="6554788"/>
            <a:ext cx="111034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US" altLang="en-US" sz="1400" dirty="0">
                <a:solidFill>
                  <a:schemeClr val="bg2"/>
                </a:solidFill>
              </a:rPr>
              <a:t>            </a:t>
            </a:r>
            <a:r>
              <a:rPr lang="en-US" altLang="en-US" sz="1400" dirty="0">
                <a:solidFill>
                  <a:srgbClr val="0033CC"/>
                </a:solidFill>
              </a:rPr>
              <a:t>EDM</a:t>
            </a:r>
            <a:r>
              <a:rPr lang="en-US" altLang="en-US" sz="1400" baseline="30000" dirty="0">
                <a:solidFill>
                  <a:srgbClr val="0033CC"/>
                </a:solidFill>
              </a:rPr>
              <a:t>3</a:t>
            </a:r>
            <a:r>
              <a:rPr lang="en-US" altLang="en-US" sz="1400" dirty="0">
                <a:solidFill>
                  <a:srgbClr val="0033CC"/>
                </a:solidFill>
              </a:rPr>
              <a:t>          CAP/CINP        Saskatoon        June 13 2025         Eric Hessels         York University         </a:t>
            </a:r>
            <a:fld id="{43914230-B470-4182-9D1E-BB19E5903C59}" type="slidenum">
              <a:rPr lang="en-US" altLang="en-US" sz="1400" smtClean="0">
                <a:solidFill>
                  <a:srgbClr val="0033CC"/>
                </a:solidFill>
              </a:rPr>
              <a:pPr eaLnBrk="1" hangingPunct="1">
                <a:spcBef>
                  <a:spcPct val="50000"/>
                </a:spcBef>
                <a:defRPr/>
              </a:pPr>
              <a:t>‹#›</a:t>
            </a:fld>
            <a:endParaRPr lang="en-US" altLang="en-US" sz="1400" dirty="0">
              <a:solidFill>
                <a:srgbClr val="0033CC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9271"/>
            <a:ext cx="685481" cy="7587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 userDrawn="1"/>
        </p:nvCxnSpPr>
        <p:spPr>
          <a:xfrm>
            <a:off x="760129" y="6554788"/>
            <a:ext cx="8281237" cy="0"/>
          </a:xfrm>
          <a:prstGeom prst="line">
            <a:avLst/>
          </a:prstGeom>
          <a:ln w="19050">
            <a:solidFill>
              <a:srgbClr val="0033C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13" Type="http://schemas.openxmlformats.org/officeDocument/2006/relationships/image" Target="../media/image20.png"/><Relationship Id="rId18" Type="http://schemas.openxmlformats.org/officeDocument/2006/relationships/image" Target="../media/image25.jpeg"/><Relationship Id="rId26" Type="http://schemas.openxmlformats.org/officeDocument/2006/relationships/image" Target="../media/image32.png"/><Relationship Id="rId3" Type="http://schemas.openxmlformats.org/officeDocument/2006/relationships/image" Target="../media/image11.png"/><Relationship Id="rId21" Type="http://schemas.openxmlformats.org/officeDocument/2006/relationships/image" Target="../media/image27.jpeg"/><Relationship Id="rId7" Type="http://schemas.openxmlformats.org/officeDocument/2006/relationships/image" Target="../media/image14.jpeg"/><Relationship Id="rId12" Type="http://schemas.openxmlformats.org/officeDocument/2006/relationships/image" Target="../media/image19.jpeg"/><Relationship Id="rId17" Type="http://schemas.openxmlformats.org/officeDocument/2006/relationships/image" Target="../media/image24.jpeg"/><Relationship Id="rId25" Type="http://schemas.openxmlformats.org/officeDocument/2006/relationships/image" Target="../media/image31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23.jpeg"/><Relationship Id="rId20" Type="http://schemas.microsoft.com/office/2007/relationships/hdphoto" Target="../media/hdphoto2.wdp"/><Relationship Id="rId29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11" Type="http://schemas.openxmlformats.org/officeDocument/2006/relationships/image" Target="../media/image18.jpeg"/><Relationship Id="rId24" Type="http://schemas.openxmlformats.org/officeDocument/2006/relationships/image" Target="../media/image30.png"/><Relationship Id="rId32" Type="http://schemas.openxmlformats.org/officeDocument/2006/relationships/image" Target="../media/image38.png"/><Relationship Id="rId5" Type="http://schemas.openxmlformats.org/officeDocument/2006/relationships/image" Target="../media/image12.jpeg"/><Relationship Id="rId15" Type="http://schemas.openxmlformats.org/officeDocument/2006/relationships/image" Target="../media/image22.jpeg"/><Relationship Id="rId23" Type="http://schemas.openxmlformats.org/officeDocument/2006/relationships/image" Target="../media/image29.jpeg"/><Relationship Id="rId28" Type="http://schemas.openxmlformats.org/officeDocument/2006/relationships/image" Target="../media/image34.png"/><Relationship Id="rId10" Type="http://schemas.openxmlformats.org/officeDocument/2006/relationships/image" Target="../media/image17.jpeg"/><Relationship Id="rId19" Type="http://schemas.openxmlformats.org/officeDocument/2006/relationships/image" Target="../media/image26.png"/><Relationship Id="rId31" Type="http://schemas.openxmlformats.org/officeDocument/2006/relationships/image" Target="../media/image37.png"/><Relationship Id="rId4" Type="http://schemas.microsoft.com/office/2007/relationships/hdphoto" Target="../media/hdphoto1.wdp"/><Relationship Id="rId9" Type="http://schemas.openxmlformats.org/officeDocument/2006/relationships/image" Target="../media/image16.jpeg"/><Relationship Id="rId14" Type="http://schemas.openxmlformats.org/officeDocument/2006/relationships/image" Target="../media/image21.jpeg"/><Relationship Id="rId22" Type="http://schemas.openxmlformats.org/officeDocument/2006/relationships/image" Target="../media/image28.jpeg"/><Relationship Id="rId27" Type="http://schemas.openxmlformats.org/officeDocument/2006/relationships/image" Target="../media/image33.png"/><Relationship Id="rId30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7" Type="http://schemas.openxmlformats.org/officeDocument/2006/relationships/image" Target="../media/image4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png"/><Relationship Id="rId5" Type="http://schemas.openxmlformats.org/officeDocument/2006/relationships/image" Target="../media/image41.jpg"/><Relationship Id="rId4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57471" y="2982421"/>
            <a:ext cx="8808396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Supported by:  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Canada Foundation for Innovation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Ontario Research Fund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Gordon and Betty Moore Foundation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Alfred P. Sloan Foundation                                      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Templeton Foundation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York University</a:t>
            </a:r>
          </a:p>
          <a:p>
            <a:pPr eaLnBrk="1" hangingPunct="1"/>
            <a:r>
              <a:rPr lang="en-US" altLang="en-US" sz="2000" b="1" dirty="0">
                <a:solidFill>
                  <a:schemeClr val="accent2"/>
                </a:solidFill>
              </a:rPr>
              <a:t>NSERC Subatomic Project Grants</a:t>
            </a:r>
            <a:endParaRPr lang="en-US" altLang="en-US" sz="2000" dirty="0">
              <a:solidFill>
                <a:srgbClr val="C00000"/>
              </a:solidFill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1458735" y="134742"/>
            <a:ext cx="6901199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en-US" altLang="en-US" sz="2800" b="1" dirty="0">
                <a:solidFill>
                  <a:srgbClr val="0070C0"/>
                </a:solidFill>
              </a:rPr>
              <a:t>E</a:t>
            </a:r>
            <a:r>
              <a:rPr lang="en-US" altLang="en-US" sz="2800" dirty="0">
                <a:solidFill>
                  <a:srgbClr val="0070C0"/>
                </a:solidFill>
              </a:rPr>
              <a:t>lectric </a:t>
            </a:r>
            <a:r>
              <a:rPr lang="en-US" altLang="en-US" sz="2800" b="1" dirty="0">
                <a:solidFill>
                  <a:srgbClr val="0070C0"/>
                </a:solidFill>
              </a:rPr>
              <a:t>D</a:t>
            </a:r>
            <a:r>
              <a:rPr lang="en-US" altLang="en-US" sz="2800" dirty="0">
                <a:solidFill>
                  <a:srgbClr val="0070C0"/>
                </a:solidFill>
              </a:rPr>
              <a:t>ipole moment </a:t>
            </a:r>
            <a:r>
              <a:rPr lang="en-US" altLang="en-US" sz="2800" b="1" dirty="0">
                <a:solidFill>
                  <a:srgbClr val="0070C0"/>
                </a:solidFill>
              </a:rPr>
              <a:t>M</a:t>
            </a:r>
            <a:r>
              <a:rPr lang="en-US" altLang="en-US" sz="2800" dirty="0">
                <a:solidFill>
                  <a:srgbClr val="0070C0"/>
                </a:solidFill>
              </a:rPr>
              <a:t>easurements using </a:t>
            </a:r>
            <a:r>
              <a:rPr lang="en-US" altLang="en-US" sz="2800" b="1" dirty="0">
                <a:solidFill>
                  <a:srgbClr val="0070C0"/>
                </a:solidFill>
              </a:rPr>
              <a:t>M</a:t>
            </a:r>
            <a:r>
              <a:rPr lang="en-US" altLang="en-US" sz="2800" dirty="0">
                <a:solidFill>
                  <a:srgbClr val="0070C0"/>
                </a:solidFill>
              </a:rPr>
              <a:t>olecules in a </a:t>
            </a:r>
            <a:r>
              <a:rPr lang="en-US" altLang="en-US" sz="2800" b="1" dirty="0">
                <a:solidFill>
                  <a:srgbClr val="0070C0"/>
                </a:solidFill>
              </a:rPr>
              <a:t>M</a:t>
            </a:r>
            <a:r>
              <a:rPr lang="en-US" altLang="en-US" sz="2800" dirty="0">
                <a:solidFill>
                  <a:srgbClr val="0070C0"/>
                </a:solidFill>
              </a:rPr>
              <a:t>atrix</a:t>
            </a:r>
          </a:p>
          <a:p>
            <a:pPr algn="ctr" eaLnBrk="1" hangingPunct="1"/>
            <a:r>
              <a:rPr lang="en-US" altLang="en-US" sz="2800" dirty="0">
                <a:solidFill>
                  <a:srgbClr val="0070C0"/>
                </a:solidFill>
              </a:rPr>
              <a:t>(EDM</a:t>
            </a:r>
            <a:r>
              <a:rPr lang="en-US" altLang="en-US" sz="2800" baseline="30000" dirty="0">
                <a:solidFill>
                  <a:srgbClr val="0070C0"/>
                </a:solidFill>
              </a:rPr>
              <a:t>3</a:t>
            </a:r>
            <a:r>
              <a:rPr lang="en-US" altLang="en-US" sz="2800" dirty="0">
                <a:solidFill>
                  <a:srgbClr val="0070C0"/>
                </a:solidFill>
              </a:rPr>
              <a:t>)</a:t>
            </a:r>
          </a:p>
          <a:p>
            <a:pPr algn="ctr" eaLnBrk="1" hangingPunct="1"/>
            <a:endParaRPr lang="en-US" altLang="en-US" sz="2800" dirty="0"/>
          </a:p>
          <a:p>
            <a:pPr algn="ctr" eaLnBrk="1" hangingPunct="1"/>
            <a:r>
              <a:rPr lang="en-US" altLang="en-US" sz="2800" dirty="0"/>
              <a:t>Eric Hessels</a:t>
            </a:r>
          </a:p>
        </p:txBody>
      </p:sp>
      <p:sp>
        <p:nvSpPr>
          <p:cNvPr id="5" name="TextBox 39"/>
          <p:cNvSpPr txBox="1">
            <a:spLocks noChangeArrowheads="1"/>
          </p:cNvSpPr>
          <p:nvPr/>
        </p:nvSpPr>
        <p:spPr bwMode="auto">
          <a:xfrm>
            <a:off x="4411690" y="3476500"/>
            <a:ext cx="4684809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rgbClr val="C00000"/>
                </a:solidFill>
              </a:rPr>
              <a:t> (2022-2025) $6.7M equipment funding</a:t>
            </a:r>
            <a:endParaRPr lang="en-US" sz="2000" b="1" baseline="30000" dirty="0">
              <a:solidFill>
                <a:srgbClr val="C00000"/>
              </a:solidFill>
            </a:endParaRPr>
          </a:p>
        </p:txBody>
      </p:sp>
      <p:sp>
        <p:nvSpPr>
          <p:cNvPr id="6" name="TextBox 39"/>
          <p:cNvSpPr txBox="1">
            <a:spLocks noChangeArrowheads="1"/>
          </p:cNvSpPr>
          <p:nvPr/>
        </p:nvSpPr>
        <p:spPr bwMode="auto">
          <a:xfrm>
            <a:off x="4281297" y="3581920"/>
            <a:ext cx="280372" cy="456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4800" dirty="0">
                <a:solidFill>
                  <a:srgbClr val="C00000"/>
                </a:solidFill>
                <a:latin typeface="Calibri Light" panose="020F0302020204030204" pitchFamily="34" charset="0"/>
              </a:rPr>
              <a:t>}</a:t>
            </a:r>
            <a:endParaRPr lang="en-US" sz="4800" b="1" baseline="30000" dirty="0">
              <a:solidFill>
                <a:srgbClr val="C00000"/>
              </a:solidFill>
              <a:latin typeface="Calibri Light" panose="020F03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F329C1-87C0-4D4D-9153-8C58668F0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677"/>
            <a:ext cx="1643614" cy="18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3B14653-D344-424A-97D9-BD454075658F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718965" y="3992831"/>
            <a:ext cx="144038" cy="1080000"/>
          </a:xfrm>
          <a:prstGeom prst="rect">
            <a:avLst/>
          </a:prstGeom>
        </p:spPr>
      </p:pic>
      <p:sp>
        <p:nvSpPr>
          <p:cNvPr id="8" name="TextBox 39">
            <a:extLst>
              <a:ext uri="{FF2B5EF4-FFF2-40B4-BE49-F238E27FC236}">
                <a16:creationId xmlns:a16="http://schemas.microsoft.com/office/drawing/2014/main" id="{99D98AF5-FCE6-4609-B6AA-F5FE7ECFB0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8965" y="4352013"/>
            <a:ext cx="4141172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rgbClr val="C00000"/>
                </a:solidFill>
              </a:rPr>
              <a:t> (</a:t>
            </a:r>
            <a:r>
              <a:rPr lang="en-US" altLang="en-US" sz="2000" dirty="0">
                <a:solidFill>
                  <a:srgbClr val="C00000"/>
                </a:solidFill>
              </a:rPr>
              <a:t>2018-2023) $2.6M seed funding </a:t>
            </a:r>
            <a:endParaRPr lang="en-US" sz="2000" b="1" baseline="30000" dirty="0">
              <a:solidFill>
                <a:srgbClr val="C00000"/>
              </a:solidFill>
            </a:endParaRPr>
          </a:p>
        </p:txBody>
      </p:sp>
      <p:sp>
        <p:nvSpPr>
          <p:cNvPr id="11" name="TextBox 39">
            <a:extLst>
              <a:ext uri="{FF2B5EF4-FFF2-40B4-BE49-F238E27FC236}">
                <a16:creationId xmlns:a16="http://schemas.microsoft.com/office/drawing/2014/main" id="{1418D5BA-D21E-4796-A70C-C5F9956E9AF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6202" y="5150276"/>
            <a:ext cx="4684809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rgbClr val="C00000"/>
                </a:solidFill>
              </a:rPr>
              <a:t> </a:t>
            </a:r>
            <a:r>
              <a:rPr lang="en-US" altLang="en-US" sz="2000" dirty="0">
                <a:solidFill>
                  <a:srgbClr val="C00000"/>
                </a:solidFill>
              </a:rPr>
              <a:t>(2019-2027) $1.1M continuing funding</a:t>
            </a:r>
            <a:endParaRPr lang="en-US" sz="2000" b="1" baseline="3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7460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5F98F1D-B7BB-44D8-9BFD-64B9E1593F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6251" y="1767723"/>
            <a:ext cx="4375722" cy="3165603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0D7CAF5C-49E0-4280-AC75-93482142CD09}"/>
              </a:ext>
            </a:extLst>
          </p:cNvPr>
          <p:cNvGrpSpPr/>
          <p:nvPr/>
        </p:nvGrpSpPr>
        <p:grpSpPr>
          <a:xfrm>
            <a:off x="948560" y="1831439"/>
            <a:ext cx="3119172" cy="2642035"/>
            <a:chOff x="26714316" y="17673911"/>
            <a:chExt cx="3119172" cy="2642035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98A59CD-2AA2-45D1-BBCE-B16FA6E91A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35385" r="10281"/>
            <a:stretch/>
          </p:blipFill>
          <p:spPr>
            <a:xfrm>
              <a:off x="27326025" y="17673911"/>
              <a:ext cx="2507463" cy="264203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17E5548E-4002-4BDF-8FDD-B52BCB471F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0042" t="40283" r="75176" b="44127"/>
            <a:stretch/>
          </p:blipFill>
          <p:spPr>
            <a:xfrm>
              <a:off x="26714316" y="18735768"/>
              <a:ext cx="682159" cy="411886"/>
            </a:xfrm>
            <a:prstGeom prst="rect">
              <a:avLst/>
            </a:prstGeom>
          </p:spPr>
        </p:pic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60F749E-FF56-4C3C-AA0C-15E0C76FF12D}"/>
              </a:ext>
            </a:extLst>
          </p:cNvPr>
          <p:cNvGrpSpPr>
            <a:grpSpLocks noChangeAspect="1"/>
          </p:cNvGrpSpPr>
          <p:nvPr/>
        </p:nvGrpSpPr>
        <p:grpSpPr>
          <a:xfrm>
            <a:off x="1369234" y="5744461"/>
            <a:ext cx="7192740" cy="900211"/>
            <a:chOff x="1071510" y="3932433"/>
            <a:chExt cx="7620004" cy="95368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6639071-0D99-47E4-A43A-7C089536DA6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32567"/>
            <a:stretch/>
          </p:blipFill>
          <p:spPr>
            <a:xfrm>
              <a:off x="1881990" y="3932433"/>
              <a:ext cx="6809524" cy="953685"/>
            </a:xfrm>
            <a:prstGeom prst="rect">
              <a:avLst/>
            </a:prstGeom>
          </p:spPr>
        </p:pic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2C03881-B41C-4A64-AD3A-ED65D712F5C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87378" b="64404"/>
            <a:stretch/>
          </p:blipFill>
          <p:spPr>
            <a:xfrm>
              <a:off x="1071510" y="4157558"/>
              <a:ext cx="859525" cy="503433"/>
            </a:xfrm>
            <a:prstGeom prst="rect">
              <a:avLst/>
            </a:prstGeom>
          </p:spPr>
        </p:pic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4DD74261-140B-4370-BF93-FC033E6EEAC2}"/>
              </a:ext>
            </a:extLst>
          </p:cNvPr>
          <p:cNvGrpSpPr/>
          <p:nvPr/>
        </p:nvGrpSpPr>
        <p:grpSpPr>
          <a:xfrm>
            <a:off x="1293383" y="1490044"/>
            <a:ext cx="7268590" cy="252448"/>
            <a:chOff x="1263438" y="4704237"/>
            <a:chExt cx="7268590" cy="25244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01E8228-131A-44F4-85E8-532C562AD15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263438" y="4704237"/>
              <a:ext cx="3367558" cy="252448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5D34FEFC-9961-4C5B-BAAF-5CFB144758C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630996" y="4725133"/>
              <a:ext cx="3901032" cy="219106"/>
            </a:xfrm>
            <a:prstGeom prst="rect">
              <a:avLst/>
            </a:prstGeom>
          </p:spPr>
        </p:pic>
      </p:grpSp>
      <p:sp>
        <p:nvSpPr>
          <p:cNvPr id="16" name="TextBox 4">
            <a:extLst>
              <a:ext uri="{FF2B5EF4-FFF2-40B4-BE49-F238E27FC236}">
                <a16:creationId xmlns:a16="http://schemas.microsoft.com/office/drawing/2014/main" id="{CD9F7E03-D248-415C-9C42-2775D4533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8" y="125483"/>
            <a:ext cx="91440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Next Step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D878CD-8D70-426D-9CC4-B7F67849F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0479"/>
            <a:ext cx="9144000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Perform full experiment on individually imaged molecules (following the scheme used recently by Weinstein, et al)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7AC7C80-7A70-4933-8684-C0DCF37E924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927111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Allows for study of orientation and environment of each molecule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FB6CDDD-AB4B-40CE-8F84-A214B1D5C7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358746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May already allow for a competitive </a:t>
            </a:r>
            <a:r>
              <a:rPr lang="en-US" altLang="en-US" sz="2400" i="1" dirty="0"/>
              <a:t>d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 measurement</a:t>
            </a:r>
          </a:p>
        </p:txBody>
      </p:sp>
    </p:spTree>
    <p:extLst>
      <p:ext uri="{BB962C8B-B14F-4D97-AF65-F5344CB8AC3E}">
        <p14:creationId xmlns:p14="http://schemas.microsoft.com/office/powerpoint/2010/main" val="110952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4">
            <a:extLst>
              <a:ext uri="{FF2B5EF4-FFF2-40B4-BE49-F238E27FC236}">
                <a16:creationId xmlns:a16="http://schemas.microsoft.com/office/drawing/2014/main" id="{CD9F7E03-D248-415C-9C42-2775D4533A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4247" y="133425"/>
            <a:ext cx="91440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Timeline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DD878CD-8D70-426D-9CC4-B7F67849F5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10479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2 years: individual molecule imaging studies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ACA6009-DFC8-4CD6-A0C0-70FE21FEAE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748" y="1124004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5 years: full implementation of technique and </a:t>
            </a:r>
            <a:r>
              <a:rPr lang="en-US" altLang="en-US" sz="2400" i="1" dirty="0"/>
              <a:t>d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 measurement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3C4326A-8290-4AE1-B123-CA9DF46A28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01" y="1627949"/>
            <a:ext cx="91440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continuing: measurements of increasing precision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0DF579B-5D45-4E02-9B9F-46902D868A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4749" y="2131894"/>
            <a:ext cx="9276735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goal: measure CP violation responsible for matter/antimatter asymmetry in the universe</a:t>
            </a:r>
          </a:p>
        </p:txBody>
      </p:sp>
      <p:sp>
        <p:nvSpPr>
          <p:cNvPr id="23" name="TextBox 1">
            <a:extLst>
              <a:ext uri="{FF2B5EF4-FFF2-40B4-BE49-F238E27FC236}">
                <a16:creationId xmlns:a16="http://schemas.microsoft.com/office/drawing/2014/main" id="{51DD1182-A023-4E07-AE2F-6EEC5DF44873}"/>
              </a:ext>
            </a:extLst>
          </p:cNvPr>
          <p:cNvSpPr txBox="1"/>
          <p:nvPr/>
        </p:nvSpPr>
        <p:spPr>
          <a:xfrm>
            <a:off x="1554824" y="3347998"/>
            <a:ext cx="519083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Arial" charset="0"/>
              </a:defRPr>
            </a:lvl9pPr>
          </a:lstStyle>
          <a:p>
            <a:pPr algn="ctr"/>
            <a:r>
              <a:rPr lang="en-US" sz="2000" dirty="0"/>
              <a:t>PRA 98 032513 (2018)</a:t>
            </a:r>
          </a:p>
          <a:p>
            <a:pPr algn="ctr"/>
            <a:r>
              <a:rPr lang="en-US" sz="2000" dirty="0"/>
              <a:t> J Mol </a:t>
            </a:r>
            <a:r>
              <a:rPr lang="en-US" sz="2000" dirty="0" err="1"/>
              <a:t>Spectr</a:t>
            </a:r>
            <a:r>
              <a:rPr lang="en-US" sz="2000" dirty="0"/>
              <a:t> 391 111736 (2023)</a:t>
            </a:r>
          </a:p>
          <a:p>
            <a:pPr algn="ctr"/>
            <a:r>
              <a:rPr lang="pt-BR" sz="2000" dirty="0"/>
              <a:t>Mol Phys 121 e2198044 (2023)</a:t>
            </a:r>
          </a:p>
          <a:p>
            <a:pPr algn="ctr"/>
            <a:r>
              <a:rPr lang="pt-BR" sz="2000" dirty="0"/>
              <a:t> </a:t>
            </a:r>
            <a:r>
              <a:rPr lang="en-US" sz="2000" dirty="0"/>
              <a:t>PRA 107 032811 (2023)</a:t>
            </a:r>
          </a:p>
          <a:p>
            <a:pPr algn="ctr"/>
            <a:r>
              <a:rPr lang="pt-BR" sz="2000" dirty="0"/>
              <a:t>Mol Phys 121 e2232051 (2023)</a:t>
            </a:r>
          </a:p>
          <a:p>
            <a:pPr algn="ctr"/>
            <a:r>
              <a:rPr lang="pt-BR" sz="2000" dirty="0"/>
              <a:t> </a:t>
            </a:r>
            <a:r>
              <a:rPr lang="en-US" sz="2000" dirty="0"/>
              <a:t>PRA 108 012811 (2023)</a:t>
            </a:r>
          </a:p>
          <a:p>
            <a:pPr algn="ctr"/>
            <a:r>
              <a:rPr lang="en-CA" sz="2000" dirty="0"/>
              <a:t>arXiv:2410.04591 (2024)</a:t>
            </a:r>
            <a:endParaRPr lang="en-US" sz="2000" dirty="0"/>
          </a:p>
          <a:p>
            <a:pPr algn="ctr"/>
            <a:r>
              <a:rPr lang="en-US" sz="2000" dirty="0"/>
              <a:t> arXiv:2410.04598 (2024)</a:t>
            </a:r>
          </a:p>
          <a:p>
            <a:pPr algn="ctr"/>
            <a:r>
              <a:rPr lang="en-CA" sz="2000" dirty="0"/>
              <a:t>arXiv:2410.04605 (2024)</a:t>
            </a:r>
          </a:p>
        </p:txBody>
      </p:sp>
    </p:spTree>
    <p:extLst>
      <p:ext uri="{BB962C8B-B14F-4D97-AF65-F5344CB8AC3E}">
        <p14:creationId xmlns:p14="http://schemas.microsoft.com/office/powerpoint/2010/main" val="837457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9"/>
          <p:cNvSpPr txBox="1">
            <a:spLocks noChangeArrowheads="1"/>
          </p:cNvSpPr>
          <p:nvPr/>
        </p:nvSpPr>
        <p:spPr bwMode="auto">
          <a:xfrm>
            <a:off x="-39738" y="2977386"/>
            <a:ext cx="9144000" cy="63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EDM</a:t>
            </a:r>
            <a: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aims to make electron electric dipole moment (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2000" baseline="-25000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) measurements using BaF molecules embedded in cryogenic solid argon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5" name="TextBox 39"/>
          <p:cNvSpPr txBox="1">
            <a:spLocks noChangeArrowheads="1"/>
          </p:cNvSpPr>
          <p:nvPr/>
        </p:nvSpPr>
        <p:spPr bwMode="auto">
          <a:xfrm>
            <a:off x="16216" y="5619970"/>
            <a:ext cx="10068128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Has the potential to improve 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2000" baseline="-25000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limit by 3 orders of magnitude (or more) 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8" name="TextBox 39"/>
          <p:cNvSpPr txBox="1">
            <a:spLocks noChangeArrowheads="1"/>
          </p:cNvSpPr>
          <p:nvPr/>
        </p:nvSpPr>
        <p:spPr bwMode="auto">
          <a:xfrm>
            <a:off x="0" y="3780983"/>
            <a:ext cx="91440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Use a large number of  (~1ppb </a:t>
            </a:r>
            <a:r>
              <a:rPr lang="en-US" sz="2000" dirty="0" err="1">
                <a:solidFill>
                  <a:schemeClr val="accent6">
                    <a:lumMod val="75000"/>
                  </a:schemeClr>
                </a:solidFill>
              </a:rPr>
              <a:t>BaF:Ar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~1mm</a:t>
            </a:r>
            <a: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  <a:t>3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, ~10</a:t>
            </a:r>
            <a:r>
              <a:rPr lang="en-US" sz="2000" baseline="30000" dirty="0">
                <a:solidFill>
                  <a:schemeClr val="accent6">
                    <a:lumMod val="75000"/>
                  </a:schemeClr>
                </a:solidFill>
              </a:rPr>
              <a:t>11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BaF)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9" name="TextBox 39"/>
          <p:cNvSpPr txBox="1">
            <a:spLocks noChangeArrowheads="1"/>
          </p:cNvSpPr>
          <p:nvPr/>
        </p:nvSpPr>
        <p:spPr bwMode="auto">
          <a:xfrm>
            <a:off x="-14117" y="4821604"/>
            <a:ext cx="91440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Systematic effects for </a:t>
            </a:r>
            <a:r>
              <a:rPr lang="en-US" sz="2000" i="1" dirty="0">
                <a:solidFill>
                  <a:schemeClr val="accent6">
                    <a:lumMod val="75000"/>
                  </a:schemeClr>
                </a:solidFill>
              </a:rPr>
              <a:t>d</a:t>
            </a:r>
            <a:r>
              <a:rPr lang="en-US" sz="2000" baseline="-25000" dirty="0">
                <a:solidFill>
                  <a:schemeClr val="accent6">
                    <a:lumMod val="75000"/>
                  </a:schemeClr>
                </a:solidFill>
              </a:rPr>
              <a:t>e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measurement are expected to be favorable: </a:t>
            </a:r>
          </a:p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   small volume, cold, stationary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sp>
        <p:nvSpPr>
          <p:cNvPr id="10" name="TextBox 39"/>
          <p:cNvSpPr txBox="1">
            <a:spLocks noChangeArrowheads="1"/>
          </p:cNvSpPr>
          <p:nvPr/>
        </p:nvSpPr>
        <p:spPr bwMode="auto">
          <a:xfrm>
            <a:off x="-2030" y="4298770"/>
            <a:ext cx="9144000" cy="3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Molecular orientation fixed by matrix – no need for external E field</a:t>
            </a:r>
            <a:endParaRPr lang="en-US" sz="2000" b="1" baseline="30000" dirty="0">
              <a:solidFill>
                <a:srgbClr val="002060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74365" y="-123967"/>
            <a:ext cx="6347521" cy="2881819"/>
            <a:chOff x="940344" y="1575881"/>
            <a:chExt cx="6347521" cy="2881819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0344" y="1749179"/>
              <a:ext cx="6347521" cy="2708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3"/>
            <p:cNvSpPr/>
            <p:nvPr/>
          </p:nvSpPr>
          <p:spPr>
            <a:xfrm>
              <a:off x="940344" y="1575881"/>
              <a:ext cx="1287290" cy="104085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5" name="TextBox 4"/>
          <p:cNvSpPr txBox="1">
            <a:spLocks noChangeArrowheads="1"/>
          </p:cNvSpPr>
          <p:nvPr/>
        </p:nvSpPr>
        <p:spPr bwMode="auto">
          <a:xfrm>
            <a:off x="127285" y="428624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Our Goal</a:t>
            </a:r>
          </a:p>
        </p:txBody>
      </p:sp>
    </p:spTree>
    <p:extLst>
      <p:ext uri="{BB962C8B-B14F-4D97-AF65-F5344CB8AC3E}">
        <p14:creationId xmlns:p14="http://schemas.microsoft.com/office/powerpoint/2010/main" val="3106872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Box 4"/>
          <p:cNvSpPr txBox="1">
            <a:spLocks noChangeArrowheads="1"/>
          </p:cNvSpPr>
          <p:nvPr/>
        </p:nvSpPr>
        <p:spPr bwMode="auto">
          <a:xfrm>
            <a:off x="83984" y="169683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Some Numbers</a:t>
            </a:r>
            <a:endParaRPr lang="en-US" altLang="en-US" sz="2800" b="1" i="1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64934" y="1286977"/>
            <a:ext cx="9163050" cy="477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A total (integrated) </a:t>
            </a:r>
            <a:r>
              <a:rPr lang="en-US" altLang="en-US" sz="2400" i="1" dirty="0">
                <a:solidFill>
                  <a:srgbClr val="0070C0"/>
                </a:solidFill>
              </a:rPr>
              <a:t>N</a:t>
            </a:r>
            <a:r>
              <a:rPr lang="en-US" altLang="en-US" sz="2400" dirty="0">
                <a:solidFill>
                  <a:srgbClr val="0070C0"/>
                </a:solidFill>
              </a:rPr>
              <a:t> electrons that </a:t>
            </a:r>
            <a:r>
              <a:rPr lang="en-US" altLang="en-US" sz="2400" dirty="0" err="1">
                <a:solidFill>
                  <a:srgbClr val="0070C0"/>
                </a:solidFill>
              </a:rPr>
              <a:t>precess</a:t>
            </a:r>
            <a:r>
              <a:rPr lang="en-US" altLang="en-US" sz="2400" dirty="0">
                <a:solidFill>
                  <a:srgbClr val="0070C0"/>
                </a:solidFill>
              </a:rPr>
              <a:t> for a time </a:t>
            </a:r>
            <a:r>
              <a:rPr lang="en-US" altLang="en-US" sz="2400" i="1" dirty="0">
                <a:solidFill>
                  <a:srgbClr val="0070C0"/>
                </a:solidFill>
              </a:rPr>
              <a:t>T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19967" y="745770"/>
                <a:ext cx="9018807" cy="5511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:r>
                  <a:rPr lang="en-US" sz="2400" dirty="0">
                    <a:solidFill>
                      <a:srgbClr val="0070C0"/>
                    </a:solidFill>
                  </a:rPr>
                  <a:t>The statistically accuracy of 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d</a:t>
                </a:r>
                <a:r>
                  <a:rPr lang="en-US" sz="2400" i="1" baseline="-25000" dirty="0">
                    <a:solidFill>
                      <a:srgbClr val="0070C0"/>
                    </a:solidFill>
                  </a:rPr>
                  <a:t>e </a:t>
                </a:r>
                <a:r>
                  <a:rPr lang="en-US" sz="2400" dirty="0">
                    <a:solidFill>
                      <a:srgbClr val="0070C0"/>
                    </a:solidFill>
                  </a:rPr>
                  <a:t>is limited to: </a:t>
                </a:r>
                <a14:m>
                  <m:oMath xmlns:m="http://schemas.openxmlformats.org/officeDocument/2006/math">
                    <m:r>
                      <a:rPr lang="en-US" sz="2400" b="0" i="1" dirty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  <m:r>
                      <m:rPr>
                        <m:nor/>
                      </m:rPr>
                      <a:rPr lang="en-US" sz="2400" i="1" dirty="0" smtClean="0">
                        <a:solidFill>
                          <a:srgbClr val="0070C0"/>
                        </a:solidFill>
                        <a:latin typeface="Symbol" panose="05050102010706020507" pitchFamily="18" charset="2"/>
                      </a:rPr>
                      <m:t>d</m:t>
                    </m:r>
                    <m:r>
                      <m:rPr>
                        <m:nor/>
                      </m:rPr>
                      <a:rPr lang="en-US" sz="2400" i="1" dirty="0" smtClean="0">
                        <a:solidFill>
                          <a:srgbClr val="0070C0"/>
                        </a:solidFill>
                      </a:rPr>
                      <m:t>d</m:t>
                    </m:r>
                    <m:r>
                      <m:rPr>
                        <m:nor/>
                      </m:rPr>
                      <a:rPr lang="en-US" sz="2400" i="1" baseline="-25000" dirty="0" smtClean="0">
                        <a:solidFill>
                          <a:srgbClr val="0070C0"/>
                        </a:solidFill>
                      </a:rPr>
                      <m:t>e</m:t>
                    </m:r>
                    <m:r>
                      <a:rPr lang="en-US" sz="2400" i="1" smtClean="0">
                        <a:solidFill>
                          <a:srgbClr val="0070C0"/>
                        </a:solidFill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2400" i="1" dirty="0" smtClean="0">
                            <a:solidFill>
                              <a:srgbClr val="0070C0"/>
                            </a:solidFill>
                          </a:rPr>
                          <m:t>ħ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sz="2400" i="1" dirty="0" smtClean="0">
                            <a:solidFill>
                              <a:srgbClr val="0070C0"/>
                            </a:solidFill>
                          </a:rPr>
                          <m:t>2 </m:t>
                        </m:r>
                        <m:r>
                          <m:rPr>
                            <m:nor/>
                          </m:rPr>
                          <a:rPr lang="en-US" sz="2400" i="1" dirty="0" smtClean="0">
                            <a:solidFill>
                              <a:srgbClr val="0070C0"/>
                            </a:solidFill>
                          </a:rPr>
                          <m:t>E</m:t>
                        </m:r>
                        <m:r>
                          <m:rPr>
                            <m:nor/>
                          </m:rPr>
                          <a:rPr lang="en-US" sz="2400" baseline="-25000" dirty="0" smtClean="0">
                            <a:solidFill>
                              <a:srgbClr val="0070C0"/>
                            </a:solidFill>
                          </a:rPr>
                          <m:t>eff</m:t>
                        </m:r>
                        <m:r>
                          <m:rPr>
                            <m:nor/>
                          </m:rPr>
                          <a:rPr lang="en-US" sz="2400" b="0" i="0" baseline="-25000" dirty="0" smtClean="0">
                            <a:solidFill>
                              <a:srgbClr val="0070C0"/>
                            </a:solidFill>
                          </a:rPr>
                          <m:t> </m:t>
                        </m:r>
                        <m:rad>
                          <m:radPr>
                            <m:degHide m:val="on"/>
                            <m:ctrlPr>
                              <a:rPr lang="en-US" sz="24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m:rPr>
                                <m:nor/>
                              </m:rPr>
                              <a:rPr lang="en-US" sz="2400" i="1" dirty="0" smtClean="0">
                                <a:solidFill>
                                  <a:srgbClr val="0070C0"/>
                                </a:solidFill>
                              </a:rPr>
                              <m:t>N</m:t>
                            </m:r>
                            <m:r>
                              <m:rPr>
                                <m:nor/>
                              </m:rPr>
                              <a:rPr lang="en-US" sz="2400" b="0" i="1" dirty="0" smtClean="0">
                                <a:solidFill>
                                  <a:srgbClr val="0070C0"/>
                                </a:solidFill>
                              </a:rPr>
                              <m:t> </m:t>
                            </m:r>
                          </m:e>
                        </m:rad>
                        <m:r>
                          <m:rPr>
                            <m:nor/>
                          </m:rPr>
                          <a:rPr lang="en-US" sz="2400" i="1" dirty="0" smtClean="0">
                            <a:solidFill>
                              <a:srgbClr val="0070C0"/>
                            </a:solidFill>
                          </a:rPr>
                          <m:t>T</m:t>
                        </m:r>
                      </m:den>
                    </m:f>
                  </m:oMath>
                </a14:m>
                <a:endParaRPr lang="en-US" sz="2400" i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967" y="745770"/>
                <a:ext cx="9018807" cy="551177"/>
              </a:xfrm>
              <a:prstGeom prst="rect">
                <a:avLst/>
              </a:prstGeom>
              <a:blipFill>
                <a:blip r:embed="rId2"/>
                <a:stretch>
                  <a:fillRect l="-1014" t="-23077" b="-1099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30792" y="1848350"/>
                <a:ext cx="9153524" cy="8356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 smtClean="0">
                        <a:solidFill>
                          <a:srgbClr val="0070C0"/>
                        </a:solidFill>
                      </a:rPr>
                      <m:t>E</m:t>
                    </m:r>
                    <m:r>
                      <m:rPr>
                        <m:nor/>
                      </m:rPr>
                      <a:rPr lang="en-US" sz="2400" baseline="-25000" dirty="0" smtClean="0">
                        <a:solidFill>
                          <a:srgbClr val="0070C0"/>
                        </a:solidFill>
                      </a:rPr>
                      <m:t>eff</m:t>
                    </m:r>
                    <m:r>
                      <a:rPr lang="en-US" sz="2400" i="1" baseline="-25000" dirty="0" smtClean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rgbClr val="0070C0"/>
                    </a:solidFill>
                  </a:rPr>
                  <a:t> is the effective field in the polar molecule, &lt;~100GV/cm for polar molecules of interest  -- need large 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N</a:t>
                </a:r>
                <a:r>
                  <a:rPr lang="en-US" sz="2400" dirty="0">
                    <a:solidFill>
                      <a:srgbClr val="0070C0"/>
                    </a:solidFill>
                  </a:rPr>
                  <a:t> and </a:t>
                </a:r>
                <a:r>
                  <a:rPr lang="en-US" sz="2400" i="1" dirty="0">
                    <a:solidFill>
                      <a:srgbClr val="0070C0"/>
                    </a:solidFill>
                  </a:rPr>
                  <a:t>T  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92" y="1848350"/>
                <a:ext cx="9153524" cy="835613"/>
              </a:xfrm>
              <a:prstGeom prst="rect">
                <a:avLst/>
              </a:prstGeom>
              <a:blipFill>
                <a:blip r:embed="rId3"/>
                <a:stretch>
                  <a:fillRect l="-999" t="-6569" b="-16058"/>
                </a:stretch>
              </a:blipFill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>
                <a:spLocks noChangeArrowheads="1"/>
              </p:cNvSpPr>
              <p:nvPr/>
            </p:nvSpPr>
            <p:spPr bwMode="auto">
              <a:xfrm>
                <a:off x="0" y="3295058"/>
                <a:ext cx="9163050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:r>
                  <a:rPr lang="en-US" altLang="en-US" sz="2400" dirty="0">
                    <a:solidFill>
                      <a:srgbClr val="0070C0"/>
                    </a:solidFill>
                  </a:rPr>
                  <a:t>We are using BaF: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>
                        <a:solidFill>
                          <a:srgbClr val="0070C0"/>
                        </a:solidFill>
                      </a:rPr>
                      <m:t>E</m:t>
                    </m:r>
                    <m:r>
                      <m:rPr>
                        <m:nor/>
                      </m:rPr>
                      <a:rPr lang="en-US" sz="2400" baseline="-25000" dirty="0">
                        <a:solidFill>
                          <a:srgbClr val="0070C0"/>
                        </a:solidFill>
                      </a:rPr>
                      <m:t>eff</m:t>
                    </m:r>
                    <m:r>
                      <a:rPr lang="en-US" sz="2400" i="1" baseline="-25000" dirty="0">
                        <a:solidFill>
                          <a:srgbClr val="0070C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US" altLang="en-US" sz="2400" dirty="0">
                    <a:solidFill>
                      <a:srgbClr val="0070C0"/>
                    </a:solidFill>
                  </a:rPr>
                  <a:t>= 6.5 GV/cm</a:t>
                </a:r>
                <a:endParaRPr lang="en-US" altLang="en-US" sz="2400" i="1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3295058"/>
                <a:ext cx="9163050" cy="450893"/>
              </a:xfrm>
              <a:prstGeom prst="rect">
                <a:avLst/>
              </a:prstGeom>
              <a:blipFill>
                <a:blip r:embed="rId4"/>
                <a:stretch>
                  <a:fillRect l="-998" t="-12329" b="-32877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-50583" y="3801441"/>
            <a:ext cx="9730609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11</a:t>
            </a:r>
            <a:r>
              <a:rPr lang="en-US" altLang="en-US" sz="2400" dirty="0">
                <a:solidFill>
                  <a:srgbClr val="0070C0"/>
                </a:solidFill>
              </a:rPr>
              <a:t> BaF used 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8</a:t>
            </a:r>
            <a:r>
              <a:rPr lang="en-US" altLang="en-US" sz="2400" dirty="0">
                <a:solidFill>
                  <a:srgbClr val="0070C0"/>
                </a:solidFill>
              </a:rPr>
              <a:t> times (every 30 </a:t>
            </a:r>
            <a:r>
              <a:rPr lang="en-US" altLang="en-US" sz="2400" dirty="0" err="1">
                <a:solidFill>
                  <a:srgbClr val="0070C0"/>
                </a:solidFill>
              </a:rPr>
              <a:t>ms</a:t>
            </a:r>
            <a:r>
              <a:rPr lang="en-US" altLang="en-US" sz="2400" dirty="0">
                <a:solidFill>
                  <a:srgbClr val="0070C0"/>
                </a:solidFill>
              </a:rPr>
              <a:t> for 1 month): N of up to 10</a:t>
            </a:r>
            <a:r>
              <a:rPr lang="en-US" altLang="en-US" sz="2400" baseline="30000" dirty="0">
                <a:solidFill>
                  <a:srgbClr val="0070C0"/>
                </a:solidFill>
              </a:rPr>
              <a:t>19</a:t>
            </a:r>
            <a:endParaRPr lang="en-US" altLang="en-US" sz="2400" i="1" baseline="30000" dirty="0">
              <a:solidFill>
                <a:srgbClr val="0070C0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2F84FFF-C1CE-4A1E-8ED4-5F01C1D52688}"/>
              </a:ext>
            </a:extLst>
          </p:cNvPr>
          <p:cNvGrpSpPr/>
          <p:nvPr/>
        </p:nvGrpSpPr>
        <p:grpSpPr>
          <a:xfrm>
            <a:off x="-27331" y="2760581"/>
            <a:ext cx="13687072" cy="487509"/>
            <a:chOff x="349456" y="1249352"/>
            <a:chExt cx="13687072" cy="487509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99F07DC-CC98-49F0-B7DC-CFD8C378BD98}"/>
                </a:ext>
              </a:extLst>
            </p:cNvPr>
            <p:cNvGrpSpPr/>
            <p:nvPr/>
          </p:nvGrpSpPr>
          <p:grpSpPr>
            <a:xfrm>
              <a:off x="349456" y="1250530"/>
              <a:ext cx="11661377" cy="486331"/>
              <a:chOff x="201972" y="1250530"/>
              <a:chExt cx="11661377" cy="486331"/>
            </a:xfrm>
          </p:grpSpPr>
          <p:sp>
            <p:nvSpPr>
              <p:cNvPr id="16" name="TextBox 5">
                <a:extLst>
                  <a:ext uri="{FF2B5EF4-FFF2-40B4-BE49-F238E27FC236}">
                    <a16:creationId xmlns:a16="http://schemas.microsoft.com/office/drawing/2014/main" id="{E4339AC0-43DB-429C-948B-2941FB7FCD8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1972" y="1285968"/>
                <a:ext cx="9144000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:r>
                  <a:rPr lang="en-US" altLang="en-US" sz="2400" dirty="0">
                    <a:solidFill>
                      <a:srgbClr val="0070C0"/>
                    </a:solidFill>
                  </a:rPr>
                  <a:t>Current limit: JILA (</a:t>
                </a:r>
                <a:r>
                  <a:rPr lang="en-US" altLang="en-US" sz="2400" dirty="0" err="1">
                    <a:solidFill>
                      <a:srgbClr val="0070C0"/>
                    </a:solidFill>
                  </a:rPr>
                  <a:t>HfF</a:t>
                </a:r>
                <a:r>
                  <a:rPr lang="en-US" altLang="en-US" sz="2400" baseline="30000" dirty="0">
                    <a:solidFill>
                      <a:srgbClr val="0070C0"/>
                    </a:solidFill>
                  </a:rPr>
                  <a:t>+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):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085ADB7-1295-4232-9AF1-054E43FAA0EC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557549" y="1250530"/>
                <a:ext cx="8305800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:r>
                  <a:rPr lang="en-US" altLang="en-US" sz="2400" dirty="0">
                    <a:solidFill>
                      <a:srgbClr val="0070C0"/>
                    </a:solidFill>
                  </a:rPr>
                  <a:t>    |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d</a:t>
                </a:r>
                <a:r>
                  <a:rPr lang="en-US" altLang="en-US" sz="2400" i="1" baseline="-25000" dirty="0">
                    <a:solidFill>
                      <a:srgbClr val="0070C0"/>
                    </a:solidFill>
                  </a:rPr>
                  <a:t>e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|&lt; 4.1x10</a:t>
                </a:r>
                <a:r>
                  <a:rPr lang="en-US" altLang="en-US" sz="2400" baseline="30000" dirty="0">
                    <a:solidFill>
                      <a:srgbClr val="0070C0"/>
                    </a:solidFill>
                  </a:rPr>
                  <a:t>-30 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e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 cm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B5457AD-8810-4830-B517-46A8F7CA9E8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97528" y="1249352"/>
              <a:ext cx="7239000" cy="450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>
                <a:lnSpc>
                  <a:spcPts val="3000"/>
                </a:lnSpc>
              </a:pPr>
              <a:r>
                <a:rPr lang="en-US" altLang="en-US" sz="2400" i="1" dirty="0">
                  <a:solidFill>
                    <a:srgbClr val="0070C0"/>
                  </a:solidFill>
                </a:rPr>
                <a:t>N</a:t>
              </a:r>
              <a:r>
                <a:rPr lang="en-US" altLang="en-US" sz="2400" dirty="0">
                  <a:solidFill>
                    <a:srgbClr val="0070C0"/>
                  </a:solidFill>
                </a:rPr>
                <a:t> ~ 10</a:t>
              </a:r>
              <a:r>
                <a:rPr lang="en-US" altLang="en-US" sz="2400" baseline="30000" dirty="0">
                  <a:solidFill>
                    <a:srgbClr val="0070C0"/>
                  </a:solidFill>
                </a:rPr>
                <a:t>8  </a:t>
              </a:r>
              <a:r>
                <a:rPr lang="en-US" altLang="en-US" sz="2400" dirty="0">
                  <a:solidFill>
                    <a:srgbClr val="0070C0"/>
                  </a:solidFill>
                </a:rPr>
                <a:t>; </a:t>
              </a:r>
              <a:r>
                <a:rPr lang="en-US" altLang="en-US" sz="2400" i="1" dirty="0">
                  <a:solidFill>
                    <a:srgbClr val="0070C0"/>
                  </a:solidFill>
                </a:rPr>
                <a:t>T</a:t>
              </a:r>
              <a:r>
                <a:rPr lang="en-US" altLang="en-US" sz="2400" dirty="0">
                  <a:solidFill>
                    <a:srgbClr val="0070C0"/>
                  </a:solidFill>
                </a:rPr>
                <a:t> ~ 1 s </a:t>
              </a:r>
              <a:endParaRPr lang="en-US" altLang="en-US" sz="2400" baseline="30000" dirty="0">
                <a:solidFill>
                  <a:srgbClr val="0070C0"/>
                </a:solidFill>
              </a:endParaRPr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C53D627-9161-415D-902C-3BCC5D2DEB0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-19051" y="4303596"/>
                <a:ext cx="9435267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:r>
                  <a:rPr lang="en-US" altLang="en-US" sz="2400" dirty="0">
                    <a:solidFill>
                      <a:srgbClr val="0070C0"/>
                    </a:solidFill>
                  </a:rPr>
                  <a:t>Precession time of 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T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=10 </a:t>
                </a:r>
                <a:r>
                  <a:rPr lang="en-US" altLang="en-US" sz="2400" dirty="0" err="1">
                    <a:solidFill>
                      <a:srgbClr val="0070C0"/>
                    </a:solidFill>
                  </a:rPr>
                  <a:t>ms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, could lead to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sz="2400" i="1" dirty="0" smtClean="0">
                        <a:solidFill>
                          <a:srgbClr val="0070C0"/>
                        </a:solidFill>
                        <a:latin typeface="Symbol" panose="05050102010706020507" pitchFamily="18" charset="2"/>
                      </a:rPr>
                      <m:t>d</m:t>
                    </m:r>
                    <m:r>
                      <m:rPr>
                        <m:nor/>
                      </m:rPr>
                      <a:rPr lang="en-US" sz="2400" i="1" dirty="0">
                        <a:solidFill>
                          <a:srgbClr val="0070C0"/>
                        </a:solidFill>
                      </a:rPr>
                      <m:t>d</m:t>
                    </m:r>
                    <m:r>
                      <m:rPr>
                        <m:nor/>
                      </m:rPr>
                      <a:rPr lang="en-US" sz="2400" i="1" baseline="-25000" dirty="0">
                        <a:solidFill>
                          <a:srgbClr val="0070C0"/>
                        </a:solidFill>
                      </a:rPr>
                      <m:t>e</m:t>
                    </m:r>
                    <m:r>
                      <a:rPr lang="en-US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en-US" sz="2400" dirty="0">
                    <a:solidFill>
                      <a:srgbClr val="0070C0"/>
                    </a:solidFill>
                  </a:rPr>
                  <a:t>&lt;10</a:t>
                </a:r>
                <a:r>
                  <a:rPr lang="en-US" altLang="en-US" sz="2400" baseline="30000" dirty="0">
                    <a:solidFill>
                      <a:srgbClr val="0070C0"/>
                    </a:solidFill>
                  </a:rPr>
                  <a:t>-32 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e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cm </a:t>
                </a:r>
                <a:endParaRPr lang="en-US" altLang="en-US" sz="2400" i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C53D627-9161-415D-902C-3BCC5D2DEB0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-19051" y="4303596"/>
                <a:ext cx="9435267" cy="450893"/>
              </a:xfrm>
              <a:prstGeom prst="rect">
                <a:avLst/>
              </a:prstGeom>
              <a:blipFill>
                <a:blip r:embed="rId5"/>
                <a:stretch>
                  <a:fillRect l="-1034" t="-12162" b="-310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FE58F4F-ADFE-4151-AAAE-FC84FC0FA66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967" y="4789985"/>
            <a:ext cx="916305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Potential for a very precise measurement</a:t>
            </a:r>
            <a:endParaRPr lang="en-US" altLang="en-US" sz="2400" i="1" dirty="0">
              <a:solidFill>
                <a:srgbClr val="0070C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75CC754-397F-4DC1-A67C-CC3EB89965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267128"/>
            <a:ext cx="9163050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Even higher precision imaginable for larger numbers of molecules,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a molecule with higher </a:t>
            </a:r>
            <a:r>
              <a:rPr lang="en-US" altLang="en-US" sz="2400" i="1" dirty="0" err="1">
                <a:solidFill>
                  <a:srgbClr val="0070C0"/>
                </a:solidFill>
              </a:rPr>
              <a:t>E</a:t>
            </a:r>
            <a:r>
              <a:rPr lang="en-US" altLang="en-US" sz="2400" baseline="-25000" dirty="0" err="1">
                <a:solidFill>
                  <a:srgbClr val="0070C0"/>
                </a:solidFill>
              </a:rPr>
              <a:t>eff</a:t>
            </a:r>
            <a:r>
              <a:rPr lang="en-US" altLang="en-US" sz="2400" baseline="-25000" dirty="0">
                <a:solidFill>
                  <a:srgbClr val="0070C0"/>
                </a:solidFill>
              </a:rPr>
              <a:t> </a:t>
            </a:r>
            <a:r>
              <a:rPr lang="en-US" altLang="en-US" sz="2400" dirty="0">
                <a:solidFill>
                  <a:srgbClr val="0070C0"/>
                </a:solidFill>
              </a:rPr>
              <a:t>and more months of data collection</a:t>
            </a:r>
            <a:endParaRPr lang="en-US" altLang="en-US" sz="2400" i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C88DE2C-E37F-4EC6-A8E6-E167F7A59FD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4489" y="6140665"/>
                <a:ext cx="9163050" cy="45089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cs typeface="Arial" charset="0"/>
                  </a:defRPr>
                </a:lvl9pPr>
              </a:lstStyle>
              <a:p>
                <a:pPr eaLnBrk="1" hangingPunct="1">
                  <a:lnSpc>
                    <a:spcPts val="3000"/>
                  </a:lnSpc>
                </a:pP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Can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dream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of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limits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as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low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as</m:t>
                    </m:r>
                    <m:r>
                      <m:rPr>
                        <m:nor/>
                      </m:rPr>
                      <a:rPr lang="en-US" altLang="en-US" sz="2400" b="0" i="0" dirty="0" smtClean="0">
                        <a:solidFill>
                          <a:srgbClr val="0070C0"/>
                        </a:solidFill>
                      </a:rPr>
                      <m:t> </m:t>
                    </m:r>
                  </m:oMath>
                </a14:m>
                <a:r>
                  <a:rPr lang="en-US" altLang="en-US" sz="2400" dirty="0">
                    <a:solidFill>
                      <a:srgbClr val="0070C0"/>
                    </a:solidFill>
                  </a:rPr>
                  <a:t>10</a:t>
                </a:r>
                <a:r>
                  <a:rPr lang="en-US" altLang="en-US" sz="2400" baseline="30000" dirty="0">
                    <a:solidFill>
                      <a:srgbClr val="0070C0"/>
                    </a:solidFill>
                  </a:rPr>
                  <a:t>-35 </a:t>
                </a:r>
                <a:r>
                  <a:rPr lang="en-US" altLang="en-US" sz="2400" i="1" dirty="0">
                    <a:solidFill>
                      <a:srgbClr val="0070C0"/>
                    </a:solidFill>
                  </a:rPr>
                  <a:t>e</a:t>
                </a:r>
                <a:r>
                  <a:rPr lang="en-US" altLang="en-US" sz="11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en-US" sz="2400" dirty="0">
                    <a:solidFill>
                      <a:srgbClr val="0070C0"/>
                    </a:solidFill>
                  </a:rPr>
                  <a:t>cm (SM prediction)</a:t>
                </a:r>
                <a:endParaRPr lang="en-US" altLang="en-US" sz="2400" i="1" baseline="30000" dirty="0">
                  <a:solidFill>
                    <a:srgbClr val="0070C0"/>
                  </a:solidFill>
                </a:endParaRPr>
              </a:p>
            </p:txBody>
          </p:sp>
        </mc:Choice>
        <mc:Fallback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C88DE2C-E37F-4EC6-A8E6-E167F7A59F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924489" y="6140665"/>
                <a:ext cx="9163050" cy="450893"/>
              </a:xfrm>
              <a:prstGeom prst="rect">
                <a:avLst/>
              </a:prstGeom>
              <a:blipFill>
                <a:blip r:embed="rId6"/>
                <a:stretch>
                  <a:fillRect l="-333" t="-12162" b="-3108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C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35147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5" grpId="0"/>
      <p:bldP spid="20" grpId="0"/>
      <p:bldP spid="24" grpId="0"/>
      <p:bldP spid="25" grpId="0"/>
      <p:bldP spid="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Box 4"/>
          <p:cNvSpPr txBox="1">
            <a:spLocks noChangeArrowheads="1"/>
          </p:cNvSpPr>
          <p:nvPr/>
        </p:nvSpPr>
        <p:spPr bwMode="auto">
          <a:xfrm>
            <a:off x="58392" y="119513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Motivation (why measure an electron EDM?)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20763" y="884005"/>
            <a:ext cx="86106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Test physics beyond the Standard Model 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20762" y="1577022"/>
            <a:ext cx="9123237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Most extension to the SM predict a </a:t>
            </a:r>
            <a:r>
              <a:rPr lang="en-US" altLang="en-US" sz="2400" i="1" dirty="0"/>
              <a:t>d</a:t>
            </a:r>
            <a:r>
              <a:rPr lang="en-US" altLang="en-US" sz="2400" i="1" baseline="-25000" dirty="0"/>
              <a:t>e</a:t>
            </a:r>
            <a:r>
              <a:rPr lang="en-US" altLang="en-US" sz="2400" i="1" dirty="0"/>
              <a:t>&gt;&gt;</a:t>
            </a:r>
            <a:r>
              <a:rPr lang="en-US" altLang="en-US" sz="2400" dirty="0"/>
              <a:t> 10</a:t>
            </a:r>
            <a:r>
              <a:rPr lang="en-US" altLang="en-US" sz="2400" baseline="30000" dirty="0"/>
              <a:t>-35</a:t>
            </a:r>
            <a:r>
              <a:rPr lang="en-US" altLang="en-US" sz="2400" dirty="0"/>
              <a:t> </a:t>
            </a:r>
            <a:r>
              <a:rPr lang="en-US" altLang="en-US" sz="2400" i="1" dirty="0"/>
              <a:t>e</a:t>
            </a:r>
            <a:r>
              <a:rPr lang="en-US" altLang="en-US" sz="1000" dirty="0"/>
              <a:t> </a:t>
            </a:r>
            <a:r>
              <a:rPr lang="en-US" altLang="en-US" sz="2400" dirty="0"/>
              <a:t>cm (due to CP violation needed to explain matter/antimatter asymmetry)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20761" y="2672541"/>
            <a:ext cx="9373961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More precise measurement of </a:t>
            </a:r>
            <a:r>
              <a:rPr lang="en-US" altLang="en-US" sz="2400" i="1" dirty="0"/>
              <a:t>d</a:t>
            </a:r>
            <a:r>
              <a:rPr lang="en-US" altLang="en-US" sz="2400" i="1" baseline="-25000" dirty="0"/>
              <a:t>e</a:t>
            </a:r>
            <a:r>
              <a:rPr lang="en-US" altLang="en-US" sz="2400" dirty="0"/>
              <a:t> would guide SM extensions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1525" y="3350308"/>
            <a:ext cx="8915400" cy="45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Current limit on </a:t>
            </a:r>
            <a:r>
              <a:rPr lang="en-US" altLang="en-US" sz="2400" i="1" dirty="0"/>
              <a:t>d</a:t>
            </a:r>
            <a:r>
              <a:rPr lang="en-US" altLang="en-US" sz="2400" i="1" baseline="-25000" dirty="0"/>
              <a:t>e</a:t>
            </a:r>
            <a:r>
              <a:rPr lang="en-US" altLang="en-US" sz="2400" dirty="0"/>
              <a:t> already tests physics at &gt;10-TeV level</a:t>
            </a:r>
            <a:endParaRPr lang="en-US" altLang="en-US" sz="2400" dirty="0">
              <a:latin typeface="Symbol" pitchFamily="18" charset="2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9154" y="4014359"/>
            <a:ext cx="7808912" cy="86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 10</a:t>
            </a:r>
            <a:r>
              <a:rPr lang="en-US" altLang="en-US" sz="2400" baseline="30000" dirty="0"/>
              <a:t>3</a:t>
            </a:r>
            <a:r>
              <a:rPr lang="en-US" altLang="en-US" sz="2400" dirty="0"/>
              <a:t> improvement would test physics at 30 times higher energies – approaching </a:t>
            </a:r>
            <a:r>
              <a:rPr lang="en-US" altLang="en-US" sz="2400" dirty="0" err="1"/>
              <a:t>PeV</a:t>
            </a:r>
            <a:r>
              <a:rPr lang="en-US" altLang="en-US" sz="2400" dirty="0"/>
              <a:t> energies</a:t>
            </a:r>
            <a:endParaRPr lang="en-US" altLang="en-US" sz="2400" dirty="0">
              <a:latin typeface="Symbol" pitchFamily="18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481BC00-68AE-4081-9C45-84DC5EDC41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680080"/>
            <a:ext cx="4965714" cy="19228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A0D277-CACD-4C05-A8A0-2C5D682B8A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5714" y="1718426"/>
            <a:ext cx="3878169" cy="1874782"/>
          </a:xfrm>
          <a:prstGeom prst="rect">
            <a:avLst/>
          </a:prstGeom>
        </p:spPr>
      </p:pic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2" y="107638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Measurement Scheme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B9FAEB-AA54-4166-B320-F21B2226F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98975"/>
            <a:ext cx="8610600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Similar to other </a:t>
            </a:r>
            <a:r>
              <a:rPr lang="en-US" altLang="en-US" sz="2400" i="1" dirty="0"/>
              <a:t>d</a:t>
            </a:r>
            <a:r>
              <a:rPr lang="en-US" altLang="en-US" sz="2400" baseline="-25000" dirty="0"/>
              <a:t>e</a:t>
            </a:r>
            <a:r>
              <a:rPr lang="en-US" altLang="en-US" sz="2400" dirty="0"/>
              <a:t> measurements – except with molecules frozen into an argon solid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94ADDA-738D-4812-BAA2-F7B6C531894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38" y="4037284"/>
            <a:ext cx="8966855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C00000"/>
                </a:solidFill>
              </a:rPr>
              <a:t>Use lasers to optically pump molecules into one hyperfine state and to detect with laser-induced fluorescence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BE46DFEA-4893-4EB3-8382-50982D38FF2D}"/>
              </a:ext>
            </a:extLst>
          </p:cNvPr>
          <p:cNvSpPr/>
          <p:nvPr/>
        </p:nvSpPr>
        <p:spPr>
          <a:xfrm>
            <a:off x="0" y="1668328"/>
            <a:ext cx="1460661" cy="209582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AA3A969-3318-4EE8-AF49-816111E9CE74}"/>
              </a:ext>
            </a:extLst>
          </p:cNvPr>
          <p:cNvSpPr/>
          <p:nvPr/>
        </p:nvSpPr>
        <p:spPr>
          <a:xfrm>
            <a:off x="7018317" y="1646847"/>
            <a:ext cx="1801816" cy="209582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6934E-AED6-4988-ADE4-45FC401DEEA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38" y="4872897"/>
            <a:ext cx="8966855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B050"/>
                </a:solidFill>
              </a:rPr>
              <a:t>Use rf to transfer populations between hyperfine states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9A38393-56FD-4C2D-B040-F472BBA3C220}"/>
              </a:ext>
            </a:extLst>
          </p:cNvPr>
          <p:cNvSpPr/>
          <p:nvPr/>
        </p:nvSpPr>
        <p:spPr>
          <a:xfrm>
            <a:off x="1333008" y="1681476"/>
            <a:ext cx="1279564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52D2C2C6-F63D-4DF0-B6F8-C0B1872F4F06}"/>
              </a:ext>
            </a:extLst>
          </p:cNvPr>
          <p:cNvSpPr/>
          <p:nvPr/>
        </p:nvSpPr>
        <p:spPr>
          <a:xfrm>
            <a:off x="4977382" y="1658599"/>
            <a:ext cx="1165822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EC8B7901-EB02-4F2B-82EE-899AD81074FA}"/>
              </a:ext>
            </a:extLst>
          </p:cNvPr>
          <p:cNvSpPr/>
          <p:nvPr/>
        </p:nvSpPr>
        <p:spPr>
          <a:xfrm>
            <a:off x="2661063" y="1646847"/>
            <a:ext cx="1138829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672D3810-F81B-4D21-A4E7-A0F2622DBBA8}"/>
              </a:ext>
            </a:extLst>
          </p:cNvPr>
          <p:cNvSpPr/>
          <p:nvPr/>
        </p:nvSpPr>
        <p:spPr>
          <a:xfrm>
            <a:off x="6293769" y="1658599"/>
            <a:ext cx="1037597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46221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" grpId="0" animBg="1"/>
      <p:bldP spid="9" grpId="0" animBg="1"/>
      <p:bldP spid="10" grpId="0"/>
      <p:bldP spid="11" grpId="0" animBg="1"/>
      <p:bldP spid="12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2" y="107638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What Has Been Accomplished to Date?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B9FAEB-AA54-4166-B320-F21B2226FB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12554"/>
            <a:ext cx="86106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Assembled a team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A14E5E99-5503-4221-8421-20460FCBD17E}"/>
              </a:ext>
            </a:extLst>
          </p:cNvPr>
          <p:cNvGrpSpPr>
            <a:grpSpLocks noChangeAspect="1"/>
          </p:cNvGrpSpPr>
          <p:nvPr/>
        </p:nvGrpSpPr>
        <p:grpSpPr>
          <a:xfrm>
            <a:off x="2654634" y="536055"/>
            <a:ext cx="6489366" cy="1519248"/>
            <a:chOff x="1380881" y="440065"/>
            <a:chExt cx="13233557" cy="3098153"/>
          </a:xfrm>
        </p:grpSpPr>
        <p:pic>
          <p:nvPicPr>
            <p:cNvPr id="18" name="Picture 2">
              <a:extLst>
                <a:ext uri="{FF2B5EF4-FFF2-40B4-BE49-F238E27FC236}">
                  <a16:creationId xmlns:a16="http://schemas.microsoft.com/office/drawing/2014/main" id="{C7AEBC15-7FF1-4DF3-94D7-3A632DAC24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47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635517" y="536133"/>
              <a:ext cx="1294578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F324ADE7-9DFD-41F5-A079-1F2E3D939E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8668298" y="545291"/>
              <a:ext cx="1128568" cy="15100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3">
              <a:extLst>
                <a:ext uri="{FF2B5EF4-FFF2-40B4-BE49-F238E27FC236}">
                  <a16:creationId xmlns:a16="http://schemas.microsoft.com/office/drawing/2014/main" id="{650FE002-DF6A-4AC2-90B0-0787C1B148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80881" y="482264"/>
              <a:ext cx="1135158" cy="1525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6">
              <a:extLst>
                <a:ext uri="{FF2B5EF4-FFF2-40B4-BE49-F238E27FC236}">
                  <a16:creationId xmlns:a16="http://schemas.microsoft.com/office/drawing/2014/main" id="{F63EB0C2-D3BC-4AE6-84E0-E1657317997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443103" y="517890"/>
              <a:ext cx="1198565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" name="Picture 7">
              <a:extLst>
                <a:ext uri="{FF2B5EF4-FFF2-40B4-BE49-F238E27FC236}">
                  <a16:creationId xmlns:a16="http://schemas.microsoft.com/office/drawing/2014/main" id="{B21690A5-9C18-41B3-8BAF-D0C496043E0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59" t="-5143" b="356"/>
            <a:stretch/>
          </p:blipFill>
          <p:spPr bwMode="auto">
            <a:xfrm flipH="1">
              <a:off x="3634064" y="440065"/>
              <a:ext cx="1089426" cy="15990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2" name="Picture 8">
              <a:extLst>
                <a:ext uri="{FF2B5EF4-FFF2-40B4-BE49-F238E27FC236}">
                  <a16:creationId xmlns:a16="http://schemas.microsoft.com/office/drawing/2014/main" id="{80369873-5A8C-4738-B6B5-9A0384DA51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4630476" y="518096"/>
              <a:ext cx="1058957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3" name="Picture 9">
              <a:extLst>
                <a:ext uri="{FF2B5EF4-FFF2-40B4-BE49-F238E27FC236}">
                  <a16:creationId xmlns:a16="http://schemas.microsoft.com/office/drawing/2014/main" id="{9D57A7A9-DAF6-4024-A61B-DC3CE340F8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694935" y="517890"/>
              <a:ext cx="1092601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4" name="Picture 10">
              <a:extLst>
                <a:ext uri="{FF2B5EF4-FFF2-40B4-BE49-F238E27FC236}">
                  <a16:creationId xmlns:a16="http://schemas.microsoft.com/office/drawing/2014/main" id="{6491FCA4-CC3A-492D-8283-7EC1918A23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626322" y="537344"/>
              <a:ext cx="1087901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Picture 12" descr="A headshot of René Fournier.">
              <a:extLst>
                <a:ext uri="{FF2B5EF4-FFF2-40B4-BE49-F238E27FC236}">
                  <a16:creationId xmlns:a16="http://schemas.microsoft.com/office/drawing/2014/main" id="{6E255DD1-E5AE-4786-9A69-2B0DBFAAAF8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17"/>
            <a:stretch/>
          </p:blipFill>
          <p:spPr bwMode="auto">
            <a:xfrm flipH="1">
              <a:off x="6724659" y="515145"/>
              <a:ext cx="973496" cy="1525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13">
              <a:extLst>
                <a:ext uri="{FF2B5EF4-FFF2-40B4-BE49-F238E27FC236}">
                  <a16:creationId xmlns:a16="http://schemas.microsoft.com/office/drawing/2014/main" id="{B27AB114-2BF2-43F9-83D0-DCE94E7433D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261406" y="2001167"/>
              <a:ext cx="1082658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7" name="Picture 14">
              <a:extLst>
                <a:ext uri="{FF2B5EF4-FFF2-40B4-BE49-F238E27FC236}">
                  <a16:creationId xmlns:a16="http://schemas.microsoft.com/office/drawing/2014/main" id="{45FA0965-17DC-44E1-8EB9-6AB252833D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685285" y="537344"/>
              <a:ext cx="1128066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" name="Picture 16" descr="A photo of Daniel Heinrich.">
              <a:extLst>
                <a:ext uri="{FF2B5EF4-FFF2-40B4-BE49-F238E27FC236}">
                  <a16:creationId xmlns:a16="http://schemas.microsoft.com/office/drawing/2014/main" id="{AAE114FD-C909-432D-8737-EEE0EA5B9A8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469974" y="528535"/>
              <a:ext cx="1144464" cy="1525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9">
              <a:extLst>
                <a:ext uri="{FF2B5EF4-FFF2-40B4-BE49-F238E27FC236}">
                  <a16:creationId xmlns:a16="http://schemas.microsoft.com/office/drawing/2014/main" id="{DD03AFD1-7DCC-48A0-8370-E1D55C2FFA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385722" y="1998987"/>
              <a:ext cx="1045233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" name="Picture 20">
              <a:extLst>
                <a:ext uri="{FF2B5EF4-FFF2-40B4-BE49-F238E27FC236}">
                  <a16:creationId xmlns:a16="http://schemas.microsoft.com/office/drawing/2014/main" id="{BCA42C22-8E9F-402E-A549-F921E213608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2460687" y="2008214"/>
              <a:ext cx="1158706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" name="Picture 21">
              <a:extLst>
                <a:ext uri="{FF2B5EF4-FFF2-40B4-BE49-F238E27FC236}">
                  <a16:creationId xmlns:a16="http://schemas.microsoft.com/office/drawing/2014/main" id="{72F9E476-2B46-4F46-B339-EBD1BA15C78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48"/>
            <a:stretch/>
          </p:blipFill>
          <p:spPr bwMode="auto">
            <a:xfrm flipH="1">
              <a:off x="11532242" y="514871"/>
              <a:ext cx="996747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2" name="Picture 22">
              <a:extLst>
                <a:ext uri="{FF2B5EF4-FFF2-40B4-BE49-F238E27FC236}">
                  <a16:creationId xmlns:a16="http://schemas.microsoft.com/office/drawing/2014/main" id="{0FD26670-B4C6-437B-A69D-8097A49BC6D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9" cstate="print">
              <a:extLst>
                <a:ext uri="{BEBA8EAE-BF5A-486C-A8C5-ECC9F3942E4B}">
                  <a14:imgProps xmlns:a14="http://schemas.microsoft.com/office/drawing/2010/main">
                    <a14:imgLayer r:embed="rId20">
                      <a14:imgEffect>
                        <a14:saturation sat="136000"/>
                      </a14:imgEffect>
                      <a14:imgEffect>
                        <a14:brightnessContrast bright="-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17" r="4925"/>
            <a:stretch/>
          </p:blipFill>
          <p:spPr bwMode="auto">
            <a:xfrm flipH="1">
              <a:off x="12475651" y="514871"/>
              <a:ext cx="993042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" name="Picture 23">
              <a:extLst>
                <a:ext uri="{FF2B5EF4-FFF2-40B4-BE49-F238E27FC236}">
                  <a16:creationId xmlns:a16="http://schemas.microsoft.com/office/drawing/2014/main" id="{1A04D559-8FBC-4981-A4A1-35CB1A2FECD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04"/>
            <a:stretch/>
          </p:blipFill>
          <p:spPr bwMode="auto">
            <a:xfrm flipH="1">
              <a:off x="8231396" y="1992367"/>
              <a:ext cx="1157450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" name="Picture 24">
              <a:extLst>
                <a:ext uri="{FF2B5EF4-FFF2-40B4-BE49-F238E27FC236}">
                  <a16:creationId xmlns:a16="http://schemas.microsoft.com/office/drawing/2014/main" id="{CE76AA89-A478-4F41-9975-C823830312D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7127182" y="2006585"/>
              <a:ext cx="1111497" cy="1525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5" name="Picture 27" descr="https://www.schulichleaders.com/sites/default/files/styles/bigger_460x460/public/headshot/img_0332.jpeg?itok=5BRanclA">
              <a:extLst>
                <a:ext uri="{FF2B5EF4-FFF2-40B4-BE49-F238E27FC236}">
                  <a16:creationId xmlns:a16="http://schemas.microsoft.com/office/drawing/2014/main" id="{00C1D875-0BB8-48CC-8F05-27C4BD52879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38" r="19644"/>
            <a:stretch/>
          </p:blipFill>
          <p:spPr bwMode="auto">
            <a:xfrm flipH="1">
              <a:off x="13511055" y="1992368"/>
              <a:ext cx="1076063" cy="152595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C0CC09DC-2511-427F-8CE4-4AB1FE2BEE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11324697" y="1994670"/>
              <a:ext cx="1177553" cy="1543548"/>
            </a:xfrm>
            <a:prstGeom prst="rect">
              <a:avLst/>
            </a:prstGeom>
          </p:spPr>
        </p:pic>
      </p:grpSp>
      <p:sp>
        <p:nvSpPr>
          <p:cNvPr id="37" name="TextBox 36">
            <a:extLst>
              <a:ext uri="{FF2B5EF4-FFF2-40B4-BE49-F238E27FC236}">
                <a16:creationId xmlns:a16="http://schemas.microsoft.com/office/drawing/2014/main" id="{B28B0FED-D412-47D6-B926-ED29B7908F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279" y="1326569"/>
            <a:ext cx="4756136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 err="1">
                <a:solidFill>
                  <a:srgbClr val="0070C0"/>
                </a:solidFill>
              </a:rPr>
              <a:t>Expt</a:t>
            </a:r>
            <a:r>
              <a:rPr lang="en-US" altLang="en-US" sz="2400" dirty="0">
                <a:solidFill>
                  <a:srgbClr val="0070C0"/>
                </a:solidFill>
              </a:rPr>
              <a:t>/Theory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8043F20-144C-4305-B52C-77D1E3329B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22" y="897534"/>
            <a:ext cx="6642831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70C0"/>
                </a:solidFill>
              </a:rPr>
              <a:t>Physics/Chemistry</a:t>
            </a:r>
          </a:p>
        </p:txBody>
      </p:sp>
      <p:sp>
        <p:nvSpPr>
          <p:cNvPr id="39" name="Rounded Rectangle 30">
            <a:extLst>
              <a:ext uri="{FF2B5EF4-FFF2-40B4-BE49-F238E27FC236}">
                <a16:creationId xmlns:a16="http://schemas.microsoft.com/office/drawing/2014/main" id="{A0E8D26E-8030-4E35-AAAE-B10E39EEBA4E}"/>
              </a:ext>
            </a:extLst>
          </p:cNvPr>
          <p:cNvSpPr/>
          <p:nvPr/>
        </p:nvSpPr>
        <p:spPr>
          <a:xfrm>
            <a:off x="1873045" y="1380186"/>
            <a:ext cx="3599414" cy="664205"/>
          </a:xfrm>
          <a:prstGeom prst="roundRect">
            <a:avLst/>
          </a:prstGeom>
          <a:solidFill>
            <a:srgbClr val="FFC0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We are looking for graduate students and postdocs to join us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0FC6E828-2B39-4597-9843-186569088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57156" y="2023115"/>
            <a:ext cx="8610600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Assembled 1</a:t>
            </a:r>
            <a:r>
              <a:rPr lang="en-US" altLang="en-US" sz="2400" baseline="30000" dirty="0"/>
              <a:t>st</a:t>
            </a:r>
            <a:r>
              <a:rPr lang="en-US" altLang="en-US" sz="2400" dirty="0"/>
              <a:t> generation apparatus</a:t>
            </a:r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1BEE6A48-B358-41F9-8245-5ACDE7E030CD}"/>
              </a:ext>
            </a:extLst>
          </p:cNvPr>
          <p:cNvPicPr>
            <a:picLocks noChangeAspect="1"/>
          </p:cNvPicPr>
          <p:nvPr/>
        </p:nvPicPr>
        <p:blipFill rotWithShape="1">
          <a:blip r:embed="rId25"/>
          <a:srcRect l="9779" t="3102" r="10759" b="4370"/>
          <a:stretch/>
        </p:blipFill>
        <p:spPr>
          <a:xfrm>
            <a:off x="3432490" y="2440186"/>
            <a:ext cx="2308122" cy="2148276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FF1C7615-0F43-4C1F-91C8-AD9FA9B0CB8F}"/>
              </a:ext>
            </a:extLst>
          </p:cNvPr>
          <p:cNvPicPr>
            <a:picLocks noChangeAspect="1"/>
          </p:cNvPicPr>
          <p:nvPr/>
        </p:nvPicPr>
        <p:blipFill rotWithShape="1">
          <a:blip r:embed="rId26"/>
          <a:srcRect r="780" b="16699"/>
          <a:stretch/>
        </p:blipFill>
        <p:spPr>
          <a:xfrm>
            <a:off x="5737700" y="2411375"/>
            <a:ext cx="3411773" cy="2148276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4C793DF-50F4-435F-927F-49C52F837A03}"/>
              </a:ext>
            </a:extLst>
          </p:cNvPr>
          <p:cNvPicPr>
            <a:picLocks noChangeAspect="1"/>
          </p:cNvPicPr>
          <p:nvPr/>
        </p:nvPicPr>
        <p:blipFill>
          <a:blip r:embed="rId2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41697" y="2378687"/>
            <a:ext cx="3460844" cy="1500139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7FD8EF7C-201A-47E3-917A-130ADB0A3E8D}"/>
              </a:ext>
            </a:extLst>
          </p:cNvPr>
          <p:cNvPicPr>
            <a:picLocks noChangeAspect="1"/>
          </p:cNvPicPr>
          <p:nvPr/>
        </p:nvPicPr>
        <p:blipFill>
          <a:blip r:embed="rId2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3595" y="3683546"/>
            <a:ext cx="3666448" cy="970793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059A8BA7-0AF3-450F-92AB-EA69A9FE01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4637472"/>
            <a:ext cx="6013935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Assembled cryogenic solids with 1ppb BaF</a:t>
            </a:r>
          </a:p>
        </p:txBody>
      </p:sp>
      <p:pic>
        <p:nvPicPr>
          <p:cNvPr id="47" name="Picture 46" descr="A diagram of a machine&#10;&#10;Description automatically generated with low confidence">
            <a:extLst>
              <a:ext uri="{FF2B5EF4-FFF2-40B4-BE49-F238E27FC236}">
                <a16:creationId xmlns:a16="http://schemas.microsoft.com/office/drawing/2014/main" id="{694C078A-6137-4EB4-9CEC-E92ED38FA727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3" t="7973" r="10381" b="38986"/>
          <a:stretch/>
        </p:blipFill>
        <p:spPr>
          <a:xfrm>
            <a:off x="533400" y="5026975"/>
            <a:ext cx="3109453" cy="1542049"/>
          </a:xfrm>
          <a:prstGeom prst="rect">
            <a:avLst/>
          </a:prstGeom>
        </p:spPr>
      </p:pic>
      <p:grpSp>
        <p:nvGrpSpPr>
          <p:cNvPr id="48" name="Group 47">
            <a:extLst>
              <a:ext uri="{FF2B5EF4-FFF2-40B4-BE49-F238E27FC236}">
                <a16:creationId xmlns:a16="http://schemas.microsoft.com/office/drawing/2014/main" id="{CDB7F837-6869-4042-8241-FD5041AA0D55}"/>
              </a:ext>
            </a:extLst>
          </p:cNvPr>
          <p:cNvGrpSpPr>
            <a:grpSpLocks noChangeAspect="1"/>
          </p:cNvGrpSpPr>
          <p:nvPr/>
        </p:nvGrpSpPr>
        <p:grpSpPr>
          <a:xfrm>
            <a:off x="6154805" y="5014733"/>
            <a:ext cx="2708588" cy="1577916"/>
            <a:chOff x="22116534" y="5525737"/>
            <a:chExt cx="3982317" cy="2319940"/>
          </a:xfrm>
        </p:grpSpPr>
        <p:pic>
          <p:nvPicPr>
            <p:cNvPr id="49" name="Picture 48">
              <a:extLst>
                <a:ext uri="{FF2B5EF4-FFF2-40B4-BE49-F238E27FC236}">
                  <a16:creationId xmlns:a16="http://schemas.microsoft.com/office/drawing/2014/main" id="{90082751-E646-468E-BF40-29B1ADA686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0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6575"/>
            <a:stretch/>
          </p:blipFill>
          <p:spPr>
            <a:xfrm>
              <a:off x="22116534" y="5525737"/>
              <a:ext cx="3982317" cy="2319940"/>
            </a:xfrm>
            <a:prstGeom prst="rect">
              <a:avLst/>
            </a:prstGeom>
          </p:spPr>
        </p:pic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539DBCC3-163C-464A-8823-667F3ED76C20}"/>
                </a:ext>
              </a:extLst>
            </p:cNvPr>
            <p:cNvSpPr txBox="1"/>
            <p:nvPr/>
          </p:nvSpPr>
          <p:spPr>
            <a:xfrm>
              <a:off x="24896888" y="5634879"/>
              <a:ext cx="885330" cy="7125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EF1D9125-7DC4-4689-AD58-B800C69B232E}"/>
              </a:ext>
            </a:extLst>
          </p:cNvPr>
          <p:cNvGrpSpPr>
            <a:grpSpLocks noChangeAspect="1"/>
          </p:cNvGrpSpPr>
          <p:nvPr/>
        </p:nvGrpSpPr>
        <p:grpSpPr>
          <a:xfrm>
            <a:off x="3666448" y="5026975"/>
            <a:ext cx="2071252" cy="1456084"/>
            <a:chOff x="10342906" y="14468098"/>
            <a:chExt cx="5681387" cy="3493910"/>
          </a:xfrm>
        </p:grpSpPr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8D414CA2-30B6-4147-8DCA-61FEAB35CF4A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0342906" y="14468098"/>
              <a:ext cx="5681387" cy="3493910"/>
            </a:xfrm>
            <a:prstGeom prst="rect">
              <a:avLst/>
            </a:prstGeom>
          </p:spPr>
        </p:pic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2220AEF2-001D-49B1-BABF-17C8D4170956}"/>
                </a:ext>
              </a:extLst>
            </p:cNvPr>
            <p:cNvSpPr txBox="1"/>
            <p:nvPr/>
          </p:nvSpPr>
          <p:spPr>
            <a:xfrm>
              <a:off x="15018555" y="14550920"/>
              <a:ext cx="893553" cy="5024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lang="en-US" sz="1600" dirty="0"/>
            </a:p>
          </p:txBody>
        </p:sp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7E03FC93-9915-4E45-92AD-EBB1F3777FDF}"/>
              </a:ext>
            </a:extLst>
          </p:cNvPr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7136471" y="5088364"/>
            <a:ext cx="1902780" cy="806189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99580E6C-6FF0-4505-92DC-1FED66011F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6426" y="4598560"/>
            <a:ext cx="1544968" cy="462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(and </a:t>
            </a:r>
            <a:r>
              <a:rPr lang="en-US" altLang="en-US" sz="2400" dirty="0" err="1"/>
              <a:t>SrF</a:t>
            </a:r>
            <a:r>
              <a:rPr lang="en-US" altLang="en-US" sz="2400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70063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7" grpId="0"/>
      <p:bldP spid="38" grpId="0"/>
      <p:bldP spid="39" grpId="0" animBg="1"/>
      <p:bldP spid="40" grpId="0"/>
      <p:bldP spid="46" grpId="0"/>
      <p:bldP spid="5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2" y="107638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What Has Been Accomplished to Date?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9C7DA7BE-24CC-4B70-9513-82BF5CD8108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59" t="2053" r="2530" b="2367"/>
          <a:stretch/>
        </p:blipFill>
        <p:spPr bwMode="auto">
          <a:xfrm>
            <a:off x="-68956" y="1665479"/>
            <a:ext cx="2824801" cy="2905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6" name="Picture 55" descr="Chart, surface chart&#10;&#10;Description automatically generated">
            <a:extLst>
              <a:ext uri="{FF2B5EF4-FFF2-40B4-BE49-F238E27FC236}">
                <a16:creationId xmlns:a16="http://schemas.microsoft.com/office/drawing/2014/main" id="{B402F1E9-5956-4056-9A63-932CBABCEE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280" y="1492062"/>
            <a:ext cx="4315472" cy="2694815"/>
          </a:xfrm>
          <a:prstGeom prst="rect">
            <a:avLst/>
          </a:prstGeom>
        </p:spPr>
      </p:pic>
      <p:pic>
        <p:nvPicPr>
          <p:cNvPr id="57" name="Picture 56" descr="Chart&#10;&#10;Description automatically generated">
            <a:extLst>
              <a:ext uri="{FF2B5EF4-FFF2-40B4-BE49-F238E27FC236}">
                <a16:creationId xmlns:a16="http://schemas.microsoft.com/office/drawing/2014/main" id="{1940CE0A-FE4F-4DC7-A949-8CA4A317F62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3" r="10761"/>
          <a:stretch/>
        </p:blipFill>
        <p:spPr>
          <a:xfrm>
            <a:off x="4158290" y="3860931"/>
            <a:ext cx="4465447" cy="3104088"/>
          </a:xfrm>
          <a:prstGeom prst="rect">
            <a:avLst/>
          </a:prstGeom>
        </p:spPr>
      </p:pic>
      <p:pic>
        <p:nvPicPr>
          <p:cNvPr id="58" name="Picture 2">
            <a:extLst>
              <a:ext uri="{FF2B5EF4-FFF2-40B4-BE49-F238E27FC236}">
                <a16:creationId xmlns:a16="http://schemas.microsoft.com/office/drawing/2014/main" id="{1E535DD3-7277-47BE-A0A0-EC0CBB0D77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8471298">
            <a:off x="90590" y="3767932"/>
            <a:ext cx="3197412" cy="28491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6248F8EE-D3E4-4322-B8B0-31B35168CC4F}"/>
              </a:ext>
            </a:extLst>
          </p:cNvPr>
          <p:cNvGrpSpPr>
            <a:grpSpLocks noChangeAspect="1"/>
          </p:cNvGrpSpPr>
          <p:nvPr/>
        </p:nvGrpSpPr>
        <p:grpSpPr>
          <a:xfrm>
            <a:off x="6634163" y="1967186"/>
            <a:ext cx="2589558" cy="4259703"/>
            <a:chOff x="14706039" y="15684662"/>
            <a:chExt cx="3335438" cy="5833012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6F788DE4-C6C4-4AB1-B0B8-1BCCD67033A5}"/>
                </a:ext>
              </a:extLst>
            </p:cNvPr>
            <p:cNvGrpSpPr/>
            <p:nvPr/>
          </p:nvGrpSpPr>
          <p:grpSpPr>
            <a:xfrm>
              <a:off x="14970890" y="15797826"/>
              <a:ext cx="2854302" cy="5221259"/>
              <a:chOff x="14912190" y="15732717"/>
              <a:chExt cx="2854302" cy="5221259"/>
            </a:xfrm>
          </p:grpSpPr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1C60325D-AF45-4CDB-ACD6-530FFEF6CA86}"/>
                  </a:ext>
                </a:extLst>
              </p:cNvPr>
              <p:cNvGrpSpPr/>
              <p:nvPr/>
            </p:nvGrpSpPr>
            <p:grpSpPr>
              <a:xfrm>
                <a:off x="14912190" y="15732717"/>
                <a:ext cx="2854302" cy="2771775"/>
                <a:chOff x="15198407" y="18723777"/>
                <a:chExt cx="2854302" cy="2771775"/>
              </a:xfrm>
            </p:grpSpPr>
            <p:grpSp>
              <p:nvGrpSpPr>
                <p:cNvPr id="82" name="Group 81">
                  <a:extLst>
                    <a:ext uri="{FF2B5EF4-FFF2-40B4-BE49-F238E27FC236}">
                      <a16:creationId xmlns:a16="http://schemas.microsoft.com/office/drawing/2014/main" id="{D0DDE132-7140-46F3-BA53-67B29C15C021}"/>
                    </a:ext>
                  </a:extLst>
                </p:cNvPr>
                <p:cNvGrpSpPr/>
                <p:nvPr/>
              </p:nvGrpSpPr>
              <p:grpSpPr>
                <a:xfrm>
                  <a:off x="15198407" y="18723777"/>
                  <a:ext cx="2854302" cy="2771775"/>
                  <a:chOff x="16576707" y="18859500"/>
                  <a:chExt cx="2854302" cy="2771775"/>
                </a:xfrm>
              </p:grpSpPr>
              <p:grpSp>
                <p:nvGrpSpPr>
                  <p:cNvPr id="84" name="Group 83">
                    <a:extLst>
                      <a:ext uri="{FF2B5EF4-FFF2-40B4-BE49-F238E27FC236}">
                        <a16:creationId xmlns:a16="http://schemas.microsoft.com/office/drawing/2014/main" id="{B7098186-35D8-4188-9330-3747FD3DA1A8}"/>
                      </a:ext>
                    </a:extLst>
                  </p:cNvPr>
                  <p:cNvGrpSpPr/>
                  <p:nvPr/>
                </p:nvGrpSpPr>
                <p:grpSpPr>
                  <a:xfrm>
                    <a:off x="16576707" y="18859500"/>
                    <a:ext cx="2649432" cy="2771775"/>
                    <a:chOff x="16576707" y="18859500"/>
                    <a:chExt cx="2649432" cy="2771775"/>
                  </a:xfrm>
                </p:grpSpPr>
                <p:grpSp>
                  <p:nvGrpSpPr>
                    <p:cNvPr id="90" name="Group 89">
                      <a:extLst>
                        <a:ext uri="{FF2B5EF4-FFF2-40B4-BE49-F238E27FC236}">
                          <a16:creationId xmlns:a16="http://schemas.microsoft.com/office/drawing/2014/main" id="{A8B533BC-9435-481C-8607-5E2F3CA4D0F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6576707" y="18859500"/>
                      <a:ext cx="2649432" cy="2771775"/>
                      <a:chOff x="16576707" y="18859500"/>
                      <a:chExt cx="2649432" cy="2771775"/>
                    </a:xfrm>
                  </p:grpSpPr>
                  <p:grpSp>
                    <p:nvGrpSpPr>
                      <p:cNvPr id="92" name="Group 91">
                        <a:extLst>
                          <a:ext uri="{FF2B5EF4-FFF2-40B4-BE49-F238E27FC236}">
                            <a16:creationId xmlns:a16="http://schemas.microsoft.com/office/drawing/2014/main" id="{20731131-E293-4EE0-AD8C-16B915642E3F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16576707" y="18859500"/>
                        <a:ext cx="2649432" cy="2771775"/>
                        <a:chOff x="16576707" y="15359316"/>
                        <a:chExt cx="7188590" cy="6271960"/>
                      </a:xfrm>
                    </p:grpSpPr>
                    <p:pic>
                      <p:nvPicPr>
                        <p:cNvPr id="94" name="Picture 93">
                          <a:extLst>
                            <a:ext uri="{FF2B5EF4-FFF2-40B4-BE49-F238E27FC236}">
                              <a16:creationId xmlns:a16="http://schemas.microsoft.com/office/drawing/2014/main" id="{B0B9D187-F4AA-4409-9310-5F1E52BE89C0}"/>
                            </a:ext>
                          </a:extLst>
                        </p:cNvPr>
                        <p:cNvPicPr>
                          <a:picLocks noChangeAspect="1"/>
                        </p:cNvPicPr>
                        <p:nvPr/>
                      </p:nvPicPr>
                      <p:blipFill rotWithShape="1">
                        <a:blip r:embed="rId7">
                          <a:clrChange>
                            <a:clrFrom>
                              <a:srgbClr val="FFFFFF"/>
                            </a:clrFrom>
                            <a:clrTo>
                              <a:srgbClr val="FFFFFF">
                                <a:alpha val="0"/>
                              </a:srgbClr>
                            </a:clrTo>
                          </a:clrChange>
                        </a:blip>
                        <a:srcRect l="905" t="4447" r="4536" b="1082"/>
                        <a:stretch/>
                      </p:blipFill>
                      <p:spPr>
                        <a:xfrm>
                          <a:off x="16576707" y="15359316"/>
                          <a:ext cx="7188590" cy="6271960"/>
                        </a:xfrm>
                        <a:prstGeom prst="rect">
                          <a:avLst/>
                        </a:prstGeom>
                      </p:spPr>
                    </p:pic>
                    <p:cxnSp>
                      <p:nvCxnSpPr>
                        <p:cNvPr id="95" name="Straight Arrow Connector 94">
                          <a:extLst>
                            <a:ext uri="{FF2B5EF4-FFF2-40B4-BE49-F238E27FC236}">
                              <a16:creationId xmlns:a16="http://schemas.microsoft.com/office/drawing/2014/main" id="{B691A67D-63E7-4A6F-979B-4DF44D0CE69B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>
                          <a:off x="18453761" y="18258416"/>
                          <a:ext cx="0" cy="226800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rgbClr val="FF000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6" name="Straight Arrow Connector 95">
                          <a:extLst>
                            <a:ext uri="{FF2B5EF4-FFF2-40B4-BE49-F238E27FC236}">
                              <a16:creationId xmlns:a16="http://schemas.microsoft.com/office/drawing/2014/main" id="{F1946D07-D63B-4A30-B2E8-DCEFBACB6FC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rot="5400000" flipV="1">
                          <a:off x="22170961" y="16602750"/>
                          <a:ext cx="0" cy="1548000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7" name="Straight Arrow Connector 96">
                          <a:extLst>
                            <a:ext uri="{FF2B5EF4-FFF2-40B4-BE49-F238E27FC236}">
                              <a16:creationId xmlns:a16="http://schemas.microsoft.com/office/drawing/2014/main" id="{CD5600F4-1F5E-4C4E-A4D0-E26498168761}"/>
                            </a:ext>
                          </a:extLst>
                        </p:cNvPr>
                        <p:cNvCxnSpPr>
                          <a:cxnSpLocks/>
                        </p:cNvCxnSpPr>
                        <p:nvPr/>
                      </p:nvCxnSpPr>
                      <p:spPr>
                        <a:xfrm flipH="1">
                          <a:off x="18449454" y="17501652"/>
                          <a:ext cx="4319049" cy="771328"/>
                        </a:xfrm>
                        <a:prstGeom prst="straightConnector1">
                          <a:avLst/>
                        </a:prstGeom>
                        <a:ln w="19050">
                          <a:solidFill>
                            <a:schemeClr val="tx1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  <p:cxnSp>
                      <p:nvCxnSpPr>
                        <p:cNvPr id="98" name="Straight Arrow Connector 97">
                          <a:extLst>
                            <a:ext uri="{FF2B5EF4-FFF2-40B4-BE49-F238E27FC236}">
                              <a16:creationId xmlns:a16="http://schemas.microsoft.com/office/drawing/2014/main" id="{4AC7C789-7243-4E35-B0A2-80967A09C3C2}"/>
                            </a:ext>
                          </a:extLst>
                        </p:cNvPr>
                        <p:cNvCxnSpPr/>
                        <p:nvPr/>
                      </p:nvCxnSpPr>
                      <p:spPr>
                        <a:xfrm flipV="1">
                          <a:off x="21396986" y="17376750"/>
                          <a:ext cx="0" cy="3805200"/>
                        </a:xfrm>
                        <a:prstGeom prst="straightConnector1">
                          <a:avLst/>
                        </a:prstGeom>
                        <a:ln w="28575">
                          <a:solidFill>
                            <a:srgbClr val="FF0000"/>
                          </a:solidFill>
                          <a:tailEnd type="triangle"/>
                        </a:ln>
                      </p:spPr>
                      <p:style>
                        <a:lnRef idx="1">
                          <a:schemeClr val="accent1"/>
                        </a:lnRef>
                        <a:fillRef idx="0">
                          <a:schemeClr val="accent1"/>
                        </a:fillRef>
                        <a:effectRef idx="0">
                          <a:schemeClr val="accent1"/>
                        </a:effectRef>
                        <a:fontRef idx="minor">
                          <a:schemeClr val="tx1"/>
                        </a:fontRef>
                      </p:style>
                    </p:cxnSp>
                  </p:grpSp>
                  <p:sp>
                    <p:nvSpPr>
                      <p:cNvPr id="93" name="TextBox 92">
                        <a:extLst>
                          <a:ext uri="{FF2B5EF4-FFF2-40B4-BE49-F238E27FC236}">
                            <a16:creationId xmlns:a16="http://schemas.microsoft.com/office/drawing/2014/main" id="{2A0ADD52-A880-4153-BBF6-A973B758CC7A}"/>
                          </a:ext>
                        </a:extLst>
                      </p:cNvPr>
                      <p:cNvSpPr txBox="1"/>
                      <p:nvPr/>
                    </p:nvSpPr>
                    <p:spPr>
                      <a:xfrm>
                        <a:off x="18034821" y="18939131"/>
                        <a:ext cx="734496" cy="33855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en-CA" sz="1600" dirty="0" err="1">
                            <a:solidFill>
                              <a:srgbClr val="0F0FA0"/>
                            </a:solidFill>
                          </a:rPr>
                          <a:t>BaF:Ar</a:t>
                        </a:r>
                        <a:endParaRPr lang="en-CA" sz="1600" dirty="0">
                          <a:solidFill>
                            <a:srgbClr val="0F0FA0"/>
                          </a:solidFill>
                        </a:endParaRPr>
                      </a:p>
                    </p:txBody>
                  </p:sp>
                </p:grpSp>
                <p:sp>
                  <p:nvSpPr>
                    <p:cNvPr id="91" name="TextBox 90">
                      <a:extLst>
                        <a:ext uri="{FF2B5EF4-FFF2-40B4-BE49-F238E27FC236}">
                          <a16:creationId xmlns:a16="http://schemas.microsoft.com/office/drawing/2014/main" id="{7D641853-4256-4F5E-AF43-7120DE97A8A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7156469" y="20498272"/>
                      <a:ext cx="1234006" cy="342782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CA" sz="800" dirty="0"/>
                        <a:t>~0.5 eV to KE</a:t>
                      </a:r>
                    </a:p>
                  </p:txBody>
                </p:sp>
              </p:grpSp>
              <p:sp>
                <p:nvSpPr>
                  <p:cNvPr id="85" name="Text Box 2">
                    <a:extLst>
                      <a:ext uri="{FF2B5EF4-FFF2-40B4-BE49-F238E27FC236}">
                        <a16:creationId xmlns:a16="http://schemas.microsoft.com/office/drawing/2014/main" id="{3625EC34-878D-40ED-A50A-ED334123B5AD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127171" y="19292342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en-US" sz="6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baseline="300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200" dirty="0">
                        <a:solidFill>
                          <a:schemeClr val="accent6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P</a:t>
                    </a:r>
                    <a:r>
                      <a:rPr lang="en-US" sz="1600" baseline="-25000" dirty="0">
                        <a:solidFill>
                          <a:schemeClr val="accent6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1/2</a:t>
                    </a:r>
                    <a:endParaRPr lang="en-CA" sz="1600" dirty="0">
                      <a:solidFill>
                        <a:schemeClr val="accent6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6" name="Text Box 2">
                    <a:extLst>
                      <a:ext uri="{FF2B5EF4-FFF2-40B4-BE49-F238E27FC236}">
                        <a16:creationId xmlns:a16="http://schemas.microsoft.com/office/drawing/2014/main" id="{BC91803F-A2A3-45D1-B5E0-B380CA0A20BA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7230344" y="18882431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</a:t>
                    </a:r>
                    <a:r>
                      <a:rPr lang="en-US" sz="1600" baseline="300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600" baseline="30000" dirty="0">
                        <a:solidFill>
                          <a:schemeClr val="accent6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200" dirty="0">
                        <a:solidFill>
                          <a:schemeClr val="accent6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P</a:t>
                    </a:r>
                    <a:r>
                      <a:rPr lang="en-US" sz="1600" baseline="-25000" dirty="0">
                        <a:solidFill>
                          <a:schemeClr val="accent6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3/2</a:t>
                    </a:r>
                    <a:endParaRPr lang="en-CA" sz="1600" dirty="0">
                      <a:solidFill>
                        <a:schemeClr val="accent6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7" name="Text Box 2">
                    <a:extLst>
                      <a:ext uri="{FF2B5EF4-FFF2-40B4-BE49-F238E27FC236}">
                        <a16:creationId xmlns:a16="http://schemas.microsoft.com/office/drawing/2014/main" id="{DB78B375-5E83-4A23-BF64-9ECD3756547B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8551054" y="19783568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A’</a:t>
                    </a:r>
                    <a:r>
                      <a:rPr lang="en-US" sz="6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baseline="30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200" dirty="0">
                        <a:solidFill>
                          <a:srgbClr val="C00000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D</a:t>
                    </a:r>
                    <a:r>
                      <a:rPr lang="en-US" sz="1600" baseline="-25000" dirty="0">
                        <a:solidFill>
                          <a:srgbClr val="C00000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3/2</a:t>
                    </a:r>
                    <a:endParaRPr lang="en-CA" sz="1600" dirty="0">
                      <a:solidFill>
                        <a:srgbClr val="C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8" name="Text Box 2">
                    <a:extLst>
                      <a:ext uri="{FF2B5EF4-FFF2-40B4-BE49-F238E27FC236}">
                        <a16:creationId xmlns:a16="http://schemas.microsoft.com/office/drawing/2014/main" id="{13B3EFD4-5C53-4AD6-99AE-3F4D57B00021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806645" y="19643882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A’</a:t>
                    </a:r>
                    <a:r>
                      <a:rPr lang="en-US" sz="6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baseline="300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200" dirty="0">
                        <a:solidFill>
                          <a:srgbClr val="C00000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D</a:t>
                    </a:r>
                    <a:r>
                      <a:rPr lang="en-US" sz="1600" baseline="-25000" dirty="0">
                        <a:solidFill>
                          <a:srgbClr val="C00000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5/2</a:t>
                    </a:r>
                    <a:endParaRPr lang="en-CA" sz="1600" dirty="0">
                      <a:solidFill>
                        <a:srgbClr val="C00000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  <p:sp>
                <p:nvSpPr>
                  <p:cNvPr id="89" name="Text Box 2">
                    <a:extLst>
                      <a:ext uri="{FF2B5EF4-FFF2-40B4-BE49-F238E27FC236}">
                        <a16:creationId xmlns:a16="http://schemas.microsoft.com/office/drawing/2014/main" id="{284EBBD3-20A1-450D-BB57-B73ADA9B7662}"/>
                      </a:ext>
                    </a:extLst>
                  </p:cNvPr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6679266" y="20981435"/>
                    <a:ext cx="879955" cy="465742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rot="0" vert="horz" wrap="square" lIns="91440" tIns="45720" rIns="91440" bIns="45720" anchor="t" anchorCtr="0">
                    <a:noAutofit/>
                  </a:bodyPr>
                  <a:lstStyle/>
                  <a:p>
                    <a:pPr algn="ctr">
                      <a:lnSpc>
                        <a:spcPts val="2200"/>
                      </a:lnSpc>
                      <a:spcAft>
                        <a:spcPts val="1000"/>
                      </a:spcAft>
                    </a:pPr>
                    <a:r>
                      <a:rPr lang="en-US" sz="120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X</a:t>
                    </a:r>
                    <a:r>
                      <a:rPr lang="en-US" sz="60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 </a:t>
                    </a:r>
                    <a:r>
                      <a:rPr lang="en-US" sz="1600" baseline="30000" dirty="0">
                        <a:solidFill>
                          <a:schemeClr val="accent5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2</a:t>
                    </a:r>
                    <a:r>
                      <a:rPr lang="en-US" sz="1200" dirty="0">
                        <a:solidFill>
                          <a:schemeClr val="accent5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S</a:t>
                    </a:r>
                    <a:r>
                      <a:rPr lang="en-US" sz="1600" baseline="-25000" dirty="0">
                        <a:solidFill>
                          <a:schemeClr val="accent5"/>
                        </a:solidFill>
                        <a:effectLst/>
                        <a:latin typeface="Symbol" panose="05050102010706020507" pitchFamily="18" charset="2"/>
                        <a:ea typeface="Calibri" panose="020F0502020204030204" pitchFamily="34" charset="0"/>
                        <a:cs typeface="Times New Roman" panose="02020603050405020304" pitchFamily="18" charset="0"/>
                      </a:rPr>
                      <a:t>1/2</a:t>
                    </a:r>
                    <a:endParaRPr lang="en-CA" sz="1600" dirty="0">
                      <a:solidFill>
                        <a:schemeClr val="accent5"/>
                      </a:solidFill>
                      <a:effectLst/>
                      <a:latin typeface="Calibri" panose="020F0502020204030204" pitchFamily="34" charset="0"/>
                      <a:ea typeface="Calibri" panose="020F0502020204030204" pitchFamily="34" charset="0"/>
                      <a:cs typeface="Times New Roman" panose="02020603050405020304" pitchFamily="18" charset="0"/>
                    </a:endParaRPr>
                  </a:p>
                </p:txBody>
              </p:sp>
            </p:grpSp>
            <p:cxnSp>
              <p:nvCxnSpPr>
                <p:cNvPr id="83" name="Straight Arrow Connector 82">
                  <a:extLst>
                    <a:ext uri="{FF2B5EF4-FFF2-40B4-BE49-F238E27FC236}">
                      <a16:creationId xmlns:a16="http://schemas.microsoft.com/office/drawing/2014/main" id="{9C58F716-04F9-4567-AFC5-9146EA588E6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5927607" y="21007280"/>
                  <a:ext cx="1030062" cy="289701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5" name="Text Box 2">
                <a:extLst>
                  <a:ext uri="{FF2B5EF4-FFF2-40B4-BE49-F238E27FC236}">
                    <a16:creationId xmlns:a16="http://schemas.microsoft.com/office/drawing/2014/main" id="{15D492C8-7894-4FB2-A6FD-75694A6CF7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406776" y="20488234"/>
                <a:ext cx="879954" cy="4657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algn="ctr">
                  <a:lnSpc>
                    <a:spcPts val="2200"/>
                  </a:lnSpc>
                  <a:spcAft>
                    <a:spcPts val="1000"/>
                  </a:spcAft>
                </a:pPr>
                <a:r>
                  <a:rPr lang="en-US" sz="1200" dirty="0">
                    <a:solidFill>
                      <a:schemeClr val="accent5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X</a:t>
                </a:r>
                <a:r>
                  <a:rPr lang="en-US" sz="600" dirty="0">
                    <a:solidFill>
                      <a:schemeClr val="accent5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 </a:t>
                </a:r>
                <a:r>
                  <a:rPr lang="en-US" sz="1600" baseline="30000" dirty="0">
                    <a:solidFill>
                      <a:schemeClr val="accent5"/>
                    </a:solidFill>
                    <a:effectLst/>
                    <a:latin typeface="Calibri" panose="020F0502020204030204" pitchFamily="34" charset="0"/>
                    <a:ea typeface="Calibri" panose="020F0502020204030204" pitchFamily="34" charset="0"/>
                    <a:cs typeface="Times New Roman" panose="02020603050405020304" pitchFamily="18" charset="0"/>
                  </a:rPr>
                  <a:t>2</a:t>
                </a:r>
                <a:r>
                  <a:rPr lang="en-US" sz="1200" dirty="0">
                    <a:solidFill>
                      <a:schemeClr val="accent5"/>
                    </a:solidFill>
                    <a:effectLst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S</a:t>
                </a:r>
                <a:r>
                  <a:rPr lang="en-US" sz="1600" baseline="-25000" dirty="0">
                    <a:solidFill>
                      <a:schemeClr val="accent5"/>
                    </a:solidFill>
                    <a:effectLst/>
                    <a:latin typeface="Symbol" panose="05050102010706020507" pitchFamily="18" charset="2"/>
                    <a:ea typeface="Calibri" panose="020F0502020204030204" pitchFamily="34" charset="0"/>
                    <a:cs typeface="Times New Roman" panose="02020603050405020304" pitchFamily="18" charset="0"/>
                  </a:rPr>
                  <a:t>1/2</a:t>
                </a:r>
                <a:endParaRPr lang="en-CA" sz="1600" dirty="0">
                  <a:solidFill>
                    <a:schemeClr val="accent5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A467BEB0-1EF6-47BA-81EC-7717CDE6069B}"/>
                  </a:ext>
                </a:extLst>
              </p:cNvPr>
              <p:cNvSpPr txBox="1"/>
              <p:nvPr/>
            </p:nvSpPr>
            <p:spPr>
              <a:xfrm>
                <a:off x="15560678" y="17690362"/>
                <a:ext cx="767007" cy="3424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CA" sz="800" dirty="0">
                    <a:solidFill>
                      <a:srgbClr val="C00000"/>
                    </a:solidFill>
                    <a:latin typeface="Symbol" panose="05050102010706020507" pitchFamily="18" charset="2"/>
                  </a:rPr>
                  <a:t>t </a:t>
                </a:r>
                <a:r>
                  <a:rPr lang="en-CA" sz="800" dirty="0">
                    <a:solidFill>
                      <a:srgbClr val="C00000"/>
                    </a:solidFill>
                  </a:rPr>
                  <a:t>~600ns</a:t>
                </a:r>
              </a:p>
            </p:txBody>
          </p:sp>
        </p:grp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EFD6A802-92AC-4DAD-B3CC-05B00739A2DC}"/>
                </a:ext>
              </a:extLst>
            </p:cNvPr>
            <p:cNvSpPr txBox="1"/>
            <p:nvPr/>
          </p:nvSpPr>
          <p:spPr>
            <a:xfrm>
              <a:off x="14706039" y="18398211"/>
              <a:ext cx="3335438" cy="3427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800" dirty="0"/>
                <a:t>displacement</a:t>
              </a:r>
              <a:r>
                <a:rPr lang="en-CA" sz="800" dirty="0"/>
                <a:t> of molecular </a:t>
              </a:r>
              <a:r>
                <a:rPr lang="en-CA" sz="800" dirty="0" err="1"/>
                <a:t>c.m.</a:t>
              </a:r>
              <a:r>
                <a:rPr lang="en-CA" sz="800" dirty="0"/>
                <a:t> in 111 direction (A) 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CDB53B3A-F24C-43A0-A3C0-CDF5BDDB8929}"/>
                </a:ext>
              </a:extLst>
            </p:cNvPr>
            <p:cNvSpPr txBox="1"/>
            <p:nvPr/>
          </p:nvSpPr>
          <p:spPr>
            <a:xfrm rot="16200000">
              <a:off x="13341140" y="19891933"/>
              <a:ext cx="2990641" cy="260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1000" dirty="0"/>
                <a:t>Energy </a:t>
              </a:r>
              <a:r>
                <a:rPr lang="en-CA" sz="1000" dirty="0"/>
                <a:t>(eV) </a:t>
              </a:r>
              <a:endParaRPr lang="en-CA" sz="1200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1006C06A-AB50-4708-8826-6E427F8F5831}"/>
                </a:ext>
              </a:extLst>
            </p:cNvPr>
            <p:cNvSpPr txBox="1"/>
            <p:nvPr/>
          </p:nvSpPr>
          <p:spPr>
            <a:xfrm rot="16200000">
              <a:off x="13427909" y="17018769"/>
              <a:ext cx="2990642" cy="3224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400"/>
                </a:lnSpc>
              </a:pPr>
              <a:r>
                <a:rPr lang="en-US" sz="800" dirty="0"/>
                <a:t>Energy </a:t>
              </a:r>
              <a:r>
                <a:rPr lang="en-CA" sz="800" dirty="0"/>
                <a:t>(eV) </a:t>
              </a: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A0E82321-9770-4B51-9346-507581B675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55" y="486987"/>
            <a:ext cx="9306232" cy="4508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efforts: BaF substitutes for 4 Ar atoms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F9321497-3754-4116-B457-A707125E19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267" y="494869"/>
            <a:ext cx="9084954" cy="8356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efforts: BaF substitutes for 4 Ar atoms, is oriented along the Ar crystal’s 111 axis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704313A4-9F9F-46E3-8DE5-92F7074F63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79" y="498085"/>
            <a:ext cx="9056829" cy="1220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efforts: BaF substitutes for 4 Ar atoms, is oriented along the Ar crystal’s 111 axis, is strongly restrained from rotating or migrating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57053EB-ACC9-407C-9BBB-E914D23B49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693" y="484777"/>
            <a:ext cx="9177699" cy="122033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efforts: BaF substitutes for 4 Ar atoms, is oriented along the Ar crystal’s 111 axis, is strongly restrained from rotating or migrating, and fluoresces further into the infrared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CFF89927-CD31-4901-A950-B0B147BABE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155" y="497172"/>
            <a:ext cx="9306232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Large theoretical efforts</a:t>
            </a:r>
          </a:p>
        </p:txBody>
      </p:sp>
    </p:spTree>
    <p:extLst>
      <p:ext uri="{BB962C8B-B14F-4D97-AF65-F5344CB8AC3E}">
        <p14:creationId xmlns:p14="http://schemas.microsoft.com/office/powerpoint/2010/main" val="2820580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0" grpId="0" animBg="1"/>
      <p:bldP spid="101" grpId="0" animBg="1"/>
      <p:bldP spid="10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392" y="107638"/>
            <a:ext cx="9144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What Has Been Accomplished to Date?</a:t>
            </a:r>
          </a:p>
        </p:txBody>
      </p:sp>
      <p:pic>
        <p:nvPicPr>
          <p:cNvPr id="54" name="Picture 53">
            <a:extLst>
              <a:ext uri="{FF2B5EF4-FFF2-40B4-BE49-F238E27FC236}">
                <a16:creationId xmlns:a16="http://schemas.microsoft.com/office/drawing/2014/main" id="{FE7B64DF-9267-470F-A67B-CC4922F6FA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4748" y="693333"/>
            <a:ext cx="4965714" cy="1922857"/>
          </a:xfrm>
          <a:prstGeom prst="rect">
            <a:avLst/>
          </a:prstGeom>
        </p:spPr>
      </p:pic>
      <p:pic>
        <p:nvPicPr>
          <p:cNvPr id="99" name="Picture 98">
            <a:extLst>
              <a:ext uri="{FF2B5EF4-FFF2-40B4-BE49-F238E27FC236}">
                <a16:creationId xmlns:a16="http://schemas.microsoft.com/office/drawing/2014/main" id="{9826BE8C-CB4D-44AA-AB56-70D6B88017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0966" y="730283"/>
            <a:ext cx="3878169" cy="1874782"/>
          </a:xfrm>
          <a:prstGeom prst="rect">
            <a:avLst/>
          </a:prstGeom>
        </p:spPr>
      </p:pic>
      <p:sp>
        <p:nvSpPr>
          <p:cNvPr id="100" name="TextBox 99">
            <a:extLst>
              <a:ext uri="{FF2B5EF4-FFF2-40B4-BE49-F238E27FC236}">
                <a16:creationId xmlns:a16="http://schemas.microsoft.com/office/drawing/2014/main" id="{C92A210B-ED3A-4841-9C2C-CA72344610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90" y="3032602"/>
            <a:ext cx="9163702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C00000"/>
                </a:solidFill>
              </a:rPr>
              <a:t>Efficient optical pumping demonstrated. Unexpected bonus: depends on orientation of molecule -- useful for our measurement. </a:t>
            </a:r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78C04807-FA23-4D3E-9B6F-84EBFAF42413}"/>
              </a:ext>
            </a:extLst>
          </p:cNvPr>
          <p:cNvSpPr/>
          <p:nvPr/>
        </p:nvSpPr>
        <p:spPr>
          <a:xfrm>
            <a:off x="-14748" y="680185"/>
            <a:ext cx="1460661" cy="209582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2" name="Rectangle: Rounded Corners 101">
            <a:extLst>
              <a:ext uri="{FF2B5EF4-FFF2-40B4-BE49-F238E27FC236}">
                <a16:creationId xmlns:a16="http://schemas.microsoft.com/office/drawing/2014/main" id="{91587A9F-C8D0-43C2-8F78-5918742C2E98}"/>
              </a:ext>
            </a:extLst>
          </p:cNvPr>
          <p:cNvSpPr/>
          <p:nvPr/>
        </p:nvSpPr>
        <p:spPr>
          <a:xfrm>
            <a:off x="7003569" y="658704"/>
            <a:ext cx="1801816" cy="209582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4D89760-C05A-4D9C-87DC-E05575A513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690" y="3884754"/>
            <a:ext cx="8966855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00B050"/>
                </a:solidFill>
              </a:rPr>
              <a:t>rf transitions demonstrated</a:t>
            </a:r>
          </a:p>
        </p:txBody>
      </p:sp>
      <p:sp>
        <p:nvSpPr>
          <p:cNvPr id="104" name="Rectangle: Rounded Corners 103">
            <a:extLst>
              <a:ext uri="{FF2B5EF4-FFF2-40B4-BE49-F238E27FC236}">
                <a16:creationId xmlns:a16="http://schemas.microsoft.com/office/drawing/2014/main" id="{41F5FFB5-6A29-41E0-957C-C1BC24C63F92}"/>
              </a:ext>
            </a:extLst>
          </p:cNvPr>
          <p:cNvSpPr/>
          <p:nvPr/>
        </p:nvSpPr>
        <p:spPr>
          <a:xfrm>
            <a:off x="1318260" y="693333"/>
            <a:ext cx="1279564" cy="2095824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63D73743-8460-4A35-9C11-B4A2EF9750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896" y="4402258"/>
            <a:ext cx="9163702" cy="450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C00000"/>
                </a:solidFill>
              </a:rPr>
              <a:t>Efficient detection using laser-induced fluorescence demonstrated </a:t>
            </a: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ED7A98A-35CF-415A-AC89-0D43C2B7D79B}"/>
              </a:ext>
            </a:extLst>
          </p:cNvPr>
          <p:cNvSpPr/>
          <p:nvPr/>
        </p:nvSpPr>
        <p:spPr>
          <a:xfrm>
            <a:off x="3644438" y="730283"/>
            <a:ext cx="1460661" cy="2095824"/>
          </a:xfrm>
          <a:prstGeom prst="roundRect">
            <a:avLst/>
          </a:prstGeom>
          <a:noFill/>
          <a:ln w="38100">
            <a:solidFill>
              <a:srgbClr val="B715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D4055734-C583-4EC4-9070-D02ED0A7C5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44" y="4944333"/>
            <a:ext cx="9405175" cy="1219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dirty="0">
                <a:solidFill>
                  <a:srgbClr val="B71594"/>
                </a:solidFill>
              </a:rPr>
              <a:t>For the precession (phase evolution) step, the environment of the molecules has to be exquisitely controlled: colder, fewer impurities in solid and magnetic fields controlled at the </a:t>
            </a:r>
            <a:r>
              <a:rPr lang="en-US" altLang="en-US" sz="2400" dirty="0" err="1">
                <a:solidFill>
                  <a:srgbClr val="B71594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2400" dirty="0" err="1">
                <a:solidFill>
                  <a:srgbClr val="B71594"/>
                </a:solidFill>
              </a:rPr>
              <a:t>gauss</a:t>
            </a:r>
            <a:r>
              <a:rPr lang="en-US" altLang="en-US" sz="2400" dirty="0">
                <a:solidFill>
                  <a:srgbClr val="B71594"/>
                </a:solidFill>
              </a:rPr>
              <a:t> level.</a:t>
            </a:r>
          </a:p>
        </p:txBody>
      </p:sp>
    </p:spTree>
    <p:extLst>
      <p:ext uri="{BB962C8B-B14F-4D97-AF65-F5344CB8AC3E}">
        <p14:creationId xmlns:p14="http://schemas.microsoft.com/office/powerpoint/2010/main" val="352234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 animBg="1"/>
      <p:bldP spid="103" grpId="0"/>
      <p:bldP spid="104" grpId="0" animBg="1"/>
      <p:bldP spid="105" grpId="0"/>
      <p:bldP spid="108" grpId="0" animBg="1"/>
      <p:bldP spid="10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>
            <a:extLst>
              <a:ext uri="{FF2B5EF4-FFF2-40B4-BE49-F238E27FC236}">
                <a16:creationId xmlns:a16="http://schemas.microsoft.com/office/drawing/2014/main" id="{83BC58DE-1CD7-49EB-8488-8073F8834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78" y="125483"/>
            <a:ext cx="9144000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800" b="1" dirty="0">
                <a:solidFill>
                  <a:srgbClr val="0070C0"/>
                </a:solidFill>
              </a:rPr>
              <a:t>What Remains to be accomplished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886B6A-E0E7-403D-B0F1-D043A8EA2A6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63" y="884005"/>
            <a:ext cx="9123237" cy="1220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b="1" dirty="0"/>
              <a:t>Temperature: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have recently reduced temperature to 3K 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Are designing a system that will get us to 1K.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8CB110D-91B1-42A3-97DC-FE9674E900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5" y="1982255"/>
            <a:ext cx="9123237" cy="2759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b="1" dirty="0"/>
              <a:t>Purity: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have a getter system for purifying our Ar 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have designed an electrostatic deflector to remove impurities from our molecular beam</a:t>
            </a:r>
          </a:p>
          <a:p>
            <a:pPr eaLnBrk="1" hangingPunct="1">
              <a:lnSpc>
                <a:spcPts val="3000"/>
              </a:lnSpc>
            </a:pPr>
            <a:endParaRPr lang="en-US" altLang="en-US" sz="2400" dirty="0"/>
          </a:p>
          <a:p>
            <a:pPr eaLnBrk="1" hangingPunct="1">
              <a:lnSpc>
                <a:spcPts val="3000"/>
              </a:lnSpc>
            </a:pPr>
            <a:endParaRPr lang="en-US" altLang="en-US" sz="2400" dirty="0"/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are using x-ray-induced fluorescence to measure purity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70EED35A-FC79-43D6-8DD5-FC4D9E810BAF}"/>
              </a:ext>
            </a:extLst>
          </p:cNvPr>
          <p:cNvGrpSpPr>
            <a:grpSpLocks noChangeAspect="1"/>
          </p:cNvGrpSpPr>
          <p:nvPr/>
        </p:nvGrpSpPr>
        <p:grpSpPr>
          <a:xfrm>
            <a:off x="39878" y="3512332"/>
            <a:ext cx="6971731" cy="816323"/>
            <a:chOff x="19057213" y="20032908"/>
            <a:chExt cx="9665414" cy="1131728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0AC091BF-5B0C-4D53-8D96-79C237A553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9057213" y="20032908"/>
              <a:ext cx="9665414" cy="1131728"/>
            </a:xfrm>
            <a:prstGeom prst="rect">
              <a:avLst/>
            </a:prstGeom>
          </p:spPr>
        </p:pic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725CB9FD-1AE6-4DB6-9399-83920BF37654}"/>
                </a:ext>
              </a:extLst>
            </p:cNvPr>
            <p:cNvSpPr/>
            <p:nvPr/>
          </p:nvSpPr>
          <p:spPr>
            <a:xfrm>
              <a:off x="28350862" y="20127017"/>
              <a:ext cx="230821" cy="205005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3220DF6-65FA-4ADF-B49C-B70CFA044ECB}"/>
              </a:ext>
            </a:extLst>
          </p:cNvPr>
          <p:cNvGrpSpPr>
            <a:grpSpLocks noChangeAspect="1"/>
          </p:cNvGrpSpPr>
          <p:nvPr/>
        </p:nvGrpSpPr>
        <p:grpSpPr>
          <a:xfrm>
            <a:off x="3825847" y="4528646"/>
            <a:ext cx="4871531" cy="1486012"/>
            <a:chOff x="18912989" y="16272038"/>
            <a:chExt cx="3521521" cy="1074205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19F1CD6D-7EC0-44BA-99BF-4148AC9AF7F9}"/>
                </a:ext>
              </a:extLst>
            </p:cNvPr>
            <p:cNvGrpSpPr/>
            <p:nvPr/>
          </p:nvGrpSpPr>
          <p:grpSpPr>
            <a:xfrm>
              <a:off x="18912989" y="16272038"/>
              <a:ext cx="3391621" cy="1074205"/>
              <a:chOff x="22900136" y="15411945"/>
              <a:chExt cx="3391621" cy="1074205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09EBD18E-04B8-4376-9454-952F57A32B05}"/>
                  </a:ext>
                </a:extLst>
              </p:cNvPr>
              <p:cNvGrpSpPr/>
              <p:nvPr/>
            </p:nvGrpSpPr>
            <p:grpSpPr>
              <a:xfrm>
                <a:off x="22985372" y="15523230"/>
                <a:ext cx="3306385" cy="962920"/>
                <a:chOff x="22985372" y="15523230"/>
                <a:chExt cx="3306385" cy="962920"/>
              </a:xfrm>
            </p:grpSpPr>
            <p:grpSp>
              <p:nvGrpSpPr>
                <p:cNvPr id="27" name="Group 26">
                  <a:extLst>
                    <a:ext uri="{FF2B5EF4-FFF2-40B4-BE49-F238E27FC236}">
                      <a16:creationId xmlns:a16="http://schemas.microsoft.com/office/drawing/2014/main" id="{1C29746A-9E39-4E40-8F03-01CF7556A590}"/>
                    </a:ext>
                  </a:extLst>
                </p:cNvPr>
                <p:cNvGrpSpPr>
                  <a:grpSpLocks noChangeAspect="1"/>
                </p:cNvGrpSpPr>
                <p:nvPr/>
              </p:nvGrpSpPr>
              <p:grpSpPr>
                <a:xfrm>
                  <a:off x="22985372" y="15523230"/>
                  <a:ext cx="3306385" cy="783827"/>
                  <a:chOff x="21025813" y="15523230"/>
                  <a:chExt cx="6612768" cy="1567653"/>
                </a:xfrm>
              </p:grpSpPr>
              <p:pic>
                <p:nvPicPr>
                  <p:cNvPr id="29" name="Picture 28">
                    <a:extLst>
                      <a:ext uri="{FF2B5EF4-FFF2-40B4-BE49-F238E27FC236}">
                        <a16:creationId xmlns:a16="http://schemas.microsoft.com/office/drawing/2014/main" id="{614844FF-B79F-411F-9C4B-9DE86A30419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>
                    <a:clrChange>
                      <a:clrFrom>
                        <a:srgbClr val="FFFFFF"/>
                      </a:clrFrom>
                      <a:clrTo>
                        <a:srgbClr val="FFFFFF">
                          <a:alpha val="0"/>
                        </a:srgbClr>
                      </a:clrTo>
                    </a:clrChange>
                  </a:blip>
                  <a:srcRect l="3873" t="80832" r="11324" b="2249"/>
                  <a:stretch/>
                </p:blipFill>
                <p:spPr>
                  <a:xfrm>
                    <a:off x="21025813" y="16787627"/>
                    <a:ext cx="6059208" cy="303256"/>
                  </a:xfrm>
                  <a:prstGeom prst="rect">
                    <a:avLst/>
                  </a:prstGeom>
                </p:spPr>
              </p:pic>
              <p:grpSp>
                <p:nvGrpSpPr>
                  <p:cNvPr id="30" name="Group 29">
                    <a:extLst>
                      <a:ext uri="{FF2B5EF4-FFF2-40B4-BE49-F238E27FC236}">
                        <a16:creationId xmlns:a16="http://schemas.microsoft.com/office/drawing/2014/main" id="{D1840632-BBFA-4375-BDF0-752992503896}"/>
                      </a:ext>
                    </a:extLst>
                  </p:cNvPr>
                  <p:cNvGrpSpPr/>
                  <p:nvPr/>
                </p:nvGrpSpPr>
                <p:grpSpPr>
                  <a:xfrm>
                    <a:off x="21327896" y="15523230"/>
                    <a:ext cx="6310685" cy="1337065"/>
                    <a:chOff x="21345857" y="15550502"/>
                    <a:chExt cx="6310685" cy="1337065"/>
                  </a:xfrm>
                </p:grpSpPr>
                <p:pic>
                  <p:nvPicPr>
                    <p:cNvPr id="31" name="Picture 30">
                      <a:extLst>
                        <a:ext uri="{FF2B5EF4-FFF2-40B4-BE49-F238E27FC236}">
                          <a16:creationId xmlns:a16="http://schemas.microsoft.com/office/drawing/2014/main" id="{D5535343-AB79-4105-9325-B0C1EF756AAF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4"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</a:blip>
                    <a:srcRect l="10959" t="4428" r="3082" b="22835"/>
                    <a:stretch/>
                  </p:blipFill>
                  <p:spPr>
                    <a:xfrm>
                      <a:off x="21514594" y="15583836"/>
                      <a:ext cx="6141948" cy="1303731"/>
                    </a:xfrm>
                    <a:prstGeom prst="rect">
                      <a:avLst/>
                    </a:prstGeom>
                  </p:spPr>
                </p:pic>
                <p:pic>
                  <p:nvPicPr>
                    <p:cNvPr id="32" name="Picture 31">
                      <a:extLst>
                        <a:ext uri="{FF2B5EF4-FFF2-40B4-BE49-F238E27FC236}">
                          <a16:creationId xmlns:a16="http://schemas.microsoft.com/office/drawing/2014/main" id="{15AB1751-425A-43A5-BE53-E39A5D0F8D4E}"/>
                        </a:ext>
                      </a:extLst>
                    </p:cNvPr>
                    <p:cNvPicPr>
                      <a:picLocks noChangeAspect="1"/>
                    </p:cNvPicPr>
                    <p:nvPr/>
                  </p:nvPicPr>
                  <p:blipFill rotWithShape="1">
                    <a:blip r:embed="rId5">
                      <a:clrChange>
                        <a:clrFrom>
                          <a:srgbClr val="FFFFFF"/>
                        </a:clrFrom>
                        <a:clrTo>
                          <a:srgbClr val="FFFFFF">
                            <a:alpha val="0"/>
                          </a:srgbClr>
                        </a:clrTo>
                      </a:clrChange>
                    </a:blip>
                    <a:srcRect l="262" t="5289" r="97458" b="23933"/>
                    <a:stretch/>
                  </p:blipFill>
                  <p:spPr>
                    <a:xfrm>
                      <a:off x="21345857" y="15550502"/>
                      <a:ext cx="162884" cy="1268627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33" name="Straight Connector 32">
                      <a:extLst>
                        <a:ext uri="{FF2B5EF4-FFF2-40B4-BE49-F238E27FC236}">
                          <a16:creationId xmlns:a16="http://schemas.microsoft.com/office/drawing/2014/main" id="{E9EFEED3-4175-45A4-9A3A-9EBAC158CAE3}"/>
                        </a:ext>
                      </a:extLst>
                    </p:cNvPr>
                    <p:cNvCxnSpPr/>
                    <p:nvPr/>
                  </p:nvCxnSpPr>
                  <p:spPr>
                    <a:xfrm>
                      <a:off x="21514593" y="16654513"/>
                      <a:ext cx="6066000" cy="0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8" name="TextBox 27">
                  <a:extLst>
                    <a:ext uri="{FF2B5EF4-FFF2-40B4-BE49-F238E27FC236}">
                      <a16:creationId xmlns:a16="http://schemas.microsoft.com/office/drawing/2014/main" id="{4425BCB7-9788-4684-BC13-0C03F15A5B1E}"/>
                    </a:ext>
                  </a:extLst>
                </p:cNvPr>
                <p:cNvSpPr txBox="1"/>
                <p:nvPr/>
              </p:nvSpPr>
              <p:spPr>
                <a:xfrm>
                  <a:off x="24014677" y="16209151"/>
                  <a:ext cx="156222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CA" sz="1200" dirty="0">
                      <a:solidFill>
                        <a:schemeClr val="bg1">
                          <a:lumMod val="50000"/>
                        </a:schemeClr>
                      </a:solidFill>
                    </a:rPr>
                    <a:t>wavelength (nm)</a:t>
                  </a:r>
                  <a:endParaRPr lang="en-CA" sz="1200" dirty="0"/>
                </a:p>
              </p:txBody>
            </p:sp>
          </p:grp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CFF3E0AF-363F-403E-80EB-6DB64B7F4BDD}"/>
                  </a:ext>
                </a:extLst>
              </p:cNvPr>
              <p:cNvSpPr txBox="1"/>
              <p:nvPr/>
            </p:nvSpPr>
            <p:spPr>
              <a:xfrm rot="16200000">
                <a:off x="22639990" y="15672091"/>
                <a:ext cx="79729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A" sz="1200" dirty="0">
                    <a:solidFill>
                      <a:schemeClr val="bg1">
                        <a:lumMod val="50000"/>
                      </a:schemeClr>
                    </a:solidFill>
                  </a:rPr>
                  <a:t>counts/s</a:t>
                </a:r>
                <a:endParaRPr lang="en-CA" sz="1200" dirty="0"/>
              </a:p>
            </p:txBody>
          </p: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0F4C511-9153-46C4-BAE1-AEC22BE8251A}"/>
                </a:ext>
              </a:extLst>
            </p:cNvPr>
            <p:cNvSpPr txBox="1"/>
            <p:nvPr/>
          </p:nvSpPr>
          <p:spPr>
            <a:xfrm>
              <a:off x="20118611" y="16558001"/>
              <a:ext cx="231589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A" sz="1400" dirty="0">
                  <a:solidFill>
                    <a:schemeClr val="accent1"/>
                  </a:solidFill>
                </a:rPr>
                <a:t>Ar solid doped with 8 ppb O</a:t>
              </a:r>
              <a:r>
                <a:rPr lang="en-CA" sz="1400" baseline="-25000" dirty="0">
                  <a:solidFill>
                    <a:schemeClr val="accent1"/>
                  </a:solidFill>
                </a:rPr>
                <a:t>2</a:t>
              </a:r>
              <a:endParaRPr lang="en-CA" sz="1600" baseline="-25000" dirty="0"/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147E93F6-5B3B-4B69-A23F-53E8A3247F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5419850"/>
            <a:ext cx="9123237" cy="83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lnSpc>
                <a:spcPts val="3000"/>
              </a:lnSpc>
            </a:pPr>
            <a:r>
              <a:rPr lang="en-US" altLang="en-US" sz="2400" b="1" dirty="0"/>
              <a:t>Magnetic field:</a:t>
            </a:r>
          </a:p>
          <a:p>
            <a:pPr eaLnBrk="1" hangingPunct="1">
              <a:lnSpc>
                <a:spcPts val="3000"/>
              </a:lnSpc>
            </a:pPr>
            <a:r>
              <a:rPr lang="en-US" altLang="en-US" sz="2400" dirty="0"/>
              <a:t>We are designing a superconducting magnetic shield</a:t>
            </a:r>
          </a:p>
        </p:txBody>
      </p:sp>
    </p:spTree>
    <p:extLst>
      <p:ext uri="{BB962C8B-B14F-4D97-AF65-F5344CB8AC3E}">
        <p14:creationId xmlns:p14="http://schemas.microsoft.com/office/powerpoint/2010/main" val="302373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4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258521</TotalTime>
  <Words>911</Words>
  <Application>Microsoft Office PowerPoint</Application>
  <PresentationFormat>On-screen Show (4:3)</PresentationFormat>
  <Paragraphs>118</Paragraphs>
  <Slides>11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Cambria Math</vt:lpstr>
      <vt:lpstr>Symbol</vt:lpstr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</dc:creator>
  <cp:lastModifiedBy>na na</cp:lastModifiedBy>
  <cp:revision>889</cp:revision>
  <dcterms:created xsi:type="dcterms:W3CDTF">2011-04-21T14:04:37Z</dcterms:created>
  <dcterms:modified xsi:type="dcterms:W3CDTF">2025-06-13T16:34:12Z</dcterms:modified>
</cp:coreProperties>
</file>