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4" r:id="rId3"/>
    <p:sldId id="267" r:id="rId4"/>
    <p:sldId id="292" r:id="rId5"/>
    <p:sldId id="295" r:id="rId6"/>
    <p:sldId id="281" r:id="rId7"/>
    <p:sldId id="277" r:id="rId8"/>
    <p:sldId id="278" r:id="rId9"/>
    <p:sldId id="286" r:id="rId10"/>
    <p:sldId id="285" r:id="rId11"/>
    <p:sldId id="288" r:id="rId12"/>
    <p:sldId id="280" r:id="rId13"/>
    <p:sldId id="291" r:id="rId14"/>
    <p:sldId id="279" r:id="rId15"/>
    <p:sldId id="28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87275"/>
  </p:normalViewPr>
  <p:slideViewPr>
    <p:cSldViewPr snapToGrid="0">
      <p:cViewPr varScale="1">
        <p:scale>
          <a:sx n="96" d="100"/>
          <a:sy n="96" d="100"/>
        </p:scale>
        <p:origin x="200" y="4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300D4-B487-00D0-245F-89D8CC1D40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4FB3C18F-3886-D996-B995-D6AC0388FC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A789F30E-3E35-321D-AA58-196837D4AFB9}"/>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5" name="Footer Placeholder 4">
            <a:extLst>
              <a:ext uri="{FF2B5EF4-FFF2-40B4-BE49-F238E27FC236}">
                <a16:creationId xmlns:a16="http://schemas.microsoft.com/office/drawing/2014/main" id="{B8FF8C38-FE39-8E71-B525-657885D389F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081C518-E012-FA56-8C39-1A801CD829DC}"/>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2902920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B0D2D-1871-3CC2-AF1D-7849B444A3C3}"/>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1FB70845-6388-A107-8E2F-B9EB7F3690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C537675-09DC-B92F-FA9E-3AAB295BF2D5}"/>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5" name="Footer Placeholder 4">
            <a:extLst>
              <a:ext uri="{FF2B5EF4-FFF2-40B4-BE49-F238E27FC236}">
                <a16:creationId xmlns:a16="http://schemas.microsoft.com/office/drawing/2014/main" id="{F43F44C1-49D1-6E9C-2640-34CB1015E57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E82A565-8517-F90E-D1C7-C11A09A099B8}"/>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2039635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FFA967-C396-E40E-3D8F-DD87354680F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3C109BA6-2608-C9CD-4E42-70DCE071C8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AEA6DCD-37A6-02BD-569C-96A8AE01CE35}"/>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5" name="Footer Placeholder 4">
            <a:extLst>
              <a:ext uri="{FF2B5EF4-FFF2-40B4-BE49-F238E27FC236}">
                <a16:creationId xmlns:a16="http://schemas.microsoft.com/office/drawing/2014/main" id="{933CD6B5-5999-85FA-7407-C9E71FC6D8E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E50B911-A903-EB10-ECF7-DAC9DBB420BF}"/>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1681943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30F79-42EE-1A9D-FDD8-C99B40A3C46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2001D6E-5259-6E5A-569B-5194288005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95C55AC-3CC2-BCE6-FDF8-27839244B7E9}"/>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5" name="Footer Placeholder 4">
            <a:extLst>
              <a:ext uri="{FF2B5EF4-FFF2-40B4-BE49-F238E27FC236}">
                <a16:creationId xmlns:a16="http://schemas.microsoft.com/office/drawing/2014/main" id="{D56A4DD8-7B62-8877-DE11-879B159F700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A9363B1-D1BB-0494-CC65-8C2F18A175B6}"/>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3498757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6FD64-C5A4-7C67-C941-9B18D6E7917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11F1091F-A4E4-4648-1E14-2A00235395F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6E3250-9EC7-6F3E-8E2B-C62786E392AC}"/>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5" name="Footer Placeholder 4">
            <a:extLst>
              <a:ext uri="{FF2B5EF4-FFF2-40B4-BE49-F238E27FC236}">
                <a16:creationId xmlns:a16="http://schemas.microsoft.com/office/drawing/2014/main" id="{70D51EB8-F1D1-C07E-94CE-9D1E4AFA77A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0694880-1972-2B81-AFC1-B85FA3EC2820}"/>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1085561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B5A23-705D-AD75-4B10-936202E8B54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BB22C0D-2980-3209-08F2-26EE7752E7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844FABA5-73C8-B145-20B8-A26C5B6E4F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779F2201-DBA1-B022-1532-6BECE679FAE4}"/>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6" name="Footer Placeholder 5">
            <a:extLst>
              <a:ext uri="{FF2B5EF4-FFF2-40B4-BE49-F238E27FC236}">
                <a16:creationId xmlns:a16="http://schemas.microsoft.com/office/drawing/2014/main" id="{7C086109-67F7-9F2F-9BFF-C4320BB4238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3D0AD6EE-07AB-AD95-4EF2-FB6852B788E7}"/>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3772013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13E02-FA11-E03F-F717-3299FE90C956}"/>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DDCE973-5A2C-3C93-79A5-45A21BE23B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0CDE18-8B8E-EBE0-A5AB-60415C46DF9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F8A0D6EA-A87F-FA14-6BCB-AF5E33743E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EC016A-3D2E-FF9C-76D0-10D7FF15677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CA26CCB7-495F-C71A-1086-97D3A03E14D1}"/>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8" name="Footer Placeholder 7">
            <a:extLst>
              <a:ext uri="{FF2B5EF4-FFF2-40B4-BE49-F238E27FC236}">
                <a16:creationId xmlns:a16="http://schemas.microsoft.com/office/drawing/2014/main" id="{024D061D-2F30-D93E-1062-6A5D02D64556}"/>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E976E0E6-6425-752B-31E8-A40FF656DBD2}"/>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1491883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AFD55-738D-0C62-B4F8-090C896C581C}"/>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9BC79FC6-0BB8-5C75-391C-0ABD67850BD9}"/>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4" name="Footer Placeholder 3">
            <a:extLst>
              <a:ext uri="{FF2B5EF4-FFF2-40B4-BE49-F238E27FC236}">
                <a16:creationId xmlns:a16="http://schemas.microsoft.com/office/drawing/2014/main" id="{F979A3B2-7EE4-45A8-8930-9642EE461C7E}"/>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ACFF4633-B12D-BD7D-0FD2-5AC9FC653849}"/>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1596611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0C699D-E497-D73D-8007-97CEC682F9CB}"/>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3" name="Footer Placeholder 2">
            <a:extLst>
              <a:ext uri="{FF2B5EF4-FFF2-40B4-BE49-F238E27FC236}">
                <a16:creationId xmlns:a16="http://schemas.microsoft.com/office/drawing/2014/main" id="{3DD118BD-C29E-D811-098F-80361F128A51}"/>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71E8506-80B9-900A-F9D4-31BBA1315161}"/>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3539267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AAFA8-CEE4-2F43-880B-A42D74AB7E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ACFF3362-9238-4758-DC5A-A2B5C4657B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36691BAE-0AB2-D759-6D75-8EE54CEA90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C9D5C9-A466-464D-D1AD-B731E59BE604}"/>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6" name="Footer Placeholder 5">
            <a:extLst>
              <a:ext uri="{FF2B5EF4-FFF2-40B4-BE49-F238E27FC236}">
                <a16:creationId xmlns:a16="http://schemas.microsoft.com/office/drawing/2014/main" id="{DFB2C73C-6823-2279-685C-8EB3E6C9809E}"/>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E11E028-6880-5834-C9B1-1D7B93113D58}"/>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682904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D79D6-5A9A-38A8-71C2-F1EED0D2CE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E2399808-15F6-09AB-7B3E-2D9A349001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F3904150-8452-2CEF-C038-732DC257B1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0C65AC-10B8-2A4E-C1BA-EE639E4298F9}"/>
              </a:ext>
            </a:extLst>
          </p:cNvPr>
          <p:cNvSpPr>
            <a:spLocks noGrp="1"/>
          </p:cNvSpPr>
          <p:nvPr>
            <p:ph type="dt" sz="half" idx="10"/>
          </p:nvPr>
        </p:nvSpPr>
        <p:spPr/>
        <p:txBody>
          <a:bodyPr/>
          <a:lstStyle/>
          <a:p>
            <a:fld id="{0EAA6231-120D-C348-B5BE-F09043A3DD30}" type="datetimeFigureOut">
              <a:rPr lang="en-CA" smtClean="0"/>
              <a:t>2025-06-12</a:t>
            </a:fld>
            <a:endParaRPr lang="en-CA"/>
          </a:p>
        </p:txBody>
      </p:sp>
      <p:sp>
        <p:nvSpPr>
          <p:cNvPr id="6" name="Footer Placeholder 5">
            <a:extLst>
              <a:ext uri="{FF2B5EF4-FFF2-40B4-BE49-F238E27FC236}">
                <a16:creationId xmlns:a16="http://schemas.microsoft.com/office/drawing/2014/main" id="{61C29DB6-8C53-ED1A-4A3A-EDCD85CFF88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B65EAB1-9805-C6F1-654B-82C6336F40AF}"/>
              </a:ext>
            </a:extLst>
          </p:cNvPr>
          <p:cNvSpPr>
            <a:spLocks noGrp="1"/>
          </p:cNvSpPr>
          <p:nvPr>
            <p:ph type="sldNum" sz="quarter" idx="12"/>
          </p:nvPr>
        </p:nvSpPr>
        <p:spPr/>
        <p:txBody>
          <a:bodyPr/>
          <a:lstStyle/>
          <a:p>
            <a:fld id="{C9C97A66-304D-5346-B1A5-0D650BC00FBB}" type="slidenum">
              <a:rPr lang="en-CA" smtClean="0"/>
              <a:t>‹#›</a:t>
            </a:fld>
            <a:endParaRPr lang="en-CA"/>
          </a:p>
        </p:txBody>
      </p:sp>
    </p:spTree>
    <p:extLst>
      <p:ext uri="{BB962C8B-B14F-4D97-AF65-F5344CB8AC3E}">
        <p14:creationId xmlns:p14="http://schemas.microsoft.com/office/powerpoint/2010/main" val="3184892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E4ED6E-4F8A-2820-E5B5-CBDAE78D04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CE1F68B-B51E-553A-CA7D-289E87E5FD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23902DE-912A-0E03-5AA8-24B7063E57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EAA6231-120D-C348-B5BE-F09043A3DD30}" type="datetimeFigureOut">
              <a:rPr lang="en-CA" smtClean="0"/>
              <a:t>2025-06-12</a:t>
            </a:fld>
            <a:endParaRPr lang="en-CA"/>
          </a:p>
        </p:txBody>
      </p:sp>
      <p:sp>
        <p:nvSpPr>
          <p:cNvPr id="5" name="Footer Placeholder 4">
            <a:extLst>
              <a:ext uri="{FF2B5EF4-FFF2-40B4-BE49-F238E27FC236}">
                <a16:creationId xmlns:a16="http://schemas.microsoft.com/office/drawing/2014/main" id="{4E4EB9C7-5E67-D51B-A07D-FE183548D4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A"/>
          </a:p>
        </p:txBody>
      </p:sp>
      <p:sp>
        <p:nvSpPr>
          <p:cNvPr id="6" name="Slide Number Placeholder 5">
            <a:extLst>
              <a:ext uri="{FF2B5EF4-FFF2-40B4-BE49-F238E27FC236}">
                <a16:creationId xmlns:a16="http://schemas.microsoft.com/office/drawing/2014/main" id="{1116B9AA-44C7-284E-7171-2791F184E8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9C97A66-304D-5346-B1A5-0D650BC00FBB}" type="slidenum">
              <a:rPr lang="en-CA" smtClean="0"/>
              <a:t>‹#›</a:t>
            </a:fld>
            <a:endParaRPr lang="en-CA"/>
          </a:p>
        </p:txBody>
      </p:sp>
    </p:spTree>
    <p:extLst>
      <p:ext uri="{BB962C8B-B14F-4D97-AF65-F5344CB8AC3E}">
        <p14:creationId xmlns:p14="http://schemas.microsoft.com/office/powerpoint/2010/main" val="715383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2A368-4284-C91B-53EC-1806D0A29FF8}"/>
              </a:ext>
            </a:extLst>
          </p:cNvPr>
          <p:cNvSpPr>
            <a:spLocks noGrp="1"/>
          </p:cNvSpPr>
          <p:nvPr>
            <p:ph type="ctrTitle"/>
          </p:nvPr>
        </p:nvSpPr>
        <p:spPr/>
        <p:txBody>
          <a:bodyPr/>
          <a:lstStyle/>
          <a:p>
            <a:r>
              <a:rPr lang="en-CA" dirty="0"/>
              <a:t>CINP townhall</a:t>
            </a:r>
          </a:p>
        </p:txBody>
      </p:sp>
      <p:sp>
        <p:nvSpPr>
          <p:cNvPr id="3" name="Subtitle 2">
            <a:extLst>
              <a:ext uri="{FF2B5EF4-FFF2-40B4-BE49-F238E27FC236}">
                <a16:creationId xmlns:a16="http://schemas.microsoft.com/office/drawing/2014/main" id="{1516F522-D7A5-53AA-B112-F7ACE801D82F}"/>
              </a:ext>
            </a:extLst>
          </p:cNvPr>
          <p:cNvSpPr>
            <a:spLocks noGrp="1"/>
          </p:cNvSpPr>
          <p:nvPr>
            <p:ph type="subTitle" idx="1"/>
          </p:nvPr>
        </p:nvSpPr>
        <p:spPr/>
        <p:txBody>
          <a:bodyPr>
            <a:normAutofit fontScale="25000" lnSpcReduction="20000"/>
          </a:bodyPr>
          <a:lstStyle/>
          <a:p>
            <a:endParaRPr lang="en-CA" dirty="0"/>
          </a:p>
          <a:p>
            <a:r>
              <a:rPr lang="en-CA" sz="8700" dirty="0"/>
              <a:t>Education, </a:t>
            </a:r>
            <a:r>
              <a:rPr lang="en-CA" dirty="0"/>
              <a:t>, </a:t>
            </a:r>
            <a:r>
              <a:rPr lang="en-CA" sz="9000" dirty="0"/>
              <a:t>Training,  EDI</a:t>
            </a:r>
          </a:p>
          <a:p>
            <a:endParaRPr lang="en-CA" sz="9000" dirty="0"/>
          </a:p>
          <a:p>
            <a:r>
              <a:rPr lang="en-CA" sz="9600" b="1" dirty="0"/>
              <a:t>Ruben Sandapen</a:t>
            </a:r>
          </a:p>
          <a:p>
            <a:r>
              <a:rPr lang="en-CA" sz="9000" dirty="0"/>
              <a:t>Acadia University</a:t>
            </a:r>
          </a:p>
          <a:p>
            <a:endParaRPr lang="en-CA" sz="9000" dirty="0"/>
          </a:p>
          <a:p>
            <a:r>
              <a:rPr lang="en-CA" sz="9000" dirty="0"/>
              <a:t>June 13, 2025</a:t>
            </a:r>
          </a:p>
          <a:p>
            <a:endParaRPr lang="en-CA" dirty="0"/>
          </a:p>
          <a:p>
            <a:endParaRPr lang="en-CA" dirty="0"/>
          </a:p>
        </p:txBody>
      </p:sp>
    </p:spTree>
    <p:extLst>
      <p:ext uri="{BB962C8B-B14F-4D97-AF65-F5344CB8AC3E}">
        <p14:creationId xmlns:p14="http://schemas.microsoft.com/office/powerpoint/2010/main" val="1882379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A4D182-3740-EE3F-9AE7-3CB5D0476E6F}"/>
              </a:ext>
            </a:extLst>
          </p:cNvPr>
          <p:cNvSpPr>
            <a:spLocks noGrp="1"/>
          </p:cNvSpPr>
          <p:nvPr>
            <p:ph type="title"/>
          </p:nvPr>
        </p:nvSpPr>
        <p:spPr/>
        <p:txBody>
          <a:bodyPr/>
          <a:lstStyle/>
          <a:p>
            <a:r>
              <a:rPr lang="en-CA" dirty="0"/>
              <a:t>Dimensions-NSERC EDI principles </a:t>
            </a:r>
          </a:p>
        </p:txBody>
      </p:sp>
      <p:pic>
        <p:nvPicPr>
          <p:cNvPr id="6" name="Content Placeholder 5" descr="A black and white text on a white background&#10;&#10;AI-generated content may be incorrect.">
            <a:extLst>
              <a:ext uri="{FF2B5EF4-FFF2-40B4-BE49-F238E27FC236}">
                <a16:creationId xmlns:a16="http://schemas.microsoft.com/office/drawing/2014/main" id="{DAAD7678-21DB-4592-9FE4-D28F5805F097}"/>
              </a:ext>
            </a:extLst>
          </p:cNvPr>
          <p:cNvPicPr>
            <a:picLocks noGrp="1" noChangeAspect="1"/>
          </p:cNvPicPr>
          <p:nvPr>
            <p:ph idx="1"/>
          </p:nvPr>
        </p:nvPicPr>
        <p:blipFill>
          <a:blip r:embed="rId2"/>
          <a:srcRect t="53302" b="24448"/>
          <a:stretch>
            <a:fillRect/>
          </a:stretch>
        </p:blipFill>
        <p:spPr>
          <a:xfrm>
            <a:off x="1085622" y="2489051"/>
            <a:ext cx="9182262" cy="1144344"/>
          </a:xfrm>
        </p:spPr>
      </p:pic>
      <p:sp>
        <p:nvSpPr>
          <p:cNvPr id="8" name="TextBox 7">
            <a:extLst>
              <a:ext uri="{FF2B5EF4-FFF2-40B4-BE49-F238E27FC236}">
                <a16:creationId xmlns:a16="http://schemas.microsoft.com/office/drawing/2014/main" id="{0457BB5C-6A87-E948-B880-A2337D26897E}"/>
              </a:ext>
            </a:extLst>
          </p:cNvPr>
          <p:cNvSpPr txBox="1"/>
          <p:nvPr/>
        </p:nvSpPr>
        <p:spPr>
          <a:xfrm>
            <a:off x="391321" y="4647636"/>
            <a:ext cx="11613051" cy="369332"/>
          </a:xfrm>
          <a:prstGeom prst="rect">
            <a:avLst/>
          </a:prstGeom>
          <a:noFill/>
        </p:spPr>
        <p:txBody>
          <a:bodyPr wrap="none" rtlCol="0">
            <a:spAutoFit/>
          </a:bodyPr>
          <a:lstStyle/>
          <a:p>
            <a:r>
              <a:rPr lang="en-CA" dirty="0"/>
              <a:t>In briefs received so far: women, gender, ethnicity, place of origin, socio-economic status, immigration status, age</a:t>
            </a:r>
          </a:p>
        </p:txBody>
      </p:sp>
      <p:sp>
        <p:nvSpPr>
          <p:cNvPr id="2" name="TextBox 1">
            <a:extLst>
              <a:ext uri="{FF2B5EF4-FFF2-40B4-BE49-F238E27FC236}">
                <a16:creationId xmlns:a16="http://schemas.microsoft.com/office/drawing/2014/main" id="{2DFA7BC1-31EC-D2E0-58AC-80B3EA898036}"/>
              </a:ext>
            </a:extLst>
          </p:cNvPr>
          <p:cNvSpPr txBox="1"/>
          <p:nvPr/>
        </p:nvSpPr>
        <p:spPr>
          <a:xfrm>
            <a:off x="3687178" y="5800376"/>
            <a:ext cx="4178323" cy="461665"/>
          </a:xfrm>
          <a:prstGeom prst="rect">
            <a:avLst/>
          </a:prstGeom>
          <a:noFill/>
        </p:spPr>
        <p:txBody>
          <a:bodyPr wrap="none" rtlCol="0">
            <a:spAutoFit/>
          </a:bodyPr>
          <a:lstStyle/>
          <a:p>
            <a:r>
              <a:rPr lang="en-CA" sz="2400" b="1" dirty="0">
                <a:solidFill>
                  <a:srgbClr val="FFC000"/>
                </a:solidFill>
              </a:rPr>
              <a:t>Should it remain qualitative?</a:t>
            </a:r>
          </a:p>
        </p:txBody>
      </p:sp>
    </p:spTree>
    <p:extLst>
      <p:ext uri="{BB962C8B-B14F-4D97-AF65-F5344CB8AC3E}">
        <p14:creationId xmlns:p14="http://schemas.microsoft.com/office/powerpoint/2010/main" val="47225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FB568-4013-98E3-1147-41D13FA32F25}"/>
              </a:ext>
            </a:extLst>
          </p:cNvPr>
          <p:cNvSpPr>
            <a:spLocks noGrp="1"/>
          </p:cNvSpPr>
          <p:nvPr>
            <p:ph type="title"/>
          </p:nvPr>
        </p:nvSpPr>
        <p:spPr/>
        <p:txBody>
          <a:bodyPr/>
          <a:lstStyle/>
          <a:p>
            <a:r>
              <a:rPr lang="en-CA" dirty="0"/>
              <a:t>EDI at TRIUMF</a:t>
            </a:r>
          </a:p>
        </p:txBody>
      </p:sp>
      <p:sp>
        <p:nvSpPr>
          <p:cNvPr id="3" name="Content Placeholder 2">
            <a:extLst>
              <a:ext uri="{FF2B5EF4-FFF2-40B4-BE49-F238E27FC236}">
                <a16:creationId xmlns:a16="http://schemas.microsoft.com/office/drawing/2014/main" id="{A80CC600-A439-4167-EEF6-0A3DF8F84F55}"/>
              </a:ext>
            </a:extLst>
          </p:cNvPr>
          <p:cNvSpPr>
            <a:spLocks noGrp="1"/>
          </p:cNvSpPr>
          <p:nvPr>
            <p:ph idx="1"/>
          </p:nvPr>
        </p:nvSpPr>
        <p:spPr/>
        <p:txBody>
          <a:bodyPr>
            <a:normAutofit lnSpcReduction="10000"/>
          </a:bodyPr>
          <a:lstStyle/>
          <a:p>
            <a:pPr marL="0" indent="0">
              <a:buNone/>
            </a:pPr>
            <a:r>
              <a:rPr lang="en-CA" sz="2400" dirty="0"/>
              <a:t>From Accelerator science brief: </a:t>
            </a:r>
          </a:p>
          <a:p>
            <a:r>
              <a:rPr lang="en-CA" sz="2200" i="1" dirty="0"/>
              <a:t>TRIUMF recognizes that persons identifying as </a:t>
            </a:r>
            <a:r>
              <a:rPr lang="en-CA" sz="2200" i="1" dirty="0">
                <a:solidFill>
                  <a:srgbClr val="FF0000"/>
                </a:solidFill>
              </a:rPr>
              <a:t>black</a:t>
            </a:r>
            <a:r>
              <a:rPr lang="en-CA" sz="2200" i="1" dirty="0"/>
              <a:t>, </a:t>
            </a:r>
            <a:r>
              <a:rPr lang="en-CA" sz="2200" i="1" dirty="0">
                <a:solidFill>
                  <a:srgbClr val="FF0000"/>
                </a:solidFill>
              </a:rPr>
              <a:t>Indigenous,</a:t>
            </a:r>
            <a:r>
              <a:rPr lang="en-CA" sz="2200" i="1" dirty="0"/>
              <a:t> </a:t>
            </a:r>
            <a:r>
              <a:rPr lang="en-CA" sz="2200" i="1" dirty="0">
                <a:solidFill>
                  <a:srgbClr val="FF0000"/>
                </a:solidFill>
              </a:rPr>
              <a:t>people of colour (BIPOC), women</a:t>
            </a:r>
            <a:r>
              <a:rPr lang="en-CA" sz="2200" i="1" dirty="0"/>
              <a:t>, and members of the </a:t>
            </a:r>
            <a:r>
              <a:rPr lang="en-CA" sz="2200" i="1" dirty="0">
                <a:solidFill>
                  <a:srgbClr val="FF0000"/>
                </a:solidFill>
              </a:rPr>
              <a:t>2SLGBTQI+</a:t>
            </a:r>
            <a:r>
              <a:rPr lang="en-CA" sz="2200" i="1" dirty="0"/>
              <a:t> community have long navigated systemic marginalization, under-representation, and discrimination in science. </a:t>
            </a:r>
          </a:p>
          <a:p>
            <a:r>
              <a:rPr lang="en-CA" sz="2000" i="1" dirty="0">
                <a:solidFill>
                  <a:srgbClr val="FF0000"/>
                </a:solidFill>
              </a:rPr>
              <a:t>Recent scapegoating and rollbacks of equity, diversity, and inclusion (EDI) initiatives in North America </a:t>
            </a:r>
            <a:r>
              <a:rPr lang="en-CA" sz="2000" i="1" dirty="0"/>
              <a:t>and elsewhere illustrates the all- too-easy recurrence of injustices that historically thrived in academia for persons who are “different or not of the right kind</a:t>
            </a:r>
            <a:r>
              <a:rPr lang="en-CA" sz="2000" dirty="0"/>
              <a:t>”. </a:t>
            </a:r>
          </a:p>
          <a:p>
            <a:r>
              <a:rPr lang="en-CA" sz="2000" i="1" dirty="0"/>
              <a:t>A recent arms-length </a:t>
            </a:r>
            <a:r>
              <a:rPr lang="en-CA" sz="2000" i="1" dirty="0">
                <a:solidFill>
                  <a:srgbClr val="FF0000"/>
                </a:solidFill>
              </a:rPr>
              <a:t>EDI survey sampled over 80% of our community in 2024</a:t>
            </a:r>
            <a:r>
              <a:rPr lang="en-CA" sz="2000" i="1" dirty="0"/>
              <a:t>, showing us our strengths and our deeper structural biases at TRIUMF including representation in leadership and scientific positions, career advancement, and concerns on interpersonal behaviors.</a:t>
            </a:r>
            <a:r>
              <a:rPr lang="en-CA" sz="2000" dirty="0"/>
              <a:t> </a:t>
            </a:r>
          </a:p>
          <a:p>
            <a:r>
              <a:rPr lang="en-CA" sz="2000" i="1" dirty="0"/>
              <a:t>And a </a:t>
            </a:r>
            <a:r>
              <a:rPr lang="en-CA" sz="2000" i="1" dirty="0">
                <a:solidFill>
                  <a:srgbClr val="FF0000"/>
                </a:solidFill>
              </a:rPr>
              <a:t>new EDI Special Advisor </a:t>
            </a:r>
            <a:r>
              <a:rPr lang="en-CA" sz="2000" i="1" dirty="0"/>
              <a:t>hire at the senior-management level will soon reformulate our policies and best practices on how to engage underrepresented persons and communities in physics from a grassroots level</a:t>
            </a:r>
            <a:r>
              <a:rPr lang="en-CA" sz="2000" dirty="0"/>
              <a:t>. </a:t>
            </a:r>
          </a:p>
          <a:p>
            <a:endParaRPr lang="en-CA" sz="2000" dirty="0"/>
          </a:p>
          <a:p>
            <a:endParaRPr lang="en-CA" sz="2000" dirty="0"/>
          </a:p>
          <a:p>
            <a:endParaRPr lang="en-CA" dirty="0"/>
          </a:p>
          <a:p>
            <a:endParaRPr lang="en-CA" dirty="0"/>
          </a:p>
          <a:p>
            <a:endParaRPr lang="en-CA" dirty="0"/>
          </a:p>
          <a:p>
            <a:endParaRPr lang="en-CA" dirty="0"/>
          </a:p>
        </p:txBody>
      </p:sp>
    </p:spTree>
    <p:extLst>
      <p:ext uri="{BB962C8B-B14F-4D97-AF65-F5344CB8AC3E}">
        <p14:creationId xmlns:p14="http://schemas.microsoft.com/office/powerpoint/2010/main" val="3398707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5C03E-9514-FBBC-7DE0-E15F6E278E7B}"/>
              </a:ext>
            </a:extLst>
          </p:cNvPr>
          <p:cNvSpPr>
            <a:spLocks noGrp="1"/>
          </p:cNvSpPr>
          <p:nvPr>
            <p:ph type="title"/>
          </p:nvPr>
        </p:nvSpPr>
        <p:spPr/>
        <p:txBody>
          <a:bodyPr/>
          <a:lstStyle/>
          <a:p>
            <a:r>
              <a:rPr lang="en-CA" dirty="0"/>
              <a:t>EDI: Individuals</a:t>
            </a:r>
          </a:p>
        </p:txBody>
      </p:sp>
      <p:sp>
        <p:nvSpPr>
          <p:cNvPr id="3" name="Content Placeholder 2">
            <a:extLst>
              <a:ext uri="{FF2B5EF4-FFF2-40B4-BE49-F238E27FC236}">
                <a16:creationId xmlns:a16="http://schemas.microsoft.com/office/drawing/2014/main" id="{4B3B0215-3382-C5AC-7A84-489065C94938}"/>
              </a:ext>
            </a:extLst>
          </p:cNvPr>
          <p:cNvSpPr>
            <a:spLocks noGrp="1"/>
          </p:cNvSpPr>
          <p:nvPr>
            <p:ph idx="1"/>
          </p:nvPr>
        </p:nvSpPr>
        <p:spPr/>
        <p:txBody>
          <a:bodyPr>
            <a:normAutofit/>
          </a:bodyPr>
          <a:lstStyle/>
          <a:p>
            <a:r>
              <a:rPr lang="en-CA" sz="1800" dirty="0">
                <a:solidFill>
                  <a:srgbClr val="FF0000"/>
                </a:solidFill>
                <a:latin typeface="CMBX10"/>
              </a:rPr>
              <a:t> </a:t>
            </a:r>
            <a:r>
              <a:rPr lang="en-CA" sz="1800" b="1" dirty="0">
                <a:solidFill>
                  <a:srgbClr val="FF0000"/>
                </a:solidFill>
                <a:latin typeface="CMBX10"/>
              </a:rPr>
              <a:t>Women.</a:t>
            </a:r>
            <a:r>
              <a:rPr lang="en-CA" sz="1800" dirty="0">
                <a:solidFill>
                  <a:srgbClr val="FF0000"/>
                </a:solidFill>
                <a:latin typeface="CMBX10"/>
              </a:rPr>
              <a:t> </a:t>
            </a:r>
            <a:r>
              <a:rPr lang="en-CA" sz="1800" b="1" dirty="0">
                <a:latin typeface="CMBX10"/>
              </a:rPr>
              <a:t>Nicole Vassh</a:t>
            </a:r>
            <a:r>
              <a:rPr lang="en-CA" sz="1800" b="1" dirty="0">
                <a:effectLst/>
                <a:latin typeface="CMR10"/>
              </a:rPr>
              <a:t> </a:t>
            </a:r>
            <a:r>
              <a:rPr lang="en-CA" sz="1800" dirty="0">
                <a:effectLst/>
                <a:latin typeface="CMR10"/>
              </a:rPr>
              <a:t>focused on helping </a:t>
            </a:r>
            <a:r>
              <a:rPr lang="en-CA" sz="1800" dirty="0">
                <a:solidFill>
                  <a:srgbClr val="3C3CFF"/>
                </a:solidFill>
                <a:effectLst/>
                <a:latin typeface="CMR10"/>
              </a:rPr>
              <a:t>young women </a:t>
            </a:r>
            <a:r>
              <a:rPr lang="en-CA" sz="1800" dirty="0">
                <a:effectLst/>
                <a:latin typeface="CMR10"/>
              </a:rPr>
              <a:t>develop not only their problem- solving abilities and communication skills, but also their confidence and awareness for strategies related to professional development. </a:t>
            </a:r>
            <a:r>
              <a:rPr lang="en-CA" sz="1800" b="1" dirty="0">
                <a:effectLst/>
                <a:latin typeface="CMR10"/>
              </a:rPr>
              <a:t>Petr Navratil </a:t>
            </a:r>
            <a:r>
              <a:rPr lang="en-CA" sz="1800" dirty="0">
                <a:effectLst/>
                <a:latin typeface="CMR10"/>
              </a:rPr>
              <a:t>hired and supervised </a:t>
            </a:r>
            <a:r>
              <a:rPr lang="en-CA" sz="1800" dirty="0">
                <a:solidFill>
                  <a:srgbClr val="3C3CFF"/>
                </a:solidFill>
                <a:effectLst/>
                <a:latin typeface="CMR10"/>
              </a:rPr>
              <a:t>three female postdocs </a:t>
            </a:r>
            <a:r>
              <a:rPr lang="en-CA" sz="1800" dirty="0">
                <a:effectLst/>
                <a:latin typeface="CMR10"/>
              </a:rPr>
              <a:t>in the past few years, one of which has now a staff position at a US DOE lab and another a prestige fellowship in Germany. </a:t>
            </a:r>
          </a:p>
          <a:p>
            <a:r>
              <a:rPr lang="en-CA" sz="1800" b="1" dirty="0">
                <a:solidFill>
                  <a:srgbClr val="FF0000"/>
                </a:solidFill>
                <a:effectLst/>
                <a:latin typeface="CMR10"/>
              </a:rPr>
              <a:t>Place of origin, ethnicity. </a:t>
            </a:r>
            <a:r>
              <a:rPr lang="en-CA" sz="1800" b="1" dirty="0">
                <a:effectLst/>
                <a:latin typeface="CMR10"/>
              </a:rPr>
              <a:t>Jason Holt</a:t>
            </a:r>
            <a:r>
              <a:rPr lang="en-CA" sz="1800" dirty="0">
                <a:effectLst/>
                <a:latin typeface="CMR10"/>
              </a:rPr>
              <a:t>: to increase the presence of </a:t>
            </a:r>
            <a:r>
              <a:rPr lang="en-CA" sz="1800" dirty="0">
                <a:solidFill>
                  <a:srgbClr val="7030A0"/>
                </a:solidFill>
                <a:effectLst/>
                <a:latin typeface="CMR10"/>
              </a:rPr>
              <a:t>African HQP</a:t>
            </a:r>
            <a:r>
              <a:rPr lang="en-CA" sz="1800" dirty="0">
                <a:effectLst/>
                <a:latin typeface="CMR10"/>
              </a:rPr>
              <a:t>, I participate in the Tastes of Nuclear Physics Conference aimed at enthusing students from disadvantaged regions in Sub-Saharan Africa. </a:t>
            </a:r>
            <a:r>
              <a:rPr lang="en-CA" sz="1800" dirty="0">
                <a:latin typeface="CMR10"/>
              </a:rPr>
              <a:t>Ruben Sandapen is a 2025 </a:t>
            </a:r>
            <a:r>
              <a:rPr lang="en-CA" sz="1800" dirty="0">
                <a:solidFill>
                  <a:srgbClr val="7030A0"/>
                </a:solidFill>
                <a:latin typeface="CMR10"/>
              </a:rPr>
              <a:t>Carnegie African Diaspora Fellow in Mauritius</a:t>
            </a:r>
            <a:r>
              <a:rPr lang="en-CA" sz="1800" dirty="0">
                <a:solidFill>
                  <a:srgbClr val="3C3CFF"/>
                </a:solidFill>
                <a:latin typeface="CMR10"/>
              </a:rPr>
              <a:t> </a:t>
            </a:r>
            <a:r>
              <a:rPr lang="en-CA" sz="1800" dirty="0">
                <a:latin typeface="CMR10"/>
              </a:rPr>
              <a:t>doing workshops and outreach to attract HQP to Atlantic Canada.</a:t>
            </a:r>
          </a:p>
          <a:p>
            <a:r>
              <a:rPr lang="en-CA" sz="1800" b="1" dirty="0">
                <a:solidFill>
                  <a:srgbClr val="FF0000"/>
                </a:solidFill>
                <a:latin typeface="CMR10"/>
              </a:rPr>
              <a:t>Socio-economic status, culture, indigenous. </a:t>
            </a:r>
            <a:r>
              <a:rPr lang="en-CA" sz="1800" b="1" dirty="0">
                <a:latin typeface="CMR10"/>
              </a:rPr>
              <a:t>Svetlana Barkanova</a:t>
            </a:r>
            <a:r>
              <a:rPr lang="en-CA" sz="1800" dirty="0">
                <a:latin typeface="CMR10"/>
              </a:rPr>
              <a:t>: One of the Chairs for Inclusion in Science and Engineering (CISE) program with  activities in </a:t>
            </a:r>
            <a:r>
              <a:rPr lang="en-CA" sz="1800" dirty="0">
                <a:solidFill>
                  <a:srgbClr val="00B050"/>
                </a:solidFill>
                <a:latin typeface="CMR10"/>
              </a:rPr>
              <a:t>rural Atlantic Canada </a:t>
            </a:r>
            <a:r>
              <a:rPr lang="en-CA" sz="1800" dirty="0">
                <a:latin typeface="CMR10"/>
              </a:rPr>
              <a:t>and with </a:t>
            </a:r>
            <a:r>
              <a:rPr lang="en-CA" sz="1800" dirty="0">
                <a:solidFill>
                  <a:srgbClr val="FFC000"/>
                </a:solidFill>
                <a:latin typeface="CMR10"/>
              </a:rPr>
              <a:t>Indigenous students.</a:t>
            </a:r>
            <a:endParaRPr lang="en-CA" sz="1800" dirty="0">
              <a:latin typeface="CMR10"/>
            </a:endParaRPr>
          </a:p>
          <a:p>
            <a:r>
              <a:rPr lang="en-CA" sz="1900" b="1" dirty="0">
                <a:solidFill>
                  <a:srgbClr val="FF0000"/>
                </a:solidFill>
              </a:rPr>
              <a:t>Age/parental status/place of origin. </a:t>
            </a:r>
            <a:r>
              <a:rPr lang="en-CA" sz="1900" b="1" dirty="0"/>
              <a:t>Alex </a:t>
            </a:r>
            <a:r>
              <a:rPr lang="en-CA" sz="1900" b="1" dirty="0" err="1"/>
              <a:t>Gezerlis</a:t>
            </a:r>
            <a:r>
              <a:rPr lang="en-CA" sz="1900" b="1" dirty="0"/>
              <a:t> </a:t>
            </a:r>
            <a:r>
              <a:rPr lang="en-CA" sz="1800" dirty="0"/>
              <a:t>has recruited </a:t>
            </a:r>
            <a:r>
              <a:rPr lang="en-CA" sz="1800" dirty="0">
                <a:solidFill>
                  <a:srgbClr val="3C3CFF"/>
                </a:solidFill>
              </a:rPr>
              <a:t>two Syrians, </a:t>
            </a:r>
            <a:r>
              <a:rPr lang="en-CA" sz="1800" dirty="0">
                <a:solidFill>
                  <a:schemeClr val="accent2"/>
                </a:solidFill>
              </a:rPr>
              <a:t>3 refugees</a:t>
            </a:r>
            <a:r>
              <a:rPr lang="en-CA" sz="1800" dirty="0">
                <a:solidFill>
                  <a:srgbClr val="3C3CFF"/>
                </a:solidFill>
              </a:rPr>
              <a:t>, </a:t>
            </a:r>
            <a:r>
              <a:rPr lang="en-CA" sz="1800" dirty="0">
                <a:solidFill>
                  <a:schemeClr val="accent2">
                    <a:lumMod val="75000"/>
                  </a:schemeClr>
                </a:solidFill>
              </a:rPr>
              <a:t>a</a:t>
            </a:r>
            <a:r>
              <a:rPr lang="en-CA" sz="1800" dirty="0">
                <a:solidFill>
                  <a:srgbClr val="3C3CFF"/>
                </a:solidFill>
              </a:rPr>
              <a:t> </a:t>
            </a:r>
            <a:r>
              <a:rPr lang="en-CA" sz="1800" dirty="0">
                <a:solidFill>
                  <a:schemeClr val="accent2">
                    <a:lumMod val="75000"/>
                  </a:schemeClr>
                </a:solidFill>
              </a:rPr>
              <a:t>mature student who is a parent of three</a:t>
            </a:r>
            <a:r>
              <a:rPr lang="en-CA" sz="1800" dirty="0">
                <a:solidFill>
                  <a:srgbClr val="3C3CFF"/>
                </a:solidFill>
              </a:rPr>
              <a:t>, as well </a:t>
            </a:r>
            <a:r>
              <a:rPr lang="en-CA" sz="1800" dirty="0">
                <a:solidFill>
                  <a:schemeClr val="accent6">
                    <a:lumMod val="50000"/>
                  </a:schemeClr>
                </a:solidFill>
              </a:rPr>
              <a:t>as a </a:t>
            </a:r>
            <a:r>
              <a:rPr lang="en-CA" sz="1800" dirty="0">
                <a:solidFill>
                  <a:schemeClr val="accent6">
                    <a:lumMod val="75000"/>
                  </a:schemeClr>
                </a:solidFill>
              </a:rPr>
              <a:t>person with a physical disability</a:t>
            </a:r>
            <a:r>
              <a:rPr lang="en-CA" sz="1800" dirty="0">
                <a:solidFill>
                  <a:srgbClr val="3C3CFF"/>
                </a:solidFill>
              </a:rPr>
              <a:t> </a:t>
            </a:r>
            <a:r>
              <a:rPr lang="en-CA" sz="1800" dirty="0"/>
              <a:t>over past 5 years.</a:t>
            </a:r>
          </a:p>
          <a:p>
            <a:pPr marL="0" indent="0">
              <a:buNone/>
            </a:pPr>
            <a:r>
              <a:rPr lang="en-CA" sz="1800" dirty="0">
                <a:solidFill>
                  <a:srgbClr val="3C3CFF"/>
                </a:solidFill>
              </a:rPr>
              <a:t> </a:t>
            </a:r>
            <a:endParaRPr lang="en-CA" sz="1900" dirty="0">
              <a:solidFill>
                <a:srgbClr val="3C3CFF"/>
              </a:solidFill>
              <a:latin typeface="CMR10"/>
            </a:endParaRPr>
          </a:p>
          <a:p>
            <a:endParaRPr lang="en-CA" sz="1800" dirty="0">
              <a:latin typeface="CMR10"/>
            </a:endParaRPr>
          </a:p>
          <a:p>
            <a:endParaRPr lang="en-CA" sz="1800" dirty="0">
              <a:latin typeface="CMR10"/>
            </a:endParaRPr>
          </a:p>
          <a:p>
            <a:pPr marL="0" indent="0">
              <a:buNone/>
            </a:pPr>
            <a:endParaRPr lang="en-CA" dirty="0"/>
          </a:p>
          <a:p>
            <a:endParaRPr lang="en-CA" dirty="0"/>
          </a:p>
          <a:p>
            <a:pPr marL="0" indent="0">
              <a:buNone/>
            </a:pPr>
            <a:endParaRPr lang="en-CA" sz="1800" dirty="0">
              <a:effectLst/>
              <a:latin typeface="CMR10"/>
            </a:endParaRPr>
          </a:p>
          <a:p>
            <a:endParaRPr lang="en-CA" dirty="0"/>
          </a:p>
          <a:p>
            <a:endParaRPr lang="en-CA" dirty="0"/>
          </a:p>
        </p:txBody>
      </p:sp>
    </p:spTree>
    <p:extLst>
      <p:ext uri="{BB962C8B-B14F-4D97-AF65-F5344CB8AC3E}">
        <p14:creationId xmlns:p14="http://schemas.microsoft.com/office/powerpoint/2010/main" val="526414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108A3-2876-3F54-B74F-E473539F32CE}"/>
              </a:ext>
            </a:extLst>
          </p:cNvPr>
          <p:cNvSpPr>
            <a:spLocks noGrp="1"/>
          </p:cNvSpPr>
          <p:nvPr>
            <p:ph type="title"/>
          </p:nvPr>
        </p:nvSpPr>
        <p:spPr/>
        <p:txBody>
          <a:bodyPr/>
          <a:lstStyle/>
          <a:p>
            <a:r>
              <a:rPr lang="en-CA" dirty="0"/>
              <a:t>Highlighted in last CINP brief</a:t>
            </a:r>
          </a:p>
        </p:txBody>
      </p:sp>
      <p:sp>
        <p:nvSpPr>
          <p:cNvPr id="4" name="Content Placeholder 3">
            <a:extLst>
              <a:ext uri="{FF2B5EF4-FFF2-40B4-BE49-F238E27FC236}">
                <a16:creationId xmlns:a16="http://schemas.microsoft.com/office/drawing/2014/main" id="{0DC03C62-B176-7457-B87F-C00D7D381596}"/>
              </a:ext>
            </a:extLst>
          </p:cNvPr>
          <p:cNvSpPr txBox="1">
            <a:spLocks noGrp="1"/>
          </p:cNvSpPr>
          <p:nvPr>
            <p:ph idx="1"/>
          </p:nvPr>
        </p:nvSpPr>
        <p:spPr>
          <a:xfrm>
            <a:off x="838200" y="1825625"/>
            <a:ext cx="10515600" cy="3090141"/>
          </a:xfrm>
          <a:prstGeom prst="rect">
            <a:avLst/>
          </a:prstGeom>
          <a:noFill/>
        </p:spPr>
        <p:txBody>
          <a:bodyPr wrap="square">
            <a:spAutoFit/>
          </a:bodyPr>
          <a:lstStyle/>
          <a:p>
            <a:r>
              <a:rPr lang="en-CA" sz="2000" dirty="0">
                <a:solidFill>
                  <a:srgbClr val="FF0000"/>
                </a:solidFill>
                <a:latin typeface="CMR10"/>
              </a:rPr>
              <a:t>MOLLER:</a:t>
            </a:r>
            <a:r>
              <a:rPr lang="en-CA" sz="2000" dirty="0">
                <a:solidFill>
                  <a:srgbClr val="3C3CFF"/>
                </a:solidFill>
                <a:latin typeface="CMR10"/>
              </a:rPr>
              <a:t> </a:t>
            </a:r>
            <a:r>
              <a:rPr lang="en-CA" sz="1800" dirty="0"/>
              <a:t>University of Manitoba (</a:t>
            </a:r>
            <a:r>
              <a:rPr lang="en-CA" sz="1800" dirty="0" err="1"/>
              <a:t>Mammei</a:t>
            </a:r>
            <a:r>
              <a:rPr lang="en-CA" sz="1800" dirty="0"/>
              <a:t> and Longo)</a:t>
            </a:r>
            <a:r>
              <a:rPr lang="en-CA" sz="1800" dirty="0">
                <a:solidFill>
                  <a:srgbClr val="3C3CFF"/>
                </a:solidFill>
              </a:rPr>
              <a:t> </a:t>
            </a:r>
            <a:r>
              <a:rPr lang="en-CA" sz="1800" dirty="0"/>
              <a:t>run</a:t>
            </a:r>
            <a:r>
              <a:rPr lang="en-CA" sz="1800" dirty="0">
                <a:solidFill>
                  <a:srgbClr val="3C3CFF"/>
                </a:solidFill>
              </a:rPr>
              <a:t> </a:t>
            </a:r>
            <a:r>
              <a:rPr lang="en-CA" sz="1800" dirty="0"/>
              <a:t>the</a:t>
            </a:r>
            <a:r>
              <a:rPr lang="en-CA" sz="1800" dirty="0">
                <a:solidFill>
                  <a:srgbClr val="FF0000"/>
                </a:solidFill>
              </a:rPr>
              <a:t>  </a:t>
            </a:r>
            <a:r>
              <a:rPr lang="en-CA" sz="1800" dirty="0">
                <a:solidFill>
                  <a:srgbClr val="3C3CFF"/>
                </a:solidFill>
              </a:rPr>
              <a:t>Verna J. Kirkness summer program, </a:t>
            </a:r>
            <a:r>
              <a:rPr lang="en-CA" sz="1800" dirty="0"/>
              <a:t>working with indigenous students. Memorial University (Barkanova) runs a</a:t>
            </a:r>
            <a:r>
              <a:rPr lang="en-CA" sz="1800" dirty="0">
                <a:solidFill>
                  <a:srgbClr val="3C3CFF"/>
                </a:solidFill>
              </a:rPr>
              <a:t> recruitment program featuring female and Indigenous role models</a:t>
            </a:r>
            <a:r>
              <a:rPr lang="en-CA" sz="2000" dirty="0">
                <a:solidFill>
                  <a:srgbClr val="3C3CFF"/>
                </a:solidFill>
              </a:rPr>
              <a:t>.</a:t>
            </a:r>
          </a:p>
          <a:p>
            <a:r>
              <a:rPr lang="en-CA" sz="2000" dirty="0">
                <a:solidFill>
                  <a:srgbClr val="FF0000"/>
                </a:solidFill>
              </a:rPr>
              <a:t>W. Deconinck </a:t>
            </a:r>
            <a:r>
              <a:rPr lang="en-CA" sz="2000" dirty="0"/>
              <a:t>(University of Manitoba): extensive work for LGBTQ+ physicists.</a:t>
            </a:r>
          </a:p>
          <a:p>
            <a:endParaRPr lang="en-CA" sz="2000" dirty="0"/>
          </a:p>
          <a:p>
            <a:r>
              <a:rPr lang="en-CA" sz="2400" dirty="0"/>
              <a:t>These EDI activities are ongoing and are reported in current briefs.</a:t>
            </a:r>
          </a:p>
          <a:p>
            <a:endParaRPr lang="en-CA" sz="2400" dirty="0"/>
          </a:p>
          <a:p>
            <a:r>
              <a:rPr lang="en-CA" sz="2400" b="1" dirty="0">
                <a:solidFill>
                  <a:srgbClr val="FFC000"/>
                </a:solidFill>
              </a:rPr>
              <a:t>Need highlights for this brief </a:t>
            </a:r>
          </a:p>
        </p:txBody>
      </p:sp>
    </p:spTree>
    <p:extLst>
      <p:ext uri="{BB962C8B-B14F-4D97-AF65-F5344CB8AC3E}">
        <p14:creationId xmlns:p14="http://schemas.microsoft.com/office/powerpoint/2010/main" val="2205445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1896F-F084-A182-543A-F19DF0009DA1}"/>
              </a:ext>
            </a:extLst>
          </p:cNvPr>
          <p:cNvSpPr>
            <a:spLocks noGrp="1"/>
          </p:cNvSpPr>
          <p:nvPr>
            <p:ph type="title"/>
          </p:nvPr>
        </p:nvSpPr>
        <p:spPr/>
        <p:txBody>
          <a:bodyPr/>
          <a:lstStyle/>
          <a:p>
            <a:r>
              <a:rPr lang="en-CA" dirty="0"/>
              <a:t>EDI: Collaborations</a:t>
            </a:r>
          </a:p>
        </p:txBody>
      </p:sp>
      <p:sp>
        <p:nvSpPr>
          <p:cNvPr id="3" name="Content Placeholder 2">
            <a:extLst>
              <a:ext uri="{FF2B5EF4-FFF2-40B4-BE49-F238E27FC236}">
                <a16:creationId xmlns:a16="http://schemas.microsoft.com/office/drawing/2014/main" id="{4B89E929-05DF-9BC7-5E53-E26E8353CE70}"/>
              </a:ext>
            </a:extLst>
          </p:cNvPr>
          <p:cNvSpPr>
            <a:spLocks noGrp="1"/>
          </p:cNvSpPr>
          <p:nvPr>
            <p:ph idx="1"/>
          </p:nvPr>
        </p:nvSpPr>
        <p:spPr>
          <a:xfrm>
            <a:off x="533400" y="1509102"/>
            <a:ext cx="10515600" cy="4351338"/>
          </a:xfrm>
        </p:spPr>
        <p:txBody>
          <a:bodyPr>
            <a:normAutofit lnSpcReduction="10000"/>
          </a:bodyPr>
          <a:lstStyle/>
          <a:p>
            <a:r>
              <a:rPr lang="en-CA" sz="1800" dirty="0">
                <a:solidFill>
                  <a:srgbClr val="FF0000"/>
                </a:solidFill>
                <a:effectLst/>
                <a:latin typeface="CMR10"/>
              </a:rPr>
              <a:t>ALPHA-Canada</a:t>
            </a:r>
            <a:r>
              <a:rPr lang="en-CA" sz="1800" dirty="0">
                <a:effectLst/>
                <a:latin typeface="CMR10"/>
              </a:rPr>
              <a:t> formed an EDI committee to serve as a forum to identify issues and implement new practices to improve EDI. T</a:t>
            </a:r>
            <a:r>
              <a:rPr lang="en-CA" sz="1800" dirty="0">
                <a:latin typeface="CMR10"/>
              </a:rPr>
              <a:t>hree consecutive Richard Azuma Fellowships awarded to self-identified equity-deserving students</a:t>
            </a:r>
            <a:endParaRPr lang="en-CA" sz="1800" dirty="0">
              <a:effectLst/>
              <a:latin typeface="CMR10"/>
            </a:endParaRPr>
          </a:p>
          <a:p>
            <a:r>
              <a:rPr lang="en-CA" sz="1800" dirty="0" err="1">
                <a:solidFill>
                  <a:srgbClr val="FF0000"/>
                </a:solidFill>
                <a:effectLst/>
                <a:latin typeface="CMR10"/>
              </a:rPr>
              <a:t>nEXO</a:t>
            </a:r>
            <a:r>
              <a:rPr lang="en-CA" sz="1800" dirty="0">
                <a:solidFill>
                  <a:srgbClr val="FF0000"/>
                </a:solidFill>
                <a:effectLst/>
                <a:latin typeface="CMR10"/>
              </a:rPr>
              <a:t>-Canada</a:t>
            </a:r>
            <a:r>
              <a:rPr lang="en-CA" sz="1800" dirty="0">
                <a:effectLst/>
                <a:latin typeface="CMR10"/>
              </a:rPr>
              <a:t> has implemented a </a:t>
            </a:r>
            <a:r>
              <a:rPr lang="en-CA" sz="1800" dirty="0">
                <a:solidFill>
                  <a:srgbClr val="FF0000"/>
                </a:solidFill>
                <a:effectLst/>
                <a:latin typeface="CMR10"/>
              </a:rPr>
              <a:t>Code of Conduct </a:t>
            </a:r>
            <a:r>
              <a:rPr lang="en-CA" sz="1800" dirty="0">
                <a:effectLst/>
                <a:latin typeface="CMR10"/>
              </a:rPr>
              <a:t>and </a:t>
            </a:r>
            <a:r>
              <a:rPr lang="en-CA" sz="1800" dirty="0">
                <a:solidFill>
                  <a:srgbClr val="FF0000"/>
                </a:solidFill>
                <a:effectLst/>
                <a:latin typeface="CMR10"/>
              </a:rPr>
              <a:t>elected ombudspersons </a:t>
            </a:r>
            <a:r>
              <a:rPr lang="en-CA" sz="1800" dirty="0">
                <a:effectLst/>
                <a:latin typeface="CMR10"/>
              </a:rPr>
              <a:t>to address concerns impartially. The collaboration is </a:t>
            </a:r>
            <a:r>
              <a:rPr lang="en-CA" sz="1800" dirty="0">
                <a:solidFill>
                  <a:srgbClr val="FF0000"/>
                </a:solidFill>
                <a:effectLst/>
                <a:latin typeface="CMR10"/>
              </a:rPr>
              <a:t>international</a:t>
            </a:r>
            <a:r>
              <a:rPr lang="en-CA" sz="1800" dirty="0">
                <a:effectLst/>
                <a:latin typeface="CMR10"/>
              </a:rPr>
              <a:t>, and the Canadian team includes a mix of early-career researchers and minority-identifying scientists. </a:t>
            </a:r>
            <a:endParaRPr lang="en-CA" dirty="0"/>
          </a:p>
          <a:p>
            <a:r>
              <a:rPr lang="en-CA" sz="1800" dirty="0">
                <a:solidFill>
                  <a:srgbClr val="FF0000"/>
                </a:solidFill>
                <a:latin typeface="CMR10"/>
              </a:rPr>
              <a:t>TUCAN:</a:t>
            </a:r>
            <a:r>
              <a:rPr lang="en-CA" sz="1800" dirty="0">
                <a:latin typeface="CMR10"/>
              </a:rPr>
              <a:t> D</a:t>
            </a:r>
            <a:r>
              <a:rPr lang="en-CA" sz="1800" dirty="0">
                <a:effectLst/>
                <a:latin typeface="CMR10"/>
              </a:rPr>
              <a:t>evelopment of a Code of Conduct to encode the Collaboration’s support of EDI principles (an effort spearheaded by Canadians in the international collaboration)</a:t>
            </a:r>
            <a:endParaRPr lang="en-CA" sz="1800" dirty="0">
              <a:effectLst/>
              <a:latin typeface="SFRM1095"/>
            </a:endParaRPr>
          </a:p>
          <a:p>
            <a:r>
              <a:rPr lang="en-CA" sz="1800" dirty="0">
                <a:solidFill>
                  <a:srgbClr val="FF0000"/>
                </a:solidFill>
                <a:latin typeface="CMR10"/>
              </a:rPr>
              <a:t>EDM3: </a:t>
            </a:r>
            <a:r>
              <a:rPr lang="en-CA" sz="1800" dirty="0">
                <a:effectLst/>
                <a:latin typeface="CMR10"/>
              </a:rPr>
              <a:t>An aggressive set of EDI measures are being used to encourage larger representation in the collaboration from groups that are currently underrepresented in experimental physics. </a:t>
            </a:r>
            <a:endParaRPr lang="en-CA" sz="1200" dirty="0"/>
          </a:p>
          <a:p>
            <a:r>
              <a:rPr lang="en-CA" sz="1800" dirty="0">
                <a:solidFill>
                  <a:srgbClr val="FF0000"/>
                </a:solidFill>
                <a:latin typeface="CMR10"/>
              </a:rPr>
              <a:t>High-T superconducting magnets</a:t>
            </a:r>
            <a:r>
              <a:rPr lang="en-CA" sz="1800" dirty="0">
                <a:latin typeface="CMR10"/>
              </a:rPr>
              <a:t>: </a:t>
            </a:r>
            <a:r>
              <a:rPr lang="en-CA" sz="1800" dirty="0">
                <a:effectLst/>
                <a:latin typeface="CMR10"/>
              </a:rPr>
              <a:t> Regarding EDI, each partner will involve its own EDI officers at all steps of a recruitment process (advertisement, interview and selection). </a:t>
            </a:r>
            <a:endParaRPr lang="en-CA" sz="1200" dirty="0"/>
          </a:p>
          <a:p>
            <a:endParaRPr lang="en-CA" sz="1800" dirty="0">
              <a:solidFill>
                <a:srgbClr val="3C3CFF"/>
              </a:solidFill>
              <a:latin typeface="CMR10"/>
            </a:endParaRPr>
          </a:p>
          <a:p>
            <a:pPr marL="0" indent="0">
              <a:buNone/>
            </a:pPr>
            <a:br>
              <a:rPr lang="en-CA" sz="1800" dirty="0">
                <a:effectLst/>
                <a:latin typeface="CMR10"/>
              </a:rPr>
            </a:br>
            <a:endParaRPr lang="en-CA" sz="1800" dirty="0">
              <a:effectLst/>
              <a:latin typeface="SFRM1095"/>
            </a:endParaRPr>
          </a:p>
          <a:p>
            <a:endParaRPr lang="en-CA" dirty="0"/>
          </a:p>
          <a:p>
            <a:endParaRPr lang="en-CA" dirty="0"/>
          </a:p>
        </p:txBody>
      </p:sp>
    </p:spTree>
    <p:extLst>
      <p:ext uri="{BB962C8B-B14F-4D97-AF65-F5344CB8AC3E}">
        <p14:creationId xmlns:p14="http://schemas.microsoft.com/office/powerpoint/2010/main" val="1600013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51858-B1DB-4101-8CDF-A55762CCD5C2}"/>
              </a:ext>
            </a:extLst>
          </p:cNvPr>
          <p:cNvSpPr>
            <a:spLocks noGrp="1"/>
          </p:cNvSpPr>
          <p:nvPr>
            <p:ph type="title"/>
          </p:nvPr>
        </p:nvSpPr>
        <p:spPr/>
        <p:txBody>
          <a:bodyPr/>
          <a:lstStyle/>
          <a:p>
            <a:r>
              <a:rPr lang="en-CA" dirty="0"/>
              <a:t>Outreach</a:t>
            </a:r>
          </a:p>
        </p:txBody>
      </p:sp>
      <p:sp>
        <p:nvSpPr>
          <p:cNvPr id="3" name="Content Placeholder 2">
            <a:extLst>
              <a:ext uri="{FF2B5EF4-FFF2-40B4-BE49-F238E27FC236}">
                <a16:creationId xmlns:a16="http://schemas.microsoft.com/office/drawing/2014/main" id="{4B7D2C4E-D094-FD60-A937-F125A872A85F}"/>
              </a:ext>
            </a:extLst>
          </p:cNvPr>
          <p:cNvSpPr>
            <a:spLocks noGrp="1"/>
          </p:cNvSpPr>
          <p:nvPr>
            <p:ph idx="1"/>
          </p:nvPr>
        </p:nvSpPr>
        <p:spPr>
          <a:xfrm>
            <a:off x="709246" y="1520825"/>
            <a:ext cx="10515600" cy="4351338"/>
          </a:xfrm>
        </p:spPr>
        <p:txBody>
          <a:bodyPr>
            <a:normAutofit lnSpcReduction="10000"/>
          </a:bodyPr>
          <a:lstStyle/>
          <a:p>
            <a:r>
              <a:rPr lang="en-CA" sz="1800" dirty="0">
                <a:solidFill>
                  <a:srgbClr val="FF0000"/>
                </a:solidFill>
              </a:rPr>
              <a:t>TRIUMF</a:t>
            </a:r>
            <a:r>
              <a:rPr lang="en-CA" dirty="0"/>
              <a:t>: </a:t>
            </a:r>
            <a:r>
              <a:rPr lang="en-CA" sz="1900" dirty="0"/>
              <a:t>Science Rendezvous (∼3000 people), (b) “Cosmic Night” events with the H.R. MacMillan Space Centre (∼400 people) 2-3 times/year, (c) many local community festivals and celebrations (∼2000 people or more), (d) science events for Indigenous and unrepresented youth and communities, (e) smaller local school or community events. </a:t>
            </a:r>
          </a:p>
          <a:p>
            <a:pPr marL="0" indent="0">
              <a:buNone/>
            </a:pPr>
            <a:endParaRPr lang="en-CA" sz="1900" dirty="0"/>
          </a:p>
          <a:p>
            <a:r>
              <a:rPr lang="en-CA" sz="1800" dirty="0">
                <a:solidFill>
                  <a:srgbClr val="FF0000"/>
                </a:solidFill>
              </a:rPr>
              <a:t>ALPHA-Canada: </a:t>
            </a:r>
            <a:r>
              <a:rPr lang="en-CA" sz="1800" dirty="0"/>
              <a:t>extensive media engagement with both national and international outlets, including CBC, Radio-Canada, The Globe and Mail, Maclean’s, The New York Times, and BBC. ALPHA’s demonstration of laser cooling of antihydrogen was featured on the cover of Nature and as one of the Top 10 Breakthroughs of the Year in 2021 by Physics World magazine. The gravity experiment was selected as one of Physics World’s Top 10 Breakthroughs of 2023, and as #2 most significant science story of 2023 by CBC. </a:t>
            </a:r>
          </a:p>
          <a:p>
            <a:pPr marL="0" indent="0">
              <a:buNone/>
            </a:pPr>
            <a:endParaRPr lang="en-CA" sz="1800" dirty="0"/>
          </a:p>
          <a:p>
            <a:r>
              <a:rPr lang="en-CA" sz="1800" dirty="0">
                <a:solidFill>
                  <a:srgbClr val="FF0000"/>
                </a:solidFill>
              </a:rPr>
              <a:t>Individuals</a:t>
            </a:r>
            <a:r>
              <a:rPr lang="en-CA" sz="1800" dirty="0"/>
              <a:t>: many !</a:t>
            </a:r>
          </a:p>
          <a:p>
            <a:endParaRPr lang="en-CA" sz="1800" dirty="0"/>
          </a:p>
          <a:p>
            <a:pPr marL="457200" lvl="1" indent="0">
              <a:buNone/>
            </a:pPr>
            <a:r>
              <a:rPr lang="en-CA" b="1" dirty="0">
                <a:solidFill>
                  <a:srgbClr val="FFC000"/>
                </a:solidFill>
              </a:rPr>
              <a:t>         Last CINP brief tied Outreach with EDI. Do we separate them?</a:t>
            </a:r>
          </a:p>
          <a:p>
            <a:pPr marL="457200" lvl="1" indent="0">
              <a:buNone/>
            </a:pPr>
            <a:endParaRPr lang="en-CA" dirty="0">
              <a:solidFill>
                <a:srgbClr val="FF0000"/>
              </a:solidFill>
            </a:endParaRPr>
          </a:p>
          <a:p>
            <a:endParaRPr lang="en-CA" sz="1800" dirty="0"/>
          </a:p>
          <a:p>
            <a:endParaRPr lang="en-CA" sz="1800" dirty="0"/>
          </a:p>
          <a:p>
            <a:endParaRPr lang="en-CA" sz="1800" dirty="0"/>
          </a:p>
          <a:p>
            <a:endParaRPr lang="en-CA" sz="1800" dirty="0"/>
          </a:p>
          <a:p>
            <a:endParaRPr lang="en-CA" dirty="0"/>
          </a:p>
          <a:p>
            <a:endParaRPr lang="en-CA" dirty="0"/>
          </a:p>
        </p:txBody>
      </p:sp>
    </p:spTree>
    <p:extLst>
      <p:ext uri="{BB962C8B-B14F-4D97-AF65-F5344CB8AC3E}">
        <p14:creationId xmlns:p14="http://schemas.microsoft.com/office/powerpoint/2010/main" val="3799348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AF23AC6-4FA4-A450-D50F-D5FEAF1DB640}"/>
              </a:ext>
            </a:extLst>
          </p:cNvPr>
          <p:cNvSpPr>
            <a:spLocks noGrp="1"/>
          </p:cNvSpPr>
          <p:nvPr>
            <p:ph type="title"/>
          </p:nvPr>
        </p:nvSpPr>
        <p:spPr/>
        <p:txBody>
          <a:bodyPr/>
          <a:lstStyle/>
          <a:p>
            <a:r>
              <a:rPr lang="en-CA" dirty="0"/>
              <a:t>Last CINP brief</a:t>
            </a:r>
          </a:p>
        </p:txBody>
      </p:sp>
      <p:pic>
        <p:nvPicPr>
          <p:cNvPr id="5" name="Content Placeholder 4" descr="A poster of a company&#10;&#10;AI-generated content may be incorrect.">
            <a:extLst>
              <a:ext uri="{FF2B5EF4-FFF2-40B4-BE49-F238E27FC236}">
                <a16:creationId xmlns:a16="http://schemas.microsoft.com/office/drawing/2014/main" id="{EFE205B0-8850-E5BF-DA7E-DEF4E5A67717}"/>
              </a:ext>
            </a:extLst>
          </p:cNvPr>
          <p:cNvPicPr>
            <a:picLocks noGrp="1" noChangeAspect="1"/>
          </p:cNvPicPr>
          <p:nvPr>
            <p:ph sz="half" idx="1"/>
          </p:nvPr>
        </p:nvPicPr>
        <p:blipFill>
          <a:blip r:embed="rId2"/>
          <a:stretch>
            <a:fillRect/>
          </a:stretch>
        </p:blipFill>
        <p:spPr>
          <a:xfrm>
            <a:off x="838200" y="1411444"/>
            <a:ext cx="3687046" cy="4630582"/>
          </a:xfrm>
        </p:spPr>
      </p:pic>
      <p:pic>
        <p:nvPicPr>
          <p:cNvPr id="9" name="Content Placeholder 8" descr="A paper with blue text&#10;&#10;AI-generated content may be incorrect.">
            <a:extLst>
              <a:ext uri="{FF2B5EF4-FFF2-40B4-BE49-F238E27FC236}">
                <a16:creationId xmlns:a16="http://schemas.microsoft.com/office/drawing/2014/main" id="{EE9F04A8-272B-2348-0DC3-E666A7180B31}"/>
              </a:ext>
            </a:extLst>
          </p:cNvPr>
          <p:cNvPicPr>
            <a:picLocks noGrp="1" noChangeAspect="1"/>
          </p:cNvPicPr>
          <p:nvPr>
            <p:ph sz="half" idx="2"/>
          </p:nvPr>
        </p:nvPicPr>
        <p:blipFill>
          <a:blip r:embed="rId3"/>
          <a:stretch>
            <a:fillRect/>
          </a:stretch>
        </p:blipFill>
        <p:spPr>
          <a:xfrm>
            <a:off x="5245755" y="2380512"/>
            <a:ext cx="6243879" cy="1506734"/>
          </a:xfrm>
        </p:spPr>
      </p:pic>
    </p:spTree>
    <p:extLst>
      <p:ext uri="{BB962C8B-B14F-4D97-AF65-F5344CB8AC3E}">
        <p14:creationId xmlns:p14="http://schemas.microsoft.com/office/powerpoint/2010/main" val="1976041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F7155-80AD-EEEA-F6E7-B699A7349BB1}"/>
              </a:ext>
            </a:extLst>
          </p:cNvPr>
          <p:cNvSpPr>
            <a:spLocks noGrp="1"/>
          </p:cNvSpPr>
          <p:nvPr>
            <p:ph type="title"/>
          </p:nvPr>
        </p:nvSpPr>
        <p:spPr>
          <a:xfrm>
            <a:off x="989806" y="9101"/>
            <a:ext cx="10515600" cy="1325563"/>
          </a:xfrm>
        </p:spPr>
        <p:txBody>
          <a:bodyPr/>
          <a:lstStyle/>
          <a:p>
            <a:r>
              <a:rPr lang="en-CA" dirty="0"/>
              <a:t>HQP data</a:t>
            </a:r>
          </a:p>
        </p:txBody>
      </p:sp>
      <p:sp>
        <p:nvSpPr>
          <p:cNvPr id="14" name="Content Placeholder 13">
            <a:extLst>
              <a:ext uri="{FF2B5EF4-FFF2-40B4-BE49-F238E27FC236}">
                <a16:creationId xmlns:a16="http://schemas.microsoft.com/office/drawing/2014/main" id="{F74E8D89-0867-667A-1E8D-8D39B8CE7EF1}"/>
              </a:ext>
            </a:extLst>
          </p:cNvPr>
          <p:cNvSpPr>
            <a:spLocks noGrp="1"/>
          </p:cNvSpPr>
          <p:nvPr>
            <p:ph sz="half" idx="1"/>
          </p:nvPr>
        </p:nvSpPr>
        <p:spPr>
          <a:xfrm>
            <a:off x="204865" y="1343765"/>
            <a:ext cx="5181600" cy="4351338"/>
          </a:xfrm>
        </p:spPr>
        <p:txBody>
          <a:bodyPr>
            <a:normAutofit/>
          </a:bodyPr>
          <a:lstStyle/>
          <a:p>
            <a:pPr marL="0" indent="0">
              <a:buNone/>
            </a:pPr>
            <a:r>
              <a:rPr lang="en-CA" sz="1800" b="1" dirty="0">
                <a:solidFill>
                  <a:srgbClr val="FF0000"/>
                </a:solidFill>
              </a:rPr>
              <a:t>Hadrons/QCD</a:t>
            </a:r>
            <a:r>
              <a:rPr lang="en-CA" sz="1800" dirty="0">
                <a:solidFill>
                  <a:srgbClr val="3C3CFF"/>
                </a:solidFill>
              </a:rPr>
              <a:t>: Experiment</a:t>
            </a:r>
            <a:r>
              <a:rPr lang="en-CA" sz="1800" dirty="0"/>
              <a:t>: </a:t>
            </a:r>
            <a:r>
              <a:rPr lang="en-CA" sz="1800" dirty="0" err="1"/>
              <a:t>Jlab</a:t>
            </a:r>
            <a:r>
              <a:rPr lang="en-CA" sz="1800" dirty="0"/>
              <a:t>, EIC. </a:t>
            </a:r>
            <a:r>
              <a:rPr lang="en-CA" sz="1800" dirty="0">
                <a:solidFill>
                  <a:srgbClr val="3C3CFF"/>
                </a:solidFill>
              </a:rPr>
              <a:t>Theory</a:t>
            </a:r>
            <a:r>
              <a:rPr lang="en-CA" sz="1800" dirty="0"/>
              <a:t>: Ahmady-Sandapen, Gojko</a:t>
            </a:r>
          </a:p>
        </p:txBody>
      </p:sp>
      <p:sp>
        <p:nvSpPr>
          <p:cNvPr id="31" name="AutoShape 2" descr="Output image">
            <a:extLst>
              <a:ext uri="{FF2B5EF4-FFF2-40B4-BE49-F238E27FC236}">
                <a16:creationId xmlns:a16="http://schemas.microsoft.com/office/drawing/2014/main" id="{E44AB728-E281-EF6E-B630-7991D0B3571C}"/>
              </a:ext>
            </a:extLst>
          </p:cNvPr>
          <p:cNvSpPr>
            <a:spLocks noChangeAspect="1" noChangeArrowheads="1"/>
          </p:cNvSpPr>
          <p:nvPr/>
        </p:nvSpPr>
        <p:spPr bwMode="auto">
          <a:xfrm>
            <a:off x="157940" y="0"/>
            <a:ext cx="11687986"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32" name="AutoShape 4" descr="Output image">
            <a:extLst>
              <a:ext uri="{FF2B5EF4-FFF2-40B4-BE49-F238E27FC236}">
                <a16:creationId xmlns:a16="http://schemas.microsoft.com/office/drawing/2014/main" id="{CC7D801E-6BAC-FF36-95B1-7FF92037E184}"/>
              </a:ext>
            </a:extLst>
          </p:cNvPr>
          <p:cNvSpPr>
            <a:spLocks noChangeAspect="1" noChangeArrowheads="1"/>
          </p:cNvSpPr>
          <p:nvPr/>
        </p:nvSpPr>
        <p:spPr bwMode="auto">
          <a:xfrm>
            <a:off x="157939" y="48964"/>
            <a:ext cx="11501437"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40" name="Content Placeholder 39" descr="A graph of a number of students&#10;&#10;AI-generated content may be incorrect.">
            <a:extLst>
              <a:ext uri="{FF2B5EF4-FFF2-40B4-BE49-F238E27FC236}">
                <a16:creationId xmlns:a16="http://schemas.microsoft.com/office/drawing/2014/main" id="{E7243F3F-13D4-222C-B532-38174FD6B7E1}"/>
              </a:ext>
            </a:extLst>
          </p:cNvPr>
          <p:cNvPicPr>
            <a:picLocks noGrp="1" noChangeAspect="1"/>
          </p:cNvPicPr>
          <p:nvPr>
            <p:ph sz="half" idx="2"/>
          </p:nvPr>
        </p:nvPicPr>
        <p:blipFill>
          <a:blip r:embed="rId2"/>
          <a:stretch>
            <a:fillRect/>
          </a:stretch>
        </p:blipFill>
        <p:spPr>
          <a:xfrm>
            <a:off x="817825" y="2139665"/>
            <a:ext cx="3130232" cy="1878139"/>
          </a:xfrm>
        </p:spPr>
      </p:pic>
      <p:pic>
        <p:nvPicPr>
          <p:cNvPr id="3" name="Content Placeholder 20" descr="A graph with lines and numbers&#10;&#10;AI-generated content may be incorrect.">
            <a:extLst>
              <a:ext uri="{FF2B5EF4-FFF2-40B4-BE49-F238E27FC236}">
                <a16:creationId xmlns:a16="http://schemas.microsoft.com/office/drawing/2014/main" id="{1D627A8D-F2BF-17C7-4BDD-0BC8E8462BB2}"/>
              </a:ext>
            </a:extLst>
          </p:cNvPr>
          <p:cNvPicPr>
            <a:picLocks noChangeAspect="1"/>
          </p:cNvPicPr>
          <p:nvPr/>
        </p:nvPicPr>
        <p:blipFill>
          <a:blip r:embed="rId3"/>
          <a:stretch>
            <a:fillRect/>
          </a:stretch>
        </p:blipFill>
        <p:spPr>
          <a:xfrm>
            <a:off x="5908657" y="2136310"/>
            <a:ext cx="3217428" cy="1930457"/>
          </a:xfrm>
          <a:prstGeom prst="rect">
            <a:avLst/>
          </a:prstGeom>
        </p:spPr>
      </p:pic>
      <p:sp>
        <p:nvSpPr>
          <p:cNvPr id="5" name="TextBox 4">
            <a:extLst>
              <a:ext uri="{FF2B5EF4-FFF2-40B4-BE49-F238E27FC236}">
                <a16:creationId xmlns:a16="http://schemas.microsoft.com/office/drawing/2014/main" id="{D72E763B-7B3A-273E-F714-7D3061BD603F}"/>
              </a:ext>
            </a:extLst>
          </p:cNvPr>
          <p:cNvSpPr txBox="1"/>
          <p:nvPr/>
        </p:nvSpPr>
        <p:spPr>
          <a:xfrm>
            <a:off x="5386465" y="1269781"/>
            <a:ext cx="5722830" cy="646331"/>
          </a:xfrm>
          <a:prstGeom prst="rect">
            <a:avLst/>
          </a:prstGeom>
          <a:noFill/>
        </p:spPr>
        <p:txBody>
          <a:bodyPr wrap="square">
            <a:spAutoFit/>
          </a:bodyPr>
          <a:lstStyle/>
          <a:p>
            <a:r>
              <a:rPr lang="en-CA" b="1" dirty="0">
                <a:solidFill>
                  <a:srgbClr val="FF0000"/>
                </a:solidFill>
              </a:rPr>
              <a:t>Nuclear Structure</a:t>
            </a:r>
            <a:r>
              <a:rPr lang="en-CA" dirty="0">
                <a:solidFill>
                  <a:srgbClr val="3C3CFF"/>
                </a:solidFill>
              </a:rPr>
              <a:t>: Experiment</a:t>
            </a:r>
            <a:r>
              <a:rPr lang="en-CA" dirty="0"/>
              <a:t>: RIB in flight, Nab, NSL-SFU, PUMA, IRIS. </a:t>
            </a:r>
            <a:r>
              <a:rPr lang="en-CA" dirty="0">
                <a:solidFill>
                  <a:srgbClr val="3C3CFF"/>
                </a:solidFill>
              </a:rPr>
              <a:t>Theory</a:t>
            </a:r>
            <a:r>
              <a:rPr lang="en-CA" dirty="0"/>
              <a:t>: Holt, Vassh, Navratil</a:t>
            </a:r>
          </a:p>
        </p:txBody>
      </p:sp>
      <p:sp>
        <p:nvSpPr>
          <p:cNvPr id="7" name="TextBox 6">
            <a:extLst>
              <a:ext uri="{FF2B5EF4-FFF2-40B4-BE49-F238E27FC236}">
                <a16:creationId xmlns:a16="http://schemas.microsoft.com/office/drawing/2014/main" id="{94AE0284-F003-5F19-DF31-2A779BB44F3D}"/>
              </a:ext>
            </a:extLst>
          </p:cNvPr>
          <p:cNvSpPr txBox="1"/>
          <p:nvPr/>
        </p:nvSpPr>
        <p:spPr>
          <a:xfrm>
            <a:off x="204865" y="4115731"/>
            <a:ext cx="4615459" cy="646331"/>
          </a:xfrm>
          <a:prstGeom prst="rect">
            <a:avLst/>
          </a:prstGeom>
          <a:noFill/>
        </p:spPr>
        <p:txBody>
          <a:bodyPr wrap="square">
            <a:spAutoFit/>
          </a:bodyPr>
          <a:lstStyle/>
          <a:p>
            <a:r>
              <a:rPr lang="en-CA" b="1" dirty="0">
                <a:solidFill>
                  <a:srgbClr val="FF0000"/>
                </a:solidFill>
              </a:rPr>
              <a:t>Fundamental symmetries</a:t>
            </a:r>
            <a:r>
              <a:rPr lang="en-CA" dirty="0"/>
              <a:t>: MOLLER, EIC, ALPHA, </a:t>
            </a:r>
            <a:r>
              <a:rPr lang="en-CA" dirty="0" err="1"/>
              <a:t>NExo</a:t>
            </a:r>
            <a:r>
              <a:rPr lang="en-CA" dirty="0"/>
              <a:t>, </a:t>
            </a:r>
            <a:r>
              <a:rPr lang="en-CA" dirty="0" err="1"/>
              <a:t>PENeLOPE</a:t>
            </a:r>
            <a:r>
              <a:rPr lang="en-CA" dirty="0"/>
              <a:t>, TRINAT</a:t>
            </a:r>
          </a:p>
        </p:txBody>
      </p:sp>
      <p:pic>
        <p:nvPicPr>
          <p:cNvPr id="8" name="Content Placeholder 19" descr="A graph of a number of students&#10;&#10;AI-generated content may be incorrect.">
            <a:extLst>
              <a:ext uri="{FF2B5EF4-FFF2-40B4-BE49-F238E27FC236}">
                <a16:creationId xmlns:a16="http://schemas.microsoft.com/office/drawing/2014/main" id="{B2E9E69F-F693-8EFF-40EC-3352A7320A7A}"/>
              </a:ext>
            </a:extLst>
          </p:cNvPr>
          <p:cNvPicPr>
            <a:picLocks noChangeAspect="1"/>
          </p:cNvPicPr>
          <p:nvPr/>
        </p:nvPicPr>
        <p:blipFill>
          <a:blip r:embed="rId4"/>
          <a:stretch>
            <a:fillRect/>
          </a:stretch>
        </p:blipFill>
        <p:spPr>
          <a:xfrm>
            <a:off x="693164" y="4856101"/>
            <a:ext cx="3254893" cy="1952935"/>
          </a:xfrm>
          <a:prstGeom prst="rect">
            <a:avLst/>
          </a:prstGeom>
        </p:spPr>
      </p:pic>
      <p:pic>
        <p:nvPicPr>
          <p:cNvPr id="9" name="Content Placeholder 12" descr="A graph of a number of people&#10;&#10;AI-generated content may be incorrect.">
            <a:extLst>
              <a:ext uri="{FF2B5EF4-FFF2-40B4-BE49-F238E27FC236}">
                <a16:creationId xmlns:a16="http://schemas.microsoft.com/office/drawing/2014/main" id="{4716CDA6-3DD1-6B20-7508-48AEAA7A1542}"/>
              </a:ext>
            </a:extLst>
          </p:cNvPr>
          <p:cNvPicPr>
            <a:picLocks noChangeAspect="1"/>
          </p:cNvPicPr>
          <p:nvPr/>
        </p:nvPicPr>
        <p:blipFill>
          <a:blip r:embed="rId5"/>
          <a:stretch>
            <a:fillRect/>
          </a:stretch>
        </p:blipFill>
        <p:spPr>
          <a:xfrm>
            <a:off x="6042991" y="4867339"/>
            <a:ext cx="3217428" cy="1930457"/>
          </a:xfrm>
          <a:prstGeom prst="rect">
            <a:avLst/>
          </a:prstGeom>
        </p:spPr>
      </p:pic>
      <p:sp>
        <p:nvSpPr>
          <p:cNvPr id="11" name="TextBox 10">
            <a:extLst>
              <a:ext uri="{FF2B5EF4-FFF2-40B4-BE49-F238E27FC236}">
                <a16:creationId xmlns:a16="http://schemas.microsoft.com/office/drawing/2014/main" id="{620B4B04-1DE3-E251-090F-88046C221E7D}"/>
              </a:ext>
            </a:extLst>
          </p:cNvPr>
          <p:cNvSpPr txBox="1"/>
          <p:nvPr/>
        </p:nvSpPr>
        <p:spPr>
          <a:xfrm>
            <a:off x="5405820" y="4115731"/>
            <a:ext cx="6099586" cy="646331"/>
          </a:xfrm>
          <a:prstGeom prst="rect">
            <a:avLst/>
          </a:prstGeom>
          <a:noFill/>
        </p:spPr>
        <p:txBody>
          <a:bodyPr wrap="square">
            <a:spAutoFit/>
          </a:bodyPr>
          <a:lstStyle/>
          <a:p>
            <a:r>
              <a:rPr lang="en-CA" b="1" dirty="0">
                <a:solidFill>
                  <a:srgbClr val="FF0000"/>
                </a:solidFill>
              </a:rPr>
              <a:t>Nuclear Astrophysics</a:t>
            </a:r>
            <a:r>
              <a:rPr lang="en-CA" dirty="0">
                <a:solidFill>
                  <a:srgbClr val="3C3CFF"/>
                </a:solidFill>
              </a:rPr>
              <a:t>: Experiment</a:t>
            </a:r>
            <a:r>
              <a:rPr lang="en-CA" dirty="0"/>
              <a:t>: EMMA, ARIEL. </a:t>
            </a:r>
            <a:r>
              <a:rPr lang="en-CA" dirty="0">
                <a:solidFill>
                  <a:srgbClr val="3C3CFF"/>
                </a:solidFill>
              </a:rPr>
              <a:t>Theory</a:t>
            </a:r>
            <a:r>
              <a:rPr lang="en-CA" dirty="0"/>
              <a:t>: Holt, Caballero, Vassh</a:t>
            </a:r>
          </a:p>
        </p:txBody>
      </p:sp>
    </p:spTree>
    <p:extLst>
      <p:ext uri="{BB962C8B-B14F-4D97-AF65-F5344CB8AC3E}">
        <p14:creationId xmlns:p14="http://schemas.microsoft.com/office/powerpoint/2010/main" val="1462522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C690B-A73D-7D16-6C2B-04C2CA406D53}"/>
              </a:ext>
            </a:extLst>
          </p:cNvPr>
          <p:cNvSpPr>
            <a:spLocks noGrp="1"/>
          </p:cNvSpPr>
          <p:nvPr>
            <p:ph type="title"/>
          </p:nvPr>
        </p:nvSpPr>
        <p:spPr/>
        <p:txBody>
          <a:bodyPr/>
          <a:lstStyle/>
          <a:p>
            <a:r>
              <a:rPr lang="en-CA" dirty="0"/>
              <a:t>Comparing to last CINP brief</a:t>
            </a:r>
          </a:p>
        </p:txBody>
      </p:sp>
      <p:pic>
        <p:nvPicPr>
          <p:cNvPr id="8" name="Content Placeholder 7" descr="A graph of a graph of a number of students&#10;&#10;AI-generated content may be incorrect.">
            <a:extLst>
              <a:ext uri="{FF2B5EF4-FFF2-40B4-BE49-F238E27FC236}">
                <a16:creationId xmlns:a16="http://schemas.microsoft.com/office/drawing/2014/main" id="{0859C144-45F4-235A-F21C-F1218BC62273}"/>
              </a:ext>
            </a:extLst>
          </p:cNvPr>
          <p:cNvPicPr>
            <a:picLocks noGrp="1" noChangeAspect="1"/>
          </p:cNvPicPr>
          <p:nvPr>
            <p:ph sz="half" idx="1"/>
          </p:nvPr>
        </p:nvPicPr>
        <p:blipFill>
          <a:blip r:embed="rId2"/>
          <a:stretch>
            <a:fillRect/>
          </a:stretch>
        </p:blipFill>
        <p:spPr>
          <a:xfrm>
            <a:off x="248217" y="2589260"/>
            <a:ext cx="5990244" cy="2824068"/>
          </a:xfrm>
        </p:spPr>
      </p:pic>
      <p:sp>
        <p:nvSpPr>
          <p:cNvPr id="9" name="TextBox 8">
            <a:extLst>
              <a:ext uri="{FF2B5EF4-FFF2-40B4-BE49-F238E27FC236}">
                <a16:creationId xmlns:a16="http://schemas.microsoft.com/office/drawing/2014/main" id="{8C2A70D8-F75F-930A-6A63-23FF284452FA}"/>
              </a:ext>
            </a:extLst>
          </p:cNvPr>
          <p:cNvSpPr txBox="1"/>
          <p:nvPr/>
        </p:nvSpPr>
        <p:spPr>
          <a:xfrm>
            <a:off x="1828800" y="5711687"/>
            <a:ext cx="2198294" cy="369332"/>
          </a:xfrm>
          <a:prstGeom prst="rect">
            <a:avLst/>
          </a:prstGeom>
          <a:noFill/>
        </p:spPr>
        <p:txBody>
          <a:bodyPr wrap="none" rtlCol="0">
            <a:spAutoFit/>
          </a:bodyPr>
          <a:lstStyle/>
          <a:p>
            <a:r>
              <a:rPr lang="en-CA" dirty="0"/>
              <a:t>Based on final briefs</a:t>
            </a:r>
          </a:p>
        </p:txBody>
      </p:sp>
      <p:sp>
        <p:nvSpPr>
          <p:cNvPr id="10" name="TextBox 9">
            <a:extLst>
              <a:ext uri="{FF2B5EF4-FFF2-40B4-BE49-F238E27FC236}">
                <a16:creationId xmlns:a16="http://schemas.microsoft.com/office/drawing/2014/main" id="{E4CEC51C-9896-90DD-C7A0-899CF5A54378}"/>
              </a:ext>
            </a:extLst>
          </p:cNvPr>
          <p:cNvSpPr txBox="1"/>
          <p:nvPr/>
        </p:nvSpPr>
        <p:spPr>
          <a:xfrm>
            <a:off x="7474227" y="5711687"/>
            <a:ext cx="3209597" cy="369332"/>
          </a:xfrm>
          <a:prstGeom prst="rect">
            <a:avLst/>
          </a:prstGeom>
          <a:noFill/>
        </p:spPr>
        <p:txBody>
          <a:bodyPr wrap="none" rtlCol="0">
            <a:spAutoFit/>
          </a:bodyPr>
          <a:lstStyle/>
          <a:p>
            <a:r>
              <a:rPr lang="en-CA" dirty="0"/>
              <a:t>Based on briefs received so far</a:t>
            </a:r>
          </a:p>
        </p:txBody>
      </p:sp>
      <p:pic>
        <p:nvPicPr>
          <p:cNvPr id="18" name="Content Placeholder 17" descr="A graph with numbers and lines&#10;&#10;AI-generated content may be incorrect.">
            <a:extLst>
              <a:ext uri="{FF2B5EF4-FFF2-40B4-BE49-F238E27FC236}">
                <a16:creationId xmlns:a16="http://schemas.microsoft.com/office/drawing/2014/main" id="{7A1B89B1-589D-A0C6-A74B-25B5393F40C8}"/>
              </a:ext>
            </a:extLst>
          </p:cNvPr>
          <p:cNvPicPr>
            <a:picLocks noGrp="1" noChangeAspect="1"/>
          </p:cNvPicPr>
          <p:nvPr>
            <p:ph sz="half" idx="2"/>
          </p:nvPr>
        </p:nvPicPr>
        <p:blipFill>
          <a:blip r:embed="rId3"/>
          <a:stretch>
            <a:fillRect/>
          </a:stretch>
        </p:blipFill>
        <p:spPr>
          <a:xfrm>
            <a:off x="6238461" y="2589260"/>
            <a:ext cx="4850054" cy="3031284"/>
          </a:xfrm>
        </p:spPr>
      </p:pic>
    </p:spTree>
    <p:extLst>
      <p:ext uri="{BB962C8B-B14F-4D97-AF65-F5344CB8AC3E}">
        <p14:creationId xmlns:p14="http://schemas.microsoft.com/office/powerpoint/2010/main" val="2027636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7D3A6-5DA2-3A4E-B642-3FCEDB2B13EC}"/>
              </a:ext>
            </a:extLst>
          </p:cNvPr>
          <p:cNvSpPr>
            <a:spLocks noGrp="1"/>
          </p:cNvSpPr>
          <p:nvPr>
            <p:ph type="title"/>
          </p:nvPr>
        </p:nvSpPr>
        <p:spPr/>
        <p:txBody>
          <a:bodyPr/>
          <a:lstStyle/>
          <a:p>
            <a:r>
              <a:rPr lang="en-CA" dirty="0"/>
              <a:t>New experiments</a:t>
            </a:r>
          </a:p>
        </p:txBody>
      </p:sp>
      <p:pic>
        <p:nvPicPr>
          <p:cNvPr id="5" name="Content Placeholder 4" descr="A graph with different colored lines&#10;&#10;AI-generated content may be incorrect.">
            <a:extLst>
              <a:ext uri="{FF2B5EF4-FFF2-40B4-BE49-F238E27FC236}">
                <a16:creationId xmlns:a16="http://schemas.microsoft.com/office/drawing/2014/main" id="{D30EE667-EA55-E28D-CB56-18F8FD92BB03}"/>
              </a:ext>
            </a:extLst>
          </p:cNvPr>
          <p:cNvPicPr>
            <a:picLocks noGrp="1" noChangeAspect="1"/>
          </p:cNvPicPr>
          <p:nvPr>
            <p:ph idx="1"/>
          </p:nvPr>
        </p:nvPicPr>
        <p:blipFill>
          <a:blip r:embed="rId2"/>
          <a:srcRect r="35591"/>
          <a:stretch>
            <a:fillRect/>
          </a:stretch>
        </p:blipFill>
        <p:spPr>
          <a:xfrm>
            <a:off x="236285" y="1459638"/>
            <a:ext cx="3959087" cy="2959100"/>
          </a:xfrm>
        </p:spPr>
      </p:pic>
      <p:sp>
        <p:nvSpPr>
          <p:cNvPr id="6" name="TextBox 5">
            <a:extLst>
              <a:ext uri="{FF2B5EF4-FFF2-40B4-BE49-F238E27FC236}">
                <a16:creationId xmlns:a16="http://schemas.microsoft.com/office/drawing/2014/main" id="{23728E95-C71A-A65A-F7F7-787D2C41987F}"/>
              </a:ext>
            </a:extLst>
          </p:cNvPr>
          <p:cNvSpPr txBox="1"/>
          <p:nvPr/>
        </p:nvSpPr>
        <p:spPr>
          <a:xfrm>
            <a:off x="1248025" y="4493908"/>
            <a:ext cx="1163204" cy="369332"/>
          </a:xfrm>
          <a:prstGeom prst="rect">
            <a:avLst/>
          </a:prstGeom>
          <a:noFill/>
        </p:spPr>
        <p:txBody>
          <a:bodyPr wrap="none" rtlCol="0">
            <a:spAutoFit/>
          </a:bodyPr>
          <a:lstStyle/>
          <a:p>
            <a:r>
              <a:rPr lang="en-CA" dirty="0"/>
              <a:t>RAD-MOL</a:t>
            </a:r>
          </a:p>
        </p:txBody>
      </p:sp>
      <p:pic>
        <p:nvPicPr>
          <p:cNvPr id="8" name="Picture 7" descr="A graph with numbers and a line&#10;&#10;AI-generated content may be incorrect.">
            <a:extLst>
              <a:ext uri="{FF2B5EF4-FFF2-40B4-BE49-F238E27FC236}">
                <a16:creationId xmlns:a16="http://schemas.microsoft.com/office/drawing/2014/main" id="{D7399D60-BA25-488D-73D2-7F52D3249523}"/>
              </a:ext>
            </a:extLst>
          </p:cNvPr>
          <p:cNvPicPr>
            <a:picLocks noChangeAspect="1"/>
          </p:cNvPicPr>
          <p:nvPr/>
        </p:nvPicPr>
        <p:blipFill>
          <a:blip r:embed="rId3"/>
          <a:srcRect r="31027"/>
          <a:stretch>
            <a:fillRect/>
          </a:stretch>
        </p:blipFill>
        <p:spPr>
          <a:xfrm>
            <a:off x="4296952" y="1622584"/>
            <a:ext cx="3604591" cy="2993979"/>
          </a:xfrm>
          <a:prstGeom prst="rect">
            <a:avLst/>
          </a:prstGeom>
        </p:spPr>
      </p:pic>
      <p:sp>
        <p:nvSpPr>
          <p:cNvPr id="9" name="TextBox 8">
            <a:extLst>
              <a:ext uri="{FF2B5EF4-FFF2-40B4-BE49-F238E27FC236}">
                <a16:creationId xmlns:a16="http://schemas.microsoft.com/office/drawing/2014/main" id="{BBEB3793-162E-E3B6-C0CC-28CDC7E2D3ED}"/>
              </a:ext>
            </a:extLst>
          </p:cNvPr>
          <p:cNvSpPr txBox="1"/>
          <p:nvPr/>
        </p:nvSpPr>
        <p:spPr>
          <a:xfrm>
            <a:off x="5344993" y="4542110"/>
            <a:ext cx="1808893" cy="369332"/>
          </a:xfrm>
          <a:prstGeom prst="rect">
            <a:avLst/>
          </a:prstGeom>
          <a:noFill/>
        </p:spPr>
        <p:txBody>
          <a:bodyPr wrap="none" rtlCol="0">
            <a:spAutoFit/>
          </a:bodyPr>
          <a:lstStyle/>
          <a:p>
            <a:r>
              <a:rPr lang="en-CA" dirty="0" err="1"/>
              <a:t>BeEST</a:t>
            </a:r>
            <a:r>
              <a:rPr lang="en-CA" dirty="0"/>
              <a:t> &amp; SALYER</a:t>
            </a:r>
          </a:p>
        </p:txBody>
      </p:sp>
      <p:pic>
        <p:nvPicPr>
          <p:cNvPr id="13" name="Picture 12" descr="A graph of a number of data&#10;&#10;AI-generated content may be incorrect.">
            <a:extLst>
              <a:ext uri="{FF2B5EF4-FFF2-40B4-BE49-F238E27FC236}">
                <a16:creationId xmlns:a16="http://schemas.microsoft.com/office/drawing/2014/main" id="{0444989D-CFD5-0A0C-770B-14D20CE73A29}"/>
              </a:ext>
            </a:extLst>
          </p:cNvPr>
          <p:cNvPicPr>
            <a:picLocks noChangeAspect="1"/>
          </p:cNvPicPr>
          <p:nvPr/>
        </p:nvPicPr>
        <p:blipFill>
          <a:blip r:embed="rId4"/>
          <a:srcRect r="31400"/>
          <a:stretch>
            <a:fillRect/>
          </a:stretch>
        </p:blipFill>
        <p:spPr>
          <a:xfrm>
            <a:off x="8360410" y="1701894"/>
            <a:ext cx="2875416" cy="2718797"/>
          </a:xfrm>
          <a:prstGeom prst="rect">
            <a:avLst/>
          </a:prstGeom>
        </p:spPr>
      </p:pic>
      <p:sp>
        <p:nvSpPr>
          <p:cNvPr id="14" name="TextBox 13">
            <a:extLst>
              <a:ext uri="{FF2B5EF4-FFF2-40B4-BE49-F238E27FC236}">
                <a16:creationId xmlns:a16="http://schemas.microsoft.com/office/drawing/2014/main" id="{346EE79F-E136-1C30-E549-1BBA3629E6F9}"/>
              </a:ext>
            </a:extLst>
          </p:cNvPr>
          <p:cNvSpPr txBox="1"/>
          <p:nvPr/>
        </p:nvSpPr>
        <p:spPr>
          <a:xfrm>
            <a:off x="8931951" y="4431897"/>
            <a:ext cx="1732334" cy="369332"/>
          </a:xfrm>
          <a:prstGeom prst="rect">
            <a:avLst/>
          </a:prstGeom>
          <a:noFill/>
        </p:spPr>
        <p:txBody>
          <a:bodyPr wrap="none" rtlCol="0">
            <a:spAutoFit/>
          </a:bodyPr>
          <a:lstStyle/>
          <a:p>
            <a:r>
              <a:rPr lang="en-CA" dirty="0"/>
              <a:t>High-T magnets</a:t>
            </a:r>
          </a:p>
        </p:txBody>
      </p:sp>
    </p:spTree>
    <p:extLst>
      <p:ext uri="{BB962C8B-B14F-4D97-AF65-F5344CB8AC3E}">
        <p14:creationId xmlns:p14="http://schemas.microsoft.com/office/powerpoint/2010/main" val="1334645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C214C-C237-E485-2CBB-A4BBE3362A8F}"/>
              </a:ext>
            </a:extLst>
          </p:cNvPr>
          <p:cNvSpPr>
            <a:spLocks noGrp="1"/>
          </p:cNvSpPr>
          <p:nvPr>
            <p:ph type="title"/>
          </p:nvPr>
        </p:nvSpPr>
        <p:spPr/>
        <p:txBody>
          <a:bodyPr/>
          <a:lstStyle/>
          <a:p>
            <a:r>
              <a:rPr lang="en-CA" dirty="0"/>
              <a:t>HQP data</a:t>
            </a:r>
          </a:p>
        </p:txBody>
      </p:sp>
      <p:sp>
        <p:nvSpPr>
          <p:cNvPr id="3" name="Content Placeholder 2">
            <a:extLst>
              <a:ext uri="{FF2B5EF4-FFF2-40B4-BE49-F238E27FC236}">
                <a16:creationId xmlns:a16="http://schemas.microsoft.com/office/drawing/2014/main" id="{5DE41E0E-91C8-28C5-3832-42B33B844F3B}"/>
              </a:ext>
            </a:extLst>
          </p:cNvPr>
          <p:cNvSpPr>
            <a:spLocks noGrp="1"/>
          </p:cNvSpPr>
          <p:nvPr>
            <p:ph idx="1"/>
          </p:nvPr>
        </p:nvSpPr>
        <p:spPr/>
        <p:txBody>
          <a:bodyPr/>
          <a:lstStyle/>
          <a:p>
            <a:pPr marL="0" indent="0">
              <a:buNone/>
            </a:pPr>
            <a:endParaRPr lang="en-CA" dirty="0"/>
          </a:p>
          <a:p>
            <a:pPr marL="0" indent="0">
              <a:buNone/>
            </a:pPr>
            <a:endParaRPr lang="en-CA" dirty="0"/>
          </a:p>
          <a:p>
            <a:pPr>
              <a:buFont typeface="Wingdings" pitchFamily="2" charset="2"/>
              <a:buChar char="Ø"/>
            </a:pPr>
            <a:r>
              <a:rPr lang="en-CA" dirty="0"/>
              <a:t>Call for additional data: some briefs (those not quoted here) did not include the excel sheet or HQP graph</a:t>
            </a:r>
          </a:p>
          <a:p>
            <a:pPr>
              <a:buFont typeface="Wingdings" pitchFamily="2" charset="2"/>
              <a:buChar char="Ø"/>
            </a:pPr>
            <a:endParaRPr lang="en-CA" dirty="0"/>
          </a:p>
          <a:p>
            <a:pPr>
              <a:buFont typeface="Wingdings" pitchFamily="2" charset="2"/>
              <a:buChar char="Ø"/>
            </a:pPr>
            <a:r>
              <a:rPr lang="en-CA" dirty="0">
                <a:solidFill>
                  <a:srgbClr val="FFC000"/>
                </a:solidFill>
              </a:rPr>
              <a:t>How to present HQP data?  Total? Experiment/Theory? Major facilities? </a:t>
            </a:r>
            <a:endParaRPr lang="en-CA" dirty="0">
              <a:solidFill>
                <a:srgbClr val="FF0000"/>
              </a:solidFill>
            </a:endParaRPr>
          </a:p>
          <a:p>
            <a:pPr marL="0" indent="0">
              <a:buNone/>
            </a:pPr>
            <a:endParaRPr lang="en-CA" dirty="0">
              <a:solidFill>
                <a:srgbClr val="FF0000"/>
              </a:solidFill>
            </a:endParaRPr>
          </a:p>
          <a:p>
            <a:endParaRPr lang="en-CA" dirty="0">
              <a:solidFill>
                <a:srgbClr val="FF0000"/>
              </a:solidFill>
            </a:endParaRPr>
          </a:p>
          <a:p>
            <a:pPr marL="0" indent="0">
              <a:buNone/>
            </a:pPr>
            <a:endParaRPr lang="en-CA" dirty="0">
              <a:solidFill>
                <a:srgbClr val="FF0000"/>
              </a:solidFill>
            </a:endParaRPr>
          </a:p>
          <a:p>
            <a:endParaRPr lang="en-CA" dirty="0"/>
          </a:p>
          <a:p>
            <a:endParaRPr lang="en-CA" dirty="0"/>
          </a:p>
        </p:txBody>
      </p:sp>
    </p:spTree>
    <p:extLst>
      <p:ext uri="{BB962C8B-B14F-4D97-AF65-F5344CB8AC3E}">
        <p14:creationId xmlns:p14="http://schemas.microsoft.com/office/powerpoint/2010/main" val="1000506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0EAF6-AED2-BD6C-06EB-0C3869C14296}"/>
              </a:ext>
            </a:extLst>
          </p:cNvPr>
          <p:cNvSpPr>
            <a:spLocks noGrp="1"/>
          </p:cNvSpPr>
          <p:nvPr>
            <p:ph type="title"/>
          </p:nvPr>
        </p:nvSpPr>
        <p:spPr/>
        <p:txBody>
          <a:bodyPr/>
          <a:lstStyle/>
          <a:p>
            <a:r>
              <a:rPr lang="en-CA" dirty="0"/>
              <a:t>Noteworthy HQP</a:t>
            </a:r>
          </a:p>
        </p:txBody>
      </p:sp>
      <p:sp>
        <p:nvSpPr>
          <p:cNvPr id="3" name="Content Placeholder 2">
            <a:extLst>
              <a:ext uri="{FF2B5EF4-FFF2-40B4-BE49-F238E27FC236}">
                <a16:creationId xmlns:a16="http://schemas.microsoft.com/office/drawing/2014/main" id="{AC92851A-16D5-DA7E-E045-02BE3BA30F25}"/>
              </a:ext>
            </a:extLst>
          </p:cNvPr>
          <p:cNvSpPr>
            <a:spLocks noGrp="1"/>
          </p:cNvSpPr>
          <p:nvPr>
            <p:ph idx="1"/>
          </p:nvPr>
        </p:nvSpPr>
        <p:spPr>
          <a:xfrm>
            <a:off x="752139" y="1502896"/>
            <a:ext cx="10515600" cy="4351338"/>
          </a:xfrm>
        </p:spPr>
        <p:txBody>
          <a:bodyPr>
            <a:normAutofit fontScale="85000" lnSpcReduction="20000"/>
          </a:bodyPr>
          <a:lstStyle/>
          <a:p>
            <a:pPr marL="0" indent="0">
              <a:buNone/>
            </a:pPr>
            <a:endParaRPr lang="en-CA" dirty="0"/>
          </a:p>
          <a:p>
            <a:r>
              <a:rPr lang="en-CA" dirty="0"/>
              <a:t>We need noteworthy HQP at both graduate and undergraduate levels.</a:t>
            </a:r>
          </a:p>
          <a:p>
            <a:endParaRPr lang="en-CA" dirty="0"/>
          </a:p>
          <a:p>
            <a:r>
              <a:rPr lang="en-CA" dirty="0"/>
              <a:t>For example: </a:t>
            </a:r>
          </a:p>
          <a:p>
            <a:r>
              <a:rPr lang="en-CA" dirty="0">
                <a:solidFill>
                  <a:srgbClr val="00B0F0"/>
                </a:solidFill>
              </a:rPr>
              <a:t>Antoine Belley, </a:t>
            </a:r>
            <a:r>
              <a:rPr lang="en-CA" dirty="0"/>
              <a:t>UBC, PhD 2024. Carl H. </a:t>
            </a:r>
            <a:r>
              <a:rPr lang="en-CA" dirty="0" err="1"/>
              <a:t>Westeoff</a:t>
            </a:r>
            <a:r>
              <a:rPr lang="en-CA" dirty="0"/>
              <a:t> (first ever to a theorist) + numerous other awards. </a:t>
            </a:r>
          </a:p>
          <a:p>
            <a:r>
              <a:rPr lang="en-CA" dirty="0">
                <a:solidFill>
                  <a:srgbClr val="00B0F0"/>
                </a:solidFill>
              </a:rPr>
              <a:t>Adam Powell</a:t>
            </a:r>
            <a:r>
              <a:rPr lang="en-CA" dirty="0"/>
              <a:t>, U Calgary, PhD 2024. Thesis selected for publication in Springer “Best of the best”. </a:t>
            </a:r>
          </a:p>
          <a:p>
            <a:r>
              <a:rPr lang="en-CA" dirty="0">
                <a:solidFill>
                  <a:srgbClr val="00B0F0"/>
                </a:solidFill>
              </a:rPr>
              <a:t>Karthik Suresh</a:t>
            </a:r>
            <a:r>
              <a:rPr lang="en-CA" dirty="0"/>
              <a:t>, U Regina, PhD 2023. Prestigious  Jefferson Science Associates Thesis Prize. </a:t>
            </a:r>
          </a:p>
          <a:p>
            <a:endParaRPr lang="en-CA" dirty="0"/>
          </a:p>
          <a:p>
            <a:pPr marL="0" indent="0">
              <a:buNone/>
            </a:pPr>
            <a:r>
              <a:rPr lang="en-CA" dirty="0"/>
              <a:t>			</a:t>
            </a:r>
            <a:r>
              <a:rPr lang="en-CA" dirty="0">
                <a:solidFill>
                  <a:srgbClr val="FFC000"/>
                </a:solidFill>
              </a:rPr>
              <a:t>Call for suggestions !</a:t>
            </a:r>
          </a:p>
          <a:p>
            <a:endParaRPr lang="en-CA" dirty="0"/>
          </a:p>
          <a:p>
            <a:pPr marL="0" indent="0">
              <a:buNone/>
            </a:pPr>
            <a:endParaRPr lang="en-CA" dirty="0"/>
          </a:p>
          <a:p>
            <a:endParaRPr lang="en-CA" dirty="0"/>
          </a:p>
          <a:p>
            <a:endParaRPr lang="en-CA" dirty="0"/>
          </a:p>
          <a:p>
            <a:endParaRPr lang="en-CA" dirty="0"/>
          </a:p>
        </p:txBody>
      </p:sp>
    </p:spTree>
    <p:extLst>
      <p:ext uri="{BB962C8B-B14F-4D97-AF65-F5344CB8AC3E}">
        <p14:creationId xmlns:p14="http://schemas.microsoft.com/office/powerpoint/2010/main" val="1737029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1E2C9-D6B9-9F46-C0A9-9D2DF670FAC9}"/>
              </a:ext>
            </a:extLst>
          </p:cNvPr>
          <p:cNvSpPr>
            <a:spLocks noGrp="1"/>
          </p:cNvSpPr>
          <p:nvPr>
            <p:ph type="title"/>
          </p:nvPr>
        </p:nvSpPr>
        <p:spPr/>
        <p:txBody>
          <a:bodyPr/>
          <a:lstStyle/>
          <a:p>
            <a:r>
              <a:rPr lang="en-CA" dirty="0"/>
              <a:t>Career paths</a:t>
            </a:r>
          </a:p>
        </p:txBody>
      </p:sp>
      <p:sp>
        <p:nvSpPr>
          <p:cNvPr id="3" name="Content Placeholder 2">
            <a:extLst>
              <a:ext uri="{FF2B5EF4-FFF2-40B4-BE49-F238E27FC236}">
                <a16:creationId xmlns:a16="http://schemas.microsoft.com/office/drawing/2014/main" id="{AF0B82E9-7F11-91E3-924B-C1FD04CBC88C}"/>
              </a:ext>
            </a:extLst>
          </p:cNvPr>
          <p:cNvSpPr>
            <a:spLocks noGrp="1"/>
          </p:cNvSpPr>
          <p:nvPr>
            <p:ph idx="1"/>
          </p:nvPr>
        </p:nvSpPr>
        <p:spPr>
          <a:xfrm>
            <a:off x="828261" y="1401555"/>
            <a:ext cx="10515600" cy="4351338"/>
          </a:xfrm>
        </p:spPr>
        <p:txBody>
          <a:bodyPr>
            <a:normAutofit/>
          </a:bodyPr>
          <a:lstStyle/>
          <a:p>
            <a:pPr marL="0" indent="0">
              <a:buNone/>
            </a:pPr>
            <a:endParaRPr lang="en-CA" dirty="0"/>
          </a:p>
          <a:p>
            <a:pPr marL="0" indent="0">
              <a:buNone/>
            </a:pPr>
            <a:r>
              <a:rPr lang="en-CA" dirty="0"/>
              <a:t>We need to highlight also non-academic career paths:</a:t>
            </a:r>
          </a:p>
          <a:p>
            <a:pPr marL="0" indent="0">
              <a:buNone/>
            </a:pPr>
            <a:endParaRPr lang="en-CA" dirty="0"/>
          </a:p>
          <a:p>
            <a:pPr>
              <a:buFont typeface="Wingdings" pitchFamily="2" charset="2"/>
              <a:buChar char="Ø"/>
            </a:pPr>
            <a:r>
              <a:rPr lang="en-CA" dirty="0">
                <a:solidFill>
                  <a:srgbClr val="00B0F0"/>
                </a:solidFill>
              </a:rPr>
              <a:t>Nathan Evetts, </a:t>
            </a:r>
            <a:r>
              <a:rPr lang="en-CA" dirty="0"/>
              <a:t>UBC PhD 2021, Senior Quantum Engineer at Photonics Inc.</a:t>
            </a:r>
          </a:p>
          <a:p>
            <a:pPr>
              <a:buFont typeface="Wingdings" pitchFamily="2" charset="2"/>
              <a:buChar char="Ø"/>
            </a:pPr>
            <a:r>
              <a:rPr lang="en-CA" dirty="0">
                <a:solidFill>
                  <a:srgbClr val="00B0F0"/>
                </a:solidFill>
              </a:rPr>
              <a:t>Ali </a:t>
            </a:r>
            <a:r>
              <a:rPr lang="en-CA" dirty="0" err="1">
                <a:solidFill>
                  <a:srgbClr val="00B0F0"/>
                </a:solidFill>
              </a:rPr>
              <a:t>Kavaki</a:t>
            </a:r>
            <a:r>
              <a:rPr lang="en-CA" dirty="0">
                <a:solidFill>
                  <a:srgbClr val="00B0F0"/>
                </a:solidFill>
              </a:rPr>
              <a:t>, </a:t>
            </a:r>
            <a:r>
              <a:rPr lang="en-CA" dirty="0"/>
              <a:t>York PhD student, now research scientist at 1QBit Information Technologies Inc. </a:t>
            </a:r>
          </a:p>
          <a:p>
            <a:pPr>
              <a:buFont typeface="Wingdings" pitchFamily="2" charset="2"/>
              <a:buChar char="Ø"/>
            </a:pPr>
            <a:r>
              <a:rPr lang="en-CA" dirty="0">
                <a:effectLst/>
                <a:latin typeface="CMR10"/>
              </a:rPr>
              <a:t>MSc student </a:t>
            </a:r>
            <a:r>
              <a:rPr lang="en-CA" dirty="0">
                <a:solidFill>
                  <a:srgbClr val="00B0F0"/>
                </a:solidFill>
                <a:effectLst/>
                <a:latin typeface="CMR10"/>
              </a:rPr>
              <a:t>U. Rizwan</a:t>
            </a:r>
            <a:r>
              <a:rPr lang="en-CA" dirty="0">
                <a:effectLst/>
                <a:latin typeface="CMR10"/>
              </a:rPr>
              <a:t> was a Data Scientist in the City of Edmonton and currently works in the same capacity for Shopify Inc. MSc T. </a:t>
            </a:r>
            <a:endParaRPr lang="en-CA" dirty="0"/>
          </a:p>
          <a:p>
            <a:pPr marL="0" indent="0">
              <a:buNone/>
            </a:pPr>
            <a:endParaRPr lang="en-CA" dirty="0"/>
          </a:p>
          <a:p>
            <a:pPr marL="0" indent="0">
              <a:buNone/>
            </a:pPr>
            <a:endParaRPr lang="en-CA" dirty="0"/>
          </a:p>
        </p:txBody>
      </p:sp>
    </p:spTree>
    <p:extLst>
      <p:ext uri="{BB962C8B-B14F-4D97-AF65-F5344CB8AC3E}">
        <p14:creationId xmlns:p14="http://schemas.microsoft.com/office/powerpoint/2010/main" val="708139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F29046-1569-1C6E-A0FB-049653D1E7C8}"/>
              </a:ext>
            </a:extLst>
          </p:cNvPr>
          <p:cNvSpPr>
            <a:spLocks noGrp="1"/>
          </p:cNvSpPr>
          <p:nvPr>
            <p:ph type="title"/>
          </p:nvPr>
        </p:nvSpPr>
        <p:spPr/>
        <p:txBody>
          <a:bodyPr/>
          <a:lstStyle/>
          <a:p>
            <a:r>
              <a:rPr lang="en-CA" dirty="0"/>
              <a:t>EDI: from last Town Hall </a:t>
            </a:r>
          </a:p>
        </p:txBody>
      </p:sp>
      <p:pic>
        <p:nvPicPr>
          <p:cNvPr id="7" name="Content Placeholder 6" descr="A white text on a black background&#10;&#10;AI-generated content may be incorrect.">
            <a:extLst>
              <a:ext uri="{FF2B5EF4-FFF2-40B4-BE49-F238E27FC236}">
                <a16:creationId xmlns:a16="http://schemas.microsoft.com/office/drawing/2014/main" id="{E1217FA9-EA44-F520-8416-E6D8783460EC}"/>
              </a:ext>
            </a:extLst>
          </p:cNvPr>
          <p:cNvPicPr>
            <a:picLocks noGrp="1" noChangeAspect="1"/>
          </p:cNvPicPr>
          <p:nvPr>
            <p:ph idx="1"/>
          </p:nvPr>
        </p:nvPicPr>
        <p:blipFill>
          <a:blip r:embed="rId2"/>
          <a:srcRect t="50754"/>
          <a:stretch>
            <a:fillRect/>
          </a:stretch>
        </p:blipFill>
        <p:spPr>
          <a:xfrm>
            <a:off x="787100" y="1796528"/>
            <a:ext cx="10617799" cy="3487550"/>
          </a:xfrm>
        </p:spPr>
      </p:pic>
      <p:sp>
        <p:nvSpPr>
          <p:cNvPr id="11" name="TextBox 10">
            <a:extLst>
              <a:ext uri="{FF2B5EF4-FFF2-40B4-BE49-F238E27FC236}">
                <a16:creationId xmlns:a16="http://schemas.microsoft.com/office/drawing/2014/main" id="{DA80F0DF-505B-9FF8-8D54-6A457AB0861E}"/>
              </a:ext>
            </a:extLst>
          </p:cNvPr>
          <p:cNvSpPr txBox="1"/>
          <p:nvPr/>
        </p:nvSpPr>
        <p:spPr>
          <a:xfrm>
            <a:off x="2320799" y="5487928"/>
            <a:ext cx="7528856" cy="830997"/>
          </a:xfrm>
          <a:prstGeom prst="rect">
            <a:avLst/>
          </a:prstGeom>
          <a:noFill/>
        </p:spPr>
        <p:txBody>
          <a:bodyPr wrap="none" rtlCol="0">
            <a:spAutoFit/>
          </a:bodyPr>
          <a:lstStyle/>
          <a:p>
            <a:r>
              <a:rPr lang="en-CA" sz="2400" b="1" dirty="0">
                <a:solidFill>
                  <a:srgbClr val="FFC000"/>
                </a:solidFill>
              </a:rPr>
              <a:t>No rigorous EDI statistics available; qualitative so far</a:t>
            </a:r>
          </a:p>
          <a:p>
            <a:endParaRPr lang="en-CA" sz="2400" b="1" dirty="0">
              <a:solidFill>
                <a:srgbClr val="FFC000"/>
              </a:solidFill>
            </a:endParaRPr>
          </a:p>
        </p:txBody>
      </p:sp>
      <p:sp>
        <p:nvSpPr>
          <p:cNvPr id="2" name="TextBox 1">
            <a:extLst>
              <a:ext uri="{FF2B5EF4-FFF2-40B4-BE49-F238E27FC236}">
                <a16:creationId xmlns:a16="http://schemas.microsoft.com/office/drawing/2014/main" id="{F86F2E39-F8EA-6DB3-1BBA-705647940255}"/>
              </a:ext>
            </a:extLst>
          </p:cNvPr>
          <p:cNvSpPr txBox="1"/>
          <p:nvPr/>
        </p:nvSpPr>
        <p:spPr>
          <a:xfrm>
            <a:off x="3313043" y="6308209"/>
            <a:ext cx="5030608" cy="400110"/>
          </a:xfrm>
          <a:prstGeom prst="rect">
            <a:avLst/>
          </a:prstGeom>
          <a:noFill/>
        </p:spPr>
        <p:txBody>
          <a:bodyPr wrap="none" rtlCol="0">
            <a:spAutoFit/>
          </a:bodyPr>
          <a:lstStyle/>
          <a:p>
            <a:r>
              <a:rPr lang="en-CA" sz="2000" dirty="0"/>
              <a:t>Last brief used US data. Should we do that? </a:t>
            </a:r>
          </a:p>
        </p:txBody>
      </p:sp>
    </p:spTree>
    <p:extLst>
      <p:ext uri="{BB962C8B-B14F-4D97-AF65-F5344CB8AC3E}">
        <p14:creationId xmlns:p14="http://schemas.microsoft.com/office/powerpoint/2010/main" val="12565419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10451</TotalTime>
  <Words>1157</Words>
  <Application>Microsoft Macintosh PowerPoint</Application>
  <PresentationFormat>Widescreen</PresentationFormat>
  <Paragraphs>105</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Aptos</vt:lpstr>
      <vt:lpstr>Aptos Display</vt:lpstr>
      <vt:lpstr>Arial</vt:lpstr>
      <vt:lpstr>CMBX10</vt:lpstr>
      <vt:lpstr>CMR10</vt:lpstr>
      <vt:lpstr>SFRM1095</vt:lpstr>
      <vt:lpstr>Wingdings</vt:lpstr>
      <vt:lpstr>Office Theme</vt:lpstr>
      <vt:lpstr>CINP townhall</vt:lpstr>
      <vt:lpstr>Last CINP brief</vt:lpstr>
      <vt:lpstr>HQP data</vt:lpstr>
      <vt:lpstr>Comparing to last CINP brief</vt:lpstr>
      <vt:lpstr>New experiments</vt:lpstr>
      <vt:lpstr>HQP data</vt:lpstr>
      <vt:lpstr>Noteworthy HQP</vt:lpstr>
      <vt:lpstr>Career paths</vt:lpstr>
      <vt:lpstr>EDI: from last Town Hall </vt:lpstr>
      <vt:lpstr>Dimensions-NSERC EDI principles </vt:lpstr>
      <vt:lpstr>EDI at TRIUMF</vt:lpstr>
      <vt:lpstr>EDI: Individuals</vt:lpstr>
      <vt:lpstr>Highlighted in last CINP brief</vt:lpstr>
      <vt:lpstr>EDI: Collaborations</vt:lpstr>
      <vt:lpstr>Outreach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Ruben Sandapen</dc:creator>
  <cp:lastModifiedBy>Ruben Sandapen</cp:lastModifiedBy>
  <cp:revision>41</cp:revision>
  <dcterms:created xsi:type="dcterms:W3CDTF">2025-06-06T03:30:13Z</dcterms:created>
  <dcterms:modified xsi:type="dcterms:W3CDTF">2025-06-13T16:02:03Z</dcterms:modified>
</cp:coreProperties>
</file>