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55" r:id="rId3"/>
    <p:sldMasterId id="2147483656" r:id="rId4"/>
    <p:sldMasterId id="2147483658" r:id="rId5"/>
    <p:sldMasterId id="2147483708" r:id="rId6"/>
  </p:sldMasterIdLst>
  <p:notesMasterIdLst>
    <p:notesMasterId r:id="rId27"/>
  </p:notesMasterIdLst>
  <p:sldIdLst>
    <p:sldId id="277" r:id="rId7"/>
    <p:sldId id="279" r:id="rId8"/>
    <p:sldId id="283" r:id="rId9"/>
    <p:sldId id="278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9" r:id="rId24"/>
    <p:sldId id="298" r:id="rId25"/>
    <p:sldId id="297" r:id="rId26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2F39"/>
    <a:srgbClr val="EE2A3B"/>
    <a:srgbClr val="FF0000"/>
    <a:srgbClr val="DC4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01" autoAdjust="0"/>
    <p:restoredTop sz="94607" autoAdjust="0"/>
  </p:normalViewPr>
  <p:slideViewPr>
    <p:cSldViewPr>
      <p:cViewPr varScale="1">
        <p:scale>
          <a:sx n="56" d="100"/>
          <a:sy n="56" d="100"/>
        </p:scale>
        <p:origin x="1304" y="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3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E47DA-BC15-4727-80BC-B22314B518CE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AE04A-E65F-431D-8333-EAC9DB54F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3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609600" y="1956815"/>
            <a:ext cx="10896600" cy="1434275"/>
          </a:xfrm>
          <a:prstGeom prst="rect">
            <a:avLst/>
          </a:prstGeom>
        </p:spPr>
        <p:txBody>
          <a:bodyPr anchor="b"/>
          <a:lstStyle>
            <a:lvl1pPr algn="l">
              <a:defRPr sz="5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09600" y="3903790"/>
            <a:ext cx="10896599" cy="85109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1634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– Double Subhead/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381000" y="1968311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739834"/>
            <a:ext cx="5562600" cy="373716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8" name="Text Placeholder 26"/>
          <p:cNvSpPr>
            <a:spLocks noGrp="1"/>
          </p:cNvSpPr>
          <p:nvPr>
            <p:ph type="body" sz="quarter" idx="13" hasCustomPrompt="1"/>
          </p:nvPr>
        </p:nvSpPr>
        <p:spPr>
          <a:xfrm>
            <a:off x="6248400" y="2739834"/>
            <a:ext cx="5539740" cy="373716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0C30B865-0566-9841-9775-7645390D36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000" y="2209800"/>
            <a:ext cx="5562600" cy="304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1645F299-FC0A-7C43-9290-28C18D64E5C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43210" y="2195052"/>
            <a:ext cx="5567790" cy="304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EA5AA2B-A5AC-874C-83BB-5EC7A0A0F8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11407141" cy="53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– Double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381000" y="1980641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199716"/>
            <a:ext cx="5562600" cy="427728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8" name="Text Placeholder 26"/>
          <p:cNvSpPr>
            <a:spLocks noGrp="1"/>
          </p:cNvSpPr>
          <p:nvPr>
            <p:ph type="body" sz="quarter" idx="13" hasCustomPrompt="1"/>
          </p:nvPr>
        </p:nvSpPr>
        <p:spPr>
          <a:xfrm>
            <a:off x="6248400" y="2199716"/>
            <a:ext cx="5539740" cy="427728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C06F103-8579-8D4F-9430-95F750358F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11430001" cy="53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– Double Promin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381000" y="19812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209800"/>
            <a:ext cx="5562600" cy="4191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8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prominent text</a:t>
            </a:r>
          </a:p>
        </p:txBody>
      </p:sp>
      <p:sp>
        <p:nvSpPr>
          <p:cNvPr id="5" name="Text Placeholder 26"/>
          <p:cNvSpPr>
            <a:spLocks noGrp="1"/>
          </p:cNvSpPr>
          <p:nvPr>
            <p:ph type="body" sz="quarter" idx="12" hasCustomPrompt="1"/>
          </p:nvPr>
        </p:nvSpPr>
        <p:spPr>
          <a:xfrm>
            <a:off x="6248400" y="2213610"/>
            <a:ext cx="5562600" cy="4191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8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prominent text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2450C9B-8C52-A942-B758-CDEEB1A85E5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11430001" cy="53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– Doub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381000" y="19812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98318" y="2200276"/>
            <a:ext cx="5697682" cy="42767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2200276"/>
            <a:ext cx="5715000" cy="4276724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105F4A-9D0A-B74E-AB8B-A48FF65B172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11430001" cy="533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– Double Image/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381000" y="19812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5486400"/>
            <a:ext cx="5562600" cy="9906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8" name="Text Placeholder 26"/>
          <p:cNvSpPr>
            <a:spLocks noGrp="1"/>
          </p:cNvSpPr>
          <p:nvPr>
            <p:ph type="body" sz="quarter" idx="13" hasCustomPrompt="1"/>
          </p:nvPr>
        </p:nvSpPr>
        <p:spPr>
          <a:xfrm>
            <a:off x="6248400" y="5486400"/>
            <a:ext cx="5539740" cy="9906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381000" y="2200274"/>
            <a:ext cx="5562600" cy="30670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248400" y="2200274"/>
            <a:ext cx="5539740" cy="30670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8A00379-333A-4C49-886E-D1416A9603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11430001" cy="53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– Subhead/Bullet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>
            <a:cxnSpLocks/>
          </p:cNvCxnSpPr>
          <p:nvPr userDrawn="1"/>
        </p:nvCxnSpPr>
        <p:spPr>
          <a:xfrm>
            <a:off x="381000" y="1976718"/>
            <a:ext cx="5334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738718"/>
            <a:ext cx="5334000" cy="373828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4A3FE84-B452-2440-89A1-A10B7D5155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999" y="2209800"/>
            <a:ext cx="5334000" cy="304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8A27E47-206E-2140-B61A-A5383CDE62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5334000" cy="53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– Bullet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>
            <a:cxnSpLocks/>
          </p:cNvCxnSpPr>
          <p:nvPr userDrawn="1"/>
        </p:nvCxnSpPr>
        <p:spPr>
          <a:xfrm>
            <a:off x="381000" y="1981200"/>
            <a:ext cx="5334001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7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380999" y="2200276"/>
            <a:ext cx="5334001" cy="4276724"/>
          </a:xfrm>
          <a:prstGeom prst="rect">
            <a:avLst/>
          </a:prstGeom>
        </p:spPr>
        <p:txBody>
          <a:bodyPr/>
          <a:lstStyle>
            <a:lvl1pPr marL="457200" indent="-457200">
              <a:lnSpc>
                <a:spcPct val="100000"/>
              </a:lnSpc>
              <a:buFont typeface="Arial" panose="020B0604020202020204" pitchFamily="34" charset="0"/>
              <a:buChar char="•"/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4B353EE-7FFE-804B-AC9F-299A9763FA4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5334001" cy="53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2082668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– Prominent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>
            <a:cxnSpLocks/>
          </p:cNvCxnSpPr>
          <p:nvPr userDrawn="1"/>
        </p:nvCxnSpPr>
        <p:spPr>
          <a:xfrm>
            <a:off x="381000" y="1981200"/>
            <a:ext cx="5334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8" name="Text Placeholder 26">
            <a:extLst>
              <a:ext uri="{FF2B5EF4-FFF2-40B4-BE49-F238E27FC236}">
                <a16:creationId xmlns:a16="http://schemas.microsoft.com/office/drawing/2014/main" id="{16FC04A2-4FC9-5940-825E-445C8998A7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209800"/>
            <a:ext cx="5334000" cy="4267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8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prominent text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16923A2-DFE0-0A4F-8C9E-19546B2E385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0998" y="1230351"/>
            <a:ext cx="5334001" cy="53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2837492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– Subhead/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BD26E03E-6240-114A-A9F6-5E3CD8D7E4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200400"/>
            <a:ext cx="11430000" cy="327659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8E6EED-3B99-B448-828B-6865373928C6}"/>
              </a:ext>
            </a:extLst>
          </p:cNvPr>
          <p:cNvCxnSpPr/>
          <p:nvPr userDrawn="1"/>
        </p:nvCxnSpPr>
        <p:spPr>
          <a:xfrm>
            <a:off x="381000" y="25146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B77156A-2282-7C48-9870-E200C73E63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000" y="2743200"/>
            <a:ext cx="11430000" cy="304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FDAA2CF-D44B-9E4A-8EF3-D5E8156C48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11430001" cy="10668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two line header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–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381000" y="25146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743201"/>
            <a:ext cx="11430000" cy="3733799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4C628E9-69E4-5E41-94F5-62E132E78E8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11430001" cy="10668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two line header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09600" y="1956815"/>
            <a:ext cx="10896600" cy="1434275"/>
          </a:xfrm>
          <a:prstGeom prst="rect">
            <a:avLst/>
          </a:prstGeom>
        </p:spPr>
        <p:txBody>
          <a:bodyPr anchor="b"/>
          <a:lstStyle>
            <a:lvl1pPr algn="l">
              <a:defRPr sz="5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SECTION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52084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– Promin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381000" y="2519083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747684"/>
            <a:ext cx="11430000" cy="372931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8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prominent text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9EC3C71-21EA-FE45-9053-1CB5B769FE3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0998" y="1219200"/>
            <a:ext cx="11430001" cy="10668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two line header</a:t>
            </a:r>
          </a:p>
        </p:txBody>
      </p:sp>
    </p:spTree>
    <p:extLst>
      <p:ext uri="{BB962C8B-B14F-4D97-AF65-F5344CB8AC3E}">
        <p14:creationId xmlns:p14="http://schemas.microsoft.com/office/powerpoint/2010/main" val="19330897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–  Double Subhead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BD26E03E-6240-114A-A9F6-5E3CD8D7E4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177988"/>
            <a:ext cx="5562600" cy="329901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8E6EED-3B99-B448-828B-6865373928C6}"/>
              </a:ext>
            </a:extLst>
          </p:cNvPr>
          <p:cNvCxnSpPr/>
          <p:nvPr userDrawn="1"/>
        </p:nvCxnSpPr>
        <p:spPr>
          <a:xfrm>
            <a:off x="381000" y="2492188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26">
            <a:extLst>
              <a:ext uri="{FF2B5EF4-FFF2-40B4-BE49-F238E27FC236}">
                <a16:creationId xmlns:a16="http://schemas.microsoft.com/office/drawing/2014/main" id="{AF00AB8D-525C-0A42-871C-5F5B758EFC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52883" y="3177988"/>
            <a:ext cx="5562600" cy="329901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4A3A12D-FCA0-E84C-95B2-1C10871897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000" y="2720789"/>
            <a:ext cx="5562600" cy="304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84FBED64-731B-6144-8C17-DEFFEAA5C3F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52883" y="2732180"/>
            <a:ext cx="5558117" cy="304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BC48F68-F2A8-6249-82AB-8056C2EA182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0998" y="1219200"/>
            <a:ext cx="11430001" cy="10668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two line header</a:t>
            </a:r>
          </a:p>
        </p:txBody>
      </p:sp>
    </p:spTree>
    <p:extLst>
      <p:ext uri="{BB962C8B-B14F-4D97-AF65-F5344CB8AC3E}">
        <p14:creationId xmlns:p14="http://schemas.microsoft.com/office/powerpoint/2010/main" val="3848843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– Doub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BD26E03E-6240-114A-A9F6-5E3CD8D7E4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754592"/>
            <a:ext cx="5562600" cy="372240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8E6EED-3B99-B448-828B-6865373928C6}"/>
              </a:ext>
            </a:extLst>
          </p:cNvPr>
          <p:cNvCxnSpPr/>
          <p:nvPr userDrawn="1"/>
        </p:nvCxnSpPr>
        <p:spPr>
          <a:xfrm>
            <a:off x="381000" y="25146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26">
            <a:extLst>
              <a:ext uri="{FF2B5EF4-FFF2-40B4-BE49-F238E27FC236}">
                <a16:creationId xmlns:a16="http://schemas.microsoft.com/office/drawing/2014/main" id="{AF00AB8D-525C-0A42-871C-5F5B758EFC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52883" y="2754592"/>
            <a:ext cx="5562600" cy="372240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03A5DD4-F021-4645-B98A-2E6DE1233B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0998" y="1219200"/>
            <a:ext cx="11430001" cy="10668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two line header</a:t>
            </a:r>
          </a:p>
        </p:txBody>
      </p:sp>
    </p:spTree>
    <p:extLst>
      <p:ext uri="{BB962C8B-B14F-4D97-AF65-F5344CB8AC3E}">
        <p14:creationId xmlns:p14="http://schemas.microsoft.com/office/powerpoint/2010/main" val="35850971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– Double Promin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8E6EED-3B99-B448-828B-6865373928C6}"/>
              </a:ext>
            </a:extLst>
          </p:cNvPr>
          <p:cNvCxnSpPr/>
          <p:nvPr userDrawn="1"/>
        </p:nvCxnSpPr>
        <p:spPr>
          <a:xfrm>
            <a:off x="381000" y="25146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26">
            <a:extLst>
              <a:ext uri="{FF2B5EF4-FFF2-40B4-BE49-F238E27FC236}">
                <a16:creationId xmlns:a16="http://schemas.microsoft.com/office/drawing/2014/main" id="{6A79D68B-427A-D24D-A685-B6210E48C10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2743200"/>
            <a:ext cx="5562600" cy="3733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8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prominent text</a:t>
            </a:r>
          </a:p>
        </p:txBody>
      </p:sp>
      <p:sp>
        <p:nvSpPr>
          <p:cNvPr id="7" name="Text Placeholder 26">
            <a:extLst>
              <a:ext uri="{FF2B5EF4-FFF2-40B4-BE49-F238E27FC236}">
                <a16:creationId xmlns:a16="http://schemas.microsoft.com/office/drawing/2014/main" id="{670BE56A-AAC9-394E-B693-01A3F1807C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8400" y="2747010"/>
            <a:ext cx="5562600" cy="3733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8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prominent text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3898FAE-91B3-9740-8A2D-04526015571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998" y="1219200"/>
            <a:ext cx="11430001" cy="10668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two line header</a:t>
            </a:r>
          </a:p>
        </p:txBody>
      </p:sp>
    </p:spTree>
    <p:extLst>
      <p:ext uri="{BB962C8B-B14F-4D97-AF65-F5344CB8AC3E}">
        <p14:creationId xmlns:p14="http://schemas.microsoft.com/office/powerpoint/2010/main" val="5712097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– Doub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8E6EED-3B99-B448-828B-6865373928C6}"/>
              </a:ext>
            </a:extLst>
          </p:cNvPr>
          <p:cNvCxnSpPr/>
          <p:nvPr userDrawn="1"/>
        </p:nvCxnSpPr>
        <p:spPr>
          <a:xfrm>
            <a:off x="381000" y="25146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48CD901A-034D-E242-87B6-D56000E1C72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98318" y="2743201"/>
            <a:ext cx="5697682" cy="373379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DDFA5113-2CFA-E64B-8D9A-DA5F31BF0F9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743201"/>
            <a:ext cx="5715000" cy="373379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7218005-3808-2E44-AC89-96BE0FB2BD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0998" y="1219200"/>
            <a:ext cx="11430001" cy="10668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two line header</a:t>
            </a:r>
          </a:p>
        </p:txBody>
      </p:sp>
    </p:spTree>
    <p:extLst>
      <p:ext uri="{BB962C8B-B14F-4D97-AF65-F5344CB8AC3E}">
        <p14:creationId xmlns:p14="http://schemas.microsoft.com/office/powerpoint/2010/main" val="4774188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– Double Images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8E6EED-3B99-B448-828B-6865373928C6}"/>
              </a:ext>
            </a:extLst>
          </p:cNvPr>
          <p:cNvCxnSpPr/>
          <p:nvPr userDrawn="1"/>
        </p:nvCxnSpPr>
        <p:spPr>
          <a:xfrm>
            <a:off x="381000" y="25146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26">
            <a:extLst>
              <a:ext uri="{FF2B5EF4-FFF2-40B4-BE49-F238E27FC236}">
                <a16:creationId xmlns:a16="http://schemas.microsoft.com/office/drawing/2014/main" id="{6087FC3F-AB52-DE4F-BB8F-3C1E8158E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5648266"/>
            <a:ext cx="5562600" cy="82873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7" name="Text Placeholder 26">
            <a:extLst>
              <a:ext uri="{FF2B5EF4-FFF2-40B4-BE49-F238E27FC236}">
                <a16:creationId xmlns:a16="http://schemas.microsoft.com/office/drawing/2014/main" id="{819E4324-92FB-C54D-AC97-1A8B38F847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8400" y="5648266"/>
            <a:ext cx="5539740" cy="82873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D9FD31FA-2E93-4F4A-B642-BC323765C5A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1000" y="2743200"/>
            <a:ext cx="5562600" cy="26764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4849C511-C450-1E45-BE1D-BA5CA2532D2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248400" y="2743200"/>
            <a:ext cx="5539740" cy="267646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330D24-9050-F74F-8F8D-232CE70FE33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0998" y="1219200"/>
            <a:ext cx="11407141" cy="10668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two line header</a:t>
            </a:r>
          </a:p>
        </p:txBody>
      </p:sp>
    </p:spTree>
    <p:extLst>
      <p:ext uri="{BB962C8B-B14F-4D97-AF65-F5344CB8AC3E}">
        <p14:creationId xmlns:p14="http://schemas.microsoft.com/office/powerpoint/2010/main" val="7883862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– Subhead/Bullets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>
            <a:cxnSpLocks/>
          </p:cNvCxnSpPr>
          <p:nvPr userDrawn="1"/>
        </p:nvCxnSpPr>
        <p:spPr>
          <a:xfrm>
            <a:off x="381000" y="2595282"/>
            <a:ext cx="5334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C5ADD405-13F0-1149-95F7-9218B1F35EA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000" y="3352800"/>
            <a:ext cx="5334000" cy="312868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A51AA6BF-289F-D547-BD53-872FD7F3FC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999" y="2832641"/>
            <a:ext cx="5334000" cy="304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DA1599A-043E-B749-A47F-4B9DFC4114B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80998" y="1219200"/>
            <a:ext cx="5334000" cy="10668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two line header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– Bullets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>
            <a:cxnSpLocks/>
          </p:cNvCxnSpPr>
          <p:nvPr userDrawn="1"/>
        </p:nvCxnSpPr>
        <p:spPr>
          <a:xfrm>
            <a:off x="381000" y="2595282"/>
            <a:ext cx="5334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C5ADD405-13F0-1149-95F7-9218B1F35EA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000" y="2904564"/>
            <a:ext cx="5334000" cy="357691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112A132-6B63-B04D-B0B0-98944535995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998" y="1219200"/>
            <a:ext cx="5334001" cy="10668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two line header</a:t>
            </a:r>
          </a:p>
        </p:txBody>
      </p:sp>
    </p:spTree>
    <p:extLst>
      <p:ext uri="{BB962C8B-B14F-4D97-AF65-F5344CB8AC3E}">
        <p14:creationId xmlns:p14="http://schemas.microsoft.com/office/powerpoint/2010/main" val="15769653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– Prominent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>
            <a:cxnSpLocks/>
          </p:cNvCxnSpPr>
          <p:nvPr userDrawn="1"/>
        </p:nvCxnSpPr>
        <p:spPr>
          <a:xfrm>
            <a:off x="381000" y="2595282"/>
            <a:ext cx="5334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add picture</a:t>
            </a:r>
          </a:p>
        </p:txBody>
      </p:sp>
      <p:sp>
        <p:nvSpPr>
          <p:cNvPr id="7" name="Text Placeholder 26">
            <a:extLst>
              <a:ext uri="{FF2B5EF4-FFF2-40B4-BE49-F238E27FC236}">
                <a16:creationId xmlns:a16="http://schemas.microsoft.com/office/drawing/2014/main" id="{EF727243-492B-2849-82C2-2846BF5D316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904564"/>
            <a:ext cx="5334000" cy="35724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8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prominent text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DD82714-C09C-FA4F-90F0-84028177227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998" y="1219200"/>
            <a:ext cx="5334001" cy="10668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two line header</a:t>
            </a:r>
          </a:p>
        </p:txBody>
      </p:sp>
    </p:spTree>
    <p:extLst>
      <p:ext uri="{BB962C8B-B14F-4D97-AF65-F5344CB8AC3E}">
        <p14:creationId xmlns:p14="http://schemas.microsoft.com/office/powerpoint/2010/main" val="34456869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486400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DEBB380-AC70-BF41-8AAC-2AEC7CCC0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867400"/>
            <a:ext cx="8305800" cy="5937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rgbClr val="EE2A3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>
              <a:lnSpc>
                <a:spcPct val="100000"/>
              </a:lnSpc>
              <a:buNone/>
              <a:defRPr sz="180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lvl="0"/>
            <a:r>
              <a:rPr lang="en-US" dirty="0"/>
              <a:t>Click to add subhead</a:t>
            </a:r>
          </a:p>
        </p:txBody>
      </p:sp>
    </p:spTree>
    <p:extLst>
      <p:ext uri="{BB962C8B-B14F-4D97-AF65-F5344CB8AC3E}">
        <p14:creationId xmlns:p14="http://schemas.microsoft.com/office/powerpoint/2010/main" val="180973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7199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Double Image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1" cy="5486400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DEBB380-AC70-BF41-8AAC-2AEC7CCC0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867400"/>
            <a:ext cx="8305800" cy="5937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rgbClr val="EE2A3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>
              <a:lnSpc>
                <a:spcPct val="100000"/>
              </a:lnSpc>
              <a:buNone/>
              <a:defRPr sz="180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A7A52-F97A-434D-8E2F-28636648AFC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1" y="0"/>
            <a:ext cx="6096000" cy="5486400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8348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5" name="Text Placeholder 26">
            <a:extLst>
              <a:ext uri="{FF2B5EF4-FFF2-40B4-BE49-F238E27FC236}">
                <a16:creationId xmlns:a16="http://schemas.microsoft.com/office/drawing/2014/main" id="{53FA8D83-82BD-E64D-880C-9FC515B46D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00800" y="0"/>
            <a:ext cx="5486400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prominent text</a:t>
            </a:r>
          </a:p>
        </p:txBody>
      </p:sp>
    </p:spTree>
    <p:extLst>
      <p:ext uri="{BB962C8B-B14F-4D97-AF65-F5344CB8AC3E}">
        <p14:creationId xmlns:p14="http://schemas.microsoft.com/office/powerpoint/2010/main" val="18593412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/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DB0CE24-BD3B-A946-AE9A-86FE5E8BCD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00800" y="0"/>
            <a:ext cx="5486400" cy="685799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200" b="1">
                <a:solidFill>
                  <a:srgbClr val="EE2A3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>
              <a:lnSpc>
                <a:spcPct val="100000"/>
              </a:lnSpc>
              <a:buNone/>
              <a:defRPr sz="180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lvl="0"/>
            <a:r>
              <a:rPr lang="en-US" dirty="0"/>
              <a:t>Click to add subhead</a:t>
            </a:r>
          </a:p>
        </p:txBody>
      </p:sp>
    </p:spTree>
    <p:extLst>
      <p:ext uri="{BB962C8B-B14F-4D97-AF65-F5344CB8AC3E}">
        <p14:creationId xmlns:p14="http://schemas.microsoft.com/office/powerpoint/2010/main" val="35071473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Double Image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3429000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429000"/>
            <a:ext cx="6096000" cy="3428999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7" name="Text Placeholder 26">
            <a:extLst>
              <a:ext uri="{FF2B5EF4-FFF2-40B4-BE49-F238E27FC236}">
                <a16:creationId xmlns:a16="http://schemas.microsoft.com/office/drawing/2014/main" id="{210BE520-4133-7443-AB5D-5E5B3D328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00800" y="-1"/>
            <a:ext cx="5486400" cy="685799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prominent text</a:t>
            </a:r>
          </a:p>
        </p:txBody>
      </p:sp>
    </p:spTree>
    <p:extLst>
      <p:ext uri="{BB962C8B-B14F-4D97-AF65-F5344CB8AC3E}">
        <p14:creationId xmlns:p14="http://schemas.microsoft.com/office/powerpoint/2010/main" val="7554659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Double Image/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3429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429000"/>
            <a:ext cx="6096000" cy="342899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FE1C5D2-B894-8449-86F0-677CAA991E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00800" y="0"/>
            <a:ext cx="5486400" cy="685799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200" b="1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>
              <a:lnSpc>
                <a:spcPct val="100000"/>
              </a:lnSpc>
              <a:buNone/>
              <a:defRPr sz="180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</a:lstStyle>
          <a:p>
            <a:pPr lvl="0"/>
            <a:r>
              <a:rPr lang="en-US" dirty="0"/>
              <a:t>Click to add subhead</a:t>
            </a:r>
          </a:p>
        </p:txBody>
      </p:sp>
    </p:spTree>
    <p:extLst>
      <p:ext uri="{BB962C8B-B14F-4D97-AF65-F5344CB8AC3E}">
        <p14:creationId xmlns:p14="http://schemas.microsoft.com/office/powerpoint/2010/main" val="273013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4B0753-71A1-164B-98BA-F240BAAFEAE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EC9A182D-FAE8-2642-AE84-A6976B8FFD4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-3717"/>
            <a:ext cx="609600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3332163" algn="l"/>
              </a:tabLst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00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33004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330041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3300413"/>
            <a:ext cx="6096000" cy="35575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00413"/>
            <a:ext cx="6096000" cy="35575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add picture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64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80F8A5-E8D6-5048-B999-F00EA216806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219200"/>
            <a:ext cx="11430000" cy="52578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FontTx/>
              <a:buNone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add headline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00197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– Subhead/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381000" y="19812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733675"/>
            <a:ext cx="11430000" cy="374332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4679E4-F084-9741-A6D1-97F6EDC915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2209800"/>
            <a:ext cx="11430000" cy="304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9AF47FE-09F1-B94F-8362-D44970B8638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11430001" cy="53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– 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>
            <a:cxnSpLocks/>
          </p:cNvCxnSpPr>
          <p:nvPr userDrawn="1"/>
        </p:nvCxnSpPr>
        <p:spPr>
          <a:xfrm>
            <a:off x="381000" y="19812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209800"/>
            <a:ext cx="11430000" cy="42672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bullet list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76B122C-D1C9-5C4E-8E14-6614B4EE9E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11430001" cy="53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4843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– Promin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381000" y="1981200"/>
            <a:ext cx="11430000" cy="0"/>
          </a:xfrm>
          <a:prstGeom prst="line">
            <a:avLst/>
          </a:prstGeom>
          <a:ln w="25400">
            <a:solidFill>
              <a:srgbClr val="EE2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2209800"/>
            <a:ext cx="11430000" cy="4267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8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8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800">
                <a:latin typeface="Arial" charset="0"/>
                <a:ea typeface="Arial" charset="0"/>
                <a:cs typeface="Arial" charset="0"/>
              </a:defRPr>
            </a:lvl4pPr>
            <a:lvl5pPr>
              <a:defRPr sz="18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add prominent text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6746F639-4160-5844-B0D3-2267593BBA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1219200"/>
            <a:ext cx="11430001" cy="53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 b="1" i="0">
                <a:solidFill>
                  <a:srgbClr val="EE2A3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8.xml"/><Relationship Id="rId21" Type="http://schemas.openxmlformats.org/officeDocument/2006/relationships/slideLayout" Target="../slideLayouts/slideLayout26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4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4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3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436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25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723" r:id="rId2"/>
    <p:sldLayoutId id="214748367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3046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682" r:id="rId2"/>
    <p:sldLayoutId id="2147483660" r:id="rId3"/>
    <p:sldLayoutId id="2147483684" r:id="rId4"/>
    <p:sldLayoutId id="2147483688" r:id="rId5"/>
    <p:sldLayoutId id="2147483689" r:id="rId6"/>
    <p:sldLayoutId id="2147483685" r:id="rId7"/>
    <p:sldLayoutId id="2147483687" r:id="rId8"/>
    <p:sldLayoutId id="2147483690" r:id="rId9"/>
    <p:sldLayoutId id="2147483692" r:id="rId10"/>
    <p:sldLayoutId id="2147483711" r:id="rId11"/>
    <p:sldLayoutId id="2147483720" r:id="rId12"/>
    <p:sldLayoutId id="2147483683" r:id="rId13"/>
    <p:sldLayoutId id="2147483681" r:id="rId14"/>
    <p:sldLayoutId id="2147483714" r:id="rId15"/>
    <p:sldLayoutId id="2147483712" r:id="rId16"/>
    <p:sldLayoutId id="2147483713" r:id="rId17"/>
    <p:sldLayoutId id="2147483715" r:id="rId18"/>
    <p:sldLayoutId id="2147483716" r:id="rId19"/>
    <p:sldLayoutId id="2147483717" r:id="rId20"/>
    <p:sldLayoutId id="2147483693" r:id="rId21"/>
    <p:sldLayoutId id="2147483718" r:id="rId22"/>
    <p:sldLayoutId id="2147483719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40" userDrawn="1">
          <p15:clr>
            <a:srgbClr val="F26B43"/>
          </p15:clr>
        </p15:guide>
        <p15:guide id="2" pos="7440" userDrawn="1">
          <p15:clr>
            <a:srgbClr val="F26B43"/>
          </p15:clr>
        </p15:guide>
        <p15:guide id="3" orient="horz" pos="4080" userDrawn="1">
          <p15:clr>
            <a:srgbClr val="F26B43"/>
          </p15:clr>
        </p15:guide>
        <p15:guide id="4" orient="horz" pos="768" userDrawn="1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70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2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141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24" r:id="rId2"/>
    <p:sldLayoutId id="2147483661" r:id="rId3"/>
    <p:sldLayoutId id="214748372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253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D8BE1-19E5-AEA3-D220-D2190169B0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Fundamental Symmetries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82E7DF-A9B6-80DA-6393-660B716F54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Jeff Martin</a:t>
            </a:r>
          </a:p>
        </p:txBody>
      </p:sp>
    </p:spTree>
    <p:extLst>
      <p:ext uri="{BB962C8B-B14F-4D97-AF65-F5344CB8AC3E}">
        <p14:creationId xmlns:p14="http://schemas.microsoft.com/office/powerpoint/2010/main" val="299460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0136A-C55A-9D32-CC4C-EAD5F077F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E9E6C6A-F727-B87D-6FC8-5907BB15AE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0" y="2739835"/>
            <a:ext cx="5562600" cy="536766"/>
          </a:xfrm>
        </p:spPr>
        <p:txBody>
          <a:bodyPr/>
          <a:lstStyle/>
          <a:p>
            <a:r>
              <a:rPr lang="en-CA" sz="1800" dirty="0"/>
              <a:t>Not submitted, yet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12C88F-4EB1-9CB4-AE77-8B49213A99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3425632"/>
            <a:ext cx="5539740" cy="1066802"/>
          </a:xfrm>
        </p:spPr>
        <p:txBody>
          <a:bodyPr/>
          <a:lstStyle/>
          <a:p>
            <a:r>
              <a:rPr lang="en-CA" sz="1800" dirty="0"/>
              <a:t>Not submitted, yet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21F94F-AD78-8174-04C1-D48D5487A0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/>
              <a:t>Goal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488C208-C762-9AA6-8144-F1FA9B96C23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3210" y="2880850"/>
            <a:ext cx="5567790" cy="304800"/>
          </a:xfrm>
        </p:spPr>
        <p:txBody>
          <a:bodyPr/>
          <a:lstStyle/>
          <a:p>
            <a:r>
              <a:rPr lang="en-CA" dirty="0"/>
              <a:t>Next seven years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603A2A8-F50F-EE1C-59CA-EC3BC221DA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 err="1"/>
              <a:t>FrPNC</a:t>
            </a:r>
            <a:endParaRPr lang="en-CA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0B9C58E2-FED7-2B6C-5196-1928C3D19D35}"/>
              </a:ext>
            </a:extLst>
          </p:cNvPr>
          <p:cNvSpPr txBox="1">
            <a:spLocks/>
          </p:cNvSpPr>
          <p:nvPr/>
        </p:nvSpPr>
        <p:spPr>
          <a:xfrm>
            <a:off x="3581400" y="248482"/>
            <a:ext cx="4648200" cy="11360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Contact: G. Gwinner</a:t>
            </a:r>
          </a:p>
          <a:p>
            <a:r>
              <a:rPr lang="en-CA" sz="1800" dirty="0"/>
              <a:t>Manitoba, TRIUMF, …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480A4EB-39B6-F694-BE15-1AA5C8BFA11A}"/>
              </a:ext>
            </a:extLst>
          </p:cNvPr>
          <p:cNvSpPr txBox="1">
            <a:spLocks/>
          </p:cNvSpPr>
          <p:nvPr/>
        </p:nvSpPr>
        <p:spPr>
          <a:xfrm>
            <a:off x="380999" y="3501836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Past five years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04FACD83-B2EE-4CC3-3FEF-6857DFC8B09E}"/>
              </a:ext>
            </a:extLst>
          </p:cNvPr>
          <p:cNvSpPr txBox="1">
            <a:spLocks/>
          </p:cNvSpPr>
          <p:nvPr/>
        </p:nvSpPr>
        <p:spPr>
          <a:xfrm>
            <a:off x="403860" y="4031871"/>
            <a:ext cx="5562600" cy="536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Not submitted, yet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5509D51E-5EA2-41BF-2D97-B3BCE704F12D}"/>
              </a:ext>
            </a:extLst>
          </p:cNvPr>
          <p:cNvSpPr txBox="1">
            <a:spLocks/>
          </p:cNvSpPr>
          <p:nvPr/>
        </p:nvSpPr>
        <p:spPr>
          <a:xfrm>
            <a:off x="6243210" y="489154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Beyond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217B1E48-A7A3-3A9D-B2E9-FA89AB0F30D9}"/>
              </a:ext>
            </a:extLst>
          </p:cNvPr>
          <p:cNvSpPr txBox="1">
            <a:spLocks/>
          </p:cNvSpPr>
          <p:nvPr/>
        </p:nvSpPr>
        <p:spPr>
          <a:xfrm>
            <a:off x="6243210" y="5410198"/>
            <a:ext cx="5539740" cy="1066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Not submitted, yet</a:t>
            </a:r>
          </a:p>
        </p:txBody>
      </p:sp>
    </p:spTree>
    <p:extLst>
      <p:ext uri="{BB962C8B-B14F-4D97-AF65-F5344CB8AC3E}">
        <p14:creationId xmlns:p14="http://schemas.microsoft.com/office/powerpoint/2010/main" val="2043922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C524D-8C1A-BF2B-15DD-3CEE670CC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5A3172F9-AB82-F975-D2E3-F4661E65AA69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381000" y="2739835"/>
                <a:ext cx="5562600" cy="536766"/>
              </a:xfrm>
            </p:spPr>
            <p:txBody>
              <a:bodyPr/>
              <a:lstStyle/>
              <a:p>
                <a:r>
                  <a:rPr lang="en-CA" sz="1800" dirty="0"/>
                  <a:t>Test of CPT and weak equivalence principle pushing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r>
                      <a:rPr lang="en-CA" sz="18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1800" dirty="0"/>
                  <a:t>spectroscopy to </a:t>
                </a:r>
                <a14:m>
                  <m:oMath xmlns:m="http://schemas.openxmlformats.org/officeDocument/2006/math"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CA" sz="1800" dirty="0"/>
                  <a:t> level or beyond</a:t>
                </a:r>
              </a:p>
            </p:txBody>
          </p:sp>
        </mc:Choice>
        <mc:Fallback xmlns="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5A3172F9-AB82-F975-D2E3-F4661E65AA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381000" y="2739835"/>
                <a:ext cx="5562600" cy="536766"/>
              </a:xfrm>
              <a:blipFill>
                <a:blip r:embed="rId2"/>
                <a:stretch>
                  <a:fillRect l="-768" t="-5618" b="-3595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C2A5363D-A344-19A8-DED2-2DDDE33BE590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6248400" y="2816032"/>
                <a:ext cx="5539740" cy="1066802"/>
              </a:xfrm>
            </p:spPr>
            <p:txBody>
              <a:bodyPr/>
              <a:lstStyle/>
              <a:p>
                <a:r>
                  <a:rPr lang="en-CA" sz="1800" dirty="0"/>
                  <a:t>Exploit ALPHA-2, ALPHA-g</a:t>
                </a:r>
              </a:p>
              <a:p>
                <a:r>
                  <a:rPr lang="en-CA" sz="1800" dirty="0"/>
                  <a:t>2026-2030:  ALPHA next generation (CFI IF 2025), allowing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&amp;</m:t>
                    </m:r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CA" sz="1800" dirty="0"/>
                  <a:t> trapping</a:t>
                </a:r>
              </a:p>
              <a:p>
                <a:r>
                  <a:rPr lang="en-CA" sz="1800" dirty="0"/>
                  <a:t>Develop atomic fountain and interferometer techniques (HAICU), after 2030 deploy at CERN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C2A5363D-A344-19A8-DED2-2DDDE33BE5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6248400" y="2816032"/>
                <a:ext cx="5539740" cy="1066802"/>
              </a:xfrm>
              <a:blipFill>
                <a:blip r:embed="rId3"/>
                <a:stretch>
                  <a:fillRect l="-660" t="-3429" b="-7028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7C83E74-CF54-3D6B-ECF1-3A310FA642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/>
              <a:t>Goal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229301-A4E5-F53B-CE46-E2FB6C25070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3210" y="2271250"/>
            <a:ext cx="5567790" cy="304800"/>
          </a:xfrm>
        </p:spPr>
        <p:txBody>
          <a:bodyPr/>
          <a:lstStyle/>
          <a:p>
            <a:r>
              <a:rPr lang="en-CA" dirty="0"/>
              <a:t>Next seven years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CA8272B-8DCD-85AC-A944-92DB33BAE5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ALPHA/HAICU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F7AEDC9C-ADA0-86AA-F884-C8AC13FF60FB}"/>
              </a:ext>
            </a:extLst>
          </p:cNvPr>
          <p:cNvSpPr txBox="1">
            <a:spLocks/>
          </p:cNvSpPr>
          <p:nvPr/>
        </p:nvSpPr>
        <p:spPr>
          <a:xfrm>
            <a:off x="3581400" y="248482"/>
            <a:ext cx="6019800" cy="11360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Contact: M. Fujiwara</a:t>
            </a:r>
          </a:p>
          <a:p>
            <a:r>
              <a:rPr lang="en-CA" sz="1800" dirty="0"/>
              <a:t>TRIUMF, York, Calgary, SFU, BCIT, UBC, </a:t>
            </a:r>
            <a:r>
              <a:rPr lang="en-CA" sz="1800" dirty="0" err="1"/>
              <a:t>Uvic</a:t>
            </a:r>
            <a:r>
              <a:rPr lang="en-CA" sz="1800" dirty="0"/>
              <a:t>; Denmark, UK, US, Brazil, Sweden, Israel.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43AF4D1A-3A33-3A0F-7C44-E69D903FDDBB}"/>
              </a:ext>
            </a:extLst>
          </p:cNvPr>
          <p:cNvSpPr txBox="1">
            <a:spLocks/>
          </p:cNvSpPr>
          <p:nvPr/>
        </p:nvSpPr>
        <p:spPr>
          <a:xfrm>
            <a:off x="380999" y="3501836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Past five years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A0A8F97A-59D4-7B1D-CCD6-049DB7DA39F1}"/>
              </a:ext>
            </a:extLst>
          </p:cNvPr>
          <p:cNvSpPr txBox="1">
            <a:spLocks/>
          </p:cNvSpPr>
          <p:nvPr/>
        </p:nvSpPr>
        <p:spPr>
          <a:xfrm>
            <a:off x="403860" y="4031870"/>
            <a:ext cx="5562600" cy="244512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Nature articles on hyperfine spectroscopy (</a:t>
            </a:r>
            <a:r>
              <a:rPr lang="en-CA" sz="1800" dirty="0" err="1"/>
              <a:t>g.s.</a:t>
            </a:r>
            <a:r>
              <a:rPr lang="en-CA" sz="1800" dirty="0"/>
              <a:t> and 1S-2S), fine structure and Lamb shift (1S-2P), laser cooling, and free fall under gravity.</a:t>
            </a:r>
          </a:p>
          <a:p>
            <a:r>
              <a:rPr lang="en-CA" sz="1800" dirty="0"/>
              <a:t>Canadians are 1/3 of ALPHA and lead ALPHA-g and HAICU</a:t>
            </a:r>
          </a:p>
          <a:p>
            <a:endParaRPr lang="en-CA" sz="1800" dirty="0"/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02BFD990-6D4D-EEF6-A61D-EA79E341307A}"/>
              </a:ext>
            </a:extLst>
          </p:cNvPr>
          <p:cNvSpPr txBox="1">
            <a:spLocks/>
          </p:cNvSpPr>
          <p:nvPr/>
        </p:nvSpPr>
        <p:spPr>
          <a:xfrm>
            <a:off x="6243210" y="451054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Beyond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5BAFADB6-3339-0703-D482-3681EFDDBB26}"/>
              </a:ext>
            </a:extLst>
          </p:cNvPr>
          <p:cNvSpPr txBox="1">
            <a:spLocks/>
          </p:cNvSpPr>
          <p:nvPr/>
        </p:nvSpPr>
        <p:spPr>
          <a:xfrm>
            <a:off x="6243210" y="5029198"/>
            <a:ext cx="5539740" cy="1066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Develop antihydrogen techniques (quantum sensing)</a:t>
            </a:r>
          </a:p>
          <a:p>
            <a:r>
              <a:rPr lang="en-CA" sz="1800" dirty="0"/>
              <a:t>Antimatter molecules</a:t>
            </a:r>
          </a:p>
          <a:p>
            <a:r>
              <a:rPr lang="en-CA" sz="1800" dirty="0"/>
              <a:t>Other new ideas arising from HAICU </a:t>
            </a:r>
          </a:p>
        </p:txBody>
      </p:sp>
    </p:spTree>
    <p:extLst>
      <p:ext uri="{BB962C8B-B14F-4D97-AF65-F5344CB8AC3E}">
        <p14:creationId xmlns:p14="http://schemas.microsoft.com/office/powerpoint/2010/main" val="1503603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B95CA1-2970-C652-C9EF-FBC45DAC3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32276A09-8726-052A-CE70-94D33BF89502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381000" y="2739835"/>
                <a:ext cx="5562600" cy="536766"/>
              </a:xfrm>
            </p:spPr>
            <p:txBody>
              <a:bodyPr/>
              <a:lstStyle/>
              <a:p>
                <a:r>
                  <a:rPr lang="en-CA" sz="1800" dirty="0"/>
                  <a:t>Measure A, B, a to determine </a:t>
                </a:r>
                <a14:m>
                  <m:oMath xmlns:m="http://schemas.openxmlformats.org/officeDocument/2006/math">
                    <m:r>
                      <a:rPr lang="en-CA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CA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CA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CA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CA" sz="1800" dirty="0"/>
                  <a:t>. 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CA" sz="1800" dirty="0"/>
                  <a:t>, gives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𝑢𝑑</m:t>
                        </m:r>
                      </m:sub>
                    </m:sSub>
                  </m:oMath>
                </a14:m>
                <a:r>
                  <a:rPr lang="en-CA" sz="1800" dirty="0"/>
                  <a:t> free of nuclear corrections. b accesses exotic couplings</a:t>
                </a:r>
              </a:p>
            </p:txBody>
          </p:sp>
        </mc:Choice>
        <mc:Fallback xmlns="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32276A09-8726-052A-CE70-94D33BF895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381000" y="2739835"/>
                <a:ext cx="5562600" cy="536766"/>
              </a:xfrm>
              <a:blipFill>
                <a:blip r:embed="rId2"/>
                <a:stretch>
                  <a:fillRect l="-768" t="-5618" r="-548" b="-8651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A36D3D-488A-6013-88EC-0D4A8DADA2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2816032"/>
            <a:ext cx="5539740" cy="1066802"/>
          </a:xfrm>
        </p:spPr>
        <p:txBody>
          <a:bodyPr/>
          <a:lstStyle/>
          <a:p>
            <a:r>
              <a:rPr lang="en-CA" sz="1800" dirty="0"/>
              <a:t>2027: a, b precision data set</a:t>
            </a:r>
          </a:p>
          <a:p>
            <a:r>
              <a:rPr lang="en-CA" sz="1800" dirty="0"/>
              <a:t>2028-2032:  </a:t>
            </a:r>
            <a:r>
              <a:rPr lang="en-CA" sz="1800" dirty="0" err="1"/>
              <a:t>PNab</a:t>
            </a:r>
            <a:r>
              <a:rPr lang="en-CA" sz="1800" dirty="0"/>
              <a:t> measurement of A, B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94A0D61-1A2B-E7F9-5DF3-B002576BC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/>
              <a:t>Goal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50DFF11-5650-A271-D2D5-60BDF518F09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3210" y="2271250"/>
            <a:ext cx="5567790" cy="304800"/>
          </a:xfrm>
        </p:spPr>
        <p:txBody>
          <a:bodyPr/>
          <a:lstStyle/>
          <a:p>
            <a:r>
              <a:rPr lang="en-CA" dirty="0"/>
              <a:t>Next seven years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E803AC2-7E9F-A236-E2E1-97E009F429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Nab, </a:t>
            </a:r>
            <a:r>
              <a:rPr lang="en-CA" dirty="0" err="1"/>
              <a:t>PNab</a:t>
            </a:r>
            <a:endParaRPr lang="en-CA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D9E3CA6D-7182-BA8C-0532-C75BE833B24E}"/>
              </a:ext>
            </a:extLst>
          </p:cNvPr>
          <p:cNvSpPr txBox="1">
            <a:spLocks/>
          </p:cNvSpPr>
          <p:nvPr/>
        </p:nvSpPr>
        <p:spPr>
          <a:xfrm>
            <a:off x="3581400" y="248482"/>
            <a:ext cx="4648200" cy="11360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Contact: R. </a:t>
            </a:r>
            <a:r>
              <a:rPr lang="en-CA" dirty="0" err="1"/>
              <a:t>Mammei</a:t>
            </a:r>
            <a:endParaRPr lang="en-CA" dirty="0"/>
          </a:p>
          <a:p>
            <a:r>
              <a:rPr lang="en-CA" sz="1800" dirty="0"/>
              <a:t>Winnipeg, Manitoba; US (?)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713C28D5-BAF5-5602-07F5-E2164AF35134}"/>
              </a:ext>
            </a:extLst>
          </p:cNvPr>
          <p:cNvSpPr txBox="1">
            <a:spLocks/>
          </p:cNvSpPr>
          <p:nvPr/>
        </p:nvSpPr>
        <p:spPr>
          <a:xfrm>
            <a:off x="380999" y="3733799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Past five years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9752C6B8-7390-EBDF-58EF-FBB176ECFA65}"/>
              </a:ext>
            </a:extLst>
          </p:cNvPr>
          <p:cNvSpPr txBox="1">
            <a:spLocks/>
          </p:cNvSpPr>
          <p:nvPr/>
        </p:nvSpPr>
        <p:spPr>
          <a:xfrm>
            <a:off x="403860" y="4263834"/>
            <a:ext cx="5562600" cy="536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Preparing the apparatus (?)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45C3EA29-CB37-E78C-13A4-524C4D04003C}"/>
              </a:ext>
            </a:extLst>
          </p:cNvPr>
          <p:cNvSpPr txBox="1">
            <a:spLocks/>
          </p:cNvSpPr>
          <p:nvPr/>
        </p:nvSpPr>
        <p:spPr>
          <a:xfrm>
            <a:off x="6243210" y="428194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Beyond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B958CD20-7F7F-7A94-25C3-A41A67BEE136}"/>
              </a:ext>
            </a:extLst>
          </p:cNvPr>
          <p:cNvSpPr txBox="1">
            <a:spLocks/>
          </p:cNvSpPr>
          <p:nvPr/>
        </p:nvSpPr>
        <p:spPr>
          <a:xfrm>
            <a:off x="6243210" y="4800598"/>
            <a:ext cx="5539740" cy="1066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No plans beyond 2032</a:t>
            </a:r>
          </a:p>
        </p:txBody>
      </p:sp>
    </p:spTree>
    <p:extLst>
      <p:ext uri="{BB962C8B-B14F-4D97-AF65-F5344CB8AC3E}">
        <p14:creationId xmlns:p14="http://schemas.microsoft.com/office/powerpoint/2010/main" val="506485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5C9BD-3C62-1690-C20D-1FE71DCCE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E01AC9AA-3188-E845-4CE1-B518E866DEF6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381000" y="2739835"/>
                <a:ext cx="5562600" cy="53676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𝑢𝑑</m:t>
                        </m:r>
                      </m:sub>
                    </m:sSub>
                  </m:oMath>
                </a14:m>
                <a:r>
                  <a:rPr lang="en-CA" sz="1800" dirty="0"/>
                  <a:t>, neutrino helicity, and T-violating decays using laser-trapped potassium isotopes and isomers.  Also charge radius measurement ?</a:t>
                </a:r>
              </a:p>
            </p:txBody>
          </p:sp>
        </mc:Choice>
        <mc:Fallback xmlns="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E01AC9AA-3188-E845-4CE1-B518E866DE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381000" y="2739835"/>
                <a:ext cx="5562600" cy="536766"/>
              </a:xfrm>
              <a:blipFill>
                <a:blip r:embed="rId2"/>
                <a:stretch>
                  <a:fillRect l="-768" t="-5618" r="-219" b="-8651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CDE429A-193A-32D7-7E5D-E1DDA13FEA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2754582"/>
            <a:ext cx="5539740" cy="1066802"/>
          </a:xfrm>
        </p:spPr>
        <p:txBody>
          <a:bodyPr/>
          <a:lstStyle/>
          <a:p>
            <a:r>
              <a:rPr lang="en-CA" sz="1800" dirty="0"/>
              <a:t>Upgrade electrostatic spectrometer and complete improved </a:t>
            </a:r>
            <a:r>
              <a:rPr lang="el-GR" sz="1800" dirty="0"/>
              <a:t>β</a:t>
            </a:r>
            <a:r>
              <a:rPr lang="en-CA" sz="1800" dirty="0"/>
              <a:t>-</a:t>
            </a:r>
            <a:r>
              <a:rPr lang="el-GR" sz="1800" dirty="0"/>
              <a:t>ν</a:t>
            </a:r>
            <a:r>
              <a:rPr lang="en-CA" sz="1800" dirty="0"/>
              <a:t> correlation measurements in </a:t>
            </a:r>
            <a:r>
              <a:rPr lang="en-US" sz="1800" dirty="0"/>
              <a:t>37K, 38mK, 38gK, and 47K.</a:t>
            </a:r>
          </a:p>
          <a:p>
            <a:r>
              <a:rPr lang="en-US" sz="1800" dirty="0"/>
              <a:t>Charge radius of 38mK.</a:t>
            </a:r>
            <a:endParaRPr lang="en-CA" sz="1800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A1A01D9-F727-F588-9858-C08947E6CEA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/>
              <a:t>Goal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D24DB18-5487-3EB2-C2E7-C6D2E95145A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3210" y="2209800"/>
            <a:ext cx="5567790" cy="304800"/>
          </a:xfrm>
        </p:spPr>
        <p:txBody>
          <a:bodyPr/>
          <a:lstStyle/>
          <a:p>
            <a:r>
              <a:rPr lang="en-CA" dirty="0"/>
              <a:t>Next seven years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B1937F4-FD44-D512-522C-B34D76D647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TRINAT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EDC17F1A-8F2D-2B42-8A00-74D1151E123E}"/>
              </a:ext>
            </a:extLst>
          </p:cNvPr>
          <p:cNvSpPr txBox="1">
            <a:spLocks/>
          </p:cNvSpPr>
          <p:nvPr/>
        </p:nvSpPr>
        <p:spPr>
          <a:xfrm>
            <a:off x="3581400" y="248482"/>
            <a:ext cx="4648200" cy="11360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Contact: J. Behr</a:t>
            </a:r>
          </a:p>
          <a:p>
            <a:r>
              <a:rPr lang="en-CA" sz="1800" dirty="0"/>
              <a:t>TRIUMF, Manitoba; US, Israel, India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0FD7438A-673F-4662-9B0D-D8C6F4E8898B}"/>
              </a:ext>
            </a:extLst>
          </p:cNvPr>
          <p:cNvSpPr txBox="1">
            <a:spLocks/>
          </p:cNvSpPr>
          <p:nvPr/>
        </p:nvSpPr>
        <p:spPr>
          <a:xfrm>
            <a:off x="382758" y="3813366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Past five years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Placeholder 10">
                <a:extLst>
                  <a:ext uri="{FF2B5EF4-FFF2-40B4-BE49-F238E27FC236}">
                    <a16:creationId xmlns:a16="http://schemas.microsoft.com/office/drawing/2014/main" id="{7DA9BEC1-C361-80F0-E7F7-6E21B6E14EF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5619" y="4343401"/>
                <a:ext cx="5562600" cy="536766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200" kern="1200" baseline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1800" dirty="0"/>
                  <a:t>Analog-</a:t>
                </a:r>
                <a:r>
                  <a:rPr lang="en-CA" sz="1800" dirty="0" err="1"/>
                  <a:t>antianalog</a:t>
                </a:r>
                <a:r>
                  <a:rPr lang="en-CA" sz="1800" dirty="0"/>
                  <a:t> isospin mixing in 47K </a:t>
                </a:r>
                <a:r>
                  <a:rPr lang="el-GR" sz="1800" dirty="0"/>
                  <a:t>β</a:t>
                </a:r>
                <a:r>
                  <a:rPr lang="en-CA" sz="1800" baseline="30000" dirty="0"/>
                  <a:t>-</a:t>
                </a:r>
                <a:r>
                  <a:rPr lang="en-CA" sz="1800" dirty="0"/>
                  <a:t>-decay</a:t>
                </a:r>
              </a:p>
              <a:p>
                <a:r>
                  <a:rPr lang="en-CA" sz="1800" dirty="0"/>
                  <a:t>Atomic </a:t>
                </a:r>
                <a:r>
                  <a:rPr lang="en-CA" sz="1800" dirty="0" err="1"/>
                  <a:t>shakeoff</a:t>
                </a:r>
                <a:r>
                  <a:rPr lang="en-CA" sz="1800" dirty="0"/>
                  <a:t>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CA" sz="1800" dirty="0"/>
                  <a:t> decay (in prep.)</a:t>
                </a:r>
              </a:p>
              <a:p>
                <a:r>
                  <a:rPr lang="en-CA" sz="1800" dirty="0"/>
                  <a:t>?</a:t>
                </a:r>
              </a:p>
            </p:txBody>
          </p:sp>
        </mc:Choice>
        <mc:Fallback xmlns="">
          <p:sp>
            <p:nvSpPr>
              <p:cNvPr id="17" name="Text Placeholder 10">
                <a:extLst>
                  <a:ext uri="{FF2B5EF4-FFF2-40B4-BE49-F238E27FC236}">
                    <a16:creationId xmlns:a16="http://schemas.microsoft.com/office/drawing/2014/main" id="{7DA9BEC1-C361-80F0-E7F7-6E21B6E14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619" y="4343401"/>
                <a:ext cx="5562600" cy="536766"/>
              </a:xfrm>
              <a:prstGeom prst="rect">
                <a:avLst/>
              </a:prstGeom>
              <a:blipFill>
                <a:blip r:embed="rId3"/>
                <a:stretch>
                  <a:fillRect l="-768" t="-6818" b="-13522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E964535C-B208-B2E7-F612-4B6F3EC92AE8}"/>
              </a:ext>
            </a:extLst>
          </p:cNvPr>
          <p:cNvSpPr txBox="1">
            <a:spLocks/>
          </p:cNvSpPr>
          <p:nvPr/>
        </p:nvSpPr>
        <p:spPr>
          <a:xfrm>
            <a:off x="6243210" y="422049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Beyond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23027BE0-D652-651B-BB3D-CD09361FCDB2}"/>
              </a:ext>
            </a:extLst>
          </p:cNvPr>
          <p:cNvSpPr txBox="1">
            <a:spLocks/>
          </p:cNvSpPr>
          <p:nvPr/>
        </p:nvSpPr>
        <p:spPr>
          <a:xfrm>
            <a:off x="6243210" y="4739148"/>
            <a:ext cx="5539740" cy="1066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Any results breaking the standard model could drive further improvements.</a:t>
            </a: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847988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9033B-77F6-60D6-2DC0-59B3DCD87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4E9CF1-5779-534E-4A08-58641D3C0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94763"/>
            <a:ext cx="3811172" cy="3540195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BBB9CBE-FCBD-6AFF-3AC2-A95AC86175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0" y="2739835"/>
            <a:ext cx="5562600" cy="536766"/>
          </a:xfrm>
        </p:spPr>
        <p:txBody>
          <a:bodyPr/>
          <a:lstStyle/>
          <a:p>
            <a:r>
              <a:rPr lang="en-CA" sz="1800" dirty="0"/>
              <a:t>Precision (0.1 s) measurement of the neutron lifetime, for </a:t>
            </a:r>
            <a:r>
              <a:rPr lang="en-CA" sz="1800" dirty="0" err="1"/>
              <a:t>Vud</a:t>
            </a:r>
            <a:r>
              <a:rPr lang="en-CA" sz="1800" dirty="0"/>
              <a:t>, BBN, and neutron lifetime puzzle.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28757CB-A840-31A7-85AA-E5C6C27EBB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3425632"/>
            <a:ext cx="5539740" cy="1066802"/>
          </a:xfrm>
        </p:spPr>
        <p:txBody>
          <a:bodyPr/>
          <a:lstStyle/>
          <a:p>
            <a:r>
              <a:rPr lang="en-CA" sz="1800" dirty="0"/>
              <a:t>Will be ready to receive UCNs at TRIUMF in 2027.</a:t>
            </a:r>
          </a:p>
          <a:p>
            <a:r>
              <a:rPr lang="en-CA" sz="1800" dirty="0"/>
              <a:t>By 2030:  complete 0.1 s</a:t>
            </a:r>
          </a:p>
          <a:p>
            <a:r>
              <a:rPr lang="en-CA" sz="1800" dirty="0"/>
              <a:t>2030-2032 implement proton detection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706A498-5920-A226-BBAD-C71BF83E8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/>
              <a:t>Goal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918F4DC-915B-68CA-4BFC-E46769E5F8B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3210" y="2880850"/>
            <a:ext cx="5567790" cy="304800"/>
          </a:xfrm>
        </p:spPr>
        <p:txBody>
          <a:bodyPr/>
          <a:lstStyle/>
          <a:p>
            <a:r>
              <a:rPr lang="en-CA" dirty="0"/>
              <a:t>Next seven years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839B7A-33C1-53E5-18A5-BA68EBC778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 err="1"/>
              <a:t>PENeLOPE</a:t>
            </a:r>
            <a:endParaRPr lang="en-CA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B9B1513A-566C-B6CD-879F-BF7649B33F60}"/>
              </a:ext>
            </a:extLst>
          </p:cNvPr>
          <p:cNvSpPr txBox="1">
            <a:spLocks/>
          </p:cNvSpPr>
          <p:nvPr/>
        </p:nvSpPr>
        <p:spPr>
          <a:xfrm>
            <a:off x="3581400" y="248482"/>
            <a:ext cx="4648200" cy="11360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Contact: R. Picker</a:t>
            </a:r>
          </a:p>
          <a:p>
            <a:r>
              <a:rPr lang="en-CA" sz="1800" dirty="0"/>
              <a:t>TRIUMF; Germany</a:t>
            </a:r>
          </a:p>
          <a:p>
            <a:r>
              <a:rPr lang="en-CA" sz="2400" dirty="0"/>
              <a:t>New to CINP/LRP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495D95A0-135E-4E1C-99A8-F552AB51DC70}"/>
              </a:ext>
            </a:extLst>
          </p:cNvPr>
          <p:cNvSpPr txBox="1">
            <a:spLocks/>
          </p:cNvSpPr>
          <p:nvPr/>
        </p:nvSpPr>
        <p:spPr>
          <a:xfrm>
            <a:off x="380999" y="3501836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Past five years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41EBA44D-7905-0F13-C2EB-A46BA15A26CB}"/>
              </a:ext>
            </a:extLst>
          </p:cNvPr>
          <p:cNvSpPr txBox="1">
            <a:spLocks/>
          </p:cNvSpPr>
          <p:nvPr/>
        </p:nvSpPr>
        <p:spPr>
          <a:xfrm>
            <a:off x="403860" y="4031871"/>
            <a:ext cx="5562600" cy="536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Apparatus completed at TUM, 2020.</a:t>
            </a:r>
          </a:p>
          <a:p>
            <a:r>
              <a:rPr lang="en-CA" sz="1800" dirty="0"/>
              <a:t>Moved to TRIUMF, 2024.</a:t>
            </a:r>
          </a:p>
          <a:p>
            <a:r>
              <a:rPr lang="en-CA" sz="1800" dirty="0"/>
              <a:t>First cryogenic testing at TRIUMF completed spring 2025.</a:t>
            </a:r>
          </a:p>
          <a:p>
            <a:r>
              <a:rPr lang="en-CA" sz="1800" dirty="0"/>
              <a:t>Quench testing and </a:t>
            </a:r>
          </a:p>
          <a:p>
            <a:r>
              <a:rPr lang="en-CA" sz="1800" dirty="0"/>
              <a:t>Careful studies of systematic effects; D. Salazar, MSc thesis, SFU 2024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8B6B8D5E-4A63-2CAE-CE8A-EDF566D4C94F}"/>
              </a:ext>
            </a:extLst>
          </p:cNvPr>
          <p:cNvSpPr txBox="1">
            <a:spLocks/>
          </p:cNvSpPr>
          <p:nvPr/>
        </p:nvSpPr>
        <p:spPr>
          <a:xfrm>
            <a:off x="6243210" y="489154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Beyond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CBAEA608-0127-43CF-EB06-F47882BC494A}"/>
              </a:ext>
            </a:extLst>
          </p:cNvPr>
          <p:cNvSpPr txBox="1">
            <a:spLocks/>
          </p:cNvSpPr>
          <p:nvPr/>
        </p:nvSpPr>
        <p:spPr>
          <a:xfrm>
            <a:off x="6243210" y="5410198"/>
            <a:ext cx="5539740" cy="1066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If statistically interesting, can try different methods of loading the trap, to push further in statistical precision.</a:t>
            </a:r>
          </a:p>
        </p:txBody>
      </p:sp>
    </p:spTree>
    <p:extLst>
      <p:ext uri="{BB962C8B-B14F-4D97-AF65-F5344CB8AC3E}">
        <p14:creationId xmlns:p14="http://schemas.microsoft.com/office/powerpoint/2010/main" val="747012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F8B69-F107-764D-4744-E5DA6FACE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B257FB-1F4E-79AD-617D-9603D7ECE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5654" y="23446"/>
            <a:ext cx="4115346" cy="2905217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B37A4CC-1FA7-E419-7816-3EB991B45A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0" y="2739835"/>
            <a:ext cx="5562600" cy="536766"/>
          </a:xfrm>
        </p:spPr>
        <p:txBody>
          <a:bodyPr/>
          <a:lstStyle/>
          <a:p>
            <a:r>
              <a:rPr lang="en-CA" sz="1800" baseline="30000" dirty="0"/>
              <a:t>136</a:t>
            </a:r>
            <a:r>
              <a:rPr lang="en-CA" sz="1800" dirty="0"/>
              <a:t>Xe 0</a:t>
            </a:r>
            <a:r>
              <a:rPr lang="el-GR" sz="1800" dirty="0"/>
              <a:t>νββ</a:t>
            </a:r>
            <a:r>
              <a:rPr lang="en-CA" sz="1800" dirty="0"/>
              <a:t> lifetime &gt; 10</a:t>
            </a:r>
            <a:r>
              <a:rPr lang="en-CA" sz="1800" baseline="30000" dirty="0"/>
              <a:t>28</a:t>
            </a:r>
            <a:r>
              <a:rPr lang="en-CA" sz="1800" dirty="0"/>
              <a:t> yrs using a 5-tonne single-phase TPC; 15 </a:t>
            </a:r>
            <a:r>
              <a:rPr lang="en-CA" sz="1800" dirty="0" err="1"/>
              <a:t>meV</a:t>
            </a:r>
            <a:r>
              <a:rPr lang="en-CA" sz="1800" dirty="0"/>
              <a:t> intermediate scale goal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1B0D8BE-1311-F7A9-0D96-FECE3588E6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3425632"/>
            <a:ext cx="5539740" cy="1066802"/>
          </a:xfrm>
        </p:spPr>
        <p:txBody>
          <a:bodyPr/>
          <a:lstStyle/>
          <a:p>
            <a:r>
              <a:rPr lang="en-CA" sz="1800" dirty="0"/>
              <a:t>Build international collaboration</a:t>
            </a:r>
          </a:p>
          <a:p>
            <a:r>
              <a:rPr lang="en-CA" sz="1800" dirty="0"/>
              <a:t>Site prep at SNOLAB and installation</a:t>
            </a:r>
          </a:p>
          <a:p>
            <a:r>
              <a:rPr lang="en-CA" sz="1800" dirty="0"/>
              <a:t>Commissioning 2033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BA430C-93EF-88AD-7B68-C09DD6B04E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/>
              <a:t>Goal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BA5660A-CB01-F556-508D-16023F7A491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3210" y="2880850"/>
            <a:ext cx="5567790" cy="304800"/>
          </a:xfrm>
        </p:spPr>
        <p:txBody>
          <a:bodyPr/>
          <a:lstStyle/>
          <a:p>
            <a:r>
              <a:rPr lang="en-CA" dirty="0"/>
              <a:t>Next seven years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1D498E-54B4-6C6E-B720-0D18D1B6AF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 err="1"/>
              <a:t>nEXO</a:t>
            </a:r>
            <a:endParaRPr lang="en-CA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41B6424-6B3D-92A6-9A30-66440E8D03CF}"/>
              </a:ext>
            </a:extLst>
          </p:cNvPr>
          <p:cNvSpPr txBox="1">
            <a:spLocks/>
          </p:cNvSpPr>
          <p:nvPr/>
        </p:nvSpPr>
        <p:spPr>
          <a:xfrm>
            <a:off x="3581400" y="248482"/>
            <a:ext cx="4648200" cy="11360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Contact: T. Brunner</a:t>
            </a:r>
          </a:p>
          <a:p>
            <a:r>
              <a:rPr lang="en-CA" sz="1800" dirty="0"/>
              <a:t>McGill, Sherbrooke, TRIUMF, SNOLAB, Laurentian, Carleton, Windsor, McMaster, Queen’s; US, France, Russia, China, Germany, Korea, South Africa, Japan, Switzerland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E6ED1BE9-E3DE-21E4-5C73-47F64444B826}"/>
              </a:ext>
            </a:extLst>
          </p:cNvPr>
          <p:cNvSpPr txBox="1">
            <a:spLocks/>
          </p:cNvSpPr>
          <p:nvPr/>
        </p:nvSpPr>
        <p:spPr>
          <a:xfrm>
            <a:off x="380999" y="3501836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Past five years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38AD3477-A4CC-2804-2C32-A4112F7F8253}"/>
              </a:ext>
            </a:extLst>
          </p:cNvPr>
          <p:cNvSpPr txBox="1">
            <a:spLocks/>
          </p:cNvSpPr>
          <p:nvPr/>
        </p:nvSpPr>
        <p:spPr>
          <a:xfrm>
            <a:off x="403860" y="4031871"/>
            <a:ext cx="5562600" cy="536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Canadian led initiatives:</a:t>
            </a:r>
          </a:p>
          <a:p>
            <a:pPr lvl="1"/>
            <a:r>
              <a:rPr lang="en-US" sz="1400" dirty="0"/>
              <a:t>photodetector R&amp;D, novel digital photosensors (PDC), radiopurity screening, and simulation frameworks</a:t>
            </a:r>
            <a:endParaRPr lang="en-CA" dirty="0"/>
          </a:p>
          <a:p>
            <a:pPr lvl="1"/>
            <a:r>
              <a:rPr lang="en-CA" sz="1400" dirty="0"/>
              <a:t>To be located in the </a:t>
            </a:r>
            <a:r>
              <a:rPr lang="en-CA" sz="1400" dirty="0" err="1"/>
              <a:t>Cryopit</a:t>
            </a:r>
            <a:r>
              <a:rPr lang="en-CA" sz="1400" dirty="0"/>
              <a:t> at SNOLAB</a:t>
            </a:r>
          </a:p>
          <a:p>
            <a:pPr lvl="1"/>
            <a:r>
              <a:rPr lang="en-CA" sz="1400" dirty="0"/>
              <a:t>CFI IF support 2020 and 2023</a:t>
            </a:r>
          </a:p>
          <a:p>
            <a:pPr lvl="1"/>
            <a:r>
              <a:rPr lang="en-CA" sz="1400" dirty="0"/>
              <a:t>Canada could lead this project (US DOE prioritizes LEGEND)</a:t>
            </a:r>
          </a:p>
          <a:p>
            <a:r>
              <a:rPr lang="en-CA" sz="1800" dirty="0"/>
              <a:t>Summit at Heidelberg, recently</a:t>
            </a:r>
            <a:endParaRPr lang="en-US" sz="1800" dirty="0"/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05B440FD-7A65-553F-C924-8C7976F5E170}"/>
              </a:ext>
            </a:extLst>
          </p:cNvPr>
          <p:cNvSpPr txBox="1">
            <a:spLocks/>
          </p:cNvSpPr>
          <p:nvPr/>
        </p:nvSpPr>
        <p:spPr>
          <a:xfrm>
            <a:off x="6243210" y="489154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Beyond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Placeholder 5">
                <a:extLst>
                  <a:ext uri="{FF2B5EF4-FFF2-40B4-BE49-F238E27FC236}">
                    <a16:creationId xmlns:a16="http://schemas.microsoft.com/office/drawing/2014/main" id="{433035B0-6299-7BA6-6921-7B838A0D2F0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3210" y="5410198"/>
                <a:ext cx="5796390" cy="106680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200" kern="1200" baseline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1800" dirty="0"/>
                  <a:t>Decade-scale science run</a:t>
                </a:r>
              </a:p>
              <a:p>
                <a:r>
                  <a:rPr lang="en-CA" sz="1800" dirty="0"/>
                  <a:t>Increase enrichment of </a:t>
                </a:r>
                <a:r>
                  <a:rPr lang="en-CA" sz="1800" baseline="30000" dirty="0"/>
                  <a:t>136</a:t>
                </a:r>
                <a:r>
                  <a:rPr lang="en-CA" sz="1800" dirty="0"/>
                  <a:t>Xe over time</a:t>
                </a:r>
              </a:p>
              <a:p>
                <a:r>
                  <a:rPr lang="en-CA" sz="1800" dirty="0"/>
                  <a:t>Design new apparatus to measure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𝛽𝛽</m:t>
                        </m:r>
                      </m:sub>
                    </m:sSub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CA" sz="1800" dirty="0"/>
                  <a:t> </a:t>
                </a:r>
                <a:r>
                  <a:rPr lang="en-CA" sz="1800" dirty="0" err="1"/>
                  <a:t>meV</a:t>
                </a:r>
                <a:endParaRPr lang="en-CA" sz="1800" dirty="0"/>
              </a:p>
              <a:p>
                <a:endParaRPr lang="en-CA" sz="1800" dirty="0"/>
              </a:p>
            </p:txBody>
          </p:sp>
        </mc:Choice>
        <mc:Fallback xmlns="">
          <p:sp>
            <p:nvSpPr>
              <p:cNvPr id="19" name="Text Placeholder 5">
                <a:extLst>
                  <a:ext uri="{FF2B5EF4-FFF2-40B4-BE49-F238E27FC236}">
                    <a16:creationId xmlns:a16="http://schemas.microsoft.com/office/drawing/2014/main" id="{433035B0-6299-7BA6-6921-7B838A0D2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210" y="5410198"/>
                <a:ext cx="5796390" cy="1066802"/>
              </a:xfrm>
              <a:prstGeom prst="rect">
                <a:avLst/>
              </a:prstGeom>
              <a:blipFill>
                <a:blip r:embed="rId3"/>
                <a:stretch>
                  <a:fillRect l="-631" t="-2841" b="-181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3708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8569B-6A0F-749A-CB62-C56E34197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C8A20DC7-6291-EC45-57A3-22BBDB95BA19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381000" y="2739835"/>
                <a:ext cx="5562600" cy="536766"/>
              </a:xfrm>
            </p:spPr>
            <p:txBody>
              <a:bodyPr/>
              <a:lstStyle/>
              <a:p>
                <a:r>
                  <a:rPr lang="en-CA" sz="1800" dirty="0"/>
                  <a:t>Search for BSM physics in weak nuclear decays using STJs.  </a:t>
                </a:r>
                <a:r>
                  <a:rPr lang="en-CA" sz="1800" dirty="0" err="1"/>
                  <a:t>BeEST</a:t>
                </a:r>
                <a:r>
                  <a:rPr lang="en-CA" sz="1800" dirty="0"/>
                  <a:t>: heavy neutral leptons, SALER: </a:t>
                </a:r>
                <a14:m>
                  <m:oMath xmlns:m="http://schemas.openxmlformats.org/officeDocument/2006/math">
                    <m:r>
                      <a:rPr lang="en-CA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CA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CA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CA" sz="1800" dirty="0"/>
                  <a:t> angular correlation</a:t>
                </a:r>
                <a:endParaRPr lang="en-CA" sz="1800" baseline="-25000" dirty="0"/>
              </a:p>
            </p:txBody>
          </p:sp>
        </mc:Choice>
        <mc:Fallback xmlns="">
          <p:sp>
            <p:nvSpPr>
              <p:cNvPr id="11" name="Text Placeholder 10">
                <a:extLst>
                  <a:ext uri="{FF2B5EF4-FFF2-40B4-BE49-F238E27FC236}">
                    <a16:creationId xmlns:a16="http://schemas.microsoft.com/office/drawing/2014/main" id="{C8A20DC7-6291-EC45-57A3-22BBDB95BA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381000" y="2739835"/>
                <a:ext cx="5562600" cy="536766"/>
              </a:xfrm>
              <a:blipFill>
                <a:blip r:embed="rId2"/>
                <a:stretch>
                  <a:fillRect l="-768" t="-5618" b="-8651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078086E-216A-98AD-E02F-8DF7151117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3425632"/>
            <a:ext cx="5539740" cy="1066802"/>
          </a:xfrm>
        </p:spPr>
        <p:txBody>
          <a:bodyPr/>
          <a:lstStyle/>
          <a:p>
            <a:r>
              <a:rPr lang="en-CA" sz="1800" dirty="0"/>
              <a:t>Analyze </a:t>
            </a:r>
            <a:r>
              <a:rPr lang="en-CA" sz="1800" dirty="0" err="1"/>
              <a:t>BeEST</a:t>
            </a:r>
            <a:r>
              <a:rPr lang="en-CA" sz="1800" dirty="0"/>
              <a:t> Phase III data</a:t>
            </a:r>
          </a:p>
          <a:p>
            <a:r>
              <a:rPr lang="en-CA" sz="1800" dirty="0"/>
              <a:t>Begin Phase IV with higher activity</a:t>
            </a:r>
          </a:p>
          <a:p>
            <a:r>
              <a:rPr lang="en-CA" sz="1800" dirty="0"/>
              <a:t>Deploy at TRIUMF and FRIB for short-lived β emitters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AF8214F-A55D-1BB6-20CE-A15A2828EE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/>
              <a:t>Goal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0C876F9-164C-218B-712D-0C4408179C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3210" y="2880850"/>
            <a:ext cx="5567790" cy="304800"/>
          </a:xfrm>
        </p:spPr>
        <p:txBody>
          <a:bodyPr/>
          <a:lstStyle/>
          <a:p>
            <a:r>
              <a:rPr lang="en-CA" dirty="0"/>
              <a:t>Next seven years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68B88E9-1656-8989-02F2-9BC5CC10552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 err="1"/>
              <a:t>BeEST</a:t>
            </a:r>
            <a:r>
              <a:rPr lang="en-CA" dirty="0"/>
              <a:t>, SALER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08F374E6-3B57-DE99-29CD-A4D3713E366F}"/>
              </a:ext>
            </a:extLst>
          </p:cNvPr>
          <p:cNvSpPr txBox="1">
            <a:spLocks/>
          </p:cNvSpPr>
          <p:nvPr/>
        </p:nvSpPr>
        <p:spPr>
          <a:xfrm>
            <a:off x="3581400" y="248482"/>
            <a:ext cx="4648200" cy="11360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Contact: A. Lennarz</a:t>
            </a:r>
          </a:p>
          <a:p>
            <a:r>
              <a:rPr lang="en-CA" sz="1800" dirty="0"/>
              <a:t>TRIUMF, McGill, McMaster;</a:t>
            </a:r>
            <a:br>
              <a:rPr lang="en-CA" sz="1800" dirty="0"/>
            </a:br>
            <a:r>
              <a:rPr lang="en-CA" sz="1800" dirty="0"/>
              <a:t>US, France, Portugal,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866D424B-447C-C722-A270-B597B779DA40}"/>
              </a:ext>
            </a:extLst>
          </p:cNvPr>
          <p:cNvSpPr txBox="1">
            <a:spLocks/>
          </p:cNvSpPr>
          <p:nvPr/>
        </p:nvSpPr>
        <p:spPr>
          <a:xfrm>
            <a:off x="397998" y="3824746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Past five years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DDA9AA63-5AC6-C107-0133-8EC5A3909BB9}"/>
              </a:ext>
            </a:extLst>
          </p:cNvPr>
          <p:cNvSpPr txBox="1">
            <a:spLocks/>
          </p:cNvSpPr>
          <p:nvPr/>
        </p:nvSpPr>
        <p:spPr>
          <a:xfrm>
            <a:off x="420859" y="4354781"/>
            <a:ext cx="5562600" cy="536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Limits on sub-MeV sterile neutrinos (PRL 2021)</a:t>
            </a:r>
          </a:p>
          <a:p>
            <a:r>
              <a:rPr lang="en-US" sz="1800" dirty="0"/>
              <a:t>7Be L/K Capture Ratio (PRL 2020)</a:t>
            </a:r>
          </a:p>
          <a:p>
            <a:r>
              <a:rPr lang="en-US" sz="1800" dirty="0"/>
              <a:t>Spatial extent of a neutrino </a:t>
            </a:r>
            <a:r>
              <a:rPr lang="en-US" sz="1800" dirty="0" err="1"/>
              <a:t>wavepacket</a:t>
            </a:r>
            <a:r>
              <a:rPr lang="en-US" sz="1800" dirty="0"/>
              <a:t> (Nature, 2025)</a:t>
            </a:r>
          </a:p>
          <a:p>
            <a:r>
              <a:rPr lang="en-US" sz="1800" dirty="0"/>
              <a:t>Excited-State Nuclear Recoil Spectroscopy (</a:t>
            </a:r>
            <a:r>
              <a:rPr lang="en-US" sz="1800" dirty="0" err="1"/>
              <a:t>arXiv</a:t>
            </a:r>
            <a:r>
              <a:rPr lang="en-US" sz="1800" dirty="0"/>
              <a:t>)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0D48F7EF-1EF2-BDF6-793D-A0A56B28290D}"/>
              </a:ext>
            </a:extLst>
          </p:cNvPr>
          <p:cNvSpPr txBox="1">
            <a:spLocks/>
          </p:cNvSpPr>
          <p:nvPr/>
        </p:nvSpPr>
        <p:spPr>
          <a:xfrm>
            <a:off x="6243210" y="489154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Beyond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0CBBF90A-D421-8585-D583-41CD510D34F7}"/>
              </a:ext>
            </a:extLst>
          </p:cNvPr>
          <p:cNvSpPr txBox="1">
            <a:spLocks/>
          </p:cNvSpPr>
          <p:nvPr/>
        </p:nvSpPr>
        <p:spPr>
          <a:xfrm>
            <a:off x="6243210" y="5410198"/>
            <a:ext cx="5720190" cy="1066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General-purpose facility for neutrino mass, dark section, nuclear structure research</a:t>
            </a:r>
          </a:p>
          <a:p>
            <a:r>
              <a:rPr lang="en-CA" sz="1800" dirty="0"/>
              <a:t>User platform sustaining Canadian leadership in quantum-enabled nuclear physics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DC0F47-6813-C1BD-7B04-9378B46C490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103" b="19208"/>
          <a:stretch/>
        </p:blipFill>
        <p:spPr>
          <a:xfrm>
            <a:off x="7069603" y="33586"/>
            <a:ext cx="4381500" cy="272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4847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790F9D-8DF1-06E9-D6D7-A1C34CF592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0" y="2739834"/>
            <a:ext cx="5562600" cy="1603567"/>
          </a:xfrm>
        </p:spPr>
        <p:txBody>
          <a:bodyPr/>
          <a:lstStyle/>
          <a:p>
            <a:r>
              <a:rPr lang="en-CA" dirty="0"/>
              <a:t>Gamma spec &amp; TITAN to improve precision on 0+ -&gt; 0+ Ft values (</a:t>
            </a:r>
            <a:r>
              <a:rPr lang="en-CA" dirty="0" err="1"/>
              <a:t>Vud</a:t>
            </a:r>
            <a:r>
              <a:rPr lang="en-CA" dirty="0"/>
              <a:t>), also octupole def. for </a:t>
            </a:r>
            <a:r>
              <a:rPr lang="en-CA" dirty="0" err="1"/>
              <a:t>RadMol</a:t>
            </a:r>
            <a:endParaRPr lang="en-CA" dirty="0"/>
          </a:p>
          <a:p>
            <a:r>
              <a:rPr lang="en-CA" dirty="0"/>
              <a:t>How to disentangle SALER from </a:t>
            </a:r>
            <a:r>
              <a:rPr lang="en-CA" dirty="0" err="1"/>
              <a:t>BeEST</a:t>
            </a:r>
            <a:r>
              <a:rPr lang="en-CA" dirty="0"/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B56B-E23E-4F29-04FB-1A77948A8C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19092" y="939661"/>
            <a:ext cx="5539740" cy="1270140"/>
          </a:xfrm>
          <a:solidFill>
            <a:schemeClr val="bg1"/>
          </a:solidFill>
        </p:spPr>
        <p:txBody>
          <a:bodyPr/>
          <a:lstStyle/>
          <a:p>
            <a:r>
              <a:rPr lang="en-CA" dirty="0"/>
              <a:t>Garrett et al. (“Detailed </a:t>
            </a:r>
            <a:r>
              <a:rPr lang="en-CA" dirty="0" err="1"/>
              <a:t>Nucl</a:t>
            </a:r>
            <a:r>
              <a:rPr lang="en-CA" dirty="0"/>
              <a:t>. Struct.”) measurement of matrix elements relevant to 0</a:t>
            </a:r>
            <a:r>
              <a:rPr lang="el-GR" dirty="0"/>
              <a:t>νββ</a:t>
            </a:r>
            <a:endParaRPr lang="en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DA5CDB-4061-541D-65AC-73528667232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 err="1"/>
              <a:t>Vud</a:t>
            </a:r>
            <a:r>
              <a:rPr lang="en-CA" dirty="0"/>
              <a:t> / Precision beta-decay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605DE5-24DA-3B4E-0296-2C9B22A9C33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13902" y="394878"/>
            <a:ext cx="5567790" cy="304800"/>
          </a:xfrm>
        </p:spPr>
        <p:txBody>
          <a:bodyPr/>
          <a:lstStyle/>
          <a:p>
            <a:r>
              <a:rPr lang="en-CA" dirty="0" err="1"/>
              <a:t>Neutrinoless</a:t>
            </a:r>
            <a:r>
              <a:rPr lang="en-CA" dirty="0"/>
              <a:t> double beta decay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0D206B-EEEE-D1EF-4C2E-3CA9606EE2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Partially </a:t>
            </a:r>
            <a:r>
              <a:rPr lang="en-CA" dirty="0" err="1"/>
              <a:t>FunSym</a:t>
            </a:r>
            <a:endParaRPr lang="en-CA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180C5CB-757B-EF84-F4EB-04D989B58347}"/>
              </a:ext>
            </a:extLst>
          </p:cNvPr>
          <p:cNvSpPr txBox="1">
            <a:spLocks/>
          </p:cNvSpPr>
          <p:nvPr/>
        </p:nvSpPr>
        <p:spPr>
          <a:xfrm>
            <a:off x="388034" y="5064672"/>
            <a:ext cx="5562600" cy="16035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EIC to perform precision measurement of sin2thetaW using PVDIS (NC)</a:t>
            </a:r>
          </a:p>
          <a:p>
            <a:pPr lvl="1"/>
            <a:r>
              <a:rPr lang="en-CA" dirty="0"/>
              <a:t>Also: CLFV and charged-current DIS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56AB205-ED7A-5A5F-8BE4-A91B8B26B6FF}"/>
              </a:ext>
            </a:extLst>
          </p:cNvPr>
          <p:cNvSpPr txBox="1">
            <a:spLocks/>
          </p:cNvSpPr>
          <p:nvPr/>
        </p:nvSpPr>
        <p:spPr>
          <a:xfrm>
            <a:off x="388034" y="4534638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Neutral weak currents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EDC32D8-3FB0-F57D-C3E5-2A0E0D5BAB43}"/>
              </a:ext>
            </a:extLst>
          </p:cNvPr>
          <p:cNvSpPr txBox="1">
            <a:spLocks/>
          </p:cNvSpPr>
          <p:nvPr/>
        </p:nvSpPr>
        <p:spPr>
          <a:xfrm>
            <a:off x="6241952" y="2783209"/>
            <a:ext cx="5539740" cy="16035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Only Holt &amp; Navratil checked the </a:t>
            </a:r>
            <a:r>
              <a:rPr lang="en-CA" dirty="0" err="1"/>
              <a:t>FunSym</a:t>
            </a:r>
            <a:r>
              <a:rPr lang="en-CA" dirty="0"/>
              <a:t> box.  Where do they belong?</a:t>
            </a:r>
          </a:p>
          <a:p>
            <a:r>
              <a:rPr lang="en-CA" dirty="0"/>
              <a:t>Barkanova &amp; </a:t>
            </a:r>
            <a:r>
              <a:rPr lang="en-CA" dirty="0" err="1"/>
              <a:t>Aleksejevs</a:t>
            </a:r>
            <a:r>
              <a:rPr lang="en-CA" dirty="0"/>
              <a:t> are MOLLER collaborators</a:t>
            </a:r>
          </a:p>
          <a:p>
            <a:r>
              <a:rPr lang="en-CA" dirty="0"/>
              <a:t>Should some “particle” theory be included? (e.g. Ritz, Czarnecki, Morrissey, McKeen, …)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E8210D9F-35A3-7D68-F881-D5D8ACB9CF56}"/>
              </a:ext>
            </a:extLst>
          </p:cNvPr>
          <p:cNvSpPr txBox="1">
            <a:spLocks/>
          </p:cNvSpPr>
          <p:nvPr/>
        </p:nvSpPr>
        <p:spPr>
          <a:xfrm>
            <a:off x="6236762" y="223842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Theory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05625AB-D72B-062C-0208-C65793395B09}"/>
              </a:ext>
            </a:extLst>
          </p:cNvPr>
          <p:cNvSpPr txBox="1">
            <a:spLocks/>
          </p:cNvSpPr>
          <p:nvPr/>
        </p:nvSpPr>
        <p:spPr>
          <a:xfrm>
            <a:off x="6241952" y="6210546"/>
            <a:ext cx="5539740" cy="738404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What to do with “quantum”?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3A81668-1CAE-62D0-43A6-0C50220A92EF}"/>
              </a:ext>
            </a:extLst>
          </p:cNvPr>
          <p:cNvSpPr txBox="1">
            <a:spLocks/>
          </p:cNvSpPr>
          <p:nvPr/>
        </p:nvSpPr>
        <p:spPr>
          <a:xfrm>
            <a:off x="6236762" y="5665763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Techniques</a:t>
            </a:r>
          </a:p>
        </p:txBody>
      </p:sp>
    </p:spTree>
    <p:extLst>
      <p:ext uri="{BB962C8B-B14F-4D97-AF65-F5344CB8AC3E}">
        <p14:creationId xmlns:p14="http://schemas.microsoft.com/office/powerpoint/2010/main" val="2497232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1AC67BA-542B-963E-FD21-EA7EDEA21E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11FB696-92C7-6D91-7A37-00B99FEB51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1B9386-10AB-FFC7-5DAB-1D23C8D4CB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2014"/>
          <a:stretch>
            <a:fillRect/>
          </a:stretch>
        </p:blipFill>
        <p:spPr>
          <a:xfrm>
            <a:off x="240030" y="156840"/>
            <a:ext cx="8153400" cy="22628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0F6227-8BA0-4355-1111-7EF549C02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10" y="2392977"/>
            <a:ext cx="8502057" cy="44308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639E228-DF94-FFC1-7C39-187D73E3AB13}"/>
              </a:ext>
            </a:extLst>
          </p:cNvPr>
          <p:cNvSpPr txBox="1"/>
          <p:nvPr/>
        </p:nvSpPr>
        <p:spPr>
          <a:xfrm>
            <a:off x="8915400" y="2419646"/>
            <a:ext cx="289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Of note: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“Quantum”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r>
              <a:rPr lang="en-CA" dirty="0"/>
              <a:t>Other things we are good at: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“Co-ordinated action”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“Building coalitions with reliable partners”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7FCB5B5-CA29-CFA5-CFC8-787DD81DD7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1153133"/>
            <a:ext cx="4888645" cy="319751"/>
          </a:xfrm>
          <a:prstGeom prst="rect">
            <a:avLst/>
          </a:prstGeom>
        </p:spPr>
      </p:pic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886337EE-5DEC-CA58-85B0-EFE0B9063A03}"/>
              </a:ext>
            </a:extLst>
          </p:cNvPr>
          <p:cNvSpPr txBox="1">
            <a:spLocks/>
          </p:cNvSpPr>
          <p:nvPr/>
        </p:nvSpPr>
        <p:spPr>
          <a:xfrm>
            <a:off x="2971800" y="272876"/>
            <a:ext cx="8502057" cy="5334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What are Canada’s priorities?</a:t>
            </a:r>
          </a:p>
        </p:txBody>
      </p:sp>
    </p:spTree>
    <p:extLst>
      <p:ext uri="{BB962C8B-B14F-4D97-AF65-F5344CB8AC3E}">
        <p14:creationId xmlns:p14="http://schemas.microsoft.com/office/powerpoint/2010/main" val="2038929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9019AA-E903-C9E4-0D02-A0488E5CCB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66800" y="2209800"/>
            <a:ext cx="3429000" cy="4267200"/>
          </a:xfrm>
        </p:spPr>
        <p:txBody>
          <a:bodyPr/>
          <a:lstStyle/>
          <a:p>
            <a:r>
              <a:rPr lang="en-CA" dirty="0"/>
              <a:t>CINP, TRIUMF, NSERC, and CFI are important</a:t>
            </a:r>
          </a:p>
          <a:p>
            <a:r>
              <a:rPr lang="en-CA" dirty="0"/>
              <a:t>Dedicated SAP RTI support for new projects, quicker turnaround</a:t>
            </a:r>
          </a:p>
          <a:p>
            <a:r>
              <a:rPr lang="en-CA" dirty="0"/>
              <a:t>Need more HQP (x3)</a:t>
            </a:r>
          </a:p>
          <a:p>
            <a:r>
              <a:rPr lang="en-CA" dirty="0"/>
              <a:t>Need MRS &amp; TRIUMF detector support (x3)</a:t>
            </a:r>
          </a:p>
          <a:p>
            <a:r>
              <a:rPr lang="en-CA" dirty="0"/>
              <a:t>HPC (x2)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DFCF22-E236-85A7-13C7-66A884E02D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Recommendations seen in the submissions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4482A0C6-E62F-220E-06DE-3987FEF7E39F}"/>
              </a:ext>
            </a:extLst>
          </p:cNvPr>
          <p:cNvSpPr txBox="1">
            <a:spLocks/>
          </p:cNvSpPr>
          <p:nvPr/>
        </p:nvSpPr>
        <p:spPr>
          <a:xfrm>
            <a:off x="4495800" y="2180492"/>
            <a:ext cx="3429000" cy="4267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Prioritization based, in part, on CFI success</a:t>
            </a:r>
          </a:p>
          <a:p>
            <a:r>
              <a:rPr lang="en-CA" dirty="0"/>
              <a:t>Support for techniques, e.g. quantum sensing</a:t>
            </a:r>
          </a:p>
          <a:p>
            <a:r>
              <a:rPr lang="en-CA" dirty="0"/>
              <a:t>Explicit support for small-scale projects</a:t>
            </a:r>
          </a:p>
          <a:p>
            <a:r>
              <a:rPr lang="en-CA" dirty="0"/>
              <a:t>Link RTI-1 to project grant, at least making expert reviews available</a:t>
            </a:r>
          </a:p>
          <a:p>
            <a:r>
              <a:rPr lang="en-CA" dirty="0"/>
              <a:t>MRS needed at TRIUMF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C10CF849-4E56-6D0D-141A-7AD1F127B263}"/>
              </a:ext>
            </a:extLst>
          </p:cNvPr>
          <p:cNvSpPr txBox="1">
            <a:spLocks/>
          </p:cNvSpPr>
          <p:nvPr/>
        </p:nvSpPr>
        <p:spPr>
          <a:xfrm>
            <a:off x="7924800" y="2209800"/>
            <a:ext cx="3429000" cy="4267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TRIUMF coop/</a:t>
            </a:r>
            <a:r>
              <a:rPr lang="en-CA" dirty="0" err="1"/>
              <a:t>ugrad</a:t>
            </a:r>
            <a:r>
              <a:rPr lang="en-CA" dirty="0"/>
              <a:t> support is important</a:t>
            </a:r>
          </a:p>
          <a:p>
            <a:r>
              <a:rPr lang="en-CA" dirty="0"/>
              <a:t>Canada/ISED needs mechanism to fund large-scale projects; CFI helpful but falls short</a:t>
            </a:r>
          </a:p>
          <a:p>
            <a:r>
              <a:rPr lang="en-CA" dirty="0"/>
              <a:t>(SNOLAB) project management important</a:t>
            </a:r>
          </a:p>
          <a:p>
            <a:r>
              <a:rPr lang="en-CA" dirty="0"/>
              <a:t>Need RTI-1 support</a:t>
            </a:r>
          </a:p>
        </p:txBody>
      </p:sp>
    </p:spTree>
    <p:extLst>
      <p:ext uri="{BB962C8B-B14F-4D97-AF65-F5344CB8AC3E}">
        <p14:creationId xmlns:p14="http://schemas.microsoft.com/office/powerpoint/2010/main" val="3717723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E9E64D-3FA0-8296-133E-0C609F9662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dirty="0"/>
              <a:t>Fundamental Symmetries had 22 submissions</a:t>
            </a:r>
          </a:p>
          <a:p>
            <a:pPr lvl="1"/>
            <a:r>
              <a:rPr lang="en-CA" dirty="0"/>
              <a:t>20 experimental, 2 theoretical (Holt &amp; Navratil)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D7A4F2-2F6B-F1A4-BDB9-F724D7669D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Overview of submissions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124F2F-5DAB-DA9A-F0CF-6511E8E8D2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783597"/>
              </p:ext>
            </p:extLst>
          </p:nvPr>
        </p:nvGraphicFramePr>
        <p:xfrm>
          <a:off x="380998" y="3657600"/>
          <a:ext cx="11429999" cy="1112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32857">
                  <a:extLst>
                    <a:ext uri="{9D8B030D-6E8A-4147-A177-3AD203B41FA5}">
                      <a16:colId xmlns:a16="http://schemas.microsoft.com/office/drawing/2014/main" val="1041672353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403093784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2368876145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778370415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1694751113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296070858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27427803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b="0" dirty="0" err="1"/>
                        <a:t>nEXO</a:t>
                      </a:r>
                      <a:endParaRPr lang="en-C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Nab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MOLLER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TUCAN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 err="1"/>
                        <a:t>PENeLOPE</a:t>
                      </a:r>
                      <a:endParaRPr lang="en-C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TRINAT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 err="1"/>
                        <a:t>BeEST</a:t>
                      </a:r>
                      <a:r>
                        <a:rPr lang="en-CA" b="0" dirty="0"/>
                        <a:t>/SALER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0469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b="0" dirty="0"/>
                        <a:t>Francium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ALPHA/HAICU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TRIUMF accel.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SC 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Gamma spec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Detailed struct.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Rad. Mol.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14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b="0" dirty="0"/>
                        <a:t>EDM</a:t>
                      </a:r>
                      <a:r>
                        <a:rPr lang="en-CA" b="0" baseline="30000" dirty="0"/>
                        <a:t>3</a:t>
                      </a:r>
                      <a:endParaRPr lang="en-C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EIC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2-step RIB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TITAN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Quantum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Boland accel.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1468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818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84D5572-87F1-3E8A-0EEC-8DD498A261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dirty="0"/>
              <a:t>Draft will be prepared based on input from the briefs.</a:t>
            </a:r>
          </a:p>
          <a:p>
            <a:r>
              <a:rPr lang="en-CA" dirty="0"/>
              <a:t>I would like to circulate the draft to the proponents for technical review and wordsmithing.</a:t>
            </a:r>
          </a:p>
          <a:p>
            <a:pPr lvl="1"/>
            <a:r>
              <a:rPr lang="en-CA" dirty="0"/>
              <a:t>Let’s represent your project in the best and most accurate way.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B09810B-3928-A86C-BF82-F5BD1D1B5EE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Plan</a:t>
            </a:r>
          </a:p>
        </p:txBody>
      </p:sp>
    </p:spTree>
    <p:extLst>
      <p:ext uri="{BB962C8B-B14F-4D97-AF65-F5344CB8AC3E}">
        <p14:creationId xmlns:p14="http://schemas.microsoft.com/office/powerpoint/2010/main" val="2913177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DE2132-B7AF-6651-86DE-8C571D1A67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dirty="0"/>
              <a:t>Dominantly </a:t>
            </a:r>
            <a:r>
              <a:rPr lang="en-CA" dirty="0" err="1"/>
              <a:t>FunSym</a:t>
            </a:r>
            <a:r>
              <a:rPr lang="en-CA" dirty="0"/>
              <a:t>:</a:t>
            </a:r>
          </a:p>
          <a:p>
            <a:pPr lvl="1"/>
            <a:r>
              <a:rPr lang="en-CA" dirty="0" err="1"/>
              <a:t>nEXO</a:t>
            </a:r>
            <a:endParaRPr lang="en-CA" dirty="0"/>
          </a:p>
          <a:p>
            <a:pPr lvl="1"/>
            <a:r>
              <a:rPr lang="en-CA" dirty="0"/>
              <a:t>Nab</a:t>
            </a:r>
          </a:p>
          <a:p>
            <a:pPr lvl="1"/>
            <a:r>
              <a:rPr lang="en-CA" dirty="0"/>
              <a:t>MOLLER</a:t>
            </a:r>
          </a:p>
          <a:p>
            <a:pPr lvl="1"/>
            <a:r>
              <a:rPr lang="en-CA" dirty="0"/>
              <a:t>TUCAN</a:t>
            </a:r>
          </a:p>
          <a:p>
            <a:pPr lvl="1"/>
            <a:r>
              <a:rPr lang="en-CA" dirty="0" err="1"/>
              <a:t>PENeLOPE</a:t>
            </a:r>
            <a:endParaRPr lang="en-CA" dirty="0"/>
          </a:p>
          <a:p>
            <a:pPr lvl="1"/>
            <a:r>
              <a:rPr lang="en-CA" dirty="0"/>
              <a:t>TRINAT</a:t>
            </a:r>
          </a:p>
          <a:p>
            <a:pPr lvl="1"/>
            <a:r>
              <a:rPr lang="en-CA" dirty="0" err="1"/>
              <a:t>BeEST</a:t>
            </a:r>
            <a:r>
              <a:rPr lang="en-CA" dirty="0"/>
              <a:t>/SALER</a:t>
            </a:r>
          </a:p>
          <a:p>
            <a:pPr lvl="1"/>
            <a:r>
              <a:rPr lang="en-CA" dirty="0"/>
              <a:t>Francium</a:t>
            </a:r>
          </a:p>
          <a:p>
            <a:pPr lvl="1"/>
            <a:r>
              <a:rPr lang="en-CA" dirty="0"/>
              <a:t>ALPHA/HAICU</a:t>
            </a:r>
          </a:p>
          <a:p>
            <a:pPr lvl="1"/>
            <a:r>
              <a:rPr lang="en-CA" dirty="0"/>
              <a:t>Rad. Mol.</a:t>
            </a:r>
          </a:p>
          <a:p>
            <a:pPr lvl="1"/>
            <a:r>
              <a:rPr lang="en-CA" dirty="0"/>
              <a:t>EDM</a:t>
            </a:r>
            <a:r>
              <a:rPr lang="en-CA" baseline="30000" dirty="0"/>
              <a:t>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31651-D677-DF1E-C8AB-7D0709EC39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dirty="0"/>
              <a:t>Partly </a:t>
            </a:r>
            <a:r>
              <a:rPr lang="en-CA" dirty="0" err="1"/>
              <a:t>FunSym</a:t>
            </a:r>
            <a:endParaRPr lang="en-CA" dirty="0"/>
          </a:p>
          <a:p>
            <a:pPr lvl="1"/>
            <a:r>
              <a:rPr lang="en-CA" dirty="0"/>
              <a:t>Gamma spec</a:t>
            </a:r>
          </a:p>
          <a:p>
            <a:pPr lvl="1"/>
            <a:r>
              <a:rPr lang="en-CA" dirty="0"/>
              <a:t>Detail </a:t>
            </a:r>
            <a:r>
              <a:rPr lang="en-CA" dirty="0" err="1"/>
              <a:t>nucl</a:t>
            </a:r>
            <a:r>
              <a:rPr lang="en-CA" dirty="0"/>
              <a:t>. struct.</a:t>
            </a:r>
          </a:p>
          <a:p>
            <a:pPr lvl="1"/>
            <a:r>
              <a:rPr lang="en-CA" dirty="0"/>
              <a:t>EIC</a:t>
            </a:r>
          </a:p>
          <a:p>
            <a:pPr lvl="1"/>
            <a:r>
              <a:rPr lang="en-CA" dirty="0"/>
              <a:t>TITAN</a:t>
            </a:r>
          </a:p>
          <a:p>
            <a:r>
              <a:rPr lang="en-CA" dirty="0"/>
              <a:t>Theory</a:t>
            </a:r>
          </a:p>
          <a:p>
            <a:pPr lvl="1"/>
            <a:r>
              <a:rPr lang="en-CA" dirty="0"/>
              <a:t>Holt, Navratil</a:t>
            </a:r>
          </a:p>
          <a:p>
            <a:r>
              <a:rPr lang="en-CA" dirty="0"/>
              <a:t>Accelerator &amp; new capabilities</a:t>
            </a:r>
          </a:p>
          <a:p>
            <a:pPr lvl="1"/>
            <a:r>
              <a:rPr lang="en-CA" dirty="0"/>
              <a:t>TRIUMF, Boland, 2-step RIB</a:t>
            </a:r>
          </a:p>
          <a:p>
            <a:r>
              <a:rPr lang="en-CA" dirty="0"/>
              <a:t>Other technology</a:t>
            </a:r>
          </a:p>
          <a:p>
            <a:pPr lvl="1"/>
            <a:r>
              <a:rPr lang="en-CA" dirty="0"/>
              <a:t>SC Magnet, Quantum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B595C9-BD39-0899-C45A-CB18B62BA2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What did they lead with?</a:t>
            </a:r>
          </a:p>
        </p:txBody>
      </p:sp>
    </p:spTree>
    <p:extLst>
      <p:ext uri="{BB962C8B-B14F-4D97-AF65-F5344CB8AC3E}">
        <p14:creationId xmlns:p14="http://schemas.microsoft.com/office/powerpoint/2010/main" val="4290350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A8952-D736-5EC5-E51A-556A3E87BF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Looking back:  the 2020 brief (20 pages)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842B95-0656-7090-11D2-5C12771EA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381" y="2286000"/>
            <a:ext cx="10393951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84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D575D0C-406B-7929-F891-70C426B71F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dirty="0"/>
              <a:t>Comparing 2020 to 2025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62EEE-34FB-5FDC-38C7-16D3E52FF6B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CA" dirty="0"/>
              <a:t>Possible outline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4161050-A704-5959-1542-6F4FC8FCEF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668951"/>
              </p:ext>
            </p:extLst>
          </p:nvPr>
        </p:nvGraphicFramePr>
        <p:xfrm>
          <a:off x="5410200" y="226060"/>
          <a:ext cx="6223000" cy="640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1500">
                  <a:extLst>
                    <a:ext uri="{9D8B030D-6E8A-4147-A177-3AD203B41FA5}">
                      <a16:colId xmlns:a16="http://schemas.microsoft.com/office/drawing/2014/main" val="94865532"/>
                    </a:ext>
                  </a:extLst>
                </a:gridCol>
                <a:gridCol w="3111500">
                  <a:extLst>
                    <a:ext uri="{9D8B030D-6E8A-4147-A177-3AD203B41FA5}">
                      <a16:colId xmlns:a16="http://schemas.microsoft.com/office/drawing/2014/main" val="2369365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2025 (?)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617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T/CP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TUCAN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 err="1"/>
                        <a:t>RadMol</a:t>
                      </a:r>
                      <a:endParaRPr lang="en-CA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 err="1"/>
                        <a:t>FrEDM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T/CP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TUCAN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 err="1"/>
                        <a:t>RadMol</a:t>
                      </a:r>
                      <a:endParaRPr lang="en-CA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EDM</a:t>
                      </a:r>
                      <a:r>
                        <a:rPr lang="en-CA" baseline="30000" dirty="0"/>
                        <a:t>3</a:t>
                      </a:r>
                      <a:r>
                        <a:rPr lang="en-CA" baseline="0" dirty="0"/>
                        <a:t>                (also TRINAT)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666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Z0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MOLLER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Fr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EIC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Z0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MOLLER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Fr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EIC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922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CPT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ALPHA/HAICU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CPT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ALPHA/HAICU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010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Nuclear decay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0+ -&gt; 0+ (TITAN, GRIFFIN)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BL3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“</a:t>
                      </a:r>
                      <a:r>
                        <a:rPr lang="en-CA" dirty="0" err="1"/>
                        <a:t>Vud</a:t>
                      </a:r>
                      <a:r>
                        <a:rPr lang="en-CA" dirty="0"/>
                        <a:t>” (“precision </a:t>
                      </a:r>
                      <a:r>
                        <a:rPr lang="el-GR" dirty="0"/>
                        <a:t>β</a:t>
                      </a:r>
                      <a:r>
                        <a:rPr lang="en-CA" dirty="0"/>
                        <a:t>-decay”?)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0+ -&gt; 0+ (GRIFFIN, TITAN)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Nab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6946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β</a:t>
                      </a:r>
                      <a:r>
                        <a:rPr lang="en-CA" dirty="0"/>
                        <a:t>-</a:t>
                      </a:r>
                      <a:r>
                        <a:rPr lang="el-GR" dirty="0"/>
                        <a:t>ν</a:t>
                      </a:r>
                      <a:r>
                        <a:rPr lang="en-CA" dirty="0"/>
                        <a:t> correlations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TRINAT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Nab, </a:t>
                      </a:r>
                      <a:r>
                        <a:rPr lang="en-CA" dirty="0" err="1"/>
                        <a:t>NPDGamma</a:t>
                      </a:r>
                      <a:r>
                        <a:rPr lang="en-CA" dirty="0"/>
                        <a:t>, N3He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TRINAT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SALER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A" dirty="0" err="1"/>
                        <a:t>PENeLOPE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340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ν</a:t>
                      </a:r>
                      <a:endParaRPr lang="en-CA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 err="1"/>
                        <a:t>nEXO</a:t>
                      </a:r>
                      <a:endParaRPr lang="en-CA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 err="1"/>
                        <a:t>BeEST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ν</a:t>
                      </a:r>
                      <a:endParaRPr lang="en-CA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 err="1"/>
                        <a:t>nEXO</a:t>
                      </a:r>
                      <a:endParaRPr lang="en-CA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 err="1"/>
                        <a:t>BeEST</a:t>
                      </a:r>
                      <a:endParaRPr lang="en-CA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dirty="0"/>
                        <a:t>Detailed </a:t>
                      </a:r>
                      <a:r>
                        <a:rPr lang="en-CA" dirty="0" err="1"/>
                        <a:t>nucl</a:t>
                      </a:r>
                      <a:r>
                        <a:rPr lang="en-CA" dirty="0"/>
                        <a:t>. struct. (0ν</a:t>
                      </a:r>
                      <a:r>
                        <a:rPr lang="el-GR" dirty="0"/>
                        <a:t>ββ</a:t>
                      </a:r>
                      <a:r>
                        <a:rPr lang="en-CA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903687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9B601AED-CC1B-919E-9E10-46257A1FBC6B}"/>
              </a:ext>
            </a:extLst>
          </p:cNvPr>
          <p:cNvSpPr/>
          <p:nvPr/>
        </p:nvSpPr>
        <p:spPr>
          <a:xfrm>
            <a:off x="8534400" y="3943927"/>
            <a:ext cx="3098800" cy="1466273"/>
          </a:xfrm>
          <a:prstGeom prst="rect">
            <a:avLst/>
          </a:prstGeom>
          <a:noFill/>
          <a:ln w="38100">
            <a:solidFill>
              <a:srgbClr val="DA2F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8AC0DC-C94D-6E17-7837-17FF5DF3934E}"/>
              </a:ext>
            </a:extLst>
          </p:cNvPr>
          <p:cNvSpPr txBox="1"/>
          <p:nvPr/>
        </p:nvSpPr>
        <p:spPr>
          <a:xfrm>
            <a:off x="10333164" y="4364182"/>
            <a:ext cx="130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combine (?)</a:t>
            </a:r>
          </a:p>
        </p:txBody>
      </p:sp>
    </p:spTree>
    <p:extLst>
      <p:ext uri="{BB962C8B-B14F-4D97-AF65-F5344CB8AC3E}">
        <p14:creationId xmlns:p14="http://schemas.microsoft.com/office/powerpoint/2010/main" val="865172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7D184DB-D990-25E9-9F51-B58D3F537E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0" y="2739835"/>
            <a:ext cx="5562600" cy="536766"/>
          </a:xfrm>
        </p:spPr>
        <p:txBody>
          <a:bodyPr/>
          <a:lstStyle/>
          <a:p>
            <a:r>
              <a:rPr lang="en-CA" sz="1800" dirty="0"/>
              <a:t>Neutron EDM measurement to 1e-27 </a:t>
            </a:r>
            <a:r>
              <a:rPr lang="en-CA" sz="1800" dirty="0" err="1"/>
              <a:t>ecm</a:t>
            </a:r>
            <a:r>
              <a:rPr lang="en-CA" sz="1800" dirty="0"/>
              <a:t>, factor of ten better than present world’s best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66B67C-A1BC-2F40-E0BE-759D9149C9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3425632"/>
            <a:ext cx="5539740" cy="1066802"/>
          </a:xfrm>
        </p:spPr>
        <p:txBody>
          <a:bodyPr/>
          <a:lstStyle/>
          <a:p>
            <a:r>
              <a:rPr lang="en-CA" sz="1800" dirty="0"/>
              <a:t>Run </a:t>
            </a:r>
            <a:r>
              <a:rPr lang="en-CA" sz="1800" dirty="0" err="1"/>
              <a:t>nEDM</a:t>
            </a:r>
            <a:r>
              <a:rPr lang="en-CA" sz="1800" dirty="0"/>
              <a:t> experiment</a:t>
            </a:r>
          </a:p>
          <a:p>
            <a:r>
              <a:rPr lang="en-CA" sz="1800" dirty="0"/>
              <a:t>Upgrade helium liquefier, also UCN source and EDM experiment (CFI IF 2025)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72CDCE3-D97A-F636-45A9-40D8BC0DEAA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/>
              <a:t>Goal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6BA8099-7DD0-C6E3-6C24-852EA775520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3210" y="2880850"/>
            <a:ext cx="5567790" cy="304800"/>
          </a:xfrm>
        </p:spPr>
        <p:txBody>
          <a:bodyPr/>
          <a:lstStyle/>
          <a:p>
            <a:r>
              <a:rPr lang="en-CA" dirty="0"/>
              <a:t>Next seven years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E4BBAB-31C0-E72E-7DD8-DF295F9ED1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TUCAN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692B3875-1370-B076-10BB-117359576EA2}"/>
              </a:ext>
            </a:extLst>
          </p:cNvPr>
          <p:cNvSpPr txBox="1">
            <a:spLocks/>
          </p:cNvSpPr>
          <p:nvPr/>
        </p:nvSpPr>
        <p:spPr>
          <a:xfrm>
            <a:off x="3581400" y="248482"/>
            <a:ext cx="4648200" cy="11360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Contact: J. Martin</a:t>
            </a:r>
          </a:p>
          <a:p>
            <a:r>
              <a:rPr lang="en-CA" sz="1800" dirty="0"/>
              <a:t>Winnipeg, Manitoba, UBC, UNBC, TRIUMF; Japan, USA, Mexico</a:t>
            </a:r>
          </a:p>
          <a:p>
            <a:endParaRPr lang="en-CA" dirty="0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B7ACC1E1-F46B-CF84-017C-66CB0B142E05}"/>
              </a:ext>
            </a:extLst>
          </p:cNvPr>
          <p:cNvSpPr txBox="1">
            <a:spLocks/>
          </p:cNvSpPr>
          <p:nvPr/>
        </p:nvSpPr>
        <p:spPr>
          <a:xfrm>
            <a:off x="380999" y="3501836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Past five years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244A4BD9-FEDE-D680-58F1-7704CEAA5E73}"/>
              </a:ext>
            </a:extLst>
          </p:cNvPr>
          <p:cNvSpPr txBox="1">
            <a:spLocks/>
          </p:cNvSpPr>
          <p:nvPr/>
        </p:nvSpPr>
        <p:spPr>
          <a:xfrm>
            <a:off x="403860" y="4031871"/>
            <a:ext cx="5562600" cy="536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UCN source upgrade nearing completion</a:t>
            </a:r>
          </a:p>
          <a:p>
            <a:r>
              <a:rPr lang="en-CA" sz="1800" dirty="0"/>
              <a:t>Source cryogenic systems tested extensively</a:t>
            </a:r>
          </a:p>
          <a:p>
            <a:r>
              <a:rPr lang="en-CA" sz="1800" dirty="0"/>
              <a:t>Magnetically shielded room completed construction and characterization</a:t>
            </a:r>
          </a:p>
          <a:p>
            <a:r>
              <a:rPr lang="en-CA" sz="1800" dirty="0"/>
              <a:t>First commissioning with beam</a:t>
            </a:r>
          </a:p>
          <a:p>
            <a:pPr lvl="1"/>
            <a:r>
              <a:rPr lang="en-CA" sz="1400" dirty="0"/>
              <a:t>It happened on Wednesday, June 11, and we observed our first ultracold neutrons with the new source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E110CE5C-E042-F26C-3CA7-EA55CFAEE89E}"/>
              </a:ext>
            </a:extLst>
          </p:cNvPr>
          <p:cNvSpPr txBox="1">
            <a:spLocks/>
          </p:cNvSpPr>
          <p:nvPr/>
        </p:nvSpPr>
        <p:spPr>
          <a:xfrm>
            <a:off x="6243210" y="489154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Beyond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C1561A07-2B2D-9627-CFAB-A76E17F67174}"/>
              </a:ext>
            </a:extLst>
          </p:cNvPr>
          <p:cNvSpPr txBox="1">
            <a:spLocks/>
          </p:cNvSpPr>
          <p:nvPr/>
        </p:nvSpPr>
        <p:spPr>
          <a:xfrm>
            <a:off x="6243210" y="5410198"/>
            <a:ext cx="5539740" cy="1066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Other neutron experiments</a:t>
            </a:r>
          </a:p>
          <a:p>
            <a:r>
              <a:rPr lang="en-CA" sz="1800" dirty="0"/>
              <a:t>Upgrades to facility and </a:t>
            </a:r>
            <a:r>
              <a:rPr lang="en-CA" sz="1800" dirty="0" err="1"/>
              <a:t>nEDM</a:t>
            </a:r>
            <a:r>
              <a:rPr lang="en-CA" sz="1800" dirty="0"/>
              <a:t> experiment, if compelling to do so.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6C8FEC2-F703-4DAB-D6BE-6932CFF19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75651"/>
            <a:ext cx="4038600" cy="279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881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F59BA-173F-E798-4592-33110FA65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33AF0FE-49D0-C08D-2DE4-912914E354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0" y="2739835"/>
            <a:ext cx="5562600" cy="536766"/>
          </a:xfrm>
        </p:spPr>
        <p:txBody>
          <a:bodyPr/>
          <a:lstStyle/>
          <a:p>
            <a:r>
              <a:rPr lang="en-CA" sz="1800" dirty="0"/>
              <a:t>EDMs of octupole-deformed nuclei with trapped molecules (1e7 improvement over </a:t>
            </a:r>
            <a:r>
              <a:rPr lang="en-CA" sz="1800" baseline="30000" dirty="0"/>
              <a:t>199</a:t>
            </a:r>
            <a:r>
              <a:rPr lang="en-CA" sz="1800" dirty="0"/>
              <a:t>Hg EDM)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DB3895-7BD8-9906-5D9B-1D68AAF693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2754582"/>
            <a:ext cx="5539740" cy="1066802"/>
          </a:xfrm>
        </p:spPr>
        <p:txBody>
          <a:bodyPr/>
          <a:lstStyle/>
          <a:p>
            <a:r>
              <a:rPr lang="en-CA" sz="1800" dirty="0"/>
              <a:t>Complete the laboratory</a:t>
            </a:r>
          </a:p>
          <a:p>
            <a:r>
              <a:rPr lang="en-CA" sz="1800" dirty="0"/>
              <a:t>Complete EDM experiment (?)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EC1D520-FEDB-2E14-3D85-3C1A179AA2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/>
              <a:t>Goal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36EFB0-952E-D21B-F8D1-40717DD1E0C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3210" y="2209800"/>
            <a:ext cx="5567790" cy="304800"/>
          </a:xfrm>
        </p:spPr>
        <p:txBody>
          <a:bodyPr/>
          <a:lstStyle/>
          <a:p>
            <a:r>
              <a:rPr lang="en-CA" dirty="0"/>
              <a:t>Next seven years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94DA4C3-814A-3028-0A1D-C47BD8535CB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 err="1"/>
              <a:t>RadMol</a:t>
            </a:r>
            <a:endParaRPr lang="en-CA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E8E7CE18-DAD8-8165-02E5-2CD8AB9AE3BB}"/>
              </a:ext>
            </a:extLst>
          </p:cNvPr>
          <p:cNvSpPr txBox="1">
            <a:spLocks/>
          </p:cNvSpPr>
          <p:nvPr/>
        </p:nvSpPr>
        <p:spPr>
          <a:xfrm>
            <a:off x="3619498" y="231965"/>
            <a:ext cx="6667501" cy="11360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Contact: S. </a:t>
            </a:r>
            <a:r>
              <a:rPr lang="en-CA" dirty="0" err="1"/>
              <a:t>Malbrunot-Ettenauer</a:t>
            </a:r>
            <a:endParaRPr lang="en-CA" dirty="0"/>
          </a:p>
          <a:p>
            <a:r>
              <a:rPr lang="en-CA" sz="1800" dirty="0"/>
              <a:t>UBC, TRIUMF, Toronto, Manitoba, Waterloo, McGill, Ottawa; USA, UK, NL, Germany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510972FF-1C69-511E-2273-01C31C800953}"/>
              </a:ext>
            </a:extLst>
          </p:cNvPr>
          <p:cNvSpPr txBox="1">
            <a:spLocks/>
          </p:cNvSpPr>
          <p:nvPr/>
        </p:nvSpPr>
        <p:spPr>
          <a:xfrm>
            <a:off x="380999" y="3501836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Past five years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958F08E2-CA23-CE2E-1B51-321A2B21156D}"/>
              </a:ext>
            </a:extLst>
          </p:cNvPr>
          <p:cNvSpPr txBox="1">
            <a:spLocks/>
          </p:cNvSpPr>
          <p:nvPr/>
        </p:nvSpPr>
        <p:spPr>
          <a:xfrm>
            <a:off x="403860" y="4031871"/>
            <a:ext cx="5562600" cy="536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Opportunities paper (2023)</a:t>
            </a:r>
          </a:p>
          <a:p>
            <a:r>
              <a:rPr lang="en-CA" sz="1800" dirty="0"/>
              <a:t>Preparation of laboratory</a:t>
            </a:r>
          </a:p>
          <a:p>
            <a:r>
              <a:rPr lang="en-CA" sz="1800" dirty="0"/>
              <a:t>Would profit from ARIEL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9E58D681-3047-74F9-7639-FF50BA31CD67}"/>
              </a:ext>
            </a:extLst>
          </p:cNvPr>
          <p:cNvSpPr txBox="1">
            <a:spLocks/>
          </p:cNvSpPr>
          <p:nvPr/>
        </p:nvSpPr>
        <p:spPr>
          <a:xfrm>
            <a:off x="6243210" y="422049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Beyond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7D56C710-ACA2-4DC4-EB9C-CE82A069095F}"/>
              </a:ext>
            </a:extLst>
          </p:cNvPr>
          <p:cNvSpPr txBox="1">
            <a:spLocks/>
          </p:cNvSpPr>
          <p:nvPr/>
        </p:nvSpPr>
        <p:spPr>
          <a:xfrm>
            <a:off x="6243210" y="4739148"/>
            <a:ext cx="5539740" cy="1066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Going beyond EDM searches, e.g. nuclear anapole moments</a:t>
            </a:r>
          </a:p>
        </p:txBody>
      </p:sp>
    </p:spTree>
    <p:extLst>
      <p:ext uri="{BB962C8B-B14F-4D97-AF65-F5344CB8AC3E}">
        <p14:creationId xmlns:p14="http://schemas.microsoft.com/office/powerpoint/2010/main" val="3307461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5FA75-EB57-491B-8F7B-F03877B51C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4485520-D255-84BE-16E5-D1B57EB6FC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0" y="2739835"/>
            <a:ext cx="5562600" cy="536766"/>
          </a:xfrm>
        </p:spPr>
        <p:txBody>
          <a:bodyPr/>
          <a:lstStyle/>
          <a:p>
            <a:r>
              <a:rPr lang="en-CA" sz="1800" dirty="0" err="1"/>
              <a:t>eEDM</a:t>
            </a:r>
            <a:r>
              <a:rPr lang="en-CA" sz="1800" dirty="0"/>
              <a:t> improvement by 2-4 orders of magnitude, using polar molecules in cryogenic inert-gas solids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250E88-1BEA-72C9-57A3-ED92D35A62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2754582"/>
            <a:ext cx="5539740" cy="1066802"/>
          </a:xfrm>
        </p:spPr>
        <p:txBody>
          <a:bodyPr/>
          <a:lstStyle/>
          <a:p>
            <a:r>
              <a:rPr lang="en-CA" sz="1800" dirty="0"/>
              <a:t>Need to improve purity of sample</a:t>
            </a:r>
          </a:p>
          <a:p>
            <a:r>
              <a:rPr lang="en-CA" sz="1800" dirty="0"/>
              <a:t>Improved purity </a:t>
            </a:r>
            <a:r>
              <a:rPr lang="en-CA" sz="1800" dirty="0" err="1"/>
              <a:t>eEDM</a:t>
            </a:r>
            <a:r>
              <a:rPr lang="en-CA" sz="1800" dirty="0"/>
              <a:t> measurement planned to take place by 2030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F03DDEA-FA2B-579C-DA0E-1321EACC0E0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/>
              <a:t>Goal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A550632-FEB9-ABA0-6B30-5EDF3AD9C6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3210" y="2209800"/>
            <a:ext cx="5567790" cy="304800"/>
          </a:xfrm>
        </p:spPr>
        <p:txBody>
          <a:bodyPr/>
          <a:lstStyle/>
          <a:p>
            <a:r>
              <a:rPr lang="en-CA" dirty="0"/>
              <a:t>Next seven years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25F7857-B342-A6B6-E8DF-E5EE330B69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EDM</a:t>
            </a:r>
            <a:r>
              <a:rPr lang="en-CA" baseline="30000" dirty="0"/>
              <a:t>3</a:t>
            </a:r>
            <a:endParaRPr lang="en-CA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73407196-F938-84A4-A8D3-785693A67BF5}"/>
              </a:ext>
            </a:extLst>
          </p:cNvPr>
          <p:cNvSpPr txBox="1">
            <a:spLocks/>
          </p:cNvSpPr>
          <p:nvPr/>
        </p:nvSpPr>
        <p:spPr>
          <a:xfrm>
            <a:off x="3619498" y="231965"/>
            <a:ext cx="6667501" cy="11360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Contact: E. Hessels</a:t>
            </a:r>
          </a:p>
          <a:p>
            <a:r>
              <a:rPr lang="en-CA" sz="1800" dirty="0"/>
              <a:t>York, Toronto; USA</a:t>
            </a:r>
          </a:p>
          <a:p>
            <a:r>
              <a:rPr lang="en-CA" sz="2400" dirty="0"/>
              <a:t>NEW to CINP/LRP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4FC20047-7CB9-9F51-E67B-90EA5BE1BAD6}"/>
              </a:ext>
            </a:extLst>
          </p:cNvPr>
          <p:cNvSpPr txBox="1">
            <a:spLocks/>
          </p:cNvSpPr>
          <p:nvPr/>
        </p:nvSpPr>
        <p:spPr>
          <a:xfrm>
            <a:off x="380999" y="3501836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Past five years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4E48575B-6BA1-A618-EDBC-6364C1E14007}"/>
              </a:ext>
            </a:extLst>
          </p:cNvPr>
          <p:cNvSpPr txBox="1">
            <a:spLocks/>
          </p:cNvSpPr>
          <p:nvPr/>
        </p:nvSpPr>
        <p:spPr>
          <a:xfrm>
            <a:off x="403860" y="4031871"/>
            <a:ext cx="5562600" cy="536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Demonstration of implantation and addressing </a:t>
            </a:r>
            <a:r>
              <a:rPr lang="en-CA" sz="1800" dirty="0" err="1"/>
              <a:t>BaF</a:t>
            </a:r>
            <a:r>
              <a:rPr lang="en-CA" sz="1800" dirty="0"/>
              <a:t> (2024)</a:t>
            </a:r>
          </a:p>
          <a:p>
            <a:r>
              <a:rPr lang="en-CA" sz="1800" dirty="0"/>
              <a:t>Calculation that molecules can have their orientation fixed in the matrix (2023)</a:t>
            </a:r>
          </a:p>
          <a:p>
            <a:r>
              <a:rPr lang="en-CA" sz="1800" dirty="0"/>
              <a:t>Laser-induced fluorescence and optical pumping characterized (2024)</a:t>
            </a:r>
          </a:p>
          <a:p>
            <a:r>
              <a:rPr lang="en-CA" sz="1800" dirty="0"/>
              <a:t>Preparation of molecular beam (2023, 2024)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C4E6D31D-EAB0-3788-398D-77C648134A26}"/>
              </a:ext>
            </a:extLst>
          </p:cNvPr>
          <p:cNvSpPr txBox="1">
            <a:spLocks/>
          </p:cNvSpPr>
          <p:nvPr/>
        </p:nvSpPr>
        <p:spPr>
          <a:xfrm>
            <a:off x="6243210" y="422049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Beyond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B0628E8C-652C-FB58-F7C3-4A47E0DA635C}"/>
              </a:ext>
            </a:extLst>
          </p:cNvPr>
          <p:cNvSpPr txBox="1">
            <a:spLocks/>
          </p:cNvSpPr>
          <p:nvPr/>
        </p:nvSpPr>
        <p:spPr>
          <a:xfrm>
            <a:off x="6243210" y="4739148"/>
            <a:ext cx="5539740" cy="1066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Continued improvement of purity, lowering temperature of solid, systematic effects to increase accuracy from 2030-2040.</a:t>
            </a:r>
          </a:p>
          <a:p>
            <a:r>
              <a:rPr lang="en-CA" sz="1800" dirty="0"/>
              <a:t>Final accuracy 2-4 orders of magnitude </a:t>
            </a:r>
            <a:r>
              <a:rPr lang="en-CA" sz="1800" dirty="0" err="1"/>
              <a:t>improv’t</a:t>
            </a: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3181348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3E826-E1C9-2ACD-A73C-3E9A1C4AF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52F071-56F6-BE68-2E9D-11C70E978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389" y="836281"/>
            <a:ext cx="4648200" cy="1832637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BF1FDB3-0266-844D-BDFB-B47A46320A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0" y="2739835"/>
            <a:ext cx="5562600" cy="536766"/>
          </a:xfrm>
        </p:spPr>
        <p:txBody>
          <a:bodyPr/>
          <a:lstStyle/>
          <a:p>
            <a:r>
              <a:rPr lang="en-CA" sz="1800" dirty="0"/>
              <a:t>Most precise measurement of sin</a:t>
            </a:r>
            <a:r>
              <a:rPr lang="en-CA" sz="1800" baseline="30000" dirty="0"/>
              <a:t>2</a:t>
            </a:r>
            <a:r>
              <a:rPr lang="en-CA" sz="1800" dirty="0"/>
              <a:t>θ</a:t>
            </a:r>
            <a:r>
              <a:rPr lang="en-CA" sz="1800" baseline="-25000" dirty="0"/>
              <a:t>W</a:t>
            </a:r>
            <a:r>
              <a:rPr lang="en-CA" sz="1800" dirty="0"/>
              <a:t> at low energy, with similar precision as Z-pole </a:t>
            </a:r>
            <a:r>
              <a:rPr lang="en-CA" sz="1800" dirty="0" err="1"/>
              <a:t>meas’ts</a:t>
            </a:r>
            <a:endParaRPr lang="en-CA" sz="18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F60EAD7-99C1-CADD-3D33-3001F8EE36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3425632"/>
            <a:ext cx="5539740" cy="1066802"/>
          </a:xfrm>
        </p:spPr>
        <p:txBody>
          <a:bodyPr/>
          <a:lstStyle/>
          <a:p>
            <a:r>
              <a:rPr lang="en-CA" sz="1800" dirty="0"/>
              <a:t>Will run in Hall A at </a:t>
            </a:r>
            <a:r>
              <a:rPr lang="en-CA" sz="1800" dirty="0" err="1"/>
              <a:t>JLab</a:t>
            </a:r>
            <a:r>
              <a:rPr lang="en-CA" sz="1800" dirty="0"/>
              <a:t> from 2026-2030 in three major runs.</a:t>
            </a:r>
          </a:p>
          <a:p>
            <a:r>
              <a:rPr lang="en-CA" sz="1800" dirty="0"/>
              <a:t>Analysis continuing until 2032.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B85B2A-ACD0-95A9-B76F-D7A3EB8F5D6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CA" dirty="0"/>
              <a:t>Goal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DCAC90E-B50D-C574-2E4D-05C2721DFE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3210" y="2880850"/>
            <a:ext cx="5567790" cy="304800"/>
          </a:xfrm>
        </p:spPr>
        <p:txBody>
          <a:bodyPr/>
          <a:lstStyle/>
          <a:p>
            <a:r>
              <a:rPr lang="en-CA" dirty="0"/>
              <a:t>Next seven years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04FB976-5BBA-012F-99E4-3E08B86254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MOLLER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2FA635B9-D2C7-9267-BA03-03B7A11EB854}"/>
              </a:ext>
            </a:extLst>
          </p:cNvPr>
          <p:cNvSpPr txBox="1">
            <a:spLocks/>
          </p:cNvSpPr>
          <p:nvPr/>
        </p:nvSpPr>
        <p:spPr>
          <a:xfrm>
            <a:off x="3581400" y="248482"/>
            <a:ext cx="4648200" cy="11360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Contact: J. </a:t>
            </a:r>
            <a:r>
              <a:rPr lang="en-CA" dirty="0" err="1"/>
              <a:t>Mammei</a:t>
            </a:r>
            <a:endParaRPr lang="en-CA" dirty="0"/>
          </a:p>
          <a:p>
            <a:r>
              <a:rPr lang="en-CA" sz="1800" dirty="0"/>
              <a:t>Manitoba, Winnipeg, Memorial, UNBC; USA, Italy, Germany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DDB7ADAB-E42D-0EB1-8B15-DF00053F9F3C}"/>
              </a:ext>
            </a:extLst>
          </p:cNvPr>
          <p:cNvSpPr txBox="1">
            <a:spLocks/>
          </p:cNvSpPr>
          <p:nvPr/>
        </p:nvSpPr>
        <p:spPr>
          <a:xfrm>
            <a:off x="380999" y="3501836"/>
            <a:ext cx="556260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Past five years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8634948B-9C36-F196-56AC-B82114040252}"/>
              </a:ext>
            </a:extLst>
          </p:cNvPr>
          <p:cNvSpPr txBox="1">
            <a:spLocks/>
          </p:cNvSpPr>
          <p:nvPr/>
        </p:nvSpPr>
        <p:spPr>
          <a:xfrm>
            <a:off x="403860" y="4031871"/>
            <a:ext cx="5562600" cy="536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Preparing the MOLLER apparatus</a:t>
            </a:r>
          </a:p>
          <a:p>
            <a:r>
              <a:rPr lang="en-CA" sz="1800" dirty="0"/>
              <a:t>Major Canadian contributions:</a:t>
            </a:r>
          </a:p>
          <a:p>
            <a:pPr lvl="1"/>
            <a:r>
              <a:rPr lang="en-CA" sz="1400" dirty="0"/>
              <a:t>Spectrometer magnet design</a:t>
            </a:r>
          </a:p>
          <a:p>
            <a:pPr lvl="1"/>
            <a:r>
              <a:rPr lang="en-CA" sz="1400" dirty="0"/>
              <a:t>Main detectors, install Fall 2026</a:t>
            </a:r>
          </a:p>
          <a:p>
            <a:r>
              <a:rPr lang="en-CA" sz="1800" dirty="0"/>
              <a:t>Building on important previous work of </a:t>
            </a:r>
            <a:r>
              <a:rPr lang="en-CA" sz="1800" dirty="0" err="1"/>
              <a:t>Qweak</a:t>
            </a:r>
            <a:r>
              <a:rPr lang="en-CA" sz="1800" dirty="0"/>
              <a:t> experiment (Nature, 2018)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56532C08-278A-08A5-3D5A-2B2291818731}"/>
              </a:ext>
            </a:extLst>
          </p:cNvPr>
          <p:cNvSpPr txBox="1">
            <a:spLocks/>
          </p:cNvSpPr>
          <p:nvPr/>
        </p:nvSpPr>
        <p:spPr>
          <a:xfrm>
            <a:off x="6243210" y="4891547"/>
            <a:ext cx="5567790" cy="304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200" b="1" i="0" kern="1200">
                <a:solidFill>
                  <a:srgbClr val="EE2A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Beyond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5C5FAFE6-CDEF-8751-088A-ABC2CD765E9E}"/>
              </a:ext>
            </a:extLst>
          </p:cNvPr>
          <p:cNvSpPr txBox="1">
            <a:spLocks/>
          </p:cNvSpPr>
          <p:nvPr/>
        </p:nvSpPr>
        <p:spPr>
          <a:xfrm>
            <a:off x="6243210" y="5410198"/>
            <a:ext cx="5539740" cy="10668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Likely decommissioned before 2034-2041 timeframe</a:t>
            </a:r>
          </a:p>
        </p:txBody>
      </p:sp>
    </p:spTree>
    <p:extLst>
      <p:ext uri="{BB962C8B-B14F-4D97-AF65-F5344CB8AC3E}">
        <p14:creationId xmlns:p14="http://schemas.microsoft.com/office/powerpoint/2010/main" val="186350037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UWinnipeg PPT 1">
      <a:dk1>
        <a:srgbClr val="5E5E5E"/>
      </a:dk1>
      <a:lt1>
        <a:srgbClr val="FFFFFF"/>
      </a:lt1>
      <a:dk2>
        <a:srgbClr val="5E5E5E"/>
      </a:dk2>
      <a:lt2>
        <a:srgbClr val="EAEAEA"/>
      </a:lt2>
      <a:accent1>
        <a:srgbClr val="ED2A3A"/>
      </a:accent1>
      <a:accent2>
        <a:srgbClr val="EAEAEA"/>
      </a:accent2>
      <a:accent3>
        <a:srgbClr val="C0C0C0"/>
      </a:accent3>
      <a:accent4>
        <a:srgbClr val="929292"/>
      </a:accent4>
      <a:accent5>
        <a:srgbClr val="5E5E5E"/>
      </a:accent5>
      <a:accent6>
        <a:srgbClr val="000000"/>
      </a:accent6>
      <a:hlink>
        <a:srgbClr val="ED2A3A"/>
      </a:hlink>
      <a:folHlink>
        <a:srgbClr val="8081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mage Only Slides">
  <a:themeElements>
    <a:clrScheme name="UWinnipeg PPT 1">
      <a:dk1>
        <a:srgbClr val="5E5E5E"/>
      </a:dk1>
      <a:lt1>
        <a:srgbClr val="FFFFFF"/>
      </a:lt1>
      <a:dk2>
        <a:srgbClr val="5E5E5E"/>
      </a:dk2>
      <a:lt2>
        <a:srgbClr val="EAEAEA"/>
      </a:lt2>
      <a:accent1>
        <a:srgbClr val="ED2A3A"/>
      </a:accent1>
      <a:accent2>
        <a:srgbClr val="EAEAEA"/>
      </a:accent2>
      <a:accent3>
        <a:srgbClr val="C0C0C0"/>
      </a:accent3>
      <a:accent4>
        <a:srgbClr val="929292"/>
      </a:accent4>
      <a:accent5>
        <a:srgbClr val="5E5E5E"/>
      </a:accent5>
      <a:accent6>
        <a:srgbClr val="000000"/>
      </a:accent6>
      <a:hlink>
        <a:srgbClr val="ED2A3A"/>
      </a:hlink>
      <a:folHlink>
        <a:srgbClr val="8081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ontent Slides">
  <a:themeElements>
    <a:clrScheme name="UWinnipeg PPT 1">
      <a:dk1>
        <a:srgbClr val="5E5E5E"/>
      </a:dk1>
      <a:lt1>
        <a:srgbClr val="FFFFFF"/>
      </a:lt1>
      <a:dk2>
        <a:srgbClr val="5E5E5E"/>
      </a:dk2>
      <a:lt2>
        <a:srgbClr val="EAEAEA"/>
      </a:lt2>
      <a:accent1>
        <a:srgbClr val="ED2A3A"/>
      </a:accent1>
      <a:accent2>
        <a:srgbClr val="EAEAEA"/>
      </a:accent2>
      <a:accent3>
        <a:srgbClr val="C0C0C0"/>
      </a:accent3>
      <a:accent4>
        <a:srgbClr val="929292"/>
      </a:accent4>
      <a:accent5>
        <a:srgbClr val="5E5E5E"/>
      </a:accent5>
      <a:accent6>
        <a:srgbClr val="000000"/>
      </a:accent6>
      <a:hlink>
        <a:srgbClr val="ED2A3A"/>
      </a:hlink>
      <a:folHlink>
        <a:srgbClr val="80817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Image/Text Slides">
  <a:themeElements>
    <a:clrScheme name="UWinnipeg PPT 1">
      <a:dk1>
        <a:srgbClr val="5E5E5E"/>
      </a:dk1>
      <a:lt1>
        <a:srgbClr val="FFFFFF"/>
      </a:lt1>
      <a:dk2>
        <a:srgbClr val="5E5E5E"/>
      </a:dk2>
      <a:lt2>
        <a:srgbClr val="EAEAEA"/>
      </a:lt2>
      <a:accent1>
        <a:srgbClr val="ED2A3A"/>
      </a:accent1>
      <a:accent2>
        <a:srgbClr val="EAEAEA"/>
      </a:accent2>
      <a:accent3>
        <a:srgbClr val="C0C0C0"/>
      </a:accent3>
      <a:accent4>
        <a:srgbClr val="929292"/>
      </a:accent4>
      <a:accent5>
        <a:srgbClr val="5E5E5E"/>
      </a:accent5>
      <a:accent6>
        <a:srgbClr val="000000"/>
      </a:accent6>
      <a:hlink>
        <a:srgbClr val="ED2A3A"/>
      </a:hlink>
      <a:folHlink>
        <a:srgbClr val="80817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Half Image/Text Slides">
  <a:themeElements>
    <a:clrScheme name="UWinnipeg PPT 1">
      <a:dk1>
        <a:srgbClr val="5E5E5E"/>
      </a:dk1>
      <a:lt1>
        <a:srgbClr val="FFFFFF"/>
      </a:lt1>
      <a:dk2>
        <a:srgbClr val="5E5E5E"/>
      </a:dk2>
      <a:lt2>
        <a:srgbClr val="EAEAEA"/>
      </a:lt2>
      <a:accent1>
        <a:srgbClr val="ED2A3A"/>
      </a:accent1>
      <a:accent2>
        <a:srgbClr val="EAEAEA"/>
      </a:accent2>
      <a:accent3>
        <a:srgbClr val="C0C0C0"/>
      </a:accent3>
      <a:accent4>
        <a:srgbClr val="929292"/>
      </a:accent4>
      <a:accent5>
        <a:srgbClr val="5E5E5E"/>
      </a:accent5>
      <a:accent6>
        <a:srgbClr val="000000"/>
      </a:accent6>
      <a:hlink>
        <a:srgbClr val="ED2A3A"/>
      </a:hlink>
      <a:folHlink>
        <a:srgbClr val="80817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 Slide">
  <a:themeElements>
    <a:clrScheme name="UWinnipeg PPT 1">
      <a:dk1>
        <a:srgbClr val="5E5E5E"/>
      </a:dk1>
      <a:lt1>
        <a:srgbClr val="FFFFFF"/>
      </a:lt1>
      <a:dk2>
        <a:srgbClr val="5E5E5E"/>
      </a:dk2>
      <a:lt2>
        <a:srgbClr val="EAEAEA"/>
      </a:lt2>
      <a:accent1>
        <a:srgbClr val="ED2A3A"/>
      </a:accent1>
      <a:accent2>
        <a:srgbClr val="EAEAEA"/>
      </a:accent2>
      <a:accent3>
        <a:srgbClr val="C0C0C0"/>
      </a:accent3>
      <a:accent4>
        <a:srgbClr val="929292"/>
      </a:accent4>
      <a:accent5>
        <a:srgbClr val="5E5E5E"/>
      </a:accent5>
      <a:accent6>
        <a:srgbClr val="000000"/>
      </a:accent6>
      <a:hlink>
        <a:srgbClr val="ED2A3A"/>
      </a:hlink>
      <a:folHlink>
        <a:srgbClr val="80817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46031</TotalTime>
  <Words>1717</Words>
  <Application>Microsoft Office PowerPoint</Application>
  <PresentationFormat>Widescreen</PresentationFormat>
  <Paragraphs>307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Cambria Math</vt:lpstr>
      <vt:lpstr>Title Slide</vt:lpstr>
      <vt:lpstr>Image Only Slides</vt:lpstr>
      <vt:lpstr>Content Slides</vt:lpstr>
      <vt:lpstr>Image/Text Slides</vt:lpstr>
      <vt:lpstr>Half Image/Text Slides</vt:lpstr>
      <vt:lpstr>End Slide</vt:lpstr>
      <vt:lpstr>Fundamental Symmetries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Winnipeg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UofW</dc:creator>
  <cp:lastModifiedBy>Jeff Martin</cp:lastModifiedBy>
  <cp:revision>396</cp:revision>
  <dcterms:created xsi:type="dcterms:W3CDTF">2013-12-10T16:40:41Z</dcterms:created>
  <dcterms:modified xsi:type="dcterms:W3CDTF">2025-06-13T03:23:57Z</dcterms:modified>
</cp:coreProperties>
</file>