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6"/>
  </p:notesMasterIdLst>
  <p:sldIdLst>
    <p:sldId id="273" r:id="rId2"/>
    <p:sldId id="269" r:id="rId3"/>
    <p:sldId id="265" r:id="rId4"/>
    <p:sldId id="266" r:id="rId5"/>
    <p:sldId id="277" r:id="rId6"/>
    <p:sldId id="278" r:id="rId7"/>
    <p:sldId id="260" r:id="rId8"/>
    <p:sldId id="276" r:id="rId9"/>
    <p:sldId id="264" r:id="rId10"/>
    <p:sldId id="274" r:id="rId11"/>
    <p:sldId id="275" r:id="rId12"/>
    <p:sldId id="270" r:id="rId13"/>
    <p:sldId id="272" r:id="rId14"/>
    <p:sldId id="271"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0024881-7832-42C6-8ADD-970EFA33F394}" v="2654" dt="2025-06-12T23:05:15.68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332"/>
    <p:restoredTop sz="94694"/>
  </p:normalViewPr>
  <p:slideViewPr>
    <p:cSldViewPr snapToGrid="0">
      <p:cViewPr varScale="1">
        <p:scale>
          <a:sx n="79" d="100"/>
          <a:sy n="79" d="100"/>
        </p:scale>
        <p:origin x="648"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microsoft.com/office/2016/11/relationships/changesInfo" Target="changesInfos/changesInfo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reg Christian" userId="2064aa01-f1e1-4d33-8c79-b43582f87725" providerId="ADAL" clId="{00024881-7832-42C6-8ADD-970EFA33F394}"/>
    <pc:docChg chg="undo redo custSel addSld delSld modSld sldOrd">
      <pc:chgData name="Greg Christian" userId="2064aa01-f1e1-4d33-8c79-b43582f87725" providerId="ADAL" clId="{00024881-7832-42C6-8ADD-970EFA33F394}" dt="2025-06-12T23:05:15.681" v="9915" actId="20577"/>
      <pc:docMkLst>
        <pc:docMk/>
      </pc:docMkLst>
      <pc:sldChg chg="modSp del mod">
        <pc:chgData name="Greg Christian" userId="2064aa01-f1e1-4d33-8c79-b43582f87725" providerId="ADAL" clId="{00024881-7832-42C6-8ADD-970EFA33F394}" dt="2025-06-12T22:37:55.788" v="9476" actId="47"/>
        <pc:sldMkLst>
          <pc:docMk/>
          <pc:sldMk cId="198267741" sldId="259"/>
        </pc:sldMkLst>
        <pc:spChg chg="mod">
          <ac:chgData name="Greg Christian" userId="2064aa01-f1e1-4d33-8c79-b43582f87725" providerId="ADAL" clId="{00024881-7832-42C6-8ADD-970EFA33F394}" dt="2025-06-11T18:30:22.818" v="8176" actId="20577"/>
          <ac:spMkLst>
            <pc:docMk/>
            <pc:sldMk cId="198267741" sldId="259"/>
            <ac:spMk id="3" creationId="{41E77B01-3FEE-6499-243E-64466B319D02}"/>
          </ac:spMkLst>
        </pc:spChg>
      </pc:sldChg>
      <pc:sldChg chg="modSp mod">
        <pc:chgData name="Greg Christian" userId="2064aa01-f1e1-4d33-8c79-b43582f87725" providerId="ADAL" clId="{00024881-7832-42C6-8ADD-970EFA33F394}" dt="2025-06-12T22:57:59.464" v="9816" actId="255"/>
        <pc:sldMkLst>
          <pc:docMk/>
          <pc:sldMk cId="493046657" sldId="260"/>
        </pc:sldMkLst>
        <pc:spChg chg="mod">
          <ac:chgData name="Greg Christian" userId="2064aa01-f1e1-4d33-8c79-b43582f87725" providerId="ADAL" clId="{00024881-7832-42C6-8ADD-970EFA33F394}" dt="2025-06-12T22:57:59.464" v="9816" actId="255"/>
          <ac:spMkLst>
            <pc:docMk/>
            <pc:sldMk cId="493046657" sldId="260"/>
            <ac:spMk id="3" creationId="{41E77B01-3FEE-6499-243E-64466B319D02}"/>
          </ac:spMkLst>
        </pc:spChg>
      </pc:sldChg>
      <pc:sldChg chg="del">
        <pc:chgData name="Greg Christian" userId="2064aa01-f1e1-4d33-8c79-b43582f87725" providerId="ADAL" clId="{00024881-7832-42C6-8ADD-970EFA33F394}" dt="2025-06-12T22:40:28.344" v="9483" actId="47"/>
        <pc:sldMkLst>
          <pc:docMk/>
          <pc:sldMk cId="788573507" sldId="261"/>
        </pc:sldMkLst>
      </pc:sldChg>
      <pc:sldChg chg="del">
        <pc:chgData name="Greg Christian" userId="2064aa01-f1e1-4d33-8c79-b43582f87725" providerId="ADAL" clId="{00024881-7832-42C6-8ADD-970EFA33F394}" dt="2025-06-12T22:36:02.478" v="9473" actId="47"/>
        <pc:sldMkLst>
          <pc:docMk/>
          <pc:sldMk cId="3434776772" sldId="262"/>
        </pc:sldMkLst>
      </pc:sldChg>
      <pc:sldChg chg="del">
        <pc:chgData name="Greg Christian" userId="2064aa01-f1e1-4d33-8c79-b43582f87725" providerId="ADAL" clId="{00024881-7832-42C6-8ADD-970EFA33F394}" dt="2025-06-12T22:36:02.478" v="9473" actId="47"/>
        <pc:sldMkLst>
          <pc:docMk/>
          <pc:sldMk cId="2716095395" sldId="263"/>
        </pc:sldMkLst>
      </pc:sldChg>
      <pc:sldChg chg="addSp delSp modSp add del mod ord">
        <pc:chgData name="Greg Christian" userId="2064aa01-f1e1-4d33-8c79-b43582f87725" providerId="ADAL" clId="{00024881-7832-42C6-8ADD-970EFA33F394}" dt="2025-06-08T23:36:39.308" v="5311" actId="47"/>
        <pc:sldMkLst>
          <pc:docMk/>
          <pc:sldMk cId="1863764328" sldId="264"/>
        </pc:sldMkLst>
      </pc:sldChg>
      <pc:sldChg chg="add ord">
        <pc:chgData name="Greg Christian" userId="2064aa01-f1e1-4d33-8c79-b43582f87725" providerId="ADAL" clId="{00024881-7832-42C6-8ADD-970EFA33F394}" dt="2025-06-12T22:45:58.824" v="9552"/>
        <pc:sldMkLst>
          <pc:docMk/>
          <pc:sldMk cId="2895204922" sldId="264"/>
        </pc:sldMkLst>
      </pc:sldChg>
      <pc:sldChg chg="modSp add mod ord">
        <pc:chgData name="Greg Christian" userId="2064aa01-f1e1-4d33-8c79-b43582f87725" providerId="ADAL" clId="{00024881-7832-42C6-8ADD-970EFA33F394}" dt="2025-06-12T22:43:51.867" v="9520"/>
        <pc:sldMkLst>
          <pc:docMk/>
          <pc:sldMk cId="3186358543" sldId="265"/>
        </pc:sldMkLst>
        <pc:spChg chg="mod">
          <ac:chgData name="Greg Christian" userId="2064aa01-f1e1-4d33-8c79-b43582f87725" providerId="ADAL" clId="{00024881-7832-42C6-8ADD-970EFA33F394}" dt="2025-06-08T21:44:33.617" v="1989" actId="20577"/>
          <ac:spMkLst>
            <pc:docMk/>
            <pc:sldMk cId="3186358543" sldId="265"/>
            <ac:spMk id="2" creationId="{E1AE0916-A83B-CCC1-920B-AC6E0C17CE75}"/>
          </ac:spMkLst>
        </pc:spChg>
        <pc:spChg chg="mod">
          <ac:chgData name="Greg Christian" userId="2064aa01-f1e1-4d33-8c79-b43582f87725" providerId="ADAL" clId="{00024881-7832-42C6-8ADD-970EFA33F394}" dt="2025-06-09T19:16:31.143" v="5667" actId="20577"/>
          <ac:spMkLst>
            <pc:docMk/>
            <pc:sldMk cId="3186358543" sldId="265"/>
            <ac:spMk id="3" creationId="{70A953B3-EECD-44F7-B906-726948150BB2}"/>
          </ac:spMkLst>
        </pc:spChg>
      </pc:sldChg>
      <pc:sldChg chg="modSp add mod ord">
        <pc:chgData name="Greg Christian" userId="2064aa01-f1e1-4d33-8c79-b43582f87725" providerId="ADAL" clId="{00024881-7832-42C6-8ADD-970EFA33F394}" dt="2025-06-12T22:59:58.702" v="9884" actId="20577"/>
        <pc:sldMkLst>
          <pc:docMk/>
          <pc:sldMk cId="3139450289" sldId="266"/>
        </pc:sldMkLst>
        <pc:spChg chg="mod">
          <ac:chgData name="Greg Christian" userId="2064aa01-f1e1-4d33-8c79-b43582f87725" providerId="ADAL" clId="{00024881-7832-42C6-8ADD-970EFA33F394}" dt="2025-06-08T21:53:23.892" v="3220" actId="20577"/>
          <ac:spMkLst>
            <pc:docMk/>
            <pc:sldMk cId="3139450289" sldId="266"/>
            <ac:spMk id="2" creationId="{13239DA3-A0FC-3367-943F-A37122DFCE2B}"/>
          </ac:spMkLst>
        </pc:spChg>
        <pc:spChg chg="mod">
          <ac:chgData name="Greg Christian" userId="2064aa01-f1e1-4d33-8c79-b43582f87725" providerId="ADAL" clId="{00024881-7832-42C6-8ADD-970EFA33F394}" dt="2025-06-12T22:59:58.702" v="9884" actId="20577"/>
          <ac:spMkLst>
            <pc:docMk/>
            <pc:sldMk cId="3139450289" sldId="266"/>
            <ac:spMk id="3" creationId="{90345B12-D8B7-C9B3-7762-E01330EA4DAF}"/>
          </ac:spMkLst>
        </pc:spChg>
      </pc:sldChg>
      <pc:sldChg chg="modSp add del mod">
        <pc:chgData name="Greg Christian" userId="2064aa01-f1e1-4d33-8c79-b43582f87725" providerId="ADAL" clId="{00024881-7832-42C6-8ADD-970EFA33F394}" dt="2025-06-08T23:38:33.187" v="5369" actId="47"/>
        <pc:sldMkLst>
          <pc:docMk/>
          <pc:sldMk cId="3392375592" sldId="267"/>
        </pc:sldMkLst>
      </pc:sldChg>
      <pc:sldChg chg="addSp delSp modSp add del mod ord">
        <pc:chgData name="Greg Christian" userId="2064aa01-f1e1-4d33-8c79-b43582f87725" providerId="ADAL" clId="{00024881-7832-42C6-8ADD-970EFA33F394}" dt="2025-06-12T22:37:44.904" v="9475" actId="47"/>
        <pc:sldMkLst>
          <pc:docMk/>
          <pc:sldMk cId="2219172300" sldId="268"/>
        </pc:sldMkLst>
      </pc:sldChg>
      <pc:sldChg chg="addSp delSp modSp add mod ord">
        <pc:chgData name="Greg Christian" userId="2064aa01-f1e1-4d33-8c79-b43582f87725" providerId="ADAL" clId="{00024881-7832-42C6-8ADD-970EFA33F394}" dt="2025-06-12T22:48:49.573" v="9615" actId="20577"/>
        <pc:sldMkLst>
          <pc:docMk/>
          <pc:sldMk cId="3861393007" sldId="269"/>
        </pc:sldMkLst>
        <pc:spChg chg="mod">
          <ac:chgData name="Greg Christian" userId="2064aa01-f1e1-4d33-8c79-b43582f87725" providerId="ADAL" clId="{00024881-7832-42C6-8ADD-970EFA33F394}" dt="2025-06-12T22:48:49.573" v="9615" actId="20577"/>
          <ac:spMkLst>
            <pc:docMk/>
            <pc:sldMk cId="3861393007" sldId="269"/>
            <ac:spMk id="3" creationId="{ED639AEB-60FB-4248-BBF3-F21C51C87C82}"/>
          </ac:spMkLst>
        </pc:spChg>
      </pc:sldChg>
      <pc:sldChg chg="modSp add mod ord">
        <pc:chgData name="Greg Christian" userId="2064aa01-f1e1-4d33-8c79-b43582f87725" providerId="ADAL" clId="{00024881-7832-42C6-8ADD-970EFA33F394}" dt="2025-06-12T23:05:15.681" v="9915" actId="20577"/>
        <pc:sldMkLst>
          <pc:docMk/>
          <pc:sldMk cId="3840071818" sldId="270"/>
        </pc:sldMkLst>
        <pc:spChg chg="mod">
          <ac:chgData name="Greg Christian" userId="2064aa01-f1e1-4d33-8c79-b43582f87725" providerId="ADAL" clId="{00024881-7832-42C6-8ADD-970EFA33F394}" dt="2025-06-11T13:29:34.142" v="6570" actId="20577"/>
          <ac:spMkLst>
            <pc:docMk/>
            <pc:sldMk cId="3840071818" sldId="270"/>
            <ac:spMk id="2" creationId="{BC69D869-3119-F953-7365-4CF9489EC488}"/>
          </ac:spMkLst>
        </pc:spChg>
        <pc:spChg chg="mod">
          <ac:chgData name="Greg Christian" userId="2064aa01-f1e1-4d33-8c79-b43582f87725" providerId="ADAL" clId="{00024881-7832-42C6-8ADD-970EFA33F394}" dt="2025-06-11T13:36:47.412" v="7119" actId="57"/>
          <ac:spMkLst>
            <pc:docMk/>
            <pc:sldMk cId="3840071818" sldId="270"/>
            <ac:spMk id="3" creationId="{0B0504BE-C06B-B30D-C30A-B5860A6D9668}"/>
          </ac:spMkLst>
        </pc:spChg>
        <pc:spChg chg="mod">
          <ac:chgData name="Greg Christian" userId="2064aa01-f1e1-4d33-8c79-b43582f87725" providerId="ADAL" clId="{00024881-7832-42C6-8ADD-970EFA33F394}" dt="2025-06-12T23:05:15.681" v="9915" actId="20577"/>
          <ac:spMkLst>
            <pc:docMk/>
            <pc:sldMk cId="3840071818" sldId="270"/>
            <ac:spMk id="4" creationId="{A5DA4156-7F3A-2111-E350-85DA36FC362A}"/>
          </ac:spMkLst>
        </pc:spChg>
      </pc:sldChg>
      <pc:sldChg chg="modSp add mod ord">
        <pc:chgData name="Greg Christian" userId="2064aa01-f1e1-4d33-8c79-b43582f87725" providerId="ADAL" clId="{00024881-7832-42C6-8ADD-970EFA33F394}" dt="2025-06-11T13:29:18.271" v="6541"/>
        <pc:sldMkLst>
          <pc:docMk/>
          <pc:sldMk cId="637282419" sldId="271"/>
        </pc:sldMkLst>
        <pc:spChg chg="mod">
          <ac:chgData name="Greg Christian" userId="2064aa01-f1e1-4d33-8c79-b43582f87725" providerId="ADAL" clId="{00024881-7832-42C6-8ADD-970EFA33F394}" dt="2025-06-11T13:29:11.718" v="6539" actId="20577"/>
          <ac:spMkLst>
            <pc:docMk/>
            <pc:sldMk cId="637282419" sldId="271"/>
            <ac:spMk id="2" creationId="{BEA4C18B-9742-7288-1B2F-98DF9A5F54E9}"/>
          </ac:spMkLst>
        </pc:spChg>
      </pc:sldChg>
      <pc:sldChg chg="modSp add mod ord">
        <pc:chgData name="Greg Christian" userId="2064aa01-f1e1-4d33-8c79-b43582f87725" providerId="ADAL" clId="{00024881-7832-42C6-8ADD-970EFA33F394}" dt="2025-06-12T22:47:27.795" v="9558"/>
        <pc:sldMkLst>
          <pc:docMk/>
          <pc:sldMk cId="148901245" sldId="272"/>
        </pc:sldMkLst>
        <pc:spChg chg="mod">
          <ac:chgData name="Greg Christian" userId="2064aa01-f1e1-4d33-8c79-b43582f87725" providerId="ADAL" clId="{00024881-7832-42C6-8ADD-970EFA33F394}" dt="2025-06-11T16:11:12.975" v="7616" actId="20577"/>
          <ac:spMkLst>
            <pc:docMk/>
            <pc:sldMk cId="148901245" sldId="272"/>
            <ac:spMk id="2" creationId="{F6199021-D130-89C9-8363-741B1C916AC7}"/>
          </ac:spMkLst>
        </pc:spChg>
        <pc:spChg chg="mod">
          <ac:chgData name="Greg Christian" userId="2064aa01-f1e1-4d33-8c79-b43582f87725" providerId="ADAL" clId="{00024881-7832-42C6-8ADD-970EFA33F394}" dt="2025-06-11T18:42:13.328" v="8943" actId="20577"/>
          <ac:spMkLst>
            <pc:docMk/>
            <pc:sldMk cId="148901245" sldId="272"/>
            <ac:spMk id="3" creationId="{9DBCE3F7-8F54-F0F4-CF34-DA752EB518AF}"/>
          </ac:spMkLst>
        </pc:spChg>
        <pc:spChg chg="mod">
          <ac:chgData name="Greg Christian" userId="2064aa01-f1e1-4d33-8c79-b43582f87725" providerId="ADAL" clId="{00024881-7832-42C6-8ADD-970EFA33F394}" dt="2025-06-12T22:41:03.896" v="9485" actId="20577"/>
          <ac:spMkLst>
            <pc:docMk/>
            <pc:sldMk cId="148901245" sldId="272"/>
            <ac:spMk id="4" creationId="{BE4C3975-9629-FBC8-C8A1-7F39B869ACFE}"/>
          </ac:spMkLst>
        </pc:spChg>
      </pc:sldChg>
      <pc:sldChg chg="addSp modSp add mod ord">
        <pc:chgData name="Greg Christian" userId="2064aa01-f1e1-4d33-8c79-b43582f87725" providerId="ADAL" clId="{00024881-7832-42C6-8ADD-970EFA33F394}" dt="2025-06-12T22:43:10.326" v="9516" actId="20577"/>
        <pc:sldMkLst>
          <pc:docMk/>
          <pc:sldMk cId="754788777" sldId="273"/>
        </pc:sldMkLst>
        <pc:spChg chg="mod">
          <ac:chgData name="Greg Christian" userId="2064aa01-f1e1-4d33-8c79-b43582f87725" providerId="ADAL" clId="{00024881-7832-42C6-8ADD-970EFA33F394}" dt="2025-06-11T18:47:10.136" v="8986" actId="114"/>
          <ac:spMkLst>
            <pc:docMk/>
            <pc:sldMk cId="754788777" sldId="273"/>
            <ac:spMk id="2" creationId="{1163C9EA-687B-B0D3-FE9A-04FE4E75D6C5}"/>
          </ac:spMkLst>
        </pc:spChg>
        <pc:spChg chg="mod">
          <ac:chgData name="Greg Christian" userId="2064aa01-f1e1-4d33-8c79-b43582f87725" providerId="ADAL" clId="{00024881-7832-42C6-8ADD-970EFA33F394}" dt="2025-06-12T22:41:25.393" v="9488" actId="20577"/>
          <ac:spMkLst>
            <pc:docMk/>
            <pc:sldMk cId="754788777" sldId="273"/>
            <ac:spMk id="3" creationId="{14C55E0F-2F28-9EC3-EC83-0C837037FEDE}"/>
          </ac:spMkLst>
        </pc:spChg>
        <pc:graphicFrameChg chg="add mod">
          <ac:chgData name="Greg Christian" userId="2064aa01-f1e1-4d33-8c79-b43582f87725" providerId="ADAL" clId="{00024881-7832-42C6-8ADD-970EFA33F394}" dt="2025-06-11T18:53:44.098" v="9428"/>
          <ac:graphicFrameMkLst>
            <pc:docMk/>
            <pc:sldMk cId="754788777" sldId="273"/>
            <ac:graphicFrameMk id="4" creationId="{D2F1A4B7-BF0A-6318-51CF-21707EDA330F}"/>
          </ac:graphicFrameMkLst>
        </pc:graphicFrameChg>
        <pc:graphicFrameChg chg="add mod modGraphic">
          <ac:chgData name="Greg Christian" userId="2064aa01-f1e1-4d33-8c79-b43582f87725" providerId="ADAL" clId="{00024881-7832-42C6-8ADD-970EFA33F394}" dt="2025-06-12T22:43:10.326" v="9516" actId="20577"/>
          <ac:graphicFrameMkLst>
            <pc:docMk/>
            <pc:sldMk cId="754788777" sldId="273"/>
            <ac:graphicFrameMk id="5" creationId="{4781C74B-5E44-7F20-5B11-7ECAB3E10B7C}"/>
          </ac:graphicFrameMkLst>
        </pc:graphicFrameChg>
        <pc:graphicFrameChg chg="add mod modGraphic">
          <ac:chgData name="Greg Christian" userId="2064aa01-f1e1-4d33-8c79-b43582f87725" providerId="ADAL" clId="{00024881-7832-42C6-8ADD-970EFA33F394}" dt="2025-06-12T22:42:31.435" v="9498" actId="21"/>
          <ac:graphicFrameMkLst>
            <pc:docMk/>
            <pc:sldMk cId="754788777" sldId="273"/>
            <ac:graphicFrameMk id="6" creationId="{141E8CEC-AF37-7DAC-F457-0A210CF40091}"/>
          </ac:graphicFrameMkLst>
        </pc:graphicFrameChg>
      </pc:sldChg>
      <pc:sldChg chg="add ord">
        <pc:chgData name="Greg Christian" userId="2064aa01-f1e1-4d33-8c79-b43582f87725" providerId="ADAL" clId="{00024881-7832-42C6-8ADD-970EFA33F394}" dt="2025-06-12T22:46:38.678" v="9554"/>
        <pc:sldMkLst>
          <pc:docMk/>
          <pc:sldMk cId="2615227932" sldId="274"/>
        </pc:sldMkLst>
      </pc:sldChg>
      <pc:sldChg chg="add ord">
        <pc:chgData name="Greg Christian" userId="2064aa01-f1e1-4d33-8c79-b43582f87725" providerId="ADAL" clId="{00024881-7832-42C6-8ADD-970EFA33F394}" dt="2025-06-12T22:46:38.678" v="9554"/>
        <pc:sldMkLst>
          <pc:docMk/>
          <pc:sldMk cId="2367483530" sldId="275"/>
        </pc:sldMkLst>
      </pc:sldChg>
      <pc:sldChg chg="add ord">
        <pc:chgData name="Greg Christian" userId="2064aa01-f1e1-4d33-8c79-b43582f87725" providerId="ADAL" clId="{00024881-7832-42C6-8ADD-970EFA33F394}" dt="2025-06-12T22:45:58.824" v="9552"/>
        <pc:sldMkLst>
          <pc:docMk/>
          <pc:sldMk cId="545199069" sldId="276"/>
        </pc:sldMkLst>
      </pc:sldChg>
      <pc:sldChg chg="add ord">
        <pc:chgData name="Greg Christian" userId="2064aa01-f1e1-4d33-8c79-b43582f87725" providerId="ADAL" clId="{00024881-7832-42C6-8ADD-970EFA33F394}" dt="2025-06-12T22:45:28.302" v="9550"/>
        <pc:sldMkLst>
          <pc:docMk/>
          <pc:sldMk cId="3988037457" sldId="277"/>
        </pc:sldMkLst>
      </pc:sldChg>
      <pc:sldChg chg="addSp modSp add mod ord">
        <pc:chgData name="Greg Christian" userId="2064aa01-f1e1-4d33-8c79-b43582f87725" providerId="ADAL" clId="{00024881-7832-42C6-8ADD-970EFA33F394}" dt="2025-06-12T22:45:24.876" v="9548"/>
        <pc:sldMkLst>
          <pc:docMk/>
          <pc:sldMk cId="3734954746" sldId="278"/>
        </pc:sldMkLst>
        <pc:spChg chg="mod">
          <ac:chgData name="Greg Christian" userId="2064aa01-f1e1-4d33-8c79-b43582f87725" providerId="ADAL" clId="{00024881-7832-42C6-8ADD-970EFA33F394}" dt="2025-06-12T22:39:37.233" v="9479"/>
          <ac:spMkLst>
            <pc:docMk/>
            <pc:sldMk cId="3734954746" sldId="278"/>
            <ac:spMk id="3" creationId="{41E77B01-3FEE-6499-243E-64466B319D02}"/>
          </ac:spMkLst>
        </pc:spChg>
        <pc:spChg chg="add mod">
          <ac:chgData name="Greg Christian" userId="2064aa01-f1e1-4d33-8c79-b43582f87725" providerId="ADAL" clId="{00024881-7832-42C6-8ADD-970EFA33F394}" dt="2025-06-12T22:40:07.831" v="9482" actId="1076"/>
          <ac:spMkLst>
            <pc:docMk/>
            <pc:sldMk cId="3734954746" sldId="278"/>
            <ac:spMk id="4" creationId="{F9CC2773-F42F-7BE1-49B6-FA74929CC25C}"/>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B3E55E3-99CA-435F-B79A-054CDE451AB5}" type="datetimeFigureOut">
              <a:rPr lang="en-CA" smtClean="0"/>
              <a:t>2025-06-12</a:t>
            </a:fld>
            <a:endParaRPr lang="en-C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A8B41FE-643F-4E11-B0BF-DAFA05323F06}" type="slidenum">
              <a:rPr lang="en-CA" smtClean="0"/>
              <a:t>‹#›</a:t>
            </a:fld>
            <a:endParaRPr lang="en-CA"/>
          </a:p>
        </p:txBody>
      </p:sp>
    </p:spTree>
    <p:extLst>
      <p:ext uri="{BB962C8B-B14F-4D97-AF65-F5344CB8AC3E}">
        <p14:creationId xmlns:p14="http://schemas.microsoft.com/office/powerpoint/2010/main" val="29518765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2B4B6B-D7B3-6B3B-32FF-3D8221A8F5F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7B03389-F052-FC64-DDD6-69C0784EDFD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CCFA687-F1C9-F551-3276-0A943880EEEE}"/>
              </a:ext>
            </a:extLst>
          </p:cNvPr>
          <p:cNvSpPr>
            <a:spLocks noGrp="1"/>
          </p:cNvSpPr>
          <p:nvPr>
            <p:ph type="body" idx="1"/>
          </p:nvPr>
        </p:nvSpPr>
        <p:spPr/>
        <p:txBody>
          <a:bodyPr/>
          <a:lstStyle/>
          <a:p>
            <a:endParaRPr lang="en-CA" dirty="0"/>
          </a:p>
        </p:txBody>
      </p:sp>
      <p:sp>
        <p:nvSpPr>
          <p:cNvPr id="4" name="Slide Number Placeholder 3">
            <a:extLst>
              <a:ext uri="{FF2B5EF4-FFF2-40B4-BE49-F238E27FC236}">
                <a16:creationId xmlns:a16="http://schemas.microsoft.com/office/drawing/2014/main" id="{11D26BA8-F95B-9834-F446-1975A217571E}"/>
              </a:ext>
            </a:extLst>
          </p:cNvPr>
          <p:cNvSpPr>
            <a:spLocks noGrp="1"/>
          </p:cNvSpPr>
          <p:nvPr>
            <p:ph type="sldNum" sz="quarter" idx="5"/>
          </p:nvPr>
        </p:nvSpPr>
        <p:spPr/>
        <p:txBody>
          <a:bodyPr/>
          <a:lstStyle/>
          <a:p>
            <a:fld id="{EA8B41FE-643F-4E11-B0BF-DAFA05323F06}" type="slidenum">
              <a:rPr lang="en-CA" smtClean="0"/>
              <a:t>1</a:t>
            </a:fld>
            <a:endParaRPr lang="en-CA"/>
          </a:p>
        </p:txBody>
      </p:sp>
    </p:spTree>
    <p:extLst>
      <p:ext uri="{BB962C8B-B14F-4D97-AF65-F5344CB8AC3E}">
        <p14:creationId xmlns:p14="http://schemas.microsoft.com/office/powerpoint/2010/main" val="15335777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E665A2-0339-B16F-C657-E34B429228E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453CB0C-BBB8-EAF2-17B1-5E5CB747FC1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77BE061-8E16-A8F4-1C9C-AD4C99A77303}"/>
              </a:ext>
            </a:extLst>
          </p:cNvPr>
          <p:cNvSpPr>
            <a:spLocks noGrp="1"/>
          </p:cNvSpPr>
          <p:nvPr>
            <p:ph type="body" idx="1"/>
          </p:nvPr>
        </p:nvSpPr>
        <p:spPr/>
        <p:txBody>
          <a:bodyPr/>
          <a:lstStyle/>
          <a:p>
            <a:endParaRPr lang="en-CA" dirty="0"/>
          </a:p>
        </p:txBody>
      </p:sp>
      <p:sp>
        <p:nvSpPr>
          <p:cNvPr id="4" name="Slide Number Placeholder 3">
            <a:extLst>
              <a:ext uri="{FF2B5EF4-FFF2-40B4-BE49-F238E27FC236}">
                <a16:creationId xmlns:a16="http://schemas.microsoft.com/office/drawing/2014/main" id="{34CD8AD9-3C85-E52A-DA4B-7104104A0B12}"/>
              </a:ext>
            </a:extLst>
          </p:cNvPr>
          <p:cNvSpPr>
            <a:spLocks noGrp="1"/>
          </p:cNvSpPr>
          <p:nvPr>
            <p:ph type="sldNum" sz="quarter" idx="5"/>
          </p:nvPr>
        </p:nvSpPr>
        <p:spPr/>
        <p:txBody>
          <a:bodyPr/>
          <a:lstStyle/>
          <a:p>
            <a:fld id="{EA8B41FE-643F-4E11-B0BF-DAFA05323F06}" type="slidenum">
              <a:rPr lang="en-CA" smtClean="0"/>
              <a:t>5</a:t>
            </a:fld>
            <a:endParaRPr lang="en-CA"/>
          </a:p>
        </p:txBody>
      </p:sp>
    </p:spTree>
    <p:extLst>
      <p:ext uri="{BB962C8B-B14F-4D97-AF65-F5344CB8AC3E}">
        <p14:creationId xmlns:p14="http://schemas.microsoft.com/office/powerpoint/2010/main" val="24157582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1ED4E50-E2B0-6F45-A5D6-752E36E72B28}" type="slidenum">
              <a:rPr lang="en-US" smtClean="0"/>
              <a:t>9</a:t>
            </a:fld>
            <a:endParaRPr lang="en-US"/>
          </a:p>
        </p:txBody>
      </p:sp>
    </p:spTree>
    <p:extLst>
      <p:ext uri="{BB962C8B-B14F-4D97-AF65-F5344CB8AC3E}">
        <p14:creationId xmlns:p14="http://schemas.microsoft.com/office/powerpoint/2010/main" val="39640123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64C161-96CC-D351-56AF-4F055604A89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FEA24F8C-F373-A9CC-2737-DD2A2D183B2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4B85D7C-E19C-F64E-300D-AF328C933255}"/>
              </a:ext>
            </a:extLst>
          </p:cNvPr>
          <p:cNvSpPr>
            <a:spLocks noGrp="1"/>
          </p:cNvSpPr>
          <p:nvPr>
            <p:ph type="dt" sz="half" idx="10"/>
          </p:nvPr>
        </p:nvSpPr>
        <p:spPr/>
        <p:txBody>
          <a:bodyPr/>
          <a:lstStyle/>
          <a:p>
            <a:fld id="{49183239-2F91-A04A-B480-9A90F6FF7D0C}" type="datetimeFigureOut">
              <a:rPr lang="en-US" smtClean="0"/>
              <a:t>6/12/2025</a:t>
            </a:fld>
            <a:endParaRPr lang="en-US"/>
          </a:p>
        </p:txBody>
      </p:sp>
      <p:sp>
        <p:nvSpPr>
          <p:cNvPr id="5" name="Footer Placeholder 4">
            <a:extLst>
              <a:ext uri="{FF2B5EF4-FFF2-40B4-BE49-F238E27FC236}">
                <a16:creationId xmlns:a16="http://schemas.microsoft.com/office/drawing/2014/main" id="{7683A0EC-32D9-9E15-0AD1-09E633B9E9C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62E28B1-11BA-54F0-EECF-CC1C545894FF}"/>
              </a:ext>
            </a:extLst>
          </p:cNvPr>
          <p:cNvSpPr>
            <a:spLocks noGrp="1"/>
          </p:cNvSpPr>
          <p:nvPr>
            <p:ph type="sldNum" sz="quarter" idx="12"/>
          </p:nvPr>
        </p:nvSpPr>
        <p:spPr/>
        <p:txBody>
          <a:bodyPr/>
          <a:lstStyle/>
          <a:p>
            <a:fld id="{7C0F9005-7410-534A-914B-2BD411F28E22}" type="slidenum">
              <a:rPr lang="en-US" smtClean="0"/>
              <a:t>‹#›</a:t>
            </a:fld>
            <a:endParaRPr lang="en-US"/>
          </a:p>
        </p:txBody>
      </p:sp>
    </p:spTree>
    <p:extLst>
      <p:ext uri="{BB962C8B-B14F-4D97-AF65-F5344CB8AC3E}">
        <p14:creationId xmlns:p14="http://schemas.microsoft.com/office/powerpoint/2010/main" val="17964358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19A27F-CBFA-39DB-3515-3D1A4637691F}"/>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82316FA-7FD8-E19C-DD05-D53EEF6B705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A95F64C-1C59-C674-14D7-06358A1848AA}"/>
              </a:ext>
            </a:extLst>
          </p:cNvPr>
          <p:cNvSpPr>
            <a:spLocks noGrp="1"/>
          </p:cNvSpPr>
          <p:nvPr>
            <p:ph type="dt" sz="half" idx="10"/>
          </p:nvPr>
        </p:nvSpPr>
        <p:spPr/>
        <p:txBody>
          <a:bodyPr/>
          <a:lstStyle/>
          <a:p>
            <a:fld id="{49183239-2F91-A04A-B480-9A90F6FF7D0C}" type="datetimeFigureOut">
              <a:rPr lang="en-US" smtClean="0"/>
              <a:t>6/12/2025</a:t>
            </a:fld>
            <a:endParaRPr lang="en-US"/>
          </a:p>
        </p:txBody>
      </p:sp>
      <p:sp>
        <p:nvSpPr>
          <p:cNvPr id="5" name="Footer Placeholder 4">
            <a:extLst>
              <a:ext uri="{FF2B5EF4-FFF2-40B4-BE49-F238E27FC236}">
                <a16:creationId xmlns:a16="http://schemas.microsoft.com/office/drawing/2014/main" id="{326DCE31-A6AD-BE35-6B05-32C497E624C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E1818EA-E268-4319-0EFC-47C3BDFD33F6}"/>
              </a:ext>
            </a:extLst>
          </p:cNvPr>
          <p:cNvSpPr>
            <a:spLocks noGrp="1"/>
          </p:cNvSpPr>
          <p:nvPr>
            <p:ph type="sldNum" sz="quarter" idx="12"/>
          </p:nvPr>
        </p:nvSpPr>
        <p:spPr/>
        <p:txBody>
          <a:bodyPr/>
          <a:lstStyle/>
          <a:p>
            <a:fld id="{7C0F9005-7410-534A-914B-2BD411F28E22}" type="slidenum">
              <a:rPr lang="en-US" smtClean="0"/>
              <a:t>‹#›</a:t>
            </a:fld>
            <a:endParaRPr lang="en-US"/>
          </a:p>
        </p:txBody>
      </p:sp>
    </p:spTree>
    <p:extLst>
      <p:ext uri="{BB962C8B-B14F-4D97-AF65-F5344CB8AC3E}">
        <p14:creationId xmlns:p14="http://schemas.microsoft.com/office/powerpoint/2010/main" val="27571530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78937EE-07F7-E6DB-0AFA-94016DD1383C}"/>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F8374096-1434-E1E8-DA86-3652C7C578A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3084A45-4474-4777-0CB9-1DB05312D09E}"/>
              </a:ext>
            </a:extLst>
          </p:cNvPr>
          <p:cNvSpPr>
            <a:spLocks noGrp="1"/>
          </p:cNvSpPr>
          <p:nvPr>
            <p:ph type="dt" sz="half" idx="10"/>
          </p:nvPr>
        </p:nvSpPr>
        <p:spPr/>
        <p:txBody>
          <a:bodyPr/>
          <a:lstStyle/>
          <a:p>
            <a:fld id="{49183239-2F91-A04A-B480-9A90F6FF7D0C}" type="datetimeFigureOut">
              <a:rPr lang="en-US" smtClean="0"/>
              <a:t>6/12/2025</a:t>
            </a:fld>
            <a:endParaRPr lang="en-US"/>
          </a:p>
        </p:txBody>
      </p:sp>
      <p:sp>
        <p:nvSpPr>
          <p:cNvPr id="5" name="Footer Placeholder 4">
            <a:extLst>
              <a:ext uri="{FF2B5EF4-FFF2-40B4-BE49-F238E27FC236}">
                <a16:creationId xmlns:a16="http://schemas.microsoft.com/office/drawing/2014/main" id="{C61172DA-8664-9A72-EB6D-7E2C6904397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6AFEA5E-32B3-4900-731D-6DE9F5B101F4}"/>
              </a:ext>
            </a:extLst>
          </p:cNvPr>
          <p:cNvSpPr>
            <a:spLocks noGrp="1"/>
          </p:cNvSpPr>
          <p:nvPr>
            <p:ph type="sldNum" sz="quarter" idx="12"/>
          </p:nvPr>
        </p:nvSpPr>
        <p:spPr/>
        <p:txBody>
          <a:bodyPr/>
          <a:lstStyle/>
          <a:p>
            <a:fld id="{7C0F9005-7410-534A-914B-2BD411F28E22}" type="slidenum">
              <a:rPr lang="en-US" smtClean="0"/>
              <a:t>‹#›</a:t>
            </a:fld>
            <a:endParaRPr lang="en-US"/>
          </a:p>
        </p:txBody>
      </p:sp>
    </p:spTree>
    <p:extLst>
      <p:ext uri="{BB962C8B-B14F-4D97-AF65-F5344CB8AC3E}">
        <p14:creationId xmlns:p14="http://schemas.microsoft.com/office/powerpoint/2010/main" val="35676672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7C17B7-9F66-DFC6-E0FE-236F2763B36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9D7E874-4C49-94B5-7510-8186BB8741D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2B20110-1863-0372-0EF9-53E97749A11A}"/>
              </a:ext>
            </a:extLst>
          </p:cNvPr>
          <p:cNvSpPr>
            <a:spLocks noGrp="1"/>
          </p:cNvSpPr>
          <p:nvPr>
            <p:ph type="dt" sz="half" idx="10"/>
          </p:nvPr>
        </p:nvSpPr>
        <p:spPr/>
        <p:txBody>
          <a:bodyPr/>
          <a:lstStyle/>
          <a:p>
            <a:fld id="{49183239-2F91-A04A-B480-9A90F6FF7D0C}" type="datetimeFigureOut">
              <a:rPr lang="en-US" smtClean="0"/>
              <a:t>6/12/2025</a:t>
            </a:fld>
            <a:endParaRPr lang="en-US"/>
          </a:p>
        </p:txBody>
      </p:sp>
      <p:sp>
        <p:nvSpPr>
          <p:cNvPr id="5" name="Footer Placeholder 4">
            <a:extLst>
              <a:ext uri="{FF2B5EF4-FFF2-40B4-BE49-F238E27FC236}">
                <a16:creationId xmlns:a16="http://schemas.microsoft.com/office/drawing/2014/main" id="{53C656A2-2BDA-6C64-DB85-7337547B52F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8505AD7-42B7-9421-1663-8A3CDB5B10DF}"/>
              </a:ext>
            </a:extLst>
          </p:cNvPr>
          <p:cNvSpPr>
            <a:spLocks noGrp="1"/>
          </p:cNvSpPr>
          <p:nvPr>
            <p:ph type="sldNum" sz="quarter" idx="12"/>
          </p:nvPr>
        </p:nvSpPr>
        <p:spPr/>
        <p:txBody>
          <a:bodyPr/>
          <a:lstStyle/>
          <a:p>
            <a:fld id="{7C0F9005-7410-534A-914B-2BD411F28E22}" type="slidenum">
              <a:rPr lang="en-US" smtClean="0"/>
              <a:t>‹#›</a:t>
            </a:fld>
            <a:endParaRPr lang="en-US"/>
          </a:p>
        </p:txBody>
      </p:sp>
    </p:spTree>
    <p:extLst>
      <p:ext uri="{BB962C8B-B14F-4D97-AF65-F5344CB8AC3E}">
        <p14:creationId xmlns:p14="http://schemas.microsoft.com/office/powerpoint/2010/main" val="1033256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870947-28C5-3757-DC8E-A57D08C4B05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8A0DC097-6819-E661-242C-2BC12D0FA1A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7865BD0-CEC5-6FCD-8F61-CF6021498D95}"/>
              </a:ext>
            </a:extLst>
          </p:cNvPr>
          <p:cNvSpPr>
            <a:spLocks noGrp="1"/>
          </p:cNvSpPr>
          <p:nvPr>
            <p:ph type="dt" sz="half" idx="10"/>
          </p:nvPr>
        </p:nvSpPr>
        <p:spPr/>
        <p:txBody>
          <a:bodyPr/>
          <a:lstStyle/>
          <a:p>
            <a:fld id="{49183239-2F91-A04A-B480-9A90F6FF7D0C}" type="datetimeFigureOut">
              <a:rPr lang="en-US" smtClean="0"/>
              <a:t>6/12/2025</a:t>
            </a:fld>
            <a:endParaRPr lang="en-US"/>
          </a:p>
        </p:txBody>
      </p:sp>
      <p:sp>
        <p:nvSpPr>
          <p:cNvPr id="5" name="Footer Placeholder 4">
            <a:extLst>
              <a:ext uri="{FF2B5EF4-FFF2-40B4-BE49-F238E27FC236}">
                <a16:creationId xmlns:a16="http://schemas.microsoft.com/office/drawing/2014/main" id="{E0B6BAE5-0C7F-40EA-861B-21D72C845D3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A15AD56-6F02-F2D7-1059-C475C42C8E03}"/>
              </a:ext>
            </a:extLst>
          </p:cNvPr>
          <p:cNvSpPr>
            <a:spLocks noGrp="1"/>
          </p:cNvSpPr>
          <p:nvPr>
            <p:ph type="sldNum" sz="quarter" idx="12"/>
          </p:nvPr>
        </p:nvSpPr>
        <p:spPr/>
        <p:txBody>
          <a:bodyPr/>
          <a:lstStyle/>
          <a:p>
            <a:fld id="{7C0F9005-7410-534A-914B-2BD411F28E22}" type="slidenum">
              <a:rPr lang="en-US" smtClean="0"/>
              <a:t>‹#›</a:t>
            </a:fld>
            <a:endParaRPr lang="en-US"/>
          </a:p>
        </p:txBody>
      </p:sp>
    </p:spTree>
    <p:extLst>
      <p:ext uri="{BB962C8B-B14F-4D97-AF65-F5344CB8AC3E}">
        <p14:creationId xmlns:p14="http://schemas.microsoft.com/office/powerpoint/2010/main" val="9489027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D9F09B-6C6B-80E7-2D65-4F82867BDA3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ED89B9E-6442-A0DD-57CE-0EFBF48A691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AC4BA55-3C05-C33C-457A-EF83789CDA75}"/>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8B0C85D-4835-19E8-80F6-6B8F93091E51}"/>
              </a:ext>
            </a:extLst>
          </p:cNvPr>
          <p:cNvSpPr>
            <a:spLocks noGrp="1"/>
          </p:cNvSpPr>
          <p:nvPr>
            <p:ph type="dt" sz="half" idx="10"/>
          </p:nvPr>
        </p:nvSpPr>
        <p:spPr/>
        <p:txBody>
          <a:bodyPr/>
          <a:lstStyle/>
          <a:p>
            <a:fld id="{49183239-2F91-A04A-B480-9A90F6FF7D0C}" type="datetimeFigureOut">
              <a:rPr lang="en-US" smtClean="0"/>
              <a:t>6/12/2025</a:t>
            </a:fld>
            <a:endParaRPr lang="en-US"/>
          </a:p>
        </p:txBody>
      </p:sp>
      <p:sp>
        <p:nvSpPr>
          <p:cNvPr id="6" name="Footer Placeholder 5">
            <a:extLst>
              <a:ext uri="{FF2B5EF4-FFF2-40B4-BE49-F238E27FC236}">
                <a16:creationId xmlns:a16="http://schemas.microsoft.com/office/drawing/2014/main" id="{0BE9443B-8A84-1AC2-4953-50159CE9750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82F5E23-B58A-6A99-4624-B2455943655C}"/>
              </a:ext>
            </a:extLst>
          </p:cNvPr>
          <p:cNvSpPr>
            <a:spLocks noGrp="1"/>
          </p:cNvSpPr>
          <p:nvPr>
            <p:ph type="sldNum" sz="quarter" idx="12"/>
          </p:nvPr>
        </p:nvSpPr>
        <p:spPr/>
        <p:txBody>
          <a:bodyPr/>
          <a:lstStyle/>
          <a:p>
            <a:fld id="{7C0F9005-7410-534A-914B-2BD411F28E22}" type="slidenum">
              <a:rPr lang="en-US" smtClean="0"/>
              <a:t>‹#›</a:t>
            </a:fld>
            <a:endParaRPr lang="en-US"/>
          </a:p>
        </p:txBody>
      </p:sp>
    </p:spTree>
    <p:extLst>
      <p:ext uri="{BB962C8B-B14F-4D97-AF65-F5344CB8AC3E}">
        <p14:creationId xmlns:p14="http://schemas.microsoft.com/office/powerpoint/2010/main" val="28658280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8CEC1D-25B3-98B4-0894-37C3759563C5}"/>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162885D2-D26C-5AE5-CE57-C67638ADF82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E90F673-5CA7-BEFB-411E-4C2BB364781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4F31200-DDD0-7D52-9386-C7BF1DA9E62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DFD64F2-DFE8-AF4F-5D09-5611D08764D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E62D134-1549-7789-EA1A-4CE4E23FFC12}"/>
              </a:ext>
            </a:extLst>
          </p:cNvPr>
          <p:cNvSpPr>
            <a:spLocks noGrp="1"/>
          </p:cNvSpPr>
          <p:nvPr>
            <p:ph type="dt" sz="half" idx="10"/>
          </p:nvPr>
        </p:nvSpPr>
        <p:spPr/>
        <p:txBody>
          <a:bodyPr/>
          <a:lstStyle/>
          <a:p>
            <a:fld id="{49183239-2F91-A04A-B480-9A90F6FF7D0C}" type="datetimeFigureOut">
              <a:rPr lang="en-US" smtClean="0"/>
              <a:t>6/12/2025</a:t>
            </a:fld>
            <a:endParaRPr lang="en-US"/>
          </a:p>
        </p:txBody>
      </p:sp>
      <p:sp>
        <p:nvSpPr>
          <p:cNvPr id="8" name="Footer Placeholder 7">
            <a:extLst>
              <a:ext uri="{FF2B5EF4-FFF2-40B4-BE49-F238E27FC236}">
                <a16:creationId xmlns:a16="http://schemas.microsoft.com/office/drawing/2014/main" id="{371453C5-5F45-43A8-03AF-7E423CF44E6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0FCF1E04-0246-5835-B146-547036CAA222}"/>
              </a:ext>
            </a:extLst>
          </p:cNvPr>
          <p:cNvSpPr>
            <a:spLocks noGrp="1"/>
          </p:cNvSpPr>
          <p:nvPr>
            <p:ph type="sldNum" sz="quarter" idx="12"/>
          </p:nvPr>
        </p:nvSpPr>
        <p:spPr/>
        <p:txBody>
          <a:bodyPr/>
          <a:lstStyle/>
          <a:p>
            <a:fld id="{7C0F9005-7410-534A-914B-2BD411F28E22}" type="slidenum">
              <a:rPr lang="en-US" smtClean="0"/>
              <a:t>‹#›</a:t>
            </a:fld>
            <a:endParaRPr lang="en-US"/>
          </a:p>
        </p:txBody>
      </p:sp>
    </p:spTree>
    <p:extLst>
      <p:ext uri="{BB962C8B-B14F-4D97-AF65-F5344CB8AC3E}">
        <p14:creationId xmlns:p14="http://schemas.microsoft.com/office/powerpoint/2010/main" val="15182660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0C91CF-4F9F-39E1-520F-F32636C0CB3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24A54E1-55A4-DC6A-87D8-A4379AF0B9DF}"/>
              </a:ext>
            </a:extLst>
          </p:cNvPr>
          <p:cNvSpPr>
            <a:spLocks noGrp="1"/>
          </p:cNvSpPr>
          <p:nvPr>
            <p:ph type="dt" sz="half" idx="10"/>
          </p:nvPr>
        </p:nvSpPr>
        <p:spPr/>
        <p:txBody>
          <a:bodyPr/>
          <a:lstStyle/>
          <a:p>
            <a:fld id="{49183239-2F91-A04A-B480-9A90F6FF7D0C}" type="datetimeFigureOut">
              <a:rPr lang="en-US" smtClean="0"/>
              <a:t>6/12/2025</a:t>
            </a:fld>
            <a:endParaRPr lang="en-US"/>
          </a:p>
        </p:txBody>
      </p:sp>
      <p:sp>
        <p:nvSpPr>
          <p:cNvPr id="4" name="Footer Placeholder 3">
            <a:extLst>
              <a:ext uri="{FF2B5EF4-FFF2-40B4-BE49-F238E27FC236}">
                <a16:creationId xmlns:a16="http://schemas.microsoft.com/office/drawing/2014/main" id="{12386F2E-A8CF-3B78-96B4-E95B523719A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5E64E2A-C736-6D0D-CC82-9A22047D9677}"/>
              </a:ext>
            </a:extLst>
          </p:cNvPr>
          <p:cNvSpPr>
            <a:spLocks noGrp="1"/>
          </p:cNvSpPr>
          <p:nvPr>
            <p:ph type="sldNum" sz="quarter" idx="12"/>
          </p:nvPr>
        </p:nvSpPr>
        <p:spPr/>
        <p:txBody>
          <a:bodyPr/>
          <a:lstStyle/>
          <a:p>
            <a:fld id="{7C0F9005-7410-534A-914B-2BD411F28E22}" type="slidenum">
              <a:rPr lang="en-US" smtClean="0"/>
              <a:t>‹#›</a:t>
            </a:fld>
            <a:endParaRPr lang="en-US"/>
          </a:p>
        </p:txBody>
      </p:sp>
    </p:spTree>
    <p:extLst>
      <p:ext uri="{BB962C8B-B14F-4D97-AF65-F5344CB8AC3E}">
        <p14:creationId xmlns:p14="http://schemas.microsoft.com/office/powerpoint/2010/main" val="26077219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1919A68-D85D-9863-E996-76A943CE5D5B}"/>
              </a:ext>
            </a:extLst>
          </p:cNvPr>
          <p:cNvSpPr>
            <a:spLocks noGrp="1"/>
          </p:cNvSpPr>
          <p:nvPr>
            <p:ph type="dt" sz="half" idx="10"/>
          </p:nvPr>
        </p:nvSpPr>
        <p:spPr/>
        <p:txBody>
          <a:bodyPr/>
          <a:lstStyle/>
          <a:p>
            <a:fld id="{49183239-2F91-A04A-B480-9A90F6FF7D0C}" type="datetimeFigureOut">
              <a:rPr lang="en-US" smtClean="0"/>
              <a:t>6/12/2025</a:t>
            </a:fld>
            <a:endParaRPr lang="en-US"/>
          </a:p>
        </p:txBody>
      </p:sp>
      <p:sp>
        <p:nvSpPr>
          <p:cNvPr id="3" name="Footer Placeholder 2">
            <a:extLst>
              <a:ext uri="{FF2B5EF4-FFF2-40B4-BE49-F238E27FC236}">
                <a16:creationId xmlns:a16="http://schemas.microsoft.com/office/drawing/2014/main" id="{717358AA-270F-3CCC-35EE-3601CD54044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82510AB9-F44C-757A-9818-65E8531DD3ED}"/>
              </a:ext>
            </a:extLst>
          </p:cNvPr>
          <p:cNvSpPr>
            <a:spLocks noGrp="1"/>
          </p:cNvSpPr>
          <p:nvPr>
            <p:ph type="sldNum" sz="quarter" idx="12"/>
          </p:nvPr>
        </p:nvSpPr>
        <p:spPr/>
        <p:txBody>
          <a:bodyPr/>
          <a:lstStyle/>
          <a:p>
            <a:fld id="{7C0F9005-7410-534A-914B-2BD411F28E22}" type="slidenum">
              <a:rPr lang="en-US" smtClean="0"/>
              <a:t>‹#›</a:t>
            </a:fld>
            <a:endParaRPr lang="en-US"/>
          </a:p>
        </p:txBody>
      </p:sp>
    </p:spTree>
    <p:extLst>
      <p:ext uri="{BB962C8B-B14F-4D97-AF65-F5344CB8AC3E}">
        <p14:creationId xmlns:p14="http://schemas.microsoft.com/office/powerpoint/2010/main" val="18641987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613703-C677-55A4-28B2-10A47B19E90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67E5669-AFD1-96DB-1C03-794E05306CF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D838490F-CFDA-7A44-FFFB-A5A3C8347D8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95E41D8-62DE-5654-F55D-F020106CE9CD}"/>
              </a:ext>
            </a:extLst>
          </p:cNvPr>
          <p:cNvSpPr>
            <a:spLocks noGrp="1"/>
          </p:cNvSpPr>
          <p:nvPr>
            <p:ph type="dt" sz="half" idx="10"/>
          </p:nvPr>
        </p:nvSpPr>
        <p:spPr/>
        <p:txBody>
          <a:bodyPr/>
          <a:lstStyle/>
          <a:p>
            <a:fld id="{49183239-2F91-A04A-B480-9A90F6FF7D0C}" type="datetimeFigureOut">
              <a:rPr lang="en-US" smtClean="0"/>
              <a:t>6/12/2025</a:t>
            </a:fld>
            <a:endParaRPr lang="en-US"/>
          </a:p>
        </p:txBody>
      </p:sp>
      <p:sp>
        <p:nvSpPr>
          <p:cNvPr id="6" name="Footer Placeholder 5">
            <a:extLst>
              <a:ext uri="{FF2B5EF4-FFF2-40B4-BE49-F238E27FC236}">
                <a16:creationId xmlns:a16="http://schemas.microsoft.com/office/drawing/2014/main" id="{AD249A0F-500D-F4D0-E37E-8CD59748F10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9640042-0B37-3D0C-3DC7-B445A432C249}"/>
              </a:ext>
            </a:extLst>
          </p:cNvPr>
          <p:cNvSpPr>
            <a:spLocks noGrp="1"/>
          </p:cNvSpPr>
          <p:nvPr>
            <p:ph type="sldNum" sz="quarter" idx="12"/>
          </p:nvPr>
        </p:nvSpPr>
        <p:spPr/>
        <p:txBody>
          <a:bodyPr/>
          <a:lstStyle/>
          <a:p>
            <a:fld id="{7C0F9005-7410-534A-914B-2BD411F28E22}" type="slidenum">
              <a:rPr lang="en-US" smtClean="0"/>
              <a:t>‹#›</a:t>
            </a:fld>
            <a:endParaRPr lang="en-US"/>
          </a:p>
        </p:txBody>
      </p:sp>
    </p:spTree>
    <p:extLst>
      <p:ext uri="{BB962C8B-B14F-4D97-AF65-F5344CB8AC3E}">
        <p14:creationId xmlns:p14="http://schemas.microsoft.com/office/powerpoint/2010/main" val="41553333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843E98-ED09-C6D8-C0D0-C99CEB6C0E1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DBBADB74-F738-5919-C562-0100BE50FD0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38FB665-5CDE-4B8C-5AB9-DEF40C98152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D0E7648-564C-5BBE-F9B3-6F9E2FC02357}"/>
              </a:ext>
            </a:extLst>
          </p:cNvPr>
          <p:cNvSpPr>
            <a:spLocks noGrp="1"/>
          </p:cNvSpPr>
          <p:nvPr>
            <p:ph type="dt" sz="half" idx="10"/>
          </p:nvPr>
        </p:nvSpPr>
        <p:spPr/>
        <p:txBody>
          <a:bodyPr/>
          <a:lstStyle/>
          <a:p>
            <a:fld id="{49183239-2F91-A04A-B480-9A90F6FF7D0C}" type="datetimeFigureOut">
              <a:rPr lang="en-US" smtClean="0"/>
              <a:t>6/12/2025</a:t>
            </a:fld>
            <a:endParaRPr lang="en-US"/>
          </a:p>
        </p:txBody>
      </p:sp>
      <p:sp>
        <p:nvSpPr>
          <p:cNvPr id="6" name="Footer Placeholder 5">
            <a:extLst>
              <a:ext uri="{FF2B5EF4-FFF2-40B4-BE49-F238E27FC236}">
                <a16:creationId xmlns:a16="http://schemas.microsoft.com/office/drawing/2014/main" id="{9E91B1A3-2E84-6C32-252A-DE21D12B1F7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CF6D390-1447-AB46-1523-2CCDA8B8DF48}"/>
              </a:ext>
            </a:extLst>
          </p:cNvPr>
          <p:cNvSpPr>
            <a:spLocks noGrp="1"/>
          </p:cNvSpPr>
          <p:nvPr>
            <p:ph type="sldNum" sz="quarter" idx="12"/>
          </p:nvPr>
        </p:nvSpPr>
        <p:spPr/>
        <p:txBody>
          <a:bodyPr/>
          <a:lstStyle/>
          <a:p>
            <a:fld id="{7C0F9005-7410-534A-914B-2BD411F28E22}" type="slidenum">
              <a:rPr lang="en-US" smtClean="0"/>
              <a:t>‹#›</a:t>
            </a:fld>
            <a:endParaRPr lang="en-US"/>
          </a:p>
        </p:txBody>
      </p:sp>
    </p:spTree>
    <p:extLst>
      <p:ext uri="{BB962C8B-B14F-4D97-AF65-F5344CB8AC3E}">
        <p14:creationId xmlns:p14="http://schemas.microsoft.com/office/powerpoint/2010/main" val="2510457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B8F3224-0F68-840D-96CF-D0FF3BB7A57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E5D13A9-DCB0-98EF-DA85-0004C95298B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D9FB61B-BCC6-C868-8546-D9AF86E2C62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9183239-2F91-A04A-B480-9A90F6FF7D0C}" type="datetimeFigureOut">
              <a:rPr lang="en-US" smtClean="0"/>
              <a:t>6/12/2025</a:t>
            </a:fld>
            <a:endParaRPr lang="en-US"/>
          </a:p>
        </p:txBody>
      </p:sp>
      <p:sp>
        <p:nvSpPr>
          <p:cNvPr id="5" name="Footer Placeholder 4">
            <a:extLst>
              <a:ext uri="{FF2B5EF4-FFF2-40B4-BE49-F238E27FC236}">
                <a16:creationId xmlns:a16="http://schemas.microsoft.com/office/drawing/2014/main" id="{5681355D-8A22-FD3D-8875-FE8537116EB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B5D5FAD7-A65A-4BA0-AD63-28C241CC783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C0F9005-7410-534A-914B-2BD411F28E22}" type="slidenum">
              <a:rPr lang="en-US" smtClean="0"/>
              <a:t>‹#›</a:t>
            </a:fld>
            <a:endParaRPr lang="en-US"/>
          </a:p>
        </p:txBody>
      </p:sp>
    </p:spTree>
    <p:extLst>
      <p:ext uri="{BB962C8B-B14F-4D97-AF65-F5344CB8AC3E}">
        <p14:creationId xmlns:p14="http://schemas.microsoft.com/office/powerpoint/2010/main" val="414705952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C28E5E-3647-9045-99DC-392137295753}"/>
            </a:ext>
          </a:extLst>
        </p:cNvPr>
        <p:cNvGrpSpPr/>
        <p:nvPr/>
      </p:nvGrpSpPr>
      <p:grpSpPr>
        <a:xfrm>
          <a:off x="0" y="0"/>
          <a:ext cx="0" cy="0"/>
          <a:chOff x="0" y="0"/>
          <a:chExt cx="0" cy="0"/>
        </a:xfrm>
      </p:grpSpPr>
      <p:pic>
        <p:nvPicPr>
          <p:cNvPr id="1026" name="Picture 2" descr="The Ultra-Deep field composite, which contains approximately 10,000 galaxies.  The images were collected over a nine-year period.">
            <a:extLst>
              <a:ext uri="{FF2B5EF4-FFF2-40B4-BE49-F238E27FC236}">
                <a16:creationId xmlns:a16="http://schemas.microsoft.com/office/drawing/2014/main" id="{B9FD2226-F95B-7BE5-1023-D197EF68277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23347" b="48511"/>
          <a:stretch/>
        </p:blipFill>
        <p:spPr bwMode="auto">
          <a:xfrm>
            <a:off x="0" y="-25398"/>
            <a:ext cx="12191988" cy="713048"/>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1163C9EA-687B-B0D3-FE9A-04FE4E75D6C5}"/>
              </a:ext>
            </a:extLst>
          </p:cNvPr>
          <p:cNvSpPr>
            <a:spLocks noGrp="1"/>
          </p:cNvSpPr>
          <p:nvPr>
            <p:ph type="title"/>
          </p:nvPr>
        </p:nvSpPr>
        <p:spPr>
          <a:xfrm>
            <a:off x="88900" y="-44073"/>
            <a:ext cx="12179300" cy="713048"/>
          </a:xfrm>
        </p:spPr>
        <p:txBody>
          <a:bodyPr>
            <a:noAutofit/>
          </a:bodyPr>
          <a:lstStyle/>
          <a:p>
            <a:r>
              <a:rPr lang="en-CA" sz="2800" b="1" i="1" dirty="0">
                <a:solidFill>
                  <a:schemeClr val="bg1"/>
                </a:solidFill>
              </a:rPr>
              <a:t>Overview</a:t>
            </a:r>
            <a:r>
              <a:rPr lang="en-CA" sz="2800" b="1" dirty="0">
                <a:solidFill>
                  <a:schemeClr val="bg1"/>
                </a:solidFill>
              </a:rPr>
              <a:t>: Nuclear Astrophysics Briefs</a:t>
            </a:r>
            <a:endParaRPr lang="en-US" sz="2500" dirty="0">
              <a:solidFill>
                <a:schemeClr val="bg1"/>
              </a:solidFill>
            </a:endParaRPr>
          </a:p>
        </p:txBody>
      </p:sp>
      <p:sp>
        <p:nvSpPr>
          <p:cNvPr id="3" name="Content Placeholder 2">
            <a:extLst>
              <a:ext uri="{FF2B5EF4-FFF2-40B4-BE49-F238E27FC236}">
                <a16:creationId xmlns:a16="http://schemas.microsoft.com/office/drawing/2014/main" id="{14C55E0F-2F28-9EC3-EC83-0C837037FEDE}"/>
              </a:ext>
            </a:extLst>
          </p:cNvPr>
          <p:cNvSpPr>
            <a:spLocks noGrp="1"/>
          </p:cNvSpPr>
          <p:nvPr>
            <p:ph idx="1"/>
          </p:nvPr>
        </p:nvSpPr>
        <p:spPr>
          <a:xfrm>
            <a:off x="139700" y="1112197"/>
            <a:ext cx="11747500" cy="6921500"/>
          </a:xfrm>
        </p:spPr>
        <p:txBody>
          <a:bodyPr>
            <a:noAutofit/>
          </a:bodyPr>
          <a:lstStyle/>
          <a:p>
            <a:r>
              <a:rPr lang="en-US" sz="2200" b="1" dirty="0"/>
              <a:t>Submissions summary</a:t>
            </a:r>
          </a:p>
          <a:p>
            <a:pPr marL="523875" indent="-285750">
              <a:spcBef>
                <a:spcPts val="200"/>
              </a:spcBef>
            </a:pPr>
            <a:r>
              <a:rPr lang="en-CA" sz="1800" dirty="0"/>
              <a:t>20 briefs submitted which checked the box for astro.</a:t>
            </a:r>
          </a:p>
          <a:p>
            <a:pPr marL="523875" indent="-285750">
              <a:spcBef>
                <a:spcPts val="200"/>
              </a:spcBef>
            </a:pPr>
            <a:r>
              <a:rPr lang="en-CA" sz="1800" dirty="0"/>
              <a:t>8 identified as “primarily astro” </a:t>
            </a:r>
            <a:r>
              <a:rPr lang="en-CA" sz="1800" dirty="0">
                <a:sym typeface="Wingdings" panose="05000000000000000000" pitchFamily="2" charset="2"/>
              </a:rPr>
              <a:t> presented in more detail here</a:t>
            </a:r>
          </a:p>
          <a:p>
            <a:pPr marL="523875" indent="-285750">
              <a:spcBef>
                <a:spcPts val="200"/>
              </a:spcBef>
            </a:pPr>
            <a:r>
              <a:rPr lang="en-CA" sz="1800" dirty="0">
                <a:sym typeface="Wingdings" panose="05000000000000000000" pitchFamily="2" charset="2"/>
              </a:rPr>
              <a:t>Remaining: 2x fund. </a:t>
            </a:r>
            <a:r>
              <a:rPr lang="en-CA" sz="1800" dirty="0" err="1">
                <a:sym typeface="Wingdings" panose="05000000000000000000" pitchFamily="2" charset="2"/>
              </a:rPr>
              <a:t>sym</a:t>
            </a:r>
            <a:r>
              <a:rPr lang="en-CA" sz="1800" dirty="0">
                <a:sym typeface="Wingdings" panose="05000000000000000000" pitchFamily="2" charset="2"/>
              </a:rPr>
              <a:t>, 4x structure, 4x theory  less detailed summary w/ emphasis on astro impacts</a:t>
            </a:r>
          </a:p>
          <a:p>
            <a:pPr marL="523875" indent="-285750">
              <a:spcBef>
                <a:spcPts val="200"/>
              </a:spcBef>
            </a:pPr>
            <a:r>
              <a:rPr lang="en-CA" sz="1800" dirty="0">
                <a:sym typeface="Wingdings" panose="05000000000000000000" pitchFamily="2" charset="2"/>
              </a:rPr>
              <a:t>Also: 2x briefs focus on accelerator technology developments  no additional mention</a:t>
            </a:r>
            <a:endParaRPr lang="en-US" sz="1800" dirty="0"/>
          </a:p>
          <a:p>
            <a:pPr marL="0" indent="0">
              <a:buNone/>
            </a:pPr>
            <a:endParaRPr lang="en-US" sz="1800" b="1" dirty="0"/>
          </a:p>
          <a:p>
            <a:pPr marL="0" indent="0">
              <a:buNone/>
            </a:pPr>
            <a:endParaRPr lang="en-US" dirty="0"/>
          </a:p>
        </p:txBody>
      </p:sp>
      <p:graphicFrame>
        <p:nvGraphicFramePr>
          <p:cNvPr id="5" name="Table 4">
            <a:extLst>
              <a:ext uri="{FF2B5EF4-FFF2-40B4-BE49-F238E27FC236}">
                <a16:creationId xmlns:a16="http://schemas.microsoft.com/office/drawing/2014/main" id="{4781C74B-5E44-7F20-5B11-7ECAB3E10B7C}"/>
              </a:ext>
            </a:extLst>
          </p:cNvPr>
          <p:cNvGraphicFramePr>
            <a:graphicFrameLocks noGrp="1"/>
          </p:cNvGraphicFramePr>
          <p:nvPr>
            <p:extLst>
              <p:ext uri="{D42A27DB-BD31-4B8C-83A1-F6EECF244321}">
                <p14:modId xmlns:p14="http://schemas.microsoft.com/office/powerpoint/2010/main" val="3684881080"/>
              </p:ext>
            </p:extLst>
          </p:nvPr>
        </p:nvGraphicFramePr>
        <p:xfrm>
          <a:off x="471672" y="2683161"/>
          <a:ext cx="5706878" cy="3870960"/>
        </p:xfrm>
        <a:graphic>
          <a:graphicData uri="http://schemas.openxmlformats.org/drawingml/2006/table">
            <a:tbl>
              <a:tblPr/>
              <a:tblGrid>
                <a:gridCol w="2300111">
                  <a:extLst>
                    <a:ext uri="{9D8B030D-6E8A-4147-A177-3AD203B41FA5}">
                      <a16:colId xmlns:a16="http://schemas.microsoft.com/office/drawing/2014/main" val="1329467980"/>
                    </a:ext>
                  </a:extLst>
                </a:gridCol>
                <a:gridCol w="2148216">
                  <a:extLst>
                    <a:ext uri="{9D8B030D-6E8A-4147-A177-3AD203B41FA5}">
                      <a16:colId xmlns:a16="http://schemas.microsoft.com/office/drawing/2014/main" val="1317171085"/>
                    </a:ext>
                  </a:extLst>
                </a:gridCol>
                <a:gridCol w="1258551">
                  <a:extLst>
                    <a:ext uri="{9D8B030D-6E8A-4147-A177-3AD203B41FA5}">
                      <a16:colId xmlns:a16="http://schemas.microsoft.com/office/drawing/2014/main" val="416232606"/>
                    </a:ext>
                  </a:extLst>
                </a:gridCol>
              </a:tblGrid>
              <a:tr h="350520">
                <a:tc>
                  <a:txBody>
                    <a:bodyPr/>
                    <a:lstStyle/>
                    <a:p>
                      <a:pPr algn="l" fontAlgn="b"/>
                      <a:r>
                        <a:rPr lang="en-CA" sz="1600" b="1" i="0" u="none" strike="noStrike" dirty="0">
                          <a:solidFill>
                            <a:srgbClr val="000000"/>
                          </a:solidFill>
                          <a:effectLst/>
                          <a:latin typeface="+mn-lt"/>
                        </a:rPr>
                        <a:t>Short Title</a:t>
                      </a:r>
                    </a:p>
                  </a:txBody>
                  <a:tcPr marL="7620" marR="7620" marT="7620" marB="0" anchor="b">
                    <a:lnL>
                      <a:noFill/>
                    </a:lnL>
                    <a:lnR>
                      <a:noFill/>
                    </a:lnR>
                    <a:lnT>
                      <a:noFill/>
                    </a:lnT>
                    <a:lnB>
                      <a:noFill/>
                    </a:lnB>
                    <a:noFill/>
                  </a:tcPr>
                </a:tc>
                <a:tc>
                  <a:txBody>
                    <a:bodyPr/>
                    <a:lstStyle/>
                    <a:p>
                      <a:pPr algn="l" fontAlgn="b"/>
                      <a:r>
                        <a:rPr lang="en-CA" sz="1600" b="1" i="0" u="none" strike="noStrike">
                          <a:solidFill>
                            <a:srgbClr val="000000"/>
                          </a:solidFill>
                          <a:effectLst/>
                          <a:latin typeface="+mn-lt"/>
                        </a:rPr>
                        <a:t>Author</a:t>
                      </a:r>
                    </a:p>
                  </a:txBody>
                  <a:tcPr marL="7620" marR="7620" marT="7620" marB="0" anchor="b">
                    <a:lnL>
                      <a:noFill/>
                    </a:lnL>
                    <a:lnR>
                      <a:noFill/>
                    </a:lnR>
                    <a:lnT>
                      <a:noFill/>
                    </a:lnT>
                    <a:lnB>
                      <a:noFill/>
                    </a:lnB>
                    <a:noFill/>
                  </a:tcPr>
                </a:tc>
                <a:tc>
                  <a:txBody>
                    <a:bodyPr/>
                    <a:lstStyle/>
                    <a:p>
                      <a:pPr algn="l" fontAlgn="b"/>
                      <a:r>
                        <a:rPr lang="en-CA" sz="1600" b="1" i="0" u="none" strike="noStrike">
                          <a:solidFill>
                            <a:srgbClr val="000000"/>
                          </a:solidFill>
                          <a:effectLst/>
                          <a:latin typeface="+mn-lt"/>
                        </a:rPr>
                        <a:t>Main SWG</a:t>
                      </a:r>
                    </a:p>
                  </a:txBody>
                  <a:tcPr marL="7620" marR="7620" marT="7620" marB="0" anchor="b">
                    <a:lnL>
                      <a:noFill/>
                    </a:lnL>
                    <a:lnR>
                      <a:noFill/>
                    </a:lnR>
                    <a:lnT>
                      <a:noFill/>
                    </a:lnT>
                    <a:lnB>
                      <a:noFill/>
                    </a:lnB>
                    <a:noFill/>
                  </a:tcPr>
                </a:tc>
                <a:extLst>
                  <a:ext uri="{0D108BD9-81ED-4DB2-BD59-A6C34878D82A}">
                    <a16:rowId xmlns:a16="http://schemas.microsoft.com/office/drawing/2014/main" val="317536312"/>
                  </a:ext>
                </a:extLst>
              </a:tr>
              <a:tr h="175260">
                <a:tc>
                  <a:txBody>
                    <a:bodyPr/>
                    <a:lstStyle/>
                    <a:p>
                      <a:pPr algn="l" fontAlgn="b"/>
                      <a:r>
                        <a:rPr lang="en-CA" sz="1600" b="0" i="0" u="none" strike="noStrike" dirty="0">
                          <a:solidFill>
                            <a:srgbClr val="000000"/>
                          </a:solidFill>
                          <a:effectLst/>
                          <a:highlight>
                            <a:srgbClr val="FFFF00"/>
                          </a:highlight>
                          <a:latin typeface="+mn-lt"/>
                        </a:rPr>
                        <a:t>GSI Decay Spec</a:t>
                      </a:r>
                    </a:p>
                  </a:txBody>
                  <a:tcPr marL="7620" marR="7620" marT="7620" marB="0" anchor="b">
                    <a:lnL>
                      <a:noFill/>
                    </a:lnL>
                    <a:lnR>
                      <a:noFill/>
                    </a:lnR>
                    <a:lnT>
                      <a:noFill/>
                    </a:lnT>
                    <a:lnB>
                      <a:noFill/>
                    </a:lnB>
                    <a:noFill/>
                  </a:tcPr>
                </a:tc>
                <a:tc>
                  <a:txBody>
                    <a:bodyPr/>
                    <a:lstStyle/>
                    <a:p>
                      <a:pPr algn="l" fontAlgn="b"/>
                      <a:r>
                        <a:rPr lang="en-CA" sz="1600" b="0" i="0" u="none" strike="noStrike" dirty="0">
                          <a:solidFill>
                            <a:srgbClr val="000000"/>
                          </a:solidFill>
                          <a:effectLst/>
                          <a:highlight>
                            <a:srgbClr val="FFFF00"/>
                          </a:highlight>
                          <a:latin typeface="+mn-lt"/>
                        </a:rPr>
                        <a:t>Iris Dillmann</a:t>
                      </a:r>
                    </a:p>
                  </a:txBody>
                  <a:tcPr marL="7620" marR="7620" marT="7620" marB="0" anchor="b">
                    <a:lnL>
                      <a:noFill/>
                    </a:lnL>
                    <a:lnR>
                      <a:noFill/>
                    </a:lnR>
                    <a:lnT>
                      <a:noFill/>
                    </a:lnT>
                    <a:lnB>
                      <a:noFill/>
                    </a:lnB>
                    <a:noFill/>
                  </a:tcPr>
                </a:tc>
                <a:tc>
                  <a:txBody>
                    <a:bodyPr/>
                    <a:lstStyle/>
                    <a:p>
                      <a:pPr algn="l" fontAlgn="b"/>
                      <a:r>
                        <a:rPr lang="en-CA" sz="1600" b="0" i="0" u="none" strike="noStrike" dirty="0">
                          <a:solidFill>
                            <a:srgbClr val="000000"/>
                          </a:solidFill>
                          <a:effectLst/>
                          <a:highlight>
                            <a:srgbClr val="FFFF00"/>
                          </a:highlight>
                          <a:latin typeface="+mn-lt"/>
                        </a:rPr>
                        <a:t>Astro</a:t>
                      </a:r>
                    </a:p>
                  </a:txBody>
                  <a:tcPr marL="7620" marR="7620" marT="7620" marB="0" anchor="b">
                    <a:lnL>
                      <a:noFill/>
                    </a:lnL>
                    <a:lnR>
                      <a:noFill/>
                    </a:lnR>
                    <a:lnT>
                      <a:noFill/>
                    </a:lnT>
                    <a:lnB>
                      <a:noFill/>
                    </a:lnB>
                    <a:noFill/>
                  </a:tcPr>
                </a:tc>
                <a:extLst>
                  <a:ext uri="{0D108BD9-81ED-4DB2-BD59-A6C34878D82A}">
                    <a16:rowId xmlns:a16="http://schemas.microsoft.com/office/drawing/2014/main" val="166102387"/>
                  </a:ext>
                </a:extLst>
              </a:tr>
              <a:tr h="175260">
                <a:tc>
                  <a:txBody>
                    <a:bodyPr/>
                    <a:lstStyle/>
                    <a:p>
                      <a:pPr algn="l" fontAlgn="b"/>
                      <a:r>
                        <a:rPr lang="en-CA" sz="1600" b="0" i="0" u="none" strike="noStrike" dirty="0">
                          <a:solidFill>
                            <a:srgbClr val="000000"/>
                          </a:solidFill>
                          <a:effectLst/>
                          <a:highlight>
                            <a:srgbClr val="FFFF00"/>
                          </a:highlight>
                          <a:latin typeface="+mn-lt"/>
                        </a:rPr>
                        <a:t>DRAGON</a:t>
                      </a:r>
                    </a:p>
                  </a:txBody>
                  <a:tcPr marL="7620" marR="7620" marT="7620" marB="0" anchor="b">
                    <a:lnL>
                      <a:noFill/>
                    </a:lnL>
                    <a:lnR>
                      <a:noFill/>
                    </a:lnR>
                    <a:lnT>
                      <a:noFill/>
                    </a:lnT>
                    <a:lnB>
                      <a:noFill/>
                    </a:lnB>
                    <a:noFill/>
                  </a:tcPr>
                </a:tc>
                <a:tc>
                  <a:txBody>
                    <a:bodyPr/>
                    <a:lstStyle/>
                    <a:p>
                      <a:pPr algn="l" fontAlgn="b"/>
                      <a:r>
                        <a:rPr lang="en-CA" sz="1600" b="0" i="0" u="none" strike="noStrike">
                          <a:solidFill>
                            <a:srgbClr val="000000"/>
                          </a:solidFill>
                          <a:effectLst/>
                          <a:highlight>
                            <a:srgbClr val="FFFF00"/>
                          </a:highlight>
                          <a:latin typeface="+mn-lt"/>
                        </a:rPr>
                        <a:t>Chris Ruiz</a:t>
                      </a:r>
                    </a:p>
                  </a:txBody>
                  <a:tcPr marL="7620" marR="7620" marT="7620" marB="0" anchor="b">
                    <a:lnL>
                      <a:noFill/>
                    </a:lnL>
                    <a:lnR>
                      <a:noFill/>
                    </a:lnR>
                    <a:lnT>
                      <a:noFill/>
                    </a:lnT>
                    <a:lnB>
                      <a:noFill/>
                    </a:lnB>
                    <a:noFill/>
                  </a:tcPr>
                </a:tc>
                <a:tc>
                  <a:txBody>
                    <a:bodyPr/>
                    <a:lstStyle/>
                    <a:p>
                      <a:pPr algn="l" fontAlgn="b"/>
                      <a:r>
                        <a:rPr lang="en-CA" sz="1600" b="0" i="0" u="none" strike="noStrike" dirty="0">
                          <a:solidFill>
                            <a:srgbClr val="000000"/>
                          </a:solidFill>
                          <a:effectLst/>
                          <a:highlight>
                            <a:srgbClr val="FFFF00"/>
                          </a:highlight>
                          <a:latin typeface="+mn-lt"/>
                        </a:rPr>
                        <a:t>Astro</a:t>
                      </a:r>
                    </a:p>
                  </a:txBody>
                  <a:tcPr marL="7620" marR="7620" marT="7620" marB="0" anchor="b">
                    <a:lnL>
                      <a:noFill/>
                    </a:lnL>
                    <a:lnR>
                      <a:noFill/>
                    </a:lnR>
                    <a:lnT>
                      <a:noFill/>
                    </a:lnT>
                    <a:lnB>
                      <a:noFill/>
                    </a:lnB>
                    <a:noFill/>
                  </a:tcPr>
                </a:tc>
                <a:extLst>
                  <a:ext uri="{0D108BD9-81ED-4DB2-BD59-A6C34878D82A}">
                    <a16:rowId xmlns:a16="http://schemas.microsoft.com/office/drawing/2014/main" val="2804506191"/>
                  </a:ext>
                </a:extLst>
              </a:tr>
              <a:tr h="175260">
                <a:tc>
                  <a:txBody>
                    <a:bodyPr/>
                    <a:lstStyle/>
                    <a:p>
                      <a:pPr algn="l" fontAlgn="b"/>
                      <a:r>
                        <a:rPr lang="en-CA" sz="1600" b="0" i="0" u="none" strike="noStrike" dirty="0">
                          <a:solidFill>
                            <a:srgbClr val="000000"/>
                          </a:solidFill>
                          <a:effectLst/>
                          <a:highlight>
                            <a:srgbClr val="FFFF00"/>
                          </a:highlight>
                          <a:latin typeface="+mn-lt"/>
                        </a:rPr>
                        <a:t>SMU</a:t>
                      </a:r>
                    </a:p>
                  </a:txBody>
                  <a:tcPr marL="7620" marR="7620" marT="7620" marB="0" anchor="b">
                    <a:lnL>
                      <a:noFill/>
                    </a:lnL>
                    <a:lnR>
                      <a:noFill/>
                    </a:lnR>
                    <a:lnT>
                      <a:noFill/>
                    </a:lnT>
                    <a:lnB>
                      <a:noFill/>
                    </a:lnB>
                    <a:noFill/>
                  </a:tcPr>
                </a:tc>
                <a:tc>
                  <a:txBody>
                    <a:bodyPr/>
                    <a:lstStyle/>
                    <a:p>
                      <a:pPr algn="l" fontAlgn="b"/>
                      <a:r>
                        <a:rPr lang="en-CA" sz="1600" b="0" i="0" u="none" strike="noStrike">
                          <a:solidFill>
                            <a:srgbClr val="000000"/>
                          </a:solidFill>
                          <a:effectLst/>
                          <a:highlight>
                            <a:srgbClr val="FFFF00"/>
                          </a:highlight>
                          <a:latin typeface="+mn-lt"/>
                        </a:rPr>
                        <a:t>Greg Christian</a:t>
                      </a:r>
                    </a:p>
                  </a:txBody>
                  <a:tcPr marL="7620" marR="7620" marT="7620" marB="0" anchor="b">
                    <a:lnL>
                      <a:noFill/>
                    </a:lnL>
                    <a:lnR>
                      <a:noFill/>
                    </a:lnR>
                    <a:lnT>
                      <a:noFill/>
                    </a:lnT>
                    <a:lnB>
                      <a:noFill/>
                    </a:lnB>
                    <a:noFill/>
                  </a:tcPr>
                </a:tc>
                <a:tc>
                  <a:txBody>
                    <a:bodyPr/>
                    <a:lstStyle/>
                    <a:p>
                      <a:pPr algn="l" fontAlgn="b"/>
                      <a:r>
                        <a:rPr lang="en-CA" sz="1600" b="0" i="0" u="none" strike="noStrike" dirty="0">
                          <a:solidFill>
                            <a:srgbClr val="000000"/>
                          </a:solidFill>
                          <a:effectLst/>
                          <a:highlight>
                            <a:srgbClr val="FFFF00"/>
                          </a:highlight>
                          <a:latin typeface="+mn-lt"/>
                        </a:rPr>
                        <a:t>Astro</a:t>
                      </a:r>
                    </a:p>
                  </a:txBody>
                  <a:tcPr marL="7620" marR="7620" marT="7620" marB="0" anchor="b">
                    <a:lnL>
                      <a:noFill/>
                    </a:lnL>
                    <a:lnR>
                      <a:noFill/>
                    </a:lnR>
                    <a:lnT>
                      <a:noFill/>
                    </a:lnT>
                    <a:lnB>
                      <a:noFill/>
                    </a:lnB>
                    <a:noFill/>
                  </a:tcPr>
                </a:tc>
                <a:extLst>
                  <a:ext uri="{0D108BD9-81ED-4DB2-BD59-A6C34878D82A}">
                    <a16:rowId xmlns:a16="http://schemas.microsoft.com/office/drawing/2014/main" val="848521717"/>
                  </a:ext>
                </a:extLst>
              </a:tr>
              <a:tr h="175260">
                <a:tc>
                  <a:txBody>
                    <a:bodyPr/>
                    <a:lstStyle/>
                    <a:p>
                      <a:pPr algn="l" fontAlgn="b"/>
                      <a:r>
                        <a:rPr lang="en-CA" sz="1600" b="0" i="0" u="none" strike="noStrike" dirty="0">
                          <a:solidFill>
                            <a:srgbClr val="000000"/>
                          </a:solidFill>
                          <a:effectLst/>
                          <a:highlight>
                            <a:srgbClr val="FFFF00"/>
                          </a:highlight>
                          <a:latin typeface="+mn-lt"/>
                        </a:rPr>
                        <a:t>EMMA</a:t>
                      </a:r>
                    </a:p>
                  </a:txBody>
                  <a:tcPr marL="7620" marR="7620" marT="7620" marB="0" anchor="b">
                    <a:lnL>
                      <a:noFill/>
                    </a:lnL>
                    <a:lnR>
                      <a:noFill/>
                    </a:lnR>
                    <a:lnT>
                      <a:noFill/>
                    </a:lnT>
                    <a:lnB>
                      <a:noFill/>
                    </a:lnB>
                    <a:noFill/>
                  </a:tcPr>
                </a:tc>
                <a:tc>
                  <a:txBody>
                    <a:bodyPr/>
                    <a:lstStyle/>
                    <a:p>
                      <a:pPr algn="l" fontAlgn="b"/>
                      <a:r>
                        <a:rPr lang="en-CA" sz="1600" b="0" i="0" u="none" strike="noStrike">
                          <a:solidFill>
                            <a:srgbClr val="000000"/>
                          </a:solidFill>
                          <a:effectLst/>
                          <a:highlight>
                            <a:srgbClr val="FFFF00"/>
                          </a:highlight>
                          <a:latin typeface="+mn-lt"/>
                        </a:rPr>
                        <a:t>Barry Davids</a:t>
                      </a:r>
                    </a:p>
                  </a:txBody>
                  <a:tcPr marL="7620" marR="7620" marT="7620" marB="0" anchor="b">
                    <a:lnL>
                      <a:noFill/>
                    </a:lnL>
                    <a:lnR>
                      <a:noFill/>
                    </a:lnR>
                    <a:lnT>
                      <a:noFill/>
                    </a:lnT>
                    <a:lnB>
                      <a:noFill/>
                    </a:lnB>
                    <a:noFill/>
                  </a:tcPr>
                </a:tc>
                <a:tc>
                  <a:txBody>
                    <a:bodyPr/>
                    <a:lstStyle/>
                    <a:p>
                      <a:pPr algn="l" fontAlgn="b"/>
                      <a:r>
                        <a:rPr lang="en-CA" sz="1600" b="0" i="0" u="none" strike="noStrike" dirty="0">
                          <a:solidFill>
                            <a:srgbClr val="000000"/>
                          </a:solidFill>
                          <a:effectLst/>
                          <a:highlight>
                            <a:srgbClr val="FFFF00"/>
                          </a:highlight>
                          <a:latin typeface="+mn-lt"/>
                        </a:rPr>
                        <a:t>Astro</a:t>
                      </a:r>
                    </a:p>
                  </a:txBody>
                  <a:tcPr marL="7620" marR="7620" marT="7620" marB="0" anchor="b">
                    <a:lnL>
                      <a:noFill/>
                    </a:lnL>
                    <a:lnR>
                      <a:noFill/>
                    </a:lnR>
                    <a:lnT>
                      <a:noFill/>
                    </a:lnT>
                    <a:lnB>
                      <a:noFill/>
                    </a:lnB>
                    <a:noFill/>
                  </a:tcPr>
                </a:tc>
                <a:extLst>
                  <a:ext uri="{0D108BD9-81ED-4DB2-BD59-A6C34878D82A}">
                    <a16:rowId xmlns:a16="http://schemas.microsoft.com/office/drawing/2014/main" val="2521571552"/>
                  </a:ext>
                </a:extLst>
              </a:tr>
              <a:tr h="175260">
                <a:tc>
                  <a:txBody>
                    <a:bodyPr/>
                    <a:lstStyle/>
                    <a:p>
                      <a:pPr algn="l" fontAlgn="b"/>
                      <a:r>
                        <a:rPr lang="en-CA" sz="1600" b="0" i="0" u="none" strike="noStrike" dirty="0">
                          <a:solidFill>
                            <a:srgbClr val="000000"/>
                          </a:solidFill>
                          <a:effectLst/>
                          <a:highlight>
                            <a:srgbClr val="FFFF00"/>
                          </a:highlight>
                          <a:latin typeface="+mn-lt"/>
                        </a:rPr>
                        <a:t>Storage ring</a:t>
                      </a:r>
                    </a:p>
                  </a:txBody>
                  <a:tcPr marL="7620" marR="7620" marT="7620" marB="0" anchor="b">
                    <a:lnL>
                      <a:noFill/>
                    </a:lnL>
                    <a:lnR>
                      <a:noFill/>
                    </a:lnR>
                    <a:lnT>
                      <a:noFill/>
                    </a:lnT>
                    <a:lnB>
                      <a:noFill/>
                    </a:lnB>
                    <a:noFill/>
                  </a:tcPr>
                </a:tc>
                <a:tc>
                  <a:txBody>
                    <a:bodyPr/>
                    <a:lstStyle/>
                    <a:p>
                      <a:pPr algn="l" fontAlgn="b"/>
                      <a:r>
                        <a:rPr lang="en-CA" sz="1600" b="0" i="0" u="none" strike="noStrike">
                          <a:solidFill>
                            <a:srgbClr val="000000"/>
                          </a:solidFill>
                          <a:effectLst/>
                          <a:highlight>
                            <a:srgbClr val="FFFF00"/>
                          </a:highlight>
                          <a:latin typeface="+mn-lt"/>
                        </a:rPr>
                        <a:t>Iris Dillmann</a:t>
                      </a:r>
                    </a:p>
                  </a:txBody>
                  <a:tcPr marL="7620" marR="7620" marT="7620" marB="0" anchor="b">
                    <a:lnL>
                      <a:noFill/>
                    </a:lnL>
                    <a:lnR>
                      <a:noFill/>
                    </a:lnR>
                    <a:lnT>
                      <a:noFill/>
                    </a:lnT>
                    <a:lnB>
                      <a:noFill/>
                    </a:lnB>
                    <a:noFill/>
                  </a:tcPr>
                </a:tc>
                <a:tc>
                  <a:txBody>
                    <a:bodyPr/>
                    <a:lstStyle/>
                    <a:p>
                      <a:pPr algn="l" fontAlgn="b"/>
                      <a:r>
                        <a:rPr lang="en-CA" sz="1600" b="0" i="0" u="none" strike="noStrike" dirty="0">
                          <a:solidFill>
                            <a:srgbClr val="000000"/>
                          </a:solidFill>
                          <a:effectLst/>
                          <a:highlight>
                            <a:srgbClr val="FFFF00"/>
                          </a:highlight>
                          <a:latin typeface="+mn-lt"/>
                        </a:rPr>
                        <a:t>Astro</a:t>
                      </a:r>
                    </a:p>
                  </a:txBody>
                  <a:tcPr marL="7620" marR="7620" marT="7620" marB="0" anchor="b">
                    <a:lnL>
                      <a:noFill/>
                    </a:lnL>
                    <a:lnR>
                      <a:noFill/>
                    </a:lnR>
                    <a:lnT>
                      <a:noFill/>
                    </a:lnT>
                    <a:lnB>
                      <a:noFill/>
                    </a:lnB>
                    <a:noFill/>
                  </a:tcPr>
                </a:tc>
                <a:extLst>
                  <a:ext uri="{0D108BD9-81ED-4DB2-BD59-A6C34878D82A}">
                    <a16:rowId xmlns:a16="http://schemas.microsoft.com/office/drawing/2014/main" val="1543212194"/>
                  </a:ext>
                </a:extLst>
              </a:tr>
              <a:tr h="175260">
                <a:tc>
                  <a:txBody>
                    <a:bodyPr/>
                    <a:lstStyle/>
                    <a:p>
                      <a:pPr algn="l" fontAlgn="b"/>
                      <a:r>
                        <a:rPr lang="en-CA" sz="1600" b="0" i="0" u="none" strike="noStrike" dirty="0">
                          <a:solidFill>
                            <a:srgbClr val="000000"/>
                          </a:solidFill>
                          <a:effectLst/>
                          <a:highlight>
                            <a:srgbClr val="FFFF00"/>
                          </a:highlight>
                          <a:latin typeface="+mn-lt"/>
                        </a:rPr>
                        <a:t>TITAN</a:t>
                      </a:r>
                    </a:p>
                  </a:txBody>
                  <a:tcPr marL="7620" marR="7620" marT="7620" marB="0" anchor="b">
                    <a:lnL>
                      <a:noFill/>
                    </a:lnL>
                    <a:lnR>
                      <a:noFill/>
                    </a:lnR>
                    <a:lnT>
                      <a:noFill/>
                    </a:lnT>
                    <a:lnB>
                      <a:noFill/>
                    </a:lnB>
                    <a:noFill/>
                  </a:tcPr>
                </a:tc>
                <a:tc>
                  <a:txBody>
                    <a:bodyPr/>
                    <a:lstStyle/>
                    <a:p>
                      <a:pPr algn="l" fontAlgn="b"/>
                      <a:r>
                        <a:rPr lang="en-CA" sz="1600" b="0" i="0" u="none" strike="noStrike" dirty="0">
                          <a:solidFill>
                            <a:srgbClr val="000000"/>
                          </a:solidFill>
                          <a:effectLst/>
                          <a:highlight>
                            <a:srgbClr val="FFFF00"/>
                          </a:highlight>
                          <a:latin typeface="+mn-lt"/>
                        </a:rPr>
                        <a:t>Ania Kwiatkowski</a:t>
                      </a:r>
                    </a:p>
                  </a:txBody>
                  <a:tcPr marL="7620" marR="7620" marT="7620" marB="0" anchor="b">
                    <a:lnL>
                      <a:noFill/>
                    </a:lnL>
                    <a:lnR>
                      <a:noFill/>
                    </a:lnR>
                    <a:lnT>
                      <a:noFill/>
                    </a:lnT>
                    <a:lnB>
                      <a:noFill/>
                    </a:lnB>
                    <a:noFill/>
                  </a:tcPr>
                </a:tc>
                <a:tc>
                  <a:txBody>
                    <a:bodyPr/>
                    <a:lstStyle/>
                    <a:p>
                      <a:pPr algn="l" fontAlgn="b"/>
                      <a:r>
                        <a:rPr lang="en-CA" sz="1600" b="0" i="0" u="none" strike="noStrike" dirty="0">
                          <a:solidFill>
                            <a:srgbClr val="000000"/>
                          </a:solidFill>
                          <a:effectLst/>
                          <a:highlight>
                            <a:srgbClr val="FFFF00"/>
                          </a:highlight>
                          <a:latin typeface="+mn-lt"/>
                        </a:rPr>
                        <a:t>Astro</a:t>
                      </a:r>
                    </a:p>
                  </a:txBody>
                  <a:tcPr marL="7620" marR="7620" marT="7620" marB="0" anchor="b">
                    <a:lnL>
                      <a:noFill/>
                    </a:lnL>
                    <a:lnR>
                      <a:noFill/>
                    </a:lnR>
                    <a:lnT>
                      <a:noFill/>
                    </a:lnT>
                    <a:lnB>
                      <a:noFill/>
                    </a:lnB>
                    <a:noFill/>
                  </a:tcPr>
                </a:tc>
                <a:extLst>
                  <a:ext uri="{0D108BD9-81ED-4DB2-BD59-A6C34878D82A}">
                    <a16:rowId xmlns:a16="http://schemas.microsoft.com/office/drawing/2014/main" val="2335027081"/>
                  </a:ext>
                </a:extLst>
              </a:tr>
              <a:tr h="175260">
                <a:tc>
                  <a:txBody>
                    <a:bodyPr/>
                    <a:lstStyle/>
                    <a:p>
                      <a:pPr algn="l" fontAlgn="b"/>
                      <a:r>
                        <a:rPr lang="en-CA" sz="1600" b="0" i="0" u="none" strike="noStrike" dirty="0">
                          <a:solidFill>
                            <a:srgbClr val="000000"/>
                          </a:solidFill>
                          <a:effectLst/>
                          <a:highlight>
                            <a:srgbClr val="FFFF00"/>
                          </a:highlight>
                          <a:latin typeface="+mn-lt"/>
                        </a:rPr>
                        <a:t>Caballero theory</a:t>
                      </a:r>
                    </a:p>
                  </a:txBody>
                  <a:tcPr marL="7620" marR="7620" marT="7620" marB="0" anchor="b">
                    <a:lnL>
                      <a:noFill/>
                    </a:lnL>
                    <a:lnR>
                      <a:noFill/>
                    </a:lnR>
                    <a:lnT>
                      <a:noFill/>
                    </a:lnT>
                    <a:lnB>
                      <a:noFill/>
                    </a:lnB>
                    <a:noFill/>
                  </a:tcPr>
                </a:tc>
                <a:tc>
                  <a:txBody>
                    <a:bodyPr/>
                    <a:lstStyle/>
                    <a:p>
                      <a:pPr algn="l" fontAlgn="b"/>
                      <a:r>
                        <a:rPr lang="en-CA" sz="1600" b="0" i="0" u="none" strike="noStrike">
                          <a:solidFill>
                            <a:srgbClr val="000000"/>
                          </a:solidFill>
                          <a:effectLst/>
                          <a:highlight>
                            <a:srgbClr val="FFFF00"/>
                          </a:highlight>
                          <a:latin typeface="+mn-lt"/>
                        </a:rPr>
                        <a:t>Liliana Caballero</a:t>
                      </a:r>
                    </a:p>
                  </a:txBody>
                  <a:tcPr marL="7620" marR="7620" marT="7620" marB="0" anchor="b">
                    <a:lnL>
                      <a:noFill/>
                    </a:lnL>
                    <a:lnR>
                      <a:noFill/>
                    </a:lnR>
                    <a:lnT>
                      <a:noFill/>
                    </a:lnT>
                    <a:lnB>
                      <a:noFill/>
                    </a:lnB>
                    <a:noFill/>
                  </a:tcPr>
                </a:tc>
                <a:tc>
                  <a:txBody>
                    <a:bodyPr/>
                    <a:lstStyle/>
                    <a:p>
                      <a:pPr algn="l" fontAlgn="b"/>
                      <a:r>
                        <a:rPr lang="en-CA" sz="1600" b="0" i="0" u="none" strike="noStrike" dirty="0">
                          <a:solidFill>
                            <a:srgbClr val="000000"/>
                          </a:solidFill>
                          <a:effectLst/>
                          <a:highlight>
                            <a:srgbClr val="FFFF00"/>
                          </a:highlight>
                          <a:latin typeface="+mn-lt"/>
                        </a:rPr>
                        <a:t>Astro</a:t>
                      </a:r>
                    </a:p>
                  </a:txBody>
                  <a:tcPr marL="7620" marR="7620" marT="7620" marB="0" anchor="b">
                    <a:lnL>
                      <a:noFill/>
                    </a:lnL>
                    <a:lnR>
                      <a:noFill/>
                    </a:lnR>
                    <a:lnT>
                      <a:noFill/>
                    </a:lnT>
                    <a:lnB>
                      <a:noFill/>
                    </a:lnB>
                    <a:noFill/>
                  </a:tcPr>
                </a:tc>
                <a:extLst>
                  <a:ext uri="{0D108BD9-81ED-4DB2-BD59-A6C34878D82A}">
                    <a16:rowId xmlns:a16="http://schemas.microsoft.com/office/drawing/2014/main" val="1891167745"/>
                  </a:ext>
                </a:extLst>
              </a:tr>
              <a:tr h="175260">
                <a:tc>
                  <a:txBody>
                    <a:bodyPr/>
                    <a:lstStyle/>
                    <a:p>
                      <a:pPr algn="l" fontAlgn="b"/>
                      <a:r>
                        <a:rPr lang="en-CA" sz="1600" b="0" i="0" u="none" strike="noStrike" dirty="0">
                          <a:solidFill>
                            <a:srgbClr val="000000"/>
                          </a:solidFill>
                          <a:effectLst/>
                          <a:highlight>
                            <a:srgbClr val="FFFF00"/>
                          </a:highlight>
                          <a:latin typeface="+mn-lt"/>
                        </a:rPr>
                        <a:t>Vassh Theory</a:t>
                      </a:r>
                    </a:p>
                  </a:txBody>
                  <a:tcPr marL="7620" marR="7620" marT="7620" marB="0" anchor="b">
                    <a:lnL>
                      <a:noFill/>
                    </a:lnL>
                    <a:lnR>
                      <a:noFill/>
                    </a:lnR>
                    <a:lnT>
                      <a:noFill/>
                    </a:lnT>
                    <a:lnB>
                      <a:noFill/>
                    </a:lnB>
                    <a:noFill/>
                  </a:tcPr>
                </a:tc>
                <a:tc>
                  <a:txBody>
                    <a:bodyPr/>
                    <a:lstStyle/>
                    <a:p>
                      <a:pPr algn="l" fontAlgn="b"/>
                      <a:r>
                        <a:rPr lang="en-CA" sz="1600" b="0" i="0" u="none" strike="noStrike">
                          <a:solidFill>
                            <a:srgbClr val="000000"/>
                          </a:solidFill>
                          <a:effectLst/>
                          <a:highlight>
                            <a:srgbClr val="FFFF00"/>
                          </a:highlight>
                          <a:latin typeface="+mn-lt"/>
                        </a:rPr>
                        <a:t>Nicole Vash</a:t>
                      </a:r>
                    </a:p>
                  </a:txBody>
                  <a:tcPr marL="7620" marR="7620" marT="7620" marB="0" anchor="b">
                    <a:lnL>
                      <a:noFill/>
                    </a:lnL>
                    <a:lnR>
                      <a:noFill/>
                    </a:lnR>
                    <a:lnT>
                      <a:noFill/>
                    </a:lnT>
                    <a:lnB>
                      <a:noFill/>
                    </a:lnB>
                    <a:noFill/>
                  </a:tcPr>
                </a:tc>
                <a:tc>
                  <a:txBody>
                    <a:bodyPr/>
                    <a:lstStyle/>
                    <a:p>
                      <a:pPr algn="l" fontAlgn="b"/>
                      <a:r>
                        <a:rPr lang="en-CA" sz="1600" b="0" i="0" u="none" strike="noStrike" dirty="0">
                          <a:solidFill>
                            <a:srgbClr val="000000"/>
                          </a:solidFill>
                          <a:effectLst/>
                          <a:highlight>
                            <a:srgbClr val="FFFF00"/>
                          </a:highlight>
                          <a:latin typeface="+mn-lt"/>
                        </a:rPr>
                        <a:t>Astro</a:t>
                      </a:r>
                    </a:p>
                  </a:txBody>
                  <a:tcPr marL="7620" marR="7620" marT="7620" marB="0" anchor="b">
                    <a:lnL>
                      <a:noFill/>
                    </a:lnL>
                    <a:lnR>
                      <a:noFill/>
                    </a:lnR>
                    <a:lnT>
                      <a:noFill/>
                    </a:lnT>
                    <a:lnB>
                      <a:noFill/>
                    </a:lnB>
                    <a:noFill/>
                  </a:tcPr>
                </a:tc>
                <a:extLst>
                  <a:ext uri="{0D108BD9-81ED-4DB2-BD59-A6C34878D82A}">
                    <a16:rowId xmlns:a16="http://schemas.microsoft.com/office/drawing/2014/main" val="430742321"/>
                  </a:ext>
                </a:extLst>
              </a:tr>
              <a:tr h="175260">
                <a:tc>
                  <a:txBody>
                    <a:bodyPr/>
                    <a:lstStyle/>
                    <a:p>
                      <a:pPr algn="l" fontAlgn="b"/>
                      <a:r>
                        <a:rPr lang="en-CA" sz="1600" b="0" i="0" u="none" strike="noStrike" dirty="0" err="1">
                          <a:solidFill>
                            <a:srgbClr val="000000"/>
                          </a:solidFill>
                          <a:effectLst/>
                          <a:latin typeface="+mn-lt"/>
                        </a:rPr>
                        <a:t>BeEST</a:t>
                      </a:r>
                      <a:r>
                        <a:rPr lang="en-CA" sz="1600" b="0" i="0" u="none" strike="noStrike" dirty="0">
                          <a:solidFill>
                            <a:srgbClr val="000000"/>
                          </a:solidFill>
                          <a:effectLst/>
                          <a:latin typeface="+mn-lt"/>
                        </a:rPr>
                        <a:t>/SALER</a:t>
                      </a:r>
                    </a:p>
                  </a:txBody>
                  <a:tcPr marL="7620" marR="7620" marT="7620" marB="0" anchor="b">
                    <a:lnL>
                      <a:noFill/>
                    </a:lnL>
                    <a:lnR>
                      <a:noFill/>
                    </a:lnR>
                    <a:lnT>
                      <a:noFill/>
                    </a:lnT>
                    <a:lnB>
                      <a:noFill/>
                    </a:lnB>
                    <a:noFill/>
                  </a:tcPr>
                </a:tc>
                <a:tc>
                  <a:txBody>
                    <a:bodyPr/>
                    <a:lstStyle/>
                    <a:p>
                      <a:pPr algn="l" fontAlgn="b"/>
                      <a:r>
                        <a:rPr lang="en-CA" sz="1600" b="0" i="0" u="none" strike="noStrike">
                          <a:solidFill>
                            <a:srgbClr val="000000"/>
                          </a:solidFill>
                          <a:effectLst/>
                          <a:latin typeface="+mn-lt"/>
                        </a:rPr>
                        <a:t>Annika Lennarz</a:t>
                      </a:r>
                    </a:p>
                  </a:txBody>
                  <a:tcPr marL="7620" marR="7620" marT="7620" marB="0" anchor="b">
                    <a:lnL>
                      <a:noFill/>
                    </a:lnL>
                    <a:lnR>
                      <a:noFill/>
                    </a:lnR>
                    <a:lnT>
                      <a:noFill/>
                    </a:lnT>
                    <a:lnB>
                      <a:noFill/>
                    </a:lnB>
                    <a:noFill/>
                  </a:tcPr>
                </a:tc>
                <a:tc>
                  <a:txBody>
                    <a:bodyPr/>
                    <a:lstStyle/>
                    <a:p>
                      <a:pPr algn="l" fontAlgn="b"/>
                      <a:r>
                        <a:rPr lang="en-CA" sz="1600" b="0" i="0" u="none" strike="noStrike" dirty="0">
                          <a:solidFill>
                            <a:srgbClr val="000000"/>
                          </a:solidFill>
                          <a:effectLst/>
                          <a:latin typeface="+mn-lt"/>
                        </a:rPr>
                        <a:t>Fund </a:t>
                      </a:r>
                      <a:r>
                        <a:rPr lang="en-CA" sz="1600" b="0" i="0" u="none" strike="noStrike" dirty="0" err="1">
                          <a:solidFill>
                            <a:srgbClr val="000000"/>
                          </a:solidFill>
                          <a:effectLst/>
                          <a:latin typeface="+mn-lt"/>
                        </a:rPr>
                        <a:t>sym</a:t>
                      </a:r>
                      <a:endParaRPr lang="en-CA" sz="1600" b="0" i="0" u="none" strike="noStrike" dirty="0">
                        <a:solidFill>
                          <a:srgbClr val="000000"/>
                        </a:solidFill>
                        <a:effectLst/>
                        <a:latin typeface="+mn-lt"/>
                      </a:endParaRPr>
                    </a:p>
                  </a:txBody>
                  <a:tcPr marL="7620" marR="7620" marT="7620" marB="0" anchor="b">
                    <a:lnL>
                      <a:noFill/>
                    </a:lnL>
                    <a:lnR>
                      <a:noFill/>
                    </a:lnR>
                    <a:lnT>
                      <a:noFill/>
                    </a:lnT>
                    <a:lnB>
                      <a:noFill/>
                    </a:lnB>
                    <a:noFill/>
                  </a:tcPr>
                </a:tc>
                <a:extLst>
                  <a:ext uri="{0D108BD9-81ED-4DB2-BD59-A6C34878D82A}">
                    <a16:rowId xmlns:a16="http://schemas.microsoft.com/office/drawing/2014/main" val="3499368057"/>
                  </a:ext>
                </a:extLst>
              </a:tr>
              <a:tr h="175260">
                <a:tc>
                  <a:txBody>
                    <a:bodyPr/>
                    <a:lstStyle/>
                    <a:p>
                      <a:pPr algn="l" fontAlgn="b"/>
                      <a:r>
                        <a:rPr lang="en-CA" sz="1600" b="0" i="0" u="none" strike="noStrike" dirty="0">
                          <a:solidFill>
                            <a:srgbClr val="000000"/>
                          </a:solidFill>
                          <a:effectLst/>
                          <a:latin typeface="+mn-lt"/>
                        </a:rPr>
                        <a:t>Rad mol</a:t>
                      </a:r>
                    </a:p>
                  </a:txBody>
                  <a:tcPr marL="7620" marR="7620" marT="7620" marB="0" anchor="b">
                    <a:lnL>
                      <a:noFill/>
                    </a:lnL>
                    <a:lnR>
                      <a:noFill/>
                    </a:lnR>
                    <a:lnT>
                      <a:noFill/>
                    </a:lnT>
                    <a:lnB>
                      <a:noFill/>
                    </a:lnB>
                    <a:noFill/>
                  </a:tcPr>
                </a:tc>
                <a:tc>
                  <a:txBody>
                    <a:bodyPr/>
                    <a:lstStyle/>
                    <a:p>
                      <a:pPr algn="l" fontAlgn="b"/>
                      <a:r>
                        <a:rPr lang="en-CA" sz="1600" b="0" i="0" u="none" strike="noStrike">
                          <a:solidFill>
                            <a:srgbClr val="000000"/>
                          </a:solidFill>
                          <a:effectLst/>
                          <a:latin typeface="+mn-lt"/>
                        </a:rPr>
                        <a:t>Stephan Malbrunot</a:t>
                      </a:r>
                    </a:p>
                  </a:txBody>
                  <a:tcPr marL="7620" marR="7620" marT="7620" marB="0" anchor="b">
                    <a:lnL>
                      <a:noFill/>
                    </a:lnL>
                    <a:lnR>
                      <a:noFill/>
                    </a:lnR>
                    <a:lnT>
                      <a:noFill/>
                    </a:lnT>
                    <a:lnB>
                      <a:noFill/>
                    </a:lnB>
                    <a:noFill/>
                  </a:tcPr>
                </a:tc>
                <a:tc>
                  <a:txBody>
                    <a:bodyPr/>
                    <a:lstStyle/>
                    <a:p>
                      <a:pPr algn="l" fontAlgn="b"/>
                      <a:r>
                        <a:rPr lang="en-CA" sz="1600" b="0" i="0" u="none" strike="noStrike" dirty="0">
                          <a:solidFill>
                            <a:srgbClr val="000000"/>
                          </a:solidFill>
                          <a:effectLst/>
                          <a:latin typeface="+mn-lt"/>
                        </a:rPr>
                        <a:t>Fund </a:t>
                      </a:r>
                      <a:r>
                        <a:rPr lang="en-CA" sz="1600" b="0" i="0" u="none" strike="noStrike" dirty="0" err="1">
                          <a:solidFill>
                            <a:srgbClr val="000000"/>
                          </a:solidFill>
                          <a:effectLst/>
                          <a:latin typeface="+mn-lt"/>
                        </a:rPr>
                        <a:t>sym</a:t>
                      </a:r>
                      <a:endParaRPr lang="en-CA" sz="1600" b="0" i="0" u="none" strike="noStrike" dirty="0">
                        <a:solidFill>
                          <a:srgbClr val="000000"/>
                        </a:solidFill>
                        <a:effectLst/>
                        <a:latin typeface="+mn-lt"/>
                      </a:endParaRPr>
                    </a:p>
                  </a:txBody>
                  <a:tcPr marL="7620" marR="7620" marT="7620" marB="0" anchor="b">
                    <a:lnL>
                      <a:noFill/>
                    </a:lnL>
                    <a:lnR>
                      <a:noFill/>
                    </a:lnR>
                    <a:lnT>
                      <a:noFill/>
                    </a:lnT>
                    <a:lnB>
                      <a:noFill/>
                    </a:lnB>
                    <a:noFill/>
                  </a:tcPr>
                </a:tc>
                <a:extLst>
                  <a:ext uri="{0D108BD9-81ED-4DB2-BD59-A6C34878D82A}">
                    <a16:rowId xmlns:a16="http://schemas.microsoft.com/office/drawing/2014/main" val="1010816164"/>
                  </a:ext>
                </a:extLst>
              </a:tr>
              <a:tr h="175260">
                <a:tc>
                  <a:txBody>
                    <a:bodyPr/>
                    <a:lstStyle/>
                    <a:p>
                      <a:pPr algn="l" fontAlgn="b"/>
                      <a:r>
                        <a:rPr lang="en-CA" sz="1600" b="0" i="0" u="none" strike="noStrike">
                          <a:solidFill>
                            <a:srgbClr val="000000"/>
                          </a:solidFill>
                          <a:effectLst/>
                          <a:latin typeface="+mn-lt"/>
                        </a:rPr>
                        <a:t>Gamma spec</a:t>
                      </a:r>
                    </a:p>
                  </a:txBody>
                  <a:tcPr marL="7620" marR="7620" marT="7620" marB="0" anchor="b">
                    <a:lnL>
                      <a:noFill/>
                    </a:lnL>
                    <a:lnR>
                      <a:noFill/>
                    </a:lnR>
                    <a:lnT>
                      <a:noFill/>
                    </a:lnT>
                    <a:lnB>
                      <a:noFill/>
                    </a:lnB>
                    <a:noFill/>
                  </a:tcPr>
                </a:tc>
                <a:tc>
                  <a:txBody>
                    <a:bodyPr/>
                    <a:lstStyle/>
                    <a:p>
                      <a:pPr algn="l" fontAlgn="b"/>
                      <a:r>
                        <a:rPr lang="en-CA" sz="1600" b="0" i="0" u="none" strike="noStrike">
                          <a:solidFill>
                            <a:srgbClr val="000000"/>
                          </a:solidFill>
                          <a:effectLst/>
                          <a:latin typeface="+mn-lt"/>
                        </a:rPr>
                        <a:t>Carl Svensson</a:t>
                      </a:r>
                    </a:p>
                  </a:txBody>
                  <a:tcPr marL="7620" marR="7620" marT="7620" marB="0" anchor="b">
                    <a:lnL>
                      <a:noFill/>
                    </a:lnL>
                    <a:lnR>
                      <a:noFill/>
                    </a:lnR>
                    <a:lnT>
                      <a:noFill/>
                    </a:lnT>
                    <a:lnB>
                      <a:noFill/>
                    </a:lnB>
                    <a:noFill/>
                  </a:tcPr>
                </a:tc>
                <a:tc>
                  <a:txBody>
                    <a:bodyPr/>
                    <a:lstStyle/>
                    <a:p>
                      <a:pPr algn="l" fontAlgn="b"/>
                      <a:r>
                        <a:rPr lang="en-CA" sz="1600" b="0" i="0" u="none" strike="noStrike">
                          <a:solidFill>
                            <a:srgbClr val="000000"/>
                          </a:solidFill>
                          <a:effectLst/>
                          <a:latin typeface="+mn-lt"/>
                        </a:rPr>
                        <a:t>Structure</a:t>
                      </a:r>
                    </a:p>
                  </a:txBody>
                  <a:tcPr marL="7620" marR="7620" marT="7620" marB="0" anchor="b">
                    <a:lnL>
                      <a:noFill/>
                    </a:lnL>
                    <a:lnR>
                      <a:noFill/>
                    </a:lnR>
                    <a:lnT>
                      <a:noFill/>
                    </a:lnT>
                    <a:lnB>
                      <a:noFill/>
                    </a:lnB>
                    <a:noFill/>
                  </a:tcPr>
                </a:tc>
                <a:extLst>
                  <a:ext uri="{0D108BD9-81ED-4DB2-BD59-A6C34878D82A}">
                    <a16:rowId xmlns:a16="http://schemas.microsoft.com/office/drawing/2014/main" val="2838977523"/>
                  </a:ext>
                </a:extLst>
              </a:tr>
              <a:tr h="175260">
                <a:tc>
                  <a:txBody>
                    <a:bodyPr/>
                    <a:lstStyle/>
                    <a:p>
                      <a:pPr algn="l" fontAlgn="b"/>
                      <a:r>
                        <a:rPr lang="en-CA" sz="1600" b="0" i="0" u="none" strike="noStrike" dirty="0">
                          <a:solidFill>
                            <a:srgbClr val="000000"/>
                          </a:solidFill>
                          <a:effectLst/>
                          <a:latin typeface="+mn-lt"/>
                        </a:rPr>
                        <a:t>IRIS</a:t>
                      </a:r>
                    </a:p>
                  </a:txBody>
                  <a:tcPr marL="7620" marR="7620" marT="7620" marB="0" anchor="b">
                    <a:lnL>
                      <a:noFill/>
                    </a:lnL>
                    <a:lnR>
                      <a:noFill/>
                    </a:lnR>
                    <a:lnT>
                      <a:noFill/>
                    </a:lnT>
                    <a:lnB>
                      <a:noFill/>
                    </a:lnB>
                    <a:noFill/>
                  </a:tcPr>
                </a:tc>
                <a:tc>
                  <a:txBody>
                    <a:bodyPr/>
                    <a:lstStyle/>
                    <a:p>
                      <a:pPr algn="l" fontAlgn="b"/>
                      <a:r>
                        <a:rPr lang="en-CA" sz="1600" b="0" i="0" u="none" strike="noStrike">
                          <a:solidFill>
                            <a:srgbClr val="000000"/>
                          </a:solidFill>
                          <a:effectLst/>
                          <a:latin typeface="+mn-lt"/>
                        </a:rPr>
                        <a:t>Rituparna Kanungo</a:t>
                      </a:r>
                    </a:p>
                  </a:txBody>
                  <a:tcPr marL="7620" marR="7620" marT="7620" marB="0" anchor="b">
                    <a:lnL>
                      <a:noFill/>
                    </a:lnL>
                    <a:lnR>
                      <a:noFill/>
                    </a:lnR>
                    <a:lnT>
                      <a:noFill/>
                    </a:lnT>
                    <a:lnB>
                      <a:noFill/>
                    </a:lnB>
                    <a:noFill/>
                  </a:tcPr>
                </a:tc>
                <a:tc>
                  <a:txBody>
                    <a:bodyPr/>
                    <a:lstStyle/>
                    <a:p>
                      <a:pPr algn="l" fontAlgn="b"/>
                      <a:r>
                        <a:rPr lang="en-CA" sz="1600" b="0" i="0" u="none" strike="noStrike">
                          <a:solidFill>
                            <a:srgbClr val="000000"/>
                          </a:solidFill>
                          <a:effectLst/>
                          <a:latin typeface="+mn-lt"/>
                        </a:rPr>
                        <a:t>Structure</a:t>
                      </a:r>
                    </a:p>
                  </a:txBody>
                  <a:tcPr marL="7620" marR="7620" marT="7620" marB="0" anchor="b">
                    <a:lnL>
                      <a:noFill/>
                    </a:lnL>
                    <a:lnR>
                      <a:noFill/>
                    </a:lnR>
                    <a:lnT>
                      <a:noFill/>
                    </a:lnT>
                    <a:lnB>
                      <a:noFill/>
                    </a:lnB>
                    <a:noFill/>
                  </a:tcPr>
                </a:tc>
                <a:extLst>
                  <a:ext uri="{0D108BD9-81ED-4DB2-BD59-A6C34878D82A}">
                    <a16:rowId xmlns:a16="http://schemas.microsoft.com/office/drawing/2014/main" val="3004316389"/>
                  </a:ext>
                </a:extLst>
              </a:tr>
              <a:tr h="175260">
                <a:tc>
                  <a:txBody>
                    <a:bodyPr/>
                    <a:lstStyle/>
                    <a:p>
                      <a:pPr algn="l" fontAlgn="b"/>
                      <a:r>
                        <a:rPr lang="en-CA" sz="1600" b="0" i="0" u="none" strike="noStrike" dirty="0">
                          <a:solidFill>
                            <a:srgbClr val="000000"/>
                          </a:solidFill>
                          <a:effectLst/>
                          <a:latin typeface="+mn-lt"/>
                        </a:rPr>
                        <a:t>2-step RIB</a:t>
                      </a:r>
                    </a:p>
                  </a:txBody>
                  <a:tcPr marL="7620" marR="7620" marT="7620" marB="0" anchor="b">
                    <a:lnL>
                      <a:noFill/>
                    </a:lnL>
                    <a:lnR>
                      <a:noFill/>
                    </a:lnR>
                    <a:lnT>
                      <a:noFill/>
                    </a:lnT>
                    <a:lnB>
                      <a:noFill/>
                    </a:lnB>
                    <a:noFill/>
                  </a:tcPr>
                </a:tc>
                <a:tc>
                  <a:txBody>
                    <a:bodyPr/>
                    <a:lstStyle/>
                    <a:p>
                      <a:pPr algn="l" fontAlgn="b"/>
                      <a:r>
                        <a:rPr lang="en-CA" sz="1600" b="0" i="0" u="none" strike="noStrike">
                          <a:solidFill>
                            <a:srgbClr val="000000"/>
                          </a:solidFill>
                          <a:effectLst/>
                          <a:latin typeface="+mn-lt"/>
                        </a:rPr>
                        <a:t>Rituparna Kanungo</a:t>
                      </a:r>
                    </a:p>
                  </a:txBody>
                  <a:tcPr marL="7620" marR="7620" marT="7620" marB="0" anchor="b">
                    <a:lnL>
                      <a:noFill/>
                    </a:lnL>
                    <a:lnR>
                      <a:noFill/>
                    </a:lnR>
                    <a:lnT>
                      <a:noFill/>
                    </a:lnT>
                    <a:lnB>
                      <a:noFill/>
                    </a:lnB>
                    <a:noFill/>
                  </a:tcPr>
                </a:tc>
                <a:tc>
                  <a:txBody>
                    <a:bodyPr/>
                    <a:lstStyle/>
                    <a:p>
                      <a:pPr algn="l" fontAlgn="b"/>
                      <a:r>
                        <a:rPr lang="en-CA" sz="1600" b="0" i="0" u="none" strike="noStrike">
                          <a:solidFill>
                            <a:srgbClr val="000000"/>
                          </a:solidFill>
                          <a:effectLst/>
                          <a:latin typeface="+mn-lt"/>
                        </a:rPr>
                        <a:t>Structure</a:t>
                      </a:r>
                    </a:p>
                  </a:txBody>
                  <a:tcPr marL="7620" marR="7620" marT="7620" marB="0" anchor="b">
                    <a:lnL>
                      <a:noFill/>
                    </a:lnL>
                    <a:lnR>
                      <a:noFill/>
                    </a:lnR>
                    <a:lnT>
                      <a:noFill/>
                    </a:lnT>
                    <a:lnB>
                      <a:noFill/>
                    </a:lnB>
                    <a:noFill/>
                  </a:tcPr>
                </a:tc>
                <a:extLst>
                  <a:ext uri="{0D108BD9-81ED-4DB2-BD59-A6C34878D82A}">
                    <a16:rowId xmlns:a16="http://schemas.microsoft.com/office/drawing/2014/main" val="207211095"/>
                  </a:ext>
                </a:extLst>
              </a:tr>
              <a:tr h="175260">
                <a:tc>
                  <a:txBody>
                    <a:bodyPr/>
                    <a:lstStyle/>
                    <a:p>
                      <a:pPr algn="l" fontAlgn="b"/>
                      <a:r>
                        <a:rPr lang="en-CA" sz="1600" b="0" i="0" u="none" strike="noStrike" dirty="0">
                          <a:solidFill>
                            <a:srgbClr val="000000"/>
                          </a:solidFill>
                          <a:effectLst/>
                          <a:latin typeface="+mn-lt"/>
                        </a:rPr>
                        <a:t>In-flight fragmentation</a:t>
                      </a:r>
                    </a:p>
                  </a:txBody>
                  <a:tcPr marL="7620" marR="7620" marT="7620" marB="0" anchor="b">
                    <a:lnL>
                      <a:noFill/>
                    </a:lnL>
                    <a:lnR>
                      <a:noFill/>
                    </a:lnR>
                    <a:lnT>
                      <a:noFill/>
                    </a:lnT>
                    <a:lnB>
                      <a:noFill/>
                    </a:lnB>
                    <a:noFill/>
                  </a:tcPr>
                </a:tc>
                <a:tc>
                  <a:txBody>
                    <a:bodyPr/>
                    <a:lstStyle/>
                    <a:p>
                      <a:pPr algn="l" fontAlgn="b"/>
                      <a:r>
                        <a:rPr lang="en-CA" sz="1600" b="0" i="0" u="none" strike="noStrike">
                          <a:solidFill>
                            <a:srgbClr val="000000"/>
                          </a:solidFill>
                          <a:effectLst/>
                          <a:latin typeface="+mn-lt"/>
                        </a:rPr>
                        <a:t>Rituparna Kanungo</a:t>
                      </a:r>
                    </a:p>
                  </a:txBody>
                  <a:tcPr marL="7620" marR="7620" marT="7620" marB="0" anchor="b">
                    <a:lnL>
                      <a:noFill/>
                    </a:lnL>
                    <a:lnR>
                      <a:noFill/>
                    </a:lnR>
                    <a:lnT>
                      <a:noFill/>
                    </a:lnT>
                    <a:lnB>
                      <a:noFill/>
                    </a:lnB>
                    <a:noFill/>
                  </a:tcPr>
                </a:tc>
                <a:tc>
                  <a:txBody>
                    <a:bodyPr/>
                    <a:lstStyle/>
                    <a:p>
                      <a:pPr algn="l" fontAlgn="b"/>
                      <a:r>
                        <a:rPr lang="en-CA" sz="1600" b="0" i="0" u="none" strike="noStrike" dirty="0">
                          <a:solidFill>
                            <a:srgbClr val="000000"/>
                          </a:solidFill>
                          <a:effectLst/>
                          <a:latin typeface="+mn-lt"/>
                        </a:rPr>
                        <a:t>Structure</a:t>
                      </a:r>
                    </a:p>
                  </a:txBody>
                  <a:tcPr marL="7620" marR="7620" marT="7620" marB="0" anchor="b">
                    <a:lnL>
                      <a:noFill/>
                    </a:lnL>
                    <a:lnR>
                      <a:noFill/>
                    </a:lnR>
                    <a:lnT>
                      <a:noFill/>
                    </a:lnT>
                    <a:lnB>
                      <a:noFill/>
                    </a:lnB>
                    <a:noFill/>
                  </a:tcPr>
                </a:tc>
                <a:extLst>
                  <a:ext uri="{0D108BD9-81ED-4DB2-BD59-A6C34878D82A}">
                    <a16:rowId xmlns:a16="http://schemas.microsoft.com/office/drawing/2014/main" val="4112250004"/>
                  </a:ext>
                </a:extLst>
              </a:tr>
            </a:tbl>
          </a:graphicData>
        </a:graphic>
      </p:graphicFrame>
      <p:graphicFrame>
        <p:nvGraphicFramePr>
          <p:cNvPr id="6" name="Table 5">
            <a:extLst>
              <a:ext uri="{FF2B5EF4-FFF2-40B4-BE49-F238E27FC236}">
                <a16:creationId xmlns:a16="http://schemas.microsoft.com/office/drawing/2014/main" id="{141E8CEC-AF37-7DAC-F457-0A210CF40091}"/>
              </a:ext>
            </a:extLst>
          </p:cNvPr>
          <p:cNvGraphicFramePr>
            <a:graphicFrameLocks noGrp="1"/>
          </p:cNvGraphicFramePr>
          <p:nvPr>
            <p:extLst>
              <p:ext uri="{D42A27DB-BD31-4B8C-83A1-F6EECF244321}">
                <p14:modId xmlns:p14="http://schemas.microsoft.com/office/powerpoint/2010/main" val="2488995507"/>
              </p:ext>
            </p:extLst>
          </p:nvPr>
        </p:nvGraphicFramePr>
        <p:xfrm>
          <a:off x="6178550" y="2683161"/>
          <a:ext cx="5706878" cy="1859280"/>
        </p:xfrm>
        <a:graphic>
          <a:graphicData uri="http://schemas.openxmlformats.org/drawingml/2006/table">
            <a:tbl>
              <a:tblPr/>
              <a:tblGrid>
                <a:gridCol w="2300111">
                  <a:extLst>
                    <a:ext uri="{9D8B030D-6E8A-4147-A177-3AD203B41FA5}">
                      <a16:colId xmlns:a16="http://schemas.microsoft.com/office/drawing/2014/main" val="1329467980"/>
                    </a:ext>
                  </a:extLst>
                </a:gridCol>
                <a:gridCol w="2148216">
                  <a:extLst>
                    <a:ext uri="{9D8B030D-6E8A-4147-A177-3AD203B41FA5}">
                      <a16:colId xmlns:a16="http://schemas.microsoft.com/office/drawing/2014/main" val="1317171085"/>
                    </a:ext>
                  </a:extLst>
                </a:gridCol>
                <a:gridCol w="1258551">
                  <a:extLst>
                    <a:ext uri="{9D8B030D-6E8A-4147-A177-3AD203B41FA5}">
                      <a16:colId xmlns:a16="http://schemas.microsoft.com/office/drawing/2014/main" val="416232606"/>
                    </a:ext>
                  </a:extLst>
                </a:gridCol>
              </a:tblGrid>
              <a:tr h="350520">
                <a:tc>
                  <a:txBody>
                    <a:bodyPr/>
                    <a:lstStyle/>
                    <a:p>
                      <a:pPr algn="l" fontAlgn="b"/>
                      <a:r>
                        <a:rPr lang="en-CA" sz="1600" b="1" i="0" u="none" strike="noStrike">
                          <a:solidFill>
                            <a:srgbClr val="000000"/>
                          </a:solidFill>
                          <a:effectLst/>
                          <a:latin typeface="+mn-lt"/>
                        </a:rPr>
                        <a:t>Short Title</a:t>
                      </a:r>
                    </a:p>
                  </a:txBody>
                  <a:tcPr marL="7620" marR="7620" marT="7620" marB="0" anchor="b">
                    <a:lnL>
                      <a:noFill/>
                    </a:lnL>
                    <a:lnR>
                      <a:noFill/>
                    </a:lnR>
                    <a:lnT>
                      <a:noFill/>
                    </a:lnT>
                    <a:lnB>
                      <a:noFill/>
                    </a:lnB>
                    <a:noFill/>
                  </a:tcPr>
                </a:tc>
                <a:tc>
                  <a:txBody>
                    <a:bodyPr/>
                    <a:lstStyle/>
                    <a:p>
                      <a:pPr algn="l" fontAlgn="b"/>
                      <a:r>
                        <a:rPr lang="en-CA" sz="1600" b="1" i="0" u="none" strike="noStrike">
                          <a:solidFill>
                            <a:srgbClr val="000000"/>
                          </a:solidFill>
                          <a:effectLst/>
                          <a:latin typeface="+mn-lt"/>
                        </a:rPr>
                        <a:t>Author</a:t>
                      </a:r>
                    </a:p>
                  </a:txBody>
                  <a:tcPr marL="7620" marR="7620" marT="7620" marB="0" anchor="b">
                    <a:lnL>
                      <a:noFill/>
                    </a:lnL>
                    <a:lnR>
                      <a:noFill/>
                    </a:lnR>
                    <a:lnT>
                      <a:noFill/>
                    </a:lnT>
                    <a:lnB>
                      <a:noFill/>
                    </a:lnB>
                    <a:noFill/>
                  </a:tcPr>
                </a:tc>
                <a:tc>
                  <a:txBody>
                    <a:bodyPr/>
                    <a:lstStyle/>
                    <a:p>
                      <a:pPr algn="l" fontAlgn="b"/>
                      <a:r>
                        <a:rPr lang="en-CA" sz="1600" b="1" i="0" u="none" strike="noStrike">
                          <a:solidFill>
                            <a:srgbClr val="000000"/>
                          </a:solidFill>
                          <a:effectLst/>
                          <a:latin typeface="+mn-lt"/>
                        </a:rPr>
                        <a:t>Main SWG</a:t>
                      </a:r>
                    </a:p>
                  </a:txBody>
                  <a:tcPr marL="7620" marR="7620" marT="7620" marB="0" anchor="b">
                    <a:lnL>
                      <a:noFill/>
                    </a:lnL>
                    <a:lnR>
                      <a:noFill/>
                    </a:lnR>
                    <a:lnT>
                      <a:noFill/>
                    </a:lnT>
                    <a:lnB>
                      <a:noFill/>
                    </a:lnB>
                    <a:noFill/>
                  </a:tcPr>
                </a:tc>
                <a:extLst>
                  <a:ext uri="{0D108BD9-81ED-4DB2-BD59-A6C34878D82A}">
                    <a16:rowId xmlns:a16="http://schemas.microsoft.com/office/drawing/2014/main" val="317536312"/>
                  </a:ext>
                </a:extLst>
              </a:tr>
              <a:tr h="175260">
                <a:tc>
                  <a:txBody>
                    <a:bodyPr/>
                    <a:lstStyle/>
                    <a:p>
                      <a:pPr algn="l" fontAlgn="b"/>
                      <a:r>
                        <a:rPr lang="en-CA" sz="1600" b="0" i="0" u="none" strike="noStrike">
                          <a:solidFill>
                            <a:srgbClr val="000000"/>
                          </a:solidFill>
                          <a:effectLst/>
                          <a:latin typeface="+mn-lt"/>
                        </a:rPr>
                        <a:t>Gazerlis theory</a:t>
                      </a:r>
                    </a:p>
                  </a:txBody>
                  <a:tcPr marL="7620" marR="7620" marT="7620" marB="0" anchor="b">
                    <a:lnL>
                      <a:noFill/>
                    </a:lnL>
                    <a:lnR>
                      <a:noFill/>
                    </a:lnR>
                    <a:lnT>
                      <a:noFill/>
                    </a:lnT>
                    <a:lnB>
                      <a:noFill/>
                    </a:lnB>
                    <a:noFill/>
                  </a:tcPr>
                </a:tc>
                <a:tc>
                  <a:txBody>
                    <a:bodyPr/>
                    <a:lstStyle/>
                    <a:p>
                      <a:pPr algn="l" fontAlgn="b"/>
                      <a:r>
                        <a:rPr lang="en-CA" sz="1600" b="0" i="0" u="none" strike="noStrike">
                          <a:solidFill>
                            <a:srgbClr val="000000"/>
                          </a:solidFill>
                          <a:effectLst/>
                          <a:latin typeface="+mn-lt"/>
                        </a:rPr>
                        <a:t>Alex Gezerlis</a:t>
                      </a:r>
                    </a:p>
                  </a:txBody>
                  <a:tcPr marL="7620" marR="7620" marT="7620" marB="0" anchor="b">
                    <a:lnL>
                      <a:noFill/>
                    </a:lnL>
                    <a:lnR>
                      <a:noFill/>
                    </a:lnR>
                    <a:lnT>
                      <a:noFill/>
                    </a:lnT>
                    <a:lnB>
                      <a:noFill/>
                    </a:lnB>
                    <a:noFill/>
                  </a:tcPr>
                </a:tc>
                <a:tc>
                  <a:txBody>
                    <a:bodyPr/>
                    <a:lstStyle/>
                    <a:p>
                      <a:pPr algn="l" fontAlgn="b"/>
                      <a:r>
                        <a:rPr lang="en-CA" sz="1600" b="0" i="0" u="none" strike="noStrike" dirty="0">
                          <a:solidFill>
                            <a:srgbClr val="000000"/>
                          </a:solidFill>
                          <a:effectLst/>
                          <a:latin typeface="+mn-lt"/>
                        </a:rPr>
                        <a:t>Theory</a:t>
                      </a:r>
                    </a:p>
                  </a:txBody>
                  <a:tcPr marL="7620" marR="7620" marT="7620" marB="0" anchor="b">
                    <a:lnL>
                      <a:noFill/>
                    </a:lnL>
                    <a:lnR>
                      <a:noFill/>
                    </a:lnR>
                    <a:lnT>
                      <a:noFill/>
                    </a:lnT>
                    <a:lnB>
                      <a:noFill/>
                    </a:lnB>
                    <a:noFill/>
                  </a:tcPr>
                </a:tc>
                <a:extLst>
                  <a:ext uri="{0D108BD9-81ED-4DB2-BD59-A6C34878D82A}">
                    <a16:rowId xmlns:a16="http://schemas.microsoft.com/office/drawing/2014/main" val="887747935"/>
                  </a:ext>
                </a:extLst>
              </a:tr>
              <a:tr h="175260">
                <a:tc>
                  <a:txBody>
                    <a:bodyPr/>
                    <a:lstStyle/>
                    <a:p>
                      <a:pPr algn="l" fontAlgn="b"/>
                      <a:r>
                        <a:rPr lang="en-CA" sz="1600" b="0" i="0" u="none" strike="noStrike">
                          <a:solidFill>
                            <a:srgbClr val="000000"/>
                          </a:solidFill>
                          <a:effectLst/>
                          <a:latin typeface="+mn-lt"/>
                        </a:rPr>
                        <a:t>Holt theory</a:t>
                      </a:r>
                    </a:p>
                  </a:txBody>
                  <a:tcPr marL="7620" marR="7620" marT="7620" marB="0" anchor="b">
                    <a:lnL>
                      <a:noFill/>
                    </a:lnL>
                    <a:lnR>
                      <a:noFill/>
                    </a:lnR>
                    <a:lnT>
                      <a:noFill/>
                    </a:lnT>
                    <a:lnB>
                      <a:noFill/>
                    </a:lnB>
                    <a:noFill/>
                  </a:tcPr>
                </a:tc>
                <a:tc>
                  <a:txBody>
                    <a:bodyPr/>
                    <a:lstStyle/>
                    <a:p>
                      <a:pPr algn="l" fontAlgn="b"/>
                      <a:r>
                        <a:rPr lang="en-CA" sz="1600" b="0" i="0" u="none" strike="noStrike">
                          <a:solidFill>
                            <a:srgbClr val="000000"/>
                          </a:solidFill>
                          <a:effectLst/>
                          <a:latin typeface="+mn-lt"/>
                        </a:rPr>
                        <a:t>Jason Holt</a:t>
                      </a:r>
                    </a:p>
                  </a:txBody>
                  <a:tcPr marL="7620" marR="7620" marT="7620" marB="0" anchor="b">
                    <a:lnL>
                      <a:noFill/>
                    </a:lnL>
                    <a:lnR>
                      <a:noFill/>
                    </a:lnR>
                    <a:lnT>
                      <a:noFill/>
                    </a:lnT>
                    <a:lnB>
                      <a:noFill/>
                    </a:lnB>
                    <a:noFill/>
                  </a:tcPr>
                </a:tc>
                <a:tc>
                  <a:txBody>
                    <a:bodyPr/>
                    <a:lstStyle/>
                    <a:p>
                      <a:pPr algn="l" fontAlgn="b"/>
                      <a:r>
                        <a:rPr lang="en-CA" sz="1600" b="0" i="0" u="none" strike="noStrike">
                          <a:solidFill>
                            <a:srgbClr val="000000"/>
                          </a:solidFill>
                          <a:effectLst/>
                          <a:latin typeface="+mn-lt"/>
                        </a:rPr>
                        <a:t>Theory</a:t>
                      </a:r>
                    </a:p>
                  </a:txBody>
                  <a:tcPr marL="7620" marR="7620" marT="7620" marB="0" anchor="b">
                    <a:lnL>
                      <a:noFill/>
                    </a:lnL>
                    <a:lnR>
                      <a:noFill/>
                    </a:lnR>
                    <a:lnT>
                      <a:noFill/>
                    </a:lnT>
                    <a:lnB>
                      <a:noFill/>
                    </a:lnB>
                    <a:noFill/>
                  </a:tcPr>
                </a:tc>
                <a:extLst>
                  <a:ext uri="{0D108BD9-81ED-4DB2-BD59-A6C34878D82A}">
                    <a16:rowId xmlns:a16="http://schemas.microsoft.com/office/drawing/2014/main" val="4057962328"/>
                  </a:ext>
                </a:extLst>
              </a:tr>
              <a:tr h="175260">
                <a:tc>
                  <a:txBody>
                    <a:bodyPr/>
                    <a:lstStyle/>
                    <a:p>
                      <a:pPr algn="l" fontAlgn="b"/>
                      <a:r>
                        <a:rPr lang="en-CA" sz="1600" b="0" i="0" u="none" strike="noStrike">
                          <a:solidFill>
                            <a:srgbClr val="000000"/>
                          </a:solidFill>
                          <a:effectLst/>
                          <a:latin typeface="+mn-lt"/>
                        </a:rPr>
                        <a:t>Ab initio</a:t>
                      </a:r>
                    </a:p>
                  </a:txBody>
                  <a:tcPr marL="7620" marR="7620" marT="7620" marB="0" anchor="b">
                    <a:lnL>
                      <a:noFill/>
                    </a:lnL>
                    <a:lnR>
                      <a:noFill/>
                    </a:lnR>
                    <a:lnT>
                      <a:noFill/>
                    </a:lnT>
                    <a:lnB>
                      <a:noFill/>
                    </a:lnB>
                    <a:noFill/>
                  </a:tcPr>
                </a:tc>
                <a:tc>
                  <a:txBody>
                    <a:bodyPr/>
                    <a:lstStyle/>
                    <a:p>
                      <a:pPr algn="l" fontAlgn="b"/>
                      <a:r>
                        <a:rPr lang="en-CA" sz="1600" b="0" i="0" u="none" strike="noStrike">
                          <a:solidFill>
                            <a:srgbClr val="000000"/>
                          </a:solidFill>
                          <a:effectLst/>
                          <a:latin typeface="+mn-lt"/>
                        </a:rPr>
                        <a:t>Petr Navratil</a:t>
                      </a:r>
                    </a:p>
                  </a:txBody>
                  <a:tcPr marL="7620" marR="7620" marT="7620" marB="0" anchor="b">
                    <a:lnL>
                      <a:noFill/>
                    </a:lnL>
                    <a:lnR>
                      <a:noFill/>
                    </a:lnR>
                    <a:lnT>
                      <a:noFill/>
                    </a:lnT>
                    <a:lnB>
                      <a:noFill/>
                    </a:lnB>
                    <a:noFill/>
                  </a:tcPr>
                </a:tc>
                <a:tc>
                  <a:txBody>
                    <a:bodyPr/>
                    <a:lstStyle/>
                    <a:p>
                      <a:pPr algn="l" fontAlgn="b"/>
                      <a:r>
                        <a:rPr lang="en-CA" sz="1600" b="0" i="0" u="none" strike="noStrike">
                          <a:solidFill>
                            <a:srgbClr val="000000"/>
                          </a:solidFill>
                          <a:effectLst/>
                          <a:latin typeface="+mn-lt"/>
                        </a:rPr>
                        <a:t>Theory</a:t>
                      </a:r>
                    </a:p>
                  </a:txBody>
                  <a:tcPr marL="7620" marR="7620" marT="7620" marB="0" anchor="b">
                    <a:lnL>
                      <a:noFill/>
                    </a:lnL>
                    <a:lnR>
                      <a:noFill/>
                    </a:lnR>
                    <a:lnT>
                      <a:noFill/>
                    </a:lnT>
                    <a:lnB>
                      <a:noFill/>
                    </a:lnB>
                    <a:noFill/>
                  </a:tcPr>
                </a:tc>
                <a:extLst>
                  <a:ext uri="{0D108BD9-81ED-4DB2-BD59-A6C34878D82A}">
                    <a16:rowId xmlns:a16="http://schemas.microsoft.com/office/drawing/2014/main" val="2971921939"/>
                  </a:ext>
                </a:extLst>
              </a:tr>
              <a:tr h="175260">
                <a:tc>
                  <a:txBody>
                    <a:bodyPr/>
                    <a:lstStyle/>
                    <a:p>
                      <a:pPr algn="l" fontAlgn="b"/>
                      <a:r>
                        <a:rPr lang="en-CA" sz="1600" b="0" i="0" u="none" strike="noStrike">
                          <a:solidFill>
                            <a:srgbClr val="000000"/>
                          </a:solidFill>
                          <a:effectLst/>
                          <a:latin typeface="+mn-lt"/>
                        </a:rPr>
                        <a:t>Gojko Theory</a:t>
                      </a:r>
                    </a:p>
                  </a:txBody>
                  <a:tcPr marL="7620" marR="7620" marT="7620" marB="0" anchor="b">
                    <a:lnL>
                      <a:noFill/>
                    </a:lnL>
                    <a:lnR>
                      <a:noFill/>
                    </a:lnR>
                    <a:lnT>
                      <a:noFill/>
                    </a:lnT>
                    <a:lnB>
                      <a:noFill/>
                    </a:lnB>
                    <a:noFill/>
                  </a:tcPr>
                </a:tc>
                <a:tc>
                  <a:txBody>
                    <a:bodyPr/>
                    <a:lstStyle/>
                    <a:p>
                      <a:pPr algn="l" fontAlgn="b"/>
                      <a:r>
                        <a:rPr lang="en-CA" sz="1600" b="0" i="0" u="none" strike="noStrike">
                          <a:solidFill>
                            <a:srgbClr val="000000"/>
                          </a:solidFill>
                          <a:effectLst/>
                          <a:latin typeface="+mn-lt"/>
                        </a:rPr>
                        <a:t>Gojko Vujanovic</a:t>
                      </a:r>
                    </a:p>
                  </a:txBody>
                  <a:tcPr marL="7620" marR="7620" marT="7620" marB="0" anchor="b">
                    <a:lnL>
                      <a:noFill/>
                    </a:lnL>
                    <a:lnR>
                      <a:noFill/>
                    </a:lnR>
                    <a:lnT>
                      <a:noFill/>
                    </a:lnT>
                    <a:lnB>
                      <a:noFill/>
                    </a:lnB>
                    <a:noFill/>
                  </a:tcPr>
                </a:tc>
                <a:tc>
                  <a:txBody>
                    <a:bodyPr/>
                    <a:lstStyle/>
                    <a:p>
                      <a:pPr algn="l" fontAlgn="b"/>
                      <a:r>
                        <a:rPr lang="en-CA" sz="1600" b="0" i="0" u="none" strike="noStrike" dirty="0">
                          <a:solidFill>
                            <a:srgbClr val="000000"/>
                          </a:solidFill>
                          <a:effectLst/>
                          <a:latin typeface="+mn-lt"/>
                        </a:rPr>
                        <a:t>Theory</a:t>
                      </a:r>
                    </a:p>
                  </a:txBody>
                  <a:tcPr marL="7620" marR="7620" marT="7620" marB="0" anchor="b">
                    <a:lnL>
                      <a:noFill/>
                    </a:lnL>
                    <a:lnR>
                      <a:noFill/>
                    </a:lnR>
                    <a:lnT>
                      <a:noFill/>
                    </a:lnT>
                    <a:lnB>
                      <a:noFill/>
                    </a:lnB>
                    <a:noFill/>
                  </a:tcPr>
                </a:tc>
                <a:extLst>
                  <a:ext uri="{0D108BD9-81ED-4DB2-BD59-A6C34878D82A}">
                    <a16:rowId xmlns:a16="http://schemas.microsoft.com/office/drawing/2014/main" val="2116048030"/>
                  </a:ext>
                </a:extLst>
              </a:tr>
              <a:tr h="175260">
                <a:tc>
                  <a:txBody>
                    <a:bodyPr/>
                    <a:lstStyle/>
                    <a:p>
                      <a:pPr algn="l" fontAlgn="b"/>
                      <a:r>
                        <a:rPr lang="en-CA" sz="1600" b="0" i="0" u="none" strike="noStrike" dirty="0">
                          <a:solidFill>
                            <a:srgbClr val="000000"/>
                          </a:solidFill>
                          <a:effectLst/>
                          <a:latin typeface="+mn-lt"/>
                        </a:rPr>
                        <a:t>Accel tech</a:t>
                      </a:r>
                    </a:p>
                  </a:txBody>
                  <a:tcPr marL="7620" marR="7620" marT="7620" marB="0" anchor="b">
                    <a:lnL>
                      <a:noFill/>
                    </a:lnL>
                    <a:lnR>
                      <a:noFill/>
                    </a:lnR>
                    <a:lnT>
                      <a:noFill/>
                    </a:lnT>
                    <a:lnB>
                      <a:noFill/>
                    </a:lnB>
                    <a:noFill/>
                  </a:tcPr>
                </a:tc>
                <a:tc>
                  <a:txBody>
                    <a:bodyPr/>
                    <a:lstStyle/>
                    <a:p>
                      <a:pPr algn="l" fontAlgn="b"/>
                      <a:r>
                        <a:rPr lang="en-CA" sz="1600" b="0" i="0" u="none" strike="noStrike">
                          <a:solidFill>
                            <a:srgbClr val="000000"/>
                          </a:solidFill>
                          <a:effectLst/>
                          <a:latin typeface="+mn-lt"/>
                        </a:rPr>
                        <a:t>Thomas Planche</a:t>
                      </a:r>
                    </a:p>
                  </a:txBody>
                  <a:tcPr marL="7620" marR="7620" marT="7620" marB="0" anchor="b">
                    <a:lnL>
                      <a:noFill/>
                    </a:lnL>
                    <a:lnR>
                      <a:noFill/>
                    </a:lnR>
                    <a:lnT>
                      <a:noFill/>
                    </a:lnT>
                    <a:lnB>
                      <a:noFill/>
                    </a:lnB>
                    <a:noFill/>
                  </a:tcPr>
                </a:tc>
                <a:tc>
                  <a:txBody>
                    <a:bodyPr/>
                    <a:lstStyle/>
                    <a:p>
                      <a:pPr algn="l" fontAlgn="b"/>
                      <a:r>
                        <a:rPr lang="en-CA" sz="1600" b="0" i="0" u="none" strike="noStrike">
                          <a:solidFill>
                            <a:srgbClr val="000000"/>
                          </a:solidFill>
                          <a:effectLst/>
                          <a:latin typeface="+mn-lt"/>
                        </a:rPr>
                        <a:t>Accel.</a:t>
                      </a:r>
                    </a:p>
                  </a:txBody>
                  <a:tcPr marL="7620" marR="7620" marT="7620" marB="0" anchor="b">
                    <a:lnL>
                      <a:noFill/>
                    </a:lnL>
                    <a:lnR>
                      <a:noFill/>
                    </a:lnR>
                    <a:lnT>
                      <a:noFill/>
                    </a:lnT>
                    <a:lnB>
                      <a:noFill/>
                    </a:lnB>
                    <a:noFill/>
                  </a:tcPr>
                </a:tc>
                <a:extLst>
                  <a:ext uri="{0D108BD9-81ED-4DB2-BD59-A6C34878D82A}">
                    <a16:rowId xmlns:a16="http://schemas.microsoft.com/office/drawing/2014/main" val="3133838638"/>
                  </a:ext>
                </a:extLst>
              </a:tr>
              <a:tr h="175260">
                <a:tc>
                  <a:txBody>
                    <a:bodyPr/>
                    <a:lstStyle/>
                    <a:p>
                      <a:pPr algn="l" fontAlgn="b"/>
                      <a:r>
                        <a:rPr lang="en-CA" sz="1600" b="0" i="0" u="none" strike="noStrike">
                          <a:solidFill>
                            <a:srgbClr val="000000"/>
                          </a:solidFill>
                          <a:effectLst/>
                          <a:latin typeface="+mn-lt"/>
                        </a:rPr>
                        <a:t>Supercond. Magnets</a:t>
                      </a:r>
                    </a:p>
                  </a:txBody>
                  <a:tcPr marL="7620" marR="7620" marT="7620" marB="0" anchor="b">
                    <a:lnL>
                      <a:noFill/>
                    </a:lnL>
                    <a:lnR>
                      <a:noFill/>
                    </a:lnR>
                    <a:lnT>
                      <a:noFill/>
                    </a:lnT>
                    <a:lnB>
                      <a:noFill/>
                    </a:lnB>
                    <a:noFill/>
                  </a:tcPr>
                </a:tc>
                <a:tc>
                  <a:txBody>
                    <a:bodyPr/>
                    <a:lstStyle/>
                    <a:p>
                      <a:pPr algn="l" fontAlgn="b"/>
                      <a:r>
                        <a:rPr lang="en-CA" sz="1600" b="0" i="0" u="none" strike="noStrike">
                          <a:solidFill>
                            <a:srgbClr val="000000"/>
                          </a:solidFill>
                          <a:effectLst/>
                          <a:latin typeface="+mn-lt"/>
                        </a:rPr>
                        <a:t>Frederic Sirois</a:t>
                      </a:r>
                    </a:p>
                  </a:txBody>
                  <a:tcPr marL="7620" marR="7620" marT="7620" marB="0" anchor="b">
                    <a:lnL>
                      <a:noFill/>
                    </a:lnL>
                    <a:lnR>
                      <a:noFill/>
                    </a:lnR>
                    <a:lnT>
                      <a:noFill/>
                    </a:lnT>
                    <a:lnB>
                      <a:noFill/>
                    </a:lnB>
                    <a:noFill/>
                  </a:tcPr>
                </a:tc>
                <a:tc>
                  <a:txBody>
                    <a:bodyPr/>
                    <a:lstStyle/>
                    <a:p>
                      <a:pPr algn="l" fontAlgn="b"/>
                      <a:r>
                        <a:rPr lang="en-CA" sz="1600" b="0" i="0" u="none" strike="noStrike" dirty="0">
                          <a:solidFill>
                            <a:srgbClr val="000000"/>
                          </a:solidFill>
                          <a:effectLst/>
                          <a:latin typeface="+mn-lt"/>
                        </a:rPr>
                        <a:t>Accel.</a:t>
                      </a:r>
                    </a:p>
                  </a:txBody>
                  <a:tcPr marL="7620" marR="7620" marT="7620" marB="0" anchor="b">
                    <a:lnL>
                      <a:noFill/>
                    </a:lnL>
                    <a:lnR>
                      <a:noFill/>
                    </a:lnR>
                    <a:lnT>
                      <a:noFill/>
                    </a:lnT>
                    <a:lnB>
                      <a:noFill/>
                    </a:lnB>
                    <a:noFill/>
                  </a:tcPr>
                </a:tc>
                <a:extLst>
                  <a:ext uri="{0D108BD9-81ED-4DB2-BD59-A6C34878D82A}">
                    <a16:rowId xmlns:a16="http://schemas.microsoft.com/office/drawing/2014/main" val="4043213459"/>
                  </a:ext>
                </a:extLst>
              </a:tr>
            </a:tbl>
          </a:graphicData>
        </a:graphic>
      </p:graphicFrame>
    </p:spTree>
    <p:extLst>
      <p:ext uri="{BB962C8B-B14F-4D97-AF65-F5344CB8AC3E}">
        <p14:creationId xmlns:p14="http://schemas.microsoft.com/office/powerpoint/2010/main" val="7547887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The Ultra-Deep field composite, which contains approximately 10,000 galaxies.  The images were collected over a nine-year period.">
            <a:extLst>
              <a:ext uri="{FF2B5EF4-FFF2-40B4-BE49-F238E27FC236}">
                <a16:creationId xmlns:a16="http://schemas.microsoft.com/office/drawing/2014/main" id="{58E5C13F-F784-8118-F42D-48FC775F1DD6}"/>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3347" b="48511"/>
          <a:stretch/>
        </p:blipFill>
        <p:spPr bwMode="auto">
          <a:xfrm>
            <a:off x="0" y="-25398"/>
            <a:ext cx="12191988" cy="713048"/>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BD371A74-9382-3E6E-440A-C20534263501}"/>
              </a:ext>
            </a:extLst>
          </p:cNvPr>
          <p:cNvSpPr>
            <a:spLocks noGrp="1"/>
          </p:cNvSpPr>
          <p:nvPr>
            <p:ph type="title"/>
          </p:nvPr>
        </p:nvSpPr>
        <p:spPr>
          <a:xfrm>
            <a:off x="88900" y="-44073"/>
            <a:ext cx="12179300" cy="713048"/>
          </a:xfrm>
        </p:spPr>
        <p:txBody>
          <a:bodyPr>
            <a:noAutofit/>
          </a:bodyPr>
          <a:lstStyle/>
          <a:p>
            <a:r>
              <a:rPr lang="en-US" sz="2800" b="1" i="1" dirty="0">
                <a:solidFill>
                  <a:schemeClr val="bg1"/>
                </a:solidFill>
              </a:rPr>
              <a:t>Project: </a:t>
            </a:r>
            <a:r>
              <a:rPr lang="en-US" sz="2800" dirty="0">
                <a:solidFill>
                  <a:schemeClr val="bg1"/>
                </a:solidFill>
              </a:rPr>
              <a:t>Nuclear theory programs: </a:t>
            </a:r>
            <a:r>
              <a:rPr lang="en-US" sz="2800" dirty="0" err="1">
                <a:solidFill>
                  <a:schemeClr val="bg1"/>
                </a:solidFill>
              </a:rPr>
              <a:t>Navratil</a:t>
            </a:r>
            <a:r>
              <a:rPr lang="en-US" sz="2800" dirty="0">
                <a:solidFill>
                  <a:schemeClr val="bg1"/>
                </a:solidFill>
              </a:rPr>
              <a:t> / Holt</a:t>
            </a:r>
            <a:endParaRPr lang="en-US" sz="2500" dirty="0">
              <a:solidFill>
                <a:schemeClr val="bg1"/>
              </a:solidFill>
            </a:endParaRPr>
          </a:p>
        </p:txBody>
      </p:sp>
      <p:sp>
        <p:nvSpPr>
          <p:cNvPr id="3" name="Content Placeholder 2">
            <a:extLst>
              <a:ext uri="{FF2B5EF4-FFF2-40B4-BE49-F238E27FC236}">
                <a16:creationId xmlns:a16="http://schemas.microsoft.com/office/drawing/2014/main" id="{41E77B01-3FEE-6499-243E-64466B319D02}"/>
              </a:ext>
            </a:extLst>
          </p:cNvPr>
          <p:cNvSpPr>
            <a:spLocks noGrp="1"/>
          </p:cNvSpPr>
          <p:nvPr>
            <p:ph idx="1"/>
          </p:nvPr>
        </p:nvSpPr>
        <p:spPr>
          <a:xfrm>
            <a:off x="241300" y="783931"/>
            <a:ext cx="5854700" cy="4902200"/>
          </a:xfrm>
        </p:spPr>
        <p:txBody>
          <a:bodyPr>
            <a:noAutofit/>
          </a:bodyPr>
          <a:lstStyle/>
          <a:p>
            <a:pPr marL="0" indent="0">
              <a:buNone/>
            </a:pPr>
            <a:r>
              <a:rPr lang="en-US" sz="2200" b="1" dirty="0" err="1"/>
              <a:t>Navratil</a:t>
            </a:r>
            <a:r>
              <a:rPr lang="en-US" sz="2200" b="1" dirty="0"/>
              <a:t> </a:t>
            </a:r>
            <a:r>
              <a:rPr lang="en-US" sz="2200" dirty="0"/>
              <a:t>(TRIUMF Theory group)</a:t>
            </a:r>
          </a:p>
          <a:p>
            <a:r>
              <a:rPr lang="en-US" sz="2200" b="1" dirty="0"/>
              <a:t>Primary working group: </a:t>
            </a:r>
            <a:r>
              <a:rPr lang="en-US" sz="2200" dirty="0"/>
              <a:t>Theory</a:t>
            </a:r>
          </a:p>
          <a:p>
            <a:r>
              <a:rPr lang="en-US" sz="2200" b="1" dirty="0"/>
              <a:t>Major scientific goals: </a:t>
            </a:r>
          </a:p>
          <a:p>
            <a:pPr marL="238125" indent="0">
              <a:buNone/>
            </a:pPr>
            <a:r>
              <a:rPr lang="en-US" sz="1800" dirty="0"/>
              <a:t>Develop a predictive ab initio theory of nuclear structure and nuclear reactions for light and medium mass nuclei (only calc. inputs are nucleon-nucleon and three-nucleon interactions derived within chiral Effective Field Theory)</a:t>
            </a:r>
          </a:p>
          <a:p>
            <a:r>
              <a:rPr lang="en-US" sz="2200" b="1" dirty="0"/>
              <a:t>Impact on nuclear astrophysics: </a:t>
            </a:r>
          </a:p>
          <a:p>
            <a:pPr marL="400050" indent="-161925">
              <a:buNone/>
            </a:pPr>
            <a:r>
              <a:rPr lang="en-US" sz="1800" dirty="0"/>
              <a:t>* Reactions important for astrophysics take place in the Cosmos at energies lower than accessible by experiments, so a nuclear theory with predictive power is important</a:t>
            </a:r>
          </a:p>
          <a:p>
            <a:pPr marL="238125" indent="0">
              <a:buNone/>
            </a:pPr>
            <a:endParaRPr lang="en-US" sz="1800" dirty="0"/>
          </a:p>
          <a:p>
            <a:pPr marL="400050" indent="-161925">
              <a:buNone/>
            </a:pPr>
            <a:r>
              <a:rPr lang="en-US" sz="1800" dirty="0"/>
              <a:t>* E.g. fusion and radiative capture reactions important for big bang nucleosynthesis</a:t>
            </a:r>
          </a:p>
          <a:p>
            <a:pPr marL="238125" indent="0">
              <a:buNone/>
            </a:pPr>
            <a:endParaRPr lang="en-US" sz="1800" dirty="0"/>
          </a:p>
          <a:p>
            <a:pPr marL="238125" indent="0">
              <a:buNone/>
            </a:pPr>
            <a:endParaRPr lang="en-US" sz="1800" dirty="0"/>
          </a:p>
          <a:p>
            <a:pPr marL="238125" indent="0">
              <a:buNone/>
            </a:pPr>
            <a:endParaRPr lang="en-US" sz="1800" dirty="0"/>
          </a:p>
          <a:p>
            <a:pPr marL="0" indent="0">
              <a:spcBef>
                <a:spcPts val="0"/>
              </a:spcBef>
              <a:buNone/>
            </a:pPr>
            <a:endParaRPr lang="en-US" sz="1800" dirty="0">
              <a:solidFill>
                <a:srgbClr val="000000"/>
              </a:solidFill>
            </a:endParaRPr>
          </a:p>
        </p:txBody>
      </p:sp>
      <p:sp>
        <p:nvSpPr>
          <p:cNvPr id="4" name="Content Placeholder 2">
            <a:extLst>
              <a:ext uri="{FF2B5EF4-FFF2-40B4-BE49-F238E27FC236}">
                <a16:creationId xmlns:a16="http://schemas.microsoft.com/office/drawing/2014/main" id="{886F3962-D225-67A2-17C0-CDE9E1081B4A}"/>
              </a:ext>
            </a:extLst>
          </p:cNvPr>
          <p:cNvSpPr txBox="1">
            <a:spLocks/>
          </p:cNvSpPr>
          <p:nvPr/>
        </p:nvSpPr>
        <p:spPr>
          <a:xfrm>
            <a:off x="5957455" y="783931"/>
            <a:ext cx="6109853" cy="490220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200" b="1" dirty="0"/>
              <a:t>Holt </a:t>
            </a:r>
            <a:r>
              <a:rPr lang="en-US" sz="2200" dirty="0"/>
              <a:t>(TRIUMF Theory group)</a:t>
            </a:r>
          </a:p>
          <a:p>
            <a:r>
              <a:rPr lang="en-US" sz="2200" b="1" dirty="0"/>
              <a:t>Primary working group: </a:t>
            </a:r>
            <a:r>
              <a:rPr lang="en-US" sz="2200" dirty="0"/>
              <a:t>Theory</a:t>
            </a:r>
          </a:p>
          <a:p>
            <a:r>
              <a:rPr lang="en-US" sz="2200" b="1" dirty="0"/>
              <a:t>Major scientific goals: </a:t>
            </a:r>
          </a:p>
          <a:p>
            <a:pPr marL="238125" indent="0">
              <a:buFont typeface="Arial" panose="020B0604020202020204" pitchFamily="34" charset="0"/>
              <a:buNone/>
            </a:pPr>
            <a:r>
              <a:rPr lang="en-US" sz="1800" dirty="0"/>
              <a:t>Developing a comprehensive ab initio picture of all atoms and nuclei, with robust uncertainty estimates, to provide reliable predictions to answer questions such as nature of neutrinos and dark matter, the origin of matter over antimatter, neutron stars, and nucleosynthesis</a:t>
            </a:r>
          </a:p>
          <a:p>
            <a:r>
              <a:rPr lang="en-US" sz="2200" b="1" dirty="0"/>
              <a:t>Impact on nuclear astrophysics: </a:t>
            </a:r>
          </a:p>
          <a:p>
            <a:pPr marL="400050" indent="-161925">
              <a:buFont typeface="Arial" panose="020B0604020202020204" pitchFamily="34" charset="0"/>
              <a:buNone/>
            </a:pPr>
            <a:r>
              <a:rPr lang="en-US" sz="1800" dirty="0"/>
              <a:t>* Structure of exotic nuclei, extending predictions for the nuclear driplines and evolution of magic numbers to the heavy region of nuclei (long term: global calcs)</a:t>
            </a:r>
          </a:p>
          <a:p>
            <a:pPr marL="400050" indent="-161925">
              <a:buFont typeface="Arial" panose="020B0604020202020204" pitchFamily="34" charset="0"/>
              <a:buNone/>
            </a:pPr>
            <a:r>
              <a:rPr lang="en-US" sz="1800" dirty="0"/>
              <a:t>* First ab initio input (masses, </a:t>
            </a:r>
            <a:r>
              <a:rPr lang="el-GR" sz="1800" dirty="0"/>
              <a:t>β </a:t>
            </a:r>
            <a:r>
              <a:rPr lang="en-US" sz="1800" dirty="0"/>
              <a:t>decay, and neutron capture rates) for use in r-process nucleosynthesis simulations (can now straightforwardly calculate nuclear masses and </a:t>
            </a:r>
            <a:r>
              <a:rPr lang="el-GR" sz="1800" dirty="0"/>
              <a:t>β</a:t>
            </a:r>
            <a:r>
              <a:rPr lang="en-US" sz="1800" dirty="0"/>
              <a:t> decays in the N = 82, 126 regions, critical for understanding the second and third r-process abundance peaks</a:t>
            </a:r>
          </a:p>
          <a:p>
            <a:pPr marL="400050" indent="-161925">
              <a:buFont typeface="Arial" panose="020B0604020202020204" pitchFamily="34" charset="0"/>
              <a:buNone/>
            </a:pPr>
            <a:r>
              <a:rPr lang="en-US" sz="1800" dirty="0"/>
              <a:t>* Properties of neutron stars, where ab initio calculations of infinite nuclear and neutron matter are essential</a:t>
            </a:r>
          </a:p>
          <a:p>
            <a:pPr marL="238125" indent="0">
              <a:buFont typeface="Arial" panose="020B0604020202020204" pitchFamily="34" charset="0"/>
              <a:buNone/>
            </a:pPr>
            <a:endParaRPr lang="en-US" sz="1800" dirty="0"/>
          </a:p>
          <a:p>
            <a:pPr marL="238125" indent="0">
              <a:buFont typeface="Arial" panose="020B0604020202020204" pitchFamily="34" charset="0"/>
              <a:buNone/>
            </a:pPr>
            <a:endParaRPr lang="en-US" sz="1800" dirty="0"/>
          </a:p>
          <a:p>
            <a:pPr marL="238125" indent="0">
              <a:buFont typeface="Arial" panose="020B0604020202020204" pitchFamily="34" charset="0"/>
              <a:buNone/>
            </a:pPr>
            <a:endParaRPr lang="en-US" sz="1800" dirty="0"/>
          </a:p>
          <a:p>
            <a:pPr marL="238125" indent="0">
              <a:buFont typeface="Arial" panose="020B0604020202020204" pitchFamily="34" charset="0"/>
              <a:buNone/>
            </a:pPr>
            <a:endParaRPr lang="en-US" sz="1800" dirty="0"/>
          </a:p>
          <a:p>
            <a:pPr marL="238125" indent="0">
              <a:buFont typeface="Arial" panose="020B0604020202020204" pitchFamily="34" charset="0"/>
              <a:buNone/>
            </a:pPr>
            <a:endParaRPr lang="en-US" sz="1800" dirty="0"/>
          </a:p>
          <a:p>
            <a:pPr marL="238125" indent="0">
              <a:buFont typeface="Arial" panose="020B0604020202020204" pitchFamily="34" charset="0"/>
              <a:buNone/>
            </a:pPr>
            <a:endParaRPr lang="en-US" sz="1800" dirty="0"/>
          </a:p>
          <a:p>
            <a:pPr marL="238125" indent="0">
              <a:buFont typeface="Arial" panose="020B0604020202020204" pitchFamily="34" charset="0"/>
              <a:buNone/>
            </a:pPr>
            <a:endParaRPr lang="en-US" sz="1800" dirty="0"/>
          </a:p>
          <a:p>
            <a:pPr marL="0" indent="0">
              <a:spcBef>
                <a:spcPts val="0"/>
              </a:spcBef>
              <a:buFont typeface="Arial" panose="020B0604020202020204" pitchFamily="34" charset="0"/>
              <a:buNone/>
            </a:pPr>
            <a:endParaRPr lang="en-US" sz="1800" dirty="0">
              <a:solidFill>
                <a:srgbClr val="000000"/>
              </a:solidFill>
            </a:endParaRPr>
          </a:p>
        </p:txBody>
      </p:sp>
    </p:spTree>
    <p:extLst>
      <p:ext uri="{BB962C8B-B14F-4D97-AF65-F5344CB8AC3E}">
        <p14:creationId xmlns:p14="http://schemas.microsoft.com/office/powerpoint/2010/main" val="26152279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The Ultra-Deep field composite, which contains approximately 10,000 galaxies.  The images were collected over a nine-year period.">
            <a:extLst>
              <a:ext uri="{FF2B5EF4-FFF2-40B4-BE49-F238E27FC236}">
                <a16:creationId xmlns:a16="http://schemas.microsoft.com/office/drawing/2014/main" id="{58E5C13F-F784-8118-F42D-48FC775F1DD6}"/>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3347" b="48511"/>
          <a:stretch/>
        </p:blipFill>
        <p:spPr bwMode="auto">
          <a:xfrm>
            <a:off x="0" y="-25398"/>
            <a:ext cx="12191988" cy="713048"/>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BD371A74-9382-3E6E-440A-C20534263501}"/>
              </a:ext>
            </a:extLst>
          </p:cNvPr>
          <p:cNvSpPr>
            <a:spLocks noGrp="1"/>
          </p:cNvSpPr>
          <p:nvPr>
            <p:ph type="title"/>
          </p:nvPr>
        </p:nvSpPr>
        <p:spPr>
          <a:xfrm>
            <a:off x="88900" y="-44073"/>
            <a:ext cx="12179300" cy="713048"/>
          </a:xfrm>
        </p:spPr>
        <p:txBody>
          <a:bodyPr>
            <a:noAutofit/>
          </a:bodyPr>
          <a:lstStyle/>
          <a:p>
            <a:r>
              <a:rPr lang="en-US" sz="2800" b="1" i="1" dirty="0">
                <a:solidFill>
                  <a:schemeClr val="bg1"/>
                </a:solidFill>
              </a:rPr>
              <a:t>Project: </a:t>
            </a:r>
            <a:r>
              <a:rPr lang="en-US" sz="2800" dirty="0">
                <a:solidFill>
                  <a:schemeClr val="bg1"/>
                </a:solidFill>
              </a:rPr>
              <a:t>Nuclear theory programs: </a:t>
            </a:r>
            <a:r>
              <a:rPr lang="en-US" sz="2800" dirty="0" err="1">
                <a:solidFill>
                  <a:schemeClr val="bg1"/>
                </a:solidFill>
              </a:rPr>
              <a:t>Gezerlis</a:t>
            </a:r>
            <a:r>
              <a:rPr lang="en-US" sz="2800" dirty="0">
                <a:solidFill>
                  <a:schemeClr val="bg1"/>
                </a:solidFill>
              </a:rPr>
              <a:t> / </a:t>
            </a:r>
            <a:r>
              <a:rPr lang="en-US" sz="2800" dirty="0" err="1">
                <a:solidFill>
                  <a:schemeClr val="bg1"/>
                </a:solidFill>
              </a:rPr>
              <a:t>Vujanovic</a:t>
            </a:r>
            <a:endParaRPr lang="en-US" sz="2500" dirty="0">
              <a:solidFill>
                <a:schemeClr val="bg1"/>
              </a:solidFill>
            </a:endParaRPr>
          </a:p>
        </p:txBody>
      </p:sp>
      <p:sp>
        <p:nvSpPr>
          <p:cNvPr id="3" name="Content Placeholder 2">
            <a:extLst>
              <a:ext uri="{FF2B5EF4-FFF2-40B4-BE49-F238E27FC236}">
                <a16:creationId xmlns:a16="http://schemas.microsoft.com/office/drawing/2014/main" id="{41E77B01-3FEE-6499-243E-64466B319D02}"/>
              </a:ext>
            </a:extLst>
          </p:cNvPr>
          <p:cNvSpPr>
            <a:spLocks noGrp="1"/>
          </p:cNvSpPr>
          <p:nvPr>
            <p:ph idx="1"/>
          </p:nvPr>
        </p:nvSpPr>
        <p:spPr>
          <a:xfrm>
            <a:off x="241300" y="977900"/>
            <a:ext cx="5854700" cy="4902200"/>
          </a:xfrm>
        </p:spPr>
        <p:txBody>
          <a:bodyPr>
            <a:noAutofit/>
          </a:bodyPr>
          <a:lstStyle/>
          <a:p>
            <a:pPr marL="0" indent="0">
              <a:buNone/>
            </a:pPr>
            <a:r>
              <a:rPr lang="en-US" sz="2200" b="1" dirty="0" err="1"/>
              <a:t>Gezerlis</a:t>
            </a:r>
            <a:r>
              <a:rPr lang="en-US" sz="2200" b="1" dirty="0"/>
              <a:t> </a:t>
            </a:r>
            <a:r>
              <a:rPr lang="en-US" sz="2200" dirty="0"/>
              <a:t>(University of Guelph)</a:t>
            </a:r>
          </a:p>
          <a:p>
            <a:r>
              <a:rPr lang="en-US" sz="2200" b="1" dirty="0"/>
              <a:t>Primary working group: </a:t>
            </a:r>
            <a:r>
              <a:rPr lang="en-US" sz="2200" dirty="0"/>
              <a:t>Theory</a:t>
            </a:r>
          </a:p>
          <a:p>
            <a:r>
              <a:rPr lang="en-US" sz="2200" b="1" dirty="0"/>
              <a:t>Major scientific goals: </a:t>
            </a:r>
          </a:p>
          <a:p>
            <a:pPr marL="238125" indent="0">
              <a:buNone/>
            </a:pPr>
            <a:r>
              <a:rPr lang="en-US" sz="1800" dirty="0"/>
              <a:t>Nuclear many-body theory (</a:t>
            </a:r>
            <a:r>
              <a:rPr lang="en-US" sz="1800" i="1" dirty="0"/>
              <a:t>ab initio</a:t>
            </a:r>
            <a:r>
              <a:rPr lang="en-US" sz="1800" dirty="0"/>
              <a:t> quantum Monte Carlo) to connect microscopic nuclear interactions and strongly interacting nuclear systems appearing in terrestrial laboratories and in astrophysical settings</a:t>
            </a:r>
          </a:p>
          <a:p>
            <a:r>
              <a:rPr lang="en-US" sz="2200" b="1" dirty="0"/>
              <a:t>Impact on nuclear astrophysics: </a:t>
            </a:r>
          </a:p>
          <a:p>
            <a:pPr marL="400050" indent="-161925">
              <a:buNone/>
            </a:pPr>
            <a:r>
              <a:rPr lang="en-US" sz="1800" dirty="0"/>
              <a:t>* Improved formulations of nuclear forces to understand the physics of neutron star crusts and cores / neutron-rich nuclei via highly optimized next-generation nucleon-nucleon and three-nucleon interactions</a:t>
            </a:r>
          </a:p>
          <a:p>
            <a:pPr marL="238125" indent="0">
              <a:buNone/>
            </a:pPr>
            <a:endParaRPr lang="en-US" sz="1800" dirty="0"/>
          </a:p>
          <a:p>
            <a:pPr marL="400050" indent="-161925">
              <a:buNone/>
            </a:pPr>
            <a:r>
              <a:rPr lang="en-US" sz="1800" dirty="0"/>
              <a:t>* Connections to multi-messenger astronomy: matter’s opacity to neutrinos, the effect of pairing and deformation on neutron star cooling and, of relevance to neutron star mergers, and the interplay between equation of state and tidal deformability</a:t>
            </a:r>
          </a:p>
          <a:p>
            <a:pPr marL="238125" indent="0">
              <a:buNone/>
            </a:pPr>
            <a:endParaRPr lang="en-US" sz="1800" dirty="0"/>
          </a:p>
          <a:p>
            <a:pPr marL="238125" indent="0">
              <a:buNone/>
            </a:pPr>
            <a:endParaRPr lang="en-US" sz="1800" dirty="0"/>
          </a:p>
          <a:p>
            <a:pPr marL="238125" indent="0">
              <a:buNone/>
            </a:pPr>
            <a:endParaRPr lang="en-US" sz="1800" dirty="0"/>
          </a:p>
          <a:p>
            <a:pPr marL="238125" indent="0">
              <a:buNone/>
            </a:pPr>
            <a:endParaRPr lang="en-US" sz="1800" dirty="0"/>
          </a:p>
          <a:p>
            <a:pPr marL="238125" indent="0">
              <a:buNone/>
            </a:pPr>
            <a:endParaRPr lang="en-US" sz="1800" dirty="0"/>
          </a:p>
          <a:p>
            <a:pPr marL="0" indent="0">
              <a:spcBef>
                <a:spcPts val="0"/>
              </a:spcBef>
              <a:buNone/>
            </a:pPr>
            <a:endParaRPr lang="en-US" sz="1800" dirty="0">
              <a:solidFill>
                <a:srgbClr val="000000"/>
              </a:solidFill>
            </a:endParaRPr>
          </a:p>
        </p:txBody>
      </p:sp>
      <p:sp>
        <p:nvSpPr>
          <p:cNvPr id="4" name="Content Placeholder 2">
            <a:extLst>
              <a:ext uri="{FF2B5EF4-FFF2-40B4-BE49-F238E27FC236}">
                <a16:creationId xmlns:a16="http://schemas.microsoft.com/office/drawing/2014/main" id="{886F3962-D225-67A2-17C0-CDE9E1081B4A}"/>
              </a:ext>
            </a:extLst>
          </p:cNvPr>
          <p:cNvSpPr txBox="1">
            <a:spLocks/>
          </p:cNvSpPr>
          <p:nvPr/>
        </p:nvSpPr>
        <p:spPr>
          <a:xfrm>
            <a:off x="6234550" y="977900"/>
            <a:ext cx="5715000" cy="490220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200" b="1" dirty="0" err="1"/>
              <a:t>Vujanovic</a:t>
            </a:r>
            <a:r>
              <a:rPr lang="en-US" sz="2200" b="1" dirty="0"/>
              <a:t> </a:t>
            </a:r>
            <a:r>
              <a:rPr lang="en-US" sz="2200" dirty="0"/>
              <a:t>(University of Regina) </a:t>
            </a:r>
            <a:r>
              <a:rPr lang="en-US" sz="2200" dirty="0">
                <a:solidFill>
                  <a:schemeClr val="accent2"/>
                </a:solidFill>
              </a:rPr>
              <a:t>[new]</a:t>
            </a:r>
          </a:p>
          <a:p>
            <a:r>
              <a:rPr lang="en-US" sz="2200" b="1" dirty="0"/>
              <a:t>Primary working group: </a:t>
            </a:r>
            <a:r>
              <a:rPr lang="en-US" sz="2200" dirty="0"/>
              <a:t>Theory</a:t>
            </a:r>
          </a:p>
          <a:p>
            <a:r>
              <a:rPr lang="en-US" sz="2200" b="1" dirty="0"/>
              <a:t>Major scientific goals: </a:t>
            </a:r>
          </a:p>
          <a:p>
            <a:pPr marL="238125" indent="0">
              <a:buFont typeface="Arial" panose="020B0604020202020204" pitchFamily="34" charset="0"/>
              <a:buNone/>
            </a:pPr>
            <a:r>
              <a:rPr lang="en-US" sz="1800" dirty="0"/>
              <a:t>Theoretical understanding of nuclear medium dynamics via microscopic effective kinetic theory and QCD-based effective </a:t>
            </a:r>
            <a:r>
              <a:rPr lang="en-US" sz="1800" dirty="0" err="1"/>
              <a:t>Lagrangians</a:t>
            </a:r>
            <a:r>
              <a:rPr lang="en-US" sz="1800" dirty="0"/>
              <a:t> to explore the strong force, quark gluon plasma (QGP), collisions of nuclei at relativistic energies</a:t>
            </a:r>
          </a:p>
          <a:p>
            <a:pPr marL="238125" indent="0">
              <a:buFont typeface="Arial" panose="020B0604020202020204" pitchFamily="34" charset="0"/>
              <a:buNone/>
            </a:pPr>
            <a:r>
              <a:rPr lang="en-US" sz="1800" dirty="0"/>
              <a:t> </a:t>
            </a:r>
          </a:p>
          <a:p>
            <a:r>
              <a:rPr lang="en-US" sz="2200" b="1" dirty="0"/>
              <a:t>Impact on nuclear astrophysics: </a:t>
            </a:r>
          </a:p>
          <a:p>
            <a:pPr marL="400050" indent="-161925">
              <a:buFont typeface="Arial" panose="020B0604020202020204" pitchFamily="34" charset="0"/>
              <a:buNone/>
            </a:pPr>
            <a:r>
              <a:rPr lang="en-US" sz="1800" dirty="0"/>
              <a:t>* QGP exists during the first few microseconds after the Big Bang</a:t>
            </a:r>
          </a:p>
          <a:p>
            <a:pPr marL="400050" indent="-161925">
              <a:buFont typeface="Arial" panose="020B0604020202020204" pitchFamily="34" charset="0"/>
              <a:buNone/>
            </a:pPr>
            <a:endParaRPr lang="en-US" sz="1800" dirty="0"/>
          </a:p>
          <a:p>
            <a:pPr marL="400050" indent="-161925">
              <a:buFont typeface="Arial" panose="020B0604020202020204" pitchFamily="34" charset="0"/>
              <a:buNone/>
            </a:pPr>
            <a:r>
              <a:rPr lang="en-US" sz="1800" dirty="0"/>
              <a:t>* QCD-based effective </a:t>
            </a:r>
            <a:r>
              <a:rPr lang="en-US" sz="1800" dirty="0" err="1"/>
              <a:t>Lagrangians</a:t>
            </a:r>
            <a:r>
              <a:rPr lang="en-US" sz="1800" dirty="0"/>
              <a:t> and hadron properties at finite chemical potential have direct applications to nuclear matter in neutron stars</a:t>
            </a:r>
          </a:p>
          <a:p>
            <a:pPr marL="238125" indent="0">
              <a:buFont typeface="Arial" panose="020B0604020202020204" pitchFamily="34" charset="0"/>
              <a:buNone/>
            </a:pPr>
            <a:endParaRPr lang="en-US" sz="1800" dirty="0"/>
          </a:p>
          <a:p>
            <a:pPr marL="238125" indent="0">
              <a:buFont typeface="Arial" panose="020B0604020202020204" pitchFamily="34" charset="0"/>
              <a:buNone/>
            </a:pPr>
            <a:endParaRPr lang="en-US" sz="1800" dirty="0"/>
          </a:p>
          <a:p>
            <a:pPr marL="238125" indent="0">
              <a:buFont typeface="Arial" panose="020B0604020202020204" pitchFamily="34" charset="0"/>
              <a:buNone/>
            </a:pPr>
            <a:endParaRPr lang="en-US" sz="1800" dirty="0"/>
          </a:p>
          <a:p>
            <a:pPr marL="238125" indent="0">
              <a:buFont typeface="Arial" panose="020B0604020202020204" pitchFamily="34" charset="0"/>
              <a:buNone/>
            </a:pPr>
            <a:endParaRPr lang="en-US" sz="1800" dirty="0"/>
          </a:p>
          <a:p>
            <a:pPr marL="238125" indent="0">
              <a:buFont typeface="Arial" panose="020B0604020202020204" pitchFamily="34" charset="0"/>
              <a:buNone/>
            </a:pPr>
            <a:endParaRPr lang="en-US" sz="1800" dirty="0"/>
          </a:p>
          <a:p>
            <a:pPr marL="0" indent="0">
              <a:spcBef>
                <a:spcPts val="0"/>
              </a:spcBef>
              <a:buFont typeface="Arial" panose="020B0604020202020204" pitchFamily="34" charset="0"/>
              <a:buNone/>
            </a:pPr>
            <a:endParaRPr lang="en-US" sz="1800" dirty="0">
              <a:solidFill>
                <a:srgbClr val="000000"/>
              </a:solidFill>
            </a:endParaRPr>
          </a:p>
        </p:txBody>
      </p:sp>
    </p:spTree>
    <p:extLst>
      <p:ext uri="{BB962C8B-B14F-4D97-AF65-F5344CB8AC3E}">
        <p14:creationId xmlns:p14="http://schemas.microsoft.com/office/powerpoint/2010/main" val="23674835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F89F1E-9A37-7BC6-FC2E-41EF6AF23562}"/>
            </a:ext>
          </a:extLst>
        </p:cNvPr>
        <p:cNvGrpSpPr/>
        <p:nvPr/>
      </p:nvGrpSpPr>
      <p:grpSpPr>
        <a:xfrm>
          <a:off x="0" y="0"/>
          <a:ext cx="0" cy="0"/>
          <a:chOff x="0" y="0"/>
          <a:chExt cx="0" cy="0"/>
        </a:xfrm>
      </p:grpSpPr>
      <p:pic>
        <p:nvPicPr>
          <p:cNvPr id="1026" name="Picture 2" descr="The Ultra-Deep field composite, which contains approximately 10,000 galaxies.  The images were collected over a nine-year period.">
            <a:extLst>
              <a:ext uri="{FF2B5EF4-FFF2-40B4-BE49-F238E27FC236}">
                <a16:creationId xmlns:a16="http://schemas.microsoft.com/office/drawing/2014/main" id="{BBACD745-C322-CD1C-E781-7D3005DF4F52}"/>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3347" b="48511"/>
          <a:stretch/>
        </p:blipFill>
        <p:spPr bwMode="auto">
          <a:xfrm>
            <a:off x="0" y="-25398"/>
            <a:ext cx="12191988" cy="713048"/>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BC69D869-3119-F953-7365-4CF9489EC488}"/>
              </a:ext>
            </a:extLst>
          </p:cNvPr>
          <p:cNvSpPr>
            <a:spLocks noGrp="1"/>
          </p:cNvSpPr>
          <p:nvPr>
            <p:ph type="title"/>
          </p:nvPr>
        </p:nvSpPr>
        <p:spPr>
          <a:xfrm>
            <a:off x="88900" y="-44073"/>
            <a:ext cx="12179300" cy="713048"/>
          </a:xfrm>
        </p:spPr>
        <p:txBody>
          <a:bodyPr>
            <a:noAutofit/>
          </a:bodyPr>
          <a:lstStyle/>
          <a:p>
            <a:r>
              <a:rPr lang="en-US" sz="2800" b="1" i="1" dirty="0">
                <a:solidFill>
                  <a:schemeClr val="bg1"/>
                </a:solidFill>
              </a:rPr>
              <a:t>Project: </a:t>
            </a:r>
            <a:r>
              <a:rPr lang="en-US" sz="2800" dirty="0">
                <a:solidFill>
                  <a:schemeClr val="bg1"/>
                </a:solidFill>
              </a:rPr>
              <a:t>Primarily Structure: IRIS &amp; Gamma spec</a:t>
            </a:r>
            <a:endParaRPr lang="en-US" sz="2500" dirty="0">
              <a:solidFill>
                <a:schemeClr val="bg1"/>
              </a:solidFill>
            </a:endParaRP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0B0504BE-C06B-B30D-C30A-B5860A6D9668}"/>
                  </a:ext>
                </a:extLst>
              </p:cNvPr>
              <p:cNvSpPr>
                <a:spLocks noGrp="1"/>
              </p:cNvSpPr>
              <p:nvPr>
                <p:ph idx="1"/>
              </p:nvPr>
            </p:nvSpPr>
            <p:spPr>
              <a:xfrm>
                <a:off x="241300" y="977900"/>
                <a:ext cx="5029200" cy="4902200"/>
              </a:xfrm>
            </p:spPr>
            <p:txBody>
              <a:bodyPr>
                <a:noAutofit/>
              </a:bodyPr>
              <a:lstStyle/>
              <a:p>
                <a:pPr marL="0" indent="0">
                  <a:buNone/>
                </a:pPr>
                <a:r>
                  <a:rPr lang="en-US" sz="2200" b="1" dirty="0"/>
                  <a:t>IRIS </a:t>
                </a:r>
                <a:r>
                  <a:rPr lang="en-US" sz="2200" dirty="0"/>
                  <a:t>(Kanungo)</a:t>
                </a:r>
              </a:p>
              <a:p>
                <a:r>
                  <a:rPr lang="en-US" sz="2200" b="1" dirty="0"/>
                  <a:t>Primary working group: </a:t>
                </a:r>
                <a:r>
                  <a:rPr lang="en-US" sz="2200" dirty="0"/>
                  <a:t>Structure</a:t>
                </a:r>
              </a:p>
              <a:p>
                <a:r>
                  <a:rPr lang="en-US" sz="2200" b="1" dirty="0"/>
                  <a:t>Major scientific goals: </a:t>
                </a:r>
              </a:p>
              <a:p>
                <a:pPr marL="238125" indent="0">
                  <a:buNone/>
                </a:pPr>
                <a:r>
                  <a:rPr lang="en-US" sz="1800" dirty="0"/>
                  <a:t>Structure of nuclei rare isotopes using transfer reactions &amp; scattering</a:t>
                </a:r>
              </a:p>
              <a:p>
                <a:r>
                  <a:rPr lang="en-US" sz="2200" b="1" dirty="0"/>
                  <a:t>Impact on nuclear astrophysics: </a:t>
                </a:r>
              </a:p>
              <a:p>
                <a:pPr marL="581025" indent="-342900">
                  <a:buAutoNum type="arabicParenBoth"/>
                </a:pPr>
                <a:r>
                  <a:rPr lang="en-US" sz="1800" dirty="0"/>
                  <a:t>Direct measurements of (</a:t>
                </a:r>
                <a14:m>
                  <m:oMath xmlns:m="http://schemas.openxmlformats.org/officeDocument/2006/math">
                    <m:r>
                      <a:rPr lang="en-CA" sz="1800" b="0" i="1" smtClean="0">
                        <a:latin typeface="Cambria Math" panose="02040503050406030204" pitchFamily="18" charset="0"/>
                      </a:rPr>
                      <m:t>𝛼</m:t>
                    </m:r>
                    <m:r>
                      <a:rPr lang="en-CA" sz="1800" b="0" i="1" smtClean="0">
                        <a:latin typeface="Cambria Math" panose="02040503050406030204" pitchFamily="18" charset="0"/>
                      </a:rPr>
                      <m:t>,</m:t>
                    </m:r>
                    <m:r>
                      <a:rPr lang="en-CA" sz="1800" b="0" i="1" smtClean="0">
                        <a:latin typeface="Cambria Math" panose="02040503050406030204" pitchFamily="18" charset="0"/>
                      </a:rPr>
                      <m:t>𝑝</m:t>
                    </m:r>
                  </m:oMath>
                </a14:m>
                <a:r>
                  <a:rPr lang="en-US" sz="1800" dirty="0"/>
                  <a:t>) reactions (at energies higher than TUDA, and/or with low intensities)</a:t>
                </a:r>
              </a:p>
              <a:p>
                <a:pPr marL="581025" indent="-342900">
                  <a:buAutoNum type="arabicParenBoth"/>
                </a:pPr>
                <a:r>
                  <a:rPr lang="en-US" sz="1800" dirty="0"/>
                  <a:t>(</a:t>
                </a:r>
                <a:r>
                  <a:rPr lang="en-US" sz="1800" dirty="0" err="1"/>
                  <a:t>d,p</a:t>
                </a:r>
                <a:r>
                  <a:rPr lang="en-US" sz="1800" dirty="0"/>
                  <a:t>) measurements to indirectly measure (n,</a:t>
                </a:r>
                <a14:m>
                  <m:oMath xmlns:m="http://schemas.openxmlformats.org/officeDocument/2006/math">
                    <m:r>
                      <a:rPr lang="en-CA" sz="1800" b="0" i="1" smtClean="0">
                        <a:latin typeface="Cambria Math" panose="02040503050406030204" pitchFamily="18" charset="0"/>
                      </a:rPr>
                      <m:t>𝛾</m:t>
                    </m:r>
                  </m:oMath>
                </a14:m>
                <a:r>
                  <a:rPr lang="en-US" sz="1800" dirty="0"/>
                  <a:t>) reaction rates (esp. with low beam intensities) [</a:t>
                </a:r>
                <a:r>
                  <a:rPr lang="en-US" sz="1800" baseline="30000" dirty="0">
                    <a:highlight>
                      <a:srgbClr val="FFFF00"/>
                    </a:highlight>
                  </a:rPr>
                  <a:t>81</a:t>
                </a:r>
                <a:r>
                  <a:rPr lang="en-US" sz="1800" dirty="0">
                    <a:highlight>
                      <a:srgbClr val="FFFF00"/>
                    </a:highlight>
                  </a:rPr>
                  <a:t>Ga(</a:t>
                </a:r>
                <a:r>
                  <a:rPr lang="en-US" sz="1800" dirty="0" err="1">
                    <a:highlight>
                      <a:srgbClr val="FFFF00"/>
                    </a:highlight>
                  </a:rPr>
                  <a:t>d,p</a:t>
                </a:r>
                <a:r>
                  <a:rPr lang="en-US" sz="1800" dirty="0">
                    <a:highlight>
                      <a:srgbClr val="FFFF00"/>
                    </a:highlight>
                  </a:rPr>
                  <a:t>), future neutron-rich Sn</a:t>
                </a:r>
                <a:r>
                  <a:rPr lang="en-US" sz="1800" dirty="0"/>
                  <a:t>]</a:t>
                </a:r>
              </a:p>
              <a:p>
                <a:pPr marL="0" indent="0">
                  <a:spcBef>
                    <a:spcPts val="0"/>
                  </a:spcBef>
                  <a:buNone/>
                </a:pPr>
                <a:endParaRPr lang="en-US" sz="1800" dirty="0">
                  <a:solidFill>
                    <a:srgbClr val="000000"/>
                  </a:solidFill>
                </a:endParaRPr>
              </a:p>
            </p:txBody>
          </p:sp>
        </mc:Choice>
        <mc:Fallback xmlns="">
          <p:sp>
            <p:nvSpPr>
              <p:cNvPr id="3" name="Content Placeholder 2">
                <a:extLst>
                  <a:ext uri="{FF2B5EF4-FFF2-40B4-BE49-F238E27FC236}">
                    <a16:creationId xmlns:a16="http://schemas.microsoft.com/office/drawing/2014/main" id="{0B0504BE-C06B-B30D-C30A-B5860A6D9668}"/>
                  </a:ext>
                </a:extLst>
              </p:cNvPr>
              <p:cNvSpPr>
                <a:spLocks noGrp="1" noRot="1" noChangeAspect="1" noMove="1" noResize="1" noEditPoints="1" noAdjustHandles="1" noChangeArrowheads="1" noChangeShapeType="1" noTextEdit="1"/>
              </p:cNvSpPr>
              <p:nvPr>
                <p:ph idx="1"/>
              </p:nvPr>
            </p:nvSpPr>
            <p:spPr>
              <a:xfrm>
                <a:off x="241300" y="977900"/>
                <a:ext cx="5029200" cy="4902200"/>
              </a:xfrm>
              <a:blipFill>
                <a:blip r:embed="rId3"/>
                <a:stretch>
                  <a:fillRect l="-1576" t="-1491" r="-606"/>
                </a:stretch>
              </a:blipFill>
            </p:spPr>
            <p:txBody>
              <a:bodyPr/>
              <a:lstStyle/>
              <a:p>
                <a:r>
                  <a:rPr lang="en-CA">
                    <a:noFill/>
                  </a:rPr>
                  <a:t> </a:t>
                </a:r>
              </a:p>
            </p:txBody>
          </p:sp>
        </mc:Fallback>
      </mc:AlternateContent>
      <mc:AlternateContent xmlns:mc="http://schemas.openxmlformats.org/markup-compatibility/2006">
        <mc:Choice xmlns:a14="http://schemas.microsoft.com/office/drawing/2010/main" Requires="a14">
          <p:sp>
            <p:nvSpPr>
              <p:cNvPr id="4" name="Content Placeholder 2">
                <a:extLst>
                  <a:ext uri="{FF2B5EF4-FFF2-40B4-BE49-F238E27FC236}">
                    <a16:creationId xmlns:a16="http://schemas.microsoft.com/office/drawing/2014/main" id="{A5DA4156-7F3A-2111-E350-85DA36FC362A}"/>
                  </a:ext>
                </a:extLst>
              </p:cNvPr>
              <p:cNvSpPr txBox="1">
                <a:spLocks/>
              </p:cNvSpPr>
              <p:nvPr/>
            </p:nvSpPr>
            <p:spPr>
              <a:xfrm>
                <a:off x="6781800" y="977900"/>
                <a:ext cx="5029200" cy="490220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2200" b="1" dirty="0"/>
                  <a:t>Gamma Spec </a:t>
                </a:r>
                <a:r>
                  <a:rPr lang="en-US" sz="2200" dirty="0"/>
                  <a:t>(</a:t>
                </a:r>
                <a:r>
                  <a:rPr lang="en-US" sz="2200" dirty="0" err="1"/>
                  <a:t>Svennson</a:t>
                </a:r>
                <a:r>
                  <a:rPr lang="en-US" sz="2200" dirty="0"/>
                  <a:t>)</a:t>
                </a:r>
              </a:p>
              <a:p>
                <a:r>
                  <a:rPr lang="en-US" sz="2200" b="1" dirty="0"/>
                  <a:t>Primary working group: </a:t>
                </a:r>
                <a:r>
                  <a:rPr lang="en-US" sz="2200" dirty="0"/>
                  <a:t>Structure</a:t>
                </a:r>
              </a:p>
              <a:p>
                <a:r>
                  <a:rPr lang="en-US" sz="2200" b="1" dirty="0"/>
                  <a:t>Major scientific goals: </a:t>
                </a:r>
              </a:p>
              <a:p>
                <a:pPr marL="238125" indent="0">
                  <a:buFont typeface="Arial" panose="020B0604020202020204" pitchFamily="34" charset="0"/>
                  <a:buNone/>
                </a:pPr>
                <a:r>
                  <a:rPr lang="en-CA" sz="1800" dirty="0"/>
                  <a:t>(1) How does the structure of nuclei emerge from nuclear forces?</a:t>
                </a:r>
              </a:p>
              <a:p>
                <a:pPr marL="238125" indent="0">
                  <a:buFont typeface="Arial" panose="020B0604020202020204" pitchFamily="34" charset="0"/>
                  <a:buNone/>
                </a:pPr>
                <a:r>
                  <a:rPr lang="en-CA" sz="1800" dirty="0"/>
                  <a:t>(2) How are the elements formed in the Universe?</a:t>
                </a:r>
              </a:p>
              <a:p>
                <a:pPr marL="238125" indent="0">
                  <a:buFont typeface="Arial" panose="020B0604020202020204" pitchFamily="34" charset="0"/>
                  <a:buNone/>
                </a:pPr>
                <a:r>
                  <a:rPr lang="en-CA" sz="1800" dirty="0"/>
                  <a:t>(3) What is the new physics beyond the electroweak Standard Model?</a:t>
                </a:r>
              </a:p>
              <a:p>
                <a:pPr marL="238125" indent="0">
                  <a:buFont typeface="Arial" panose="020B0604020202020204" pitchFamily="34" charset="0"/>
                  <a:buNone/>
                </a:pPr>
                <a:r>
                  <a:rPr lang="en-US" sz="2200" b="1" dirty="0"/>
                  <a:t>Impact on nuclear astrophysics: </a:t>
                </a:r>
              </a:p>
              <a:p>
                <a:pPr marL="581025" indent="-342900">
                  <a:buFont typeface="Arial" panose="020B0604020202020204" pitchFamily="34" charset="0"/>
                  <a:buAutoNum type="arabicParenBoth"/>
                </a:pPr>
                <a:r>
                  <a:rPr lang="en-CA" sz="1800" dirty="0"/>
                  <a:t>Indirect studies of nuclear reactions through </a:t>
                </a:r>
                <a14:m>
                  <m:oMath xmlns:m="http://schemas.openxmlformats.org/officeDocument/2006/math">
                    <m:r>
                      <a:rPr lang="en-CA" sz="1800" b="0" i="1" smtClean="0">
                        <a:latin typeface="Cambria Math" panose="02040503050406030204" pitchFamily="18" charset="0"/>
                      </a:rPr>
                      <m:t>𝛽</m:t>
                    </m:r>
                  </m:oMath>
                </a14:m>
                <a:r>
                  <a:rPr lang="en-US" sz="1800" dirty="0"/>
                  <a:t>-decay [</a:t>
                </a:r>
                <a:r>
                  <a:rPr lang="en-US" sz="1800" dirty="0">
                    <a:highlight>
                      <a:srgbClr val="FFFF00"/>
                    </a:highlight>
                  </a:rPr>
                  <a:t>20Mg(</a:t>
                </a:r>
                <a:r>
                  <a:rPr lang="el-GR" sz="1800" i="1" dirty="0">
                    <a:highlight>
                      <a:srgbClr val="FFFF00"/>
                    </a:highlight>
                    <a:latin typeface="Arial" panose="020B0604020202020204" pitchFamily="34" charset="0"/>
                    <a:cs typeface="Arial" panose="020B0604020202020204" pitchFamily="34" charset="0"/>
                  </a:rPr>
                  <a:t>βα</a:t>
                </a:r>
                <a:r>
                  <a:rPr lang="en-US" sz="1800" dirty="0">
                    <a:highlight>
                      <a:srgbClr val="FFFF00"/>
                    </a:highlight>
                  </a:rPr>
                  <a:t>)</a:t>
                </a:r>
                <a:r>
                  <a:rPr lang="en-US" sz="1800" dirty="0"/>
                  <a:t> </a:t>
                </a:r>
                <a:r>
                  <a:rPr lang="en-US" sz="1800" dirty="0">
                    <a:sym typeface="Wingdings" panose="05000000000000000000" pitchFamily="2" charset="2"/>
                  </a:rPr>
                  <a:t> </a:t>
                </a:r>
                <a:r>
                  <a:rPr lang="en-US" sz="1800" baseline="30000" dirty="0">
                    <a:sym typeface="Wingdings" panose="05000000000000000000" pitchFamily="2" charset="2"/>
                  </a:rPr>
                  <a:t>15</a:t>
                </a:r>
                <a:r>
                  <a:rPr lang="en-US" sz="1800" dirty="0">
                    <a:sym typeface="Wingdings" panose="05000000000000000000" pitchFamily="2" charset="2"/>
                  </a:rPr>
                  <a:t>O(</a:t>
                </a:r>
                <a14:m>
                  <m:oMath xmlns:m="http://schemas.openxmlformats.org/officeDocument/2006/math">
                    <m:r>
                      <a:rPr lang="en-CA" sz="1800" b="0" i="1" smtClean="0">
                        <a:latin typeface="Cambria Math" panose="02040503050406030204" pitchFamily="18" charset="0"/>
                        <a:sym typeface="Wingdings" panose="05000000000000000000" pitchFamily="2" charset="2"/>
                      </a:rPr>
                      <m:t>𝛼</m:t>
                    </m:r>
                    <m:r>
                      <a:rPr lang="en-CA" sz="1800" b="0" i="1" smtClean="0">
                        <a:latin typeface="Cambria Math" panose="02040503050406030204" pitchFamily="18" charset="0"/>
                        <a:sym typeface="Wingdings" panose="05000000000000000000" pitchFamily="2" charset="2"/>
                      </a:rPr>
                      <m:t>,</m:t>
                    </m:r>
                    <m:r>
                      <a:rPr lang="en-CA" sz="1800" b="0" i="1" smtClean="0">
                        <a:latin typeface="Cambria Math" panose="02040503050406030204" pitchFamily="18" charset="0"/>
                        <a:sym typeface="Wingdings" panose="05000000000000000000" pitchFamily="2" charset="2"/>
                      </a:rPr>
                      <m:t>𝛾</m:t>
                    </m:r>
                    <m:r>
                      <a:rPr lang="en-CA" sz="1800" b="0" i="1" smtClean="0">
                        <a:latin typeface="Cambria Math" panose="02040503050406030204" pitchFamily="18" charset="0"/>
                        <a:sym typeface="Wingdings" panose="05000000000000000000" pitchFamily="2" charset="2"/>
                      </a:rPr>
                      <m:t>)</m:t>
                    </m:r>
                  </m:oMath>
                </a14:m>
                <a:r>
                  <a:rPr lang="en-US" sz="1800" dirty="0"/>
                  <a:t>, </a:t>
                </a:r>
                <a:r>
                  <a:rPr lang="en-US" sz="1800" baseline="30000" dirty="0"/>
                  <a:t>19</a:t>
                </a:r>
                <a:r>
                  <a:rPr lang="en-US" sz="1800" dirty="0"/>
                  <a:t>Ne(</a:t>
                </a:r>
                <a14:m>
                  <m:oMath xmlns:m="http://schemas.openxmlformats.org/officeDocument/2006/math">
                    <m:r>
                      <a:rPr lang="en-CA" sz="1800" b="0" i="1" smtClean="0">
                        <a:latin typeface="Cambria Math" panose="02040503050406030204" pitchFamily="18" charset="0"/>
                      </a:rPr>
                      <m:t>𝑝</m:t>
                    </m:r>
                    <m:r>
                      <a:rPr lang="en-CA" sz="1800" b="0" i="1" smtClean="0">
                        <a:latin typeface="Cambria Math" panose="02040503050406030204" pitchFamily="18" charset="0"/>
                      </a:rPr>
                      <m:t>,</m:t>
                    </m:r>
                    <m:r>
                      <a:rPr lang="en-CA" sz="1800" b="0" i="1" smtClean="0">
                        <a:latin typeface="Cambria Math" panose="02040503050406030204" pitchFamily="18" charset="0"/>
                      </a:rPr>
                      <m:t>𝛾</m:t>
                    </m:r>
                  </m:oMath>
                </a14:m>
                <a:r>
                  <a:rPr lang="en-US" sz="1800" dirty="0"/>
                  <a:t>)]</a:t>
                </a:r>
              </a:p>
              <a:p>
                <a:pPr marL="581025" indent="-342900">
                  <a:buFont typeface="Arial" panose="020B0604020202020204" pitchFamily="34" charset="0"/>
                  <a:buAutoNum type="arabicParenBoth"/>
                </a:pPr>
                <a:r>
                  <a:rPr lang="en-US" sz="1800" dirty="0"/>
                  <a:t>Direct (e.g. p,</a:t>
                </a:r>
                <a14:m>
                  <m:oMath xmlns:m="http://schemas.openxmlformats.org/officeDocument/2006/math">
                    <m:r>
                      <a:rPr lang="en-CA" sz="1800" b="0" i="1" smtClean="0">
                        <a:latin typeface="Cambria Math" panose="02040503050406030204" pitchFamily="18" charset="0"/>
                      </a:rPr>
                      <m:t>𝛾</m:t>
                    </m:r>
                  </m:oMath>
                </a14:m>
                <a:r>
                  <a:rPr lang="en-US" sz="1800" dirty="0"/>
                  <a:t> or </a:t>
                </a:r>
                <a14:m>
                  <m:oMath xmlns:m="http://schemas.openxmlformats.org/officeDocument/2006/math">
                    <m:r>
                      <a:rPr lang="en-CA" sz="1800" b="0" i="1" smtClean="0">
                        <a:latin typeface="Cambria Math" panose="02040503050406030204" pitchFamily="18" charset="0"/>
                      </a:rPr>
                      <m:t>𝛼</m:t>
                    </m:r>
                    <m:r>
                      <a:rPr lang="en-CA" sz="1800" b="0" i="1" smtClean="0">
                        <a:latin typeface="Cambria Math" panose="02040503050406030204" pitchFamily="18" charset="0"/>
                      </a:rPr>
                      <m:t>,</m:t>
                    </m:r>
                    <m:r>
                      <a:rPr lang="en-CA" sz="1800" b="0" i="1" smtClean="0">
                        <a:latin typeface="Cambria Math" panose="02040503050406030204" pitchFamily="18" charset="0"/>
                      </a:rPr>
                      <m:t>𝛾</m:t>
                    </m:r>
                  </m:oMath>
                </a14:m>
                <a:r>
                  <a:rPr lang="en-US" sz="1800" dirty="0"/>
                  <a:t>)/indirect measurements (e.g. </a:t>
                </a:r>
                <a:r>
                  <a:rPr lang="en-US" sz="1800" dirty="0" err="1"/>
                  <a:t>d,p</a:t>
                </a:r>
                <a14:m>
                  <m:oMath xmlns:m="http://schemas.openxmlformats.org/officeDocument/2006/math">
                    <m:r>
                      <a:rPr lang="en-CA" sz="1800" b="0" i="1" smtClean="0">
                        <a:latin typeface="Cambria Math" panose="02040503050406030204" pitchFamily="18" charset="0"/>
                      </a:rPr>
                      <m:t>𝛾</m:t>
                    </m:r>
                  </m:oMath>
                </a14:m>
                <a:r>
                  <a:rPr lang="en-US" sz="1800" dirty="0"/>
                  <a:t>) with </a:t>
                </a:r>
                <a14:m>
                  <m:oMath xmlns:m="http://schemas.openxmlformats.org/officeDocument/2006/math">
                    <m:r>
                      <a:rPr lang="en-CA" sz="1800" b="0" i="1" smtClean="0">
                        <a:latin typeface="Cambria Math" panose="02040503050406030204" pitchFamily="18" charset="0"/>
                      </a:rPr>
                      <m:t>𝛾</m:t>
                    </m:r>
                  </m:oMath>
                </a14:m>
                <a:r>
                  <a:rPr lang="en-US" sz="1800" dirty="0"/>
                  <a:t>-ray detection (complements IRIS/</a:t>
                </a:r>
                <a:r>
                  <a:rPr lang="en-US" sz="1800"/>
                  <a:t>TUDA work)</a:t>
                </a:r>
                <a:endParaRPr lang="en-US" sz="1800" dirty="0"/>
              </a:p>
              <a:p>
                <a:pPr marL="581025" indent="-342900">
                  <a:buFont typeface="Arial" panose="020B0604020202020204" pitchFamily="34" charset="0"/>
                  <a:buAutoNum type="arabicParenBoth"/>
                </a:pPr>
                <a:r>
                  <a:rPr lang="en-US" sz="1800" dirty="0"/>
                  <a:t>Decay spec. of very n-rich nuclei for r-process</a:t>
                </a:r>
              </a:p>
              <a:p>
                <a:pPr marL="0" indent="0">
                  <a:spcBef>
                    <a:spcPts val="0"/>
                  </a:spcBef>
                  <a:buFont typeface="Arial" panose="020B0604020202020204" pitchFamily="34" charset="0"/>
                  <a:buNone/>
                </a:pPr>
                <a:endParaRPr lang="en-US" sz="1800" dirty="0">
                  <a:solidFill>
                    <a:srgbClr val="000000"/>
                  </a:solidFill>
                </a:endParaRPr>
              </a:p>
            </p:txBody>
          </p:sp>
        </mc:Choice>
        <mc:Fallback>
          <p:sp>
            <p:nvSpPr>
              <p:cNvPr id="4" name="Content Placeholder 2">
                <a:extLst>
                  <a:ext uri="{FF2B5EF4-FFF2-40B4-BE49-F238E27FC236}">
                    <a16:creationId xmlns:a16="http://schemas.microsoft.com/office/drawing/2014/main" id="{A5DA4156-7F3A-2111-E350-85DA36FC362A}"/>
                  </a:ext>
                </a:extLst>
              </p:cNvPr>
              <p:cNvSpPr txBox="1">
                <a:spLocks noRot="1" noChangeAspect="1" noMove="1" noResize="1" noEditPoints="1" noAdjustHandles="1" noChangeArrowheads="1" noChangeShapeType="1" noTextEdit="1"/>
              </p:cNvSpPr>
              <p:nvPr/>
            </p:nvSpPr>
            <p:spPr>
              <a:xfrm>
                <a:off x="6781800" y="977900"/>
                <a:ext cx="5029200" cy="4902200"/>
              </a:xfrm>
              <a:prstGeom prst="rect">
                <a:avLst/>
              </a:prstGeom>
              <a:blipFill>
                <a:blip r:embed="rId4"/>
                <a:stretch>
                  <a:fillRect l="-1576" t="-1491" b="-12174"/>
                </a:stretch>
              </a:blipFill>
            </p:spPr>
            <p:txBody>
              <a:bodyPr/>
              <a:lstStyle/>
              <a:p>
                <a:r>
                  <a:rPr lang="en-CA">
                    <a:noFill/>
                  </a:rPr>
                  <a:t> </a:t>
                </a:r>
              </a:p>
            </p:txBody>
          </p:sp>
        </mc:Fallback>
      </mc:AlternateContent>
    </p:spTree>
    <p:extLst>
      <p:ext uri="{BB962C8B-B14F-4D97-AF65-F5344CB8AC3E}">
        <p14:creationId xmlns:p14="http://schemas.microsoft.com/office/powerpoint/2010/main" val="38400718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7AE1C0-87FD-5922-6AD1-A0B6D02B6318}"/>
            </a:ext>
          </a:extLst>
        </p:cNvPr>
        <p:cNvGrpSpPr/>
        <p:nvPr/>
      </p:nvGrpSpPr>
      <p:grpSpPr>
        <a:xfrm>
          <a:off x="0" y="0"/>
          <a:ext cx="0" cy="0"/>
          <a:chOff x="0" y="0"/>
          <a:chExt cx="0" cy="0"/>
        </a:xfrm>
      </p:grpSpPr>
      <p:pic>
        <p:nvPicPr>
          <p:cNvPr id="1026" name="Picture 2" descr="The Ultra-Deep field composite, which contains approximately 10,000 galaxies.  The images were collected over a nine-year period.">
            <a:extLst>
              <a:ext uri="{FF2B5EF4-FFF2-40B4-BE49-F238E27FC236}">
                <a16:creationId xmlns:a16="http://schemas.microsoft.com/office/drawing/2014/main" id="{3041EA1F-393A-358C-D1C5-0FEA6D566BD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3347" b="48511"/>
          <a:stretch/>
        </p:blipFill>
        <p:spPr bwMode="auto">
          <a:xfrm>
            <a:off x="0" y="-25398"/>
            <a:ext cx="12191988" cy="713048"/>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F6199021-D130-89C9-8363-741B1C916AC7}"/>
              </a:ext>
            </a:extLst>
          </p:cNvPr>
          <p:cNvSpPr>
            <a:spLocks noGrp="1"/>
          </p:cNvSpPr>
          <p:nvPr>
            <p:ph type="title"/>
          </p:nvPr>
        </p:nvSpPr>
        <p:spPr>
          <a:xfrm>
            <a:off x="88900" y="-44073"/>
            <a:ext cx="12179300" cy="713048"/>
          </a:xfrm>
        </p:spPr>
        <p:txBody>
          <a:bodyPr>
            <a:noAutofit/>
          </a:bodyPr>
          <a:lstStyle/>
          <a:p>
            <a:r>
              <a:rPr lang="en-US" sz="2800" b="1" i="1" dirty="0">
                <a:solidFill>
                  <a:schemeClr val="bg1"/>
                </a:solidFill>
              </a:rPr>
              <a:t>Project: </a:t>
            </a:r>
            <a:r>
              <a:rPr lang="en-US" sz="2800" dirty="0">
                <a:solidFill>
                  <a:schemeClr val="bg1"/>
                </a:solidFill>
              </a:rPr>
              <a:t>Primarily Structure: In-flight RIB </a:t>
            </a:r>
            <a:r>
              <a:rPr lang="en-US" sz="2800" dirty="0" err="1">
                <a:solidFill>
                  <a:schemeClr val="bg1"/>
                </a:solidFill>
              </a:rPr>
              <a:t>stidies</a:t>
            </a:r>
            <a:r>
              <a:rPr lang="en-US" sz="2800" dirty="0">
                <a:solidFill>
                  <a:schemeClr val="bg1"/>
                </a:solidFill>
              </a:rPr>
              <a:t> &amp; Two-step fragmentation</a:t>
            </a:r>
            <a:endParaRPr lang="en-US" sz="2500" dirty="0">
              <a:solidFill>
                <a:schemeClr val="bg1"/>
              </a:solidFill>
            </a:endParaRPr>
          </a:p>
        </p:txBody>
      </p:sp>
      <p:sp>
        <p:nvSpPr>
          <p:cNvPr id="3" name="Content Placeholder 2">
            <a:extLst>
              <a:ext uri="{FF2B5EF4-FFF2-40B4-BE49-F238E27FC236}">
                <a16:creationId xmlns:a16="http://schemas.microsoft.com/office/drawing/2014/main" id="{9DBCE3F7-8F54-F0F4-CF34-DA752EB518AF}"/>
              </a:ext>
            </a:extLst>
          </p:cNvPr>
          <p:cNvSpPr>
            <a:spLocks noGrp="1"/>
          </p:cNvSpPr>
          <p:nvPr>
            <p:ph idx="1"/>
          </p:nvPr>
        </p:nvSpPr>
        <p:spPr>
          <a:xfrm>
            <a:off x="241300" y="977900"/>
            <a:ext cx="5029200" cy="4902200"/>
          </a:xfrm>
        </p:spPr>
        <p:txBody>
          <a:bodyPr>
            <a:noAutofit/>
          </a:bodyPr>
          <a:lstStyle/>
          <a:p>
            <a:pPr marL="0" indent="0">
              <a:buNone/>
            </a:pPr>
            <a:r>
              <a:rPr lang="en-US" sz="2200" b="1" dirty="0"/>
              <a:t>In flight RIB </a:t>
            </a:r>
            <a:r>
              <a:rPr lang="en-US" sz="2200" dirty="0"/>
              <a:t>(Kanungo)</a:t>
            </a:r>
          </a:p>
          <a:p>
            <a:r>
              <a:rPr lang="en-US" sz="2200" b="1" dirty="0"/>
              <a:t>Primary working group: </a:t>
            </a:r>
            <a:r>
              <a:rPr lang="en-US" sz="2200" dirty="0"/>
              <a:t>Structure</a:t>
            </a:r>
          </a:p>
          <a:p>
            <a:r>
              <a:rPr lang="en-US" sz="2200" b="1" dirty="0"/>
              <a:t>Major scientific goals: </a:t>
            </a:r>
          </a:p>
          <a:p>
            <a:pPr marL="238125" indent="0">
              <a:buNone/>
            </a:pPr>
            <a:r>
              <a:rPr lang="en-US" sz="1800" dirty="0"/>
              <a:t>Study exotic nuclear structures (n-skins, halos, shell evolution) far from stability; focus on nuclear radii measurements using in-flight fragmentation beams from offshore facilities (RIKEN, FRIB, GSI).</a:t>
            </a:r>
          </a:p>
          <a:p>
            <a:r>
              <a:rPr lang="en-US" sz="2200" b="1" dirty="0"/>
              <a:t>Impact on nuclear astrophysics: </a:t>
            </a:r>
          </a:p>
          <a:p>
            <a:pPr marL="238125" indent="0">
              <a:buNone/>
            </a:pPr>
            <a:r>
              <a:rPr lang="en-US" sz="1800" dirty="0"/>
              <a:t>Neutron skin measurements constrain the nuclear EOS and have implications for, e.g. neutron stars</a:t>
            </a:r>
          </a:p>
          <a:p>
            <a:pPr marL="0" indent="0">
              <a:spcBef>
                <a:spcPts val="0"/>
              </a:spcBef>
              <a:buNone/>
            </a:pPr>
            <a:endParaRPr lang="en-US" sz="1800" dirty="0">
              <a:solidFill>
                <a:srgbClr val="000000"/>
              </a:solidFill>
            </a:endParaRPr>
          </a:p>
        </p:txBody>
      </p:sp>
      <p:sp>
        <p:nvSpPr>
          <p:cNvPr id="4" name="Content Placeholder 2">
            <a:extLst>
              <a:ext uri="{FF2B5EF4-FFF2-40B4-BE49-F238E27FC236}">
                <a16:creationId xmlns:a16="http://schemas.microsoft.com/office/drawing/2014/main" id="{BE4C3975-9629-FBC8-C8A1-7F39B869ACFE}"/>
              </a:ext>
            </a:extLst>
          </p:cNvPr>
          <p:cNvSpPr txBox="1">
            <a:spLocks/>
          </p:cNvSpPr>
          <p:nvPr/>
        </p:nvSpPr>
        <p:spPr>
          <a:xfrm>
            <a:off x="6781800" y="977900"/>
            <a:ext cx="5029200" cy="490220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200" b="1" dirty="0"/>
              <a:t>Two-step fragmentation </a:t>
            </a:r>
            <a:r>
              <a:rPr lang="en-US" sz="2200" dirty="0"/>
              <a:t>(Kanungo)</a:t>
            </a:r>
            <a:r>
              <a:rPr lang="en-US" sz="2200" dirty="0">
                <a:solidFill>
                  <a:schemeClr val="accent2"/>
                </a:solidFill>
              </a:rPr>
              <a:t> [new]</a:t>
            </a:r>
            <a:endParaRPr lang="en-US" sz="2200" dirty="0"/>
          </a:p>
          <a:p>
            <a:r>
              <a:rPr lang="en-US" sz="2200" b="1" dirty="0"/>
              <a:t>Primary working group: </a:t>
            </a:r>
            <a:r>
              <a:rPr lang="en-US" sz="2200" dirty="0"/>
              <a:t>Structure</a:t>
            </a:r>
          </a:p>
          <a:p>
            <a:r>
              <a:rPr lang="en-US" sz="2200" b="1" dirty="0"/>
              <a:t>Major scientific goals: </a:t>
            </a:r>
          </a:p>
          <a:p>
            <a:pPr marL="238125" indent="0">
              <a:buFont typeface="Arial" panose="020B0604020202020204" pitchFamily="34" charset="0"/>
              <a:buNone/>
            </a:pPr>
            <a:r>
              <a:rPr lang="en-CA" sz="1800" dirty="0"/>
              <a:t>Structure of n-rich nuclei; expand beam-delivery capabilities for n-rich nuclides using projectile fragmentation of n-rich ARIEL beams (e.g. </a:t>
            </a:r>
            <a:r>
              <a:rPr lang="en-CA" sz="1800" baseline="30000" dirty="0"/>
              <a:t>132</a:t>
            </a:r>
            <a:r>
              <a:rPr lang="en-CA" sz="1800" dirty="0"/>
              <a:t>Sn); focus on N=82 below Sn and N=50 below Kr.</a:t>
            </a:r>
          </a:p>
          <a:p>
            <a:pPr marL="238125" indent="0">
              <a:buFont typeface="Arial" panose="020B0604020202020204" pitchFamily="34" charset="0"/>
              <a:buNone/>
            </a:pPr>
            <a:r>
              <a:rPr lang="en-US" sz="2200" b="1" dirty="0"/>
              <a:t>Impact on nuclear astrophysics: </a:t>
            </a:r>
          </a:p>
          <a:p>
            <a:pPr marL="238125" indent="0">
              <a:buNone/>
            </a:pPr>
            <a:r>
              <a:rPr lang="en-US" sz="1800" dirty="0"/>
              <a:t>The targeted region for beam production is important for r-process nucleosynthesis</a:t>
            </a:r>
          </a:p>
          <a:p>
            <a:pPr marL="0" indent="0">
              <a:spcBef>
                <a:spcPts val="0"/>
              </a:spcBef>
              <a:buFont typeface="Arial" panose="020B0604020202020204" pitchFamily="34" charset="0"/>
              <a:buNone/>
            </a:pPr>
            <a:endParaRPr lang="en-US" sz="1800" dirty="0">
              <a:solidFill>
                <a:srgbClr val="000000"/>
              </a:solidFill>
            </a:endParaRPr>
          </a:p>
        </p:txBody>
      </p:sp>
    </p:spTree>
    <p:extLst>
      <p:ext uri="{BB962C8B-B14F-4D97-AF65-F5344CB8AC3E}">
        <p14:creationId xmlns:p14="http://schemas.microsoft.com/office/powerpoint/2010/main" val="1489012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B6C9E1-6D71-5E2C-E51B-816AAD7D15E5}"/>
            </a:ext>
          </a:extLst>
        </p:cNvPr>
        <p:cNvGrpSpPr/>
        <p:nvPr/>
      </p:nvGrpSpPr>
      <p:grpSpPr>
        <a:xfrm>
          <a:off x="0" y="0"/>
          <a:ext cx="0" cy="0"/>
          <a:chOff x="0" y="0"/>
          <a:chExt cx="0" cy="0"/>
        </a:xfrm>
      </p:grpSpPr>
      <p:pic>
        <p:nvPicPr>
          <p:cNvPr id="1026" name="Picture 2" descr="The Ultra-Deep field composite, which contains approximately 10,000 galaxies.  The images were collected over a nine-year period.">
            <a:extLst>
              <a:ext uri="{FF2B5EF4-FFF2-40B4-BE49-F238E27FC236}">
                <a16:creationId xmlns:a16="http://schemas.microsoft.com/office/drawing/2014/main" id="{113007A0-AC50-1A9A-7DBA-1758E75503A6}"/>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3347" b="48511"/>
          <a:stretch/>
        </p:blipFill>
        <p:spPr bwMode="auto">
          <a:xfrm>
            <a:off x="0" y="-25398"/>
            <a:ext cx="12191988" cy="713048"/>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BEA4C18B-9742-7288-1B2F-98DF9A5F54E9}"/>
              </a:ext>
            </a:extLst>
          </p:cNvPr>
          <p:cNvSpPr>
            <a:spLocks noGrp="1"/>
          </p:cNvSpPr>
          <p:nvPr>
            <p:ph type="title"/>
          </p:nvPr>
        </p:nvSpPr>
        <p:spPr>
          <a:xfrm>
            <a:off x="88900" y="-44073"/>
            <a:ext cx="12179300" cy="713048"/>
          </a:xfrm>
        </p:spPr>
        <p:txBody>
          <a:bodyPr>
            <a:noAutofit/>
          </a:bodyPr>
          <a:lstStyle/>
          <a:p>
            <a:r>
              <a:rPr lang="en-US" sz="2800" b="1" i="1" dirty="0">
                <a:solidFill>
                  <a:schemeClr val="bg1"/>
                </a:solidFill>
              </a:rPr>
              <a:t>Project: </a:t>
            </a:r>
            <a:r>
              <a:rPr lang="en-US" sz="2800" dirty="0">
                <a:solidFill>
                  <a:schemeClr val="bg1"/>
                </a:solidFill>
              </a:rPr>
              <a:t>Primarily Fund Sym: </a:t>
            </a:r>
            <a:r>
              <a:rPr lang="en-US" sz="2800" dirty="0" err="1">
                <a:solidFill>
                  <a:schemeClr val="bg1"/>
                </a:solidFill>
              </a:rPr>
              <a:t>BeEST</a:t>
            </a:r>
            <a:r>
              <a:rPr lang="en-US" sz="2800" dirty="0">
                <a:solidFill>
                  <a:schemeClr val="bg1"/>
                </a:solidFill>
              </a:rPr>
              <a:t>/SALYER &amp; Radioactive Molecules</a:t>
            </a:r>
            <a:endParaRPr lang="en-US" sz="2500" dirty="0">
              <a:solidFill>
                <a:schemeClr val="bg1"/>
              </a:solidFill>
            </a:endParaRPr>
          </a:p>
        </p:txBody>
      </p:sp>
      <p:sp>
        <p:nvSpPr>
          <p:cNvPr id="3" name="Content Placeholder 2">
            <a:extLst>
              <a:ext uri="{FF2B5EF4-FFF2-40B4-BE49-F238E27FC236}">
                <a16:creationId xmlns:a16="http://schemas.microsoft.com/office/drawing/2014/main" id="{89AC7E43-DCBA-9D90-09A6-333D6A153FE4}"/>
              </a:ext>
            </a:extLst>
          </p:cNvPr>
          <p:cNvSpPr>
            <a:spLocks noGrp="1"/>
          </p:cNvSpPr>
          <p:nvPr>
            <p:ph idx="1"/>
          </p:nvPr>
        </p:nvSpPr>
        <p:spPr>
          <a:xfrm>
            <a:off x="241300" y="977900"/>
            <a:ext cx="5029200" cy="4902200"/>
          </a:xfrm>
        </p:spPr>
        <p:txBody>
          <a:bodyPr>
            <a:noAutofit/>
          </a:bodyPr>
          <a:lstStyle/>
          <a:p>
            <a:pPr marL="0" indent="0">
              <a:buNone/>
            </a:pPr>
            <a:r>
              <a:rPr lang="en-US" sz="2200" b="1" dirty="0" err="1"/>
              <a:t>BeEST</a:t>
            </a:r>
            <a:r>
              <a:rPr lang="en-US" sz="2200" b="1" dirty="0"/>
              <a:t>/SALYER </a:t>
            </a:r>
            <a:r>
              <a:rPr lang="en-US" sz="2200" dirty="0"/>
              <a:t>(Lennarz)</a:t>
            </a:r>
          </a:p>
          <a:p>
            <a:r>
              <a:rPr lang="en-US" sz="2200" b="1" dirty="0"/>
              <a:t>Primary working group: </a:t>
            </a:r>
            <a:r>
              <a:rPr lang="en-US" sz="2200" dirty="0"/>
              <a:t>Fund. </a:t>
            </a:r>
            <a:r>
              <a:rPr lang="en-US" sz="2200" dirty="0" err="1"/>
              <a:t>sym</a:t>
            </a:r>
            <a:endParaRPr lang="en-US" sz="2200" dirty="0"/>
          </a:p>
          <a:p>
            <a:r>
              <a:rPr lang="en-US" sz="2200" b="1" dirty="0"/>
              <a:t>Major scientific goals: </a:t>
            </a:r>
          </a:p>
          <a:p>
            <a:pPr marL="238125" indent="0">
              <a:buNone/>
            </a:pPr>
            <a:r>
              <a:rPr lang="en-US" sz="1800" dirty="0"/>
              <a:t>Search for BSM physics using decays of radioactive isotopes implanted into superconducting quantum sensors.</a:t>
            </a:r>
          </a:p>
          <a:p>
            <a:r>
              <a:rPr lang="en-US" sz="2200" b="1" dirty="0"/>
              <a:t>Impact on nuclear astrophysics: </a:t>
            </a:r>
          </a:p>
          <a:p>
            <a:pPr marL="581025" indent="-342900">
              <a:buAutoNum type="arabicParenBoth"/>
            </a:pPr>
            <a:r>
              <a:rPr lang="en-US" sz="1800" baseline="30000" dirty="0"/>
              <a:t>7</a:t>
            </a:r>
            <a:r>
              <a:rPr lang="en-US" sz="1800" dirty="0"/>
              <a:t>Be decay </a:t>
            </a:r>
            <a:r>
              <a:rPr lang="en-US" sz="1800" dirty="0">
                <a:sym typeface="Wingdings" panose="05000000000000000000" pitchFamily="2" charset="2"/>
              </a:rPr>
              <a:t> solar neutrinos</a:t>
            </a:r>
          </a:p>
          <a:p>
            <a:pPr marL="581025" indent="-342900">
              <a:buAutoNum type="arabicParenBoth"/>
            </a:pPr>
            <a:r>
              <a:rPr lang="en-CA" sz="1800" dirty="0"/>
              <a:t>Long term vision: “enable high-statistics recoil correlation measurements across the nuclear chart, and provide new input for… nuclear astrophysics…”</a:t>
            </a:r>
            <a:endParaRPr lang="en-US" sz="1800" dirty="0"/>
          </a:p>
          <a:p>
            <a:pPr marL="0" indent="0">
              <a:spcBef>
                <a:spcPts val="0"/>
              </a:spcBef>
              <a:buNone/>
            </a:pPr>
            <a:endParaRPr lang="en-US" sz="1800" dirty="0">
              <a:solidFill>
                <a:srgbClr val="000000"/>
              </a:solidFill>
            </a:endParaRPr>
          </a:p>
        </p:txBody>
      </p:sp>
      <p:sp>
        <p:nvSpPr>
          <p:cNvPr id="4" name="Content Placeholder 2">
            <a:extLst>
              <a:ext uri="{FF2B5EF4-FFF2-40B4-BE49-F238E27FC236}">
                <a16:creationId xmlns:a16="http://schemas.microsoft.com/office/drawing/2014/main" id="{97A00205-8275-105A-E8BA-B796C42F867A}"/>
              </a:ext>
            </a:extLst>
          </p:cNvPr>
          <p:cNvSpPr txBox="1">
            <a:spLocks/>
          </p:cNvSpPr>
          <p:nvPr/>
        </p:nvSpPr>
        <p:spPr>
          <a:xfrm>
            <a:off x="6781800" y="977900"/>
            <a:ext cx="5029200" cy="490220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2200" b="1" dirty="0"/>
              <a:t>Radioactive Molecules </a:t>
            </a:r>
            <a:r>
              <a:rPr lang="en-US" sz="2200" dirty="0"/>
              <a:t>(</a:t>
            </a:r>
            <a:r>
              <a:rPr lang="en-US" sz="2200" dirty="0" err="1"/>
              <a:t>Malbrunot</a:t>
            </a:r>
            <a:r>
              <a:rPr lang="en-US" sz="2200" dirty="0"/>
              <a:t>)</a:t>
            </a:r>
          </a:p>
          <a:p>
            <a:r>
              <a:rPr lang="en-US" sz="2200" b="1" dirty="0"/>
              <a:t>Primary working group: </a:t>
            </a:r>
            <a:r>
              <a:rPr lang="en-US" sz="2200" dirty="0"/>
              <a:t>Fund. </a:t>
            </a:r>
            <a:r>
              <a:rPr lang="en-US" sz="2200" dirty="0" err="1"/>
              <a:t>sym</a:t>
            </a:r>
            <a:endParaRPr lang="en-US" sz="2200" dirty="0"/>
          </a:p>
          <a:p>
            <a:r>
              <a:rPr lang="en-US" sz="2200" b="1" dirty="0"/>
              <a:t>Major scientific goals: </a:t>
            </a:r>
          </a:p>
          <a:p>
            <a:pPr marL="238125" indent="0">
              <a:buFont typeface="Arial" panose="020B0604020202020204" pitchFamily="34" charset="0"/>
              <a:buNone/>
            </a:pPr>
            <a:r>
              <a:rPr lang="en-US" sz="1800" dirty="0"/>
              <a:t>Search for permanent EDMs of nuclei in the form of nuclear Schiff moments </a:t>
            </a:r>
            <a:r>
              <a:rPr lang="en-US" sz="1800" dirty="0">
                <a:sym typeface="Wingdings" panose="05000000000000000000" pitchFamily="2" charset="2"/>
              </a:rPr>
              <a:t> violation of time-reversal symmetry.</a:t>
            </a:r>
            <a:endParaRPr lang="en-US" sz="1800" dirty="0"/>
          </a:p>
          <a:p>
            <a:r>
              <a:rPr lang="en-US" sz="2200" b="1" dirty="0"/>
              <a:t>Impact on nuclear astrophysics: </a:t>
            </a:r>
          </a:p>
          <a:p>
            <a:pPr marL="238125" indent="0">
              <a:buFont typeface="Arial" panose="020B0604020202020204" pitchFamily="34" charset="0"/>
              <a:buNone/>
            </a:pPr>
            <a:r>
              <a:rPr lang="en-US" sz="1800" dirty="0"/>
              <a:t>The role of radioactive molecules in nuclear astrophysics is being recognized – provide insights into stellar evolution [</a:t>
            </a:r>
            <a:r>
              <a:rPr lang="en-CA" sz="1800" i="1" dirty="0"/>
              <a:t>T. Kaminski et al. Nature Astronomy 2, 778</a:t>
            </a:r>
            <a:r>
              <a:rPr lang="en-CA" sz="1800" dirty="0"/>
              <a:t>]</a:t>
            </a:r>
            <a:endParaRPr lang="en-US" sz="1800" dirty="0"/>
          </a:p>
          <a:p>
            <a:pPr marL="0" indent="0">
              <a:spcBef>
                <a:spcPts val="0"/>
              </a:spcBef>
              <a:buFont typeface="Arial" panose="020B0604020202020204" pitchFamily="34" charset="0"/>
              <a:buNone/>
            </a:pPr>
            <a:endParaRPr lang="en-US" sz="1800" dirty="0">
              <a:solidFill>
                <a:srgbClr val="000000"/>
              </a:solidFill>
            </a:endParaRPr>
          </a:p>
        </p:txBody>
      </p:sp>
    </p:spTree>
    <p:extLst>
      <p:ext uri="{BB962C8B-B14F-4D97-AF65-F5344CB8AC3E}">
        <p14:creationId xmlns:p14="http://schemas.microsoft.com/office/powerpoint/2010/main" val="6372824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7B562A-8D70-B5A2-E19E-C67B3ACBE14D}"/>
            </a:ext>
          </a:extLst>
        </p:cNvPr>
        <p:cNvGrpSpPr/>
        <p:nvPr/>
      </p:nvGrpSpPr>
      <p:grpSpPr>
        <a:xfrm>
          <a:off x="0" y="0"/>
          <a:ext cx="0" cy="0"/>
          <a:chOff x="0" y="0"/>
          <a:chExt cx="0" cy="0"/>
        </a:xfrm>
      </p:grpSpPr>
      <p:pic>
        <p:nvPicPr>
          <p:cNvPr id="1026" name="Picture 2" descr="The Ultra-Deep field composite, which contains approximately 10,000 galaxies.  The images were collected over a nine-year period.">
            <a:extLst>
              <a:ext uri="{FF2B5EF4-FFF2-40B4-BE49-F238E27FC236}">
                <a16:creationId xmlns:a16="http://schemas.microsoft.com/office/drawing/2014/main" id="{1F62DFB3-0AD7-D662-F5D9-F7AD9E94300A}"/>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3347" b="48511"/>
          <a:stretch/>
        </p:blipFill>
        <p:spPr bwMode="auto">
          <a:xfrm>
            <a:off x="0" y="-25398"/>
            <a:ext cx="12191988" cy="713048"/>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2165BE41-ADD7-A4AC-69D7-1CFB5B4B97BF}"/>
              </a:ext>
            </a:extLst>
          </p:cNvPr>
          <p:cNvSpPr>
            <a:spLocks noGrp="1"/>
          </p:cNvSpPr>
          <p:nvPr>
            <p:ph type="title"/>
          </p:nvPr>
        </p:nvSpPr>
        <p:spPr>
          <a:xfrm>
            <a:off x="88900" y="-44073"/>
            <a:ext cx="12179300" cy="713048"/>
          </a:xfrm>
        </p:spPr>
        <p:txBody>
          <a:bodyPr>
            <a:noAutofit/>
          </a:bodyPr>
          <a:lstStyle/>
          <a:p>
            <a:r>
              <a:rPr lang="en-US" sz="2800" b="1" i="1" dirty="0">
                <a:solidFill>
                  <a:schemeClr val="bg1"/>
                </a:solidFill>
              </a:rPr>
              <a:t>Project:</a:t>
            </a:r>
            <a:r>
              <a:rPr lang="en-US" sz="2800" dirty="0">
                <a:solidFill>
                  <a:schemeClr val="bg1"/>
                </a:solidFill>
              </a:rPr>
              <a:t> </a:t>
            </a:r>
            <a:r>
              <a:rPr lang="en-US" sz="2500" dirty="0">
                <a:solidFill>
                  <a:schemeClr val="bg1"/>
                </a:solidFill>
              </a:rPr>
              <a:t>DRAGON/TUDA/TACTIC: Direct &amp; indirect measurements of astrophysical reactions, scattering for ab initio calculations</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ED639AEB-60FB-4248-BBF3-F21C51C87C82}"/>
                  </a:ext>
                </a:extLst>
              </p:cNvPr>
              <p:cNvSpPr>
                <a:spLocks noGrp="1"/>
              </p:cNvSpPr>
              <p:nvPr>
                <p:ph idx="1"/>
              </p:nvPr>
            </p:nvSpPr>
            <p:spPr>
              <a:xfrm>
                <a:off x="139700" y="762000"/>
                <a:ext cx="11747500" cy="6921500"/>
              </a:xfrm>
            </p:spPr>
            <p:txBody>
              <a:bodyPr>
                <a:noAutofit/>
              </a:bodyPr>
              <a:lstStyle/>
              <a:p>
                <a:r>
                  <a:rPr lang="en-US" sz="2200" b="1" dirty="0"/>
                  <a:t>Major scientific goals / context: </a:t>
                </a:r>
              </a:p>
              <a:p>
                <a:pPr marL="238125" indent="0">
                  <a:buNone/>
                </a:pPr>
                <a:r>
                  <a:rPr lang="en-US" sz="1800" b="1" dirty="0"/>
                  <a:t>Three broad pillars of program: (1) </a:t>
                </a:r>
                <a:r>
                  <a:rPr lang="en-US" sz="1800" dirty="0"/>
                  <a:t>direct measurements of key astrophysical reactions; </a:t>
                </a:r>
                <a:r>
                  <a:rPr lang="en-US" sz="1800" b="1" dirty="0"/>
                  <a:t>(2) </a:t>
                </a:r>
                <a:r>
                  <a:rPr lang="en-US" sz="1800" dirty="0"/>
                  <a:t>indirect measurements of key reactions when direct meas. are out of reach; </a:t>
                </a:r>
                <a:r>
                  <a:rPr lang="en-US" sz="1800" b="1" dirty="0"/>
                  <a:t>(3) </a:t>
                </a:r>
                <a:r>
                  <a:rPr lang="en-US" sz="1800" dirty="0"/>
                  <a:t>resonant scattering studies for </a:t>
                </a:r>
                <a:r>
                  <a:rPr lang="en-US" sz="1800" i="1" dirty="0"/>
                  <a:t>ab initio </a:t>
                </a:r>
                <a:r>
                  <a:rPr lang="en-US" sz="1800" dirty="0"/>
                  <a:t>benchmarks. Astrophysics program complementary to next-generation astronomical observations, e.g. </a:t>
                </a:r>
                <a14:m>
                  <m:oMath xmlns:m="http://schemas.openxmlformats.org/officeDocument/2006/math">
                    <m:r>
                      <a:rPr lang="en-CA" sz="1800" b="0" i="1" smtClean="0">
                        <a:latin typeface="Cambria Math" panose="02040503050406030204" pitchFamily="18" charset="0"/>
                      </a:rPr>
                      <m:t>𝛾</m:t>
                    </m:r>
                  </m:oMath>
                </a14:m>
                <a:r>
                  <a:rPr lang="en-US" sz="1800" dirty="0"/>
                  <a:t>-ray telescopes.</a:t>
                </a:r>
              </a:p>
              <a:p>
                <a:r>
                  <a:rPr lang="en-US" sz="2200" b="1" dirty="0"/>
                  <a:t>Methodology: </a:t>
                </a:r>
              </a:p>
              <a:p>
                <a:pPr marL="238125" indent="0">
                  <a:spcBef>
                    <a:spcPts val="0"/>
                  </a:spcBef>
                  <a:buNone/>
                </a:pPr>
                <a:r>
                  <a:rPr lang="en-US" sz="1800" b="1" dirty="0">
                    <a:solidFill>
                      <a:srgbClr val="000000"/>
                    </a:solidFill>
                  </a:rPr>
                  <a:t>(1)</a:t>
                </a:r>
                <a:r>
                  <a:rPr lang="en-US" sz="1800" dirty="0">
                    <a:solidFill>
                      <a:srgbClr val="000000"/>
                    </a:solidFill>
                  </a:rPr>
                  <a:t> </a:t>
                </a:r>
                <a:r>
                  <a:rPr lang="en-US" sz="1800" b="0" i="0" u="none" strike="noStrike" kern="1200" baseline="0" dirty="0">
                    <a:solidFill>
                      <a:srgbClr val="000000"/>
                    </a:solidFill>
                  </a:rPr>
                  <a:t>Exploit </a:t>
                </a:r>
                <a:r>
                  <a:rPr lang="en-US" sz="1800" b="0" i="1" u="none" strike="noStrike" kern="1200" baseline="0" dirty="0">
                    <a:solidFill>
                      <a:srgbClr val="000000"/>
                    </a:solidFill>
                  </a:rPr>
                  <a:t>world-leading</a:t>
                </a:r>
                <a:r>
                  <a:rPr lang="en-US" sz="1800" b="0" i="0" u="none" strike="noStrike" kern="1200" baseline="0" dirty="0">
                    <a:solidFill>
                      <a:srgbClr val="000000"/>
                    </a:solidFill>
                  </a:rPr>
                  <a:t> capabilities of DRAGON for direct measurements of (p,</a:t>
                </a:r>
                <a14:m>
                  <m:oMath xmlns:m="http://schemas.openxmlformats.org/officeDocument/2006/math">
                    <m:r>
                      <a:rPr lang="en-CA" sz="1800" b="0" i="1" u="none" strike="noStrike" kern="1200" baseline="0" smtClean="0">
                        <a:solidFill>
                          <a:srgbClr val="000000"/>
                        </a:solidFill>
                        <a:latin typeface="Cambria Math" panose="02040503050406030204" pitchFamily="18" charset="0"/>
                      </a:rPr>
                      <m:t>𝛾</m:t>
                    </m:r>
                  </m:oMath>
                </a14:m>
                <a:r>
                  <a:rPr lang="en-US" sz="1800" b="0" i="0" u="none" strike="noStrike" kern="1200" baseline="0" dirty="0">
                    <a:solidFill>
                      <a:srgbClr val="000000"/>
                    </a:solidFill>
                  </a:rPr>
                  <a:t>)/(</a:t>
                </a:r>
                <a14:m>
                  <m:oMath xmlns:m="http://schemas.openxmlformats.org/officeDocument/2006/math">
                    <m:r>
                      <a:rPr lang="en-CA" sz="1800" b="0" i="1" u="none" strike="noStrike" kern="1200" baseline="0" dirty="0" smtClean="0">
                        <a:solidFill>
                          <a:srgbClr val="000000"/>
                        </a:solidFill>
                        <a:latin typeface="Cambria Math" panose="02040503050406030204" pitchFamily="18" charset="0"/>
                      </a:rPr>
                      <m:t>𝛼</m:t>
                    </m:r>
                    <m:r>
                      <a:rPr lang="en-CA" sz="1800" b="0" i="1" u="none" strike="noStrike" kern="1200" baseline="0" dirty="0" smtClean="0">
                        <a:solidFill>
                          <a:srgbClr val="000000"/>
                        </a:solidFill>
                        <a:latin typeface="Cambria Math" panose="02040503050406030204" pitchFamily="18" charset="0"/>
                      </a:rPr>
                      <m:t>,</m:t>
                    </m:r>
                    <m:r>
                      <a:rPr lang="en-CA" sz="1800" b="0" i="1" u="none" strike="noStrike" kern="1200" baseline="0" dirty="0" smtClean="0">
                        <a:solidFill>
                          <a:srgbClr val="000000"/>
                        </a:solidFill>
                        <a:latin typeface="Cambria Math" panose="02040503050406030204" pitchFamily="18" charset="0"/>
                      </a:rPr>
                      <m:t>𝛾</m:t>
                    </m:r>
                  </m:oMath>
                </a14:m>
                <a:r>
                  <a:rPr lang="en-US" sz="1800" b="0" i="0" u="none" strike="noStrike" kern="1200" baseline="0" dirty="0">
                    <a:solidFill>
                      <a:srgbClr val="000000"/>
                    </a:solidFill>
                  </a:rPr>
                  <a:t>) reactions, with both RIB and stable beams; extend capabilities to (</a:t>
                </a:r>
                <a14:m>
                  <m:oMath xmlns:m="http://schemas.openxmlformats.org/officeDocument/2006/math">
                    <m:r>
                      <a:rPr lang="en-CA" sz="1800" b="0" i="1" u="none" strike="noStrike" kern="1200" baseline="0" smtClean="0">
                        <a:solidFill>
                          <a:srgbClr val="000000"/>
                        </a:solidFill>
                        <a:latin typeface="Cambria Math" panose="02040503050406030204" pitchFamily="18" charset="0"/>
                      </a:rPr>
                      <m:t>𝛼</m:t>
                    </m:r>
                  </m:oMath>
                </a14:m>
                <a:r>
                  <a:rPr lang="en-US" sz="1800" b="0" i="0" u="none" strike="noStrike" kern="1200" baseline="0" dirty="0">
                    <a:solidFill>
                      <a:srgbClr val="000000"/>
                    </a:solidFill>
                  </a:rPr>
                  <a:t>, n) with OGS array [SMU brief]</a:t>
                </a:r>
              </a:p>
              <a:p>
                <a:pPr marL="238125" indent="0">
                  <a:spcBef>
                    <a:spcPts val="0"/>
                  </a:spcBef>
                  <a:buNone/>
                </a:pPr>
                <a:r>
                  <a:rPr lang="en-US" sz="1800" b="1" dirty="0">
                    <a:effectLst/>
                    <a:ea typeface="Calibri" panose="020F0502020204030204" pitchFamily="34" charset="0"/>
                  </a:rPr>
                  <a:t>(2) </a:t>
                </a:r>
                <a:r>
                  <a:rPr lang="en-US" sz="1800" dirty="0"/>
                  <a:t>Leverage collaborator-funded devices (TUDA/Si array, TACTIC/active target) for direct measurements of particle-emitting reactions and for indirect measurements</a:t>
                </a:r>
              </a:p>
              <a:p>
                <a:pPr marL="238125" indent="0">
                  <a:spcBef>
                    <a:spcPts val="0"/>
                  </a:spcBef>
                  <a:buNone/>
                </a:pPr>
                <a:r>
                  <a:rPr lang="en-US" sz="1800" b="1" dirty="0"/>
                  <a:t>(3) </a:t>
                </a:r>
                <a:r>
                  <a:rPr lang="en-CA" sz="1800" dirty="0"/>
                  <a:t>Resonant/sub-Coulomb barrier scattering measurements to benchmark </a:t>
                </a:r>
                <a:r>
                  <a:rPr lang="en-CA" sz="1800" i="1" dirty="0"/>
                  <a:t>ab initio </a:t>
                </a:r>
                <a:r>
                  <a:rPr lang="en-CA" sz="1800" dirty="0"/>
                  <a:t>calculations (structure)</a:t>
                </a:r>
                <a:endParaRPr lang="en-US" sz="1800" dirty="0"/>
              </a:p>
              <a:p>
                <a:r>
                  <a:rPr lang="en-US" sz="2200" b="1" dirty="0"/>
                  <a:t>Outlook:</a:t>
                </a:r>
              </a:p>
              <a:p>
                <a:pPr marL="581025" indent="-342900">
                  <a:buAutoNum type="arabicParenBoth"/>
                </a:pPr>
                <a:r>
                  <a:rPr lang="en-US" sz="1800" dirty="0"/>
                  <a:t>Continue existing program [18x approved proposals, 3x LOIs needing beam development] </a:t>
                </a:r>
                <a:r>
                  <a:rPr lang="en-US" sz="1800" dirty="0">
                    <a:highlight>
                      <a:srgbClr val="FFFF00"/>
                    </a:highlight>
                  </a:rPr>
                  <a:t>Highlight: 7Be(p,</a:t>
                </a:r>
                <a:r>
                  <a:rPr lang="el-GR" sz="1800" i="1" dirty="0">
                    <a:highlight>
                      <a:srgbClr val="FFFF00"/>
                    </a:highlight>
                    <a:latin typeface="Arial" panose="020B0604020202020204" pitchFamily="34" charset="0"/>
                    <a:cs typeface="Arial" panose="020B0604020202020204" pitchFamily="34" charset="0"/>
                  </a:rPr>
                  <a:t>γ</a:t>
                </a:r>
                <a:r>
                  <a:rPr lang="en-CA" sz="1800" dirty="0">
                    <a:highlight>
                      <a:srgbClr val="FFFF00"/>
                    </a:highlight>
                    <a:latin typeface="Arial" panose="020B0604020202020204" pitchFamily="34" charset="0"/>
                    <a:cs typeface="Arial" panose="020B0604020202020204" pitchFamily="34" charset="0"/>
                  </a:rPr>
                  <a:t>) </a:t>
                </a:r>
                <a:r>
                  <a:rPr lang="en-US" sz="1800" dirty="0">
                    <a:highlight>
                      <a:srgbClr val="FFFF00"/>
                    </a:highlight>
                    <a:sym typeface="Wingdings" panose="05000000000000000000" pitchFamily="2" charset="2"/>
                  </a:rPr>
                  <a:t> solar neutrinos and novae</a:t>
                </a:r>
                <a:endParaRPr lang="en-US" sz="1800" dirty="0"/>
              </a:p>
              <a:p>
                <a:pPr marL="581025" indent="-342900">
                  <a:spcBef>
                    <a:spcPts val="200"/>
                  </a:spcBef>
                  <a:buAutoNum type="arabicParenBoth"/>
                </a:pPr>
                <a:r>
                  <a:rPr lang="en-US" sz="1800" dirty="0"/>
                  <a:t>Exploit ARIEL’s parallel-beam capability for longer measurements (higher precision, more resonances); beam development; and unique target/ion source capabilities</a:t>
                </a:r>
              </a:p>
              <a:p>
                <a:pPr marL="581025" indent="-342900">
                  <a:spcBef>
                    <a:spcPts val="200"/>
                  </a:spcBef>
                  <a:buAutoNum type="arabicParenBoth"/>
                </a:pPr>
                <a:r>
                  <a:rPr lang="en-US" sz="1800" dirty="0"/>
                  <a:t>Equipment/technique upgrades: resonance timing method, fast-timing </a:t>
                </a:r>
                <a14:m>
                  <m:oMath xmlns:m="http://schemas.openxmlformats.org/officeDocument/2006/math">
                    <m:r>
                      <a:rPr lang="en-CA" sz="1800" b="0" i="1" smtClean="0">
                        <a:latin typeface="Cambria Math" panose="02040503050406030204" pitchFamily="18" charset="0"/>
                      </a:rPr>
                      <m:t>𝛾</m:t>
                    </m:r>
                  </m:oMath>
                </a14:m>
                <a:r>
                  <a:rPr lang="en-US" sz="1800" dirty="0"/>
                  <a:t>-ray array, digital DAQ upgrade.</a:t>
                </a:r>
              </a:p>
              <a:p>
                <a:r>
                  <a:rPr lang="en-US" sz="2200" b="1" dirty="0"/>
                  <a:t>Resources:</a:t>
                </a:r>
              </a:p>
              <a:p>
                <a:pPr lvl="1"/>
                <a:r>
                  <a:rPr lang="en-US" sz="1800" dirty="0"/>
                  <a:t>$270k/yr operating budget (NSERC)</a:t>
                </a:r>
              </a:p>
              <a:p>
                <a:pPr lvl="1"/>
                <a:r>
                  <a:rPr lang="en-US" sz="1800" dirty="0"/>
                  <a:t>$50k/yr international contributions</a:t>
                </a:r>
              </a:p>
              <a:p>
                <a:pPr lvl="1"/>
                <a:r>
                  <a:rPr lang="en-US" sz="1800" dirty="0"/>
                  <a:t>Equipment funding for DAQ upgrade, LaBr3 scintillator array ($2M?)</a:t>
                </a:r>
              </a:p>
              <a:p>
                <a:pPr marL="0" indent="0">
                  <a:buNone/>
                </a:pPr>
                <a:endParaRPr lang="en-US" dirty="0"/>
              </a:p>
            </p:txBody>
          </p:sp>
        </mc:Choice>
        <mc:Fallback>
          <p:sp>
            <p:nvSpPr>
              <p:cNvPr id="3" name="Content Placeholder 2">
                <a:extLst>
                  <a:ext uri="{FF2B5EF4-FFF2-40B4-BE49-F238E27FC236}">
                    <a16:creationId xmlns:a16="http://schemas.microsoft.com/office/drawing/2014/main" id="{ED639AEB-60FB-4248-BBF3-F21C51C87C82}"/>
                  </a:ext>
                </a:extLst>
              </p:cNvPr>
              <p:cNvSpPr>
                <a:spLocks noGrp="1" noRot="1" noChangeAspect="1" noMove="1" noResize="1" noEditPoints="1" noAdjustHandles="1" noChangeArrowheads="1" noChangeShapeType="1" noTextEdit="1"/>
              </p:cNvSpPr>
              <p:nvPr>
                <p:ph idx="1"/>
              </p:nvPr>
            </p:nvSpPr>
            <p:spPr>
              <a:xfrm>
                <a:off x="139700" y="762000"/>
                <a:ext cx="11747500" cy="6921500"/>
              </a:xfrm>
              <a:blipFill>
                <a:blip r:embed="rId3"/>
                <a:stretch>
                  <a:fillRect l="-623" t="-1145" r="-104"/>
                </a:stretch>
              </a:blipFill>
            </p:spPr>
            <p:txBody>
              <a:bodyPr/>
              <a:lstStyle/>
              <a:p>
                <a:r>
                  <a:rPr lang="en-CA">
                    <a:noFill/>
                  </a:rPr>
                  <a:t> </a:t>
                </a:r>
              </a:p>
            </p:txBody>
          </p:sp>
        </mc:Fallback>
      </mc:AlternateContent>
    </p:spTree>
    <p:extLst>
      <p:ext uri="{BB962C8B-B14F-4D97-AF65-F5344CB8AC3E}">
        <p14:creationId xmlns:p14="http://schemas.microsoft.com/office/powerpoint/2010/main" val="38613930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A62AB9-D3D4-09C2-DB3F-411FFB2A263D}"/>
            </a:ext>
          </a:extLst>
        </p:cNvPr>
        <p:cNvGrpSpPr/>
        <p:nvPr/>
      </p:nvGrpSpPr>
      <p:grpSpPr>
        <a:xfrm>
          <a:off x="0" y="0"/>
          <a:ext cx="0" cy="0"/>
          <a:chOff x="0" y="0"/>
          <a:chExt cx="0" cy="0"/>
        </a:xfrm>
      </p:grpSpPr>
      <p:pic>
        <p:nvPicPr>
          <p:cNvPr id="1026" name="Picture 2" descr="The Ultra-Deep field composite, which contains approximately 10,000 galaxies.  The images were collected over a nine-year period.">
            <a:extLst>
              <a:ext uri="{FF2B5EF4-FFF2-40B4-BE49-F238E27FC236}">
                <a16:creationId xmlns:a16="http://schemas.microsoft.com/office/drawing/2014/main" id="{AB393DBF-228D-5DF7-93EC-B4634309565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3347" b="48511"/>
          <a:stretch/>
        </p:blipFill>
        <p:spPr bwMode="auto">
          <a:xfrm>
            <a:off x="0" y="-25398"/>
            <a:ext cx="12191988" cy="713048"/>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E1AE0916-A83B-CCC1-920B-AC6E0C17CE75}"/>
              </a:ext>
            </a:extLst>
          </p:cNvPr>
          <p:cNvSpPr>
            <a:spLocks noGrp="1"/>
          </p:cNvSpPr>
          <p:nvPr>
            <p:ph type="title"/>
          </p:nvPr>
        </p:nvSpPr>
        <p:spPr>
          <a:xfrm>
            <a:off x="88900" y="-44073"/>
            <a:ext cx="12179300" cy="713048"/>
          </a:xfrm>
        </p:spPr>
        <p:txBody>
          <a:bodyPr>
            <a:noAutofit/>
          </a:bodyPr>
          <a:lstStyle/>
          <a:p>
            <a:r>
              <a:rPr lang="en-US" sz="2800" b="1" i="1" dirty="0">
                <a:solidFill>
                  <a:schemeClr val="bg1"/>
                </a:solidFill>
              </a:rPr>
              <a:t>Project:</a:t>
            </a:r>
            <a:r>
              <a:rPr lang="en-US" sz="2800" dirty="0">
                <a:solidFill>
                  <a:schemeClr val="bg1"/>
                </a:solidFill>
              </a:rPr>
              <a:t> </a:t>
            </a:r>
            <a:r>
              <a:rPr lang="en-US" sz="2500" dirty="0">
                <a:solidFill>
                  <a:schemeClr val="bg1"/>
                </a:solidFill>
              </a:rPr>
              <a:t>EMMA: recoil separator for astrophysical and structure studies</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70A953B3-EECD-44F7-B906-726948150BB2}"/>
                  </a:ext>
                </a:extLst>
              </p:cNvPr>
              <p:cNvSpPr>
                <a:spLocks noGrp="1"/>
              </p:cNvSpPr>
              <p:nvPr>
                <p:ph idx="1"/>
              </p:nvPr>
            </p:nvSpPr>
            <p:spPr>
              <a:xfrm>
                <a:off x="139700" y="762000"/>
                <a:ext cx="11747500" cy="6921500"/>
              </a:xfrm>
            </p:spPr>
            <p:txBody>
              <a:bodyPr>
                <a:noAutofit/>
              </a:bodyPr>
              <a:lstStyle/>
              <a:p>
                <a:r>
                  <a:rPr lang="en-US" sz="2200" b="1" dirty="0"/>
                  <a:t>Major scientific goals / context: </a:t>
                </a:r>
              </a:p>
              <a:p>
                <a:pPr marL="238125" indent="0">
                  <a:buNone/>
                </a:pPr>
                <a:r>
                  <a:rPr lang="en-US" sz="1800" dirty="0"/>
                  <a:t>Exploit capabilities of EMMA to enable previously impossible experiments measuring key astrophysical reactions and studying nuclear structure.</a:t>
                </a:r>
              </a:p>
              <a:p>
                <a:r>
                  <a:rPr lang="en-US" sz="2200" b="1" dirty="0"/>
                  <a:t>Methodology: </a:t>
                </a:r>
              </a:p>
              <a:p>
                <a:pPr marL="581025" indent="-342900">
                  <a:spcBef>
                    <a:spcPts val="0"/>
                  </a:spcBef>
                  <a:buAutoNum type="arabicParenBoth"/>
                </a:pPr>
                <a:r>
                  <a:rPr lang="en-US" sz="1800" dirty="0">
                    <a:solidFill>
                      <a:srgbClr val="000000"/>
                    </a:solidFill>
                  </a:rPr>
                  <a:t>Couple EMMA with TIGRESS </a:t>
                </a:r>
                <a:r>
                  <a:rPr lang="en-CA" sz="1800" b="0" i="0" u="none" strike="noStrike" kern="1200" baseline="0" dirty="0">
                    <a:solidFill>
                      <a:srgbClr val="000000"/>
                    </a:solidFill>
                  </a:rPr>
                  <a:t>to perform direct measurements of astrophysical (</a:t>
                </a:r>
                <a14:m>
                  <m:oMath xmlns:m="http://schemas.openxmlformats.org/officeDocument/2006/math">
                    <m:r>
                      <a:rPr lang="en-CA" sz="1800" b="0" i="1" u="none" strike="noStrike" kern="1200" baseline="0" smtClean="0">
                        <a:solidFill>
                          <a:srgbClr val="000000"/>
                        </a:solidFill>
                        <a:latin typeface="Cambria Math" panose="02040503050406030204" pitchFamily="18" charset="0"/>
                      </a:rPr>
                      <m:t>𝑝</m:t>
                    </m:r>
                    <m:r>
                      <a:rPr lang="en-CA" sz="1800" b="0" i="1" u="none" strike="noStrike" kern="1200" baseline="0" smtClean="0">
                        <a:solidFill>
                          <a:srgbClr val="000000"/>
                        </a:solidFill>
                        <a:latin typeface="Cambria Math" panose="02040503050406030204" pitchFamily="18" charset="0"/>
                      </a:rPr>
                      <m:t>,</m:t>
                    </m:r>
                    <m:r>
                      <a:rPr lang="en-CA" sz="1800" b="0" i="1" u="none" strike="noStrike" kern="1200" baseline="0" smtClean="0">
                        <a:solidFill>
                          <a:srgbClr val="000000"/>
                        </a:solidFill>
                        <a:latin typeface="Cambria Math" panose="02040503050406030204" pitchFamily="18" charset="0"/>
                      </a:rPr>
                      <m:t>𝛾</m:t>
                    </m:r>
                  </m:oMath>
                </a14:m>
                <a:r>
                  <a:rPr lang="en-US" sz="1800" b="0" i="0" u="none" strike="noStrike" kern="1200" baseline="0" dirty="0">
                    <a:solidFill>
                      <a:srgbClr val="000000"/>
                    </a:solidFill>
                  </a:rPr>
                  <a:t>) reactions </a:t>
                </a:r>
                <a:r>
                  <a:rPr lang="en-US" sz="1800" b="0" i="0" u="none" strike="noStrike" kern="1200" baseline="0" dirty="0">
                    <a:solidFill>
                      <a:srgbClr val="000000"/>
                    </a:solidFill>
                    <a:highlight>
                      <a:srgbClr val="FFFF00"/>
                    </a:highlight>
                  </a:rPr>
                  <a:t>Highlight</a:t>
                </a:r>
                <a:r>
                  <a:rPr lang="en-US" sz="1800" b="0" i="0" u="none" strike="noStrike" kern="1200" dirty="0">
                    <a:solidFill>
                      <a:srgbClr val="000000"/>
                    </a:solidFill>
                    <a:highlight>
                      <a:srgbClr val="FFFF00"/>
                    </a:highlight>
                  </a:rPr>
                  <a:t> </a:t>
                </a:r>
                <a:r>
                  <a:rPr lang="en-US" sz="1800" b="0" i="0" u="none" strike="noStrike" kern="1200" baseline="30000" dirty="0">
                    <a:solidFill>
                      <a:srgbClr val="000000"/>
                    </a:solidFill>
                    <a:highlight>
                      <a:srgbClr val="FFFF00"/>
                    </a:highlight>
                  </a:rPr>
                  <a:t>83</a:t>
                </a:r>
                <a:r>
                  <a:rPr lang="en-US" sz="1800" dirty="0">
                    <a:solidFill>
                      <a:srgbClr val="000000"/>
                    </a:solidFill>
                    <a:highlight>
                      <a:srgbClr val="FFFF00"/>
                    </a:highlight>
                  </a:rPr>
                  <a:t>Rb(p,</a:t>
                </a:r>
                <a:r>
                  <a:rPr lang="el-GR" sz="1800" i="1" dirty="0">
                    <a:solidFill>
                      <a:srgbClr val="000000"/>
                    </a:solidFill>
                    <a:highlight>
                      <a:srgbClr val="FFFF00"/>
                    </a:highlight>
                    <a:latin typeface="Arial" panose="020B0604020202020204" pitchFamily="34" charset="0"/>
                    <a:cs typeface="Arial" panose="020B0604020202020204" pitchFamily="34" charset="0"/>
                  </a:rPr>
                  <a:t>γ</a:t>
                </a:r>
                <a:r>
                  <a:rPr lang="en-US" sz="1800" b="0" i="0" u="none" strike="noStrike" kern="1200" baseline="0" dirty="0">
                    <a:solidFill>
                      <a:srgbClr val="000000"/>
                    </a:solidFill>
                    <a:highlight>
                      <a:srgbClr val="FFFF00"/>
                    </a:highlight>
                  </a:rPr>
                  <a:t>)</a:t>
                </a:r>
                <a:r>
                  <a:rPr lang="en-US" sz="1800" b="0" i="0" u="none" strike="noStrike" kern="1200" baseline="0" dirty="0">
                    <a:solidFill>
                      <a:srgbClr val="000000"/>
                    </a:solidFill>
                    <a:highlight>
                      <a:srgbClr val="FFFF00"/>
                    </a:highlight>
                    <a:sym typeface="Wingdings" panose="05000000000000000000" pitchFamily="2" charset="2"/>
                  </a:rPr>
                  <a:t></a:t>
                </a:r>
                <a:r>
                  <a:rPr lang="en-US" sz="1800" b="0" i="0" u="none" strike="noStrike" kern="1200" baseline="0" dirty="0">
                    <a:solidFill>
                      <a:srgbClr val="000000"/>
                    </a:solidFill>
                    <a:highlight>
                      <a:srgbClr val="FFFF00"/>
                    </a:highlight>
                  </a:rPr>
                  <a:t>p-process</a:t>
                </a:r>
              </a:p>
              <a:p>
                <a:pPr marL="581025" indent="-342900">
                  <a:spcBef>
                    <a:spcPts val="0"/>
                  </a:spcBef>
                  <a:buAutoNum type="arabicParenBoth"/>
                </a:pPr>
                <a:r>
                  <a:rPr lang="en-US" sz="1800" b="0" i="0" u="none" strike="noStrike" kern="1200" baseline="0" dirty="0">
                    <a:solidFill>
                      <a:srgbClr val="000000"/>
                    </a:solidFill>
                  </a:rPr>
                  <a:t>Couple EMMA with TIGRESS (future:</a:t>
                </a:r>
                <a:r>
                  <a:rPr lang="en-US" sz="1800" b="0" i="0" u="none" strike="noStrike" kern="1200" dirty="0">
                    <a:solidFill>
                      <a:srgbClr val="000000"/>
                    </a:solidFill>
                  </a:rPr>
                  <a:t> OGS) and novel He implanted targets to perform direct measurements of astrophysical </a:t>
                </a:r>
                <a:r>
                  <a:rPr lang="en-US" sz="1800" b="0" i="0" u="none" strike="noStrike" kern="1200" baseline="0" dirty="0">
                    <a:solidFill>
                      <a:srgbClr val="000000"/>
                    </a:solidFill>
                  </a:rPr>
                  <a:t>(</a:t>
                </a:r>
                <a14:m>
                  <m:oMath xmlns:m="http://schemas.openxmlformats.org/officeDocument/2006/math">
                    <m:r>
                      <a:rPr lang="en-CA" sz="1800" b="0" i="1" u="none" strike="noStrike" kern="1200" baseline="0" smtClean="0">
                        <a:solidFill>
                          <a:srgbClr val="000000"/>
                        </a:solidFill>
                        <a:latin typeface="Cambria Math" panose="02040503050406030204" pitchFamily="18" charset="0"/>
                      </a:rPr>
                      <m:t>𝛼</m:t>
                    </m:r>
                    <m:r>
                      <a:rPr lang="en-CA" sz="1800" b="0" i="1" u="none" strike="noStrike" kern="1200" baseline="0" smtClean="0">
                        <a:solidFill>
                          <a:srgbClr val="000000"/>
                        </a:solidFill>
                        <a:latin typeface="Cambria Math" panose="02040503050406030204" pitchFamily="18" charset="0"/>
                      </a:rPr>
                      <m:t>,</m:t>
                    </m:r>
                    <m:r>
                      <a:rPr lang="en-CA" sz="1800" b="0" i="1" u="none" strike="noStrike" kern="1200" baseline="0" smtClean="0">
                        <a:solidFill>
                          <a:srgbClr val="000000"/>
                        </a:solidFill>
                        <a:latin typeface="Cambria Math" panose="02040503050406030204" pitchFamily="18" charset="0"/>
                      </a:rPr>
                      <m:t>𝑛</m:t>
                    </m:r>
                  </m:oMath>
                </a14:m>
                <a:r>
                  <a:rPr lang="en-US" sz="1800" b="0" i="0" u="none" strike="noStrike" kern="1200" baseline="0" dirty="0">
                    <a:solidFill>
                      <a:srgbClr val="000000"/>
                    </a:solidFill>
                  </a:rPr>
                  <a:t>) reactions </a:t>
                </a:r>
                <a:r>
                  <a:rPr lang="en-US" sz="1800" b="0" i="0" u="none" strike="noStrike" kern="1200" baseline="0" dirty="0">
                    <a:solidFill>
                      <a:srgbClr val="000000"/>
                    </a:solidFill>
                    <a:highlight>
                      <a:srgbClr val="FFFF00"/>
                    </a:highlight>
                  </a:rPr>
                  <a:t>Highlight</a:t>
                </a:r>
                <a:r>
                  <a:rPr lang="en-US" sz="1800" b="0" i="0" u="none" strike="noStrike" kern="1200" dirty="0">
                    <a:solidFill>
                      <a:srgbClr val="000000"/>
                    </a:solidFill>
                    <a:highlight>
                      <a:srgbClr val="FFFF00"/>
                    </a:highlight>
                  </a:rPr>
                  <a:t> </a:t>
                </a:r>
                <a:r>
                  <a:rPr lang="en-US" sz="1800" b="0" i="0" u="none" strike="noStrike" kern="1200" baseline="30000" dirty="0">
                    <a:solidFill>
                      <a:srgbClr val="000000"/>
                    </a:solidFill>
                    <a:highlight>
                      <a:srgbClr val="FFFF00"/>
                    </a:highlight>
                  </a:rPr>
                  <a:t>94</a:t>
                </a:r>
                <a:r>
                  <a:rPr lang="en-US" sz="1800" b="0" i="0" u="none" strike="noStrike" kern="1200" dirty="0">
                    <a:solidFill>
                      <a:srgbClr val="000000"/>
                    </a:solidFill>
                    <a:highlight>
                      <a:srgbClr val="FFFF00"/>
                    </a:highlight>
                  </a:rPr>
                  <a:t>Sr(</a:t>
                </a:r>
                <a:r>
                  <a:rPr lang="el-GR" sz="1800" b="0" i="1" u="none" strike="noStrike" kern="1200" dirty="0">
                    <a:solidFill>
                      <a:srgbClr val="000000"/>
                    </a:solidFill>
                    <a:highlight>
                      <a:srgbClr val="FFFF00"/>
                    </a:highlight>
                    <a:latin typeface="Arial" panose="020B0604020202020204" pitchFamily="34" charset="0"/>
                    <a:cs typeface="Arial" panose="020B0604020202020204" pitchFamily="34" charset="0"/>
                  </a:rPr>
                  <a:t>α</a:t>
                </a:r>
                <a:r>
                  <a:rPr lang="en-CA" sz="1800" b="0" i="1" u="none" strike="noStrike" kern="1200" dirty="0">
                    <a:solidFill>
                      <a:srgbClr val="000000"/>
                    </a:solidFill>
                    <a:highlight>
                      <a:srgbClr val="FFFF00"/>
                    </a:highlight>
                    <a:latin typeface="Arial" panose="020B0604020202020204" pitchFamily="34" charset="0"/>
                    <a:cs typeface="Arial" panose="020B0604020202020204" pitchFamily="34" charset="0"/>
                  </a:rPr>
                  <a:t>,n</a:t>
                </a:r>
                <a:r>
                  <a:rPr lang="en-US" sz="1800" b="0" i="0" u="none" strike="noStrike" kern="1200" dirty="0">
                    <a:solidFill>
                      <a:srgbClr val="000000"/>
                    </a:solidFill>
                    <a:highlight>
                      <a:srgbClr val="FFFF00"/>
                    </a:highlight>
                  </a:rPr>
                  <a:t>) </a:t>
                </a:r>
                <a:r>
                  <a:rPr lang="en-US" sz="1800" b="0" i="0" u="none" strike="noStrike" kern="1200" dirty="0">
                    <a:solidFill>
                      <a:srgbClr val="000000"/>
                    </a:solidFill>
                    <a:highlight>
                      <a:srgbClr val="FFFF00"/>
                    </a:highlight>
                    <a:sym typeface="Wingdings" panose="05000000000000000000" pitchFamily="2" charset="2"/>
                  </a:rPr>
                  <a:t> weak r process</a:t>
                </a:r>
                <a:endParaRPr lang="en-US" sz="1800" b="0" i="0" u="none" strike="noStrike" kern="1200" baseline="0" dirty="0">
                  <a:solidFill>
                    <a:srgbClr val="000000"/>
                  </a:solidFill>
                  <a:highlight>
                    <a:srgbClr val="FFFF00"/>
                  </a:highlight>
                </a:endParaRPr>
              </a:p>
              <a:p>
                <a:pPr marL="581025" indent="-342900">
                  <a:spcBef>
                    <a:spcPts val="0"/>
                  </a:spcBef>
                  <a:buAutoNum type="arabicParenBoth"/>
                </a:pPr>
                <a:r>
                  <a:rPr lang="en-US" sz="1800" dirty="0">
                    <a:solidFill>
                      <a:srgbClr val="000000"/>
                    </a:solidFill>
                  </a:rPr>
                  <a:t>Develop decay station [DSSSD + 4x </a:t>
                </a:r>
                <a:r>
                  <a:rPr lang="en-US" sz="1800" dirty="0" err="1">
                    <a:solidFill>
                      <a:srgbClr val="000000"/>
                    </a:solidFill>
                  </a:rPr>
                  <a:t>HPGe</a:t>
                </a:r>
                <a:r>
                  <a:rPr lang="en-US" sz="1800" dirty="0">
                    <a:solidFill>
                      <a:srgbClr val="000000"/>
                    </a:solidFill>
                  </a:rPr>
                  <a:t> clovers] @ EMMA focal plane to enable novel nuclear structure studies; focus on </a:t>
                </a:r>
                <a:r>
                  <a:rPr lang="en-US" sz="1800" baseline="30000" dirty="0">
                    <a:solidFill>
                      <a:srgbClr val="000000"/>
                    </a:solidFill>
                  </a:rPr>
                  <a:t>100</a:t>
                </a:r>
                <a:r>
                  <a:rPr lang="en-US" sz="1800" dirty="0">
                    <a:solidFill>
                      <a:srgbClr val="000000"/>
                    </a:solidFill>
                  </a:rPr>
                  <a:t>Sn region</a:t>
                </a:r>
                <a:endParaRPr lang="en-US" sz="1800" dirty="0"/>
              </a:p>
              <a:p>
                <a:r>
                  <a:rPr lang="en-US" sz="2200" b="1" dirty="0"/>
                  <a:t>Outlook:</a:t>
                </a:r>
              </a:p>
              <a:p>
                <a:pPr marL="581025" indent="-342900">
                  <a:spcBef>
                    <a:spcPts val="0"/>
                  </a:spcBef>
                  <a:buAutoNum type="arabicParenBoth"/>
                </a:pPr>
                <a:r>
                  <a:rPr lang="en-US" sz="1800" dirty="0">
                    <a:solidFill>
                      <a:srgbClr val="000000"/>
                    </a:solidFill>
                  </a:rPr>
                  <a:t>Co</a:t>
                </a:r>
                <a:r>
                  <a:rPr lang="en-CA" sz="1800" dirty="0" err="1">
                    <a:solidFill>
                      <a:srgbClr val="000000"/>
                    </a:solidFill>
                  </a:rPr>
                  <a:t>ntinue</a:t>
                </a:r>
                <a:r>
                  <a:rPr lang="en-CA" sz="1800" dirty="0">
                    <a:solidFill>
                      <a:srgbClr val="000000"/>
                    </a:solidFill>
                  </a:rPr>
                  <a:t> existing program, exploiting extended beam capabilities of ARIEL</a:t>
                </a:r>
                <a:endParaRPr lang="en-US" sz="1800" dirty="0">
                  <a:solidFill>
                    <a:srgbClr val="000000"/>
                  </a:solidFill>
                </a:endParaRPr>
              </a:p>
              <a:p>
                <a:pPr marL="581025" indent="-342900">
                  <a:spcBef>
                    <a:spcPts val="0"/>
                  </a:spcBef>
                  <a:buAutoNum type="arabicParenBoth"/>
                </a:pPr>
                <a:r>
                  <a:rPr lang="en-US" sz="1800" dirty="0">
                    <a:solidFill>
                      <a:srgbClr val="000000"/>
                    </a:solidFill>
                  </a:rPr>
                  <a:t>Develop/commission decay station, begin program of decay studies near </a:t>
                </a:r>
                <a:r>
                  <a:rPr lang="en-US" sz="1800" baseline="30000" dirty="0">
                    <a:solidFill>
                      <a:srgbClr val="000000"/>
                    </a:solidFill>
                  </a:rPr>
                  <a:t>100</a:t>
                </a:r>
                <a:r>
                  <a:rPr lang="en-US" sz="1800" dirty="0">
                    <a:solidFill>
                      <a:srgbClr val="000000"/>
                    </a:solidFill>
                  </a:rPr>
                  <a:t>Sn</a:t>
                </a:r>
              </a:p>
              <a:p>
                <a:pPr marL="581025" indent="-342900">
                  <a:spcBef>
                    <a:spcPts val="0"/>
                  </a:spcBef>
                  <a:buAutoNum type="arabicParenBoth"/>
                </a:pPr>
                <a:r>
                  <a:rPr lang="en-US" sz="1800" dirty="0">
                    <a:solidFill>
                      <a:srgbClr val="000000"/>
                    </a:solidFill>
                  </a:rPr>
                  <a:t>Couple EMMA with OGS detectors for triple-coincidence (</a:t>
                </a:r>
                <a14:m>
                  <m:oMath xmlns:m="http://schemas.openxmlformats.org/officeDocument/2006/math">
                    <m:r>
                      <a:rPr lang="en-CA" sz="1800" b="0" i="1" smtClean="0">
                        <a:solidFill>
                          <a:srgbClr val="000000"/>
                        </a:solidFill>
                        <a:latin typeface="Cambria Math" panose="02040503050406030204" pitchFamily="18" charset="0"/>
                      </a:rPr>
                      <m:t>𝛼</m:t>
                    </m:r>
                  </m:oMath>
                </a14:m>
                <a:r>
                  <a:rPr lang="en-US" sz="1800" dirty="0"/>
                  <a:t>, n) measurements</a:t>
                </a:r>
              </a:p>
              <a:p>
                <a:r>
                  <a:rPr lang="en-US" sz="2200" b="1" dirty="0"/>
                  <a:t>Resources:</a:t>
                </a:r>
              </a:p>
              <a:p>
                <a:pPr marL="238125" indent="0">
                  <a:spcBef>
                    <a:spcPts val="0"/>
                  </a:spcBef>
                  <a:buNone/>
                </a:pPr>
                <a:r>
                  <a:rPr lang="en-US" sz="1800" dirty="0">
                    <a:solidFill>
                      <a:srgbClr val="000000"/>
                    </a:solidFill>
                  </a:rPr>
                  <a:t>$150k/yr operating budget (NSERC)</a:t>
                </a:r>
                <a:endParaRPr lang="en-US" dirty="0"/>
              </a:p>
            </p:txBody>
          </p:sp>
        </mc:Choice>
        <mc:Fallback xmlns="">
          <p:sp>
            <p:nvSpPr>
              <p:cNvPr id="3" name="Content Placeholder 2">
                <a:extLst>
                  <a:ext uri="{FF2B5EF4-FFF2-40B4-BE49-F238E27FC236}">
                    <a16:creationId xmlns:a16="http://schemas.microsoft.com/office/drawing/2014/main" id="{70A953B3-EECD-44F7-B906-726948150BB2}"/>
                  </a:ext>
                </a:extLst>
              </p:cNvPr>
              <p:cNvSpPr>
                <a:spLocks noGrp="1" noRot="1" noChangeAspect="1" noMove="1" noResize="1" noEditPoints="1" noAdjustHandles="1" noChangeArrowheads="1" noChangeShapeType="1" noTextEdit="1"/>
              </p:cNvSpPr>
              <p:nvPr>
                <p:ph idx="1"/>
              </p:nvPr>
            </p:nvSpPr>
            <p:spPr>
              <a:xfrm>
                <a:off x="139700" y="762000"/>
                <a:ext cx="11747500" cy="6921500"/>
              </a:xfrm>
              <a:blipFill>
                <a:blip r:embed="rId3"/>
                <a:stretch>
                  <a:fillRect l="-623" t="-1145"/>
                </a:stretch>
              </a:blipFill>
            </p:spPr>
            <p:txBody>
              <a:bodyPr/>
              <a:lstStyle/>
              <a:p>
                <a:r>
                  <a:rPr lang="en-CA">
                    <a:noFill/>
                  </a:rPr>
                  <a:t> </a:t>
                </a:r>
              </a:p>
            </p:txBody>
          </p:sp>
        </mc:Fallback>
      </mc:AlternateContent>
    </p:spTree>
    <p:extLst>
      <p:ext uri="{BB962C8B-B14F-4D97-AF65-F5344CB8AC3E}">
        <p14:creationId xmlns:p14="http://schemas.microsoft.com/office/powerpoint/2010/main" val="31863585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9975E2-0CF9-498F-7EE4-0D6112BDF39B}"/>
            </a:ext>
          </a:extLst>
        </p:cNvPr>
        <p:cNvGrpSpPr/>
        <p:nvPr/>
      </p:nvGrpSpPr>
      <p:grpSpPr>
        <a:xfrm>
          <a:off x="0" y="0"/>
          <a:ext cx="0" cy="0"/>
          <a:chOff x="0" y="0"/>
          <a:chExt cx="0" cy="0"/>
        </a:xfrm>
      </p:grpSpPr>
      <p:pic>
        <p:nvPicPr>
          <p:cNvPr id="1026" name="Picture 2" descr="The Ultra-Deep field composite, which contains approximately 10,000 galaxies.  The images were collected over a nine-year period.">
            <a:extLst>
              <a:ext uri="{FF2B5EF4-FFF2-40B4-BE49-F238E27FC236}">
                <a16:creationId xmlns:a16="http://schemas.microsoft.com/office/drawing/2014/main" id="{516205F8-F59F-CEC0-CAF4-37331DAA529D}"/>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3347" b="48511"/>
          <a:stretch/>
        </p:blipFill>
        <p:spPr bwMode="auto">
          <a:xfrm>
            <a:off x="0" y="-25398"/>
            <a:ext cx="12191988" cy="713048"/>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13239DA3-A0FC-3367-943F-A37122DFCE2B}"/>
              </a:ext>
            </a:extLst>
          </p:cNvPr>
          <p:cNvSpPr>
            <a:spLocks noGrp="1"/>
          </p:cNvSpPr>
          <p:nvPr>
            <p:ph type="title"/>
          </p:nvPr>
        </p:nvSpPr>
        <p:spPr>
          <a:xfrm>
            <a:off x="88900" y="-44073"/>
            <a:ext cx="12179300" cy="713048"/>
          </a:xfrm>
        </p:spPr>
        <p:txBody>
          <a:bodyPr>
            <a:noAutofit/>
          </a:bodyPr>
          <a:lstStyle/>
          <a:p>
            <a:r>
              <a:rPr lang="en-US" sz="2800" b="1" i="1" dirty="0">
                <a:solidFill>
                  <a:schemeClr val="bg1"/>
                </a:solidFill>
              </a:rPr>
              <a:t>Project:</a:t>
            </a:r>
            <a:r>
              <a:rPr lang="en-US" sz="2800" dirty="0">
                <a:solidFill>
                  <a:schemeClr val="bg1"/>
                </a:solidFill>
              </a:rPr>
              <a:t> </a:t>
            </a:r>
            <a:r>
              <a:rPr lang="en-US" sz="2500" dirty="0">
                <a:solidFill>
                  <a:schemeClr val="bg1"/>
                </a:solidFill>
              </a:rPr>
              <a:t>SMU (Christian): OGS neutron detector/Detector development</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90345B12-D8B7-C9B3-7762-E01330EA4DAF}"/>
                  </a:ext>
                </a:extLst>
              </p:cNvPr>
              <p:cNvSpPr>
                <a:spLocks noGrp="1"/>
              </p:cNvSpPr>
              <p:nvPr>
                <p:ph idx="1"/>
              </p:nvPr>
            </p:nvSpPr>
            <p:spPr>
              <a:xfrm>
                <a:off x="139700" y="762000"/>
                <a:ext cx="11747500" cy="6921500"/>
              </a:xfrm>
            </p:spPr>
            <p:txBody>
              <a:bodyPr>
                <a:noAutofit/>
              </a:bodyPr>
              <a:lstStyle/>
              <a:p>
                <a:r>
                  <a:rPr lang="en-US" sz="2200" b="1" dirty="0"/>
                  <a:t>Major scientific goals / context: </a:t>
                </a:r>
              </a:p>
              <a:p>
                <a:pPr marL="238125" indent="0">
                  <a:buNone/>
                </a:pPr>
                <a:r>
                  <a:rPr lang="en-CA" sz="1800" dirty="0"/>
                  <a:t>Direct/indirect measurements of astrophysical reactions, structure of light exotic nuclei; broad alignment with DRAGON/EMMA astro programs but w/ focus on neutron detection</a:t>
                </a:r>
                <a:endParaRPr lang="en-US" sz="1800" dirty="0"/>
              </a:p>
              <a:p>
                <a:r>
                  <a:rPr lang="en-US" sz="2200" b="1" dirty="0"/>
                  <a:t>Methodology: </a:t>
                </a:r>
              </a:p>
              <a:p>
                <a:pPr marL="581025" indent="-342900">
                  <a:spcBef>
                    <a:spcPts val="0"/>
                  </a:spcBef>
                  <a:buAutoNum type="arabicParenBoth"/>
                </a:pPr>
                <a:r>
                  <a:rPr lang="en-CA" sz="1800" dirty="0">
                    <a:solidFill>
                      <a:srgbClr val="000000"/>
                    </a:solidFill>
                  </a:rPr>
                  <a:t>Leverage and extend existing UK-funded DEMAND array of OGS detectors for direct measurements of astrophysical (</a:t>
                </a:r>
                <a14:m>
                  <m:oMath xmlns:m="http://schemas.openxmlformats.org/officeDocument/2006/math">
                    <m:r>
                      <a:rPr lang="en-CA" sz="1800" b="0" i="1" smtClean="0">
                        <a:solidFill>
                          <a:srgbClr val="000000"/>
                        </a:solidFill>
                        <a:latin typeface="Cambria Math" panose="02040503050406030204" pitchFamily="18" charset="0"/>
                      </a:rPr>
                      <m:t>𝛼</m:t>
                    </m:r>
                  </m:oMath>
                </a14:m>
                <a:r>
                  <a:rPr lang="en-US" sz="1800" dirty="0"/>
                  <a:t>, n) reactions and (d, n) structure studies</a:t>
                </a:r>
              </a:p>
              <a:p>
                <a:pPr marL="581025" indent="-342900">
                  <a:spcBef>
                    <a:spcPts val="0"/>
                  </a:spcBef>
                  <a:buAutoNum type="arabicParenBoth"/>
                </a:pPr>
                <a:r>
                  <a:rPr lang="en-US" sz="1800" dirty="0"/>
                  <a:t>Benchtop detector development work supporting OGS array upgrades and future DRAGON </a:t>
                </a:r>
                <a14:m>
                  <m:oMath xmlns:m="http://schemas.openxmlformats.org/officeDocument/2006/math">
                    <m:r>
                      <a:rPr lang="en-CA" sz="1800" b="0" i="1" smtClean="0">
                        <a:latin typeface="Cambria Math" panose="02040503050406030204" pitchFamily="18" charset="0"/>
                      </a:rPr>
                      <m:t>𝛾</m:t>
                    </m:r>
                  </m:oMath>
                </a14:m>
                <a:r>
                  <a:rPr lang="en-US" sz="1800" dirty="0"/>
                  <a:t>-ray array upgrade</a:t>
                </a:r>
              </a:p>
              <a:p>
                <a:r>
                  <a:rPr lang="en-US" sz="2200" b="1" dirty="0"/>
                  <a:t>Outlook:</a:t>
                </a:r>
              </a:p>
              <a:p>
                <a:pPr marL="581025" indent="-342900">
                  <a:buAutoNum type="arabicParenBoth"/>
                </a:pPr>
                <a:r>
                  <a:rPr lang="en-US" sz="1800" dirty="0"/>
                  <a:t>Complete measurements of key resonance in </a:t>
                </a:r>
                <a:r>
                  <a:rPr lang="en-US" sz="1800" baseline="30000" dirty="0"/>
                  <a:t>22</a:t>
                </a:r>
                <a:r>
                  <a:rPr lang="en-US" sz="1800" dirty="0"/>
                  <a:t>Ne(</a:t>
                </a:r>
                <a14:m>
                  <m:oMath xmlns:m="http://schemas.openxmlformats.org/officeDocument/2006/math">
                    <m:r>
                      <a:rPr lang="en-CA" sz="1800" b="0" i="1" smtClean="0">
                        <a:latin typeface="Cambria Math" panose="02040503050406030204" pitchFamily="18" charset="0"/>
                      </a:rPr>
                      <m:t>𝛼</m:t>
                    </m:r>
                    <m:r>
                      <a:rPr lang="en-CA" sz="1800" b="0" i="1" smtClean="0">
                        <a:latin typeface="Cambria Math" panose="02040503050406030204" pitchFamily="18" charset="0"/>
                      </a:rPr>
                      <m:t>,</m:t>
                    </m:r>
                  </m:oMath>
                </a14:m>
                <a:r>
                  <a:rPr lang="en-US" sz="1800" dirty="0"/>
                  <a:t> n) [s-process], possible future measurements of </a:t>
                </a:r>
                <a:r>
                  <a:rPr lang="en-US" sz="1800" baseline="30000" dirty="0"/>
                  <a:t>13</a:t>
                </a:r>
                <a:r>
                  <a:rPr lang="en-US" sz="1800" dirty="0"/>
                  <a:t>C(</a:t>
                </a:r>
                <a14:m>
                  <m:oMath xmlns:m="http://schemas.openxmlformats.org/officeDocument/2006/math">
                    <m:r>
                      <a:rPr lang="en-CA" sz="1800" b="0" i="1" smtClean="0">
                        <a:latin typeface="Cambria Math" panose="02040503050406030204" pitchFamily="18" charset="0"/>
                      </a:rPr>
                      <m:t>𝛼</m:t>
                    </m:r>
                    <m:r>
                      <a:rPr lang="en-CA" sz="1800" b="0" i="1" smtClean="0">
                        <a:latin typeface="Cambria Math" panose="02040503050406030204" pitchFamily="18" charset="0"/>
                      </a:rPr>
                      <m:t>,</m:t>
                    </m:r>
                  </m:oMath>
                </a14:m>
                <a:r>
                  <a:rPr lang="en-US" sz="1800" dirty="0"/>
                  <a:t>n), </a:t>
                </a:r>
                <a:r>
                  <a:rPr lang="en-US" sz="1800" baseline="30000" dirty="0"/>
                  <a:t>18</a:t>
                </a:r>
                <a:r>
                  <a:rPr lang="en-US" sz="1800" dirty="0"/>
                  <a:t>O(</a:t>
                </a:r>
                <a14:m>
                  <m:oMath xmlns:m="http://schemas.openxmlformats.org/officeDocument/2006/math">
                    <m:r>
                      <a:rPr lang="en-CA" sz="1800" b="0" i="1" smtClean="0">
                        <a:latin typeface="Cambria Math" panose="02040503050406030204" pitchFamily="18" charset="0"/>
                      </a:rPr>
                      <m:t>𝛼</m:t>
                    </m:r>
                  </m:oMath>
                </a14:m>
                <a:r>
                  <a:rPr lang="en-US" sz="1800" dirty="0"/>
                  <a:t>,n) [underground studies/s-process], deploy OGS array at EMMA for weak r-process measurements</a:t>
                </a:r>
              </a:p>
              <a:p>
                <a:pPr marL="581025" indent="-342900">
                  <a:buAutoNum type="arabicParenBoth"/>
                </a:pPr>
                <a:r>
                  <a:rPr lang="en-US" sz="1800" dirty="0"/>
                  <a:t>Development work characterizing OGS bars for DEMAND upgrade</a:t>
                </a:r>
              </a:p>
              <a:p>
                <a:pPr marL="581025" indent="-342900">
                  <a:buAutoNum type="arabicParenBoth"/>
                </a:pPr>
                <a:r>
                  <a:rPr lang="en-US" sz="1800" dirty="0"/>
                  <a:t>Development work comparing scintillator materials for DRAGON </a:t>
                </a:r>
                <a14:m>
                  <m:oMath xmlns:m="http://schemas.openxmlformats.org/officeDocument/2006/math">
                    <m:r>
                      <a:rPr lang="en-CA" sz="1800" b="0" i="1" smtClean="0">
                        <a:latin typeface="Cambria Math" panose="02040503050406030204" pitchFamily="18" charset="0"/>
                      </a:rPr>
                      <m:t>𝛾</m:t>
                    </m:r>
                  </m:oMath>
                </a14:m>
                <a:r>
                  <a:rPr lang="en-US" sz="1800" dirty="0"/>
                  <a:t> array upgrade.</a:t>
                </a:r>
              </a:p>
              <a:p>
                <a:r>
                  <a:rPr lang="en-US" sz="2200" b="1" dirty="0"/>
                  <a:t>Resources:</a:t>
                </a:r>
              </a:p>
              <a:p>
                <a:pPr marL="238125" indent="0">
                  <a:buNone/>
                </a:pPr>
                <a:r>
                  <a:rPr lang="en-US" sz="1800" dirty="0"/>
                  <a:t>Avg ~$93k/y 2020-27 (</a:t>
                </a:r>
                <a:r>
                  <a:rPr lang="en-US" sz="1800" dirty="0" err="1"/>
                  <a:t>DG+Accel</a:t>
                </a:r>
                <a:r>
                  <a:rPr lang="en-US" sz="1800" dirty="0"/>
                  <a:t> supp), optimal ~$100k/yr, allows PDF support + students</a:t>
                </a:r>
              </a:p>
              <a:p>
                <a:pPr marL="238125" indent="0">
                  <a:buNone/>
                </a:pPr>
                <a:r>
                  <a:rPr lang="en-US" sz="1800" dirty="0"/>
                  <a:t>$500k-$1M equipment funds for upgraded OGS array (CFI, potential foreign partnership)</a:t>
                </a:r>
              </a:p>
              <a:p>
                <a:pPr marL="0" indent="0">
                  <a:buNone/>
                </a:pPr>
                <a:endParaRPr lang="en-US" dirty="0"/>
              </a:p>
            </p:txBody>
          </p:sp>
        </mc:Choice>
        <mc:Fallback>
          <p:sp>
            <p:nvSpPr>
              <p:cNvPr id="3" name="Content Placeholder 2">
                <a:extLst>
                  <a:ext uri="{FF2B5EF4-FFF2-40B4-BE49-F238E27FC236}">
                    <a16:creationId xmlns:a16="http://schemas.microsoft.com/office/drawing/2014/main" id="{90345B12-D8B7-C9B3-7762-E01330EA4DAF}"/>
                  </a:ext>
                </a:extLst>
              </p:cNvPr>
              <p:cNvSpPr>
                <a:spLocks noGrp="1" noRot="1" noChangeAspect="1" noMove="1" noResize="1" noEditPoints="1" noAdjustHandles="1" noChangeArrowheads="1" noChangeShapeType="1" noTextEdit="1"/>
              </p:cNvSpPr>
              <p:nvPr>
                <p:ph idx="1"/>
              </p:nvPr>
            </p:nvSpPr>
            <p:spPr>
              <a:xfrm>
                <a:off x="139700" y="762000"/>
                <a:ext cx="11747500" cy="6921500"/>
              </a:xfrm>
              <a:blipFill>
                <a:blip r:embed="rId3"/>
                <a:stretch>
                  <a:fillRect l="-623" t="-1145" r="-830"/>
                </a:stretch>
              </a:blipFill>
            </p:spPr>
            <p:txBody>
              <a:bodyPr/>
              <a:lstStyle/>
              <a:p>
                <a:r>
                  <a:rPr lang="en-CA">
                    <a:noFill/>
                  </a:rPr>
                  <a:t> </a:t>
                </a:r>
              </a:p>
            </p:txBody>
          </p:sp>
        </mc:Fallback>
      </mc:AlternateContent>
    </p:spTree>
    <p:extLst>
      <p:ext uri="{BB962C8B-B14F-4D97-AF65-F5344CB8AC3E}">
        <p14:creationId xmlns:p14="http://schemas.microsoft.com/office/powerpoint/2010/main" val="31394502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574D3B-5330-F00F-2844-B6142C4B5839}"/>
            </a:ext>
          </a:extLst>
        </p:cNvPr>
        <p:cNvGrpSpPr/>
        <p:nvPr/>
      </p:nvGrpSpPr>
      <p:grpSpPr>
        <a:xfrm>
          <a:off x="0" y="0"/>
          <a:ext cx="0" cy="0"/>
          <a:chOff x="0" y="0"/>
          <a:chExt cx="0" cy="0"/>
        </a:xfrm>
      </p:grpSpPr>
      <p:pic>
        <p:nvPicPr>
          <p:cNvPr id="1026" name="Picture 2" descr="The Ultra-Deep field composite, which contains approximately 10,000 galaxies.  The images were collected over a nine-year period.">
            <a:extLst>
              <a:ext uri="{FF2B5EF4-FFF2-40B4-BE49-F238E27FC236}">
                <a16:creationId xmlns:a16="http://schemas.microsoft.com/office/drawing/2014/main" id="{1578AF19-E68B-F583-1454-4F8C78235F8B}"/>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23347" b="48511"/>
          <a:stretch/>
        </p:blipFill>
        <p:spPr bwMode="auto">
          <a:xfrm>
            <a:off x="0" y="-25398"/>
            <a:ext cx="12191988" cy="713048"/>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629D507B-7F49-9ABD-8654-148EEA269B23}"/>
                  </a:ext>
                </a:extLst>
              </p:cNvPr>
              <p:cNvSpPr>
                <a:spLocks noGrp="1"/>
              </p:cNvSpPr>
              <p:nvPr>
                <p:ph type="title"/>
              </p:nvPr>
            </p:nvSpPr>
            <p:spPr>
              <a:xfrm>
                <a:off x="88900" y="-44073"/>
                <a:ext cx="12179300" cy="713048"/>
              </a:xfrm>
            </p:spPr>
            <p:txBody>
              <a:bodyPr>
                <a:noAutofit/>
              </a:bodyPr>
              <a:lstStyle/>
              <a:p>
                <a:r>
                  <a:rPr lang="en-US" sz="2800" b="1" i="1" dirty="0">
                    <a:solidFill>
                      <a:schemeClr val="bg1"/>
                    </a:solidFill>
                  </a:rPr>
                  <a:t>Project:</a:t>
                </a:r>
                <a:r>
                  <a:rPr lang="en-US" sz="2800" dirty="0">
                    <a:solidFill>
                      <a:schemeClr val="bg1"/>
                    </a:solidFill>
                  </a:rPr>
                  <a:t> </a:t>
                </a:r>
                <a:r>
                  <a:rPr lang="en-US" sz="2500" dirty="0">
                    <a:solidFill>
                      <a:schemeClr val="bg1"/>
                    </a:solidFill>
                  </a:rPr>
                  <a:t>GSI Decay Spec: Decay under astrophysical conditions, </a:t>
                </a:r>
                <a14:m>
                  <m:oMath xmlns:m="http://schemas.openxmlformats.org/officeDocument/2006/math">
                    <m:r>
                      <a:rPr lang="en-CA" sz="2500" b="0" i="1" smtClean="0">
                        <a:solidFill>
                          <a:schemeClr val="bg1"/>
                        </a:solidFill>
                        <a:latin typeface="Cambria Math" panose="02040503050406030204" pitchFamily="18" charset="0"/>
                      </a:rPr>
                      <m:t>𝛽</m:t>
                    </m:r>
                    <m:r>
                      <m:rPr>
                        <m:sty m:val="p"/>
                      </m:rPr>
                      <a:rPr lang="en-CA" sz="2500" b="0" i="0" smtClean="0">
                        <a:solidFill>
                          <a:schemeClr val="bg1"/>
                        </a:solidFill>
                        <a:latin typeface="Cambria Math" panose="02040503050406030204" pitchFamily="18" charset="0"/>
                      </a:rPr>
                      <m:t>n</m:t>
                    </m:r>
                  </m:oMath>
                </a14:m>
                <a:r>
                  <a:rPr lang="en-US" sz="2500" dirty="0">
                    <a:solidFill>
                      <a:schemeClr val="bg1"/>
                    </a:solidFill>
                  </a:rPr>
                  <a:t> decay</a:t>
                </a:r>
              </a:p>
            </p:txBody>
          </p:sp>
        </mc:Choice>
        <mc:Fallback xmlns="">
          <p:sp>
            <p:nvSpPr>
              <p:cNvPr id="2" name="Title 1">
                <a:extLst>
                  <a:ext uri="{FF2B5EF4-FFF2-40B4-BE49-F238E27FC236}">
                    <a16:creationId xmlns:a16="http://schemas.microsoft.com/office/drawing/2014/main" id="{629D507B-7F49-9ABD-8654-148EEA269B23}"/>
                  </a:ext>
                </a:extLst>
              </p:cNvPr>
              <p:cNvSpPr>
                <a:spLocks noGrp="1" noRot="1" noChangeAspect="1" noMove="1" noResize="1" noEditPoints="1" noAdjustHandles="1" noChangeArrowheads="1" noChangeShapeType="1" noTextEdit="1"/>
              </p:cNvSpPr>
              <p:nvPr>
                <p:ph type="title"/>
              </p:nvPr>
            </p:nvSpPr>
            <p:spPr>
              <a:xfrm>
                <a:off x="88900" y="-44073"/>
                <a:ext cx="12179300" cy="713048"/>
              </a:xfrm>
              <a:blipFill>
                <a:blip r:embed="rId4"/>
                <a:stretch>
                  <a:fillRect l="-1051" b="-7692"/>
                </a:stretch>
              </a:blipFill>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A46F3F8E-2A13-8A92-1CE0-584D391C2D72}"/>
                  </a:ext>
                </a:extLst>
              </p:cNvPr>
              <p:cNvSpPr>
                <a:spLocks noGrp="1"/>
              </p:cNvSpPr>
              <p:nvPr>
                <p:ph idx="1"/>
              </p:nvPr>
            </p:nvSpPr>
            <p:spPr>
              <a:xfrm>
                <a:off x="139700" y="762000"/>
                <a:ext cx="11747500" cy="6921500"/>
              </a:xfrm>
            </p:spPr>
            <p:txBody>
              <a:bodyPr>
                <a:noAutofit/>
              </a:bodyPr>
              <a:lstStyle/>
              <a:p>
                <a:r>
                  <a:rPr lang="en-US" sz="2200" b="1" dirty="0"/>
                  <a:t>Major scientific goals / context: </a:t>
                </a:r>
              </a:p>
              <a:p>
                <a:pPr marL="238125" indent="0">
                  <a:buNone/>
                </a:pPr>
                <a:r>
                  <a:rPr lang="en-US" sz="1800" b="1" dirty="0"/>
                  <a:t>Heavy element synthesis in r/s process: (1) s-process:</a:t>
                </a:r>
                <a:r>
                  <a:rPr lang="en-US" sz="1800" i="1" dirty="0"/>
                  <a:t> </a:t>
                </a:r>
                <a:r>
                  <a:rPr lang="en-CA" sz="1800" dirty="0"/>
                  <a:t>measurements of decay under stellar conditions – fully stripped ions; </a:t>
                </a:r>
                <a:r>
                  <a:rPr lang="en-CA" sz="1800" b="1" dirty="0"/>
                  <a:t>(2) r-process: </a:t>
                </a:r>
                <a14:m>
                  <m:oMath xmlns:m="http://schemas.openxmlformats.org/officeDocument/2006/math">
                    <m:r>
                      <m:rPr>
                        <m:sty m:val="p"/>
                      </m:rPr>
                      <a:rPr lang="en-US" sz="1800" b="0" i="0" smtClean="0">
                        <a:latin typeface="Cambria Math" panose="02040503050406030204" pitchFamily="18" charset="0"/>
                      </a:rPr>
                      <m:t>masses</m:t>
                    </m:r>
                    <m:r>
                      <a:rPr lang="en-US" sz="1800" b="0" i="0" smtClean="0">
                        <a:latin typeface="Cambria Math" panose="02040503050406030204" pitchFamily="18" charset="0"/>
                      </a:rPr>
                      <m:t> </m:t>
                    </m:r>
                    <m:r>
                      <m:rPr>
                        <m:sty m:val="p"/>
                      </m:rPr>
                      <a:rPr lang="en-US" sz="1800" b="0" i="0" smtClean="0">
                        <a:latin typeface="Cambria Math" panose="02040503050406030204" pitchFamily="18" charset="0"/>
                      </a:rPr>
                      <m:t>and</m:t>
                    </m:r>
                    <m:r>
                      <a:rPr lang="en-US" sz="1800" b="0" i="0" smtClean="0">
                        <a:latin typeface="Cambria Math" panose="02040503050406030204" pitchFamily="18" charset="0"/>
                      </a:rPr>
                      <m:t> </m:t>
                    </m:r>
                    <m:r>
                      <a:rPr lang="en-CA" sz="1800" b="0" i="1" smtClean="0">
                        <a:latin typeface="Cambria Math" panose="02040503050406030204" pitchFamily="18" charset="0"/>
                      </a:rPr>
                      <m:t>𝛽</m:t>
                    </m:r>
                    <m:r>
                      <a:rPr lang="en-CA" sz="1800" b="0" i="1" smtClean="0">
                        <a:latin typeface="Cambria Math" panose="02040503050406030204" pitchFamily="18" charset="0"/>
                      </a:rPr>
                      <m:t>𝑛</m:t>
                    </m:r>
                  </m:oMath>
                </a14:m>
                <a:r>
                  <a:rPr lang="en-US" sz="1800" dirty="0"/>
                  <a:t> decay towards the r-process pathways</a:t>
                </a:r>
              </a:p>
              <a:p>
                <a:r>
                  <a:rPr lang="en-US" sz="2200" b="1" dirty="0"/>
                  <a:t>Methodology: </a:t>
                </a:r>
              </a:p>
              <a:p>
                <a:r>
                  <a:rPr lang="en-US" sz="1800" b="1" dirty="0">
                    <a:solidFill>
                      <a:srgbClr val="000000"/>
                    </a:solidFill>
                  </a:rPr>
                  <a:t>(1) </a:t>
                </a:r>
                <a:r>
                  <a:rPr lang="en-US" sz="1800" dirty="0">
                    <a:solidFill>
                      <a:srgbClr val="000000"/>
                    </a:solidFill>
                  </a:rPr>
                  <a:t>ILIMA detectors at ESR ring: particle detectors placed strategically to detect reaction or decay products of circulating ions (parallel measurements) </a:t>
                </a:r>
                <a:r>
                  <a:rPr lang="en-US" sz="1800" dirty="0">
                    <a:solidFill>
                      <a:srgbClr val="000000"/>
                    </a:solidFill>
                    <a:highlight>
                      <a:srgbClr val="FFFF00"/>
                    </a:highlight>
                  </a:rPr>
                  <a:t>Highlight: “</a:t>
                </a:r>
                <a:r>
                  <a:rPr lang="en-CA" sz="1800" dirty="0">
                    <a:highlight>
                      <a:srgbClr val="FFFF00"/>
                    </a:highlight>
                  </a:rPr>
                  <a:t>High-temperature 205Tl decay clarifies </a:t>
                </a:r>
                <a:r>
                  <a:rPr lang="en-CA" sz="1800" baseline="30000" dirty="0">
                    <a:highlight>
                      <a:srgbClr val="FFFF00"/>
                    </a:highlight>
                  </a:rPr>
                  <a:t>205</a:t>
                </a:r>
                <a:r>
                  <a:rPr lang="en-CA" sz="1800" dirty="0">
                    <a:highlight>
                      <a:srgbClr val="FFFF00"/>
                    </a:highlight>
                  </a:rPr>
                  <a:t>Pb dating in early Solar System” G. Leckenby et al., Nature 635, 321 (2024)</a:t>
                </a:r>
                <a:endParaRPr lang="en-US" sz="1800" b="0" i="0" strike="noStrike" kern="1200" baseline="0" dirty="0">
                  <a:solidFill>
                    <a:srgbClr val="000000"/>
                  </a:solidFill>
                  <a:highlight>
                    <a:srgbClr val="FFFF00"/>
                  </a:highlight>
                </a:endParaRPr>
              </a:p>
              <a:p>
                <a:pPr marL="238125" indent="0">
                  <a:spcBef>
                    <a:spcPts val="0"/>
                  </a:spcBef>
                  <a:buNone/>
                </a:pPr>
                <a:r>
                  <a:rPr lang="en-US" sz="1800" b="1" dirty="0">
                    <a:effectLst/>
                    <a:ea typeface="Calibri" panose="020F0502020204030204" pitchFamily="34" charset="0"/>
                  </a:rPr>
                  <a:t>(2) </a:t>
                </a:r>
                <a:r>
                  <a:rPr lang="en-US" sz="1800" dirty="0">
                    <a:effectLst/>
                    <a:ea typeface="Calibri" panose="020F0502020204030204" pitchFamily="34" charset="0"/>
                  </a:rPr>
                  <a:t>BELEN detectors for </a:t>
                </a:r>
                <a14:m>
                  <m:oMath xmlns:m="http://schemas.openxmlformats.org/officeDocument/2006/math">
                    <m:r>
                      <a:rPr lang="en-CA" sz="1800" b="0" i="1" smtClean="0">
                        <a:effectLst/>
                        <a:latin typeface="Cambria Math" panose="02040503050406030204" pitchFamily="18" charset="0"/>
                        <a:ea typeface="Calibri" panose="020F0502020204030204" pitchFamily="34" charset="0"/>
                      </a:rPr>
                      <m:t>𝛽</m:t>
                    </m:r>
                    <m:r>
                      <a:rPr lang="en-CA" sz="1800" b="0" i="1" smtClean="0">
                        <a:effectLst/>
                        <a:latin typeface="Cambria Math" panose="02040503050406030204" pitchFamily="18" charset="0"/>
                        <a:ea typeface="Calibri" panose="020F0502020204030204" pitchFamily="34" charset="0"/>
                      </a:rPr>
                      <m:t>𝑛</m:t>
                    </m:r>
                  </m:oMath>
                </a14:m>
                <a:r>
                  <a:rPr lang="en-US" sz="1800" dirty="0"/>
                  <a:t> decay spec of the most n-rich nuclei</a:t>
                </a:r>
              </a:p>
              <a:p>
                <a:r>
                  <a:rPr lang="en-US" sz="2200" b="1" dirty="0"/>
                  <a:t>Outlook:</a:t>
                </a:r>
                <a:br>
                  <a:rPr lang="en-US" sz="2200" b="1" dirty="0"/>
                </a:br>
                <a:r>
                  <a:rPr lang="en-US" sz="1800" dirty="0"/>
                  <a:t>- ILIMA@ESR: Continue measurements in storage ring</a:t>
                </a:r>
                <a:br>
                  <a:rPr lang="en-US" sz="1800" dirty="0"/>
                </a:br>
                <a:r>
                  <a:rPr lang="en-US" sz="1800" dirty="0"/>
                  <a:t>- BELEN@FRS: No measurement planned until </a:t>
                </a:r>
                <a:r>
                  <a:rPr lang="en-US" sz="1800" dirty="0" err="1"/>
                  <a:t>SuperFRS</a:t>
                </a:r>
                <a:r>
                  <a:rPr lang="en-US" sz="1800" dirty="0"/>
                  <a:t> operational (&gt;2028)</a:t>
                </a:r>
                <a:br>
                  <a:rPr lang="en-US" sz="2200" dirty="0"/>
                </a:br>
                <a:r>
                  <a:rPr lang="en-US" sz="2200" dirty="0"/>
                  <a:t>Opportunities with existing and new facility: </a:t>
                </a:r>
                <a:br>
                  <a:rPr lang="en-US" sz="2200" dirty="0"/>
                </a:br>
                <a:r>
                  <a:rPr lang="en-CA" sz="1800" dirty="0"/>
                  <a:t>Exploit intense n-rich beams : measure closer to r-process path</a:t>
                </a:r>
              </a:p>
              <a:p>
                <a:pPr marL="581025" indent="-342900">
                  <a:spcBef>
                    <a:spcPts val="200"/>
                  </a:spcBef>
                  <a:buAutoNum type="arabicParenBoth"/>
                </a:pPr>
                <a:r>
                  <a:rPr lang="en-CA" sz="1800" dirty="0"/>
                  <a:t>Current reach (@N=126): </a:t>
                </a:r>
                <a:r>
                  <a:rPr lang="en-CA" sz="1800" baseline="30000" dirty="0"/>
                  <a:t>204</a:t>
                </a:r>
                <a:r>
                  <a:rPr lang="en-CA" sz="1800" dirty="0"/>
                  <a:t>Pt (Z=78)</a:t>
                </a:r>
              </a:p>
              <a:p>
                <a:pPr marL="581025" indent="-342900">
                  <a:spcBef>
                    <a:spcPts val="200"/>
                  </a:spcBef>
                  <a:buAutoNum type="arabicParenBoth"/>
                </a:pPr>
                <a:r>
                  <a:rPr lang="en-CA" sz="1800" dirty="0"/>
                  <a:t>FRS “Early science”  science phase (</a:t>
                </a:r>
                <a:r>
                  <a:rPr lang="en-CA" sz="1800" dirty="0">
                    <a:sym typeface="Wingdings" panose="05000000000000000000" pitchFamily="2" charset="2"/>
                  </a:rPr>
                  <a:t></a:t>
                </a:r>
                <a:r>
                  <a:rPr lang="en-CA" sz="1800" dirty="0"/>
                  <a:t>2028): </a:t>
                </a:r>
                <a:r>
                  <a:rPr lang="en-CA" sz="1800" baseline="30000" dirty="0"/>
                  <a:t>198</a:t>
                </a:r>
                <a:r>
                  <a:rPr lang="en-CA" sz="1800" dirty="0"/>
                  <a:t>Hf (Z=72)</a:t>
                </a:r>
              </a:p>
              <a:p>
                <a:pPr marL="581025" indent="-342900">
                  <a:spcBef>
                    <a:spcPts val="200"/>
                  </a:spcBef>
                  <a:buAutoNum type="arabicParenBoth"/>
                </a:pPr>
                <a:r>
                  <a:rPr lang="en-CA" sz="1800" dirty="0"/>
                  <a:t>Super-FRS “first science” (2028</a:t>
                </a:r>
                <a:r>
                  <a:rPr lang="en-CA" sz="1800" dirty="0">
                    <a:sym typeface="Wingdings" panose="05000000000000000000" pitchFamily="2" charset="2"/>
                  </a:rPr>
                  <a:t></a:t>
                </a:r>
                <a:r>
                  <a:rPr lang="en-CA" sz="1800" dirty="0"/>
                  <a:t>): </a:t>
                </a:r>
                <a:r>
                  <a:rPr lang="en-CA" sz="1800" baseline="30000" dirty="0"/>
                  <a:t>195</a:t>
                </a:r>
                <a:r>
                  <a:rPr lang="en-CA" sz="1800" dirty="0"/>
                  <a:t>Tm (Z=69)</a:t>
                </a:r>
                <a:endParaRPr lang="en-US" sz="1400" dirty="0"/>
              </a:p>
              <a:p>
                <a:r>
                  <a:rPr lang="en-US" sz="2200" b="1" dirty="0"/>
                  <a:t>Resources:</a:t>
                </a:r>
              </a:p>
              <a:p>
                <a:pPr marL="0" indent="0">
                  <a:buNone/>
                </a:pPr>
                <a:r>
                  <a:rPr lang="en-CA" sz="1800" dirty="0"/>
                  <a:t>     Not provided (covered by NSERC Individual Discovery Grant)</a:t>
                </a:r>
                <a:endParaRPr lang="en-US" sz="1800" b="1" dirty="0"/>
              </a:p>
              <a:p>
                <a:pPr marL="0" indent="0">
                  <a:buNone/>
                </a:pPr>
                <a:endParaRPr lang="en-US" dirty="0"/>
              </a:p>
            </p:txBody>
          </p:sp>
        </mc:Choice>
        <mc:Fallback xmlns="">
          <p:sp>
            <p:nvSpPr>
              <p:cNvPr id="3" name="Content Placeholder 2">
                <a:extLst>
                  <a:ext uri="{FF2B5EF4-FFF2-40B4-BE49-F238E27FC236}">
                    <a16:creationId xmlns:a16="http://schemas.microsoft.com/office/drawing/2014/main" id="{A46F3F8E-2A13-8A92-1CE0-584D391C2D72}"/>
                  </a:ext>
                </a:extLst>
              </p:cNvPr>
              <p:cNvSpPr>
                <a:spLocks noGrp="1" noRot="1" noChangeAspect="1" noMove="1" noResize="1" noEditPoints="1" noAdjustHandles="1" noChangeArrowheads="1" noChangeShapeType="1" noTextEdit="1"/>
              </p:cNvSpPr>
              <p:nvPr>
                <p:ph idx="1"/>
              </p:nvPr>
            </p:nvSpPr>
            <p:spPr>
              <a:xfrm>
                <a:off x="139700" y="762000"/>
                <a:ext cx="11747500" cy="6921500"/>
              </a:xfrm>
              <a:blipFill>
                <a:blip r:embed="rId5"/>
                <a:stretch>
                  <a:fillRect l="-623" t="-1057"/>
                </a:stretch>
              </a:blipFill>
            </p:spPr>
            <p:txBody>
              <a:bodyPr/>
              <a:lstStyle/>
              <a:p>
                <a:r>
                  <a:rPr lang="en-CA">
                    <a:noFill/>
                  </a:rPr>
                  <a:t> </a:t>
                </a:r>
              </a:p>
            </p:txBody>
          </p:sp>
        </mc:Fallback>
      </mc:AlternateContent>
    </p:spTree>
    <p:extLst>
      <p:ext uri="{BB962C8B-B14F-4D97-AF65-F5344CB8AC3E}">
        <p14:creationId xmlns:p14="http://schemas.microsoft.com/office/powerpoint/2010/main" val="39880374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The Ultra-Deep field composite, which contains approximately 10,000 galaxies.  The images were collected over a nine-year period.">
            <a:extLst>
              <a:ext uri="{FF2B5EF4-FFF2-40B4-BE49-F238E27FC236}">
                <a16:creationId xmlns:a16="http://schemas.microsoft.com/office/drawing/2014/main" id="{58E5C13F-F784-8118-F42D-48FC775F1DD6}"/>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3347" b="48511"/>
          <a:stretch/>
        </p:blipFill>
        <p:spPr bwMode="auto">
          <a:xfrm>
            <a:off x="0" y="-25398"/>
            <a:ext cx="12191988" cy="713048"/>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BD371A74-9382-3E6E-440A-C20534263501}"/>
              </a:ext>
            </a:extLst>
          </p:cNvPr>
          <p:cNvSpPr>
            <a:spLocks noGrp="1"/>
          </p:cNvSpPr>
          <p:nvPr>
            <p:ph type="title"/>
          </p:nvPr>
        </p:nvSpPr>
        <p:spPr>
          <a:xfrm>
            <a:off x="88900" y="-44073"/>
            <a:ext cx="12179300" cy="713048"/>
          </a:xfrm>
        </p:spPr>
        <p:txBody>
          <a:bodyPr>
            <a:noAutofit/>
          </a:bodyPr>
          <a:lstStyle/>
          <a:p>
            <a:r>
              <a:rPr lang="en-US" sz="2800" b="1" i="1" dirty="0">
                <a:solidFill>
                  <a:schemeClr val="bg1"/>
                </a:solidFill>
              </a:rPr>
              <a:t>Project:</a:t>
            </a:r>
            <a:r>
              <a:rPr lang="en-US" sz="2800" dirty="0">
                <a:solidFill>
                  <a:schemeClr val="bg1"/>
                </a:solidFill>
              </a:rPr>
              <a:t> TRISR: a dedicated storage ring for neutron captures on radioactive nuclei</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41E77B01-3FEE-6499-243E-64466B319D02}"/>
                  </a:ext>
                </a:extLst>
              </p:cNvPr>
              <p:cNvSpPr>
                <a:spLocks noGrp="1"/>
              </p:cNvSpPr>
              <p:nvPr>
                <p:ph idx="1"/>
              </p:nvPr>
            </p:nvSpPr>
            <p:spPr>
              <a:xfrm>
                <a:off x="139700" y="685800"/>
                <a:ext cx="11747500" cy="5997102"/>
              </a:xfrm>
            </p:spPr>
            <p:txBody>
              <a:bodyPr>
                <a:noAutofit/>
              </a:bodyPr>
              <a:lstStyle/>
              <a:p>
                <a:r>
                  <a:rPr lang="en-US" sz="2200" b="1" dirty="0"/>
                  <a:t>Major scientific goals / context: </a:t>
                </a:r>
              </a:p>
              <a:p>
                <a:pPr marL="238125" indent="0">
                  <a:buNone/>
                </a:pPr>
                <a:r>
                  <a:rPr lang="en-US" sz="1800" dirty="0"/>
                  <a:t>- Heavy elements beyond iron almost exclusively made by neutron capture nucleosynthesis (r, s, and </a:t>
                </a:r>
                <a:r>
                  <a:rPr lang="en-US" sz="1800" dirty="0" err="1"/>
                  <a:t>i</a:t>
                </a:r>
                <a:r>
                  <a:rPr lang="en-US" sz="1800" dirty="0"/>
                  <a:t>-processes) </a:t>
                </a:r>
                <a:br>
                  <a:rPr lang="en-US" sz="1800" dirty="0"/>
                </a:br>
                <a:r>
                  <a:rPr lang="en-US" sz="1800" dirty="0"/>
                  <a:t>- Key missing information is neutron capture cross sections on shorter-lived nuclei. </a:t>
                </a:r>
                <a:br>
                  <a:rPr lang="en-US" sz="1800" dirty="0"/>
                </a:br>
                <a:r>
                  <a:rPr lang="en-US" sz="1800" dirty="0"/>
                  <a:t>- Nuclear reaction theories are benchmarked with measurements closer to stability, introducing a factor of 100–1000 between different models for neutron capture just a few mass units away from the last stable isotope</a:t>
                </a:r>
                <a:br>
                  <a:rPr lang="en-US" sz="1800" dirty="0"/>
                </a:br>
                <a:r>
                  <a:rPr lang="en-US" sz="1800" dirty="0"/>
                  <a:t>- Result: Significant uncertainties in the modelling of astrophysical abundances. </a:t>
                </a:r>
                <a:br>
                  <a:rPr lang="en-US" sz="1800" dirty="0"/>
                </a:br>
                <a:r>
                  <a:rPr lang="en-US" sz="1800" dirty="0"/>
                  <a:t>- New </a:t>
                </a:r>
                <a:r>
                  <a:rPr lang="en-US" sz="1800" u="sng" dirty="0"/>
                  <a:t>direct</a:t>
                </a:r>
                <a:r>
                  <a:rPr lang="en-US" sz="1800" dirty="0"/>
                  <a:t> measurements can benchmark and improve theoretical predictions far off stability.</a:t>
                </a:r>
              </a:p>
              <a:p>
                <a:r>
                  <a:rPr lang="en-US" sz="2200" b="1" dirty="0"/>
                  <a:t>Methodology: </a:t>
                </a:r>
              </a:p>
              <a:p>
                <a:pPr marL="238125" indent="0">
                  <a:spcBef>
                    <a:spcPts val="0"/>
                  </a:spcBef>
                  <a:buNone/>
                </a:pPr>
                <a:r>
                  <a:rPr lang="en-US" sz="1800" b="0" i="0" u="none" strike="noStrike" kern="1200" baseline="0" dirty="0">
                    <a:solidFill>
                      <a:srgbClr val="000000"/>
                    </a:solidFill>
                  </a:rPr>
                  <a:t>- Low-energy heavy-ion storage ring coupled to an ISOL-type RIB facility opens new avenues for measurements that were so far hampered by too low beam intensities; </a:t>
                </a:r>
                <a:br>
                  <a:rPr lang="en-US" sz="1800" b="0" i="0" u="none" strike="noStrike" kern="1200" baseline="0" dirty="0">
                    <a:solidFill>
                      <a:srgbClr val="000000"/>
                    </a:solidFill>
                  </a:rPr>
                </a:br>
                <a:r>
                  <a:rPr lang="en-US" sz="1800" b="0" i="0" u="none" strike="noStrike" kern="1200" baseline="0" dirty="0">
                    <a:solidFill>
                      <a:srgbClr val="000000"/>
                    </a:solidFill>
                  </a:rPr>
                  <a:t>- Stored radioactive beams pass through gas-like targets with MHz frequencies and allow up to six orders of magnitude increased luminosity compared to ”one-time-pass” experiments;</a:t>
                </a:r>
                <a:br>
                  <a:rPr lang="en-US" sz="1800" b="0" i="0" u="none" strike="noStrike" kern="1200" baseline="0" dirty="0">
                    <a:solidFill>
                      <a:srgbClr val="000000"/>
                    </a:solidFill>
                  </a:rPr>
                </a:br>
                <a:r>
                  <a:rPr lang="en-US" sz="1800" b="0" i="0" u="none" strike="noStrike" kern="1200" baseline="0" dirty="0">
                    <a:solidFill>
                      <a:srgbClr val="000000"/>
                    </a:solidFill>
                  </a:rPr>
                  <a:t>- Coupling to a “neutron target” allows n-capture measurements with short-lived RIBs down to seconds.</a:t>
                </a:r>
                <a:endParaRPr lang="en-US" sz="1800" dirty="0"/>
              </a:p>
              <a:p>
                <a:r>
                  <a:rPr lang="en-US" sz="2200" b="1" dirty="0"/>
                  <a:t>Outlook:</a:t>
                </a:r>
              </a:p>
              <a:p>
                <a:pPr marL="238125" indent="0">
                  <a:buNone/>
                </a:pPr>
                <a:r>
                  <a:rPr lang="en-US" sz="1800" dirty="0"/>
                  <a:t>(1) Continue successful nuclear physics program at ESR (GSI), measuring </a:t>
                </a:r>
                <a:r>
                  <a:rPr lang="en-CA" sz="1800" dirty="0"/>
                  <a:t>masses, lifetimes, reactions with p’s and </a:t>
                </a:r>
                <a14:m>
                  <m:oMath xmlns:m="http://schemas.openxmlformats.org/officeDocument/2006/math">
                    <m:r>
                      <a:rPr lang="en-CA" sz="1800" b="0" i="1" smtClean="0">
                        <a:latin typeface="Cambria Math" panose="02040503050406030204" pitchFamily="18" charset="0"/>
                      </a:rPr>
                      <m:t>𝛼</m:t>
                    </m:r>
                  </m:oMath>
                </a14:m>
                <a:r>
                  <a:rPr lang="en-CA" sz="1800" dirty="0"/>
                  <a:t>’s, isomeric beams; </a:t>
                </a:r>
                <a:br>
                  <a:rPr lang="en-CA" sz="1800" dirty="0"/>
                </a:br>
                <a:r>
                  <a:rPr lang="en-CA" sz="1800" dirty="0"/>
                  <a:t>(2) Develop new program for neutron captures on radioactive nuclei (proof of principle at CRYRING/GSI, followed by dedicated n-capture ring at TRIUMF)</a:t>
                </a:r>
                <a:endParaRPr lang="en-US" sz="1800" dirty="0"/>
              </a:p>
              <a:p>
                <a:r>
                  <a:rPr lang="en-US" sz="2200" b="1" dirty="0"/>
                  <a:t>Resources:</a:t>
                </a:r>
                <a:r>
                  <a:rPr lang="en-US" sz="2200" dirty="0"/>
                  <a:t> not provided (NSERC Project Grant ~$300k/ year is needed for design study)</a:t>
                </a:r>
              </a:p>
              <a:p>
                <a:pPr marL="0" indent="0">
                  <a:buNone/>
                </a:pPr>
                <a:endParaRPr lang="en-US" dirty="0"/>
              </a:p>
            </p:txBody>
          </p:sp>
        </mc:Choice>
        <mc:Fallback>
          <p:sp>
            <p:nvSpPr>
              <p:cNvPr id="3" name="Content Placeholder 2">
                <a:extLst>
                  <a:ext uri="{FF2B5EF4-FFF2-40B4-BE49-F238E27FC236}">
                    <a16:creationId xmlns:a16="http://schemas.microsoft.com/office/drawing/2014/main" id="{41E77B01-3FEE-6499-243E-64466B319D02}"/>
                  </a:ext>
                </a:extLst>
              </p:cNvPr>
              <p:cNvSpPr>
                <a:spLocks noGrp="1" noRot="1" noChangeAspect="1" noMove="1" noResize="1" noEditPoints="1" noAdjustHandles="1" noChangeArrowheads="1" noChangeShapeType="1" noTextEdit="1"/>
              </p:cNvSpPr>
              <p:nvPr>
                <p:ph idx="1"/>
              </p:nvPr>
            </p:nvSpPr>
            <p:spPr>
              <a:xfrm>
                <a:off x="139700" y="685800"/>
                <a:ext cx="11747500" cy="5997102"/>
              </a:xfrm>
              <a:blipFill>
                <a:blip r:embed="rId3"/>
                <a:stretch>
                  <a:fillRect l="-623" t="-1322"/>
                </a:stretch>
              </a:blipFill>
            </p:spPr>
            <p:txBody>
              <a:bodyPr/>
              <a:lstStyle/>
              <a:p>
                <a:r>
                  <a:rPr lang="en-CA">
                    <a:noFill/>
                  </a:rPr>
                  <a:t> </a:t>
                </a:r>
              </a:p>
            </p:txBody>
          </p:sp>
        </mc:Fallback>
      </mc:AlternateContent>
      <p:sp>
        <p:nvSpPr>
          <p:cNvPr id="4" name="TextBox 3">
            <a:extLst>
              <a:ext uri="{FF2B5EF4-FFF2-40B4-BE49-F238E27FC236}">
                <a16:creationId xmlns:a16="http://schemas.microsoft.com/office/drawing/2014/main" id="{F9CC2773-F42F-7BE1-49B6-FA74929CC25C}"/>
              </a:ext>
            </a:extLst>
          </p:cNvPr>
          <p:cNvSpPr txBox="1"/>
          <p:nvPr/>
        </p:nvSpPr>
        <p:spPr>
          <a:xfrm>
            <a:off x="4165330" y="668975"/>
            <a:ext cx="726930" cy="369332"/>
          </a:xfrm>
          <a:prstGeom prst="rect">
            <a:avLst/>
          </a:prstGeom>
          <a:noFill/>
        </p:spPr>
        <p:txBody>
          <a:bodyPr wrap="none" rtlCol="0">
            <a:spAutoFit/>
          </a:bodyPr>
          <a:lstStyle/>
          <a:p>
            <a:r>
              <a:rPr lang="en-US" dirty="0">
                <a:solidFill>
                  <a:schemeClr val="accent2"/>
                </a:solidFill>
              </a:rPr>
              <a:t>[new]</a:t>
            </a:r>
            <a:endParaRPr lang="en-CA" dirty="0"/>
          </a:p>
        </p:txBody>
      </p:sp>
    </p:spTree>
    <p:extLst>
      <p:ext uri="{BB962C8B-B14F-4D97-AF65-F5344CB8AC3E}">
        <p14:creationId xmlns:p14="http://schemas.microsoft.com/office/powerpoint/2010/main" val="37349547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The Ultra-Deep field composite, which contains approximately 10,000 galaxies.  The images were collected over a nine-year period.">
            <a:extLst>
              <a:ext uri="{FF2B5EF4-FFF2-40B4-BE49-F238E27FC236}">
                <a16:creationId xmlns:a16="http://schemas.microsoft.com/office/drawing/2014/main" id="{58E5C13F-F784-8118-F42D-48FC775F1DD6}"/>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3347" b="48511"/>
          <a:stretch/>
        </p:blipFill>
        <p:spPr bwMode="auto">
          <a:xfrm>
            <a:off x="0" y="-25398"/>
            <a:ext cx="12191988" cy="713048"/>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BD371A74-9382-3E6E-440A-C20534263501}"/>
              </a:ext>
            </a:extLst>
          </p:cNvPr>
          <p:cNvSpPr>
            <a:spLocks noGrp="1"/>
          </p:cNvSpPr>
          <p:nvPr>
            <p:ph type="title"/>
          </p:nvPr>
        </p:nvSpPr>
        <p:spPr>
          <a:xfrm>
            <a:off x="88900" y="-44073"/>
            <a:ext cx="12179300" cy="713048"/>
          </a:xfrm>
        </p:spPr>
        <p:txBody>
          <a:bodyPr>
            <a:noAutofit/>
          </a:bodyPr>
          <a:lstStyle/>
          <a:p>
            <a:r>
              <a:rPr lang="en-US" sz="2800" b="1" i="1" dirty="0">
                <a:solidFill>
                  <a:schemeClr val="bg1"/>
                </a:solidFill>
              </a:rPr>
              <a:t>Project:</a:t>
            </a:r>
            <a:r>
              <a:rPr lang="en-US" sz="2800" dirty="0">
                <a:solidFill>
                  <a:schemeClr val="bg1"/>
                </a:solidFill>
              </a:rPr>
              <a:t> </a:t>
            </a:r>
            <a:r>
              <a:rPr lang="en-US" sz="2500" dirty="0">
                <a:solidFill>
                  <a:schemeClr val="bg1"/>
                </a:solidFill>
              </a:rPr>
              <a:t>TITAN: precision measurements for </a:t>
            </a:r>
            <a:r>
              <a:rPr lang="en-US" sz="2500" dirty="0" err="1">
                <a:solidFill>
                  <a:schemeClr val="bg1"/>
                </a:solidFill>
              </a:rPr>
              <a:t>nuc</a:t>
            </a:r>
            <a:r>
              <a:rPr lang="en-US" sz="2500" dirty="0">
                <a:solidFill>
                  <a:schemeClr val="bg1"/>
                </a:solidFill>
              </a:rPr>
              <a:t>. structure, </a:t>
            </a:r>
            <a:r>
              <a:rPr lang="en-US" sz="2500" dirty="0" err="1">
                <a:solidFill>
                  <a:schemeClr val="bg1"/>
                </a:solidFill>
              </a:rPr>
              <a:t>nuc</a:t>
            </a:r>
            <a:r>
              <a:rPr lang="en-US" sz="2500" dirty="0">
                <a:solidFill>
                  <a:schemeClr val="bg1"/>
                </a:solidFill>
              </a:rPr>
              <a:t>. </a:t>
            </a:r>
            <a:r>
              <a:rPr lang="en-US" sz="2500" dirty="0" err="1">
                <a:solidFill>
                  <a:schemeClr val="bg1"/>
                </a:solidFill>
              </a:rPr>
              <a:t>astro</a:t>
            </a:r>
            <a:r>
              <a:rPr lang="en-US" sz="2500" dirty="0">
                <a:solidFill>
                  <a:schemeClr val="bg1"/>
                </a:solidFill>
              </a:rPr>
              <a:t>., and fund. interactions </a:t>
            </a:r>
          </a:p>
        </p:txBody>
      </p:sp>
      <p:sp>
        <p:nvSpPr>
          <p:cNvPr id="3" name="Content Placeholder 2">
            <a:extLst>
              <a:ext uri="{FF2B5EF4-FFF2-40B4-BE49-F238E27FC236}">
                <a16:creationId xmlns:a16="http://schemas.microsoft.com/office/drawing/2014/main" id="{41E77B01-3FEE-6499-243E-64466B319D02}"/>
              </a:ext>
            </a:extLst>
          </p:cNvPr>
          <p:cNvSpPr>
            <a:spLocks noGrp="1"/>
          </p:cNvSpPr>
          <p:nvPr>
            <p:ph idx="1"/>
          </p:nvPr>
        </p:nvSpPr>
        <p:spPr>
          <a:xfrm>
            <a:off x="139700" y="762000"/>
            <a:ext cx="11747500" cy="6921500"/>
          </a:xfrm>
        </p:spPr>
        <p:txBody>
          <a:bodyPr>
            <a:noAutofit/>
          </a:bodyPr>
          <a:lstStyle/>
          <a:p>
            <a:r>
              <a:rPr lang="en-US" sz="2200" b="1" dirty="0"/>
              <a:t>Major scientific goals / context: </a:t>
            </a:r>
          </a:p>
          <a:p>
            <a:pPr marL="238125" indent="0">
              <a:buNone/>
            </a:pPr>
            <a:r>
              <a:rPr lang="en-US" sz="1800" b="1" dirty="0"/>
              <a:t>Three broad pillars of program: (1) </a:t>
            </a:r>
            <a:r>
              <a:rPr lang="en-US" sz="1800" dirty="0"/>
              <a:t>precision exp. for nuclear structure away from stability to understand nuclear force and emergent many-body physics (e.g. pairing, nuclear shell structure evolution); </a:t>
            </a:r>
            <a:r>
              <a:rPr lang="en-US" sz="1800" b="1" dirty="0"/>
              <a:t>(2) </a:t>
            </a:r>
            <a:r>
              <a:rPr lang="en-US" sz="1800" dirty="0"/>
              <a:t>systematic investigations of nucleosynthesis in astrophysical environments (e.g. s-process, r-process, </a:t>
            </a:r>
            <a:r>
              <a:rPr lang="en-US" sz="1800" dirty="0" err="1"/>
              <a:t>rp</a:t>
            </a:r>
            <a:r>
              <a:rPr lang="en-US" sz="1800" dirty="0"/>
              <a:t>-process); </a:t>
            </a:r>
            <a:r>
              <a:rPr lang="en-US" sz="1800" b="1" dirty="0"/>
              <a:t>(3) </a:t>
            </a:r>
            <a:r>
              <a:rPr lang="en-US" sz="1800" dirty="0"/>
              <a:t>program in fundamental interactions (</a:t>
            </a:r>
            <a:r>
              <a:rPr lang="en-US" sz="1800" dirty="0" err="1"/>
              <a:t>e.g</a:t>
            </a:r>
            <a:r>
              <a:rPr lang="en-US" sz="1800" dirty="0"/>
              <a:t> </a:t>
            </a:r>
            <a:r>
              <a:rPr lang="en-US" sz="1800" dirty="0" err="1"/>
              <a:t>V</a:t>
            </a:r>
            <a:r>
              <a:rPr lang="en-US" sz="1800" baseline="-25000" dirty="0" err="1"/>
              <a:t>ud</a:t>
            </a:r>
            <a:r>
              <a:rPr lang="en-US" sz="1800" baseline="-25000" dirty="0"/>
              <a:t> </a:t>
            </a:r>
            <a:r>
              <a:rPr lang="en-US" sz="1800" dirty="0"/>
              <a:t>to test Standard Model via probe of unitarity of CKM quark-mixing matrix).</a:t>
            </a:r>
          </a:p>
          <a:p>
            <a:r>
              <a:rPr lang="en-US" sz="2200" b="1" dirty="0"/>
              <a:t>Methodology: </a:t>
            </a:r>
          </a:p>
          <a:p>
            <a:pPr marL="238125" indent="0">
              <a:spcBef>
                <a:spcPts val="0"/>
              </a:spcBef>
              <a:buNone/>
            </a:pPr>
            <a:r>
              <a:rPr lang="en-US" sz="1800" b="0" i="0" u="none" strike="noStrike" kern="1200" baseline="0" dirty="0">
                <a:solidFill>
                  <a:srgbClr val="000000"/>
                </a:solidFill>
              </a:rPr>
              <a:t>Obtain measurements w</a:t>
            </a:r>
            <a:r>
              <a:rPr lang="en-US" sz="1800" dirty="0">
                <a:solidFill>
                  <a:srgbClr val="000000"/>
                </a:solidFill>
              </a:rPr>
              <a:t>ith a</a:t>
            </a:r>
            <a:r>
              <a:rPr lang="en-US" sz="1800" b="0" i="0" u="none" strike="noStrike" kern="1200" baseline="0" dirty="0">
                <a:solidFill>
                  <a:srgbClr val="000000"/>
                </a:solidFill>
              </a:rPr>
              <a:t>ccuracy and precision via ion-trapping techniques</a:t>
            </a:r>
            <a:r>
              <a:rPr lang="en-US" sz="1800" dirty="0">
                <a:solidFill>
                  <a:srgbClr val="000000"/>
                </a:solidFill>
              </a:rPr>
              <a:t>; goals (1)-(3) achieved via:</a:t>
            </a:r>
            <a:r>
              <a:rPr lang="en-US" sz="1800" b="0" i="0" u="none" strike="noStrike" kern="1200" baseline="0" dirty="0">
                <a:solidFill>
                  <a:srgbClr val="000000"/>
                </a:solidFill>
              </a:rPr>
              <a:t> </a:t>
            </a:r>
          </a:p>
          <a:p>
            <a:pPr marL="238125" indent="0">
              <a:spcBef>
                <a:spcPts val="0"/>
              </a:spcBef>
              <a:buNone/>
            </a:pPr>
            <a:r>
              <a:rPr lang="en-US" sz="1800" b="1" dirty="0">
                <a:solidFill>
                  <a:srgbClr val="000000"/>
                </a:solidFill>
                <a:effectLst/>
                <a:ea typeface="Calibri" panose="020F0502020204030204" pitchFamily="34" charset="0"/>
                <a:cs typeface="Times New Roman" panose="02020603050405020304" pitchFamily="18" charset="0"/>
              </a:rPr>
              <a:t>(1) </a:t>
            </a:r>
            <a:r>
              <a:rPr lang="en-US" sz="1800" dirty="0">
                <a:effectLst/>
                <a:ea typeface="Calibri" panose="020F0502020204030204" pitchFamily="34" charset="0"/>
                <a:cs typeface="Times New Roman" panose="02020603050405020304" pitchFamily="18" charset="0"/>
              </a:rPr>
              <a:t>high-accuracy mass spectrometry and charge-radii determinations alongside</a:t>
            </a:r>
            <a:r>
              <a:rPr lang="en-US" sz="1800" dirty="0">
                <a:ea typeface="Calibri" panose="020F0502020204030204" pitchFamily="34" charset="0"/>
                <a:cs typeface="Times New Roman" panose="02020603050405020304" pitchFamily="18" charset="0"/>
              </a:rPr>
              <a:t> </a:t>
            </a:r>
            <a:r>
              <a:rPr lang="en-US" sz="1800" dirty="0">
                <a:effectLst/>
                <a:ea typeface="Calibri" panose="020F0502020204030204" pitchFamily="34" charset="0"/>
              </a:rPr>
              <a:t>in-trap nuclear-decay spectroscopy and back-and-forth with </a:t>
            </a:r>
            <a:r>
              <a:rPr lang="en-US" sz="1800" i="1" dirty="0">
                <a:effectLst/>
                <a:ea typeface="Calibri" panose="020F0502020204030204" pitchFamily="34" charset="0"/>
              </a:rPr>
              <a:t>ab initio </a:t>
            </a:r>
            <a:r>
              <a:rPr lang="en-US" sz="1800" dirty="0">
                <a:effectLst/>
                <a:ea typeface="Calibri" panose="020F0502020204030204" pitchFamily="34" charset="0"/>
              </a:rPr>
              <a:t>nuclear theory </a:t>
            </a:r>
          </a:p>
          <a:p>
            <a:pPr marL="238125" indent="0">
              <a:spcBef>
                <a:spcPts val="0"/>
              </a:spcBef>
              <a:buNone/>
            </a:pPr>
            <a:r>
              <a:rPr lang="en-US" sz="1800" b="1" dirty="0">
                <a:effectLst/>
                <a:highlight>
                  <a:srgbClr val="FFFF00"/>
                </a:highlight>
                <a:ea typeface="Calibri" panose="020F0502020204030204" pitchFamily="34" charset="0"/>
              </a:rPr>
              <a:t>(2)</a:t>
            </a:r>
            <a:r>
              <a:rPr lang="en-US" sz="1800" b="1" dirty="0">
                <a:effectLst/>
                <a:ea typeface="Calibri" panose="020F0502020204030204" pitchFamily="34" charset="0"/>
              </a:rPr>
              <a:t> </a:t>
            </a:r>
            <a:r>
              <a:rPr lang="en-US" sz="1800" dirty="0"/>
              <a:t>targeted mass measurements of ground and isomeric states to help to constrain the astrophysical conditions relevant to heavy-element synthesis via back-and-forth with nuclear astrophysics theory as well as half-lives of highly charge ions to study decays as they would occur in </a:t>
            </a:r>
            <a:r>
              <a:rPr lang="en-US" sz="1800" dirty="0" err="1"/>
              <a:t>astro</a:t>
            </a:r>
            <a:r>
              <a:rPr lang="en-US" sz="1800" dirty="0"/>
              <a:t>. environments </a:t>
            </a:r>
          </a:p>
          <a:p>
            <a:pPr marL="238125" indent="0">
              <a:spcBef>
                <a:spcPts val="0"/>
              </a:spcBef>
              <a:buNone/>
            </a:pPr>
            <a:r>
              <a:rPr lang="en-US" sz="1800" b="1" dirty="0"/>
              <a:t>(3) </a:t>
            </a:r>
            <a:r>
              <a:rPr lang="en-US" sz="1800" dirty="0"/>
              <a:t>very-high precision Q-value determinations of super-allowed and mirror </a:t>
            </a:r>
            <a:r>
              <a:rPr lang="el-GR" sz="1800" dirty="0"/>
              <a:t>β-</a:t>
            </a:r>
            <a:r>
              <a:rPr lang="en-US" sz="1800" dirty="0"/>
              <a:t>decay nuclides as well as novel decays like two-photo emission and bound-state </a:t>
            </a:r>
            <a:r>
              <a:rPr lang="el-GR" sz="1800" dirty="0"/>
              <a:t>β </a:t>
            </a:r>
            <a:r>
              <a:rPr lang="en-US" sz="1800" dirty="0"/>
              <a:t>decay; hunt for time-reversal via permanent EDM (promising avenue for the EDM searches is highly charged radioactive molecule)</a:t>
            </a:r>
          </a:p>
          <a:p>
            <a:r>
              <a:rPr lang="en-US" sz="2200" b="1" dirty="0"/>
              <a:t>Outlook:</a:t>
            </a:r>
          </a:p>
          <a:p>
            <a:pPr marL="238125" indent="0">
              <a:buNone/>
            </a:pPr>
            <a:r>
              <a:rPr lang="en-US" sz="1800" dirty="0"/>
              <a:t>ARIEL experiments will advance towards neutron dripline for structural evolution / nucleosynthesis studies and seek stringent limits on fund. </a:t>
            </a:r>
            <a:r>
              <a:rPr lang="en-US" sz="1800" dirty="0" err="1"/>
              <a:t>symm</a:t>
            </a:r>
            <a:r>
              <a:rPr lang="en-US" sz="1800" dirty="0"/>
              <a:t>.; the knowledge gained can also be applied to the sectors of nuclear energy, nuclear security and anti-proliferation, border control, fusion, standards, as well as environmental and biological monitoring.</a:t>
            </a:r>
          </a:p>
          <a:p>
            <a:r>
              <a:rPr lang="en-US" sz="2200" b="1" dirty="0"/>
              <a:t>Resources: </a:t>
            </a:r>
            <a:r>
              <a:rPr lang="en-US" sz="1800" dirty="0"/>
              <a:t>$714k/yr 2020-25, $300k/y 2026, optimal $375k/y</a:t>
            </a:r>
          </a:p>
          <a:p>
            <a:pPr marL="0" indent="0">
              <a:buNone/>
            </a:pPr>
            <a:endParaRPr lang="en-US" dirty="0"/>
          </a:p>
        </p:txBody>
      </p:sp>
    </p:spTree>
    <p:extLst>
      <p:ext uri="{BB962C8B-B14F-4D97-AF65-F5344CB8AC3E}">
        <p14:creationId xmlns:p14="http://schemas.microsoft.com/office/powerpoint/2010/main" val="4930466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The Ultra-Deep field composite, which contains approximately 10,000 galaxies.  The images were collected over a nine-year period.">
            <a:extLst>
              <a:ext uri="{FF2B5EF4-FFF2-40B4-BE49-F238E27FC236}">
                <a16:creationId xmlns:a16="http://schemas.microsoft.com/office/drawing/2014/main" id="{58E5C13F-F784-8118-F42D-48FC775F1DD6}"/>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3347" b="48511"/>
          <a:stretch/>
        </p:blipFill>
        <p:spPr bwMode="auto">
          <a:xfrm>
            <a:off x="0" y="-25398"/>
            <a:ext cx="12191988" cy="713048"/>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BD371A74-9382-3E6E-440A-C20534263501}"/>
              </a:ext>
            </a:extLst>
          </p:cNvPr>
          <p:cNvSpPr>
            <a:spLocks noGrp="1"/>
          </p:cNvSpPr>
          <p:nvPr>
            <p:ph type="title"/>
          </p:nvPr>
        </p:nvSpPr>
        <p:spPr>
          <a:xfrm>
            <a:off x="88900" y="-44073"/>
            <a:ext cx="12179300" cy="713048"/>
          </a:xfrm>
        </p:spPr>
        <p:txBody>
          <a:bodyPr>
            <a:noAutofit/>
          </a:bodyPr>
          <a:lstStyle/>
          <a:p>
            <a:r>
              <a:rPr lang="en-US" sz="2800" b="1" i="1" dirty="0">
                <a:solidFill>
                  <a:schemeClr val="bg1"/>
                </a:solidFill>
              </a:rPr>
              <a:t>Project: </a:t>
            </a:r>
            <a:r>
              <a:rPr lang="en-US" sz="2800" dirty="0">
                <a:solidFill>
                  <a:schemeClr val="bg1"/>
                </a:solidFill>
              </a:rPr>
              <a:t>Nuclear astrophysics theory programs: Caballero</a:t>
            </a:r>
            <a:endParaRPr lang="en-US" sz="2500" dirty="0">
              <a:solidFill>
                <a:schemeClr val="bg1"/>
              </a:solidFill>
            </a:endParaRPr>
          </a:p>
        </p:txBody>
      </p:sp>
      <p:sp>
        <p:nvSpPr>
          <p:cNvPr id="4" name="Content Placeholder 2">
            <a:extLst>
              <a:ext uri="{FF2B5EF4-FFF2-40B4-BE49-F238E27FC236}">
                <a16:creationId xmlns:a16="http://schemas.microsoft.com/office/drawing/2014/main" id="{886F3962-D225-67A2-17C0-CDE9E1081B4A}"/>
              </a:ext>
            </a:extLst>
          </p:cNvPr>
          <p:cNvSpPr txBox="1">
            <a:spLocks/>
          </p:cNvSpPr>
          <p:nvPr/>
        </p:nvSpPr>
        <p:spPr>
          <a:xfrm>
            <a:off x="315691" y="890812"/>
            <a:ext cx="11691251" cy="490220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sz="2200" b="1" dirty="0"/>
              <a:t>Caballero </a:t>
            </a:r>
            <a:r>
              <a:rPr lang="en-US" sz="2200" dirty="0"/>
              <a:t>(University of Guelph)</a:t>
            </a:r>
          </a:p>
          <a:p>
            <a:r>
              <a:rPr lang="en-US" sz="2200" b="1" dirty="0"/>
              <a:t>Primary working group: </a:t>
            </a:r>
            <a:r>
              <a:rPr lang="en-US" sz="2200" dirty="0"/>
              <a:t>Theory</a:t>
            </a:r>
          </a:p>
          <a:p>
            <a:r>
              <a:rPr lang="en-US" sz="2200" b="1" dirty="0"/>
              <a:t>Major scientific goals: </a:t>
            </a:r>
          </a:p>
          <a:p>
            <a:pPr marL="238125" indent="0">
              <a:buFont typeface="Arial" panose="020B0604020202020204" pitchFamily="34" charset="0"/>
              <a:buNone/>
            </a:pPr>
            <a:r>
              <a:rPr lang="en-US" sz="1800" dirty="0"/>
              <a:t>Central goal is to identify and characterize the imprints of subatomic physics—particularly nuclear and neutrino processes—on multi-messenger observations. Their interpretation depends on a deep understanding of nuclear matter, weak interactions, nuclear reactions, and gravitational waves from compact objects. Via analyzing simulations of these systems we generate predictive models of neutrino fluxes, gravitational wave signatures, and nuclear element synthesis.</a:t>
            </a:r>
          </a:p>
          <a:p>
            <a:r>
              <a:rPr lang="en-US" sz="2200" b="1" dirty="0"/>
              <a:t>Impact on nuclear astrophysics: </a:t>
            </a:r>
            <a:endParaRPr lang="en-US" sz="1800" dirty="0"/>
          </a:p>
          <a:p>
            <a:pPr marL="407988" indent="-169863">
              <a:buFont typeface="Arial" panose="020B0604020202020204" pitchFamily="34" charset="0"/>
              <a:buNone/>
            </a:pPr>
            <a:r>
              <a:rPr lang="en-US" sz="1800" dirty="0"/>
              <a:t>* Expand our study of nuclear pasta and other exotic phases, using simulations to understand how these complex nuclear geometries influence transport properties, x-ray bursts, neutron star cooling, and the synthesis of heavy elements (heavy-ion collisions offering potential for terrestrial validation)</a:t>
            </a:r>
          </a:p>
          <a:p>
            <a:pPr marL="407988" indent="-169863">
              <a:buFont typeface="Arial" panose="020B0604020202020204" pitchFamily="34" charset="0"/>
              <a:buNone/>
            </a:pPr>
            <a:r>
              <a:rPr lang="en-US" sz="1800" dirty="0"/>
              <a:t>* Develop a theoretical framework that incorporates long-lived isomeric states into r-process simulations and refine our modeling of nuclear reaction rates involving radioactive and cluster decay</a:t>
            </a:r>
          </a:p>
          <a:p>
            <a:pPr marL="407988" indent="-169863">
              <a:buFont typeface="Arial" panose="020B0604020202020204" pitchFamily="34" charset="0"/>
              <a:buNone/>
            </a:pPr>
            <a:r>
              <a:rPr lang="en-US" sz="1800" dirty="0"/>
              <a:t>* Explore the potential impact of dark matter interactions on nucleon behavior and neutrino emission in neutron star environments to establish new indirect probes of dark matter properties that complement terrestrial detection efforts</a:t>
            </a:r>
          </a:p>
          <a:p>
            <a:pPr marL="407988" indent="-169863">
              <a:buFont typeface="Arial" panose="020B0604020202020204" pitchFamily="34" charset="0"/>
              <a:buNone/>
            </a:pPr>
            <a:r>
              <a:rPr lang="en-US" sz="1800" dirty="0"/>
              <a:t>* Uncover connections between relic neutrinos and stochastic gravitational wave backgrounds which carry imprints of the early Universe and cosmic structure formation; investigating how these signals are correlated how they can be leveraged to improve detection strategies (relevant for Hyper-</a:t>
            </a:r>
            <a:r>
              <a:rPr lang="en-US" sz="1800" dirty="0" err="1"/>
              <a:t>Kamiokande</a:t>
            </a:r>
            <a:r>
              <a:rPr lang="en-US" sz="1800" dirty="0"/>
              <a:t>, DUNE, LIGO, LISA and Cosmic Explorer)</a:t>
            </a:r>
          </a:p>
          <a:p>
            <a:pPr marL="238125" indent="0">
              <a:buFont typeface="Arial" panose="020B0604020202020204" pitchFamily="34" charset="0"/>
              <a:buNone/>
            </a:pPr>
            <a:endParaRPr lang="en-US" sz="1800" dirty="0"/>
          </a:p>
          <a:p>
            <a:pPr marL="238125" indent="0">
              <a:buFont typeface="Arial" panose="020B0604020202020204" pitchFamily="34" charset="0"/>
              <a:buNone/>
            </a:pPr>
            <a:endParaRPr lang="en-US" sz="1800" dirty="0"/>
          </a:p>
          <a:p>
            <a:pPr marL="238125" indent="0">
              <a:buFont typeface="Arial" panose="020B0604020202020204" pitchFamily="34" charset="0"/>
              <a:buNone/>
            </a:pPr>
            <a:endParaRPr lang="en-US" sz="1800" dirty="0"/>
          </a:p>
          <a:p>
            <a:pPr marL="0" indent="0">
              <a:spcBef>
                <a:spcPts val="0"/>
              </a:spcBef>
              <a:buFont typeface="Arial" panose="020B0604020202020204" pitchFamily="34" charset="0"/>
              <a:buNone/>
            </a:pPr>
            <a:endParaRPr lang="en-US" sz="1800" dirty="0">
              <a:solidFill>
                <a:srgbClr val="000000"/>
              </a:solidFill>
            </a:endParaRPr>
          </a:p>
        </p:txBody>
      </p:sp>
    </p:spTree>
    <p:extLst>
      <p:ext uri="{BB962C8B-B14F-4D97-AF65-F5344CB8AC3E}">
        <p14:creationId xmlns:p14="http://schemas.microsoft.com/office/powerpoint/2010/main" val="5451990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1E77B01-3FEE-6499-243E-64466B319D02}"/>
              </a:ext>
            </a:extLst>
          </p:cNvPr>
          <p:cNvSpPr>
            <a:spLocks noGrp="1"/>
          </p:cNvSpPr>
          <p:nvPr>
            <p:ph idx="1"/>
          </p:nvPr>
        </p:nvSpPr>
        <p:spPr>
          <a:xfrm>
            <a:off x="306615" y="890812"/>
            <a:ext cx="7302499" cy="4902200"/>
          </a:xfrm>
        </p:spPr>
        <p:txBody>
          <a:bodyPr>
            <a:noAutofit/>
          </a:bodyPr>
          <a:lstStyle/>
          <a:p>
            <a:pPr marL="0" indent="0">
              <a:buNone/>
            </a:pPr>
            <a:r>
              <a:rPr lang="en-US" sz="2200" b="1" dirty="0"/>
              <a:t>Vassh </a:t>
            </a:r>
            <a:r>
              <a:rPr lang="en-US" sz="2200" dirty="0"/>
              <a:t>(TRIUMF Theory group) </a:t>
            </a:r>
            <a:r>
              <a:rPr lang="en-US" sz="2200" dirty="0">
                <a:solidFill>
                  <a:schemeClr val="accent2"/>
                </a:solidFill>
              </a:rPr>
              <a:t>[new]</a:t>
            </a:r>
            <a:endParaRPr lang="en-US" sz="2200" dirty="0"/>
          </a:p>
          <a:p>
            <a:r>
              <a:rPr lang="en-US" sz="2200" b="1" dirty="0"/>
              <a:t>Primary working group: </a:t>
            </a:r>
            <a:r>
              <a:rPr lang="en-US" sz="2200" dirty="0"/>
              <a:t>Theory</a:t>
            </a:r>
          </a:p>
          <a:p>
            <a:r>
              <a:rPr lang="en-US" sz="2200" b="1" dirty="0"/>
              <a:t>Major scientific goals: </a:t>
            </a:r>
          </a:p>
          <a:p>
            <a:pPr marL="238125" indent="0">
              <a:buNone/>
            </a:pPr>
            <a:r>
              <a:rPr lang="en-US" sz="1600" dirty="0"/>
              <a:t>Nucleosynthesis analysis pipelines take inputs from both exp. and theory, combined with hydrodynamic simulations of astrophysical events, and provide predictions for observables such as stellar abundances, bolometric light curves, and MeV gamma rays. Such studies leverage the role that nuclear physics has in shaping astrophysical observables in order to gather hints regarding the properties of exotic nuclei that cannot presently be produced on Earth as well as shed light on which sites are responsible for heavy element formation.</a:t>
            </a:r>
          </a:p>
        </p:txBody>
      </p:sp>
      <p:pic>
        <p:nvPicPr>
          <p:cNvPr id="5" name="Picture 4">
            <a:extLst>
              <a:ext uri="{FF2B5EF4-FFF2-40B4-BE49-F238E27FC236}">
                <a16:creationId xmlns:a16="http://schemas.microsoft.com/office/drawing/2014/main" id="{6EC016FF-7D4B-5B20-2AAB-0BAA6E94CE75}"/>
              </a:ext>
            </a:extLst>
          </p:cNvPr>
          <p:cNvPicPr>
            <a:picLocks noChangeAspect="1"/>
          </p:cNvPicPr>
          <p:nvPr/>
        </p:nvPicPr>
        <p:blipFill>
          <a:blip r:embed="rId3"/>
          <a:stretch>
            <a:fillRect/>
          </a:stretch>
        </p:blipFill>
        <p:spPr>
          <a:xfrm>
            <a:off x="7726929" y="662781"/>
            <a:ext cx="2788675" cy="3556344"/>
          </a:xfrm>
          <a:prstGeom prst="rect">
            <a:avLst/>
          </a:prstGeom>
        </p:spPr>
      </p:pic>
      <p:sp>
        <p:nvSpPr>
          <p:cNvPr id="6" name="TextBox 5">
            <a:extLst>
              <a:ext uri="{FF2B5EF4-FFF2-40B4-BE49-F238E27FC236}">
                <a16:creationId xmlns:a16="http://schemas.microsoft.com/office/drawing/2014/main" id="{738E4F0A-4B53-4C11-D9B1-B5532CC768A8}"/>
              </a:ext>
            </a:extLst>
          </p:cNvPr>
          <p:cNvSpPr txBox="1"/>
          <p:nvPr/>
        </p:nvSpPr>
        <p:spPr>
          <a:xfrm>
            <a:off x="10482942" y="749069"/>
            <a:ext cx="1750783" cy="3108543"/>
          </a:xfrm>
          <a:prstGeom prst="rect">
            <a:avLst/>
          </a:prstGeom>
          <a:noFill/>
        </p:spPr>
        <p:txBody>
          <a:bodyPr wrap="square" rtlCol="0">
            <a:spAutoFit/>
          </a:bodyPr>
          <a:lstStyle/>
          <a:p>
            <a:r>
              <a:rPr lang="en-US" sz="1400" dirty="0"/>
              <a:t>Snapshot of a nucleosynthesis calc. populating Tl-208 which produces MeV gamma rays on observable timescales (hours, days, and years) exemplifying opportunities for future detectors such as COSI to detect the nucleosynthesis reach.</a:t>
            </a:r>
          </a:p>
        </p:txBody>
      </p:sp>
      <p:sp>
        <p:nvSpPr>
          <p:cNvPr id="8" name="TextBox 7">
            <a:extLst>
              <a:ext uri="{FF2B5EF4-FFF2-40B4-BE49-F238E27FC236}">
                <a16:creationId xmlns:a16="http://schemas.microsoft.com/office/drawing/2014/main" id="{FBD4F3AD-DA6F-D8B0-AC98-7385CED407B9}"/>
              </a:ext>
            </a:extLst>
          </p:cNvPr>
          <p:cNvSpPr txBox="1"/>
          <p:nvPr/>
        </p:nvSpPr>
        <p:spPr>
          <a:xfrm>
            <a:off x="0" y="3797544"/>
            <a:ext cx="12244614" cy="3893374"/>
          </a:xfrm>
          <a:prstGeom prst="rect">
            <a:avLst/>
          </a:prstGeom>
          <a:noFill/>
        </p:spPr>
        <p:txBody>
          <a:bodyPr wrap="square">
            <a:spAutoFit/>
          </a:bodyPr>
          <a:lstStyle/>
          <a:p>
            <a:pPr marL="581025" indent="-334963">
              <a:buFont typeface="Arial" panose="020B0604020202020204" pitchFamily="34" charset="0"/>
              <a:buChar char="•"/>
            </a:pPr>
            <a:r>
              <a:rPr lang="en-US" sz="2200" b="1" dirty="0"/>
              <a:t>Impact on nuclear astrophysics: </a:t>
            </a:r>
          </a:p>
          <a:p>
            <a:pPr marL="687388" indent="-171450">
              <a:buNone/>
            </a:pPr>
            <a:r>
              <a:rPr lang="en-US" sz="1800" dirty="0"/>
              <a:t>* </a:t>
            </a:r>
            <a:r>
              <a:rPr lang="en-US" sz="1700" dirty="0"/>
              <a:t>Examining correlations of elements / isotopes in stellar abundances / meteorites can shed light on the site and reach of heavy element production (e.g. correlation between Ag, Eu has suggested an event with fission cycling enriched some stars and places current highest limit of </a:t>
            </a:r>
            <a:r>
              <a:rPr lang="en-US" sz="1700" dirty="0" err="1"/>
              <a:t>astro</a:t>
            </a:r>
            <a:r>
              <a:rPr lang="en-US" sz="1700" dirty="0"/>
              <a:t>. synthesis at A~260)</a:t>
            </a:r>
          </a:p>
          <a:p>
            <a:pPr marL="687388" indent="-171450">
              <a:buNone/>
            </a:pPr>
            <a:r>
              <a:rPr lang="en-US" sz="1700" dirty="0"/>
              <a:t>* Electromagnetic transients such as light curves and gamma-ray lines can point to specific types of nuclei present in real-time multi-messenger events such as the r-process in mergers and the </a:t>
            </a:r>
            <a:r>
              <a:rPr lang="en-US" sz="1700" dirty="0" err="1"/>
              <a:t>i</a:t>
            </a:r>
            <a:r>
              <a:rPr lang="en-US" sz="1700" dirty="0"/>
              <a:t>-process in rapidly accreting white dwarfs (see above figure)</a:t>
            </a:r>
          </a:p>
          <a:p>
            <a:pPr marL="687388" indent="-171450"/>
            <a:r>
              <a:rPr lang="en-US" sz="1700" dirty="0"/>
              <a:t>* Statistical methods and ML can discern nuclear properties producing features in observations as well as the </a:t>
            </a:r>
            <a:r>
              <a:rPr lang="en-US" sz="1700" dirty="0" err="1"/>
              <a:t>astro</a:t>
            </a:r>
            <a:r>
              <a:rPr lang="en-US" sz="1700" dirty="0"/>
              <a:t>. environment (e.g. MCMC predictions for rare-earth masses, ML generated global mass models, ML to discern r vs. s vs. </a:t>
            </a:r>
            <a:r>
              <a:rPr lang="en-US" sz="1700" dirty="0" err="1"/>
              <a:t>i</a:t>
            </a:r>
            <a:r>
              <a:rPr lang="en-US" sz="1700" dirty="0"/>
              <a:t> enriched stars)</a:t>
            </a:r>
          </a:p>
          <a:p>
            <a:pPr marL="687388" indent="-171450">
              <a:buNone/>
            </a:pPr>
            <a:r>
              <a:rPr lang="en-US" sz="1700" dirty="0"/>
              <a:t>* Regular back-and-</a:t>
            </a:r>
            <a:r>
              <a:rPr lang="en-US" sz="1700" dirty="0" err="1"/>
              <a:t>forths</a:t>
            </a:r>
            <a:r>
              <a:rPr lang="en-US" sz="1700" dirty="0"/>
              <a:t> with experiments (e.g. at ARIEL and FRIB) as well as state-of-the-art nuclear theory (e.g. </a:t>
            </a:r>
            <a:r>
              <a:rPr lang="en-US" sz="1700" i="1" dirty="0"/>
              <a:t>ab initio</a:t>
            </a:r>
            <a:r>
              <a:rPr lang="en-US" sz="1700" dirty="0"/>
              <a:t>) help to drive the mapping of the nuclear chart; can also facilitate the creation of well-defined `templates' of nucleosynthesis predictions available for comparison with observation</a:t>
            </a:r>
          </a:p>
          <a:p>
            <a:pPr marL="238125" indent="0">
              <a:buNone/>
            </a:pPr>
            <a:endParaRPr lang="en-US" sz="1800" dirty="0"/>
          </a:p>
          <a:p>
            <a:pPr marL="238125" indent="0">
              <a:buNone/>
            </a:pPr>
            <a:endParaRPr lang="en-US" sz="1800" dirty="0"/>
          </a:p>
          <a:p>
            <a:pPr marL="238125" indent="0">
              <a:buNone/>
            </a:pPr>
            <a:endParaRPr lang="en-US" sz="1800" dirty="0"/>
          </a:p>
        </p:txBody>
      </p:sp>
      <p:pic>
        <p:nvPicPr>
          <p:cNvPr id="1026" name="Picture 2" descr="The Ultra-Deep field composite, which contains approximately 10,000 galaxies.  The images were collected over a nine-year period.">
            <a:extLst>
              <a:ext uri="{FF2B5EF4-FFF2-40B4-BE49-F238E27FC236}">
                <a16:creationId xmlns:a16="http://schemas.microsoft.com/office/drawing/2014/main" id="{58E5C13F-F784-8118-F42D-48FC775F1DD6}"/>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23347" b="48511"/>
          <a:stretch/>
        </p:blipFill>
        <p:spPr bwMode="auto">
          <a:xfrm>
            <a:off x="0" y="-25398"/>
            <a:ext cx="12191988" cy="713048"/>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BD371A74-9382-3E6E-440A-C20534263501}"/>
              </a:ext>
            </a:extLst>
          </p:cNvPr>
          <p:cNvSpPr>
            <a:spLocks noGrp="1"/>
          </p:cNvSpPr>
          <p:nvPr>
            <p:ph type="title"/>
          </p:nvPr>
        </p:nvSpPr>
        <p:spPr>
          <a:xfrm>
            <a:off x="88900" y="-44073"/>
            <a:ext cx="12179300" cy="713048"/>
          </a:xfrm>
        </p:spPr>
        <p:txBody>
          <a:bodyPr>
            <a:noAutofit/>
          </a:bodyPr>
          <a:lstStyle/>
          <a:p>
            <a:r>
              <a:rPr lang="en-US" sz="2800" b="1" i="1" dirty="0">
                <a:solidFill>
                  <a:schemeClr val="bg1"/>
                </a:solidFill>
              </a:rPr>
              <a:t>Project: </a:t>
            </a:r>
            <a:r>
              <a:rPr lang="en-US" sz="2800" dirty="0">
                <a:solidFill>
                  <a:schemeClr val="bg1"/>
                </a:solidFill>
              </a:rPr>
              <a:t>Nuclear astrophysics theory programs: Vassh</a:t>
            </a:r>
            <a:endParaRPr lang="en-US" sz="2500" dirty="0">
              <a:solidFill>
                <a:schemeClr val="bg1"/>
              </a:solidFill>
            </a:endParaRPr>
          </a:p>
        </p:txBody>
      </p:sp>
    </p:spTree>
    <p:extLst>
      <p:ext uri="{BB962C8B-B14F-4D97-AF65-F5344CB8AC3E}">
        <p14:creationId xmlns:p14="http://schemas.microsoft.com/office/powerpoint/2010/main" val="289520492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13455</TotalTime>
  <Words>3296</Words>
  <Application>Microsoft Office PowerPoint</Application>
  <PresentationFormat>Widescreen</PresentationFormat>
  <Paragraphs>268</Paragraphs>
  <Slides>14</Slides>
  <Notes>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14</vt:i4>
      </vt:variant>
    </vt:vector>
  </HeadingPairs>
  <TitlesOfParts>
    <vt:vector size="21" baseType="lpstr">
      <vt:lpstr>Aptos</vt:lpstr>
      <vt:lpstr>Arial</vt:lpstr>
      <vt:lpstr>Calibri</vt:lpstr>
      <vt:lpstr>Calibri Light</vt:lpstr>
      <vt:lpstr>Cambria Math</vt:lpstr>
      <vt:lpstr>Wingdings</vt:lpstr>
      <vt:lpstr>Office Theme</vt:lpstr>
      <vt:lpstr>Overview: Nuclear Astrophysics Briefs</vt:lpstr>
      <vt:lpstr>Project: DRAGON/TUDA/TACTIC: Direct &amp; indirect measurements of astrophysical reactions, scattering for ab initio calculations</vt:lpstr>
      <vt:lpstr>Project: EMMA: recoil separator for astrophysical and structure studies</vt:lpstr>
      <vt:lpstr>Project: SMU (Christian): OGS neutron detector/Detector development</vt:lpstr>
      <vt:lpstr>Project: GSI Decay Spec: Decay under astrophysical conditions, βn decay</vt:lpstr>
      <vt:lpstr>Project: TRISR: a dedicated storage ring for neutron captures on radioactive nuclei</vt:lpstr>
      <vt:lpstr>Project: TITAN: precision measurements for nuc. structure, nuc. astro., and fund. interactions </vt:lpstr>
      <vt:lpstr>Project: Nuclear astrophysics theory programs: Caballero</vt:lpstr>
      <vt:lpstr>Project: Nuclear astrophysics theory programs: Vassh</vt:lpstr>
      <vt:lpstr>Project: Nuclear theory programs: Navratil / Holt</vt:lpstr>
      <vt:lpstr>Project: Nuclear theory programs: Gezerlis / Vujanovic</vt:lpstr>
      <vt:lpstr>Project: Primarily Structure: IRIS &amp; Gamma spec</vt:lpstr>
      <vt:lpstr>Project: Primarily Structure: In-flight RIB stidies &amp; Two-step fragmentation</vt:lpstr>
      <vt:lpstr>Project: Primarily Fund Sym: BeEST/SALYER &amp; Radioactive Molecules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 TITAN: precision measurements for nuc. structure, nuc. astro., and fund. interactions </dc:title>
  <dc:creator>Nicole Vassh</dc:creator>
  <cp:lastModifiedBy>Greg Christian</cp:lastModifiedBy>
  <cp:revision>16</cp:revision>
  <dcterms:created xsi:type="dcterms:W3CDTF">2025-05-29T19:54:37Z</dcterms:created>
  <dcterms:modified xsi:type="dcterms:W3CDTF">2025-06-12T23:05:17Z</dcterms:modified>
</cp:coreProperties>
</file>