
<file path=[Content_Types].xml><?xml version="1.0" encoding="utf-8"?>
<Types xmlns="http://schemas.openxmlformats.org/package/2006/content-types">
  <Default Extension="jpeg" ContentType="image/jpeg"/>
  <Default Extension="mp4" ContentType="video/mp4"/>
  <Default Extension="png" ContentType="image/png"/>
  <Default Extension="rels" ContentType="application/vnd.openxmlformats-package.relationships+xml"/>
  <Default Extension="tif" ContentType="image/ti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2438338" rtl="0" fontAlgn="auto" latinLnBrk="0" hangingPunct="0">
      <a:lnSpc>
        <a:spcPct val="90000"/>
      </a:lnSpc>
      <a:spcBef>
        <a:spcPts val="4500"/>
      </a:spcBef>
      <a:spcAft>
        <a:spcPts val="0"/>
      </a:spcAft>
      <a:buClrTx/>
      <a:buSzTx/>
      <a:buFontTx/>
      <a:buNone/>
      <a:tabLst/>
      <a:defRPr kumimoji="0" sz="4800" b="0" i="0" u="none" strike="noStrike" cap="none" spc="0" normalizeH="0" baseline="0">
        <a:ln>
          <a:noFill/>
        </a:ln>
        <a:solidFill>
          <a:srgbClr val="000000"/>
        </a:solidFill>
        <a:effectLst/>
        <a:uFillTx/>
        <a:latin typeface="+mn-lt"/>
        <a:ea typeface="+mn-ea"/>
        <a:cs typeface="+mn-cs"/>
        <a:sym typeface="Helvetica Neue"/>
      </a:defRPr>
    </a:lvl1pPr>
    <a:lvl2pPr marL="0" marR="0" indent="457200" algn="l" defTabSz="2438338" rtl="0" fontAlgn="auto" latinLnBrk="0" hangingPunct="0">
      <a:lnSpc>
        <a:spcPct val="90000"/>
      </a:lnSpc>
      <a:spcBef>
        <a:spcPts val="4500"/>
      </a:spcBef>
      <a:spcAft>
        <a:spcPts val="0"/>
      </a:spcAft>
      <a:buClrTx/>
      <a:buSzTx/>
      <a:buFontTx/>
      <a:buNone/>
      <a:tabLst/>
      <a:defRPr kumimoji="0" sz="4800" b="0" i="0" u="none" strike="noStrike" cap="none" spc="0" normalizeH="0" baseline="0">
        <a:ln>
          <a:noFill/>
        </a:ln>
        <a:solidFill>
          <a:srgbClr val="000000"/>
        </a:solidFill>
        <a:effectLst/>
        <a:uFillTx/>
        <a:latin typeface="+mn-lt"/>
        <a:ea typeface="+mn-ea"/>
        <a:cs typeface="+mn-cs"/>
        <a:sym typeface="Helvetica Neue"/>
      </a:defRPr>
    </a:lvl2pPr>
    <a:lvl3pPr marL="0" marR="0" indent="914400" algn="l" defTabSz="2438338" rtl="0" fontAlgn="auto" latinLnBrk="0" hangingPunct="0">
      <a:lnSpc>
        <a:spcPct val="90000"/>
      </a:lnSpc>
      <a:spcBef>
        <a:spcPts val="4500"/>
      </a:spcBef>
      <a:spcAft>
        <a:spcPts val="0"/>
      </a:spcAft>
      <a:buClrTx/>
      <a:buSzTx/>
      <a:buFontTx/>
      <a:buNone/>
      <a:tabLst/>
      <a:defRPr kumimoji="0" sz="4800" b="0" i="0" u="none" strike="noStrike" cap="none" spc="0" normalizeH="0" baseline="0">
        <a:ln>
          <a:noFill/>
        </a:ln>
        <a:solidFill>
          <a:srgbClr val="000000"/>
        </a:solidFill>
        <a:effectLst/>
        <a:uFillTx/>
        <a:latin typeface="+mn-lt"/>
        <a:ea typeface="+mn-ea"/>
        <a:cs typeface="+mn-cs"/>
        <a:sym typeface="Helvetica Neue"/>
      </a:defRPr>
    </a:lvl3pPr>
    <a:lvl4pPr marL="0" marR="0" indent="1371600" algn="l" defTabSz="2438338" rtl="0" fontAlgn="auto" latinLnBrk="0" hangingPunct="0">
      <a:lnSpc>
        <a:spcPct val="90000"/>
      </a:lnSpc>
      <a:spcBef>
        <a:spcPts val="4500"/>
      </a:spcBef>
      <a:spcAft>
        <a:spcPts val="0"/>
      </a:spcAft>
      <a:buClrTx/>
      <a:buSzTx/>
      <a:buFontTx/>
      <a:buNone/>
      <a:tabLst/>
      <a:defRPr kumimoji="0" sz="4800" b="0" i="0" u="none" strike="noStrike" cap="none" spc="0" normalizeH="0" baseline="0">
        <a:ln>
          <a:noFill/>
        </a:ln>
        <a:solidFill>
          <a:srgbClr val="000000"/>
        </a:solidFill>
        <a:effectLst/>
        <a:uFillTx/>
        <a:latin typeface="+mn-lt"/>
        <a:ea typeface="+mn-ea"/>
        <a:cs typeface="+mn-cs"/>
        <a:sym typeface="Helvetica Neue"/>
      </a:defRPr>
    </a:lvl4pPr>
    <a:lvl5pPr marL="0" marR="0" indent="1828800" algn="l" defTabSz="2438338" rtl="0" fontAlgn="auto" latinLnBrk="0" hangingPunct="0">
      <a:lnSpc>
        <a:spcPct val="90000"/>
      </a:lnSpc>
      <a:spcBef>
        <a:spcPts val="4500"/>
      </a:spcBef>
      <a:spcAft>
        <a:spcPts val="0"/>
      </a:spcAft>
      <a:buClrTx/>
      <a:buSzTx/>
      <a:buFontTx/>
      <a:buNone/>
      <a:tabLst/>
      <a:defRPr kumimoji="0" sz="4800" b="0" i="0" u="none" strike="noStrike" cap="none" spc="0" normalizeH="0" baseline="0">
        <a:ln>
          <a:noFill/>
        </a:ln>
        <a:solidFill>
          <a:srgbClr val="000000"/>
        </a:solidFill>
        <a:effectLst/>
        <a:uFillTx/>
        <a:latin typeface="+mn-lt"/>
        <a:ea typeface="+mn-ea"/>
        <a:cs typeface="+mn-cs"/>
        <a:sym typeface="Helvetica Neue"/>
      </a:defRPr>
    </a:lvl5pPr>
    <a:lvl6pPr marL="0" marR="0" indent="2286000" algn="l" defTabSz="2438338" rtl="0" fontAlgn="auto" latinLnBrk="0" hangingPunct="0">
      <a:lnSpc>
        <a:spcPct val="90000"/>
      </a:lnSpc>
      <a:spcBef>
        <a:spcPts val="4500"/>
      </a:spcBef>
      <a:spcAft>
        <a:spcPts val="0"/>
      </a:spcAft>
      <a:buClrTx/>
      <a:buSzTx/>
      <a:buFontTx/>
      <a:buNone/>
      <a:tabLst/>
      <a:defRPr kumimoji="0" sz="4800" b="0" i="0" u="none" strike="noStrike" cap="none" spc="0" normalizeH="0" baseline="0">
        <a:ln>
          <a:noFill/>
        </a:ln>
        <a:solidFill>
          <a:srgbClr val="000000"/>
        </a:solidFill>
        <a:effectLst/>
        <a:uFillTx/>
        <a:latin typeface="+mn-lt"/>
        <a:ea typeface="+mn-ea"/>
        <a:cs typeface="+mn-cs"/>
        <a:sym typeface="Helvetica Neue"/>
      </a:defRPr>
    </a:lvl6pPr>
    <a:lvl7pPr marL="0" marR="0" indent="2743200" algn="l" defTabSz="2438338" rtl="0" fontAlgn="auto" latinLnBrk="0" hangingPunct="0">
      <a:lnSpc>
        <a:spcPct val="90000"/>
      </a:lnSpc>
      <a:spcBef>
        <a:spcPts val="4500"/>
      </a:spcBef>
      <a:spcAft>
        <a:spcPts val="0"/>
      </a:spcAft>
      <a:buClrTx/>
      <a:buSzTx/>
      <a:buFontTx/>
      <a:buNone/>
      <a:tabLst/>
      <a:defRPr kumimoji="0" sz="4800" b="0" i="0" u="none" strike="noStrike" cap="none" spc="0" normalizeH="0" baseline="0">
        <a:ln>
          <a:noFill/>
        </a:ln>
        <a:solidFill>
          <a:srgbClr val="000000"/>
        </a:solidFill>
        <a:effectLst/>
        <a:uFillTx/>
        <a:latin typeface="+mn-lt"/>
        <a:ea typeface="+mn-ea"/>
        <a:cs typeface="+mn-cs"/>
        <a:sym typeface="Helvetica Neue"/>
      </a:defRPr>
    </a:lvl7pPr>
    <a:lvl8pPr marL="0" marR="0" indent="3200400" algn="l" defTabSz="2438338" rtl="0" fontAlgn="auto" latinLnBrk="0" hangingPunct="0">
      <a:lnSpc>
        <a:spcPct val="90000"/>
      </a:lnSpc>
      <a:spcBef>
        <a:spcPts val="4500"/>
      </a:spcBef>
      <a:spcAft>
        <a:spcPts val="0"/>
      </a:spcAft>
      <a:buClrTx/>
      <a:buSzTx/>
      <a:buFontTx/>
      <a:buNone/>
      <a:tabLst/>
      <a:defRPr kumimoji="0" sz="4800" b="0" i="0" u="none" strike="noStrike" cap="none" spc="0" normalizeH="0" baseline="0">
        <a:ln>
          <a:noFill/>
        </a:ln>
        <a:solidFill>
          <a:srgbClr val="000000"/>
        </a:solidFill>
        <a:effectLst/>
        <a:uFillTx/>
        <a:latin typeface="+mn-lt"/>
        <a:ea typeface="+mn-ea"/>
        <a:cs typeface="+mn-cs"/>
        <a:sym typeface="Helvetica Neue"/>
      </a:defRPr>
    </a:lvl8pPr>
    <a:lvl9pPr marL="0" marR="0" indent="3657600" algn="l" defTabSz="2438338" rtl="0" fontAlgn="auto" latinLnBrk="0" hangingPunct="0">
      <a:lnSpc>
        <a:spcPct val="90000"/>
      </a:lnSpc>
      <a:spcBef>
        <a:spcPts val="4500"/>
      </a:spcBef>
      <a:spcAft>
        <a:spcPts val="0"/>
      </a:spcAft>
      <a:buClrTx/>
      <a:buSzTx/>
      <a:buFontTx/>
      <a:buNone/>
      <a:tabLst/>
      <a:defRPr kumimoji="0" sz="4800" b="0" i="0" u="none" strike="noStrike" cap="none" spc="0" normalizeH="0" baseline="0">
        <a:ln>
          <a:noFill/>
        </a:ln>
        <a:solidFill>
          <a:srgbClr val="000000"/>
        </a:solidFill>
        <a:effectLst/>
        <a:uFillTx/>
        <a:latin typeface="+mn-lt"/>
        <a:ea typeface="+mn-ea"/>
        <a:cs typeface="+mn-cs"/>
        <a:sym typeface="Helvetica Neue"/>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wholeTbl>
    <a:band2H>
      <a:tcTxStyle/>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381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381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Row>
  </a:tblStyle>
  <a:tblStyle styleId="{C7B018BB-80A7-4F77-B60F-C8B233D01FF8}" styleName="">
    <a:tblBg/>
    <a:wholeTbl>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wholeTbl>
    <a:band2H>
      <a:tcTxStyle/>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25400" cap="flat">
              <a:solidFill>
                <a:srgbClr val="000000"/>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firstCol>
    <a:lastRow>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lastRow>
    <a:firstRow>
      <a:tcTxStyle b="on"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solidFill>
            <a:schemeClr val="accent1">
              <a:lumOff val="16847"/>
            </a:schemeClr>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838383"/>
              </a:solidFill>
              <a:prstDash val="solid"/>
              <a:miter lim="400000"/>
            </a:ln>
          </a:left>
          <a:right>
            <a:ln w="12700" cap="flat">
              <a:solidFill>
                <a:srgbClr val="838383"/>
              </a:solidFill>
              <a:prstDash val="solid"/>
              <a:miter lim="400000"/>
            </a:ln>
          </a:right>
          <a:top>
            <a:ln w="12700" cap="flat">
              <a:solidFill>
                <a:srgbClr val="838383"/>
              </a:solidFill>
              <a:prstDash val="solid"/>
              <a:miter lim="400000"/>
            </a:ln>
          </a:top>
          <a:bottom>
            <a:ln w="12700" cap="flat">
              <a:solidFill>
                <a:srgbClr val="838383"/>
              </a:solidFill>
              <a:prstDash val="solid"/>
              <a:miter lim="400000"/>
            </a:ln>
          </a:bottom>
          <a:insideH>
            <a:ln w="12700" cap="flat">
              <a:solidFill>
                <a:srgbClr val="838383"/>
              </a:solidFill>
              <a:prstDash val="solid"/>
              <a:miter lim="400000"/>
            </a:ln>
          </a:insideH>
          <a:insideV>
            <a:ln w="12700" cap="flat">
              <a:solidFill>
                <a:srgbClr val="838383"/>
              </a:solidFill>
              <a:prstDash val="solid"/>
              <a:miter lim="400000"/>
            </a:ln>
          </a:insideV>
        </a:tcBdr>
        <a:fill>
          <a:noFill/>
        </a:fill>
      </a:tcStyle>
    </a:wholeTbl>
    <a:band2H>
      <a:tcTxStyle/>
      <a:tcStyle>
        <a:tcBdr/>
        <a:fill>
          <a:solidFill>
            <a:srgbClr val="EDEEEE"/>
          </a:solidFill>
        </a:fill>
      </a:tcStyle>
    </a:band2H>
    <a:firstCol>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808080"/>
              </a:solidFill>
              <a:prstDash val="solid"/>
              <a:miter lim="400000"/>
            </a:ln>
          </a:right>
          <a:top>
            <a:ln w="12700" cap="flat">
              <a:solidFill>
                <a:srgbClr val="808080"/>
              </a:solidFill>
              <a:prstDash val="solid"/>
              <a:miter lim="400000"/>
            </a:ln>
          </a:top>
          <a:bottom>
            <a:ln w="12700" cap="flat">
              <a:solidFill>
                <a:srgbClr val="808080"/>
              </a:solidFill>
              <a:prstDash val="solid"/>
              <a:miter lim="400000"/>
            </a:ln>
          </a:bottom>
          <a:insideH>
            <a:ln w="12700" cap="flat">
              <a:solidFill>
                <a:srgbClr val="808080"/>
              </a:solidFill>
              <a:prstDash val="solid"/>
              <a:miter lim="400000"/>
            </a:ln>
          </a:insideH>
          <a:insideV>
            <a:ln w="12700" cap="flat">
              <a:solidFill>
                <a:srgbClr val="808080"/>
              </a:solidFill>
              <a:prstDash val="solid"/>
              <a:miter lim="400000"/>
            </a:ln>
          </a:insideV>
        </a:tcBdr>
        <a:fill>
          <a:solidFill>
            <a:srgbClr val="88FA4F"/>
          </a:solidFill>
        </a:fill>
      </a:tcStyle>
    </a:firstCol>
    <a:lastRow>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chemeClr val="accent3"/>
              </a:solidFill>
              <a:prstDash val="solid"/>
              <a:miter lim="400000"/>
            </a:ln>
          </a:top>
          <a:bottom>
            <a:ln w="12700" cap="flat">
              <a:solidFill>
                <a:srgbClr val="4D4D4D"/>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4D4D4D"/>
              </a:solidFill>
              <a:prstDash val="solid"/>
              <a:miter lim="400000"/>
            </a:ln>
          </a:right>
          <a:top>
            <a:ln w="12700" cap="flat">
              <a:solidFill>
                <a:srgbClr val="4D4D4D"/>
              </a:solidFill>
              <a:prstDash val="solid"/>
              <a:miter lim="400000"/>
            </a:ln>
          </a:top>
          <a:bottom>
            <a:ln w="12700" cap="flat">
              <a:solidFill>
                <a:srgbClr val="4D4D4D"/>
              </a:solidFill>
              <a:prstDash val="solid"/>
              <a:miter lim="400000"/>
            </a:ln>
          </a:bottom>
          <a:insideH>
            <a:ln w="12700" cap="flat">
              <a:solidFill>
                <a:srgbClr val="4D4D4D"/>
              </a:solidFill>
              <a:prstDash val="solid"/>
              <a:miter lim="400000"/>
            </a:ln>
          </a:insideH>
          <a:insideV>
            <a:ln w="12700" cap="flat">
              <a:solidFill>
                <a:srgbClr val="4D4D4D"/>
              </a:solidFill>
              <a:prstDash val="solid"/>
              <a:miter lim="400000"/>
            </a:ln>
          </a:insideV>
        </a:tcBdr>
        <a:fill>
          <a:solidFill>
            <a:srgbClr val="60D937"/>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wholeTbl>
    <a:band2H>
      <a:tcTxStyle/>
      <a:tcStyle>
        <a:tcBdr/>
        <a:fill>
          <a:solidFill>
            <a:schemeClr val="accent4">
              <a:hueOff val="348544"/>
              <a:lumOff val="7139"/>
            </a:schemeClr>
          </a:solidFill>
        </a:fill>
      </a:tcStyle>
    </a:band2H>
    <a:firstCol>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8BB00"/>
          </a:solidFill>
        </a:fill>
      </a:tcStyle>
    </a:firstCol>
    <a:la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38100" cap="flat">
              <a:solidFill>
                <a:srgbClr val="F8BA00"/>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lastRow>
    <a:fir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F940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464646"/>
              </a:solidFill>
              <a:prstDash val="solid"/>
              <a:miter lim="400000"/>
            </a:ln>
          </a:left>
          <a:right>
            <a:ln w="12700" cap="flat">
              <a:solidFill>
                <a:srgbClr val="464646"/>
              </a:solidFill>
              <a:prstDash val="solid"/>
              <a:miter lim="400000"/>
            </a:ln>
          </a:right>
          <a:top>
            <a:ln w="12700" cap="flat">
              <a:solidFill>
                <a:srgbClr val="464646"/>
              </a:solidFill>
              <a:prstDash val="solid"/>
              <a:miter lim="400000"/>
            </a:ln>
          </a:top>
          <a:bottom>
            <a:ln w="12700" cap="flat">
              <a:solidFill>
                <a:srgbClr val="464646"/>
              </a:solidFill>
              <a:prstDash val="solid"/>
              <a:miter lim="400000"/>
            </a:ln>
          </a:bottom>
          <a:insideH>
            <a:ln w="12700" cap="flat">
              <a:solidFill>
                <a:srgbClr val="464646"/>
              </a:solidFill>
              <a:prstDash val="solid"/>
              <a:miter lim="400000"/>
            </a:ln>
          </a:insideH>
          <a:insideV>
            <a:ln w="12700" cap="flat">
              <a:solidFill>
                <a:srgbClr val="464646"/>
              </a:solidFill>
              <a:prstDash val="solid"/>
              <a:miter lim="400000"/>
            </a:ln>
          </a:insideV>
        </a:tcBdr>
        <a:fill>
          <a:noFill/>
        </a:fill>
      </a:tcStyle>
    </a:wholeTbl>
    <a:band2H>
      <a:tcTxStyle/>
      <a:tcStyle>
        <a:tcBdr/>
        <a:fill>
          <a:solidFill>
            <a:srgbClr val="D4D5D5"/>
          </a:solidFill>
        </a:fill>
      </a:tcStyle>
    </a:band2H>
    <a:firstCol>
      <a:tcTxStyle b="on" i="off">
        <a:fontRef idx="minor">
          <a:srgbClr val="FFFFFF"/>
        </a:fontRef>
        <a:srgbClr val="FFFFFF"/>
      </a:tcTxStyle>
      <a:tcStyle>
        <a:tcBdr>
          <a:left>
            <a:ln w="12700" cap="flat">
              <a:solidFill>
                <a:srgbClr val="5E5E5E"/>
              </a:solidFill>
              <a:prstDash val="solid"/>
              <a:miter lim="400000"/>
            </a:ln>
          </a:left>
          <a:right>
            <a:ln w="12700" cap="flat">
              <a:solidFill>
                <a:srgbClr val="A6AAA9"/>
              </a:solidFill>
              <a:prstDash val="solid"/>
              <a:miter lim="400000"/>
            </a:ln>
          </a:right>
          <a:top>
            <a:ln w="12700" cap="flat">
              <a:solidFill>
                <a:srgbClr val="C3C3C3"/>
              </a:solidFill>
              <a:prstDash val="solid"/>
              <a:miter lim="400000"/>
            </a:ln>
          </a:top>
          <a:bottom>
            <a:ln w="12700" cap="flat">
              <a:solidFill>
                <a:srgbClr val="C3C3C3"/>
              </a:solidFill>
              <a:prstDash val="solid"/>
              <a:miter lim="400000"/>
            </a:ln>
          </a:bottom>
          <a:insideH>
            <a:ln w="12700" cap="flat">
              <a:solidFill>
                <a:srgbClr val="C3C3C3"/>
              </a:solidFill>
              <a:prstDash val="solid"/>
              <a:miter lim="400000"/>
            </a:ln>
          </a:insideH>
          <a:insideV>
            <a:ln w="12700" cap="flat">
              <a:solidFill>
                <a:srgbClr val="C3C3C3"/>
              </a:solidFill>
              <a:prstDash val="solid"/>
              <a:miter lim="400000"/>
            </a:ln>
          </a:insideV>
        </a:tcBdr>
        <a:fill>
          <a:solidFill>
            <a:srgbClr val="CB2A7B"/>
          </a:solidFill>
        </a:fill>
      </a:tcStyle>
    </a:firstCol>
    <a:lastRow>
      <a:tcTxStyle b="on" i="off">
        <a:fontRef idx="minor">
          <a:srgbClr val="000000"/>
        </a:fontRef>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38100" cap="flat">
              <a:solidFill>
                <a:srgbClr val="CB297B"/>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FFFFFF"/>
          </a:solidFill>
        </a:fill>
      </a:tcStyle>
    </a:lastRow>
    <a:firstRow>
      <a:tcTxStyle b="on" i="off">
        <a:fontRef idx="minor">
          <a:srgbClr val="FFFFFF"/>
        </a:fontRef>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5E5E5E"/>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991A5F"/>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wholeTbl>
    <a:band2H>
      <a:tcTxStyle/>
      <a:tcStyle>
        <a:tcBdr/>
        <a:fill>
          <a:solidFill>
            <a:srgbClr val="EDEEEE"/>
          </a:solidFill>
        </a:fill>
      </a:tcStyle>
    </a:band2H>
    <a:firstCol>
      <a:tcTxStyle b="on" i="off">
        <a:fontRef idx="minor">
          <a:srgbClr val="000000"/>
        </a:fontRef>
        <a:srgbClr val="000000"/>
      </a:tcTxStyle>
      <a:tcStyle>
        <a:tcBdr>
          <a:left>
            <a:ln w="12700" cap="flat">
              <a:solidFill>
                <a:srgbClr val="6C6C6C"/>
              </a:solidFill>
              <a:prstDash val="solid"/>
              <a:miter lim="400000"/>
            </a:ln>
          </a:left>
          <a:right>
            <a:ln w="254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solidFill>
                <a:srgbClr val="6C6C6C"/>
              </a:solidFill>
              <a:prstDash val="solid"/>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6C6C6C"/>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D6DCE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714"/>
  </p:normalViewPr>
  <p:slideViewPr>
    <p:cSldViewPr snapToGrid="0">
      <p:cViewPr varScale="1">
        <p:scale>
          <a:sx n="68" d="100"/>
          <a:sy n="68" d="100"/>
        </p:scale>
        <p:origin x="288" y="23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98" name="Shape 198"/>
          <p:cNvSpPr>
            <a:spLocks noGrp="1" noRot="1" noChangeAspect="1"/>
          </p:cNvSpPr>
          <p:nvPr>
            <p:ph type="sldImg"/>
          </p:nvPr>
        </p:nvSpPr>
        <p:spPr>
          <a:xfrm>
            <a:off x="1143000" y="685800"/>
            <a:ext cx="4572000" cy="3429000"/>
          </a:xfrm>
          <a:prstGeom prst="rect">
            <a:avLst/>
          </a:prstGeom>
        </p:spPr>
        <p:txBody>
          <a:bodyPr/>
          <a:lstStyle/>
          <a:p>
            <a:endParaRPr/>
          </a:p>
        </p:txBody>
      </p:sp>
      <p:sp>
        <p:nvSpPr>
          <p:cNvPr id="199" name="Shape 199"/>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3" name="Shape 213"/>
          <p:cNvSpPr>
            <a:spLocks noGrp="1" noRot="1" noChangeAspect="1"/>
          </p:cNvSpPr>
          <p:nvPr>
            <p:ph type="sldImg"/>
          </p:nvPr>
        </p:nvSpPr>
        <p:spPr>
          <a:xfrm>
            <a:off x="381000" y="685800"/>
            <a:ext cx="6096000" cy="3429000"/>
          </a:xfrm>
          <a:prstGeom prst="rect">
            <a:avLst/>
          </a:prstGeom>
        </p:spPr>
        <p:txBody>
          <a:bodyPr/>
          <a:lstStyle/>
          <a:p>
            <a:endParaRPr/>
          </a:p>
        </p:txBody>
      </p:sp>
      <p:sp>
        <p:nvSpPr>
          <p:cNvPr id="214" name="Shape 214"/>
          <p:cNvSpPr>
            <a:spLocks noGrp="1"/>
          </p:cNvSpPr>
          <p:nvPr>
            <p:ph type="body" sz="quarter" idx="1"/>
          </p:nvPr>
        </p:nvSpPr>
        <p:spPr>
          <a:prstGeom prst="rect">
            <a:avLst/>
          </a:prstGeom>
        </p:spPr>
        <p:txBody>
          <a:bodyPr/>
          <a:lstStyle/>
          <a:p>
            <a:r>
              <a:t>Thank you for accepting this contribution.   I am talking on behalf of a community that is spread out in US, Europe and Asia.  </a:t>
            </a:r>
          </a:p>
          <a:p>
            <a:r>
              <a:t>I am going to talk about physics at the LHC in the far forward region.  It is obviously in the spirit of taking maximum advantage out of the High Luminosity LHC upgrade.  </a:t>
            </a:r>
          </a:p>
          <a:p>
            <a:endParaRPr/>
          </a:p>
          <a:p>
            <a:r>
              <a:t>And so this project should be considered as part of the exploitation of the current investments.  </a:t>
            </a:r>
          </a:p>
          <a:p>
            <a:endParaRPr/>
          </a:p>
          <a:p>
            <a:r>
              <a:t>We have been working on this plan for a couple of years now. It is supported by many collaborators and agencies. I have only made a partial list above.   </a:t>
            </a:r>
          </a:p>
          <a:p>
            <a:endParaRPr/>
          </a:p>
          <a:p>
            <a:r>
              <a:t>The FPF is for neutral long lived particles from the LHC in the forward region.  However as this diagram suggests it has unique sensitivity for many aspects of particles physics that are relevant for both collider physics, astrophysics and neutrino physics. </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 name="Shape 315"/>
          <p:cNvSpPr>
            <a:spLocks noGrp="1" noRot="1" noChangeAspect="1"/>
          </p:cNvSpPr>
          <p:nvPr>
            <p:ph type="sldImg"/>
          </p:nvPr>
        </p:nvSpPr>
        <p:spPr>
          <a:xfrm>
            <a:off x="381000" y="685800"/>
            <a:ext cx="6096000" cy="3429000"/>
          </a:xfrm>
          <a:prstGeom prst="rect">
            <a:avLst/>
          </a:prstGeom>
        </p:spPr>
        <p:txBody>
          <a:bodyPr/>
          <a:lstStyle/>
          <a:p>
            <a:endParaRPr/>
          </a:p>
        </p:txBody>
      </p:sp>
      <p:sp>
        <p:nvSpPr>
          <p:cNvPr id="316" name="Shape 316"/>
          <p:cNvSpPr>
            <a:spLocks noGrp="1"/>
          </p:cNvSpPr>
          <p:nvPr>
            <p:ph type="body" sz="quarter" idx="1"/>
          </p:nvPr>
        </p:nvSpPr>
        <p:spPr>
          <a:prstGeom prst="rect">
            <a:avLst/>
          </a:prstGeom>
        </p:spPr>
        <p:txBody>
          <a:bodyPr/>
          <a:lstStyle/>
          <a:p>
            <a:r>
              <a:t>On this slide, I have attempted to summarize the detector technologies and their standard model and beyond standard model targets.  </a:t>
            </a:r>
          </a:p>
          <a:p>
            <a:endParaRPr/>
          </a:p>
          <a:p>
            <a:r>
              <a:t>Each detector is designed to have unique scientific impact, but it is also located and designed to support the entire ensemble of experiments. And so together the system should have much broader sensitivities.  </a:t>
            </a:r>
          </a:p>
          <a:p>
            <a:endParaRPr/>
          </a:p>
          <a:p>
            <a:r>
              <a:t>FLARE is a broader purpose detector with sensitivity for neutrino physics. It will have high energy resolution and excellent coverage over a broad range of pseudo-rapidity.  It has timing and will be able to stay live continuously.  For DM, liquid argon has low threshold and due to its completely live nature it has sensitivity to DM and millicharged particle scattering as well as neutrino tridents.  </a:t>
            </a:r>
          </a:p>
          <a:p>
            <a:endParaRPr/>
          </a:p>
          <a:p>
            <a:r>
              <a:t>FASERnu2 is specifically designed to have extremely high spatial resolution using emulsion and can select tau events with very low backgrounds using decay kinks.  Because of the tungsten heavy target it provides additional constraints of neutrino events apart from argon. Particularly, we are evaluating sensitivity to neutrino tridents with both FLARE and FASERnu2 which is sensitive to the target nucleus. </a:t>
            </a:r>
          </a:p>
          <a:p>
            <a:endParaRPr/>
          </a:p>
          <a:p>
            <a:r>
              <a:t>FASER2 is a high resolution magnetic spectrometer; the nominal design is with a 4 tesla-meter dipole, but we are also examining commercial approaches to magnets.  FASER2 will serve as the muon spectrometer for FLARe and FASERnu2.  This is a crucial function that requires careful design of the geometry. However, FASER2 is also designed with a minimum 5 meter decay length for excellent sensitivity for Dark sector decays, unique sensitivity to inelastic DM,  </a:t>
            </a:r>
          </a:p>
          <a:p>
            <a:endParaRPr/>
          </a:p>
          <a:p>
            <a:r>
              <a:t>And finally FORMOSA is a plastic scintillator array with 4 layers of scintillators.  </a:t>
            </a:r>
          </a:p>
          <a:p>
            <a:endParaRPr/>
          </a:p>
          <a:p>
            <a:r>
              <a:t>We have just started examining how to look at the physics in combination of all detectors, but as a first task, the acceptance of the spectrometer has been analyzed and designed to have &gt;50% acceptance for neutrino generated muons.  </a:t>
            </a:r>
          </a:p>
          <a:p>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 name="Shape 327"/>
          <p:cNvSpPr>
            <a:spLocks noGrp="1" noRot="1" noChangeAspect="1"/>
          </p:cNvSpPr>
          <p:nvPr>
            <p:ph type="sldImg"/>
          </p:nvPr>
        </p:nvSpPr>
        <p:spPr>
          <a:prstGeom prst="rect">
            <a:avLst/>
          </a:prstGeom>
        </p:spPr>
        <p:txBody>
          <a:bodyPr/>
          <a:lstStyle/>
          <a:p>
            <a:endParaRPr/>
          </a:p>
        </p:txBody>
      </p:sp>
      <p:sp>
        <p:nvSpPr>
          <p:cNvPr id="328" name="Shape 328"/>
          <p:cNvSpPr>
            <a:spLocks noGrp="1"/>
          </p:cNvSpPr>
          <p:nvPr>
            <p:ph type="body" sz="quarter" idx="1"/>
          </p:nvPr>
        </p:nvSpPr>
        <p:spPr>
          <a:prstGeom prst="rect">
            <a:avLst/>
          </a:prstGeom>
        </p:spPr>
        <p:txBody>
          <a:bodyPr/>
          <a:lstStyle/>
          <a:p>
            <a:r>
              <a:t>I will play this short video while going through the list of technical studies that have resulted in this design.  </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1" name="Shape 351"/>
          <p:cNvSpPr>
            <a:spLocks noGrp="1" noRot="1" noChangeAspect="1"/>
          </p:cNvSpPr>
          <p:nvPr>
            <p:ph type="sldImg"/>
          </p:nvPr>
        </p:nvSpPr>
        <p:spPr>
          <a:prstGeom prst="rect">
            <a:avLst/>
          </a:prstGeom>
        </p:spPr>
        <p:txBody>
          <a:bodyPr/>
          <a:lstStyle/>
          <a:p>
            <a:endParaRPr/>
          </a:p>
        </p:txBody>
      </p:sp>
      <p:sp>
        <p:nvSpPr>
          <p:cNvPr id="352" name="Shape 352"/>
          <p:cNvSpPr>
            <a:spLocks noGrp="1"/>
          </p:cNvSpPr>
          <p:nvPr>
            <p:ph type="body" sz="quarter" idx="1"/>
          </p:nvPr>
        </p:nvSpPr>
        <p:spPr>
          <a:prstGeom prst="rect">
            <a:avLst/>
          </a:prstGeom>
        </p:spPr>
        <p:txBody>
          <a:bodyPr/>
          <a:lstStyle/>
          <a:p>
            <a:r>
              <a:t>As an experimental note, we have put some effort into making sure the background rates in the FPF detectors are reasonable through excellent FLUKA simulations of the beam interactions. This is a full simulation of the muon rates from the IP. You can see the mu+ and mu- bands, but the rates on the line of sight are quite reasonable around about 0.5 Hz/cm^2. This has been verified.  The detector designs have incorporated this information in particular for the any space charge effects in the liquid argon TPC.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 name="Shape 235"/>
          <p:cNvSpPr>
            <a:spLocks noGrp="1" noRot="1" noChangeAspect="1"/>
          </p:cNvSpPr>
          <p:nvPr>
            <p:ph type="sldImg"/>
          </p:nvPr>
        </p:nvSpPr>
        <p:spPr>
          <a:prstGeom prst="rect">
            <a:avLst/>
          </a:prstGeom>
        </p:spPr>
        <p:txBody>
          <a:bodyPr/>
          <a:lstStyle/>
          <a:p>
            <a:endParaRPr/>
          </a:p>
        </p:txBody>
      </p:sp>
      <p:sp>
        <p:nvSpPr>
          <p:cNvPr id="236" name="Shape 236"/>
          <p:cNvSpPr>
            <a:spLocks noGrp="1"/>
          </p:cNvSpPr>
          <p:nvPr>
            <p:ph type="body" sz="quarter" idx="1"/>
          </p:nvPr>
        </p:nvSpPr>
        <p:spPr>
          <a:prstGeom prst="rect">
            <a:avLst/>
          </a:prstGeom>
        </p:spPr>
        <p:txBody>
          <a:bodyPr/>
          <a:lstStyle/>
          <a:p>
            <a:r>
              <a:t>After a thorough study with CERN technical personnel, we have identified a site that is in the line of sight from ATLAS IP1.  It is 627 m and 90 m depth. It is a minimum of 10 meter away from the LHC tunnel. </a:t>
            </a:r>
          </a:p>
          <a:p>
            <a:endParaRPr/>
          </a:p>
          <a:p>
            <a:r>
              <a:t>The hall is designed to be 75 meters long and 12 meters wide. A key reason for the choice is the recent detection of neutrinos from the LHC.  This is opened up a new opportunity for physics, and it was felt that a coordinated approach for an experimental program with all detectors in the same single hall will produce the best outcome in the long term.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 name="Shape 241"/>
          <p:cNvSpPr>
            <a:spLocks noGrp="1" noRot="1" noChangeAspect="1"/>
          </p:cNvSpPr>
          <p:nvPr>
            <p:ph type="sldImg"/>
          </p:nvPr>
        </p:nvSpPr>
        <p:spPr>
          <a:prstGeom prst="rect">
            <a:avLst/>
          </a:prstGeom>
        </p:spPr>
        <p:txBody>
          <a:bodyPr/>
          <a:lstStyle/>
          <a:p>
            <a:endParaRPr/>
          </a:p>
        </p:txBody>
      </p:sp>
      <p:sp>
        <p:nvSpPr>
          <p:cNvPr id="242" name="Shape 242"/>
          <p:cNvSpPr>
            <a:spLocks noGrp="1"/>
          </p:cNvSpPr>
          <p:nvPr>
            <p:ph type="body" sz="quarter" idx="1"/>
          </p:nvPr>
        </p:nvSpPr>
        <p:spPr>
          <a:prstGeom prst="rect">
            <a:avLst/>
          </a:prstGeom>
        </p:spPr>
        <p:txBody>
          <a:bodyPr/>
          <a:lstStyle/>
          <a:p>
            <a:r>
              <a:t>This talk is on behalf of a working group that has been functioning under the CERN physics beyond colliders initiative. The web link is in my slides.    Along with the talk, a brief white paper has been uploaded to the the indico.  The talk can be assumed to be on behalf of the authorship of this white paper. </a:t>
            </a:r>
          </a:p>
          <a:p>
            <a:endParaRPr/>
          </a:p>
          <a:p>
            <a:r>
              <a:t>The technical progress that I will show is due to the excellent engineers and technical people at CERN and other institutions.  </a:t>
            </a:r>
          </a:p>
          <a:p>
            <a:endParaRPr/>
          </a:p>
          <a:p>
            <a:r>
              <a:t>The interest in the community can be judged from the 400 contributors to the snowmass white paper.  And the statement from the Energy frontier report to include construction of auxiliary experiments to extend the kinematic reach of the HL-LHC experiments.   And so this is very much in that spirit.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 name="Shape 247"/>
          <p:cNvSpPr>
            <a:spLocks noGrp="1" noRot="1" noChangeAspect="1"/>
          </p:cNvSpPr>
          <p:nvPr>
            <p:ph type="sldImg"/>
          </p:nvPr>
        </p:nvSpPr>
        <p:spPr>
          <a:prstGeom prst="rect">
            <a:avLst/>
          </a:prstGeom>
        </p:spPr>
        <p:txBody>
          <a:bodyPr/>
          <a:lstStyle/>
          <a:p>
            <a:endParaRPr/>
          </a:p>
        </p:txBody>
      </p:sp>
      <p:sp>
        <p:nvSpPr>
          <p:cNvPr id="248" name="Shape 248"/>
          <p:cNvSpPr>
            <a:spLocks noGrp="1"/>
          </p:cNvSpPr>
          <p:nvPr>
            <p:ph type="body" sz="quarter" idx="1"/>
          </p:nvPr>
        </p:nvSpPr>
        <p:spPr>
          <a:prstGeom prst="rect">
            <a:avLst/>
          </a:prstGeom>
        </p:spPr>
        <p:txBody>
          <a:bodyPr/>
          <a:lstStyle/>
          <a:p>
            <a:r>
              <a:t>The science case for the FPF is two-fold. The neutrino and standard model science case is based on the quite large data set that will be collected in the detectors.  It will be about 100 to 200 times the current estimates for the pioneering program from FASER and SND.  This data set will be unique and has impact on a number of physics topics.  </a:t>
            </a:r>
          </a:p>
          <a:p>
            <a:endParaRPr/>
          </a:p>
          <a:p>
            <a:r>
              <a:t>Given the difficulty of predicting where dark matter signals might arise, we believe it is important to have a broad search strategy.  The FPF will have sensivity that overlaps many dedicated projects such as SHIP on dark photons, dark higgs, etc.   It has unique sensitivity to inelastic dark matter in which light dark matter decays into SM particles.  </a:t>
            </a:r>
          </a:p>
          <a:p>
            <a:endParaRPr/>
          </a:p>
          <a:p>
            <a:r>
              <a:t>The liquid argon and emulsions detectors also have sensitivity to Dm scattering.  And finally there will be excellent sensitivity to millicharged particles if they should be present in pp collisions.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 name="Shape 263"/>
          <p:cNvSpPr>
            <a:spLocks noGrp="1" noRot="1" noChangeAspect="1"/>
          </p:cNvSpPr>
          <p:nvPr>
            <p:ph type="sldImg"/>
          </p:nvPr>
        </p:nvSpPr>
        <p:spPr>
          <a:prstGeom prst="rect">
            <a:avLst/>
          </a:prstGeom>
        </p:spPr>
        <p:txBody>
          <a:bodyPr/>
          <a:lstStyle/>
          <a:p>
            <a:endParaRPr/>
          </a:p>
        </p:txBody>
      </p:sp>
      <p:sp>
        <p:nvSpPr>
          <p:cNvPr id="264" name="Shape 264"/>
          <p:cNvSpPr>
            <a:spLocks noGrp="1"/>
          </p:cNvSpPr>
          <p:nvPr>
            <p:ph type="body" sz="quarter" idx="1"/>
          </p:nvPr>
        </p:nvSpPr>
        <p:spPr>
          <a:prstGeom prst="rect">
            <a:avLst/>
          </a:prstGeom>
        </p:spPr>
        <p:txBody>
          <a:bodyPr/>
          <a:lstStyle/>
          <a:p>
            <a:r>
              <a:t>The total mass of FPF neutrino detectors is about 30-40  tons including the steel/scintillator hadronic calorimeter for the liquid argon TPC.  This allows large statistics.  </a:t>
            </a:r>
          </a:p>
          <a:p>
            <a:endParaRPr/>
          </a:p>
          <a:p>
            <a:r>
              <a:t>The breakout of the rates is roughly million numu, hundred k for electron neutrinos, and about 10000 for nutau.  </a:t>
            </a:r>
          </a:p>
          <a:p>
            <a:endParaRPr/>
          </a:p>
          <a:p>
            <a:r>
              <a:t>The energy range spans the region between the current best accelerator measurements and astrophysical flux above several TeV.  </a:t>
            </a:r>
          </a:p>
          <a:p>
            <a:endParaRPr/>
          </a:p>
          <a:p>
            <a:r>
              <a:t>Knowledge of cross section limits the Utilization of astrophysics neutrino data for fundamental physics.  This is something that will be provided by the FPF program. Given that the flux and cross section are entangled, we expect a step by step approach to resolving the cross section. For this reason I have provided a rough sketch of where the production comes from for electron, muon and tau neutrinos.  </a:t>
            </a:r>
          </a:p>
          <a:p>
            <a:endParaRPr/>
          </a:p>
          <a:p>
            <a:r>
              <a:t>The data will be the largest data set for tau neutrino interactions. For neutrino physics, such data is completely missing.  And will be very valuable to know if there are any anomalous interactions in the tau sector.  Finally, the kinematics of these events at very high energy is such that very low x regions are probed. And this is on the next slide.  </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 name="Shape 273"/>
          <p:cNvSpPr>
            <a:spLocks noGrp="1" noRot="1" noChangeAspect="1"/>
          </p:cNvSpPr>
          <p:nvPr>
            <p:ph type="sldImg"/>
          </p:nvPr>
        </p:nvSpPr>
        <p:spPr>
          <a:prstGeom prst="rect">
            <a:avLst/>
          </a:prstGeom>
        </p:spPr>
        <p:txBody>
          <a:bodyPr/>
          <a:lstStyle/>
          <a:p>
            <a:endParaRPr/>
          </a:p>
        </p:txBody>
      </p:sp>
      <p:sp>
        <p:nvSpPr>
          <p:cNvPr id="274" name="Shape 274"/>
          <p:cNvSpPr>
            <a:spLocks noGrp="1"/>
          </p:cNvSpPr>
          <p:nvPr>
            <p:ph type="body" sz="quarter" idx="1"/>
          </p:nvPr>
        </p:nvSpPr>
        <p:spPr>
          <a:prstGeom prst="rect">
            <a:avLst/>
          </a:prstGeom>
        </p:spPr>
        <p:txBody>
          <a:bodyPr/>
          <a:lstStyle/>
          <a:p>
            <a:r>
              <a:t>In these references, a very valuable study has been performed using pseudo-data from all the FPF detectors. The left side shows the constraints that would come from the electron and muon neutrino data on x at a particular Qsquarded.  The gluon PDFs get constrained below 10^-6 in a significant way. </a:t>
            </a:r>
          </a:p>
          <a:p>
            <a:endParaRPr/>
          </a:p>
          <a:p>
            <a:r>
              <a:t>The new PDF information from this pseudo data was fed back into pp cross sections to see the impact on core standard model processes.  In this plot 4 processes are illustrated, but the paper has a comprehensive list.  The statistical improvement on many of these could be as much as a factor of 2.  </a:t>
            </a:r>
          </a:p>
          <a:p>
            <a:endParaRPr/>
          </a:p>
          <a:p>
            <a:r>
              <a:t>This work was done in the spirit that this program is an extension of the HL-LHC physics and must be relevant for the core mission of the LHC eletroweak physics.  </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 name="Shape 280"/>
          <p:cNvSpPr>
            <a:spLocks noGrp="1" noRot="1" noChangeAspect="1"/>
          </p:cNvSpPr>
          <p:nvPr>
            <p:ph type="sldImg"/>
          </p:nvPr>
        </p:nvSpPr>
        <p:spPr>
          <a:prstGeom prst="rect">
            <a:avLst/>
          </a:prstGeom>
        </p:spPr>
        <p:txBody>
          <a:bodyPr/>
          <a:lstStyle/>
          <a:p>
            <a:endParaRPr/>
          </a:p>
        </p:txBody>
      </p:sp>
      <p:sp>
        <p:nvSpPr>
          <p:cNvPr id="281" name="Shape 281"/>
          <p:cNvSpPr>
            <a:spLocks noGrp="1"/>
          </p:cNvSpPr>
          <p:nvPr>
            <p:ph type="body" sz="quarter" idx="1"/>
          </p:nvPr>
        </p:nvSpPr>
        <p:spPr>
          <a:prstGeom prst="rect">
            <a:avLst/>
          </a:prstGeom>
        </p:spPr>
        <p:txBody>
          <a:bodyPr/>
          <a:lstStyle/>
          <a:p>
            <a:r>
              <a:t>The entire system of FPF has broad sensitivity to the dark sector model including dak photons,  dark higgs, etc. The sensitivity plots such as the one here have a generic look, the upper limit depends on the minimum lifetime that is needed to reach the FPF detectors, and the lower limit depends largely on the intensity of production and acceptance of the detectors.  </a:t>
            </a:r>
          </a:p>
          <a:p>
            <a:endParaRPr/>
          </a:p>
          <a:p>
            <a:r>
              <a:t>Given the almost completely open issue of light dark matter, we have maintained an approach that is as broad as possible.   Much of this sensitivity for many models from FPF overlaps which other more specifically designed experiments such as SHIP, however FPF has two advantages that can be utilized. Mainly, the largest CM energy of any approach and also the huge boost to the light particles that would be present in the forehead direction. </a:t>
            </a:r>
          </a:p>
          <a:p>
            <a:endParaRPr/>
          </a:p>
          <a:p>
            <a:r>
              <a:t>This advantage translates to unique sensitivity for the dark sector when the particles tend to be almost denerate that decay with emission of standard model leptons.    The boost allows excellent sensitivity in this case which could be a broad class of models.  There are two example with masses that range to tens of GeV and also for masses that are in the GeV scale.  </a:t>
            </a:r>
          </a:p>
          <a:p>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 name="Shape 287"/>
          <p:cNvSpPr>
            <a:spLocks noGrp="1" noRot="1" noChangeAspect="1"/>
          </p:cNvSpPr>
          <p:nvPr>
            <p:ph type="sldImg"/>
          </p:nvPr>
        </p:nvSpPr>
        <p:spPr>
          <a:prstGeom prst="rect">
            <a:avLst/>
          </a:prstGeom>
        </p:spPr>
        <p:txBody>
          <a:bodyPr/>
          <a:lstStyle/>
          <a:p>
            <a:endParaRPr/>
          </a:p>
        </p:txBody>
      </p:sp>
      <p:sp>
        <p:nvSpPr>
          <p:cNvPr id="288" name="Shape 288"/>
          <p:cNvSpPr>
            <a:spLocks noGrp="1"/>
          </p:cNvSpPr>
          <p:nvPr>
            <p:ph type="body" sz="quarter" idx="1"/>
          </p:nvPr>
        </p:nvSpPr>
        <p:spPr>
          <a:prstGeom prst="rect">
            <a:avLst/>
          </a:prstGeom>
        </p:spPr>
        <p:txBody>
          <a:bodyPr/>
          <a:lstStyle/>
          <a:p>
            <a:r>
              <a:t>This slide is a calculation of the sensitivity for millicharged particles from ForMOSA and other experiments. The calculation includes careful consideration of backgrounds using the current experience from running experiment such as mili qan.   FLARE would have similar sensitivity to FORMOSA in the dE/dx mode providing an important confirmation or improved combined  sensitivity.  </a:t>
            </a:r>
          </a:p>
          <a:p>
            <a:endParaRPr/>
          </a:p>
          <a:p>
            <a:r>
              <a:t>On the right is sensitivity to a model of Quirks which are charged particles that also have macroscopic confinement scale. And so they come to the FPF detectors with charge and  apparently large mass and are delayed or have large dedx deposits.   The sensitivity is unusually dependent on the cross sectional area of the detectors, but the trigger conditions also have to be carefully chosen. We expect the backgrounds to be such searches to be low especially if all the detector systems are utilized in combination.  </a:t>
            </a:r>
          </a:p>
          <a:p>
            <a:endParaRPr/>
          </a:p>
          <a:p>
            <a:r>
              <a:t>These are examples of sensitivity to particular models of new physics from the LHC in the forward region. The overall approach is to make it as broad as possible and this is enabled by having a single facility that is flexible enough to host several experiments that work with each other.  </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 name="Shape 308"/>
          <p:cNvSpPr>
            <a:spLocks noGrp="1" noRot="1" noChangeAspect="1"/>
          </p:cNvSpPr>
          <p:nvPr>
            <p:ph type="sldImg"/>
          </p:nvPr>
        </p:nvSpPr>
        <p:spPr>
          <a:prstGeom prst="rect">
            <a:avLst/>
          </a:prstGeom>
        </p:spPr>
        <p:txBody>
          <a:bodyPr/>
          <a:lstStyle/>
          <a:p>
            <a:endParaRPr/>
          </a:p>
        </p:txBody>
      </p:sp>
      <p:sp>
        <p:nvSpPr>
          <p:cNvPr id="309" name="Shape 309"/>
          <p:cNvSpPr>
            <a:spLocks noGrp="1"/>
          </p:cNvSpPr>
          <p:nvPr>
            <p:ph type="body" sz="quarter" idx="1"/>
          </p:nvPr>
        </p:nvSpPr>
        <p:spPr>
          <a:prstGeom prst="rect">
            <a:avLst/>
          </a:prstGeom>
        </p:spPr>
        <p:txBody>
          <a:bodyPr/>
          <a:lstStyle/>
          <a:p>
            <a:r>
              <a:t>This shows the layout of the experiments in the facility and also various services that must be included.  </a:t>
            </a:r>
          </a:p>
          <a:p>
            <a:endParaRPr/>
          </a:p>
          <a:p>
            <a:r>
              <a:t>Detailed technical notes for each detector are in draft form.  </a:t>
            </a:r>
          </a:p>
          <a:p>
            <a:endParaRPr/>
          </a:p>
          <a:p>
            <a:r>
              <a:t>Starting from the upstream. Flare would be a liquid argon TPC. It is designed to be a broad purpose detector. It would have a high resolution readout, either pixels or optical or both.  We have put a lot of effort into conceptual design of the cryogenics and cryostat. The main cryogenics is placed at the other end of the cavern so that it does not create noise or obstruction for the rest of the systems.  The detector also has a steel/scintillator hadronic calorimeter to provide excellent containment of events. </a:t>
            </a:r>
          </a:p>
          <a:p>
            <a:endParaRPr/>
          </a:p>
          <a:p>
            <a:r>
              <a:t>Second detector in the line is FASERnu2 which will be a tunsgten/emulsion detector with very high resolution of &lt; 1 micron specifically designed for identification of tau neutrinos.  </a:t>
            </a:r>
          </a:p>
          <a:p>
            <a:endParaRPr/>
          </a:p>
          <a:p>
            <a:r>
              <a:t>This is followed by FASER2 which is a large magnetic spectrometer with much larger acceptance than the current FASER2 spectrometer. Overall FASER2 will be many orders of magnitude more sensitive than FASER2.  </a:t>
            </a:r>
          </a:p>
          <a:p>
            <a:endParaRPr/>
          </a:p>
          <a:p>
            <a:r>
              <a:t>FASER2 has an electronmagnetic calorimeter and it is followed by FORMOSA which is a high resolution plastic scintillator stack conventional detector. By using plastic with high quantum efficiency PMT readout FORMOSA is able to achieve very high  dE/dx resolution.  </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p:spTree>
      <p:nvGrpSpPr>
        <p:cNvPr id="1" name=""/>
        <p:cNvGrpSpPr/>
        <p:nvPr/>
      </p:nvGrpSpPr>
      <p:grpSpPr>
        <a:xfrm>
          <a:off x="0" y="0"/>
          <a:ext cx="0" cy="0"/>
          <a:chOff x="0" y="0"/>
          <a:chExt cx="0" cy="0"/>
        </a:xfrm>
      </p:grpSpPr>
      <p:sp>
        <p:nvSpPr>
          <p:cNvPr id="11" name="Author and Date"/>
          <p:cNvSpPr txBox="1">
            <a:spLocks noGrp="1"/>
          </p:cNvSpPr>
          <p:nvPr>
            <p:ph type="body" sz="quarter" idx="21" hasCustomPrompt="1"/>
          </p:nvPr>
        </p:nvSpPr>
        <p:spPr>
          <a:xfrm>
            <a:off x="1201340" y="11859862"/>
            <a:ext cx="21971003" cy="636979"/>
          </a:xfrm>
          <a:prstGeom prst="rect">
            <a:avLst/>
          </a:prstGeom>
        </p:spPr>
        <p:txBody>
          <a:bodyPr lIns="45719" tIns="45719" rIns="45719" bIns="45719"/>
          <a:lstStyle>
            <a:lvl1pPr marL="0" indent="0" defTabSz="825500">
              <a:lnSpc>
                <a:spcPct val="100000"/>
              </a:lnSpc>
              <a:spcBef>
                <a:spcPts val="0"/>
              </a:spcBef>
              <a:buSzTx/>
              <a:buNone/>
              <a:defRPr sz="3600" b="1"/>
            </a:lvl1pPr>
          </a:lstStyle>
          <a:p>
            <a:r>
              <a:t>Author and Date</a:t>
            </a:r>
          </a:p>
        </p:txBody>
      </p:sp>
      <p:sp>
        <p:nvSpPr>
          <p:cNvPr id="12" name="Presentation Title"/>
          <p:cNvSpPr txBox="1">
            <a:spLocks noGrp="1"/>
          </p:cNvSpPr>
          <p:nvPr>
            <p:ph type="title" hasCustomPrompt="1"/>
          </p:nvPr>
        </p:nvSpPr>
        <p:spPr>
          <a:xfrm>
            <a:off x="1206496" y="2574991"/>
            <a:ext cx="21971004" cy="4648201"/>
          </a:xfrm>
          <a:prstGeom prst="rect">
            <a:avLst/>
          </a:prstGeom>
        </p:spPr>
        <p:txBody>
          <a:bodyPr anchor="b"/>
          <a:lstStyle>
            <a:lvl1pPr>
              <a:defRPr sz="11600" spc="-232"/>
            </a:lvl1pPr>
          </a:lstStyle>
          <a:p>
            <a:r>
              <a:t>Presentation Title</a:t>
            </a:r>
          </a:p>
        </p:txBody>
      </p:sp>
      <p:sp>
        <p:nvSpPr>
          <p:cNvPr id="13" name="Body Level One…"/>
          <p:cNvSpPr txBox="1">
            <a:spLocks noGrp="1"/>
          </p:cNvSpPr>
          <p:nvPr>
            <p:ph type="body" sz="quarter" idx="1" hasCustomPrompt="1"/>
          </p:nvPr>
        </p:nvSpPr>
        <p:spPr>
          <a:xfrm>
            <a:off x="1201342" y="7223190"/>
            <a:ext cx="21971001" cy="1905001"/>
          </a:xfrm>
          <a:prstGeom prst="rect">
            <a:avLst/>
          </a:prstGeom>
        </p:spPr>
        <p:txBody>
          <a:bodyPr/>
          <a:lstStyle>
            <a:lvl1pPr marL="0" indent="0" defTabSz="825500">
              <a:lnSpc>
                <a:spcPct val="100000"/>
              </a:lnSpc>
              <a:spcBef>
                <a:spcPts val="0"/>
              </a:spcBef>
              <a:buSzTx/>
              <a:buNone/>
              <a:defRPr sz="5500" b="1"/>
            </a:lvl1pPr>
            <a:lvl2pPr marL="0" indent="457200" defTabSz="825500">
              <a:lnSpc>
                <a:spcPct val="100000"/>
              </a:lnSpc>
              <a:spcBef>
                <a:spcPts val="0"/>
              </a:spcBef>
              <a:buSzTx/>
              <a:buNone/>
              <a:defRPr sz="5500" b="1"/>
            </a:lvl2pPr>
            <a:lvl3pPr marL="0" indent="914400" defTabSz="825500">
              <a:lnSpc>
                <a:spcPct val="100000"/>
              </a:lnSpc>
              <a:spcBef>
                <a:spcPts val="0"/>
              </a:spcBef>
              <a:buSzTx/>
              <a:buNone/>
              <a:defRPr sz="5500" b="1"/>
            </a:lvl3pPr>
            <a:lvl4pPr marL="0" indent="1371600" defTabSz="825500">
              <a:lnSpc>
                <a:spcPct val="100000"/>
              </a:lnSpc>
              <a:spcBef>
                <a:spcPts val="0"/>
              </a:spcBef>
              <a:buSzTx/>
              <a:buNone/>
              <a:defRPr sz="5500" b="1"/>
            </a:lvl4pPr>
            <a:lvl5pPr marL="0" indent="1828800" defTabSz="825500">
              <a:lnSpc>
                <a:spcPct val="100000"/>
              </a:lnSpc>
              <a:spcBef>
                <a:spcPts val="0"/>
              </a:spcBef>
              <a:buSzTx/>
              <a:buNone/>
              <a:defRPr sz="5500" b="1"/>
            </a:lvl5pPr>
          </a:lstStyle>
          <a:p>
            <a:r>
              <a:t>Presentation Subtitle</a:t>
            </a:r>
          </a:p>
          <a:p>
            <a:pPr lvl="1"/>
            <a:endParaRPr/>
          </a:p>
          <a:p>
            <a:pPr lvl="2"/>
            <a:endParaRPr/>
          </a:p>
          <a:p>
            <a:pPr lvl="3"/>
            <a:endParaRPr/>
          </a:p>
          <a:p>
            <a:pPr lvl="4"/>
            <a:endParaRPr/>
          </a:p>
        </p:txBody>
      </p:sp>
      <p:sp>
        <p:nvSpPr>
          <p:cNvPr id="1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99" name="Slide Title"/>
          <p:cNvSpPr txBox="1">
            <a:spLocks noGrp="1"/>
          </p:cNvSpPr>
          <p:nvPr>
            <p:ph type="title" hasCustomPrompt="1"/>
          </p:nvPr>
        </p:nvSpPr>
        <p:spPr>
          <a:xfrm>
            <a:off x="1206500" y="1079500"/>
            <a:ext cx="21971000" cy="1434949"/>
          </a:xfrm>
          <a:prstGeom prst="rect">
            <a:avLst/>
          </a:prstGeom>
        </p:spPr>
        <p:txBody>
          <a:bodyPr/>
          <a:lstStyle/>
          <a:p>
            <a:r>
              <a:t>Slide Title</a:t>
            </a:r>
          </a:p>
        </p:txBody>
      </p:sp>
      <p:sp>
        <p:nvSpPr>
          <p:cNvPr id="100" name="Slide Subtitle"/>
          <p:cNvSpPr txBox="1">
            <a:spLocks noGrp="1"/>
          </p:cNvSpPr>
          <p:nvPr>
            <p:ph type="body" sz="quarter" idx="21" hasCustomPrompt="1"/>
          </p:nvPr>
        </p:nvSpPr>
        <p:spPr>
          <a:xfrm>
            <a:off x="1206500" y="2372962"/>
            <a:ext cx="21971000" cy="934780"/>
          </a:xfrm>
          <a:prstGeom prst="rect">
            <a:avLst/>
          </a:prstGeom>
        </p:spPr>
        <p:txBody>
          <a:bodyPr lIns="45719" tIns="45719" rIns="45719" bIns="45719"/>
          <a:lstStyle>
            <a:lvl1pPr marL="0" indent="0" defTabSz="825500">
              <a:lnSpc>
                <a:spcPct val="100000"/>
              </a:lnSpc>
              <a:spcBef>
                <a:spcPts val="0"/>
              </a:spcBef>
              <a:buSzTx/>
              <a:buNone/>
              <a:defRPr sz="5500" b="1"/>
            </a:lvl1pPr>
          </a:lstStyle>
          <a:p>
            <a:r>
              <a:t>Slide Subtitle</a:t>
            </a:r>
          </a:p>
        </p:txBody>
      </p:sp>
      <p:sp>
        <p:nvSpPr>
          <p:cNvPr id="10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Agenda">
    <p:spTree>
      <p:nvGrpSpPr>
        <p:cNvPr id="1" name=""/>
        <p:cNvGrpSpPr/>
        <p:nvPr/>
      </p:nvGrpSpPr>
      <p:grpSpPr>
        <a:xfrm>
          <a:off x="0" y="0"/>
          <a:ext cx="0" cy="0"/>
          <a:chOff x="0" y="0"/>
          <a:chExt cx="0" cy="0"/>
        </a:xfrm>
      </p:grpSpPr>
      <p:sp>
        <p:nvSpPr>
          <p:cNvPr id="108" name="Agenda Title"/>
          <p:cNvSpPr txBox="1">
            <a:spLocks noGrp="1"/>
          </p:cNvSpPr>
          <p:nvPr>
            <p:ph type="title" hasCustomPrompt="1"/>
          </p:nvPr>
        </p:nvSpPr>
        <p:spPr>
          <a:xfrm>
            <a:off x="1206500" y="1079500"/>
            <a:ext cx="21971000" cy="1435100"/>
          </a:xfrm>
          <a:prstGeom prst="rect">
            <a:avLst/>
          </a:prstGeom>
        </p:spPr>
        <p:txBody>
          <a:bodyPr/>
          <a:lstStyle/>
          <a:p>
            <a:r>
              <a:t>Agenda Title</a:t>
            </a:r>
          </a:p>
        </p:txBody>
      </p:sp>
      <p:sp>
        <p:nvSpPr>
          <p:cNvPr id="109" name="Agenda Subtitle"/>
          <p:cNvSpPr txBox="1">
            <a:spLocks noGrp="1"/>
          </p:cNvSpPr>
          <p:nvPr>
            <p:ph type="body" sz="quarter" idx="21" hasCustomPrompt="1"/>
          </p:nvPr>
        </p:nvSpPr>
        <p:spPr>
          <a:xfrm>
            <a:off x="1206500" y="2372962"/>
            <a:ext cx="21971000" cy="934780"/>
          </a:xfrm>
          <a:prstGeom prst="rect">
            <a:avLst/>
          </a:prstGeom>
        </p:spPr>
        <p:txBody>
          <a:bodyPr lIns="45719" tIns="45719" rIns="45719" bIns="45719"/>
          <a:lstStyle>
            <a:lvl1pPr marL="0" indent="0" defTabSz="825500">
              <a:lnSpc>
                <a:spcPct val="100000"/>
              </a:lnSpc>
              <a:spcBef>
                <a:spcPts val="0"/>
              </a:spcBef>
              <a:buSzTx/>
              <a:buNone/>
              <a:defRPr sz="5500" b="1"/>
            </a:lvl1pPr>
          </a:lstStyle>
          <a:p>
            <a:r>
              <a:t>Agenda Subtitle</a:t>
            </a:r>
          </a:p>
        </p:txBody>
      </p:sp>
      <p:sp>
        <p:nvSpPr>
          <p:cNvPr id="110" name="Body Level One…"/>
          <p:cNvSpPr txBox="1">
            <a:spLocks noGrp="1"/>
          </p:cNvSpPr>
          <p:nvPr>
            <p:ph type="body" idx="1" hasCustomPrompt="1"/>
          </p:nvPr>
        </p:nvSpPr>
        <p:spPr>
          <a:prstGeom prst="rect">
            <a:avLst/>
          </a:prstGeom>
        </p:spPr>
        <p:txBody>
          <a:bodyPr/>
          <a:lstStyle>
            <a:lvl1pPr marL="0" indent="0" defTabSz="825500">
              <a:lnSpc>
                <a:spcPct val="100000"/>
              </a:lnSpc>
              <a:spcBef>
                <a:spcPts val="1800"/>
              </a:spcBef>
              <a:buSzTx/>
              <a:buNone/>
              <a:defRPr sz="5500" spc="-55"/>
            </a:lvl1pPr>
            <a:lvl2pPr marL="0" indent="457200" defTabSz="825500">
              <a:lnSpc>
                <a:spcPct val="100000"/>
              </a:lnSpc>
              <a:spcBef>
                <a:spcPts val="1800"/>
              </a:spcBef>
              <a:buSzTx/>
              <a:buNone/>
              <a:defRPr sz="5500" spc="-55"/>
            </a:lvl2pPr>
            <a:lvl3pPr marL="0" indent="914400" defTabSz="825500">
              <a:lnSpc>
                <a:spcPct val="100000"/>
              </a:lnSpc>
              <a:spcBef>
                <a:spcPts val="1800"/>
              </a:spcBef>
              <a:buSzTx/>
              <a:buNone/>
              <a:defRPr sz="5500" spc="-55"/>
            </a:lvl3pPr>
            <a:lvl4pPr marL="0" indent="1371600" defTabSz="825500">
              <a:lnSpc>
                <a:spcPct val="100000"/>
              </a:lnSpc>
              <a:spcBef>
                <a:spcPts val="1800"/>
              </a:spcBef>
              <a:buSzTx/>
              <a:buNone/>
              <a:defRPr sz="5500" spc="-55"/>
            </a:lvl4pPr>
            <a:lvl5pPr marL="0" indent="1828800" defTabSz="825500">
              <a:lnSpc>
                <a:spcPct val="100000"/>
              </a:lnSpc>
              <a:spcBef>
                <a:spcPts val="1800"/>
              </a:spcBef>
              <a:buSzTx/>
              <a:buNone/>
              <a:defRPr sz="5500" spc="-55"/>
            </a:lvl5pPr>
          </a:lstStyle>
          <a:p>
            <a:r>
              <a:t>Agenda Topics</a:t>
            </a:r>
          </a:p>
          <a:p>
            <a:pPr lvl="1"/>
            <a:endParaRPr/>
          </a:p>
          <a:p>
            <a:pPr lvl="2"/>
            <a:endParaRPr/>
          </a:p>
          <a:p>
            <a:pPr lvl="3"/>
            <a:endParaRPr/>
          </a:p>
          <a:p>
            <a:pPr lvl="4"/>
            <a:endParaRPr/>
          </a:p>
        </p:txBody>
      </p:sp>
      <p:sp>
        <p:nvSpPr>
          <p:cNvPr id="11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Statement">
    <p:spTree>
      <p:nvGrpSpPr>
        <p:cNvPr id="1" name=""/>
        <p:cNvGrpSpPr/>
        <p:nvPr/>
      </p:nvGrpSpPr>
      <p:grpSpPr>
        <a:xfrm>
          <a:off x="0" y="0"/>
          <a:ext cx="0" cy="0"/>
          <a:chOff x="0" y="0"/>
          <a:chExt cx="0" cy="0"/>
        </a:xfrm>
      </p:grpSpPr>
      <p:sp>
        <p:nvSpPr>
          <p:cNvPr id="118" name="Body Level One…"/>
          <p:cNvSpPr txBox="1">
            <a:spLocks noGrp="1"/>
          </p:cNvSpPr>
          <p:nvPr>
            <p:ph type="body" sz="half" idx="1" hasCustomPrompt="1"/>
          </p:nvPr>
        </p:nvSpPr>
        <p:spPr>
          <a:xfrm>
            <a:off x="1206500" y="4920843"/>
            <a:ext cx="21971000" cy="3874314"/>
          </a:xfrm>
          <a:prstGeom prst="rect">
            <a:avLst/>
          </a:prstGeom>
        </p:spPr>
        <p:txBody>
          <a:bodyPr anchor="ctr"/>
          <a:lstStyle>
            <a:lvl1pPr marL="0" indent="0" algn="ctr">
              <a:lnSpc>
                <a:spcPct val="80000"/>
              </a:lnSpc>
              <a:spcBef>
                <a:spcPts val="0"/>
              </a:spcBef>
              <a:buSzTx/>
              <a:buNone/>
              <a:defRPr sz="11600" spc="-232">
                <a:latin typeface="Helvetica Neue Medium"/>
                <a:ea typeface="Helvetica Neue Medium"/>
                <a:cs typeface="Helvetica Neue Medium"/>
                <a:sym typeface="Helvetica Neue Medium"/>
              </a:defRPr>
            </a:lvl1pPr>
            <a:lvl2pPr marL="0" indent="457200" algn="ctr">
              <a:lnSpc>
                <a:spcPct val="80000"/>
              </a:lnSpc>
              <a:spcBef>
                <a:spcPts val="0"/>
              </a:spcBef>
              <a:buSzTx/>
              <a:buNone/>
              <a:defRPr sz="11600" spc="-232">
                <a:latin typeface="Helvetica Neue Medium"/>
                <a:ea typeface="Helvetica Neue Medium"/>
                <a:cs typeface="Helvetica Neue Medium"/>
                <a:sym typeface="Helvetica Neue Medium"/>
              </a:defRPr>
            </a:lvl2pPr>
            <a:lvl3pPr marL="0" indent="914400" algn="ctr">
              <a:lnSpc>
                <a:spcPct val="80000"/>
              </a:lnSpc>
              <a:spcBef>
                <a:spcPts val="0"/>
              </a:spcBef>
              <a:buSzTx/>
              <a:buNone/>
              <a:defRPr sz="11600" spc="-232">
                <a:latin typeface="Helvetica Neue Medium"/>
                <a:ea typeface="Helvetica Neue Medium"/>
                <a:cs typeface="Helvetica Neue Medium"/>
                <a:sym typeface="Helvetica Neue Medium"/>
              </a:defRPr>
            </a:lvl3pPr>
            <a:lvl4pPr marL="0" indent="1371600" algn="ctr">
              <a:lnSpc>
                <a:spcPct val="80000"/>
              </a:lnSpc>
              <a:spcBef>
                <a:spcPts val="0"/>
              </a:spcBef>
              <a:buSzTx/>
              <a:buNone/>
              <a:defRPr sz="11600" spc="-232">
                <a:latin typeface="Helvetica Neue Medium"/>
                <a:ea typeface="Helvetica Neue Medium"/>
                <a:cs typeface="Helvetica Neue Medium"/>
                <a:sym typeface="Helvetica Neue Medium"/>
              </a:defRPr>
            </a:lvl4pPr>
            <a:lvl5pPr marL="0" indent="1828800" algn="ctr">
              <a:lnSpc>
                <a:spcPct val="80000"/>
              </a:lnSpc>
              <a:spcBef>
                <a:spcPts val="0"/>
              </a:spcBef>
              <a:buSzTx/>
              <a:buNone/>
              <a:defRPr sz="11600" spc="-232">
                <a:latin typeface="Helvetica Neue Medium"/>
                <a:ea typeface="Helvetica Neue Medium"/>
                <a:cs typeface="Helvetica Neue Medium"/>
                <a:sym typeface="Helvetica Neue Medium"/>
              </a:defRPr>
            </a:lvl5pPr>
          </a:lstStyle>
          <a:p>
            <a:r>
              <a:t>Statement</a:t>
            </a:r>
          </a:p>
          <a:p>
            <a:pPr lvl="1"/>
            <a:endParaRPr/>
          </a:p>
          <a:p>
            <a:pPr lvl="2"/>
            <a:endParaRPr/>
          </a:p>
          <a:p>
            <a:pPr lvl="3"/>
            <a:endParaRPr/>
          </a:p>
          <a:p>
            <a:pPr lvl="4"/>
            <a:endParaRPr/>
          </a:p>
        </p:txBody>
      </p:sp>
      <p:sp>
        <p:nvSpPr>
          <p:cNvPr id="11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Big Fact">
    <p:spTree>
      <p:nvGrpSpPr>
        <p:cNvPr id="1" name=""/>
        <p:cNvGrpSpPr/>
        <p:nvPr/>
      </p:nvGrpSpPr>
      <p:grpSpPr>
        <a:xfrm>
          <a:off x="0" y="0"/>
          <a:ext cx="0" cy="0"/>
          <a:chOff x="0" y="0"/>
          <a:chExt cx="0" cy="0"/>
        </a:xfrm>
      </p:grpSpPr>
      <p:sp>
        <p:nvSpPr>
          <p:cNvPr id="126" name="Body Level One…"/>
          <p:cNvSpPr txBox="1">
            <a:spLocks noGrp="1"/>
          </p:cNvSpPr>
          <p:nvPr>
            <p:ph type="body" idx="1" hasCustomPrompt="1"/>
          </p:nvPr>
        </p:nvSpPr>
        <p:spPr>
          <a:xfrm>
            <a:off x="1206500" y="1075927"/>
            <a:ext cx="21971000" cy="7241584"/>
          </a:xfrm>
          <a:prstGeom prst="rect">
            <a:avLst/>
          </a:prstGeom>
        </p:spPr>
        <p:txBody>
          <a:bodyPr anchor="b"/>
          <a:lstStyle>
            <a:lvl1pPr marL="0" indent="0" algn="ctr">
              <a:lnSpc>
                <a:spcPct val="80000"/>
              </a:lnSpc>
              <a:spcBef>
                <a:spcPts val="0"/>
              </a:spcBef>
              <a:buSzTx/>
              <a:buNone/>
              <a:defRPr sz="25000" b="1" spc="-250"/>
            </a:lvl1pPr>
            <a:lvl2pPr marL="0" indent="457200" algn="ctr">
              <a:lnSpc>
                <a:spcPct val="80000"/>
              </a:lnSpc>
              <a:spcBef>
                <a:spcPts val="0"/>
              </a:spcBef>
              <a:buSzTx/>
              <a:buNone/>
              <a:defRPr sz="25000" b="1" spc="-250"/>
            </a:lvl2pPr>
            <a:lvl3pPr marL="0" indent="914400" algn="ctr">
              <a:lnSpc>
                <a:spcPct val="80000"/>
              </a:lnSpc>
              <a:spcBef>
                <a:spcPts val="0"/>
              </a:spcBef>
              <a:buSzTx/>
              <a:buNone/>
              <a:defRPr sz="25000" b="1" spc="-250"/>
            </a:lvl3pPr>
            <a:lvl4pPr marL="0" indent="1371600" algn="ctr">
              <a:lnSpc>
                <a:spcPct val="80000"/>
              </a:lnSpc>
              <a:spcBef>
                <a:spcPts val="0"/>
              </a:spcBef>
              <a:buSzTx/>
              <a:buNone/>
              <a:defRPr sz="25000" b="1" spc="-250"/>
            </a:lvl4pPr>
            <a:lvl5pPr marL="0" indent="1828800" algn="ctr">
              <a:lnSpc>
                <a:spcPct val="80000"/>
              </a:lnSpc>
              <a:spcBef>
                <a:spcPts val="0"/>
              </a:spcBef>
              <a:buSzTx/>
              <a:buNone/>
              <a:defRPr sz="25000" b="1" spc="-250"/>
            </a:lvl5pPr>
          </a:lstStyle>
          <a:p>
            <a:r>
              <a:t>100%</a:t>
            </a:r>
          </a:p>
          <a:p>
            <a:pPr lvl="1"/>
            <a:endParaRPr/>
          </a:p>
          <a:p>
            <a:pPr lvl="2"/>
            <a:endParaRPr/>
          </a:p>
          <a:p>
            <a:pPr lvl="3"/>
            <a:endParaRPr/>
          </a:p>
          <a:p>
            <a:pPr lvl="4"/>
            <a:endParaRPr/>
          </a:p>
        </p:txBody>
      </p:sp>
      <p:sp>
        <p:nvSpPr>
          <p:cNvPr id="127" name="Fact information"/>
          <p:cNvSpPr txBox="1">
            <a:spLocks noGrp="1"/>
          </p:cNvSpPr>
          <p:nvPr>
            <p:ph type="body" sz="quarter" idx="21" hasCustomPrompt="1"/>
          </p:nvPr>
        </p:nvSpPr>
        <p:spPr>
          <a:xfrm>
            <a:off x="1206500" y="8262180"/>
            <a:ext cx="21971000" cy="934780"/>
          </a:xfrm>
          <a:prstGeom prst="rect">
            <a:avLst/>
          </a:prstGeom>
        </p:spPr>
        <p:txBody>
          <a:bodyPr lIns="45719" tIns="45719" rIns="45719" bIns="45719"/>
          <a:lstStyle>
            <a:lvl1pPr marL="0" indent="0" algn="ctr" defTabSz="825500">
              <a:lnSpc>
                <a:spcPct val="100000"/>
              </a:lnSpc>
              <a:spcBef>
                <a:spcPts val="0"/>
              </a:spcBef>
              <a:buSzTx/>
              <a:buNone/>
              <a:defRPr sz="5500" b="1"/>
            </a:lvl1pPr>
          </a:lstStyle>
          <a:p>
            <a:r>
              <a:t>Fact information</a:t>
            </a:r>
          </a:p>
        </p:txBody>
      </p:sp>
      <p:sp>
        <p:nvSpPr>
          <p:cNvPr id="12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135" name="Attribution"/>
          <p:cNvSpPr txBox="1">
            <a:spLocks noGrp="1"/>
          </p:cNvSpPr>
          <p:nvPr>
            <p:ph type="body" sz="quarter" idx="21" hasCustomPrompt="1"/>
          </p:nvPr>
        </p:nvSpPr>
        <p:spPr>
          <a:xfrm>
            <a:off x="2430025" y="10675453"/>
            <a:ext cx="20200052" cy="636979"/>
          </a:xfrm>
          <a:prstGeom prst="rect">
            <a:avLst/>
          </a:prstGeom>
        </p:spPr>
        <p:txBody>
          <a:bodyPr lIns="45719" tIns="45719" rIns="45719" bIns="45719"/>
          <a:lstStyle>
            <a:lvl1pPr marL="0" indent="0" defTabSz="825500">
              <a:lnSpc>
                <a:spcPct val="100000"/>
              </a:lnSpc>
              <a:spcBef>
                <a:spcPts val="0"/>
              </a:spcBef>
              <a:buSzTx/>
              <a:buNone/>
              <a:defRPr sz="3600" b="1"/>
            </a:lvl1pPr>
          </a:lstStyle>
          <a:p>
            <a:r>
              <a:t>Attribution</a:t>
            </a:r>
          </a:p>
        </p:txBody>
      </p:sp>
      <p:sp>
        <p:nvSpPr>
          <p:cNvPr id="136" name="Body Level One…"/>
          <p:cNvSpPr txBox="1">
            <a:spLocks noGrp="1"/>
          </p:cNvSpPr>
          <p:nvPr>
            <p:ph type="body" sz="half" idx="1" hasCustomPrompt="1"/>
          </p:nvPr>
        </p:nvSpPr>
        <p:spPr>
          <a:xfrm>
            <a:off x="1753923" y="4939860"/>
            <a:ext cx="20876154" cy="3836280"/>
          </a:xfrm>
          <a:prstGeom prst="rect">
            <a:avLst/>
          </a:prstGeom>
        </p:spPr>
        <p:txBody>
          <a:bodyPr/>
          <a:lstStyle>
            <a:lvl1pPr marL="638923" indent="-469900">
              <a:spcBef>
                <a:spcPts val="0"/>
              </a:spcBef>
              <a:buSzTx/>
              <a:buNone/>
              <a:defRPr sz="8500" spc="-170">
                <a:latin typeface="Helvetica Neue Medium"/>
                <a:ea typeface="Helvetica Neue Medium"/>
                <a:cs typeface="Helvetica Neue Medium"/>
                <a:sym typeface="Helvetica Neue Medium"/>
              </a:defRPr>
            </a:lvl1pPr>
            <a:lvl2pPr marL="638923" indent="-12700">
              <a:spcBef>
                <a:spcPts val="0"/>
              </a:spcBef>
              <a:buSzTx/>
              <a:buNone/>
              <a:defRPr sz="8500" spc="-170">
                <a:latin typeface="Helvetica Neue Medium"/>
                <a:ea typeface="Helvetica Neue Medium"/>
                <a:cs typeface="Helvetica Neue Medium"/>
                <a:sym typeface="Helvetica Neue Medium"/>
              </a:defRPr>
            </a:lvl2pPr>
            <a:lvl3pPr marL="638923" indent="444500">
              <a:spcBef>
                <a:spcPts val="0"/>
              </a:spcBef>
              <a:buSzTx/>
              <a:buNone/>
              <a:defRPr sz="8500" spc="-170">
                <a:latin typeface="Helvetica Neue Medium"/>
                <a:ea typeface="Helvetica Neue Medium"/>
                <a:cs typeface="Helvetica Neue Medium"/>
                <a:sym typeface="Helvetica Neue Medium"/>
              </a:defRPr>
            </a:lvl3pPr>
            <a:lvl4pPr marL="638923" indent="901700">
              <a:spcBef>
                <a:spcPts val="0"/>
              </a:spcBef>
              <a:buSzTx/>
              <a:buNone/>
              <a:defRPr sz="8500" spc="-170">
                <a:latin typeface="Helvetica Neue Medium"/>
                <a:ea typeface="Helvetica Neue Medium"/>
                <a:cs typeface="Helvetica Neue Medium"/>
                <a:sym typeface="Helvetica Neue Medium"/>
              </a:defRPr>
            </a:lvl4pPr>
            <a:lvl5pPr marL="638923" indent="1358900">
              <a:spcBef>
                <a:spcPts val="0"/>
              </a:spcBef>
              <a:buSzTx/>
              <a:buNone/>
              <a:defRPr sz="8500" spc="-170">
                <a:latin typeface="Helvetica Neue Medium"/>
                <a:ea typeface="Helvetica Neue Medium"/>
                <a:cs typeface="Helvetica Neue Medium"/>
                <a:sym typeface="Helvetica Neue Medium"/>
              </a:defRPr>
            </a:lvl5pPr>
          </a:lstStyle>
          <a:p>
            <a:r>
              <a:t>“Notable Quote”</a:t>
            </a:r>
          </a:p>
          <a:p>
            <a:pPr lvl="1"/>
            <a:endParaRPr/>
          </a:p>
          <a:p>
            <a:pPr lvl="2"/>
            <a:endParaRPr/>
          </a:p>
          <a:p>
            <a:pPr lvl="3"/>
            <a:endParaRPr/>
          </a:p>
          <a:p>
            <a:pPr lvl="4"/>
            <a:endParaRPr/>
          </a:p>
        </p:txBody>
      </p:sp>
      <p:sp>
        <p:nvSpPr>
          <p:cNvPr id="13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144" name="Bowl of salad with fried rice, boiled eggs, and chopsticks"/>
          <p:cNvSpPr>
            <a:spLocks noGrp="1"/>
          </p:cNvSpPr>
          <p:nvPr>
            <p:ph type="pic" sz="quarter" idx="21"/>
          </p:nvPr>
        </p:nvSpPr>
        <p:spPr>
          <a:xfrm>
            <a:off x="15760700" y="1016000"/>
            <a:ext cx="7439099" cy="5949678"/>
          </a:xfrm>
          <a:prstGeom prst="rect">
            <a:avLst/>
          </a:prstGeom>
        </p:spPr>
        <p:txBody>
          <a:bodyPr lIns="91439" tIns="45719" rIns="91439" bIns="45719">
            <a:noAutofit/>
          </a:bodyPr>
          <a:lstStyle/>
          <a:p>
            <a:endParaRPr/>
          </a:p>
        </p:txBody>
      </p:sp>
      <p:sp>
        <p:nvSpPr>
          <p:cNvPr id="145" name="Bowl with salmon cakes, salad, and hummus "/>
          <p:cNvSpPr>
            <a:spLocks noGrp="1"/>
          </p:cNvSpPr>
          <p:nvPr>
            <p:ph type="pic" sz="half" idx="22"/>
          </p:nvPr>
        </p:nvSpPr>
        <p:spPr>
          <a:xfrm>
            <a:off x="13500100" y="3978275"/>
            <a:ext cx="10439400" cy="12150181"/>
          </a:xfrm>
          <a:prstGeom prst="rect">
            <a:avLst/>
          </a:prstGeom>
        </p:spPr>
        <p:txBody>
          <a:bodyPr lIns="91439" tIns="45719" rIns="91439" bIns="45719">
            <a:noAutofit/>
          </a:bodyPr>
          <a:lstStyle/>
          <a:p>
            <a:endParaRPr/>
          </a:p>
        </p:txBody>
      </p:sp>
      <p:sp>
        <p:nvSpPr>
          <p:cNvPr id="146" name="Bowl of pappardelle pasta with parsley butter, roasted hazelnuts, and shaved parmesan cheese"/>
          <p:cNvSpPr>
            <a:spLocks noGrp="1"/>
          </p:cNvSpPr>
          <p:nvPr>
            <p:ph type="pic" idx="23"/>
          </p:nvPr>
        </p:nvSpPr>
        <p:spPr>
          <a:xfrm>
            <a:off x="-139700" y="495300"/>
            <a:ext cx="16611600" cy="12458700"/>
          </a:xfrm>
          <a:prstGeom prst="rect">
            <a:avLst/>
          </a:prstGeom>
        </p:spPr>
        <p:txBody>
          <a:bodyPr lIns="91439" tIns="45719" rIns="91439" bIns="45719">
            <a:noAutofit/>
          </a:bodyPr>
          <a:lstStyle/>
          <a:p>
            <a:endParaRPr/>
          </a:p>
        </p:txBody>
      </p:sp>
      <p:sp>
        <p:nvSpPr>
          <p:cNvPr id="14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54" name="bowl of salad with fried rice, boiled eggs, and chopsticks"/>
          <p:cNvSpPr>
            <a:spLocks noGrp="1"/>
          </p:cNvSpPr>
          <p:nvPr>
            <p:ph type="pic" idx="21"/>
          </p:nvPr>
        </p:nvSpPr>
        <p:spPr>
          <a:xfrm>
            <a:off x="-1333500" y="-5524500"/>
            <a:ext cx="27051000" cy="21640800"/>
          </a:xfrm>
          <a:prstGeom prst="rect">
            <a:avLst/>
          </a:prstGeom>
        </p:spPr>
        <p:txBody>
          <a:bodyPr lIns="91439" tIns="45719" rIns="91439" bIns="45719">
            <a:noAutofit/>
          </a:bodyPr>
          <a:lstStyle/>
          <a:p>
            <a:endParaRPr/>
          </a:p>
        </p:txBody>
      </p:sp>
      <p:sp>
        <p:nvSpPr>
          <p:cNvPr id="155" name="Slide Number"/>
          <p:cNvSpPr txBox="1">
            <a:spLocks noGrp="1"/>
          </p:cNvSpPr>
          <p:nvPr>
            <p:ph type="sldNum" sz="quarter" idx="2"/>
          </p:nvPr>
        </p:nvSpPr>
        <p:spPr>
          <a:prstGeom prst="rect">
            <a:avLst/>
          </a:prstGeom>
        </p:spPr>
        <p:txBody>
          <a:bodyPr/>
          <a:lstStyle>
            <a:lvl1pPr>
              <a:defRPr>
                <a:solidFill>
                  <a:srgbClr val="FFFFFF"/>
                </a:solidFill>
              </a:defRPr>
            </a:lvl1pPr>
          </a:lstStyle>
          <a:p>
            <a:fld id="{86CB4B4D-7CA3-9044-876B-883B54F8677D}" type="slidenum">
              <a:t>‹#›</a:t>
            </a:fld>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6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169" name="bg object 16"/>
          <p:cNvSpPr/>
          <p:nvPr/>
        </p:nvSpPr>
        <p:spPr>
          <a:xfrm>
            <a:off x="1287780" y="1357882"/>
            <a:ext cx="21810218" cy="1"/>
          </a:xfrm>
          <a:prstGeom prst="line">
            <a:avLst/>
          </a:prstGeom>
          <a:ln w="76200">
            <a:solidFill>
              <a:srgbClr val="8785D6"/>
            </a:solidFill>
          </a:ln>
        </p:spPr>
        <p:txBody>
          <a:bodyPr tIns="91439" bIns="91439"/>
          <a:lstStyle/>
          <a:p>
            <a:pPr defTabSz="1828800">
              <a:lnSpc>
                <a:spcPct val="100000"/>
              </a:lnSpc>
              <a:spcBef>
                <a:spcPts val="0"/>
              </a:spcBef>
              <a:defRPr sz="3600">
                <a:latin typeface="Calibri"/>
                <a:ea typeface="Calibri"/>
                <a:cs typeface="Calibri"/>
                <a:sym typeface="Calibri"/>
              </a:defRPr>
            </a:pPr>
            <a:endParaRPr/>
          </a:p>
        </p:txBody>
      </p:sp>
      <p:sp>
        <p:nvSpPr>
          <p:cNvPr id="170" name="bg object 17"/>
          <p:cNvSpPr/>
          <p:nvPr/>
        </p:nvSpPr>
        <p:spPr>
          <a:xfrm>
            <a:off x="1286254" y="12618718"/>
            <a:ext cx="21810218" cy="1"/>
          </a:xfrm>
          <a:prstGeom prst="line">
            <a:avLst/>
          </a:prstGeom>
          <a:ln w="12700">
            <a:solidFill>
              <a:srgbClr val="000000"/>
            </a:solidFill>
          </a:ln>
        </p:spPr>
        <p:txBody>
          <a:bodyPr tIns="91439" bIns="91439"/>
          <a:lstStyle/>
          <a:p>
            <a:pPr defTabSz="1828800">
              <a:lnSpc>
                <a:spcPct val="100000"/>
              </a:lnSpc>
              <a:spcBef>
                <a:spcPts val="0"/>
              </a:spcBef>
              <a:defRPr sz="3600">
                <a:latin typeface="Calibri"/>
                <a:ea typeface="Calibri"/>
                <a:cs typeface="Calibri"/>
                <a:sym typeface="Calibri"/>
              </a:defRPr>
            </a:pPr>
            <a:endParaRPr/>
          </a:p>
        </p:txBody>
      </p:sp>
      <p:sp>
        <p:nvSpPr>
          <p:cNvPr id="171" name="Title Text"/>
          <p:cNvSpPr txBox="1">
            <a:spLocks noGrp="1"/>
          </p:cNvSpPr>
          <p:nvPr>
            <p:ph type="title"/>
          </p:nvPr>
        </p:nvSpPr>
        <p:spPr>
          <a:xfrm>
            <a:off x="5332476" y="92861"/>
            <a:ext cx="12048491" cy="1199999"/>
          </a:xfrm>
          <a:prstGeom prst="rect">
            <a:avLst/>
          </a:prstGeom>
        </p:spPr>
        <p:txBody>
          <a:bodyPr lIns="0" tIns="0" rIns="0" bIns="0"/>
          <a:lstStyle>
            <a:lvl1pPr defTabSz="1828800">
              <a:lnSpc>
                <a:spcPct val="100000"/>
              </a:lnSpc>
              <a:defRPr sz="7200" b="0" spc="0">
                <a:solidFill>
                  <a:srgbClr val="8785D6"/>
                </a:solidFill>
                <a:latin typeface="Georgia"/>
                <a:ea typeface="Georgia"/>
                <a:cs typeface="Georgia"/>
                <a:sym typeface="Georgia"/>
              </a:defRPr>
            </a:lvl1pPr>
          </a:lstStyle>
          <a:p>
            <a:r>
              <a:t>Title Text</a:t>
            </a:r>
          </a:p>
        </p:txBody>
      </p:sp>
      <p:sp>
        <p:nvSpPr>
          <p:cNvPr id="172" name="Body Level One…"/>
          <p:cNvSpPr txBox="1">
            <a:spLocks noGrp="1"/>
          </p:cNvSpPr>
          <p:nvPr>
            <p:ph type="body" sz="half" idx="1"/>
          </p:nvPr>
        </p:nvSpPr>
        <p:spPr>
          <a:xfrm>
            <a:off x="9981182" y="6799751"/>
            <a:ext cx="13600431" cy="5607051"/>
          </a:xfrm>
          <a:prstGeom prst="rect">
            <a:avLst/>
          </a:prstGeom>
        </p:spPr>
        <p:txBody>
          <a:bodyPr lIns="0" tIns="0" rIns="0" bIns="0"/>
          <a:lstStyle>
            <a:lvl1pPr marL="0" indent="0" defTabSz="1828800">
              <a:lnSpc>
                <a:spcPct val="100000"/>
              </a:lnSpc>
              <a:spcBef>
                <a:spcPts val="0"/>
              </a:spcBef>
              <a:buSzTx/>
              <a:buNone/>
              <a:defRPr sz="3200" i="1">
                <a:latin typeface="Verdana"/>
                <a:ea typeface="Verdana"/>
                <a:cs typeface="Verdana"/>
                <a:sym typeface="Verdana"/>
              </a:defRPr>
            </a:lvl1pPr>
            <a:lvl2pPr marL="0" indent="457200" defTabSz="1828800">
              <a:lnSpc>
                <a:spcPct val="100000"/>
              </a:lnSpc>
              <a:spcBef>
                <a:spcPts val="0"/>
              </a:spcBef>
              <a:buSzTx/>
              <a:buNone/>
              <a:defRPr sz="3200" i="1">
                <a:latin typeface="Verdana"/>
                <a:ea typeface="Verdana"/>
                <a:cs typeface="Verdana"/>
                <a:sym typeface="Verdana"/>
              </a:defRPr>
            </a:lvl2pPr>
            <a:lvl3pPr marL="0" indent="914400" defTabSz="1828800">
              <a:lnSpc>
                <a:spcPct val="100000"/>
              </a:lnSpc>
              <a:spcBef>
                <a:spcPts val="0"/>
              </a:spcBef>
              <a:buSzTx/>
              <a:buNone/>
              <a:defRPr sz="3200" i="1">
                <a:latin typeface="Verdana"/>
                <a:ea typeface="Verdana"/>
                <a:cs typeface="Verdana"/>
                <a:sym typeface="Verdana"/>
              </a:defRPr>
            </a:lvl3pPr>
            <a:lvl4pPr marL="0" indent="1371600" defTabSz="1828800">
              <a:lnSpc>
                <a:spcPct val="100000"/>
              </a:lnSpc>
              <a:spcBef>
                <a:spcPts val="0"/>
              </a:spcBef>
              <a:buSzTx/>
              <a:buNone/>
              <a:defRPr sz="3200" i="1">
                <a:latin typeface="Verdana"/>
                <a:ea typeface="Verdana"/>
                <a:cs typeface="Verdana"/>
                <a:sym typeface="Verdana"/>
              </a:defRPr>
            </a:lvl4pPr>
            <a:lvl5pPr marL="0" indent="1828800" defTabSz="1828800">
              <a:lnSpc>
                <a:spcPct val="100000"/>
              </a:lnSpc>
              <a:spcBef>
                <a:spcPts val="0"/>
              </a:spcBef>
              <a:buSzTx/>
              <a:buNone/>
              <a:defRPr sz="3200" i="1">
                <a:latin typeface="Verdana"/>
                <a:ea typeface="Verdana"/>
                <a:cs typeface="Verdana"/>
                <a:sym typeface="Verdana"/>
              </a:defRPr>
            </a:lvl5pPr>
          </a:lstStyle>
          <a:p>
            <a:r>
              <a:t>Body Level One</a:t>
            </a:r>
          </a:p>
          <a:p>
            <a:pPr lvl="1"/>
            <a:r>
              <a:t>Body Level Two</a:t>
            </a:r>
          </a:p>
          <a:p>
            <a:pPr lvl="2"/>
            <a:r>
              <a:t>Body Level Three</a:t>
            </a:r>
          </a:p>
          <a:p>
            <a:pPr lvl="3"/>
            <a:r>
              <a:t>Body Level Four</a:t>
            </a:r>
          </a:p>
          <a:p>
            <a:pPr lvl="4"/>
            <a:r>
              <a:t>Body Level Five</a:t>
            </a:r>
          </a:p>
        </p:txBody>
      </p:sp>
      <p:sp>
        <p:nvSpPr>
          <p:cNvPr id="173" name="Slide Number"/>
          <p:cNvSpPr txBox="1">
            <a:spLocks noGrp="1"/>
          </p:cNvSpPr>
          <p:nvPr>
            <p:ph type="sldNum" sz="quarter" idx="2"/>
          </p:nvPr>
        </p:nvSpPr>
        <p:spPr>
          <a:xfrm>
            <a:off x="22774656" y="12961036"/>
            <a:ext cx="328762" cy="279401"/>
          </a:xfrm>
          <a:prstGeom prst="rect">
            <a:avLst/>
          </a:prstGeom>
        </p:spPr>
        <p:txBody>
          <a:bodyPr lIns="0" tIns="0" rIns="0" bIns="0" anchor="t"/>
          <a:lstStyle>
            <a:lvl1pPr indent="38100" algn="l" defTabSz="1828800">
              <a:defRPr spc="-50">
                <a:latin typeface="Verdana"/>
                <a:ea typeface="Verdana"/>
                <a:cs typeface="Verdana"/>
                <a:sym typeface="Verdana"/>
              </a:defRPr>
            </a:lvl1pPr>
          </a:lstStyle>
          <a:p>
            <a:fld id="{86CB4B4D-7CA3-9044-876B-883B54F8677D}" type="slidenum">
              <a:t>‹#›</a:t>
            </a:fld>
            <a:endParaRPr/>
          </a:p>
        </p:txBody>
      </p:sp>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type="tx">
  <p:cSld name="TITLE_AND_BODY">
    <p:spTree>
      <p:nvGrpSpPr>
        <p:cNvPr id="1" name=""/>
        <p:cNvGrpSpPr/>
        <p:nvPr/>
      </p:nvGrpSpPr>
      <p:grpSpPr>
        <a:xfrm>
          <a:off x="0" y="0"/>
          <a:ext cx="0" cy="0"/>
          <a:chOff x="0" y="0"/>
          <a:chExt cx="0" cy="0"/>
        </a:xfrm>
      </p:grpSpPr>
      <p:sp>
        <p:nvSpPr>
          <p:cNvPr id="180" name="Title Text"/>
          <p:cNvSpPr txBox="1">
            <a:spLocks noGrp="1"/>
          </p:cNvSpPr>
          <p:nvPr>
            <p:ph type="title"/>
          </p:nvPr>
        </p:nvSpPr>
        <p:spPr>
          <a:xfrm>
            <a:off x="831199" y="1186733"/>
            <a:ext cx="22721602" cy="1527201"/>
          </a:xfrm>
          <a:prstGeom prst="rect">
            <a:avLst/>
          </a:prstGeom>
        </p:spPr>
        <p:txBody>
          <a:bodyPr lIns="243799" tIns="243799" rIns="243799" bIns="243799"/>
          <a:lstStyle>
            <a:lvl1pPr defTabSz="2438400">
              <a:lnSpc>
                <a:spcPct val="100000"/>
              </a:lnSpc>
              <a:defRPr sz="7400" b="0" spc="0">
                <a:latin typeface="Arial"/>
                <a:ea typeface="Arial"/>
                <a:cs typeface="Arial"/>
                <a:sym typeface="Arial"/>
              </a:defRPr>
            </a:lvl1pPr>
          </a:lstStyle>
          <a:p>
            <a:r>
              <a:t>Title Text</a:t>
            </a:r>
          </a:p>
        </p:txBody>
      </p:sp>
      <p:sp>
        <p:nvSpPr>
          <p:cNvPr id="181" name="Body Level One…"/>
          <p:cNvSpPr txBox="1">
            <a:spLocks noGrp="1"/>
          </p:cNvSpPr>
          <p:nvPr>
            <p:ph type="body" idx="1"/>
          </p:nvPr>
        </p:nvSpPr>
        <p:spPr>
          <a:xfrm>
            <a:off x="831199" y="3073266"/>
            <a:ext cx="22721602" cy="9110401"/>
          </a:xfrm>
          <a:prstGeom prst="rect">
            <a:avLst/>
          </a:prstGeom>
        </p:spPr>
        <p:txBody>
          <a:bodyPr lIns="243799" tIns="243799" rIns="243799" bIns="243799"/>
          <a:lstStyle>
            <a:lvl1pPr marL="1028700" indent="-914400" defTabSz="2438400">
              <a:lnSpc>
                <a:spcPct val="115000"/>
              </a:lnSpc>
              <a:spcBef>
                <a:spcPts val="0"/>
              </a:spcBef>
              <a:buClr>
                <a:srgbClr val="595959"/>
              </a:buClr>
              <a:buSzPts val="4800"/>
              <a:buFont typeface="Arial"/>
              <a:buChar char="●"/>
              <a:defRPr>
                <a:solidFill>
                  <a:srgbClr val="595959"/>
                </a:solidFill>
                <a:latin typeface="Arial"/>
                <a:ea typeface="Arial"/>
                <a:cs typeface="Arial"/>
                <a:sym typeface="Arial"/>
              </a:defRPr>
            </a:lvl1pPr>
            <a:lvl2pPr marL="1685471" indent="-1088571" defTabSz="2438400">
              <a:lnSpc>
                <a:spcPct val="115000"/>
              </a:lnSpc>
              <a:spcBef>
                <a:spcPts val="0"/>
              </a:spcBef>
              <a:buClr>
                <a:srgbClr val="595959"/>
              </a:buClr>
              <a:buSzPts val="4800"/>
              <a:buFont typeface="Arial"/>
              <a:buChar char="○"/>
              <a:defRPr>
                <a:solidFill>
                  <a:srgbClr val="595959"/>
                </a:solidFill>
                <a:latin typeface="Arial"/>
                <a:ea typeface="Arial"/>
                <a:cs typeface="Arial"/>
                <a:sym typeface="Arial"/>
              </a:defRPr>
            </a:lvl2pPr>
            <a:lvl3pPr marL="2142671" indent="-1088571" defTabSz="2438400">
              <a:lnSpc>
                <a:spcPct val="115000"/>
              </a:lnSpc>
              <a:spcBef>
                <a:spcPts val="0"/>
              </a:spcBef>
              <a:buClr>
                <a:srgbClr val="595959"/>
              </a:buClr>
              <a:buSzPts val="4800"/>
              <a:buFont typeface="Arial"/>
              <a:buChar char="■"/>
              <a:defRPr>
                <a:solidFill>
                  <a:srgbClr val="595959"/>
                </a:solidFill>
                <a:latin typeface="Arial"/>
                <a:ea typeface="Arial"/>
                <a:cs typeface="Arial"/>
                <a:sym typeface="Arial"/>
              </a:defRPr>
            </a:lvl3pPr>
            <a:lvl4pPr marL="2599871" indent="-1088571" defTabSz="2438400">
              <a:lnSpc>
                <a:spcPct val="115000"/>
              </a:lnSpc>
              <a:spcBef>
                <a:spcPts val="0"/>
              </a:spcBef>
              <a:buClr>
                <a:srgbClr val="595959"/>
              </a:buClr>
              <a:buSzPts val="4800"/>
              <a:buFont typeface="Arial"/>
              <a:buChar char="●"/>
              <a:defRPr>
                <a:solidFill>
                  <a:srgbClr val="595959"/>
                </a:solidFill>
                <a:latin typeface="Arial"/>
                <a:ea typeface="Arial"/>
                <a:cs typeface="Arial"/>
                <a:sym typeface="Arial"/>
              </a:defRPr>
            </a:lvl4pPr>
            <a:lvl5pPr marL="3057071" indent="-1088571" defTabSz="2438400">
              <a:lnSpc>
                <a:spcPct val="115000"/>
              </a:lnSpc>
              <a:spcBef>
                <a:spcPts val="0"/>
              </a:spcBef>
              <a:buClr>
                <a:srgbClr val="595959"/>
              </a:buClr>
              <a:buSzPts val="4800"/>
              <a:buFont typeface="Arial"/>
              <a:buChar char="○"/>
              <a:defRPr>
                <a:solidFill>
                  <a:srgbClr val="595959"/>
                </a:solidFill>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182" name="Slide Number"/>
          <p:cNvSpPr txBox="1">
            <a:spLocks noGrp="1"/>
          </p:cNvSpPr>
          <p:nvPr>
            <p:ph type="sldNum" sz="quarter" idx="2"/>
          </p:nvPr>
        </p:nvSpPr>
        <p:spPr>
          <a:xfrm>
            <a:off x="23188838" y="12524796"/>
            <a:ext cx="867584" cy="870499"/>
          </a:xfrm>
          <a:prstGeom prst="rect">
            <a:avLst/>
          </a:prstGeom>
        </p:spPr>
        <p:txBody>
          <a:bodyPr lIns="243799" tIns="243799" rIns="243799" bIns="243799" anchor="ctr">
            <a:normAutofit/>
          </a:bodyPr>
          <a:lstStyle>
            <a:lvl1pPr algn="r" defTabSz="2438400">
              <a:defRPr sz="2600">
                <a:solidFill>
                  <a:srgbClr val="595959"/>
                </a:solidFill>
                <a:latin typeface="Arial"/>
                <a:ea typeface="Arial"/>
                <a:cs typeface="Arial"/>
                <a:sym typeface="Arial"/>
              </a:defRPr>
            </a:lvl1p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mp; Photo">
    <p:spTree>
      <p:nvGrpSpPr>
        <p:cNvPr id="1" name=""/>
        <p:cNvGrpSpPr/>
        <p:nvPr/>
      </p:nvGrpSpPr>
      <p:grpSpPr>
        <a:xfrm>
          <a:off x="0" y="0"/>
          <a:ext cx="0" cy="0"/>
          <a:chOff x="0" y="0"/>
          <a:chExt cx="0" cy="0"/>
        </a:xfrm>
      </p:grpSpPr>
      <p:sp>
        <p:nvSpPr>
          <p:cNvPr id="21" name="Avocados and limes"/>
          <p:cNvSpPr>
            <a:spLocks noGrp="1"/>
          </p:cNvSpPr>
          <p:nvPr>
            <p:ph type="pic" idx="21"/>
          </p:nvPr>
        </p:nvSpPr>
        <p:spPr>
          <a:xfrm>
            <a:off x="-1155700" y="-1295400"/>
            <a:ext cx="26746200" cy="16018933"/>
          </a:xfrm>
          <a:prstGeom prst="rect">
            <a:avLst/>
          </a:prstGeom>
        </p:spPr>
        <p:txBody>
          <a:bodyPr lIns="91439" tIns="45719" rIns="91439" bIns="45719">
            <a:noAutofit/>
          </a:bodyPr>
          <a:lstStyle/>
          <a:p>
            <a:endParaRPr/>
          </a:p>
        </p:txBody>
      </p:sp>
      <p:sp>
        <p:nvSpPr>
          <p:cNvPr id="22" name="Presentation Title"/>
          <p:cNvSpPr txBox="1">
            <a:spLocks noGrp="1"/>
          </p:cNvSpPr>
          <p:nvPr>
            <p:ph type="title" hasCustomPrompt="1"/>
          </p:nvPr>
        </p:nvSpPr>
        <p:spPr>
          <a:xfrm>
            <a:off x="1206500" y="7124700"/>
            <a:ext cx="21971000" cy="4648200"/>
          </a:xfrm>
          <a:prstGeom prst="rect">
            <a:avLst/>
          </a:prstGeom>
        </p:spPr>
        <p:txBody>
          <a:bodyPr anchor="b"/>
          <a:lstStyle>
            <a:lvl1pPr>
              <a:defRPr sz="11600" spc="-232"/>
            </a:lvl1pPr>
          </a:lstStyle>
          <a:p>
            <a:r>
              <a:t>Presentation Title</a:t>
            </a:r>
          </a:p>
        </p:txBody>
      </p:sp>
      <p:sp>
        <p:nvSpPr>
          <p:cNvPr id="23" name="Author and Date"/>
          <p:cNvSpPr txBox="1">
            <a:spLocks noGrp="1"/>
          </p:cNvSpPr>
          <p:nvPr>
            <p:ph type="body" sz="quarter" idx="22" hasCustomPrompt="1"/>
          </p:nvPr>
        </p:nvSpPr>
        <p:spPr>
          <a:xfrm>
            <a:off x="1207690" y="1106137"/>
            <a:ext cx="21968621" cy="636979"/>
          </a:xfrm>
          <a:prstGeom prst="rect">
            <a:avLst/>
          </a:prstGeom>
        </p:spPr>
        <p:txBody>
          <a:bodyPr lIns="45719" tIns="45719" rIns="45719" bIns="45719"/>
          <a:lstStyle>
            <a:lvl1pPr marL="0" indent="0" defTabSz="825500">
              <a:lnSpc>
                <a:spcPct val="100000"/>
              </a:lnSpc>
              <a:spcBef>
                <a:spcPts val="0"/>
              </a:spcBef>
              <a:buSzTx/>
              <a:buNone/>
              <a:defRPr sz="3600" b="1"/>
            </a:lvl1pPr>
          </a:lstStyle>
          <a:p>
            <a:r>
              <a:t>Author and Date</a:t>
            </a:r>
          </a:p>
        </p:txBody>
      </p:sp>
      <p:sp>
        <p:nvSpPr>
          <p:cNvPr id="24" name="Body Level One…"/>
          <p:cNvSpPr txBox="1">
            <a:spLocks noGrp="1"/>
          </p:cNvSpPr>
          <p:nvPr>
            <p:ph type="body" sz="quarter" idx="1" hasCustomPrompt="1"/>
          </p:nvPr>
        </p:nvSpPr>
        <p:spPr>
          <a:xfrm>
            <a:off x="1206500" y="11609910"/>
            <a:ext cx="21971000" cy="1116952"/>
          </a:xfrm>
          <a:prstGeom prst="rect">
            <a:avLst/>
          </a:prstGeom>
        </p:spPr>
        <p:txBody>
          <a:bodyPr/>
          <a:lstStyle>
            <a:lvl1pPr marL="0" indent="0" defTabSz="825500">
              <a:lnSpc>
                <a:spcPct val="100000"/>
              </a:lnSpc>
              <a:spcBef>
                <a:spcPts val="0"/>
              </a:spcBef>
              <a:buSzTx/>
              <a:buNone/>
              <a:defRPr sz="5500" b="1"/>
            </a:lvl1pPr>
            <a:lvl2pPr marL="0" indent="457200" defTabSz="825500">
              <a:lnSpc>
                <a:spcPct val="100000"/>
              </a:lnSpc>
              <a:spcBef>
                <a:spcPts val="0"/>
              </a:spcBef>
              <a:buSzTx/>
              <a:buNone/>
              <a:defRPr sz="5500" b="1"/>
            </a:lvl2pPr>
            <a:lvl3pPr marL="0" indent="914400" defTabSz="825500">
              <a:lnSpc>
                <a:spcPct val="100000"/>
              </a:lnSpc>
              <a:spcBef>
                <a:spcPts val="0"/>
              </a:spcBef>
              <a:buSzTx/>
              <a:buNone/>
              <a:defRPr sz="5500" b="1"/>
            </a:lvl3pPr>
            <a:lvl4pPr marL="0" indent="1371600" defTabSz="825500">
              <a:lnSpc>
                <a:spcPct val="100000"/>
              </a:lnSpc>
              <a:spcBef>
                <a:spcPts val="0"/>
              </a:spcBef>
              <a:buSzTx/>
              <a:buNone/>
              <a:defRPr sz="5500" b="1"/>
            </a:lvl4pPr>
            <a:lvl5pPr marL="0" indent="1828800" defTabSz="825500">
              <a:lnSpc>
                <a:spcPct val="100000"/>
              </a:lnSpc>
              <a:spcBef>
                <a:spcPts val="0"/>
              </a:spcBef>
              <a:buSzTx/>
              <a:buNone/>
              <a:defRPr sz="5500" b="1"/>
            </a:lvl5pPr>
          </a:lstStyle>
          <a:p>
            <a:r>
              <a:t>Presentation Subtitle</a:t>
            </a:r>
          </a:p>
          <a:p>
            <a:pPr lvl="1"/>
            <a:endParaRPr/>
          </a:p>
          <a:p>
            <a:pPr lvl="2"/>
            <a:endParaRPr/>
          </a:p>
          <a:p>
            <a:pPr lvl="3"/>
            <a:endParaRPr/>
          </a:p>
          <a:p>
            <a:pPr lvl="4"/>
            <a:endParaRPr/>
          </a:p>
        </p:txBody>
      </p:sp>
      <p:sp>
        <p:nvSpPr>
          <p:cNvPr id="2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189" name="Slide Title"/>
          <p:cNvSpPr txBox="1">
            <a:spLocks noGrp="1"/>
          </p:cNvSpPr>
          <p:nvPr>
            <p:ph type="title" hasCustomPrompt="1"/>
          </p:nvPr>
        </p:nvSpPr>
        <p:spPr>
          <a:prstGeom prst="rect">
            <a:avLst/>
          </a:prstGeom>
        </p:spPr>
        <p:txBody>
          <a:bodyPr/>
          <a:lstStyle/>
          <a:p>
            <a:r>
              <a:t>Slide Title</a:t>
            </a:r>
          </a:p>
        </p:txBody>
      </p:sp>
      <p:sp>
        <p:nvSpPr>
          <p:cNvPr id="190" name="Slide Subtitle"/>
          <p:cNvSpPr txBox="1">
            <a:spLocks noGrp="1"/>
          </p:cNvSpPr>
          <p:nvPr>
            <p:ph type="body" sz="quarter" idx="21" hasCustomPrompt="1"/>
          </p:nvPr>
        </p:nvSpPr>
        <p:spPr>
          <a:xfrm>
            <a:off x="1206500" y="2372962"/>
            <a:ext cx="21971000" cy="934780"/>
          </a:xfrm>
          <a:prstGeom prst="rect">
            <a:avLst/>
          </a:prstGeom>
        </p:spPr>
        <p:txBody>
          <a:bodyPr lIns="45719" tIns="45719" rIns="45719" bIns="45719"/>
          <a:lstStyle>
            <a:lvl1pPr marL="0" indent="0" defTabSz="825500">
              <a:lnSpc>
                <a:spcPct val="100000"/>
              </a:lnSpc>
              <a:spcBef>
                <a:spcPts val="0"/>
              </a:spcBef>
              <a:buSzTx/>
              <a:buNone/>
              <a:defRPr sz="5500" b="1"/>
            </a:lvl1pPr>
          </a:lstStyle>
          <a:p>
            <a:r>
              <a:t>Slide Subtitle</a:t>
            </a:r>
          </a:p>
        </p:txBody>
      </p:sp>
      <p:sp>
        <p:nvSpPr>
          <p:cNvPr id="191" name="Body Level One…"/>
          <p:cNvSpPr txBox="1">
            <a:spLocks noGrp="1"/>
          </p:cNvSpPr>
          <p:nvPr>
            <p:ph type="body" idx="1" hasCustomPrompt="1"/>
          </p:nvPr>
        </p:nvSpPr>
        <p:spPr>
          <a:prstGeom prst="rect">
            <a:avLst/>
          </a:prstGeom>
        </p:spPr>
        <p:txBody>
          <a:bodyPr/>
          <a:lstStyle>
            <a:lvl1pPr>
              <a:spcBef>
                <a:spcPts val="4000"/>
              </a:spcBef>
            </a:lvl1pPr>
            <a:lvl2pPr>
              <a:spcBef>
                <a:spcPts val="4000"/>
              </a:spcBef>
            </a:lvl2pPr>
            <a:lvl3pPr>
              <a:spcBef>
                <a:spcPts val="4000"/>
              </a:spcBef>
            </a:lvl3pPr>
            <a:lvl4pPr>
              <a:spcBef>
                <a:spcPts val="4000"/>
              </a:spcBef>
            </a:lvl4pPr>
            <a:lvl5pPr>
              <a:spcBef>
                <a:spcPts val="4000"/>
              </a:spcBef>
            </a:lvl5pPr>
          </a:lstStyle>
          <a:p>
            <a:r>
              <a:t>Slide bullet text</a:t>
            </a:r>
          </a:p>
          <a:p>
            <a:pPr lvl="1"/>
            <a:endParaRPr/>
          </a:p>
          <a:p>
            <a:pPr lvl="2"/>
            <a:endParaRPr/>
          </a:p>
          <a:p>
            <a:pPr lvl="3"/>
            <a:endParaRPr/>
          </a:p>
          <a:p>
            <a:pPr lvl="4"/>
            <a:endParaRPr/>
          </a:p>
        </p:txBody>
      </p:sp>
      <p:sp>
        <p:nvSpPr>
          <p:cNvPr id="192" name="Slide Number"/>
          <p:cNvSpPr txBox="1">
            <a:spLocks noGrp="1"/>
          </p:cNvSpPr>
          <p:nvPr>
            <p:ph type="sldNum" sz="quarter" idx="2"/>
          </p:nvPr>
        </p:nvSpPr>
        <p:spPr>
          <a:xfrm>
            <a:off x="23495000" y="12994233"/>
            <a:ext cx="444704" cy="461366"/>
          </a:xfrm>
          <a:prstGeom prst="rect">
            <a:avLst/>
          </a:prstGeom>
        </p:spPr>
        <p:txBody>
          <a:bodyPr wrap="square"/>
          <a:lstStyle>
            <a:lvl1pPr>
              <a:defRPr sz="2400"/>
            </a:lvl1p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mp; Photo Alt">
    <p:spTree>
      <p:nvGrpSpPr>
        <p:cNvPr id="1" name=""/>
        <p:cNvGrpSpPr/>
        <p:nvPr/>
      </p:nvGrpSpPr>
      <p:grpSpPr>
        <a:xfrm>
          <a:off x="0" y="0"/>
          <a:ext cx="0" cy="0"/>
          <a:chOff x="0" y="0"/>
          <a:chExt cx="0" cy="0"/>
        </a:xfrm>
      </p:grpSpPr>
      <p:sp>
        <p:nvSpPr>
          <p:cNvPr id="32" name="Bowl with salmon cakes, salad, and hummus"/>
          <p:cNvSpPr>
            <a:spLocks noGrp="1"/>
          </p:cNvSpPr>
          <p:nvPr>
            <p:ph type="pic" idx="21"/>
          </p:nvPr>
        </p:nvSpPr>
        <p:spPr>
          <a:xfrm>
            <a:off x="10972800" y="-203200"/>
            <a:ext cx="12144837" cy="14135100"/>
          </a:xfrm>
          <a:prstGeom prst="rect">
            <a:avLst/>
          </a:prstGeom>
        </p:spPr>
        <p:txBody>
          <a:bodyPr lIns="91439" tIns="45719" rIns="91439" bIns="45719">
            <a:noAutofit/>
          </a:bodyPr>
          <a:lstStyle/>
          <a:p>
            <a:endParaRPr/>
          </a:p>
        </p:txBody>
      </p:sp>
      <p:sp>
        <p:nvSpPr>
          <p:cNvPr id="33" name="Slide Title"/>
          <p:cNvSpPr txBox="1">
            <a:spLocks noGrp="1"/>
          </p:cNvSpPr>
          <p:nvPr>
            <p:ph type="title" hasCustomPrompt="1"/>
          </p:nvPr>
        </p:nvSpPr>
        <p:spPr>
          <a:xfrm>
            <a:off x="1206500" y="1270000"/>
            <a:ext cx="9779000" cy="5882273"/>
          </a:xfrm>
          <a:prstGeom prst="rect">
            <a:avLst/>
          </a:prstGeom>
        </p:spPr>
        <p:txBody>
          <a:bodyPr anchor="b"/>
          <a:lstStyle/>
          <a:p>
            <a:r>
              <a:t>Slide Title</a:t>
            </a:r>
          </a:p>
        </p:txBody>
      </p:sp>
      <p:sp>
        <p:nvSpPr>
          <p:cNvPr id="34" name="Body Level One…"/>
          <p:cNvSpPr txBox="1">
            <a:spLocks noGrp="1"/>
          </p:cNvSpPr>
          <p:nvPr>
            <p:ph type="body" sz="quarter" idx="1" hasCustomPrompt="1"/>
          </p:nvPr>
        </p:nvSpPr>
        <p:spPr>
          <a:xfrm>
            <a:off x="1206500" y="7060576"/>
            <a:ext cx="9779000" cy="5385424"/>
          </a:xfrm>
          <a:prstGeom prst="rect">
            <a:avLst/>
          </a:prstGeom>
        </p:spPr>
        <p:txBody>
          <a:bodyPr/>
          <a:lstStyle>
            <a:lvl1pPr marL="0" indent="0" defTabSz="825500">
              <a:lnSpc>
                <a:spcPct val="100000"/>
              </a:lnSpc>
              <a:spcBef>
                <a:spcPts val="0"/>
              </a:spcBef>
              <a:buSzTx/>
              <a:buNone/>
              <a:defRPr sz="5500" b="1"/>
            </a:lvl1pPr>
            <a:lvl2pPr marL="0" indent="457200" defTabSz="825500">
              <a:lnSpc>
                <a:spcPct val="100000"/>
              </a:lnSpc>
              <a:spcBef>
                <a:spcPts val="0"/>
              </a:spcBef>
              <a:buSzTx/>
              <a:buNone/>
              <a:defRPr sz="5500" b="1"/>
            </a:lvl2pPr>
            <a:lvl3pPr marL="0" indent="914400" defTabSz="825500">
              <a:lnSpc>
                <a:spcPct val="100000"/>
              </a:lnSpc>
              <a:spcBef>
                <a:spcPts val="0"/>
              </a:spcBef>
              <a:buSzTx/>
              <a:buNone/>
              <a:defRPr sz="5500" b="1"/>
            </a:lvl3pPr>
            <a:lvl4pPr marL="0" indent="1371600" defTabSz="825500">
              <a:lnSpc>
                <a:spcPct val="100000"/>
              </a:lnSpc>
              <a:spcBef>
                <a:spcPts val="0"/>
              </a:spcBef>
              <a:buSzTx/>
              <a:buNone/>
              <a:defRPr sz="5500" b="1"/>
            </a:lvl4pPr>
            <a:lvl5pPr marL="0" indent="1828800" defTabSz="825500">
              <a:lnSpc>
                <a:spcPct val="100000"/>
              </a:lnSpc>
              <a:spcBef>
                <a:spcPts val="0"/>
              </a:spcBef>
              <a:buSzTx/>
              <a:buNone/>
              <a:defRPr sz="5500" b="1"/>
            </a:lvl5pPr>
          </a:lstStyle>
          <a:p>
            <a:r>
              <a:t>Slide Subtitle</a:t>
            </a:r>
          </a:p>
          <a:p>
            <a:pPr lvl="1"/>
            <a:endParaRPr/>
          </a:p>
          <a:p>
            <a:pPr lvl="2"/>
            <a:endParaRPr/>
          </a:p>
          <a:p>
            <a:pPr lvl="3"/>
            <a:endParaRPr/>
          </a:p>
          <a:p>
            <a:pPr lvl="4"/>
            <a:endParaRPr/>
          </a:p>
        </p:txBody>
      </p:sp>
      <p:sp>
        <p:nvSpPr>
          <p:cNvPr id="35" name="Slide Number"/>
          <p:cNvSpPr txBox="1">
            <a:spLocks noGrp="1"/>
          </p:cNvSpPr>
          <p:nvPr>
            <p:ph type="sldNum" sz="quarter" idx="2"/>
          </p:nvPr>
        </p:nvSpPr>
        <p:spPr>
          <a:xfrm>
            <a:off x="12001499" y="13085233"/>
            <a:ext cx="368505" cy="374600"/>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42" name="Slide Title"/>
          <p:cNvSpPr txBox="1">
            <a:spLocks noGrp="1"/>
          </p:cNvSpPr>
          <p:nvPr>
            <p:ph type="title" hasCustomPrompt="1"/>
          </p:nvPr>
        </p:nvSpPr>
        <p:spPr>
          <a:prstGeom prst="rect">
            <a:avLst/>
          </a:prstGeom>
        </p:spPr>
        <p:txBody>
          <a:bodyPr/>
          <a:lstStyle/>
          <a:p>
            <a:r>
              <a:t>Slide Title</a:t>
            </a:r>
          </a:p>
        </p:txBody>
      </p:sp>
      <p:sp>
        <p:nvSpPr>
          <p:cNvPr id="43" name="Slide Subtitle"/>
          <p:cNvSpPr txBox="1">
            <a:spLocks noGrp="1"/>
          </p:cNvSpPr>
          <p:nvPr>
            <p:ph type="body" sz="quarter" idx="21" hasCustomPrompt="1"/>
          </p:nvPr>
        </p:nvSpPr>
        <p:spPr>
          <a:xfrm>
            <a:off x="1206500" y="2372962"/>
            <a:ext cx="21971000" cy="934780"/>
          </a:xfrm>
          <a:prstGeom prst="rect">
            <a:avLst/>
          </a:prstGeom>
        </p:spPr>
        <p:txBody>
          <a:bodyPr lIns="45719" tIns="45719" rIns="45719" bIns="45719"/>
          <a:lstStyle>
            <a:lvl1pPr marL="0" indent="0" defTabSz="825500">
              <a:lnSpc>
                <a:spcPct val="100000"/>
              </a:lnSpc>
              <a:spcBef>
                <a:spcPts val="0"/>
              </a:spcBef>
              <a:buSzTx/>
              <a:buNone/>
              <a:defRPr sz="5500" b="1"/>
            </a:lvl1pPr>
          </a:lstStyle>
          <a:p>
            <a:r>
              <a:t>Slide Subtitle</a:t>
            </a:r>
          </a:p>
        </p:txBody>
      </p:sp>
      <p:sp>
        <p:nvSpPr>
          <p:cNvPr id="44" name="Body Level One…"/>
          <p:cNvSpPr txBox="1">
            <a:spLocks noGrp="1"/>
          </p:cNvSpPr>
          <p:nvPr>
            <p:ph type="body" idx="1" hasCustomPrompt="1"/>
          </p:nvPr>
        </p:nvSpPr>
        <p:spPr>
          <a:prstGeom prst="rect">
            <a:avLst/>
          </a:prstGeom>
        </p:spPr>
        <p:txBody>
          <a:bodyPr/>
          <a:lstStyle/>
          <a:p>
            <a:r>
              <a:t>Slide bullet text</a:t>
            </a:r>
          </a:p>
          <a:p>
            <a:pPr lvl="1"/>
            <a:endParaRPr/>
          </a:p>
          <a:p>
            <a:pPr lvl="2"/>
            <a:endParaRPr/>
          </a:p>
          <a:p>
            <a:pPr lvl="3"/>
            <a:endParaRPr/>
          </a:p>
          <a:p>
            <a:pPr lvl="4"/>
            <a:endParaRPr/>
          </a:p>
        </p:txBody>
      </p:sp>
      <p:sp>
        <p:nvSpPr>
          <p:cNvPr id="4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52" name="Body Level One…"/>
          <p:cNvSpPr txBox="1">
            <a:spLocks noGrp="1"/>
          </p:cNvSpPr>
          <p:nvPr>
            <p:ph type="body" idx="1" hasCustomPrompt="1"/>
          </p:nvPr>
        </p:nvSpPr>
        <p:spPr>
          <a:prstGeom prst="rect">
            <a:avLst/>
          </a:prstGeom>
        </p:spPr>
        <p:txBody>
          <a:bodyPr numCol="2" spcCol="1098550"/>
          <a:lstStyle/>
          <a:p>
            <a:r>
              <a:t>Slide bullet text</a:t>
            </a:r>
          </a:p>
          <a:p>
            <a:pPr lvl="1"/>
            <a:endParaRPr/>
          </a:p>
          <a:p>
            <a:pPr lvl="2"/>
            <a:endParaRPr/>
          </a:p>
          <a:p>
            <a:pPr lvl="3"/>
            <a:endParaRPr/>
          </a:p>
          <a:p>
            <a:pPr lvl="4"/>
            <a:endParaRPr/>
          </a:p>
        </p:txBody>
      </p:sp>
      <p:sp>
        <p:nvSpPr>
          <p:cNvPr id="5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0" name="Slide Subtitle"/>
          <p:cNvSpPr txBox="1">
            <a:spLocks noGrp="1"/>
          </p:cNvSpPr>
          <p:nvPr>
            <p:ph type="body" sz="quarter" idx="21" hasCustomPrompt="1"/>
          </p:nvPr>
        </p:nvSpPr>
        <p:spPr>
          <a:xfrm>
            <a:off x="1206500" y="2372962"/>
            <a:ext cx="9779000" cy="934780"/>
          </a:xfrm>
          <a:prstGeom prst="rect">
            <a:avLst/>
          </a:prstGeom>
        </p:spPr>
        <p:txBody>
          <a:bodyPr lIns="45719" tIns="45719" rIns="45719" bIns="45719"/>
          <a:lstStyle>
            <a:lvl1pPr marL="0" indent="0" defTabSz="825500">
              <a:lnSpc>
                <a:spcPct val="100000"/>
              </a:lnSpc>
              <a:spcBef>
                <a:spcPts val="0"/>
              </a:spcBef>
              <a:buSzTx/>
              <a:buNone/>
              <a:defRPr sz="5500" b="1"/>
            </a:lvl1pPr>
          </a:lstStyle>
          <a:p>
            <a:r>
              <a:t>Slide Subtitle</a:t>
            </a:r>
          </a:p>
        </p:txBody>
      </p:sp>
      <p:sp>
        <p:nvSpPr>
          <p:cNvPr id="61" name="Body Level One…"/>
          <p:cNvSpPr txBox="1">
            <a:spLocks noGrp="1"/>
          </p:cNvSpPr>
          <p:nvPr>
            <p:ph type="body" sz="half" idx="1" hasCustomPrompt="1"/>
          </p:nvPr>
        </p:nvSpPr>
        <p:spPr>
          <a:xfrm>
            <a:off x="1206500" y="4248504"/>
            <a:ext cx="9779000" cy="8256630"/>
          </a:xfrm>
          <a:prstGeom prst="rect">
            <a:avLst/>
          </a:prstGeom>
        </p:spPr>
        <p:txBody>
          <a:bodyPr/>
          <a:lstStyle/>
          <a:p>
            <a:r>
              <a:t>Slide bullet text</a:t>
            </a:r>
          </a:p>
          <a:p>
            <a:pPr lvl="1"/>
            <a:endParaRPr/>
          </a:p>
          <a:p>
            <a:pPr lvl="2"/>
            <a:endParaRPr/>
          </a:p>
          <a:p>
            <a:pPr lvl="3"/>
            <a:endParaRPr/>
          </a:p>
          <a:p>
            <a:pPr lvl="4"/>
            <a:endParaRPr/>
          </a:p>
        </p:txBody>
      </p:sp>
      <p:sp>
        <p:nvSpPr>
          <p:cNvPr id="62" name="Bowl of pappardelle pasta with parsley butter, roasted hazelnuts, and shaved parmesan cheese"/>
          <p:cNvSpPr>
            <a:spLocks noGrp="1"/>
          </p:cNvSpPr>
          <p:nvPr>
            <p:ph type="pic" idx="22"/>
          </p:nvPr>
        </p:nvSpPr>
        <p:spPr>
          <a:xfrm>
            <a:off x="12192000" y="-407266"/>
            <a:ext cx="10916874" cy="14555832"/>
          </a:xfrm>
          <a:prstGeom prst="rect">
            <a:avLst/>
          </a:prstGeom>
        </p:spPr>
        <p:txBody>
          <a:bodyPr lIns="91439" tIns="45719" rIns="91439" bIns="45719">
            <a:noAutofit/>
          </a:bodyPr>
          <a:lstStyle/>
          <a:p>
            <a:endParaRPr/>
          </a:p>
        </p:txBody>
      </p:sp>
      <p:sp>
        <p:nvSpPr>
          <p:cNvPr id="63" name="Slide Title"/>
          <p:cNvSpPr txBox="1">
            <a:spLocks noGrp="1"/>
          </p:cNvSpPr>
          <p:nvPr>
            <p:ph type="title" hasCustomPrompt="1"/>
          </p:nvPr>
        </p:nvSpPr>
        <p:spPr>
          <a:xfrm>
            <a:off x="1206500" y="1079500"/>
            <a:ext cx="9779000" cy="1435100"/>
          </a:xfrm>
          <a:prstGeom prst="rect">
            <a:avLst/>
          </a:prstGeom>
        </p:spPr>
        <p:txBody>
          <a:bodyPr/>
          <a:lstStyle/>
          <a:p>
            <a:r>
              <a:t>Slide Title</a:t>
            </a:r>
          </a:p>
        </p:txBody>
      </p:sp>
      <p:sp>
        <p:nvSpPr>
          <p:cNvPr id="6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itle, Bullets &amp; Live Video Small">
    <p:spTree>
      <p:nvGrpSpPr>
        <p:cNvPr id="1" name=""/>
        <p:cNvGrpSpPr/>
        <p:nvPr/>
      </p:nvGrpSpPr>
      <p:grpSpPr>
        <a:xfrm>
          <a:off x="0" y="0"/>
          <a:ext cx="0" cy="0"/>
          <a:chOff x="0" y="0"/>
          <a:chExt cx="0" cy="0"/>
        </a:xfrm>
      </p:grpSpPr>
      <p:sp>
        <p:nvSpPr>
          <p:cNvPr id="71" name="Slide Subtitle"/>
          <p:cNvSpPr txBox="1">
            <a:spLocks noGrp="1"/>
          </p:cNvSpPr>
          <p:nvPr>
            <p:ph type="body" sz="quarter" idx="21" hasCustomPrompt="1"/>
          </p:nvPr>
        </p:nvSpPr>
        <p:spPr>
          <a:xfrm>
            <a:off x="1206500" y="2372962"/>
            <a:ext cx="9779000" cy="934780"/>
          </a:xfrm>
          <a:prstGeom prst="rect">
            <a:avLst/>
          </a:prstGeom>
        </p:spPr>
        <p:txBody>
          <a:bodyPr lIns="45719" tIns="45719" rIns="45719" bIns="45719"/>
          <a:lstStyle>
            <a:lvl1pPr marL="0" indent="0" defTabSz="825500">
              <a:lnSpc>
                <a:spcPct val="100000"/>
              </a:lnSpc>
              <a:spcBef>
                <a:spcPts val="0"/>
              </a:spcBef>
              <a:buSzTx/>
              <a:buNone/>
              <a:defRPr sz="5500" b="1"/>
            </a:lvl1pPr>
          </a:lstStyle>
          <a:p>
            <a:r>
              <a:t>Slide Subtitle</a:t>
            </a:r>
          </a:p>
        </p:txBody>
      </p:sp>
      <p:sp>
        <p:nvSpPr>
          <p:cNvPr id="72" name="Body Level One…"/>
          <p:cNvSpPr txBox="1">
            <a:spLocks noGrp="1"/>
          </p:cNvSpPr>
          <p:nvPr>
            <p:ph type="body" sz="half" idx="1" hasCustomPrompt="1"/>
          </p:nvPr>
        </p:nvSpPr>
        <p:spPr>
          <a:xfrm>
            <a:off x="1206500" y="4248504"/>
            <a:ext cx="9779000" cy="8256630"/>
          </a:xfrm>
          <a:prstGeom prst="rect">
            <a:avLst/>
          </a:prstGeom>
        </p:spPr>
        <p:txBody>
          <a:bodyPr/>
          <a:lstStyle/>
          <a:p>
            <a:r>
              <a:t>Slide bullet text</a:t>
            </a:r>
          </a:p>
          <a:p>
            <a:pPr lvl="1"/>
            <a:endParaRPr/>
          </a:p>
          <a:p>
            <a:pPr lvl="2"/>
            <a:endParaRPr/>
          </a:p>
          <a:p>
            <a:pPr lvl="3"/>
            <a:endParaRPr/>
          </a:p>
          <a:p>
            <a:pPr lvl="4"/>
            <a:endParaRPr/>
          </a:p>
        </p:txBody>
      </p:sp>
      <p:sp>
        <p:nvSpPr>
          <p:cNvPr id="73" name="Slide Title"/>
          <p:cNvSpPr txBox="1">
            <a:spLocks noGrp="1"/>
          </p:cNvSpPr>
          <p:nvPr>
            <p:ph type="title" hasCustomPrompt="1"/>
          </p:nvPr>
        </p:nvSpPr>
        <p:spPr>
          <a:xfrm>
            <a:off x="1206500" y="1079500"/>
            <a:ext cx="9779000" cy="1435100"/>
          </a:xfrm>
          <a:prstGeom prst="rect">
            <a:avLst/>
          </a:prstGeom>
        </p:spPr>
        <p:txBody>
          <a:bodyPr/>
          <a:lstStyle/>
          <a:p>
            <a:r>
              <a:t>Slide Title</a:t>
            </a:r>
          </a:p>
        </p:txBody>
      </p:sp>
      <p:sp>
        <p:nvSpPr>
          <p:cNvPr id="7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Title, Bullets &amp; Live Video Large">
    <p:spTree>
      <p:nvGrpSpPr>
        <p:cNvPr id="1" name=""/>
        <p:cNvGrpSpPr/>
        <p:nvPr/>
      </p:nvGrpSpPr>
      <p:grpSpPr>
        <a:xfrm>
          <a:off x="0" y="0"/>
          <a:ext cx="0" cy="0"/>
          <a:chOff x="0" y="0"/>
          <a:chExt cx="0" cy="0"/>
        </a:xfrm>
      </p:grpSpPr>
      <p:sp>
        <p:nvSpPr>
          <p:cNvPr id="81" name="Slide Subtitle"/>
          <p:cNvSpPr txBox="1">
            <a:spLocks noGrp="1"/>
          </p:cNvSpPr>
          <p:nvPr>
            <p:ph type="body" sz="quarter" idx="21" hasCustomPrompt="1"/>
          </p:nvPr>
        </p:nvSpPr>
        <p:spPr>
          <a:xfrm>
            <a:off x="1206500" y="2372962"/>
            <a:ext cx="9779000" cy="934780"/>
          </a:xfrm>
          <a:prstGeom prst="rect">
            <a:avLst/>
          </a:prstGeom>
        </p:spPr>
        <p:txBody>
          <a:bodyPr lIns="45719" tIns="45719" rIns="45719" bIns="45719"/>
          <a:lstStyle>
            <a:lvl1pPr marL="0" indent="0" defTabSz="825500">
              <a:lnSpc>
                <a:spcPct val="100000"/>
              </a:lnSpc>
              <a:spcBef>
                <a:spcPts val="0"/>
              </a:spcBef>
              <a:buSzTx/>
              <a:buNone/>
              <a:defRPr sz="5500" b="1"/>
            </a:lvl1pPr>
          </a:lstStyle>
          <a:p>
            <a:r>
              <a:t>Slide Subtitle</a:t>
            </a:r>
          </a:p>
        </p:txBody>
      </p:sp>
      <p:sp>
        <p:nvSpPr>
          <p:cNvPr id="82" name="Body Level One…"/>
          <p:cNvSpPr txBox="1">
            <a:spLocks noGrp="1"/>
          </p:cNvSpPr>
          <p:nvPr>
            <p:ph type="body" sz="half" idx="1" hasCustomPrompt="1"/>
          </p:nvPr>
        </p:nvSpPr>
        <p:spPr>
          <a:xfrm>
            <a:off x="1206500" y="4248504"/>
            <a:ext cx="9779000" cy="8256630"/>
          </a:xfrm>
          <a:prstGeom prst="rect">
            <a:avLst/>
          </a:prstGeom>
        </p:spPr>
        <p:txBody>
          <a:bodyPr/>
          <a:lstStyle/>
          <a:p>
            <a:r>
              <a:t>Slide bullet text</a:t>
            </a:r>
          </a:p>
          <a:p>
            <a:pPr lvl="1"/>
            <a:endParaRPr/>
          </a:p>
          <a:p>
            <a:pPr lvl="2"/>
            <a:endParaRPr/>
          </a:p>
          <a:p>
            <a:pPr lvl="3"/>
            <a:endParaRPr/>
          </a:p>
          <a:p>
            <a:pPr lvl="4"/>
            <a:endParaRPr/>
          </a:p>
        </p:txBody>
      </p:sp>
      <p:sp>
        <p:nvSpPr>
          <p:cNvPr id="83" name="Slide Title"/>
          <p:cNvSpPr txBox="1">
            <a:spLocks noGrp="1"/>
          </p:cNvSpPr>
          <p:nvPr>
            <p:ph type="title" hasCustomPrompt="1"/>
          </p:nvPr>
        </p:nvSpPr>
        <p:spPr>
          <a:xfrm>
            <a:off x="1206500" y="1079500"/>
            <a:ext cx="9779000" cy="1435100"/>
          </a:xfrm>
          <a:prstGeom prst="rect">
            <a:avLst/>
          </a:prstGeom>
        </p:spPr>
        <p:txBody>
          <a:bodyPr/>
          <a:lstStyle/>
          <a:p>
            <a:r>
              <a:t>Slide Title</a:t>
            </a:r>
          </a:p>
        </p:txBody>
      </p:sp>
      <p:sp>
        <p:nvSpPr>
          <p:cNvPr id="8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Section">
    <p:spTree>
      <p:nvGrpSpPr>
        <p:cNvPr id="1" name=""/>
        <p:cNvGrpSpPr/>
        <p:nvPr/>
      </p:nvGrpSpPr>
      <p:grpSpPr>
        <a:xfrm>
          <a:off x="0" y="0"/>
          <a:ext cx="0" cy="0"/>
          <a:chOff x="0" y="0"/>
          <a:chExt cx="0" cy="0"/>
        </a:xfrm>
      </p:grpSpPr>
      <p:sp>
        <p:nvSpPr>
          <p:cNvPr id="91" name="Section Title"/>
          <p:cNvSpPr txBox="1">
            <a:spLocks noGrp="1"/>
          </p:cNvSpPr>
          <p:nvPr>
            <p:ph type="title" hasCustomPrompt="1"/>
          </p:nvPr>
        </p:nvSpPr>
        <p:spPr>
          <a:xfrm>
            <a:off x="1206496" y="4533900"/>
            <a:ext cx="21971004" cy="4648200"/>
          </a:xfrm>
          <a:prstGeom prst="rect">
            <a:avLst/>
          </a:prstGeom>
        </p:spPr>
        <p:txBody>
          <a:bodyPr anchor="ctr"/>
          <a:lstStyle>
            <a:lvl1pPr>
              <a:defRPr sz="11600" b="0" spc="-232">
                <a:latin typeface="Helvetica Neue Medium"/>
                <a:ea typeface="Helvetica Neue Medium"/>
                <a:cs typeface="Helvetica Neue Medium"/>
                <a:sym typeface="Helvetica Neue Medium"/>
              </a:defRPr>
            </a:lvl1pPr>
          </a:lstStyle>
          <a:p>
            <a:r>
              <a:t>Section Title</a:t>
            </a:r>
          </a:p>
        </p:txBody>
      </p:sp>
      <p:sp>
        <p:nvSpPr>
          <p:cNvPr id="92" name="Slide Number"/>
          <p:cNvSpPr txBox="1">
            <a:spLocks noGrp="1"/>
          </p:cNvSpPr>
          <p:nvPr>
            <p:ph type="sldNum" sz="quarter" idx="2"/>
          </p:nvPr>
        </p:nvSpPr>
        <p:spPr>
          <a:xfrm>
            <a:off x="12001499" y="13085233"/>
            <a:ext cx="368505" cy="374600"/>
          </a:xfrm>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lide Title"/>
          <p:cNvSpPr txBox="1">
            <a:spLocks noGrp="1"/>
          </p:cNvSpPr>
          <p:nvPr>
            <p:ph type="title" hasCustomPrompt="1"/>
          </p:nvPr>
        </p:nvSpPr>
        <p:spPr>
          <a:xfrm>
            <a:off x="1206500" y="1079500"/>
            <a:ext cx="21971000" cy="143316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r>
              <a:t>Slide Title</a:t>
            </a:r>
          </a:p>
        </p:txBody>
      </p:sp>
      <p:sp>
        <p:nvSpPr>
          <p:cNvPr id="3" name="Body Level One…"/>
          <p:cNvSpPr txBox="1">
            <a:spLocks noGrp="1"/>
          </p:cNvSpPr>
          <p:nvPr>
            <p:ph type="body" idx="1" hasCustomPrompt="1"/>
          </p:nvPr>
        </p:nvSpPr>
        <p:spPr>
          <a:xfrm>
            <a:off x="1206500" y="4248504"/>
            <a:ext cx="21971000" cy="825601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r>
              <a:t>Slide bullet text</a:t>
            </a:r>
          </a:p>
          <a:p>
            <a:pPr lvl="1"/>
            <a:endParaRPr/>
          </a:p>
          <a:p>
            <a:pPr lvl="2"/>
            <a:endParaRPr/>
          </a:p>
          <a:p>
            <a:pPr lvl="3"/>
            <a:endParaRPr/>
          </a:p>
          <a:p>
            <a:pPr lvl="4"/>
            <a:endParaRPr/>
          </a:p>
        </p:txBody>
      </p:sp>
      <p:sp>
        <p:nvSpPr>
          <p:cNvPr id="4" name="Slide Number"/>
          <p:cNvSpPr txBox="1">
            <a:spLocks noGrp="1"/>
          </p:cNvSpPr>
          <p:nvPr>
            <p:ph type="sldNum" sz="quarter" idx="2"/>
          </p:nvPr>
        </p:nvSpPr>
        <p:spPr>
          <a:xfrm>
            <a:off x="12001499" y="13080999"/>
            <a:ext cx="368505" cy="374600"/>
          </a:xfrm>
          <a:prstGeom prst="rect">
            <a:avLst/>
          </a:prstGeom>
          <a:ln w="12700">
            <a:miter lim="400000"/>
          </a:ln>
        </p:spPr>
        <p:txBody>
          <a:bodyPr wrap="none" lIns="50800" tIns="50800" rIns="50800" bIns="50800" anchor="b">
            <a:spAutoFit/>
          </a:bodyPr>
          <a:lstStyle>
            <a:lvl1pPr algn="ctr" defTabSz="584200">
              <a:lnSpc>
                <a:spcPct val="100000"/>
              </a:lnSpc>
              <a:spcBef>
                <a:spcPts val="0"/>
              </a:spcBef>
              <a:defRPr sz="1800"/>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Lst>
  <p:transition spd="med"/>
  <p:txStyles>
    <p:titleStyle>
      <a:lvl1pPr marL="0" marR="0" indent="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1pPr>
      <a:lvl2pPr marL="0" marR="0" indent="457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2pPr>
      <a:lvl3pPr marL="0" marR="0" indent="914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3pPr>
      <a:lvl4pPr marL="0" marR="0" indent="1371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4pPr>
      <a:lvl5pPr marL="0" marR="0" indent="18288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5pPr>
      <a:lvl6pPr marL="0" marR="0" indent="22860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6pPr>
      <a:lvl7pPr marL="0" marR="0" indent="2743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7pPr>
      <a:lvl8pPr marL="0" marR="0" indent="3200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8pPr>
      <a:lvl9pPr marL="0" marR="0" indent="3657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9pPr>
    </p:titleStyle>
    <p:bodyStyle>
      <a:lvl1pPr marL="6096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1pPr>
      <a:lvl2pPr marL="12192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2pPr>
      <a:lvl3pPr marL="18288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3pPr>
      <a:lvl4pPr marL="24384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4pPr>
      <a:lvl5pPr marL="30480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5pPr>
      <a:lvl6pPr marL="36576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6pPr>
      <a:lvl7pPr marL="42672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7pPr>
      <a:lvl8pPr marL="48768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8pPr>
      <a:lvl9pPr marL="54864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1pPr>
      <a:lvl2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2pPr>
      <a:lvl3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3pPr>
      <a:lvl4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4pPr>
      <a:lvl5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5pPr>
      <a:lvl6pPr marL="0" marR="0" indent="2286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6pPr>
      <a:lvl7pPr marL="0" marR="0" indent="2743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7pPr>
      <a:lvl8pPr marL="0" marR="0" indent="3200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8pPr>
      <a:lvl9pPr marL="0" marR="0" indent="3657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tif"/></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0.xml"/><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7.png"/><Relationship Id="rId5" Type="http://schemas.openxmlformats.org/officeDocument/2006/relationships/image" Target="../media/image20.png"/><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notesSlide" Target="../notesSlides/notesSlide12.xml"/><Relationship Id="rId1" Type="http://schemas.openxmlformats.org/officeDocument/2006/relationships/slideLayout" Target="../slideLayouts/slideLayout20.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13.xml.rels><?xml version="1.0" encoding="UTF-8" standalone="yes"?>
<Relationships xmlns="http://schemas.openxmlformats.org/package/2006/relationships"><Relationship Id="rId2" Type="http://schemas.openxmlformats.org/officeDocument/2006/relationships/hyperlink" Target="https://arxiv.org/pdf/2411.04175" TargetMode="Externa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3" Type="http://schemas.openxmlformats.org/officeDocument/2006/relationships/hyperlink" Target="https://pbc.web.cern.ch/" TargetMode="External"/><Relationship Id="rId2" Type="http://schemas.openxmlformats.org/officeDocument/2006/relationships/hyperlink" Target="https://fpf.web.cern.ch/" TargetMode="External"/><Relationship Id="rId1" Type="http://schemas.openxmlformats.org/officeDocument/2006/relationships/slideLayout" Target="../slideLayouts/slideLayout4.xml"/><Relationship Id="rId5" Type="http://schemas.openxmlformats.org/officeDocument/2006/relationships/hyperlink" Target="https://arxiv.org/abs/2411.04175" TargetMode="External"/><Relationship Id="rId4" Type="http://schemas.openxmlformats.org/officeDocument/2006/relationships/hyperlink" Target="https://pbc.web.cern.ch/fpf-resources"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hyperlink" Target="https://pbc.web.cern.ch/fpf-resources" TargetMode="External"/><Relationship Id="rId2" Type="http://schemas.openxmlformats.org/officeDocument/2006/relationships/notesSlide" Target="../notesSlides/notesSlide3.xml"/><Relationship Id="rId1" Type="http://schemas.openxmlformats.org/officeDocument/2006/relationships/slideLayout" Target="../slideLayouts/slideLayout4.xml"/><Relationship Id="rId5" Type="http://schemas.openxmlformats.org/officeDocument/2006/relationships/hyperlink" Target="https://indico.cern.ch/event/1473651/" TargetMode="External"/><Relationship Id="rId4" Type="http://schemas.openxmlformats.org/officeDocument/2006/relationships/hyperlink" Target="https://arxiv.org/abs/2411.04175"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4.xml"/><Relationship Id="rId5" Type="http://schemas.openxmlformats.org/officeDocument/2006/relationships/image" Target="../media/image16.png"/><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2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 name="DPF/DPB Forum for US contributions to the European Strategy for Particle Physics.  Feb 27, 2025"/>
          <p:cNvSpPr txBox="1">
            <a:spLocks noGrp="1"/>
          </p:cNvSpPr>
          <p:nvPr>
            <p:ph type="body" idx="21"/>
          </p:nvPr>
        </p:nvSpPr>
        <p:spPr>
          <a:xfrm>
            <a:off x="1373047" y="9879365"/>
            <a:ext cx="10735786" cy="2078618"/>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normAutofit/>
          </a:bodyPr>
          <a:lstStyle>
            <a:lvl1pPr>
              <a:defRPr sz="4300"/>
            </a:lvl1pPr>
          </a:lstStyle>
          <a:p>
            <a:r>
              <a:rPr lang="en-US" dirty="0"/>
              <a:t>The 2025 Canadian Association of Physicists Congress (June 9-13, 2025), University of Saskatchewan</a:t>
            </a:r>
            <a:endParaRPr dirty="0"/>
          </a:p>
        </p:txBody>
      </p:sp>
      <p:sp>
        <p:nvSpPr>
          <p:cNvPr id="202" name="Physics and Project planning for Forward Physics Facility"/>
          <p:cNvSpPr txBox="1">
            <a:spLocks noGrp="1"/>
          </p:cNvSpPr>
          <p:nvPr>
            <p:ph type="ctrTitle"/>
          </p:nvPr>
        </p:nvSpPr>
        <p:spPr>
          <a:xfrm>
            <a:off x="1264385" y="3532025"/>
            <a:ext cx="7736191" cy="4648201"/>
          </a:xfrm>
          <a:prstGeom prst="rect">
            <a:avLst/>
          </a:prstGeom>
        </p:spPr>
        <p:txBody>
          <a:bodyPr/>
          <a:lstStyle>
            <a:lvl1pPr defTabSz="1950671">
              <a:defRPr sz="8000" spc="-159"/>
            </a:lvl1pPr>
          </a:lstStyle>
          <a:p>
            <a:r>
              <a:t>Physics and Project planning for Forward Physics Facility</a:t>
            </a:r>
          </a:p>
        </p:txBody>
      </p:sp>
      <p:sp>
        <p:nvSpPr>
          <p:cNvPr id="203" name="Milind V. Diwan (Brookhaven National Laboratory) on behalf of the FPF working group under the PBC/CERN"/>
          <p:cNvSpPr txBox="1">
            <a:spLocks noGrp="1"/>
          </p:cNvSpPr>
          <p:nvPr>
            <p:ph type="subTitle" sz="quarter" idx="1"/>
          </p:nvPr>
        </p:nvSpPr>
        <p:spPr>
          <a:xfrm>
            <a:off x="1384841" y="8080912"/>
            <a:ext cx="11654118" cy="1578085"/>
          </a:xfrm>
          <a:prstGeom prst="rect">
            <a:avLst/>
          </a:prstGeom>
        </p:spPr>
        <p:txBody>
          <a:bodyPr/>
          <a:lstStyle/>
          <a:p>
            <a:pPr defTabSz="462280">
              <a:defRPr sz="3080"/>
            </a:pPr>
            <a:endParaRPr/>
          </a:p>
          <a:p>
            <a:pPr defTabSz="462280">
              <a:defRPr sz="3080"/>
            </a:pPr>
            <a:r>
              <a:t>Milind V. Diwan (Brookhaven National Laboratory) on behalf of the FPF working group under the PBC/CERN</a:t>
            </a:r>
          </a:p>
        </p:txBody>
      </p:sp>
      <p:pic>
        <p:nvPicPr>
          <p:cNvPr id="204" name="Image" descr="Image"/>
          <p:cNvPicPr>
            <a:picLocks noChangeAspect="1"/>
          </p:cNvPicPr>
          <p:nvPr/>
        </p:nvPicPr>
        <p:blipFill>
          <a:blip r:embed="rId3"/>
          <a:stretch>
            <a:fillRect/>
          </a:stretch>
        </p:blipFill>
        <p:spPr>
          <a:xfrm>
            <a:off x="17575839" y="750535"/>
            <a:ext cx="5759758" cy="1419072"/>
          </a:xfrm>
          <a:prstGeom prst="rect">
            <a:avLst/>
          </a:prstGeom>
          <a:ln w="12700">
            <a:miter lim="400000"/>
          </a:ln>
        </p:spPr>
      </p:pic>
      <p:pic>
        <p:nvPicPr>
          <p:cNvPr id="205" name="Image" descr="Image"/>
          <p:cNvPicPr>
            <a:picLocks noChangeAspect="1"/>
          </p:cNvPicPr>
          <p:nvPr/>
        </p:nvPicPr>
        <p:blipFill>
          <a:blip r:embed="rId4"/>
          <a:stretch>
            <a:fillRect/>
          </a:stretch>
        </p:blipFill>
        <p:spPr>
          <a:xfrm>
            <a:off x="15025472" y="566868"/>
            <a:ext cx="1786406" cy="1786407"/>
          </a:xfrm>
          <a:prstGeom prst="rect">
            <a:avLst/>
          </a:prstGeom>
          <a:ln w="12700">
            <a:miter lim="400000"/>
          </a:ln>
        </p:spPr>
      </p:pic>
      <p:pic>
        <p:nvPicPr>
          <p:cNvPr id="206" name="Image" descr="Image"/>
          <p:cNvPicPr>
            <a:picLocks noChangeAspect="1"/>
          </p:cNvPicPr>
          <p:nvPr/>
        </p:nvPicPr>
        <p:blipFill>
          <a:blip r:embed="rId5"/>
          <a:stretch>
            <a:fillRect/>
          </a:stretch>
        </p:blipFill>
        <p:spPr>
          <a:xfrm>
            <a:off x="9947331" y="1042954"/>
            <a:ext cx="4314180" cy="834234"/>
          </a:xfrm>
          <a:prstGeom prst="rect">
            <a:avLst/>
          </a:prstGeom>
          <a:ln w="12700">
            <a:miter lim="400000"/>
          </a:ln>
        </p:spPr>
      </p:pic>
      <p:pic>
        <p:nvPicPr>
          <p:cNvPr id="207" name="Image" descr="Image"/>
          <p:cNvPicPr>
            <a:picLocks noChangeAspect="1"/>
          </p:cNvPicPr>
          <p:nvPr/>
        </p:nvPicPr>
        <p:blipFill>
          <a:blip r:embed="rId6"/>
          <a:stretch>
            <a:fillRect/>
          </a:stretch>
        </p:blipFill>
        <p:spPr>
          <a:xfrm>
            <a:off x="4672509" y="530055"/>
            <a:ext cx="1606890" cy="1606890"/>
          </a:xfrm>
          <a:prstGeom prst="rect">
            <a:avLst/>
          </a:prstGeom>
          <a:ln w="12700">
            <a:miter lim="400000"/>
          </a:ln>
        </p:spPr>
      </p:pic>
      <p:pic>
        <p:nvPicPr>
          <p:cNvPr id="208" name="Image" descr="Image"/>
          <p:cNvPicPr>
            <a:picLocks noChangeAspect="1"/>
          </p:cNvPicPr>
          <p:nvPr/>
        </p:nvPicPr>
        <p:blipFill>
          <a:blip r:embed="rId7"/>
          <a:stretch>
            <a:fillRect/>
          </a:stretch>
        </p:blipFill>
        <p:spPr>
          <a:xfrm>
            <a:off x="6630159" y="1087257"/>
            <a:ext cx="2553211" cy="745629"/>
          </a:xfrm>
          <a:prstGeom prst="rect">
            <a:avLst/>
          </a:prstGeom>
          <a:ln w="12700">
            <a:miter lim="400000"/>
          </a:ln>
        </p:spPr>
      </p:pic>
      <p:sp>
        <p:nvSpPr>
          <p:cNvPr id="209" name="Forward Physics Facility (FPF) is for neutral long lived particles emerging in the forward direction from the LHC collisions."/>
          <p:cNvSpPr txBox="1"/>
          <p:nvPr/>
        </p:nvSpPr>
        <p:spPr>
          <a:xfrm>
            <a:off x="3323599" y="12178351"/>
            <a:ext cx="17736802" cy="103034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defTabSz="825500">
              <a:lnSpc>
                <a:spcPct val="100000"/>
              </a:lnSpc>
              <a:spcBef>
                <a:spcPts val="0"/>
              </a:spcBef>
              <a:defRPr sz="3000" b="1">
                <a:solidFill>
                  <a:schemeClr val="accent5">
                    <a:hueOff val="-82419"/>
                    <a:satOff val="-9513"/>
                    <a:lumOff val="-16343"/>
                  </a:schemeClr>
                </a:solidFill>
              </a:defRPr>
            </a:lvl1pPr>
          </a:lstStyle>
          <a:p>
            <a:pPr>
              <a:defRPr>
                <a:solidFill>
                  <a:srgbClr val="000000"/>
                </a:solidFill>
              </a:defRPr>
            </a:pPr>
            <a:r>
              <a:rPr dirty="0">
                <a:solidFill>
                  <a:schemeClr val="accent5">
                    <a:hueOff val="-82419"/>
                    <a:satOff val="-9513"/>
                    <a:lumOff val="-16343"/>
                  </a:schemeClr>
                </a:solidFill>
              </a:rPr>
              <a:t>Forward Physics Facility (FPF) is for neutral long lived particles emerging in the forward direction from the LHC collisions. </a:t>
            </a:r>
          </a:p>
        </p:txBody>
      </p:sp>
      <p:pic>
        <p:nvPicPr>
          <p:cNvPr id="210" name="Picture 2" descr="Picture 2"/>
          <p:cNvPicPr>
            <a:picLocks noChangeAspect="1"/>
          </p:cNvPicPr>
          <p:nvPr/>
        </p:nvPicPr>
        <p:blipFill>
          <a:blip r:embed="rId8"/>
          <a:stretch>
            <a:fillRect/>
          </a:stretch>
        </p:blipFill>
        <p:spPr>
          <a:xfrm>
            <a:off x="14094023" y="3564621"/>
            <a:ext cx="8758271" cy="8332078"/>
          </a:xfrm>
          <a:prstGeom prst="rect">
            <a:avLst/>
          </a:prstGeom>
          <a:ln w="12700">
            <a:miter lim="400000"/>
          </a:ln>
        </p:spPr>
      </p:pic>
      <p:sp>
        <p:nvSpPr>
          <p:cNvPr id="211" name="And many university collaborators from US, Europe, and Asia"/>
          <p:cNvSpPr txBox="1"/>
          <p:nvPr/>
        </p:nvSpPr>
        <p:spPr>
          <a:xfrm>
            <a:off x="5395875" y="2655723"/>
            <a:ext cx="17494164" cy="8084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r>
              <a:t>And many university collaborators from US, Europe, and Asia</a:t>
            </a:r>
          </a:p>
        </p:txBody>
      </p:sp>
      <p:sp>
        <p:nvSpPr>
          <p:cNvPr id="212" name="Slide Number"/>
          <p:cNvSpPr txBox="1">
            <a:spLocks noGrp="1"/>
          </p:cNvSpPr>
          <p:nvPr>
            <p:ph type="sldNum" sz="quarter" idx="2"/>
          </p:nvPr>
        </p:nvSpPr>
        <p:spPr>
          <a:xfrm>
            <a:off x="12065050" y="13080999"/>
            <a:ext cx="241403" cy="374600"/>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a:t>1</a:t>
            </a:fld>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7" presetClass="entr" presetSubtype="4" fill="hold" grpId="1" nodeType="afterEffect">
                                  <p:stCondLst>
                                    <p:cond delay="0"/>
                                  </p:stCondLst>
                                  <p:iterate>
                                    <p:tmAbs val="0"/>
                                  </p:iterate>
                                  <p:childTnLst>
                                    <p:set>
                                      <p:cBhvr>
                                        <p:cTn id="6" fill="hold"/>
                                        <p:tgtEl>
                                          <p:spTgt spid="210"/>
                                        </p:tgtEl>
                                        <p:attrNameLst>
                                          <p:attrName>style.visibility</p:attrName>
                                        </p:attrNameLst>
                                      </p:cBhvr>
                                      <p:to>
                                        <p:strVal val="visible"/>
                                      </p:to>
                                    </p:set>
                                    <p:anim calcmode="lin" valueType="num">
                                      <p:cBhvr>
                                        <p:cTn id="7" dur="3000" fill="hold"/>
                                        <p:tgtEl>
                                          <p:spTgt spid="210"/>
                                        </p:tgtEl>
                                        <p:attrNameLst>
                                          <p:attrName>ppt_x</p:attrName>
                                        </p:attrNameLst>
                                      </p:cBhvr>
                                      <p:tavLst>
                                        <p:tav tm="0">
                                          <p:val>
                                            <p:strVal val="#ppt_x"/>
                                          </p:val>
                                        </p:tav>
                                        <p:tav tm="100000">
                                          <p:val>
                                            <p:strVal val="#ppt_x"/>
                                          </p:val>
                                        </p:tav>
                                      </p:tavLst>
                                    </p:anim>
                                    <p:anim calcmode="lin" valueType="num">
                                      <p:cBhvr>
                                        <p:cTn id="8" dur="3000" fill="hold"/>
                                        <p:tgtEl>
                                          <p:spTgt spid="2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0" grpId="1" animBg="1" advAuto="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 name="Detector parameters and physics (summary)"/>
          <p:cNvSpPr txBox="1">
            <a:spLocks noGrp="1"/>
          </p:cNvSpPr>
          <p:nvPr>
            <p:ph type="title"/>
          </p:nvPr>
        </p:nvSpPr>
        <p:spPr>
          <a:xfrm>
            <a:off x="1206500" y="158076"/>
            <a:ext cx="21971000" cy="1433164"/>
          </a:xfrm>
          <a:prstGeom prst="rect">
            <a:avLst/>
          </a:prstGeom>
        </p:spPr>
        <p:txBody>
          <a:bodyPr/>
          <a:lstStyle>
            <a:lvl1pPr defTabSz="2413955">
              <a:defRPr sz="8415" spc="-168"/>
            </a:lvl1pPr>
          </a:lstStyle>
          <a:p>
            <a:r>
              <a:t>Detector parameters and physics (summary)</a:t>
            </a:r>
          </a:p>
        </p:txBody>
      </p:sp>
      <p:graphicFrame>
        <p:nvGraphicFramePr>
          <p:cNvPr id="312" name="Table 1"/>
          <p:cNvGraphicFramePr/>
          <p:nvPr/>
        </p:nvGraphicFramePr>
        <p:xfrm>
          <a:off x="1621546" y="1888849"/>
          <a:ext cx="21140904" cy="9691555"/>
        </p:xfrm>
        <a:graphic>
          <a:graphicData uri="http://schemas.openxmlformats.org/drawingml/2006/table">
            <a:tbl>
              <a:tblPr firstRow="1" firstCol="1">
                <a:tableStyleId>{4C3C2611-4C71-4FC5-86AE-919BDF0F9419}</a:tableStyleId>
              </a:tblPr>
              <a:tblGrid>
                <a:gridCol w="5285226">
                  <a:extLst>
                    <a:ext uri="{9D8B030D-6E8A-4147-A177-3AD203B41FA5}">
                      <a16:colId xmlns:a16="http://schemas.microsoft.com/office/drawing/2014/main" val="20000"/>
                    </a:ext>
                  </a:extLst>
                </a:gridCol>
                <a:gridCol w="5285226">
                  <a:extLst>
                    <a:ext uri="{9D8B030D-6E8A-4147-A177-3AD203B41FA5}">
                      <a16:colId xmlns:a16="http://schemas.microsoft.com/office/drawing/2014/main" val="20001"/>
                    </a:ext>
                  </a:extLst>
                </a:gridCol>
                <a:gridCol w="5285226">
                  <a:extLst>
                    <a:ext uri="{9D8B030D-6E8A-4147-A177-3AD203B41FA5}">
                      <a16:colId xmlns:a16="http://schemas.microsoft.com/office/drawing/2014/main" val="20002"/>
                    </a:ext>
                  </a:extLst>
                </a:gridCol>
                <a:gridCol w="5285226">
                  <a:extLst>
                    <a:ext uri="{9D8B030D-6E8A-4147-A177-3AD203B41FA5}">
                      <a16:colId xmlns:a16="http://schemas.microsoft.com/office/drawing/2014/main" val="20003"/>
                    </a:ext>
                  </a:extLst>
                </a:gridCol>
              </a:tblGrid>
              <a:tr h="1938311">
                <a:tc>
                  <a:txBody>
                    <a:bodyPr/>
                    <a:lstStyle/>
                    <a:p>
                      <a:pPr defTabSz="914400">
                        <a:tabLst>
                          <a:tab pos="1663700" algn="l"/>
                        </a:tabLst>
                        <a:defRPr b="0"/>
                      </a:pPr>
                      <a:r>
                        <a:rPr sz="2700" b="1"/>
                        <a:t>Detector</a:t>
                      </a:r>
                    </a:p>
                  </a:txBody>
                  <a:tcPr marL="50800" marR="50800" marT="50800" marB="50800" anchor="ctr" horzOverflow="overflow"/>
                </a:tc>
                <a:tc>
                  <a:txBody>
                    <a:bodyPr/>
                    <a:lstStyle/>
                    <a:p>
                      <a:pPr defTabSz="914400">
                        <a:tabLst>
                          <a:tab pos="1663700" algn="l"/>
                        </a:tabLst>
                        <a:defRPr b="0"/>
                      </a:pPr>
                      <a:r>
                        <a:rPr sz="2700" b="1"/>
                        <a:t>Design/Parameter</a:t>
                      </a:r>
                    </a:p>
                  </a:txBody>
                  <a:tcPr marL="50800" marR="50800" marT="50800" marB="50800" anchor="ctr" horzOverflow="overflow"/>
                </a:tc>
                <a:tc>
                  <a:txBody>
                    <a:bodyPr/>
                    <a:lstStyle/>
                    <a:p>
                      <a:pPr defTabSz="914400">
                        <a:tabLst>
                          <a:tab pos="1663700" algn="l"/>
                        </a:tabLst>
                        <a:defRPr b="0"/>
                      </a:pPr>
                      <a:r>
                        <a:rPr sz="2700" b="1"/>
                        <a:t>Standard Model Physics</a:t>
                      </a:r>
                    </a:p>
                  </a:txBody>
                  <a:tcPr marL="50800" marR="50800" marT="50800" marB="50800" anchor="ctr" horzOverflow="overflow"/>
                </a:tc>
                <a:tc>
                  <a:txBody>
                    <a:bodyPr/>
                    <a:lstStyle/>
                    <a:p>
                      <a:pPr defTabSz="914400">
                        <a:tabLst>
                          <a:tab pos="1663700" algn="l"/>
                        </a:tabLst>
                        <a:defRPr b="0"/>
                      </a:pPr>
                      <a:r>
                        <a:rPr sz="2700" b="1"/>
                        <a:t>Discovery and Rare Phenomena Physics</a:t>
                      </a:r>
                    </a:p>
                  </a:txBody>
                  <a:tcPr marL="50800" marR="50800" marT="50800" marB="50800" anchor="ctr" horzOverflow="overflow"/>
                </a:tc>
                <a:extLst>
                  <a:ext uri="{0D108BD9-81ED-4DB2-BD59-A6C34878D82A}">
                    <a16:rowId xmlns:a16="http://schemas.microsoft.com/office/drawing/2014/main" val="10000"/>
                  </a:ext>
                </a:extLst>
              </a:tr>
              <a:tr h="1938311">
                <a:tc>
                  <a:txBody>
                    <a:bodyPr/>
                    <a:lstStyle/>
                    <a:p>
                      <a:pPr defTabSz="914400">
                        <a:tabLst>
                          <a:tab pos="1663700" algn="l"/>
                        </a:tabLst>
                        <a:defRPr b="0"/>
                      </a:pPr>
                      <a:r>
                        <a:rPr sz="2700" b="1"/>
                        <a:t>FLArE</a:t>
                      </a:r>
                    </a:p>
                  </a:txBody>
                  <a:tcPr marL="50800" marR="50800" marT="50800" marB="50800" anchor="ctr" horzOverflow="overflow"/>
                </a:tc>
                <a:tc>
                  <a:txBody>
                    <a:bodyPr/>
                    <a:lstStyle/>
                    <a:p>
                      <a:pPr defTabSz="914400"/>
                      <a:r>
                        <a:rPr sz="2700"/>
                        <a:t>Liquid argon TPC/10 ton active target/~ns timing/Fe-Scin hadronic calorimeter(40 ton)</a:t>
                      </a:r>
                    </a:p>
                  </a:txBody>
                  <a:tcPr marL="50800" marR="50800" marT="50800" marB="50800" anchor="ctr" horzOverflow="overflow"/>
                </a:tc>
                <a:tc>
                  <a:txBody>
                    <a:bodyPr/>
                    <a:lstStyle/>
                    <a:p>
                      <a:pPr defTabSz="914400"/>
                      <a:r>
                        <a:rPr sz="2700"/>
                        <a:t>High eff. Muon/Electron neutrino spectrum. wider eta coverage,  Low purity Tau neutrinos spectrum</a:t>
                      </a:r>
                    </a:p>
                  </a:txBody>
                  <a:tcPr marL="50800" marR="50800" marT="50800" marB="50800" anchor="ctr" horzOverflow="overflow"/>
                </a:tc>
                <a:tc>
                  <a:txBody>
                    <a:bodyPr/>
                    <a:lstStyle/>
                    <a:p>
                      <a:pPr defTabSz="914400"/>
                      <a:r>
                        <a:rPr sz="2700"/>
                        <a:t>LLP interactions with low threshold. Inelastic DM, DM scattering,  mCP interactions. Neutrino Tridents </a:t>
                      </a:r>
                    </a:p>
                  </a:txBody>
                  <a:tcPr marL="50800" marR="50800" marT="50800" marB="50800" anchor="ctr" horzOverflow="overflow"/>
                </a:tc>
                <a:extLst>
                  <a:ext uri="{0D108BD9-81ED-4DB2-BD59-A6C34878D82A}">
                    <a16:rowId xmlns:a16="http://schemas.microsoft.com/office/drawing/2014/main" val="10001"/>
                  </a:ext>
                </a:extLst>
              </a:tr>
              <a:tr h="1938311">
                <a:tc>
                  <a:txBody>
                    <a:bodyPr/>
                    <a:lstStyle/>
                    <a:p>
                      <a:pPr defTabSz="914400">
                        <a:tabLst>
                          <a:tab pos="1663700" algn="l"/>
                        </a:tabLst>
                        <a:defRPr b="0"/>
                      </a:pPr>
                      <a:r>
                        <a:rPr sz="2700" b="1"/>
                        <a:t>FASERnu2</a:t>
                      </a:r>
                    </a:p>
                  </a:txBody>
                  <a:tcPr marL="50800" marR="50800" marT="50800" marB="50800" anchor="ctr" horzOverflow="overflow"/>
                </a:tc>
                <a:tc>
                  <a:txBody>
                    <a:bodyPr/>
                    <a:lstStyle/>
                    <a:p>
                      <a:pPr defTabSz="914400"/>
                      <a:r>
                        <a:rPr sz="2700"/>
                        <a:t>Tungsten/emulsion/20 ton/high spatial resolution &lt;1micron. </a:t>
                      </a:r>
                    </a:p>
                  </a:txBody>
                  <a:tcPr marL="50800" marR="50800" marT="50800" marB="50800" anchor="ctr" horzOverflow="overflow"/>
                </a:tc>
                <a:tc>
                  <a:txBody>
                    <a:bodyPr/>
                    <a:lstStyle/>
                    <a:p>
                      <a:pPr defTabSz="914400"/>
                      <a:r>
                        <a:rPr sz="2700"/>
                        <a:t>High eff Tau neutrino detection. Charm detection. Muon/electron neutrino spectra at high eta</a:t>
                      </a:r>
                    </a:p>
                  </a:txBody>
                  <a:tcPr marL="50800" marR="50800" marT="50800" marB="50800" anchor="ctr" horzOverflow="overflow"/>
                </a:tc>
                <a:tc>
                  <a:txBody>
                    <a:bodyPr/>
                    <a:lstStyle/>
                    <a:p>
                      <a:pPr defTabSz="914400"/>
                      <a:r>
                        <a:rPr sz="2700"/>
                        <a:t>DM scattering, Neutrino Tridents</a:t>
                      </a:r>
                    </a:p>
                  </a:txBody>
                  <a:tcPr marL="50800" marR="50800" marT="50800" marB="50800" anchor="ctr" horzOverflow="overflow"/>
                </a:tc>
                <a:extLst>
                  <a:ext uri="{0D108BD9-81ED-4DB2-BD59-A6C34878D82A}">
                    <a16:rowId xmlns:a16="http://schemas.microsoft.com/office/drawing/2014/main" val="10002"/>
                  </a:ext>
                </a:extLst>
              </a:tr>
              <a:tr h="1938311">
                <a:tc>
                  <a:txBody>
                    <a:bodyPr/>
                    <a:lstStyle/>
                    <a:p>
                      <a:pPr defTabSz="914400">
                        <a:tabLst>
                          <a:tab pos="1663700" algn="l"/>
                        </a:tabLst>
                        <a:defRPr b="0"/>
                      </a:pPr>
                      <a:r>
                        <a:rPr sz="2700" b="1"/>
                        <a:t>FASER2</a:t>
                      </a:r>
                    </a:p>
                  </a:txBody>
                  <a:tcPr marL="50800" marR="50800" marT="50800" marB="50800" anchor="ctr" horzOverflow="overflow"/>
                </a:tc>
                <a:tc>
                  <a:txBody>
                    <a:bodyPr/>
                    <a:lstStyle/>
                    <a:p>
                      <a:pPr defTabSz="914400"/>
                      <a:r>
                        <a:rPr sz="2700"/>
                        <a:t>Magnetic Spectrometer/SciFi/~4 T-meter/aperture ~ 3mx1m;
dp/p ~ 5% @ TeV</a:t>
                      </a:r>
                    </a:p>
                  </a:txBody>
                  <a:tcPr marL="50800" marR="50800" marT="50800" marB="50800" anchor="ctr" horzOverflow="overflow"/>
                </a:tc>
                <a:tc>
                  <a:txBody>
                    <a:bodyPr/>
                    <a:lstStyle/>
                    <a:p>
                      <a:pPr defTabSz="914400"/>
                      <a:r>
                        <a:rPr sz="2700"/>
                        <a:t>High acceptance Muon spectrometer for FLArE and FASERnu2</a:t>
                      </a:r>
                    </a:p>
                  </a:txBody>
                  <a:tcPr marL="50800" marR="50800" marT="50800" marB="50800" anchor="ctr" horzOverflow="overflow"/>
                </a:tc>
                <a:tc>
                  <a:txBody>
                    <a:bodyPr/>
                    <a:lstStyle/>
                    <a:p>
                      <a:pPr defTabSz="914400"/>
                      <a:r>
                        <a:rPr sz="2700"/>
                        <a:t>Dark sector decays of neutral LLPs, Inelastic DM, Quirks</a:t>
                      </a:r>
                    </a:p>
                  </a:txBody>
                  <a:tcPr marL="50800" marR="50800" marT="50800" marB="50800" anchor="ctr" horzOverflow="overflow"/>
                </a:tc>
                <a:extLst>
                  <a:ext uri="{0D108BD9-81ED-4DB2-BD59-A6C34878D82A}">
                    <a16:rowId xmlns:a16="http://schemas.microsoft.com/office/drawing/2014/main" val="10003"/>
                  </a:ext>
                </a:extLst>
              </a:tr>
              <a:tr h="1938311">
                <a:tc>
                  <a:txBody>
                    <a:bodyPr/>
                    <a:lstStyle/>
                    <a:p>
                      <a:pPr defTabSz="914400">
                        <a:tabLst>
                          <a:tab pos="1663700" algn="l"/>
                        </a:tabLst>
                        <a:defRPr b="0"/>
                      </a:pPr>
                      <a:r>
                        <a:rPr sz="2700" b="1"/>
                        <a:t>FORMOSA</a:t>
                      </a:r>
                    </a:p>
                  </a:txBody>
                  <a:tcPr marL="50800" marR="50800" marT="50800" marB="50800" anchor="ctr" horzOverflow="overflow"/>
                </a:tc>
                <a:tc>
                  <a:txBody>
                    <a:bodyPr/>
                    <a:lstStyle/>
                    <a:p>
                      <a:pPr defTabSz="914400"/>
                      <a:r>
                        <a:rPr sz="2700"/>
                        <a:t>Plastic Scintillator Array/high resolution dE/dx (4 layers, 4 tons)  </a:t>
                      </a:r>
                    </a:p>
                  </a:txBody>
                  <a:tcPr marL="50800" marR="50800" marT="50800" marB="50800" anchor="ctr" horzOverflow="overflow"/>
                </a:tc>
                <a:tc>
                  <a:txBody>
                    <a:bodyPr/>
                    <a:lstStyle/>
                    <a:p>
                      <a:pPr defTabSz="914400"/>
                      <a:r>
                        <a:rPr sz="2700"/>
                        <a:t>— </a:t>
                      </a:r>
                    </a:p>
                  </a:txBody>
                  <a:tcPr marL="50800" marR="50800" marT="50800" marB="50800" anchor="ctr" horzOverflow="overflow"/>
                </a:tc>
                <a:tc>
                  <a:txBody>
                    <a:bodyPr/>
                    <a:lstStyle/>
                    <a:p>
                      <a:pPr defTabSz="914400">
                        <a:defRPr sz="2700"/>
                      </a:pPr>
                      <a:r>
                        <a:t>Millicharged particles with sensitivity q~10</a:t>
                      </a:r>
                      <a:r>
                        <a:rPr baseline="31999"/>
                        <a:t>-3   </a:t>
                      </a:r>
                      <a:r>
                        <a:t>Quirks</a:t>
                      </a:r>
                    </a:p>
                  </a:txBody>
                  <a:tcPr marL="50800" marR="50800" marT="50800" marB="50800" anchor="ctr" horzOverflow="overflow"/>
                </a:tc>
                <a:extLst>
                  <a:ext uri="{0D108BD9-81ED-4DB2-BD59-A6C34878D82A}">
                    <a16:rowId xmlns:a16="http://schemas.microsoft.com/office/drawing/2014/main" val="10004"/>
                  </a:ext>
                </a:extLst>
              </a:tr>
            </a:tbl>
          </a:graphicData>
        </a:graphic>
      </p:graphicFrame>
      <p:sp>
        <p:nvSpPr>
          <p:cNvPr id="313" name="Each detector is designed to have unique scientific reach. System of detectors enhance the scientific case for the facility.  Simulations are in progress to evaluate acceptances and resolutions."/>
          <p:cNvSpPr txBox="1"/>
          <p:nvPr/>
        </p:nvSpPr>
        <p:spPr>
          <a:xfrm>
            <a:off x="1680949" y="11794050"/>
            <a:ext cx="21022102" cy="107965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3400" b="1"/>
            </a:lvl1pPr>
          </a:lstStyle>
          <a:p>
            <a:r>
              <a:t>Each detector is designed to have unique scientific reach. System of detectors enhance the scientific case for the facility.  Simulations are in progress to evaluate acceptances and resolutions.  </a:t>
            </a:r>
          </a:p>
        </p:txBody>
      </p:sp>
      <p:sp>
        <p:nvSpPr>
          <p:cNvPr id="314"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10</a:t>
            </a:fld>
            <a:endParaRP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 name="Status of Technical Studies and Integration"/>
          <p:cNvSpPr txBox="1">
            <a:spLocks noGrp="1"/>
          </p:cNvSpPr>
          <p:nvPr>
            <p:ph type="title"/>
          </p:nvPr>
        </p:nvSpPr>
        <p:spPr>
          <a:xfrm>
            <a:off x="1206500" y="367725"/>
            <a:ext cx="21971000" cy="1433164"/>
          </a:xfrm>
          <a:prstGeom prst="rect">
            <a:avLst/>
          </a:prstGeom>
        </p:spPr>
        <p:txBody>
          <a:bodyPr/>
          <a:lstStyle/>
          <a:p>
            <a:r>
              <a:t>Status of Technical Studies and Integration</a:t>
            </a:r>
          </a:p>
        </p:txBody>
      </p:sp>
      <p:sp>
        <p:nvSpPr>
          <p:cNvPr id="319" name="Slide Number"/>
          <p:cNvSpPr txBox="1">
            <a:spLocks noGrp="1"/>
          </p:cNvSpPr>
          <p:nvPr>
            <p:ph type="sldNum" sz="quarter" idx="2"/>
          </p:nvPr>
        </p:nvSpPr>
        <p:spPr>
          <a:xfrm>
            <a:off x="11969648" y="12833510"/>
            <a:ext cx="444704" cy="461366"/>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11</a:t>
            </a:fld>
            <a:endParaRPr/>
          </a:p>
        </p:txBody>
      </p:sp>
      <p:pic>
        <p:nvPicPr>
          <p:cNvPr id="320" name="bandicam 2025-01-17 15-40-03-526" descr="bandicam 2025-01-17 15-40-03-526"/>
          <p:cNvPicPr>
            <a:picLocks/>
          </p:cNvPicPr>
          <p:nvPr>
            <a:videoFile r:link="rId2"/>
            <p:extLst>
              <p:ext uri="{DAA4B4D4-6D71-4841-9C94-3DE7FCFB9230}">
                <p14:media xmlns:p14="http://schemas.microsoft.com/office/powerpoint/2010/main" r:embed="rId1"/>
              </p:ext>
            </p:extLst>
          </p:nvPr>
        </p:nvPicPr>
        <p:blipFill>
          <a:blip r:embed="rId5"/>
          <a:stretch>
            <a:fillRect/>
          </a:stretch>
        </p:blipFill>
        <p:spPr>
          <a:xfrm>
            <a:off x="1006319" y="3125904"/>
            <a:ext cx="12325470" cy="7587066"/>
          </a:xfrm>
          <a:prstGeom prst="rect">
            <a:avLst/>
          </a:prstGeom>
          <a:ln w="12700">
            <a:miter lim="400000"/>
          </a:ln>
        </p:spPr>
      </p:pic>
      <p:sp>
        <p:nvSpPr>
          <p:cNvPr id="321" name="object 2"/>
          <p:cNvSpPr txBox="1"/>
          <p:nvPr/>
        </p:nvSpPr>
        <p:spPr>
          <a:xfrm>
            <a:off x="3104528" y="10505454"/>
            <a:ext cx="1276351" cy="45947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p>
            <a:pPr marR="10160" indent="12700" defTabSz="1828800">
              <a:lnSpc>
                <a:spcPts val="1800"/>
              </a:lnSpc>
              <a:spcBef>
                <a:spcPts val="400"/>
              </a:spcBef>
              <a:defRPr sz="1800" cap="small" spc="-110">
                <a:latin typeface="Verdana"/>
                <a:ea typeface="Verdana"/>
                <a:cs typeface="Verdana"/>
                <a:sym typeface="Verdana"/>
              </a:defRPr>
            </a:pPr>
            <a:r>
              <a:t>Engineering</a:t>
            </a:r>
            <a:r>
              <a:rPr spc="-69"/>
              <a:t> Department</a:t>
            </a:r>
          </a:p>
        </p:txBody>
      </p:sp>
      <p:grpSp>
        <p:nvGrpSpPr>
          <p:cNvPr id="324" name="object 3"/>
          <p:cNvGrpSpPr/>
          <p:nvPr/>
        </p:nvGrpSpPr>
        <p:grpSpPr>
          <a:xfrm>
            <a:off x="1216881" y="10343893"/>
            <a:ext cx="789637" cy="782599"/>
            <a:chOff x="0" y="0"/>
            <a:chExt cx="789636" cy="782598"/>
          </a:xfrm>
        </p:grpSpPr>
        <p:sp>
          <p:nvSpPr>
            <p:cNvPr id="322" name="Shape"/>
            <p:cNvSpPr/>
            <p:nvPr/>
          </p:nvSpPr>
          <p:spPr>
            <a:xfrm>
              <a:off x="0" y="0"/>
              <a:ext cx="789637" cy="782599"/>
            </a:xfrm>
            <a:custGeom>
              <a:avLst/>
              <a:gdLst/>
              <a:ahLst/>
              <a:cxnLst>
                <a:cxn ang="0">
                  <a:pos x="wd2" y="hd2"/>
                </a:cxn>
                <a:cxn ang="5400000">
                  <a:pos x="wd2" y="hd2"/>
                </a:cxn>
                <a:cxn ang="10800000">
                  <a:pos x="wd2" y="hd2"/>
                </a:cxn>
                <a:cxn ang="16200000">
                  <a:pos x="wd2" y="hd2"/>
                </a:cxn>
              </a:cxnLst>
              <a:rect l="0" t="0" r="r" b="b"/>
              <a:pathLst>
                <a:path w="21600" h="21600" extrusionOk="0">
                  <a:moveTo>
                    <a:pt x="21600" y="53"/>
                  </a:moveTo>
                  <a:lnTo>
                    <a:pt x="8054" y="0"/>
                  </a:lnTo>
                  <a:lnTo>
                    <a:pt x="7531" y="0"/>
                  </a:lnTo>
                  <a:lnTo>
                    <a:pt x="7165" y="53"/>
                  </a:lnTo>
                  <a:lnTo>
                    <a:pt x="7061" y="53"/>
                  </a:lnTo>
                  <a:lnTo>
                    <a:pt x="4780" y="562"/>
                  </a:lnTo>
                  <a:lnTo>
                    <a:pt x="2835" y="1737"/>
                  </a:lnTo>
                  <a:lnTo>
                    <a:pt x="1326" y="3430"/>
                  </a:lnTo>
                  <a:lnTo>
                    <a:pt x="348" y="5495"/>
                  </a:lnTo>
                  <a:lnTo>
                    <a:pt x="0" y="7782"/>
                  </a:lnTo>
                  <a:lnTo>
                    <a:pt x="49" y="8659"/>
                  </a:lnTo>
                  <a:lnTo>
                    <a:pt x="190" y="9628"/>
                  </a:lnTo>
                  <a:lnTo>
                    <a:pt x="420" y="10708"/>
                  </a:lnTo>
                  <a:lnTo>
                    <a:pt x="732" y="11911"/>
                  </a:lnTo>
                  <a:lnTo>
                    <a:pt x="1240" y="13641"/>
                  </a:lnTo>
                  <a:lnTo>
                    <a:pt x="1702" y="15258"/>
                  </a:lnTo>
                  <a:lnTo>
                    <a:pt x="2020" y="16386"/>
                  </a:lnTo>
                  <a:lnTo>
                    <a:pt x="2145" y="16835"/>
                  </a:lnTo>
                  <a:lnTo>
                    <a:pt x="2563" y="16835"/>
                  </a:lnTo>
                  <a:lnTo>
                    <a:pt x="1046" y="11647"/>
                  </a:lnTo>
                  <a:lnTo>
                    <a:pt x="2135" y="13175"/>
                  </a:lnTo>
                  <a:lnTo>
                    <a:pt x="3674" y="14420"/>
                  </a:lnTo>
                  <a:lnTo>
                    <a:pt x="5547" y="15258"/>
                  </a:lnTo>
                  <a:lnTo>
                    <a:pt x="7636" y="15565"/>
                  </a:lnTo>
                  <a:lnTo>
                    <a:pt x="8790" y="15485"/>
                  </a:lnTo>
                  <a:lnTo>
                    <a:pt x="9885" y="15247"/>
                  </a:lnTo>
                  <a:lnTo>
                    <a:pt x="10020" y="15194"/>
                  </a:lnTo>
                  <a:lnTo>
                    <a:pt x="10901" y="14850"/>
                  </a:lnTo>
                  <a:lnTo>
                    <a:pt x="11820" y="14294"/>
                  </a:lnTo>
                  <a:lnTo>
                    <a:pt x="11820" y="14347"/>
                  </a:lnTo>
                  <a:lnTo>
                    <a:pt x="5073" y="21600"/>
                  </a:lnTo>
                  <a:lnTo>
                    <a:pt x="5649" y="21600"/>
                  </a:lnTo>
                  <a:lnTo>
                    <a:pt x="9970" y="16895"/>
                  </a:lnTo>
                  <a:lnTo>
                    <a:pt x="10965" y="15830"/>
                  </a:lnTo>
                  <a:lnTo>
                    <a:pt x="11976" y="14770"/>
                  </a:lnTo>
                  <a:lnTo>
                    <a:pt x="12413" y="14294"/>
                  </a:lnTo>
                  <a:lnTo>
                    <a:pt x="13852" y="12552"/>
                  </a:lnTo>
                  <a:lnTo>
                    <a:pt x="14886" y="10674"/>
                  </a:lnTo>
                  <a:lnTo>
                    <a:pt x="15376" y="7994"/>
                  </a:lnTo>
                  <a:lnTo>
                    <a:pt x="18357" y="21600"/>
                  </a:lnTo>
                  <a:lnTo>
                    <a:pt x="18776" y="21600"/>
                  </a:lnTo>
                  <a:lnTo>
                    <a:pt x="17317" y="15136"/>
                  </a:lnTo>
                  <a:lnTo>
                    <a:pt x="16515" y="11560"/>
                  </a:lnTo>
                  <a:lnTo>
                    <a:pt x="16106" y="9673"/>
                  </a:lnTo>
                  <a:lnTo>
                    <a:pt x="15794" y="8153"/>
                  </a:lnTo>
                  <a:lnTo>
                    <a:pt x="15757" y="7994"/>
                  </a:lnTo>
                  <a:lnTo>
                    <a:pt x="15023" y="5301"/>
                  </a:lnTo>
                  <a:lnTo>
                    <a:pt x="13650" y="3336"/>
                  </a:lnTo>
                  <a:lnTo>
                    <a:pt x="13494" y="3336"/>
                  </a:lnTo>
                  <a:lnTo>
                    <a:pt x="14106" y="4261"/>
                  </a:lnTo>
                  <a:lnTo>
                    <a:pt x="14585" y="5341"/>
                  </a:lnTo>
                  <a:lnTo>
                    <a:pt x="14899" y="6529"/>
                  </a:lnTo>
                  <a:lnTo>
                    <a:pt x="15010" y="7782"/>
                  </a:lnTo>
                  <a:lnTo>
                    <a:pt x="14635" y="10118"/>
                  </a:lnTo>
                  <a:lnTo>
                    <a:pt x="13593" y="12152"/>
                  </a:lnTo>
                  <a:lnTo>
                    <a:pt x="12005" y="13759"/>
                  </a:lnTo>
                  <a:lnTo>
                    <a:pt x="9996" y="14815"/>
                  </a:lnTo>
                  <a:lnTo>
                    <a:pt x="7689" y="15194"/>
                  </a:lnTo>
                  <a:lnTo>
                    <a:pt x="5381" y="14815"/>
                  </a:lnTo>
                  <a:lnTo>
                    <a:pt x="3371" y="13759"/>
                  </a:lnTo>
                  <a:lnTo>
                    <a:pt x="1784" y="12152"/>
                  </a:lnTo>
                  <a:lnTo>
                    <a:pt x="1525" y="11647"/>
                  </a:lnTo>
                  <a:lnTo>
                    <a:pt x="741" y="10118"/>
                  </a:lnTo>
                  <a:lnTo>
                    <a:pt x="366" y="7782"/>
                  </a:lnTo>
                  <a:lnTo>
                    <a:pt x="741" y="5446"/>
                  </a:lnTo>
                  <a:lnTo>
                    <a:pt x="1784" y="3413"/>
                  </a:lnTo>
                  <a:lnTo>
                    <a:pt x="3371" y="1805"/>
                  </a:lnTo>
                  <a:lnTo>
                    <a:pt x="5381" y="750"/>
                  </a:lnTo>
                  <a:lnTo>
                    <a:pt x="7689" y="370"/>
                  </a:lnTo>
                  <a:lnTo>
                    <a:pt x="8998" y="494"/>
                  </a:lnTo>
                  <a:lnTo>
                    <a:pt x="10244" y="847"/>
                  </a:lnTo>
                  <a:lnTo>
                    <a:pt x="11402" y="1398"/>
                  </a:lnTo>
                  <a:lnTo>
                    <a:pt x="12447" y="2118"/>
                  </a:lnTo>
                  <a:lnTo>
                    <a:pt x="12657" y="2170"/>
                  </a:lnTo>
                  <a:lnTo>
                    <a:pt x="13023" y="2223"/>
                  </a:lnTo>
                  <a:lnTo>
                    <a:pt x="13180" y="2330"/>
                  </a:lnTo>
                  <a:lnTo>
                    <a:pt x="12466" y="1665"/>
                  </a:lnTo>
                  <a:lnTo>
                    <a:pt x="11670" y="1105"/>
                  </a:lnTo>
                  <a:lnTo>
                    <a:pt x="10804" y="654"/>
                  </a:lnTo>
                  <a:lnTo>
                    <a:pt x="10029" y="370"/>
                  </a:lnTo>
                  <a:lnTo>
                    <a:pt x="9885" y="318"/>
                  </a:lnTo>
                  <a:lnTo>
                    <a:pt x="21600" y="424"/>
                  </a:lnTo>
                  <a:lnTo>
                    <a:pt x="21600" y="53"/>
                  </a:lnTo>
                  <a:close/>
                </a:path>
              </a:pathLst>
            </a:custGeom>
            <a:solidFill>
              <a:srgbClr val="00339F"/>
            </a:solidFill>
            <a:ln w="12700" cap="flat">
              <a:noFill/>
              <a:miter lim="400000"/>
            </a:ln>
            <a:effectLst/>
          </p:spPr>
          <p:txBody>
            <a:bodyPr wrap="square" lIns="91439" tIns="91439" rIns="91439" bIns="91439" numCol="1" anchor="t">
              <a:noAutofit/>
            </a:bodyPr>
            <a:lstStyle/>
            <a:p>
              <a:pPr defTabSz="1828800">
                <a:lnSpc>
                  <a:spcPct val="100000"/>
                </a:lnSpc>
                <a:spcBef>
                  <a:spcPts val="0"/>
                </a:spcBef>
                <a:defRPr sz="3600">
                  <a:latin typeface="Calibri"/>
                  <a:ea typeface="Calibri"/>
                  <a:cs typeface="Calibri"/>
                  <a:sym typeface="Calibri"/>
                </a:defRPr>
              </a:pPr>
              <a:endParaRPr/>
            </a:p>
          </p:txBody>
        </p:sp>
        <p:sp>
          <p:nvSpPr>
            <p:cNvPr id="323" name="Shape"/>
            <p:cNvSpPr/>
            <p:nvPr/>
          </p:nvSpPr>
          <p:spPr>
            <a:xfrm>
              <a:off x="63092" y="69061"/>
              <a:ext cx="661546" cy="588850"/>
            </a:xfrm>
            <a:custGeom>
              <a:avLst/>
              <a:gdLst/>
              <a:ahLst/>
              <a:cxnLst>
                <a:cxn ang="0">
                  <a:pos x="wd2" y="hd2"/>
                </a:cxn>
                <a:cxn ang="5400000">
                  <a:pos x="wd2" y="hd2"/>
                </a:cxn>
                <a:cxn ang="10800000">
                  <a:pos x="wd2" y="hd2"/>
                </a:cxn>
                <a:cxn ang="16200000">
                  <a:pos x="wd2" y="hd2"/>
                </a:cxn>
              </a:cxnLst>
              <a:rect l="0" t="0" r="r" b="b"/>
              <a:pathLst>
                <a:path w="21600" h="21600" extrusionOk="0">
                  <a:moveTo>
                    <a:pt x="3808" y="16464"/>
                  </a:moveTo>
                  <a:lnTo>
                    <a:pt x="3145" y="15058"/>
                  </a:lnTo>
                  <a:lnTo>
                    <a:pt x="2716" y="13711"/>
                  </a:lnTo>
                  <a:lnTo>
                    <a:pt x="2474" y="12457"/>
                  </a:lnTo>
                  <a:lnTo>
                    <a:pt x="2373" y="11328"/>
                  </a:lnTo>
                  <a:lnTo>
                    <a:pt x="1874" y="11328"/>
                  </a:lnTo>
                  <a:lnTo>
                    <a:pt x="2514" y="14870"/>
                  </a:lnTo>
                  <a:lnTo>
                    <a:pt x="3559" y="16394"/>
                  </a:lnTo>
                  <a:lnTo>
                    <a:pt x="3808" y="16464"/>
                  </a:lnTo>
                  <a:close/>
                  <a:moveTo>
                    <a:pt x="6368" y="9217"/>
                  </a:moveTo>
                  <a:lnTo>
                    <a:pt x="5979" y="9258"/>
                  </a:lnTo>
                  <a:lnTo>
                    <a:pt x="5463" y="9279"/>
                  </a:lnTo>
                  <a:lnTo>
                    <a:pt x="4945" y="9286"/>
                  </a:lnTo>
                  <a:lnTo>
                    <a:pt x="4557" y="9287"/>
                  </a:lnTo>
                  <a:lnTo>
                    <a:pt x="4557" y="7668"/>
                  </a:lnTo>
                  <a:lnTo>
                    <a:pt x="5557" y="7668"/>
                  </a:lnTo>
                  <a:lnTo>
                    <a:pt x="5931" y="7740"/>
                  </a:lnTo>
                  <a:lnTo>
                    <a:pt x="5931" y="7247"/>
                  </a:lnTo>
                  <a:lnTo>
                    <a:pt x="5619" y="7318"/>
                  </a:lnTo>
                  <a:lnTo>
                    <a:pt x="4557" y="7318"/>
                  </a:lnTo>
                  <a:lnTo>
                    <a:pt x="4557" y="5769"/>
                  </a:lnTo>
                  <a:lnTo>
                    <a:pt x="5093" y="5781"/>
                  </a:lnTo>
                  <a:lnTo>
                    <a:pt x="5564" y="5814"/>
                  </a:lnTo>
                  <a:lnTo>
                    <a:pt x="5953" y="5859"/>
                  </a:lnTo>
                  <a:lnTo>
                    <a:pt x="6243" y="5910"/>
                  </a:lnTo>
                  <a:lnTo>
                    <a:pt x="6243" y="5488"/>
                  </a:lnTo>
                  <a:lnTo>
                    <a:pt x="3996" y="5488"/>
                  </a:lnTo>
                  <a:lnTo>
                    <a:pt x="3996" y="5981"/>
                  </a:lnTo>
                  <a:lnTo>
                    <a:pt x="4058" y="6542"/>
                  </a:lnTo>
                  <a:lnTo>
                    <a:pt x="4058" y="8583"/>
                  </a:lnTo>
                  <a:lnTo>
                    <a:pt x="3996" y="9147"/>
                  </a:lnTo>
                  <a:lnTo>
                    <a:pt x="3996" y="9709"/>
                  </a:lnTo>
                  <a:lnTo>
                    <a:pt x="4308" y="9640"/>
                  </a:lnTo>
                  <a:lnTo>
                    <a:pt x="6118" y="9640"/>
                  </a:lnTo>
                  <a:lnTo>
                    <a:pt x="6368" y="9709"/>
                  </a:lnTo>
                  <a:lnTo>
                    <a:pt x="6305" y="9640"/>
                  </a:lnTo>
                  <a:lnTo>
                    <a:pt x="6305" y="9357"/>
                  </a:lnTo>
                  <a:lnTo>
                    <a:pt x="6368" y="9287"/>
                  </a:lnTo>
                  <a:lnTo>
                    <a:pt x="6368" y="9217"/>
                  </a:lnTo>
                  <a:close/>
                  <a:moveTo>
                    <a:pt x="8365" y="20544"/>
                  </a:moveTo>
                  <a:lnTo>
                    <a:pt x="7286" y="20024"/>
                  </a:lnTo>
                  <a:lnTo>
                    <a:pt x="6376" y="19437"/>
                  </a:lnTo>
                  <a:lnTo>
                    <a:pt x="5618" y="18823"/>
                  </a:lnTo>
                  <a:lnTo>
                    <a:pt x="4994" y="18222"/>
                  </a:lnTo>
                  <a:lnTo>
                    <a:pt x="4682" y="18153"/>
                  </a:lnTo>
                  <a:lnTo>
                    <a:pt x="4308" y="18012"/>
                  </a:lnTo>
                  <a:lnTo>
                    <a:pt x="4058" y="17941"/>
                  </a:lnTo>
                  <a:lnTo>
                    <a:pt x="4918" y="18889"/>
                  </a:lnTo>
                  <a:lnTo>
                    <a:pt x="5884" y="19718"/>
                  </a:lnTo>
                  <a:lnTo>
                    <a:pt x="6920" y="20415"/>
                  </a:lnTo>
                  <a:lnTo>
                    <a:pt x="7991" y="20966"/>
                  </a:lnTo>
                  <a:lnTo>
                    <a:pt x="8365" y="20544"/>
                  </a:lnTo>
                  <a:close/>
                  <a:moveTo>
                    <a:pt x="9863" y="9709"/>
                  </a:moveTo>
                  <a:lnTo>
                    <a:pt x="9813" y="9640"/>
                  </a:lnTo>
                  <a:lnTo>
                    <a:pt x="9533" y="9251"/>
                  </a:lnTo>
                  <a:lnTo>
                    <a:pt x="8365" y="7598"/>
                  </a:lnTo>
                  <a:lnTo>
                    <a:pt x="8740" y="7528"/>
                  </a:lnTo>
                  <a:lnTo>
                    <a:pt x="9114" y="7388"/>
                  </a:lnTo>
                  <a:lnTo>
                    <a:pt x="9489" y="7247"/>
                  </a:lnTo>
                  <a:lnTo>
                    <a:pt x="9489" y="5629"/>
                  </a:lnTo>
                  <a:lnTo>
                    <a:pt x="8927" y="5488"/>
                  </a:lnTo>
                  <a:lnTo>
                    <a:pt x="8927" y="7247"/>
                  </a:lnTo>
                  <a:lnTo>
                    <a:pt x="8365" y="7388"/>
                  </a:lnTo>
                  <a:lnTo>
                    <a:pt x="7554" y="7388"/>
                  </a:lnTo>
                  <a:lnTo>
                    <a:pt x="7554" y="5769"/>
                  </a:lnTo>
                  <a:lnTo>
                    <a:pt x="7679" y="5698"/>
                  </a:lnTo>
                  <a:lnTo>
                    <a:pt x="8491" y="5698"/>
                  </a:lnTo>
                  <a:lnTo>
                    <a:pt x="8927" y="5910"/>
                  </a:lnTo>
                  <a:lnTo>
                    <a:pt x="8927" y="5488"/>
                  </a:lnTo>
                  <a:lnTo>
                    <a:pt x="6991" y="5488"/>
                  </a:lnTo>
                  <a:lnTo>
                    <a:pt x="7054" y="5981"/>
                  </a:lnTo>
                  <a:lnTo>
                    <a:pt x="7054" y="9147"/>
                  </a:lnTo>
                  <a:lnTo>
                    <a:pt x="6991" y="9709"/>
                  </a:lnTo>
                  <a:lnTo>
                    <a:pt x="7117" y="9640"/>
                  </a:lnTo>
                  <a:lnTo>
                    <a:pt x="7491" y="9640"/>
                  </a:lnTo>
                  <a:lnTo>
                    <a:pt x="7617" y="9709"/>
                  </a:lnTo>
                  <a:lnTo>
                    <a:pt x="7608" y="9640"/>
                  </a:lnTo>
                  <a:lnTo>
                    <a:pt x="7554" y="9147"/>
                  </a:lnTo>
                  <a:lnTo>
                    <a:pt x="7554" y="7598"/>
                  </a:lnTo>
                  <a:lnTo>
                    <a:pt x="7803" y="7598"/>
                  </a:lnTo>
                  <a:lnTo>
                    <a:pt x="8203" y="8106"/>
                  </a:lnTo>
                  <a:lnTo>
                    <a:pt x="8608" y="8707"/>
                  </a:lnTo>
                  <a:lnTo>
                    <a:pt x="8954" y="9281"/>
                  </a:lnTo>
                  <a:lnTo>
                    <a:pt x="9177" y="9709"/>
                  </a:lnTo>
                  <a:lnTo>
                    <a:pt x="9302" y="9640"/>
                  </a:lnTo>
                  <a:lnTo>
                    <a:pt x="9739" y="9640"/>
                  </a:lnTo>
                  <a:lnTo>
                    <a:pt x="9863" y="9709"/>
                  </a:lnTo>
                  <a:close/>
                  <a:moveTo>
                    <a:pt x="10800" y="9640"/>
                  </a:moveTo>
                  <a:lnTo>
                    <a:pt x="10800" y="9709"/>
                  </a:lnTo>
                  <a:lnTo>
                    <a:pt x="10800" y="9640"/>
                  </a:lnTo>
                  <a:close/>
                  <a:moveTo>
                    <a:pt x="13672" y="5488"/>
                  </a:moveTo>
                  <a:lnTo>
                    <a:pt x="13235" y="5488"/>
                  </a:lnTo>
                  <a:lnTo>
                    <a:pt x="13244" y="5924"/>
                  </a:lnTo>
                  <a:lnTo>
                    <a:pt x="13287" y="6981"/>
                  </a:lnTo>
                  <a:lnTo>
                    <a:pt x="13288" y="7058"/>
                  </a:lnTo>
                  <a:lnTo>
                    <a:pt x="13297" y="8583"/>
                  </a:lnTo>
                  <a:lnTo>
                    <a:pt x="12797" y="8039"/>
                  </a:lnTo>
                  <a:lnTo>
                    <a:pt x="11923" y="7027"/>
                  </a:lnTo>
                  <a:lnTo>
                    <a:pt x="11451" y="6473"/>
                  </a:lnTo>
                  <a:lnTo>
                    <a:pt x="10551" y="5418"/>
                  </a:lnTo>
                  <a:lnTo>
                    <a:pt x="10426" y="5418"/>
                  </a:lnTo>
                  <a:lnTo>
                    <a:pt x="10421" y="8039"/>
                  </a:lnTo>
                  <a:lnTo>
                    <a:pt x="10414" y="8583"/>
                  </a:lnTo>
                  <a:lnTo>
                    <a:pt x="10400" y="9122"/>
                  </a:lnTo>
                  <a:lnTo>
                    <a:pt x="10363" y="9709"/>
                  </a:lnTo>
                  <a:lnTo>
                    <a:pt x="10426" y="9640"/>
                  </a:lnTo>
                  <a:lnTo>
                    <a:pt x="10799" y="9640"/>
                  </a:lnTo>
                  <a:lnTo>
                    <a:pt x="10790" y="9232"/>
                  </a:lnTo>
                  <a:lnTo>
                    <a:pt x="10747" y="8146"/>
                  </a:lnTo>
                  <a:lnTo>
                    <a:pt x="10745" y="8039"/>
                  </a:lnTo>
                  <a:lnTo>
                    <a:pt x="10737" y="6473"/>
                  </a:lnTo>
                  <a:lnTo>
                    <a:pt x="12985" y="9124"/>
                  </a:lnTo>
                  <a:lnTo>
                    <a:pt x="13484" y="9709"/>
                  </a:lnTo>
                  <a:lnTo>
                    <a:pt x="13609" y="9709"/>
                  </a:lnTo>
                  <a:lnTo>
                    <a:pt x="13610" y="8583"/>
                  </a:lnTo>
                  <a:lnTo>
                    <a:pt x="13618" y="6693"/>
                  </a:lnTo>
                  <a:lnTo>
                    <a:pt x="13636" y="6034"/>
                  </a:lnTo>
                  <a:lnTo>
                    <a:pt x="13672" y="5488"/>
                  </a:lnTo>
                  <a:close/>
                  <a:moveTo>
                    <a:pt x="17979" y="18082"/>
                  </a:moveTo>
                  <a:lnTo>
                    <a:pt x="17854" y="17449"/>
                  </a:lnTo>
                  <a:lnTo>
                    <a:pt x="16529" y="18900"/>
                  </a:lnTo>
                  <a:lnTo>
                    <a:pt x="14928" y="20035"/>
                  </a:lnTo>
                  <a:lnTo>
                    <a:pt x="13105" y="20774"/>
                  </a:lnTo>
                  <a:lnTo>
                    <a:pt x="11112" y="21037"/>
                  </a:lnTo>
                  <a:lnTo>
                    <a:pt x="10655" y="21024"/>
                  </a:lnTo>
                  <a:lnTo>
                    <a:pt x="10222" y="20984"/>
                  </a:lnTo>
                  <a:lnTo>
                    <a:pt x="9813" y="20918"/>
                  </a:lnTo>
                  <a:lnTo>
                    <a:pt x="9427" y="20826"/>
                  </a:lnTo>
                  <a:lnTo>
                    <a:pt x="9052" y="21319"/>
                  </a:lnTo>
                  <a:lnTo>
                    <a:pt x="9602" y="21452"/>
                  </a:lnTo>
                  <a:lnTo>
                    <a:pt x="10129" y="21539"/>
                  </a:lnTo>
                  <a:lnTo>
                    <a:pt x="10632" y="21586"/>
                  </a:lnTo>
                  <a:lnTo>
                    <a:pt x="11112" y="21600"/>
                  </a:lnTo>
                  <a:lnTo>
                    <a:pt x="13177" y="21337"/>
                  </a:lnTo>
                  <a:lnTo>
                    <a:pt x="15037" y="20606"/>
                  </a:lnTo>
                  <a:lnTo>
                    <a:pt x="16651" y="19492"/>
                  </a:lnTo>
                  <a:lnTo>
                    <a:pt x="17979" y="18082"/>
                  </a:lnTo>
                  <a:close/>
                  <a:moveTo>
                    <a:pt x="21600" y="0"/>
                  </a:moveTo>
                  <a:lnTo>
                    <a:pt x="21100" y="0"/>
                  </a:lnTo>
                  <a:lnTo>
                    <a:pt x="20289" y="9780"/>
                  </a:lnTo>
                  <a:lnTo>
                    <a:pt x="20227" y="9780"/>
                  </a:lnTo>
                  <a:lnTo>
                    <a:pt x="19586" y="6877"/>
                  </a:lnTo>
                  <a:lnTo>
                    <a:pt x="18291" y="4291"/>
                  </a:lnTo>
                  <a:lnTo>
                    <a:pt x="15123" y="1460"/>
                  </a:lnTo>
                  <a:lnTo>
                    <a:pt x="11112" y="421"/>
                  </a:lnTo>
                  <a:lnTo>
                    <a:pt x="9108" y="675"/>
                  </a:lnTo>
                  <a:lnTo>
                    <a:pt x="7249" y="1389"/>
                  </a:lnTo>
                  <a:lnTo>
                    <a:pt x="5591" y="2500"/>
                  </a:lnTo>
                  <a:lnTo>
                    <a:pt x="4183" y="3940"/>
                  </a:lnTo>
                  <a:lnTo>
                    <a:pt x="4620" y="4291"/>
                  </a:lnTo>
                  <a:lnTo>
                    <a:pt x="5924" y="2913"/>
                  </a:lnTo>
                  <a:lnTo>
                    <a:pt x="7468" y="1873"/>
                  </a:lnTo>
                  <a:lnTo>
                    <a:pt x="9211" y="1215"/>
                  </a:lnTo>
                  <a:lnTo>
                    <a:pt x="11112" y="985"/>
                  </a:lnTo>
                  <a:lnTo>
                    <a:pt x="13385" y="1310"/>
                  </a:lnTo>
                  <a:lnTo>
                    <a:pt x="17064" y="3596"/>
                  </a:lnTo>
                  <a:lnTo>
                    <a:pt x="19175" y="7131"/>
                  </a:lnTo>
                  <a:lnTo>
                    <a:pt x="19881" y="10858"/>
                  </a:lnTo>
                  <a:lnTo>
                    <a:pt x="19789" y="12524"/>
                  </a:lnTo>
                  <a:lnTo>
                    <a:pt x="19674" y="13204"/>
                  </a:lnTo>
                  <a:lnTo>
                    <a:pt x="19477" y="14062"/>
                  </a:lnTo>
                  <a:lnTo>
                    <a:pt x="19139" y="15067"/>
                  </a:lnTo>
                  <a:lnTo>
                    <a:pt x="18603" y="16182"/>
                  </a:lnTo>
                  <a:lnTo>
                    <a:pt x="18790" y="16956"/>
                  </a:lnTo>
                  <a:lnTo>
                    <a:pt x="19461" y="15582"/>
                  </a:lnTo>
                  <a:lnTo>
                    <a:pt x="19992" y="14036"/>
                  </a:lnTo>
                  <a:lnTo>
                    <a:pt x="20406" y="12069"/>
                  </a:lnTo>
                  <a:lnTo>
                    <a:pt x="20726" y="9428"/>
                  </a:lnTo>
                  <a:lnTo>
                    <a:pt x="21600" y="0"/>
                  </a:lnTo>
                  <a:close/>
                  <a:moveTo>
                    <a:pt x="3371" y="5698"/>
                  </a:moveTo>
                  <a:lnTo>
                    <a:pt x="3059" y="5558"/>
                  </a:lnTo>
                  <a:lnTo>
                    <a:pt x="2560" y="5347"/>
                  </a:lnTo>
                  <a:lnTo>
                    <a:pt x="2060" y="5347"/>
                  </a:lnTo>
                  <a:lnTo>
                    <a:pt x="1238" y="5511"/>
                  </a:lnTo>
                  <a:lnTo>
                    <a:pt x="586" y="5971"/>
                  </a:lnTo>
                  <a:lnTo>
                    <a:pt x="155" y="6683"/>
                  </a:lnTo>
                  <a:lnTo>
                    <a:pt x="0" y="7598"/>
                  </a:lnTo>
                  <a:lnTo>
                    <a:pt x="147" y="8474"/>
                  </a:lnTo>
                  <a:lnTo>
                    <a:pt x="562" y="9164"/>
                  </a:lnTo>
                  <a:lnTo>
                    <a:pt x="1212" y="9617"/>
                  </a:lnTo>
                  <a:lnTo>
                    <a:pt x="2060" y="9780"/>
                  </a:lnTo>
                  <a:lnTo>
                    <a:pt x="2747" y="9780"/>
                  </a:lnTo>
                  <a:lnTo>
                    <a:pt x="3184" y="9428"/>
                  </a:lnTo>
                  <a:lnTo>
                    <a:pt x="3309" y="9357"/>
                  </a:lnTo>
                  <a:lnTo>
                    <a:pt x="3371" y="8865"/>
                  </a:lnTo>
                  <a:lnTo>
                    <a:pt x="3371" y="8794"/>
                  </a:lnTo>
                  <a:lnTo>
                    <a:pt x="3059" y="9076"/>
                  </a:lnTo>
                  <a:lnTo>
                    <a:pt x="2747" y="9428"/>
                  </a:lnTo>
                  <a:lnTo>
                    <a:pt x="2123" y="9428"/>
                  </a:lnTo>
                  <a:lnTo>
                    <a:pt x="1563" y="9309"/>
                  </a:lnTo>
                  <a:lnTo>
                    <a:pt x="1062" y="8953"/>
                  </a:lnTo>
                  <a:lnTo>
                    <a:pt x="701" y="8359"/>
                  </a:lnTo>
                  <a:lnTo>
                    <a:pt x="562" y="7528"/>
                  </a:lnTo>
                  <a:lnTo>
                    <a:pt x="700" y="6697"/>
                  </a:lnTo>
                  <a:lnTo>
                    <a:pt x="1054" y="6104"/>
                  </a:lnTo>
                  <a:lnTo>
                    <a:pt x="1537" y="5747"/>
                  </a:lnTo>
                  <a:lnTo>
                    <a:pt x="2060" y="5629"/>
                  </a:lnTo>
                  <a:lnTo>
                    <a:pt x="2622" y="5629"/>
                  </a:lnTo>
                  <a:lnTo>
                    <a:pt x="2997" y="5910"/>
                  </a:lnTo>
                  <a:lnTo>
                    <a:pt x="3184" y="6191"/>
                  </a:lnTo>
                  <a:lnTo>
                    <a:pt x="3247" y="6191"/>
                  </a:lnTo>
                  <a:lnTo>
                    <a:pt x="3247" y="6051"/>
                  </a:lnTo>
                  <a:lnTo>
                    <a:pt x="3309" y="5840"/>
                  </a:lnTo>
                  <a:lnTo>
                    <a:pt x="3371" y="5698"/>
                  </a:lnTo>
                  <a:close/>
                </a:path>
              </a:pathLst>
            </a:custGeom>
            <a:noFill/>
            <a:ln w="12700" cap="flat">
              <a:noFill/>
              <a:miter lim="400000"/>
            </a:ln>
            <a:effectLst/>
          </p:spPr>
          <p:txBody>
            <a:bodyPr wrap="square" lIns="91439" tIns="91439" rIns="91439" bIns="91439" numCol="1" anchor="t">
              <a:noAutofit/>
            </a:bodyPr>
            <a:lstStyle/>
            <a:p>
              <a:pPr defTabSz="1828800">
                <a:lnSpc>
                  <a:spcPct val="100000"/>
                </a:lnSpc>
                <a:spcBef>
                  <a:spcPts val="0"/>
                </a:spcBef>
                <a:defRPr sz="3600">
                  <a:latin typeface="Calibri"/>
                  <a:ea typeface="Calibri"/>
                  <a:cs typeface="Calibri"/>
                  <a:sym typeface="Calibri"/>
                </a:defRPr>
              </a:pPr>
              <a:endParaRPr/>
            </a:p>
          </p:txBody>
        </p:sp>
      </p:grpSp>
      <p:pic>
        <p:nvPicPr>
          <p:cNvPr id="325" name="object 4" descr="object 4"/>
          <p:cNvPicPr>
            <a:picLocks noChangeAspect="1"/>
          </p:cNvPicPr>
          <p:nvPr/>
        </p:nvPicPr>
        <p:blipFill>
          <a:blip r:embed="rId6"/>
          <a:stretch>
            <a:fillRect/>
          </a:stretch>
        </p:blipFill>
        <p:spPr>
          <a:xfrm>
            <a:off x="2195193" y="10339099"/>
            <a:ext cx="720659" cy="792187"/>
          </a:xfrm>
          <a:prstGeom prst="rect">
            <a:avLst/>
          </a:prstGeom>
          <a:ln w="12700">
            <a:miter lim="400000"/>
          </a:ln>
        </p:spPr>
      </p:pic>
      <p:sp>
        <p:nvSpPr>
          <p:cNvPr id="326" name="CERN beam physics group:  Vibration/tunnel movement are not expected to be an issue either during construction or operation.…"/>
          <p:cNvSpPr txBox="1"/>
          <p:nvPr/>
        </p:nvSpPr>
        <p:spPr>
          <a:xfrm>
            <a:off x="12520136" y="2183890"/>
            <a:ext cx="10807176" cy="97407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spcBef>
                <a:spcPts val="1500"/>
              </a:spcBef>
              <a:defRPr sz="3400" b="1"/>
            </a:pPr>
            <a:r>
              <a:t>CERN beam physics group:  Vibration/tunnel movement are not expected to be an issue either during construction or operation.  </a:t>
            </a:r>
          </a:p>
          <a:p>
            <a:pPr>
              <a:spcBef>
                <a:spcPts val="1500"/>
              </a:spcBef>
              <a:defRPr sz="3400" b="1"/>
            </a:pPr>
            <a:r>
              <a:t>CERN radioprotection group:  Can access cavern for trained personnel during beam operations.  </a:t>
            </a:r>
          </a:p>
          <a:p>
            <a:pPr>
              <a:spcBef>
                <a:spcPts val="1500"/>
              </a:spcBef>
              <a:defRPr sz="3400" b="1"/>
            </a:pPr>
            <a:r>
              <a:t>Muon backgrounds:  CERN fluke team, muon flux will be &lt; 1 Hz/cm^2 in a region 1 meter around LOS. Generally acceptable for experiments.  </a:t>
            </a:r>
          </a:p>
          <a:p>
            <a:pPr>
              <a:spcBef>
                <a:spcPts val="1500"/>
              </a:spcBef>
              <a:defRPr sz="3400" b="1"/>
            </a:pPr>
            <a:r>
              <a:t>CERN site investigation: Geological conditions appear good for proposed excavation.  </a:t>
            </a:r>
          </a:p>
          <a:p>
            <a:pPr>
              <a:spcBef>
                <a:spcPts val="1500"/>
              </a:spcBef>
              <a:defRPr sz="3400" b="1"/>
            </a:pPr>
            <a:r>
              <a:t>CERN safety:  Addition of over-pressure safety corridor allows a single  access point (no physical connection to LHC).  </a:t>
            </a:r>
          </a:p>
          <a:p>
            <a:pPr>
              <a:spcBef>
                <a:spcPts val="1500"/>
              </a:spcBef>
              <a:defRPr sz="3400" b="1"/>
            </a:pPr>
            <a:r>
              <a:t>The cryo system to be separated underground; has an industrial cooler(Turbo Brayton), LAr and LN2 storage ; all sized to be installed thru shaft.  </a:t>
            </a:r>
          </a:p>
          <a:p>
            <a:pPr>
              <a:spcBef>
                <a:spcPts val="1500"/>
              </a:spcBef>
              <a:defRPr sz="3400" b="1"/>
            </a:pPr>
            <a:r>
              <a:t>Conceptual installation plan for all services and detectors developed at FPF8.  </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5333" fill="hold"/>
                                        <p:tgtEl>
                                          <p:spTgt spid="320"/>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20"/>
                </p:tgtEl>
              </p:cMediaNode>
            </p:video>
            <p:seq concurrent="1" prevAc="none" nextAc="seek">
              <p:cTn id="8" restart="whenNotActive" fill="hold" evtFilter="cancelBubble" nodeType="interactiveSeq">
                <p:stCondLst>
                  <p:cond evt="onClick" delay="0">
                    <p:tgtEl>
                      <p:spTgt spid="320"/>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20"/>
                                        </p:tgtEl>
                                      </p:cBhvr>
                                    </p:cmd>
                                  </p:childTnLst>
                                </p:cTn>
                              </p:par>
                            </p:childTnLst>
                          </p:cTn>
                        </p:par>
                      </p:childTnLst>
                    </p:cTn>
                  </p:par>
                </p:childTnLst>
              </p:cTn>
              <p:nextCondLst>
                <p:cond evt="onClick" delay="0">
                  <p:tgtEl>
                    <p:spTgt spid="320"/>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0" name="flare_ev0_zx.png" descr="flare_ev0_zx.png"/>
          <p:cNvPicPr>
            <a:picLocks noChangeAspect="1"/>
          </p:cNvPicPr>
          <p:nvPr/>
        </p:nvPicPr>
        <p:blipFill>
          <a:blip r:embed="rId3"/>
          <a:stretch>
            <a:fillRect/>
          </a:stretch>
        </p:blipFill>
        <p:spPr>
          <a:xfrm>
            <a:off x="5696879" y="8565015"/>
            <a:ext cx="10059961" cy="4811287"/>
          </a:xfrm>
          <a:prstGeom prst="rect">
            <a:avLst/>
          </a:prstGeom>
          <a:ln w="12700">
            <a:miter lim="400000"/>
          </a:ln>
        </p:spPr>
      </p:pic>
      <p:sp>
        <p:nvSpPr>
          <p:cNvPr id="331" name="Full simulation of muon backgrounds shows that detector background rates on LOS are manageable"/>
          <p:cNvSpPr txBox="1">
            <a:spLocks noGrp="1"/>
          </p:cNvSpPr>
          <p:nvPr>
            <p:ph type="title"/>
          </p:nvPr>
        </p:nvSpPr>
        <p:spPr>
          <a:xfrm>
            <a:off x="1206500" y="575933"/>
            <a:ext cx="21971000" cy="1433163"/>
          </a:xfrm>
          <a:prstGeom prst="rect">
            <a:avLst/>
          </a:prstGeom>
        </p:spPr>
        <p:txBody>
          <a:bodyPr/>
          <a:lstStyle>
            <a:lvl1pPr defTabSz="1365469">
              <a:defRPr sz="4760" spc="-95"/>
            </a:lvl1pPr>
          </a:lstStyle>
          <a:p>
            <a:r>
              <a:t>Full simulation of muon backgrounds shows that detector background rates on LOS are manageable</a:t>
            </a:r>
          </a:p>
        </p:txBody>
      </p:sp>
      <p:sp>
        <p:nvSpPr>
          <p:cNvPr id="332" name="Slide Number"/>
          <p:cNvSpPr txBox="1">
            <a:spLocks noGrp="1"/>
          </p:cNvSpPr>
          <p:nvPr>
            <p:ph type="sldNum" sz="quarter" idx="2"/>
          </p:nvPr>
        </p:nvSpPr>
        <p:spPr>
          <a:xfrm>
            <a:off x="12428062" y="13131995"/>
            <a:ext cx="444704" cy="461367"/>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12</a:t>
            </a:fld>
            <a:endParaRPr/>
          </a:p>
        </p:txBody>
      </p:sp>
      <p:grpSp>
        <p:nvGrpSpPr>
          <p:cNvPr id="344" name="Group"/>
          <p:cNvGrpSpPr/>
          <p:nvPr/>
        </p:nvGrpSpPr>
        <p:grpSpPr>
          <a:xfrm>
            <a:off x="-80063" y="1797942"/>
            <a:ext cx="24384001" cy="7496107"/>
            <a:chOff x="-275525" y="0"/>
            <a:chExt cx="24384000" cy="7496106"/>
          </a:xfrm>
        </p:grpSpPr>
        <p:pic>
          <p:nvPicPr>
            <p:cNvPr id="333" name="display_ev0_zx.png" descr="display_ev0_zx.png"/>
            <p:cNvPicPr>
              <a:picLocks noChangeAspect="1"/>
            </p:cNvPicPr>
            <p:nvPr/>
          </p:nvPicPr>
          <p:blipFill>
            <a:blip r:embed="rId4"/>
            <a:srcRect/>
            <a:stretch>
              <a:fillRect/>
            </a:stretch>
          </p:blipFill>
          <p:spPr>
            <a:xfrm>
              <a:off x="-275526" y="508306"/>
              <a:ext cx="24384001" cy="6987801"/>
            </a:xfrm>
            <a:prstGeom prst="rect">
              <a:avLst/>
            </a:prstGeom>
            <a:ln w="12700" cap="flat">
              <a:noFill/>
              <a:miter lim="400000"/>
            </a:ln>
            <a:effectLst/>
          </p:spPr>
        </p:pic>
        <mc:AlternateContent xmlns:mc="http://schemas.openxmlformats.org/markup-compatibility/2006">
          <mc:Choice xmlns:a14="http://schemas.microsoft.com/office/drawing/2010/main" Requires="a14">
            <p:sp>
              <p:nvSpPr>
                <p:cNvPr id="334" name="Equation"/>
                <p:cNvSpPr txBox="1"/>
                <p:nvPr/>
              </p:nvSpPr>
              <p:spPr>
                <a:xfrm>
                  <a:off x="20635270" y="994309"/>
                  <a:ext cx="661232" cy="599506"/>
                </a:xfrm>
                <a:prstGeom prst="rect">
                  <a:avLst/>
                </a:prstGeom>
                <a:noFill/>
                <a:ln w="12700" cap="flat">
                  <a:noFill/>
                  <a:miter lim="400000"/>
                </a:ln>
                <a:effectLst/>
              </p:spPr>
              <p:txBody>
                <a:bodyPr wrap="none" lIns="0" tIns="0" rIns="0" bIns="0">
                  <a:spAutoFit/>
                </a:bodyPr>
                <a:lstStyle/>
                <a:p>
                  <a:pPr defTabSz="914400" latinLnBrk="1">
                    <a:lnSpc>
                      <a:spcPct val="100000"/>
                    </a:lnSpc>
                    <a:spcBef>
                      <a:spcPts val="0"/>
                    </a:spcBef>
                    <a:defRPr sz="1800"/>
                  </a:pPr>
                  <a14:m>
                    <m:oMathPara xmlns:m="http://schemas.openxmlformats.org/officeDocument/2006/math">
                      <m:oMathParaPr>
                        <m:jc m:val="centerGroup"/>
                      </m:oMathParaPr>
                      <m:oMath xmlns:m="http://schemas.openxmlformats.org/officeDocument/2006/math">
                        <m:sSup>
                          <m:sSupPr>
                            <m:ctrlPr>
                              <a:rPr sz="4900">
                                <a:solidFill>
                                  <a:srgbClr val="FEFFFE"/>
                                </a:solidFill>
                                <a:latin typeface="Cambria Math" panose="02040503050406030204" pitchFamily="18" charset="0"/>
                              </a:rPr>
                            </m:ctrlPr>
                          </m:sSupPr>
                          <m:e>
                            <m:r>
                              <a:rPr sz="4900" i="1">
                                <a:solidFill>
                                  <a:srgbClr val="FEFFFE"/>
                                </a:solidFill>
                                <a:latin typeface="Cambria Math" panose="02040503050406030204" pitchFamily="18" charset="0"/>
                              </a:rPr>
                              <m:t>𝜇</m:t>
                            </m:r>
                          </m:e>
                          <m:sup>
                            <m:r>
                              <a:rPr sz="4900" i="1">
                                <a:solidFill>
                                  <a:srgbClr val="FEFFFE"/>
                                </a:solidFill>
                                <a:latin typeface="Cambria Math" panose="02040503050406030204" pitchFamily="18" charset="0"/>
                              </a:rPr>
                              <m:t>+</m:t>
                            </m:r>
                          </m:sup>
                        </m:sSup>
                      </m:oMath>
                    </m:oMathPara>
                  </a14:m>
                  <a:endParaRPr sz="4900">
                    <a:solidFill>
                      <a:srgbClr val="FFFFFF"/>
                    </a:solidFill>
                  </a:endParaRPr>
                </a:p>
              </p:txBody>
            </p:sp>
          </mc:Choice>
          <mc:Fallback>
            <p:sp>
              <p:nvSpPr>
                <p:cNvPr id="334" name="Equation"/>
                <p:cNvSpPr txBox="1">
                  <a:spLocks noRot="1" noChangeAspect="1" noMove="1" noResize="1" noEditPoints="1" noAdjustHandles="1" noChangeArrowheads="1" noChangeShapeType="1" noTextEdit="1"/>
                </p:cNvSpPr>
                <p:nvPr/>
              </p:nvSpPr>
              <p:spPr>
                <a:xfrm>
                  <a:off x="20635270" y="994309"/>
                  <a:ext cx="661232" cy="599506"/>
                </a:xfrm>
                <a:prstGeom prst="rect">
                  <a:avLst/>
                </a:prstGeom>
                <a:blipFill>
                  <a:blip r:embed="rId5"/>
                  <a:stretch>
                    <a:fillRect l="-32075" r="-22642" b="-58333"/>
                  </a:stretch>
                </a:blipFill>
                <a:ln w="12700" cap="flat">
                  <a:noFill/>
                  <a:miter lim="400000"/>
                </a:ln>
                <a:effectLst/>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335" name="Equation"/>
                <p:cNvSpPr txBox="1"/>
                <p:nvPr/>
              </p:nvSpPr>
              <p:spPr>
                <a:xfrm>
                  <a:off x="10109541" y="1051969"/>
                  <a:ext cx="654604" cy="484187"/>
                </a:xfrm>
                <a:prstGeom prst="rect">
                  <a:avLst/>
                </a:prstGeom>
                <a:noFill/>
                <a:ln w="12700" cap="flat">
                  <a:noFill/>
                  <a:miter lim="400000"/>
                </a:ln>
                <a:effectLst/>
              </p:spPr>
              <p:txBody>
                <a:bodyPr wrap="none" lIns="0" tIns="0" rIns="0" bIns="0">
                  <a:spAutoFit/>
                </a:bodyPr>
                <a:lstStyle/>
                <a:p>
                  <a:pPr defTabSz="914400" latinLnBrk="1">
                    <a:lnSpc>
                      <a:spcPct val="100000"/>
                    </a:lnSpc>
                    <a:spcBef>
                      <a:spcPts val="0"/>
                    </a:spcBef>
                    <a:defRPr sz="1800"/>
                  </a:pPr>
                  <a14:m>
                    <m:oMathPara xmlns:m="http://schemas.openxmlformats.org/officeDocument/2006/math">
                      <m:oMathParaPr>
                        <m:jc m:val="centerGroup"/>
                      </m:oMathParaPr>
                      <m:oMath xmlns:m="http://schemas.openxmlformats.org/officeDocument/2006/math">
                        <m:sSup>
                          <m:sSupPr>
                            <m:ctrlPr>
                              <a:rPr sz="4900">
                                <a:solidFill>
                                  <a:srgbClr val="FEFFFE"/>
                                </a:solidFill>
                                <a:latin typeface="Cambria Math" panose="02040503050406030204" pitchFamily="18" charset="0"/>
                              </a:rPr>
                            </m:ctrlPr>
                          </m:sSupPr>
                          <m:e>
                            <m:r>
                              <a:rPr sz="4900" i="1">
                                <a:solidFill>
                                  <a:srgbClr val="FEFFFE"/>
                                </a:solidFill>
                                <a:latin typeface="Cambria Math" panose="02040503050406030204" pitchFamily="18" charset="0"/>
                              </a:rPr>
                              <m:t>𝜇</m:t>
                            </m:r>
                          </m:e>
                          <m:sup>
                            <m:r>
                              <a:rPr sz="4900" i="1">
                                <a:solidFill>
                                  <a:srgbClr val="FEFFFE"/>
                                </a:solidFill>
                                <a:latin typeface="Cambria Math" panose="02040503050406030204" pitchFamily="18" charset="0"/>
                              </a:rPr>
                              <m:t>−</m:t>
                            </m:r>
                          </m:sup>
                        </m:sSup>
                      </m:oMath>
                    </m:oMathPara>
                  </a14:m>
                  <a:endParaRPr sz="4900">
                    <a:solidFill>
                      <a:srgbClr val="FFFFFF"/>
                    </a:solidFill>
                  </a:endParaRPr>
                </a:p>
              </p:txBody>
            </p:sp>
          </mc:Choice>
          <mc:Fallback>
            <p:sp>
              <p:nvSpPr>
                <p:cNvPr id="335" name="Equation"/>
                <p:cNvSpPr txBox="1">
                  <a:spLocks noRot="1" noChangeAspect="1" noMove="1" noResize="1" noEditPoints="1" noAdjustHandles="1" noChangeArrowheads="1" noChangeShapeType="1" noTextEdit="1"/>
                </p:cNvSpPr>
                <p:nvPr/>
              </p:nvSpPr>
              <p:spPr>
                <a:xfrm>
                  <a:off x="10109541" y="1051969"/>
                  <a:ext cx="654604" cy="484187"/>
                </a:xfrm>
                <a:prstGeom prst="rect">
                  <a:avLst/>
                </a:prstGeom>
                <a:blipFill>
                  <a:blip r:embed="rId6"/>
                  <a:stretch>
                    <a:fillRect l="-32075" r="-15094" b="-94872"/>
                  </a:stretch>
                </a:blipFill>
                <a:ln w="12700" cap="flat">
                  <a:noFill/>
                  <a:miter lim="400000"/>
                </a:ln>
                <a:effectLst/>
              </p:spPr>
              <p:txBody>
                <a:bodyPr/>
                <a:lstStyle/>
                <a:p>
                  <a:r>
                    <a:rPr lang="en-US">
                      <a:noFill/>
                    </a:rPr>
                    <a:t> </a:t>
                  </a:r>
                </a:p>
              </p:txBody>
            </p:sp>
          </mc:Fallback>
        </mc:AlternateContent>
        <p:sp>
          <p:nvSpPr>
            <p:cNvPr id="336" name="Overlayed background events in 187.5 us (FLArE acquisition window)"/>
            <p:cNvSpPr txBox="1"/>
            <p:nvPr/>
          </p:nvSpPr>
          <p:spPr>
            <a:xfrm>
              <a:off x="14490879" y="0"/>
              <a:ext cx="6576937" cy="97991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ctr">
              <a:spAutoFit/>
            </a:bodyPr>
            <a:lstStyle/>
            <a:p>
              <a:pPr algn="ctr">
                <a:lnSpc>
                  <a:spcPct val="100000"/>
                </a:lnSpc>
                <a:spcBef>
                  <a:spcPts val="0"/>
                </a:spcBef>
                <a:defRPr sz="2900" b="1">
                  <a:solidFill>
                    <a:srgbClr val="5E5E5E"/>
                  </a:solidFill>
                </a:defRPr>
              </a:pPr>
              <a:r>
                <a:t>Overlayed background events in </a:t>
              </a:r>
              <a:r>
                <a:rPr>
                  <a:solidFill>
                    <a:srgbClr val="000000"/>
                  </a:solidFill>
                </a:rPr>
                <a:t>187.5 us</a:t>
              </a:r>
              <a:r>
                <a:t> (FLArE acquisition window)</a:t>
              </a:r>
            </a:p>
          </p:txBody>
        </p:sp>
        <p:sp>
          <p:nvSpPr>
            <p:cNvPr id="337" name="Line"/>
            <p:cNvSpPr/>
            <p:nvPr/>
          </p:nvSpPr>
          <p:spPr>
            <a:xfrm>
              <a:off x="516516" y="4558533"/>
              <a:ext cx="1404761" cy="1"/>
            </a:xfrm>
            <a:prstGeom prst="line">
              <a:avLst/>
            </a:prstGeom>
            <a:noFill/>
            <a:ln w="63500" cap="flat">
              <a:solidFill>
                <a:schemeClr val="accent5">
                  <a:hueOff val="-82419"/>
                  <a:satOff val="-9513"/>
                  <a:lumOff val="-16343"/>
                </a:schemeClr>
              </a:solidFill>
              <a:prstDash val="sysDot"/>
              <a:miter lim="400000"/>
              <a:tailEnd type="triangle" w="med" len="med"/>
            </a:ln>
            <a:effectLst/>
          </p:spPr>
          <p:txBody>
            <a:bodyPr wrap="square" lIns="50800" tIns="50800" rIns="50800" bIns="50800" numCol="1" anchor="ctr">
              <a:noAutofit/>
            </a:bodyPr>
            <a:lstStyle/>
            <a:p>
              <a:pPr algn="ctr">
                <a:lnSpc>
                  <a:spcPct val="100000"/>
                </a:lnSpc>
                <a:spcBef>
                  <a:spcPts val="0"/>
                </a:spcBef>
                <a:defRPr sz="2400" b="1">
                  <a:solidFill>
                    <a:srgbClr val="5E5E5E"/>
                  </a:solidFill>
                </a:defRPr>
              </a:pPr>
              <a:endParaRPr/>
            </a:p>
          </p:txBody>
        </p:sp>
        <p:sp>
          <p:nvSpPr>
            <p:cNvPr id="338" name="from IP"/>
            <p:cNvSpPr txBox="1"/>
            <p:nvPr/>
          </p:nvSpPr>
          <p:spPr>
            <a:xfrm>
              <a:off x="634290" y="3959870"/>
              <a:ext cx="1169214" cy="46106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lgn="ctr">
                <a:lnSpc>
                  <a:spcPct val="100000"/>
                </a:lnSpc>
                <a:spcBef>
                  <a:spcPts val="0"/>
                </a:spcBef>
                <a:defRPr sz="2400" b="1">
                  <a:solidFill>
                    <a:srgbClr val="5E5E5E"/>
                  </a:solidFill>
                </a:defRPr>
              </a:lvl1pPr>
            </a:lstStyle>
            <a:p>
              <a:r>
                <a:t>from IP</a:t>
              </a:r>
            </a:p>
          </p:txBody>
        </p:sp>
        <p:sp>
          <p:nvSpPr>
            <p:cNvPr id="339" name="FLArE"/>
            <p:cNvSpPr txBox="1"/>
            <p:nvPr/>
          </p:nvSpPr>
          <p:spPr>
            <a:xfrm>
              <a:off x="4085916" y="6481832"/>
              <a:ext cx="1222249" cy="56045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lgn="ctr">
                <a:lnSpc>
                  <a:spcPct val="100000"/>
                </a:lnSpc>
                <a:spcBef>
                  <a:spcPts val="0"/>
                </a:spcBef>
                <a:defRPr sz="3000" b="1">
                  <a:solidFill>
                    <a:schemeClr val="accent5">
                      <a:lumOff val="-29866"/>
                    </a:schemeClr>
                  </a:solidFill>
                </a:defRPr>
              </a:lvl1pPr>
            </a:lstStyle>
            <a:p>
              <a:r>
                <a:t>FLArE</a:t>
              </a:r>
            </a:p>
          </p:txBody>
        </p:sp>
        <p:sp>
          <p:nvSpPr>
            <p:cNvPr id="340" name="FASERnu2"/>
            <p:cNvSpPr txBox="1"/>
            <p:nvPr/>
          </p:nvSpPr>
          <p:spPr>
            <a:xfrm>
              <a:off x="7671900" y="6481832"/>
              <a:ext cx="2013205" cy="56045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lgn="ctr">
                <a:lnSpc>
                  <a:spcPct val="100000"/>
                </a:lnSpc>
                <a:spcBef>
                  <a:spcPts val="0"/>
                </a:spcBef>
                <a:defRPr sz="3000" b="1">
                  <a:solidFill>
                    <a:schemeClr val="accent5">
                      <a:lumOff val="-29866"/>
                    </a:schemeClr>
                  </a:solidFill>
                </a:defRPr>
              </a:lvl1pPr>
            </a:lstStyle>
            <a:p>
              <a:r>
                <a:t>FASERnu2</a:t>
              </a:r>
            </a:p>
          </p:txBody>
        </p:sp>
        <p:sp>
          <p:nvSpPr>
            <p:cNvPr id="341" name="FASER2"/>
            <p:cNvSpPr txBox="1"/>
            <p:nvPr/>
          </p:nvSpPr>
          <p:spPr>
            <a:xfrm>
              <a:off x="14059750" y="6481832"/>
              <a:ext cx="1561339" cy="56045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lgn="ctr">
                <a:lnSpc>
                  <a:spcPct val="100000"/>
                </a:lnSpc>
                <a:spcBef>
                  <a:spcPts val="0"/>
                </a:spcBef>
                <a:defRPr sz="3000" b="1">
                  <a:solidFill>
                    <a:schemeClr val="accent5">
                      <a:lumOff val="-29866"/>
                    </a:schemeClr>
                  </a:solidFill>
                </a:defRPr>
              </a:lvl1pPr>
            </a:lstStyle>
            <a:p>
              <a:r>
                <a:t>FASER2</a:t>
              </a:r>
            </a:p>
          </p:txBody>
        </p:sp>
        <p:sp>
          <p:nvSpPr>
            <p:cNvPr id="342" name="FORMOSA"/>
            <p:cNvSpPr txBox="1"/>
            <p:nvPr/>
          </p:nvSpPr>
          <p:spPr>
            <a:xfrm>
              <a:off x="16748361" y="6481832"/>
              <a:ext cx="2061973" cy="56045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lgn="ctr">
                <a:lnSpc>
                  <a:spcPct val="100000"/>
                </a:lnSpc>
                <a:spcBef>
                  <a:spcPts val="0"/>
                </a:spcBef>
                <a:defRPr sz="3000" b="1">
                  <a:solidFill>
                    <a:schemeClr val="accent5">
                      <a:lumOff val="-29866"/>
                    </a:schemeClr>
                  </a:solidFill>
                </a:defRPr>
              </a:lvl1pPr>
            </a:lstStyle>
            <a:p>
              <a:r>
                <a:t>FORMOSA</a:t>
              </a:r>
            </a:p>
          </p:txBody>
        </p:sp>
        <p:sp>
          <p:nvSpPr>
            <p:cNvPr id="343" name="Event display from G4 simulations"/>
            <p:cNvSpPr txBox="1"/>
            <p:nvPr/>
          </p:nvSpPr>
          <p:spPr>
            <a:xfrm>
              <a:off x="2474745" y="457274"/>
              <a:ext cx="6576937" cy="535418"/>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ctr">
              <a:spAutoFit/>
            </a:bodyPr>
            <a:lstStyle>
              <a:lvl1pPr algn="ctr">
                <a:lnSpc>
                  <a:spcPct val="100000"/>
                </a:lnSpc>
                <a:spcBef>
                  <a:spcPts val="0"/>
                </a:spcBef>
                <a:defRPr sz="2900" b="1">
                  <a:solidFill>
                    <a:srgbClr val="5E5E5E"/>
                  </a:solidFill>
                </a:defRPr>
              </a:lvl1pPr>
            </a:lstStyle>
            <a:p>
              <a:r>
                <a:t>Event display from G4 simulations</a:t>
              </a:r>
            </a:p>
          </p:txBody>
        </p:sp>
      </p:grpSp>
      <p:sp>
        <p:nvSpPr>
          <p:cNvPr id="345" name="Line"/>
          <p:cNvSpPr/>
          <p:nvPr/>
        </p:nvSpPr>
        <p:spPr>
          <a:xfrm>
            <a:off x="5546515" y="7517432"/>
            <a:ext cx="1441794" cy="1726336"/>
          </a:xfrm>
          <a:prstGeom prst="line">
            <a:avLst/>
          </a:prstGeom>
          <a:ln w="25400">
            <a:solidFill>
              <a:srgbClr val="000000"/>
            </a:solidFill>
            <a:miter lim="400000"/>
            <a:tailEnd type="triangle"/>
          </a:ln>
        </p:spPr>
        <p:txBody>
          <a:bodyPr lIns="50800" tIns="50800" rIns="50800" bIns="50800" anchor="ctr"/>
          <a:lstStyle/>
          <a:p>
            <a:pPr algn="ctr">
              <a:lnSpc>
                <a:spcPct val="100000"/>
              </a:lnSpc>
              <a:spcBef>
                <a:spcPts val="0"/>
              </a:spcBef>
              <a:defRPr sz="2400" b="1">
                <a:solidFill>
                  <a:srgbClr val="5E5E5E"/>
                </a:solidFill>
              </a:defRPr>
            </a:pPr>
            <a:endParaRPr/>
          </a:p>
        </p:txBody>
      </p:sp>
      <p:sp>
        <p:nvSpPr>
          <p:cNvPr id="346" name="Zoom on FLArE volume…"/>
          <p:cNvSpPr txBox="1"/>
          <p:nvPr/>
        </p:nvSpPr>
        <p:spPr>
          <a:xfrm>
            <a:off x="959060" y="9569878"/>
            <a:ext cx="3643888" cy="34444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nSpc>
                <a:spcPct val="100000"/>
              </a:lnSpc>
              <a:spcBef>
                <a:spcPts val="0"/>
              </a:spcBef>
              <a:defRPr sz="2700" b="1">
                <a:solidFill>
                  <a:srgbClr val="5E5E5E"/>
                </a:solidFill>
              </a:defRPr>
            </a:pPr>
            <a:r>
              <a:t>Zoom on FLArE volume</a:t>
            </a:r>
          </a:p>
          <a:p>
            <a:pPr>
              <a:lnSpc>
                <a:spcPct val="100000"/>
              </a:lnSpc>
              <a:spcBef>
                <a:spcPts val="0"/>
              </a:spcBef>
              <a:defRPr sz="2700" b="1">
                <a:solidFill>
                  <a:srgbClr val="5E5E5E"/>
                </a:solidFill>
              </a:defRPr>
            </a:pPr>
            <a:endParaRPr/>
          </a:p>
          <a:p>
            <a:pPr>
              <a:lnSpc>
                <a:spcPct val="100000"/>
              </a:lnSpc>
              <a:spcBef>
                <a:spcPts val="0"/>
              </a:spcBef>
              <a:defRPr sz="2700" b="1">
                <a:solidFill>
                  <a:srgbClr val="5E5E5E"/>
                </a:solidFill>
              </a:defRPr>
            </a:pPr>
            <a:r>
              <a:t>The muon rates (0.5 Hz/cm^2) and space charge effects are manageable around the line of sight. </a:t>
            </a:r>
          </a:p>
        </p:txBody>
      </p:sp>
      <mc:AlternateContent xmlns:mc="http://schemas.openxmlformats.org/markup-compatibility/2006">
        <mc:Choice xmlns:a14="http://schemas.microsoft.com/office/drawing/2010/main" Requires="a14">
          <p:sp>
            <p:nvSpPr>
              <p:cNvPr id="347" name=": blue…"/>
              <p:cNvSpPr txBox="1"/>
              <p:nvPr/>
            </p:nvSpPr>
            <p:spPr>
              <a:xfrm>
                <a:off x="17249602" y="9853724"/>
                <a:ext cx="5189593" cy="2233899"/>
              </a:xfrm>
              <a:prstGeom prst="rect">
                <a:avLst/>
              </a:prstGeom>
              <a:ln w="12700">
                <a:miter lim="400000"/>
              </a:ln>
              <a:extLst>
                <a:ext uri="{C572A759-6A51-4108-AA02-DFA0A04FC94B}">
                  <ma14:wrappingTextBoxFlag xmlns:ma14="http://schemas.microsoft.com/office/mac/drawingml/2011/main" xmlns:m="http://schemas.openxmlformats.org/officeDocument/2006/math" xmlns="" val="1"/>
                </a:ext>
              </a:extLst>
            </p:spPr>
            <p:txBody>
              <a:bodyPr lIns="50800" tIns="50800" rIns="50800" bIns="50800" numCol="2" spcCol="259479" anchor="ctr"/>
              <a:lstStyle/>
              <a:p>
                <a:pPr>
                  <a:spcBef>
                    <a:spcPts val="0"/>
                  </a:spcBef>
                  <a:defRPr sz="3000"/>
                </a:pPr>
                <a14:m>
                  <m:oMath xmlns:m="http://schemas.openxmlformats.org/officeDocument/2006/math">
                    <m:sSup>
                      <m:sSupPr>
                        <m:ctrlPr>
                          <a:rPr sz="3600">
                            <a:solidFill>
                              <a:srgbClr val="000000"/>
                            </a:solidFill>
                            <a:latin typeface="Cambria Math" panose="02040503050406030204" pitchFamily="18" charset="0"/>
                          </a:rPr>
                        </m:ctrlPr>
                      </m:sSupPr>
                      <m:e>
                        <m:r>
                          <a:rPr sz="3600" i="1">
                            <a:solidFill>
                              <a:srgbClr val="000000"/>
                            </a:solidFill>
                            <a:latin typeface="Cambria Math" panose="02040503050406030204" pitchFamily="18" charset="0"/>
                          </a:rPr>
                          <m:t>𝜇</m:t>
                        </m:r>
                      </m:e>
                      <m:sup>
                        <m:r>
                          <a:rPr sz="3600" i="1">
                            <a:solidFill>
                              <a:srgbClr val="000000"/>
                            </a:solidFill>
                            <a:latin typeface="Cambria Math" panose="02040503050406030204" pitchFamily="18" charset="0"/>
                          </a:rPr>
                          <m:t>±</m:t>
                        </m:r>
                      </m:sup>
                    </m:sSup>
                  </m:oMath>
                </a14:m>
                <a:r>
                  <a:t>: blue</a:t>
                </a:r>
              </a:p>
              <a:p>
                <a:pPr>
                  <a:spcBef>
                    <a:spcPts val="0"/>
                  </a:spcBef>
                  <a:defRPr sz="3000"/>
                </a:pPr>
                <a14:m>
                  <m:oMath xmlns:m="http://schemas.openxmlformats.org/officeDocument/2006/math">
                    <m:sSup>
                      <m:sSupPr>
                        <m:ctrlPr>
                          <a:rPr sz="3600">
                            <a:solidFill>
                              <a:srgbClr val="000000"/>
                            </a:solidFill>
                            <a:latin typeface="Cambria Math" panose="02040503050406030204" pitchFamily="18" charset="0"/>
                          </a:rPr>
                        </m:ctrlPr>
                      </m:sSupPr>
                      <m:e>
                        <m:r>
                          <a:rPr sz="3600" i="1">
                            <a:solidFill>
                              <a:srgbClr val="000000"/>
                            </a:solidFill>
                            <a:latin typeface="Cambria Math" panose="02040503050406030204" pitchFamily="18" charset="0"/>
                          </a:rPr>
                          <m:t>𝑒</m:t>
                        </m:r>
                      </m:e>
                      <m:sup>
                        <m:r>
                          <a:rPr sz="3600" i="1">
                            <a:solidFill>
                              <a:srgbClr val="000000"/>
                            </a:solidFill>
                            <a:latin typeface="Cambria Math" panose="02040503050406030204" pitchFamily="18" charset="0"/>
                          </a:rPr>
                          <m:t>±</m:t>
                        </m:r>
                      </m:sup>
                    </m:sSup>
                  </m:oMath>
                </a14:m>
                <a:r>
                  <a:t>: red</a:t>
                </a:r>
              </a:p>
              <a:p>
                <a:pPr>
                  <a:spcBef>
                    <a:spcPts val="0"/>
                  </a:spcBef>
                  <a:defRPr sz="3000"/>
                </a:pPr>
                <a14:m>
                  <m:oMath xmlns:m="http://schemas.openxmlformats.org/officeDocument/2006/math">
                    <m:r>
                      <a:rPr sz="3600" i="1">
                        <a:solidFill>
                          <a:srgbClr val="000000"/>
                        </a:solidFill>
                        <a:latin typeface="Cambria Math" panose="02040503050406030204" pitchFamily="18" charset="0"/>
                      </a:rPr>
                      <m:t>𝑛</m:t>
                    </m:r>
                  </m:oMath>
                </a14:m>
                <a:r>
                  <a:t>: orange</a:t>
                </a:r>
              </a:p>
              <a:p>
                <a:pPr>
                  <a:spcBef>
                    <a:spcPts val="0"/>
                  </a:spcBef>
                  <a:defRPr sz="3000"/>
                </a:pPr>
                <a14:m>
                  <m:oMath xmlns:m="http://schemas.openxmlformats.org/officeDocument/2006/math">
                    <m:r>
                      <a:rPr sz="3600" i="1">
                        <a:solidFill>
                          <a:srgbClr val="000000"/>
                        </a:solidFill>
                        <a:latin typeface="Cambria Math" panose="02040503050406030204" pitchFamily="18" charset="0"/>
                      </a:rPr>
                      <m:t>𝛾</m:t>
                    </m:r>
                  </m:oMath>
                </a14:m>
                <a:r>
                  <a:t>: gray</a:t>
                </a:r>
              </a:p>
              <a:p>
                <a:pPr>
                  <a:spcBef>
                    <a:spcPts val="0"/>
                  </a:spcBef>
                  <a:defRPr sz="3000"/>
                </a:pPr>
                <a14:m>
                  <m:oMath xmlns:m="http://schemas.openxmlformats.org/officeDocument/2006/math">
                    <m:r>
                      <a:rPr sz="3600" i="1">
                        <a:solidFill>
                          <a:srgbClr val="000000"/>
                        </a:solidFill>
                        <a:latin typeface="Cambria Math" panose="02040503050406030204" pitchFamily="18" charset="0"/>
                      </a:rPr>
                      <m:t>𝑝</m:t>
                    </m:r>
                  </m:oMath>
                </a14:m>
                <a:r>
                  <a:t>: black</a:t>
                </a:r>
              </a:p>
              <a:p>
                <a:pPr>
                  <a:spcBef>
                    <a:spcPts val="0"/>
                  </a:spcBef>
                  <a:defRPr sz="3000"/>
                </a:pPr>
                <a14:m>
                  <m:oMath xmlns:m="http://schemas.openxmlformats.org/officeDocument/2006/math">
                    <m:sSup>
                      <m:sSupPr>
                        <m:ctrlPr>
                          <a:rPr sz="3600">
                            <a:solidFill>
                              <a:srgbClr val="000000"/>
                            </a:solidFill>
                            <a:latin typeface="Cambria Math" panose="02040503050406030204" pitchFamily="18" charset="0"/>
                          </a:rPr>
                        </m:ctrlPr>
                      </m:sSupPr>
                      <m:e>
                        <m:r>
                          <a:rPr sz="3600" i="1">
                            <a:solidFill>
                              <a:srgbClr val="000000"/>
                            </a:solidFill>
                            <a:latin typeface="Cambria Math" panose="02040503050406030204" pitchFamily="18" charset="0"/>
                          </a:rPr>
                          <m:t>𝜋</m:t>
                        </m:r>
                      </m:e>
                      <m:sup>
                        <m:r>
                          <a:rPr sz="3600" i="1">
                            <a:solidFill>
                              <a:srgbClr val="000000"/>
                            </a:solidFill>
                            <a:latin typeface="Cambria Math" panose="02040503050406030204" pitchFamily="18" charset="0"/>
                          </a:rPr>
                          <m:t>0</m:t>
                        </m:r>
                      </m:sup>
                    </m:sSup>
                  </m:oMath>
                </a14:m>
                <a:r>
                  <a:t>: magenta</a:t>
                </a:r>
              </a:p>
              <a:p>
                <a:pPr>
                  <a:spcBef>
                    <a:spcPts val="0"/>
                  </a:spcBef>
                  <a:defRPr sz="3000"/>
                </a:pPr>
                <a14:m>
                  <m:oMath xmlns:m="http://schemas.openxmlformats.org/officeDocument/2006/math">
                    <m:sSup>
                      <m:sSupPr>
                        <m:ctrlPr>
                          <a:rPr sz="3600">
                            <a:solidFill>
                              <a:srgbClr val="000000"/>
                            </a:solidFill>
                            <a:latin typeface="Cambria Math" panose="02040503050406030204" pitchFamily="18" charset="0"/>
                          </a:rPr>
                        </m:ctrlPr>
                      </m:sSupPr>
                      <m:e>
                        <m:r>
                          <a:rPr sz="3600" i="1">
                            <a:solidFill>
                              <a:srgbClr val="000000"/>
                            </a:solidFill>
                            <a:latin typeface="Cambria Math" panose="02040503050406030204" pitchFamily="18" charset="0"/>
                          </a:rPr>
                          <m:t>𝜋</m:t>
                        </m:r>
                      </m:e>
                      <m:sup>
                        <m:r>
                          <a:rPr sz="3600" i="1">
                            <a:solidFill>
                              <a:srgbClr val="000000"/>
                            </a:solidFill>
                            <a:latin typeface="Cambria Math" panose="02040503050406030204" pitchFamily="18" charset="0"/>
                          </a:rPr>
                          <m:t>±</m:t>
                        </m:r>
                      </m:sup>
                    </m:sSup>
                  </m:oMath>
                </a14:m>
                <a:r>
                  <a:t>: cyan</a:t>
                </a:r>
              </a:p>
              <a:p>
                <a:pPr>
                  <a:spcBef>
                    <a:spcPts val="0"/>
                  </a:spcBef>
                  <a:defRPr sz="3000"/>
                </a:pPr>
                <a:r>
                  <a:t>other: green</a:t>
                </a:r>
              </a:p>
            </p:txBody>
          </p:sp>
        </mc:Choice>
        <mc:Fallback>
          <p:sp>
            <p:nvSpPr>
              <p:cNvPr id="347" name=": blue…"/>
              <p:cNvSpPr txBox="1">
                <a:spLocks noRot="1" noChangeAspect="1" noMove="1" noResize="1" noEditPoints="1" noAdjustHandles="1" noChangeArrowheads="1" noChangeShapeType="1" noTextEdit="1"/>
              </p:cNvSpPr>
              <p:nvPr/>
            </p:nvSpPr>
            <p:spPr>
              <a:xfrm>
                <a:off x="17249602" y="9853724"/>
                <a:ext cx="5189593" cy="2233899"/>
              </a:xfrm>
              <a:prstGeom prst="rect">
                <a:avLst/>
              </a:prstGeom>
              <a:blipFill>
                <a:blip r:embed="rId7"/>
                <a:stretch>
                  <a:fillRect l="-2200" b="-3955"/>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US">
                    <a:noFill/>
                  </a:rPr>
                  <a:t> </a:t>
                </a:r>
              </a:p>
            </p:txBody>
          </p:sp>
        </mc:Fallback>
      </mc:AlternateContent>
      <p:sp>
        <p:nvSpPr>
          <p:cNvPr id="348" name="Mu- band"/>
          <p:cNvSpPr txBox="1"/>
          <p:nvPr/>
        </p:nvSpPr>
        <p:spPr>
          <a:xfrm>
            <a:off x="10111010" y="4134778"/>
            <a:ext cx="2780082" cy="8084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t>Mu- band</a:t>
            </a:r>
          </a:p>
        </p:txBody>
      </p:sp>
      <p:sp>
        <p:nvSpPr>
          <p:cNvPr id="349" name="Mu+ band"/>
          <p:cNvSpPr txBox="1"/>
          <p:nvPr/>
        </p:nvSpPr>
        <p:spPr>
          <a:xfrm>
            <a:off x="10111010" y="7453281"/>
            <a:ext cx="2908708" cy="8084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t>Mu+ band</a:t>
            </a:r>
          </a:p>
        </p:txBody>
      </p:sp>
      <p:sp>
        <p:nvSpPr>
          <p:cNvPr id="350" name="Arrow"/>
          <p:cNvSpPr/>
          <p:nvPr/>
        </p:nvSpPr>
        <p:spPr>
          <a:xfrm>
            <a:off x="4875508" y="10887889"/>
            <a:ext cx="1270001" cy="808432"/>
          </a:xfrm>
          <a:prstGeom prst="rightArrow">
            <a:avLst>
              <a:gd name="adj1" fmla="val 32000"/>
              <a:gd name="adj2" fmla="val 100540"/>
            </a:avLst>
          </a:prstGeom>
          <a:solidFill>
            <a:srgbClr val="000000"/>
          </a:solidFill>
          <a:ln w="12700">
            <a:miter lim="400000"/>
          </a:ln>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4" name="Conclusion"/>
          <p:cNvSpPr txBox="1">
            <a:spLocks noGrp="1"/>
          </p:cNvSpPr>
          <p:nvPr>
            <p:ph type="title"/>
          </p:nvPr>
        </p:nvSpPr>
        <p:spPr>
          <a:xfrm>
            <a:off x="1206500" y="187575"/>
            <a:ext cx="21971000" cy="1433163"/>
          </a:xfrm>
          <a:prstGeom prst="rect">
            <a:avLst/>
          </a:prstGeom>
        </p:spPr>
        <p:txBody>
          <a:bodyPr/>
          <a:lstStyle/>
          <a:p>
            <a:r>
              <a:t>Conclusion</a:t>
            </a:r>
          </a:p>
        </p:txBody>
      </p:sp>
      <p:sp>
        <p:nvSpPr>
          <p:cNvPr id="355" name="A scientific opportunity with Forward Physics Facility is ready with excellent design for a new underground hall and an initial suite of experiments.  https://arxiv.org/pdf/2411.04175…"/>
          <p:cNvSpPr txBox="1">
            <a:spLocks noGrp="1"/>
          </p:cNvSpPr>
          <p:nvPr>
            <p:ph type="body" idx="1"/>
          </p:nvPr>
        </p:nvSpPr>
        <p:spPr>
          <a:xfrm>
            <a:off x="1206500" y="1543275"/>
            <a:ext cx="21971000" cy="11617244"/>
          </a:xfrm>
          <a:prstGeom prst="rect">
            <a:avLst/>
          </a:prstGeom>
        </p:spPr>
        <p:txBody>
          <a:bodyPr>
            <a:normAutofit lnSpcReduction="10000"/>
          </a:bodyPr>
          <a:lstStyle/>
          <a:p>
            <a:pPr marL="518160" indent="-518160" defTabSz="2072588">
              <a:spcBef>
                <a:spcPts val="2400"/>
              </a:spcBef>
              <a:defRPr sz="4250" b="1"/>
            </a:pPr>
            <a:r>
              <a:rPr dirty="0"/>
              <a:t>A scientific opportunity with Forward Physics Facility is ready with excellent design for a new underground hall and an initial suite of experiments.  </a:t>
            </a:r>
            <a:r>
              <a:rPr u="sng" dirty="0">
                <a:hlinkClick r:id="rId2"/>
              </a:rPr>
              <a:t>https://arxiv.org/pdf/2411.04175</a:t>
            </a:r>
            <a:r>
              <a:rPr dirty="0"/>
              <a:t> </a:t>
            </a:r>
          </a:p>
          <a:p>
            <a:pPr marL="1036320" lvl="1" indent="-518160" defTabSz="2072588">
              <a:spcBef>
                <a:spcPts val="2400"/>
              </a:spcBef>
              <a:defRPr sz="4250" b="1"/>
            </a:pPr>
            <a:r>
              <a:rPr dirty="0"/>
              <a:t>Headline physics interest for  FPF experiments is world class. </a:t>
            </a:r>
          </a:p>
          <a:p>
            <a:pPr marL="1554480" lvl="2" indent="-518160" defTabSz="2072588">
              <a:spcBef>
                <a:spcPts val="2400"/>
              </a:spcBef>
              <a:defRPr sz="4250" b="1"/>
            </a:pPr>
            <a:r>
              <a:rPr dirty="0"/>
              <a:t>Neutrinos in the 1 </a:t>
            </a:r>
            <a:r>
              <a:rPr dirty="0" err="1"/>
              <a:t>TeV</a:t>
            </a:r>
            <a:r>
              <a:rPr dirty="0"/>
              <a:t> range: ~200-500 events/ 10 ton/day</a:t>
            </a:r>
          </a:p>
          <a:p>
            <a:pPr marL="1554480" lvl="2" indent="-518160" defTabSz="2072588">
              <a:spcBef>
                <a:spcPts val="2400"/>
              </a:spcBef>
              <a:defRPr sz="4250" b="1"/>
            </a:pPr>
            <a:r>
              <a:rPr dirty="0"/>
              <a:t>Tau neutrino flux and associated heavy flavor physics: ~1-2  events/10 ton/day</a:t>
            </a:r>
          </a:p>
          <a:p>
            <a:pPr marL="1554480" lvl="2" indent="-518160" defTabSz="2072588">
              <a:spcBef>
                <a:spcPts val="2400"/>
              </a:spcBef>
              <a:defRPr sz="4250" b="1"/>
            </a:pPr>
            <a:r>
              <a:rPr dirty="0"/>
              <a:t>And discovery science with BSM searches and rare phenomena.   </a:t>
            </a:r>
          </a:p>
          <a:p>
            <a:pPr marL="518160" indent="-518160" defTabSz="2072588">
              <a:spcBef>
                <a:spcPts val="2400"/>
              </a:spcBef>
              <a:defRPr sz="4250" b="1"/>
            </a:pPr>
            <a:r>
              <a:rPr dirty="0"/>
              <a:t>After 8 dedicated workshops and technical meetings, most integration, safety issues are understood and documented.  </a:t>
            </a:r>
            <a:endParaRPr lang="en-US" dirty="0"/>
          </a:p>
          <a:p>
            <a:pPr marL="518160" indent="-518160" defTabSz="2072588">
              <a:spcBef>
                <a:spcPts val="2400"/>
              </a:spcBef>
              <a:defRPr sz="4250" b="1"/>
            </a:pPr>
            <a:r>
              <a:rPr lang="en-US" dirty="0"/>
              <a:t>Unique experimental features:  A. </a:t>
            </a:r>
            <a:r>
              <a:rPr dirty="0"/>
              <a:t>There will be no interference to HL-LHC during construction or operation.  </a:t>
            </a:r>
            <a:r>
              <a:rPr lang="en-US" dirty="0"/>
              <a:t>B. The LHC magnets provide shielding from MUONs,  C. location has over 200 meters of rock shielding. D. The boost from LHC energy provides excellent experimental signatures.  </a:t>
            </a:r>
            <a:endParaRPr dirty="0"/>
          </a:p>
          <a:p>
            <a:pPr marL="518160" indent="-518160" defTabSz="2072588">
              <a:spcBef>
                <a:spcPts val="2400"/>
              </a:spcBef>
              <a:defRPr sz="4250" b="1"/>
            </a:pPr>
            <a:r>
              <a:rPr dirty="0"/>
              <a:t>A preliminary cost estimate for the facility (from CERN experts) is ~49MCHF and detector core costs of ~40 MCHF.  A schedule can be developed rapidly.  </a:t>
            </a:r>
          </a:p>
          <a:p>
            <a:pPr marL="518160" indent="-518160" defTabSz="2072588">
              <a:spcBef>
                <a:spcPts val="2400"/>
              </a:spcBef>
              <a:defRPr sz="4250" b="1"/>
            </a:pPr>
            <a:r>
              <a:rPr lang="en-US" dirty="0"/>
              <a:t>This project is for </a:t>
            </a:r>
            <a:r>
              <a:rPr dirty="0"/>
              <a:t>young capable international </a:t>
            </a:r>
            <a:r>
              <a:rPr lang="en-US" dirty="0"/>
              <a:t>physicists who are needed for the future.  </a:t>
            </a:r>
            <a:endParaRPr dirty="0"/>
          </a:p>
        </p:txBody>
      </p:sp>
      <p:sp>
        <p:nvSpPr>
          <p:cNvPr id="356"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a:t>13</a:t>
            </a:fld>
            <a:endParaRP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14</a:t>
            </a:fld>
            <a:endParaRPr/>
          </a:p>
        </p:txBody>
      </p:sp>
      <p:pic>
        <p:nvPicPr>
          <p:cNvPr id="359" name="pasted-movie.png" descr="pasted-movie.png"/>
          <p:cNvPicPr>
            <a:picLocks noChangeAspect="1"/>
          </p:cNvPicPr>
          <p:nvPr/>
        </p:nvPicPr>
        <p:blipFill>
          <a:blip r:embed="rId2"/>
          <a:stretch>
            <a:fillRect/>
          </a:stretch>
        </p:blipFill>
        <p:spPr>
          <a:xfrm>
            <a:off x="872497" y="3712947"/>
            <a:ext cx="22248798" cy="8043797"/>
          </a:xfrm>
          <a:prstGeom prst="rect">
            <a:avLst/>
          </a:prstGeom>
          <a:ln w="12700">
            <a:miter lim="400000"/>
          </a:ln>
        </p:spPr>
      </p:pic>
      <p:sp>
        <p:nvSpPr>
          <p:cNvPr id="360" name="Photograph from FPF8 workshop at CERN Jan 25 (114 registrants)"/>
          <p:cNvSpPr txBox="1"/>
          <p:nvPr/>
        </p:nvSpPr>
        <p:spPr>
          <a:xfrm>
            <a:off x="2782298" y="1838733"/>
            <a:ext cx="19654231" cy="8084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r>
              <a:t>Photograph from FPF8 workshop at CERN Jan 25 (114 registrants) </a:t>
            </a: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2" name="Information Sheet"/>
          <p:cNvSpPr txBox="1">
            <a:spLocks noGrp="1"/>
          </p:cNvSpPr>
          <p:nvPr>
            <p:ph type="title"/>
          </p:nvPr>
        </p:nvSpPr>
        <p:spPr>
          <a:prstGeom prst="rect">
            <a:avLst/>
          </a:prstGeom>
        </p:spPr>
        <p:txBody>
          <a:bodyPr/>
          <a:lstStyle/>
          <a:p>
            <a:r>
              <a:t>Information Sheet </a:t>
            </a:r>
          </a:p>
        </p:txBody>
      </p:sp>
      <p:sp>
        <p:nvSpPr>
          <p:cNvPr id="363" name="Effort Name:  Forward Physics Facility and Experiments at the High Luminosity LHC.…"/>
          <p:cNvSpPr txBox="1">
            <a:spLocks noGrp="1"/>
          </p:cNvSpPr>
          <p:nvPr>
            <p:ph type="body" idx="1"/>
          </p:nvPr>
        </p:nvSpPr>
        <p:spPr>
          <a:xfrm>
            <a:off x="1206499" y="3198475"/>
            <a:ext cx="21971001" cy="8923947"/>
          </a:xfrm>
          <a:prstGeom prst="rect">
            <a:avLst/>
          </a:prstGeom>
        </p:spPr>
        <p:txBody>
          <a:bodyPr/>
          <a:lstStyle/>
          <a:p>
            <a:pPr marL="560831" indent="-560831" defTabSz="2243271">
              <a:spcBef>
                <a:spcPts val="4100"/>
              </a:spcBef>
              <a:defRPr sz="4416"/>
            </a:pPr>
            <a:r>
              <a:t>Effort Name:  Forward Physics Facility and Experiments at the High Luminosity LHC.  </a:t>
            </a:r>
          </a:p>
          <a:p>
            <a:pPr marL="560831" indent="-560831" defTabSz="2243271">
              <a:spcBef>
                <a:spcPts val="4100"/>
              </a:spcBef>
              <a:defRPr sz="4416"/>
            </a:pPr>
            <a:r>
              <a:t>Short Abstract:  The </a:t>
            </a:r>
            <a:r>
              <a:rPr b="1"/>
              <a:t>Forward Physics Facility (FPF)</a:t>
            </a:r>
            <a:r>
              <a:t> is a proposed new underground cavern at the Large Hadron Collider (LHC) that will host a suite of new experiments during the High-Luminosity LHC (HL-LHC) era.  The existing large LHC detectors have un-instrumented regions along the beam line, and so miss the rich physics opportunities provided by the enormous flux of particles produced in the far-forward direction. A diverse set of experiments are planned to detect millions of neutrinos and a wide range of new physics possibilities.  </a:t>
            </a:r>
          </a:p>
          <a:p>
            <a:pPr marL="560831" indent="-560831" defTabSz="2243271">
              <a:spcBef>
                <a:spcPts val="4100"/>
              </a:spcBef>
              <a:defRPr sz="4416"/>
            </a:pPr>
            <a:r>
              <a:t>Contact:  </a:t>
            </a:r>
            <a:r>
              <a:rPr u="sng">
                <a:hlinkClick r:id="rId2"/>
              </a:rPr>
              <a:t>https://fpf.web.cern.ch/</a:t>
            </a:r>
            <a:r>
              <a:t> </a:t>
            </a:r>
          </a:p>
          <a:p>
            <a:pPr marL="560831" indent="-560831" defTabSz="2243271">
              <a:spcBef>
                <a:spcPts val="4100"/>
              </a:spcBef>
              <a:defRPr sz="4416"/>
            </a:pPr>
            <a:r>
              <a:t>Useful Link:  </a:t>
            </a:r>
            <a:r>
              <a:rPr u="sng">
                <a:hlinkClick r:id="rId3"/>
              </a:rPr>
              <a:t>https://pbc.web.cern.ch/</a:t>
            </a:r>
            <a:r>
              <a:t> , </a:t>
            </a:r>
            <a:r>
              <a:rPr u="sng">
                <a:hlinkClick r:id="rId4"/>
              </a:rPr>
              <a:t>https://pbc.web.cern.ch/fpf-resources</a:t>
            </a:r>
            <a:r>
              <a:t> </a:t>
            </a:r>
          </a:p>
          <a:p>
            <a:pPr marL="560831" indent="-560831" defTabSz="2243271">
              <a:spcBef>
                <a:spcPts val="4100"/>
              </a:spcBef>
              <a:defRPr sz="4416"/>
            </a:pPr>
            <a:r>
              <a:t>White papers:  </a:t>
            </a:r>
            <a:r>
              <a:rPr u="sng">
                <a:hlinkClick r:id="rId5"/>
              </a:rPr>
              <a:t>https://arxiv.org/abs/2411.04175</a:t>
            </a:r>
            <a:r>
              <a:t>  </a:t>
            </a:r>
          </a:p>
        </p:txBody>
      </p:sp>
      <p:sp>
        <p:nvSpPr>
          <p:cNvPr id="364"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15</a:t>
            </a:fld>
            <a:endParaRP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 name="Forward Physics Facility cavern conceptual design"/>
          <p:cNvSpPr txBox="1">
            <a:spLocks noGrp="1"/>
          </p:cNvSpPr>
          <p:nvPr>
            <p:ph type="title"/>
          </p:nvPr>
        </p:nvSpPr>
        <p:spPr>
          <a:xfrm>
            <a:off x="4828140" y="463050"/>
            <a:ext cx="17260541" cy="1146511"/>
          </a:xfrm>
          <a:prstGeom prst="rect">
            <a:avLst/>
          </a:prstGeom>
        </p:spPr>
        <p:txBody>
          <a:bodyPr/>
          <a:lstStyle>
            <a:lvl1pPr defTabSz="1658070">
              <a:defRPr sz="5780" spc="-115"/>
            </a:lvl1pPr>
          </a:lstStyle>
          <a:p>
            <a:r>
              <a:t>Forward Physics Facility cavern conceptual design </a:t>
            </a:r>
          </a:p>
        </p:txBody>
      </p:sp>
      <p:sp>
        <p:nvSpPr>
          <p:cNvPr id="217" name="Slide Number"/>
          <p:cNvSpPr txBox="1">
            <a:spLocks noGrp="1"/>
          </p:cNvSpPr>
          <p:nvPr>
            <p:ph type="sldNum" sz="quarter" idx="2"/>
          </p:nvPr>
        </p:nvSpPr>
        <p:spPr>
          <a:xfrm>
            <a:off x="12065050" y="13080999"/>
            <a:ext cx="241403" cy="374600"/>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2</a:t>
            </a:fld>
            <a:endParaRPr/>
          </a:p>
        </p:txBody>
      </p:sp>
      <p:sp>
        <p:nvSpPr>
          <p:cNvPr id="218" name="object 7"/>
          <p:cNvSpPr txBox="1"/>
          <p:nvPr/>
        </p:nvSpPr>
        <p:spPr>
          <a:xfrm>
            <a:off x="3258372" y="806566"/>
            <a:ext cx="1276351" cy="45947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p>
            <a:pPr marR="10160" indent="12700" defTabSz="1828800">
              <a:lnSpc>
                <a:spcPts val="1800"/>
              </a:lnSpc>
              <a:spcBef>
                <a:spcPts val="400"/>
              </a:spcBef>
              <a:defRPr sz="1800" cap="small" spc="-110">
                <a:latin typeface="Verdana"/>
                <a:ea typeface="Verdana"/>
                <a:cs typeface="Verdana"/>
                <a:sym typeface="Verdana"/>
              </a:defRPr>
            </a:pPr>
            <a:r>
              <a:t>Engineering</a:t>
            </a:r>
            <a:r>
              <a:rPr spc="-69"/>
              <a:t> Department</a:t>
            </a:r>
          </a:p>
        </p:txBody>
      </p:sp>
      <p:grpSp>
        <p:nvGrpSpPr>
          <p:cNvPr id="221" name="object 8"/>
          <p:cNvGrpSpPr/>
          <p:nvPr/>
        </p:nvGrpSpPr>
        <p:grpSpPr>
          <a:xfrm>
            <a:off x="1351984" y="645006"/>
            <a:ext cx="789637" cy="782599"/>
            <a:chOff x="0" y="0"/>
            <a:chExt cx="789636" cy="782598"/>
          </a:xfrm>
        </p:grpSpPr>
        <p:sp>
          <p:nvSpPr>
            <p:cNvPr id="219" name="Shape"/>
            <p:cNvSpPr/>
            <p:nvPr/>
          </p:nvSpPr>
          <p:spPr>
            <a:xfrm>
              <a:off x="0" y="0"/>
              <a:ext cx="789637" cy="782599"/>
            </a:xfrm>
            <a:custGeom>
              <a:avLst/>
              <a:gdLst/>
              <a:ahLst/>
              <a:cxnLst>
                <a:cxn ang="0">
                  <a:pos x="wd2" y="hd2"/>
                </a:cxn>
                <a:cxn ang="5400000">
                  <a:pos x="wd2" y="hd2"/>
                </a:cxn>
                <a:cxn ang="10800000">
                  <a:pos x="wd2" y="hd2"/>
                </a:cxn>
                <a:cxn ang="16200000">
                  <a:pos x="wd2" y="hd2"/>
                </a:cxn>
              </a:cxnLst>
              <a:rect l="0" t="0" r="r" b="b"/>
              <a:pathLst>
                <a:path w="21600" h="21600" extrusionOk="0">
                  <a:moveTo>
                    <a:pt x="21600" y="53"/>
                  </a:moveTo>
                  <a:lnTo>
                    <a:pt x="8054" y="0"/>
                  </a:lnTo>
                  <a:lnTo>
                    <a:pt x="7531" y="0"/>
                  </a:lnTo>
                  <a:lnTo>
                    <a:pt x="7165" y="53"/>
                  </a:lnTo>
                  <a:lnTo>
                    <a:pt x="7061" y="53"/>
                  </a:lnTo>
                  <a:lnTo>
                    <a:pt x="4780" y="562"/>
                  </a:lnTo>
                  <a:lnTo>
                    <a:pt x="2835" y="1737"/>
                  </a:lnTo>
                  <a:lnTo>
                    <a:pt x="1326" y="3430"/>
                  </a:lnTo>
                  <a:lnTo>
                    <a:pt x="348" y="5495"/>
                  </a:lnTo>
                  <a:lnTo>
                    <a:pt x="0" y="7782"/>
                  </a:lnTo>
                  <a:lnTo>
                    <a:pt x="49" y="8659"/>
                  </a:lnTo>
                  <a:lnTo>
                    <a:pt x="190" y="9628"/>
                  </a:lnTo>
                  <a:lnTo>
                    <a:pt x="420" y="10708"/>
                  </a:lnTo>
                  <a:lnTo>
                    <a:pt x="732" y="11911"/>
                  </a:lnTo>
                  <a:lnTo>
                    <a:pt x="1240" y="13641"/>
                  </a:lnTo>
                  <a:lnTo>
                    <a:pt x="1702" y="15258"/>
                  </a:lnTo>
                  <a:lnTo>
                    <a:pt x="2020" y="16386"/>
                  </a:lnTo>
                  <a:lnTo>
                    <a:pt x="2145" y="16835"/>
                  </a:lnTo>
                  <a:lnTo>
                    <a:pt x="2563" y="16835"/>
                  </a:lnTo>
                  <a:lnTo>
                    <a:pt x="1046" y="11647"/>
                  </a:lnTo>
                  <a:lnTo>
                    <a:pt x="2135" y="13175"/>
                  </a:lnTo>
                  <a:lnTo>
                    <a:pt x="3674" y="14420"/>
                  </a:lnTo>
                  <a:lnTo>
                    <a:pt x="5547" y="15258"/>
                  </a:lnTo>
                  <a:lnTo>
                    <a:pt x="7636" y="15565"/>
                  </a:lnTo>
                  <a:lnTo>
                    <a:pt x="8790" y="15485"/>
                  </a:lnTo>
                  <a:lnTo>
                    <a:pt x="9885" y="15247"/>
                  </a:lnTo>
                  <a:lnTo>
                    <a:pt x="10020" y="15194"/>
                  </a:lnTo>
                  <a:lnTo>
                    <a:pt x="10901" y="14850"/>
                  </a:lnTo>
                  <a:lnTo>
                    <a:pt x="11820" y="14294"/>
                  </a:lnTo>
                  <a:lnTo>
                    <a:pt x="11820" y="14347"/>
                  </a:lnTo>
                  <a:lnTo>
                    <a:pt x="5073" y="21600"/>
                  </a:lnTo>
                  <a:lnTo>
                    <a:pt x="5649" y="21600"/>
                  </a:lnTo>
                  <a:lnTo>
                    <a:pt x="9970" y="16895"/>
                  </a:lnTo>
                  <a:lnTo>
                    <a:pt x="10965" y="15830"/>
                  </a:lnTo>
                  <a:lnTo>
                    <a:pt x="11976" y="14770"/>
                  </a:lnTo>
                  <a:lnTo>
                    <a:pt x="12413" y="14294"/>
                  </a:lnTo>
                  <a:lnTo>
                    <a:pt x="13852" y="12552"/>
                  </a:lnTo>
                  <a:lnTo>
                    <a:pt x="14886" y="10674"/>
                  </a:lnTo>
                  <a:lnTo>
                    <a:pt x="15376" y="7994"/>
                  </a:lnTo>
                  <a:lnTo>
                    <a:pt x="18357" y="21600"/>
                  </a:lnTo>
                  <a:lnTo>
                    <a:pt x="18776" y="21600"/>
                  </a:lnTo>
                  <a:lnTo>
                    <a:pt x="17317" y="15136"/>
                  </a:lnTo>
                  <a:lnTo>
                    <a:pt x="16515" y="11560"/>
                  </a:lnTo>
                  <a:lnTo>
                    <a:pt x="16106" y="9673"/>
                  </a:lnTo>
                  <a:lnTo>
                    <a:pt x="15794" y="8153"/>
                  </a:lnTo>
                  <a:lnTo>
                    <a:pt x="15757" y="7994"/>
                  </a:lnTo>
                  <a:lnTo>
                    <a:pt x="15023" y="5301"/>
                  </a:lnTo>
                  <a:lnTo>
                    <a:pt x="13650" y="3336"/>
                  </a:lnTo>
                  <a:lnTo>
                    <a:pt x="13494" y="3336"/>
                  </a:lnTo>
                  <a:lnTo>
                    <a:pt x="14106" y="4261"/>
                  </a:lnTo>
                  <a:lnTo>
                    <a:pt x="14585" y="5341"/>
                  </a:lnTo>
                  <a:lnTo>
                    <a:pt x="14899" y="6529"/>
                  </a:lnTo>
                  <a:lnTo>
                    <a:pt x="15010" y="7782"/>
                  </a:lnTo>
                  <a:lnTo>
                    <a:pt x="14635" y="10118"/>
                  </a:lnTo>
                  <a:lnTo>
                    <a:pt x="13593" y="12152"/>
                  </a:lnTo>
                  <a:lnTo>
                    <a:pt x="12005" y="13759"/>
                  </a:lnTo>
                  <a:lnTo>
                    <a:pt x="9996" y="14815"/>
                  </a:lnTo>
                  <a:lnTo>
                    <a:pt x="7689" y="15194"/>
                  </a:lnTo>
                  <a:lnTo>
                    <a:pt x="5381" y="14815"/>
                  </a:lnTo>
                  <a:lnTo>
                    <a:pt x="3371" y="13759"/>
                  </a:lnTo>
                  <a:lnTo>
                    <a:pt x="1784" y="12152"/>
                  </a:lnTo>
                  <a:lnTo>
                    <a:pt x="1525" y="11647"/>
                  </a:lnTo>
                  <a:lnTo>
                    <a:pt x="741" y="10118"/>
                  </a:lnTo>
                  <a:lnTo>
                    <a:pt x="366" y="7782"/>
                  </a:lnTo>
                  <a:lnTo>
                    <a:pt x="741" y="5446"/>
                  </a:lnTo>
                  <a:lnTo>
                    <a:pt x="1784" y="3413"/>
                  </a:lnTo>
                  <a:lnTo>
                    <a:pt x="3371" y="1805"/>
                  </a:lnTo>
                  <a:lnTo>
                    <a:pt x="5381" y="750"/>
                  </a:lnTo>
                  <a:lnTo>
                    <a:pt x="7689" y="370"/>
                  </a:lnTo>
                  <a:lnTo>
                    <a:pt x="8998" y="494"/>
                  </a:lnTo>
                  <a:lnTo>
                    <a:pt x="10244" y="847"/>
                  </a:lnTo>
                  <a:lnTo>
                    <a:pt x="11402" y="1398"/>
                  </a:lnTo>
                  <a:lnTo>
                    <a:pt x="12447" y="2118"/>
                  </a:lnTo>
                  <a:lnTo>
                    <a:pt x="12657" y="2170"/>
                  </a:lnTo>
                  <a:lnTo>
                    <a:pt x="13023" y="2223"/>
                  </a:lnTo>
                  <a:lnTo>
                    <a:pt x="13180" y="2330"/>
                  </a:lnTo>
                  <a:lnTo>
                    <a:pt x="12466" y="1665"/>
                  </a:lnTo>
                  <a:lnTo>
                    <a:pt x="11670" y="1105"/>
                  </a:lnTo>
                  <a:lnTo>
                    <a:pt x="10804" y="654"/>
                  </a:lnTo>
                  <a:lnTo>
                    <a:pt x="10029" y="370"/>
                  </a:lnTo>
                  <a:lnTo>
                    <a:pt x="9885" y="318"/>
                  </a:lnTo>
                  <a:lnTo>
                    <a:pt x="21600" y="424"/>
                  </a:lnTo>
                  <a:lnTo>
                    <a:pt x="21600" y="53"/>
                  </a:lnTo>
                  <a:close/>
                </a:path>
              </a:pathLst>
            </a:custGeom>
            <a:solidFill>
              <a:srgbClr val="00339F"/>
            </a:solidFill>
            <a:ln w="12700" cap="flat">
              <a:noFill/>
              <a:miter lim="400000"/>
            </a:ln>
            <a:effectLst/>
          </p:spPr>
          <p:txBody>
            <a:bodyPr wrap="square" lIns="91439" tIns="91439" rIns="91439" bIns="91439" numCol="1" anchor="t">
              <a:noAutofit/>
            </a:bodyPr>
            <a:lstStyle/>
            <a:p>
              <a:pPr defTabSz="1828800">
                <a:lnSpc>
                  <a:spcPct val="100000"/>
                </a:lnSpc>
                <a:spcBef>
                  <a:spcPts val="0"/>
                </a:spcBef>
                <a:defRPr sz="3600">
                  <a:latin typeface="Calibri"/>
                  <a:ea typeface="Calibri"/>
                  <a:cs typeface="Calibri"/>
                  <a:sym typeface="Calibri"/>
                </a:defRPr>
              </a:pPr>
              <a:endParaRPr/>
            </a:p>
          </p:txBody>
        </p:sp>
        <p:sp>
          <p:nvSpPr>
            <p:cNvPr id="220" name="Shape"/>
            <p:cNvSpPr/>
            <p:nvPr/>
          </p:nvSpPr>
          <p:spPr>
            <a:xfrm>
              <a:off x="63092" y="69061"/>
              <a:ext cx="661546" cy="588850"/>
            </a:xfrm>
            <a:custGeom>
              <a:avLst/>
              <a:gdLst/>
              <a:ahLst/>
              <a:cxnLst>
                <a:cxn ang="0">
                  <a:pos x="wd2" y="hd2"/>
                </a:cxn>
                <a:cxn ang="5400000">
                  <a:pos x="wd2" y="hd2"/>
                </a:cxn>
                <a:cxn ang="10800000">
                  <a:pos x="wd2" y="hd2"/>
                </a:cxn>
                <a:cxn ang="16200000">
                  <a:pos x="wd2" y="hd2"/>
                </a:cxn>
              </a:cxnLst>
              <a:rect l="0" t="0" r="r" b="b"/>
              <a:pathLst>
                <a:path w="21600" h="21600" extrusionOk="0">
                  <a:moveTo>
                    <a:pt x="3808" y="16464"/>
                  </a:moveTo>
                  <a:lnTo>
                    <a:pt x="3145" y="15058"/>
                  </a:lnTo>
                  <a:lnTo>
                    <a:pt x="2716" y="13711"/>
                  </a:lnTo>
                  <a:lnTo>
                    <a:pt x="2474" y="12457"/>
                  </a:lnTo>
                  <a:lnTo>
                    <a:pt x="2373" y="11328"/>
                  </a:lnTo>
                  <a:lnTo>
                    <a:pt x="1874" y="11328"/>
                  </a:lnTo>
                  <a:lnTo>
                    <a:pt x="2514" y="14870"/>
                  </a:lnTo>
                  <a:lnTo>
                    <a:pt x="3559" y="16394"/>
                  </a:lnTo>
                  <a:lnTo>
                    <a:pt x="3808" y="16464"/>
                  </a:lnTo>
                  <a:close/>
                  <a:moveTo>
                    <a:pt x="6368" y="9217"/>
                  </a:moveTo>
                  <a:lnTo>
                    <a:pt x="5979" y="9258"/>
                  </a:lnTo>
                  <a:lnTo>
                    <a:pt x="5463" y="9279"/>
                  </a:lnTo>
                  <a:lnTo>
                    <a:pt x="4945" y="9286"/>
                  </a:lnTo>
                  <a:lnTo>
                    <a:pt x="4557" y="9287"/>
                  </a:lnTo>
                  <a:lnTo>
                    <a:pt x="4557" y="7668"/>
                  </a:lnTo>
                  <a:lnTo>
                    <a:pt x="5557" y="7668"/>
                  </a:lnTo>
                  <a:lnTo>
                    <a:pt x="5931" y="7740"/>
                  </a:lnTo>
                  <a:lnTo>
                    <a:pt x="5931" y="7247"/>
                  </a:lnTo>
                  <a:lnTo>
                    <a:pt x="5619" y="7318"/>
                  </a:lnTo>
                  <a:lnTo>
                    <a:pt x="4557" y="7318"/>
                  </a:lnTo>
                  <a:lnTo>
                    <a:pt x="4557" y="5769"/>
                  </a:lnTo>
                  <a:lnTo>
                    <a:pt x="5093" y="5781"/>
                  </a:lnTo>
                  <a:lnTo>
                    <a:pt x="5564" y="5814"/>
                  </a:lnTo>
                  <a:lnTo>
                    <a:pt x="5953" y="5859"/>
                  </a:lnTo>
                  <a:lnTo>
                    <a:pt x="6243" y="5910"/>
                  </a:lnTo>
                  <a:lnTo>
                    <a:pt x="6243" y="5488"/>
                  </a:lnTo>
                  <a:lnTo>
                    <a:pt x="3996" y="5488"/>
                  </a:lnTo>
                  <a:lnTo>
                    <a:pt x="3996" y="5981"/>
                  </a:lnTo>
                  <a:lnTo>
                    <a:pt x="4058" y="6542"/>
                  </a:lnTo>
                  <a:lnTo>
                    <a:pt x="4058" y="8583"/>
                  </a:lnTo>
                  <a:lnTo>
                    <a:pt x="3996" y="9147"/>
                  </a:lnTo>
                  <a:lnTo>
                    <a:pt x="3996" y="9709"/>
                  </a:lnTo>
                  <a:lnTo>
                    <a:pt x="4308" y="9640"/>
                  </a:lnTo>
                  <a:lnTo>
                    <a:pt x="6118" y="9640"/>
                  </a:lnTo>
                  <a:lnTo>
                    <a:pt x="6368" y="9709"/>
                  </a:lnTo>
                  <a:lnTo>
                    <a:pt x="6305" y="9640"/>
                  </a:lnTo>
                  <a:lnTo>
                    <a:pt x="6305" y="9357"/>
                  </a:lnTo>
                  <a:lnTo>
                    <a:pt x="6368" y="9287"/>
                  </a:lnTo>
                  <a:lnTo>
                    <a:pt x="6368" y="9217"/>
                  </a:lnTo>
                  <a:close/>
                  <a:moveTo>
                    <a:pt x="8365" y="20544"/>
                  </a:moveTo>
                  <a:lnTo>
                    <a:pt x="7286" y="20024"/>
                  </a:lnTo>
                  <a:lnTo>
                    <a:pt x="6376" y="19437"/>
                  </a:lnTo>
                  <a:lnTo>
                    <a:pt x="5618" y="18823"/>
                  </a:lnTo>
                  <a:lnTo>
                    <a:pt x="4994" y="18222"/>
                  </a:lnTo>
                  <a:lnTo>
                    <a:pt x="4682" y="18153"/>
                  </a:lnTo>
                  <a:lnTo>
                    <a:pt x="4308" y="18012"/>
                  </a:lnTo>
                  <a:lnTo>
                    <a:pt x="4058" y="17941"/>
                  </a:lnTo>
                  <a:lnTo>
                    <a:pt x="4918" y="18889"/>
                  </a:lnTo>
                  <a:lnTo>
                    <a:pt x="5884" y="19718"/>
                  </a:lnTo>
                  <a:lnTo>
                    <a:pt x="6920" y="20415"/>
                  </a:lnTo>
                  <a:lnTo>
                    <a:pt x="7991" y="20966"/>
                  </a:lnTo>
                  <a:lnTo>
                    <a:pt x="8365" y="20544"/>
                  </a:lnTo>
                  <a:close/>
                  <a:moveTo>
                    <a:pt x="9863" y="9709"/>
                  </a:moveTo>
                  <a:lnTo>
                    <a:pt x="9813" y="9640"/>
                  </a:lnTo>
                  <a:lnTo>
                    <a:pt x="9533" y="9251"/>
                  </a:lnTo>
                  <a:lnTo>
                    <a:pt x="8365" y="7598"/>
                  </a:lnTo>
                  <a:lnTo>
                    <a:pt x="8740" y="7528"/>
                  </a:lnTo>
                  <a:lnTo>
                    <a:pt x="9114" y="7388"/>
                  </a:lnTo>
                  <a:lnTo>
                    <a:pt x="9489" y="7247"/>
                  </a:lnTo>
                  <a:lnTo>
                    <a:pt x="9489" y="5629"/>
                  </a:lnTo>
                  <a:lnTo>
                    <a:pt x="8927" y="5488"/>
                  </a:lnTo>
                  <a:lnTo>
                    <a:pt x="8927" y="7247"/>
                  </a:lnTo>
                  <a:lnTo>
                    <a:pt x="8365" y="7388"/>
                  </a:lnTo>
                  <a:lnTo>
                    <a:pt x="7554" y="7388"/>
                  </a:lnTo>
                  <a:lnTo>
                    <a:pt x="7554" y="5769"/>
                  </a:lnTo>
                  <a:lnTo>
                    <a:pt x="7679" y="5698"/>
                  </a:lnTo>
                  <a:lnTo>
                    <a:pt x="8491" y="5698"/>
                  </a:lnTo>
                  <a:lnTo>
                    <a:pt x="8927" y="5910"/>
                  </a:lnTo>
                  <a:lnTo>
                    <a:pt x="8927" y="5488"/>
                  </a:lnTo>
                  <a:lnTo>
                    <a:pt x="6991" y="5488"/>
                  </a:lnTo>
                  <a:lnTo>
                    <a:pt x="7054" y="5981"/>
                  </a:lnTo>
                  <a:lnTo>
                    <a:pt x="7054" y="9147"/>
                  </a:lnTo>
                  <a:lnTo>
                    <a:pt x="6991" y="9709"/>
                  </a:lnTo>
                  <a:lnTo>
                    <a:pt x="7117" y="9640"/>
                  </a:lnTo>
                  <a:lnTo>
                    <a:pt x="7491" y="9640"/>
                  </a:lnTo>
                  <a:lnTo>
                    <a:pt x="7617" y="9709"/>
                  </a:lnTo>
                  <a:lnTo>
                    <a:pt x="7608" y="9640"/>
                  </a:lnTo>
                  <a:lnTo>
                    <a:pt x="7554" y="9147"/>
                  </a:lnTo>
                  <a:lnTo>
                    <a:pt x="7554" y="7598"/>
                  </a:lnTo>
                  <a:lnTo>
                    <a:pt x="7803" y="7598"/>
                  </a:lnTo>
                  <a:lnTo>
                    <a:pt x="8203" y="8106"/>
                  </a:lnTo>
                  <a:lnTo>
                    <a:pt x="8608" y="8707"/>
                  </a:lnTo>
                  <a:lnTo>
                    <a:pt x="8954" y="9281"/>
                  </a:lnTo>
                  <a:lnTo>
                    <a:pt x="9177" y="9709"/>
                  </a:lnTo>
                  <a:lnTo>
                    <a:pt x="9302" y="9640"/>
                  </a:lnTo>
                  <a:lnTo>
                    <a:pt x="9739" y="9640"/>
                  </a:lnTo>
                  <a:lnTo>
                    <a:pt x="9863" y="9709"/>
                  </a:lnTo>
                  <a:close/>
                  <a:moveTo>
                    <a:pt x="10800" y="9640"/>
                  </a:moveTo>
                  <a:lnTo>
                    <a:pt x="10800" y="9709"/>
                  </a:lnTo>
                  <a:lnTo>
                    <a:pt x="10800" y="9640"/>
                  </a:lnTo>
                  <a:close/>
                  <a:moveTo>
                    <a:pt x="13672" y="5488"/>
                  </a:moveTo>
                  <a:lnTo>
                    <a:pt x="13235" y="5488"/>
                  </a:lnTo>
                  <a:lnTo>
                    <a:pt x="13244" y="5924"/>
                  </a:lnTo>
                  <a:lnTo>
                    <a:pt x="13287" y="6981"/>
                  </a:lnTo>
                  <a:lnTo>
                    <a:pt x="13288" y="7058"/>
                  </a:lnTo>
                  <a:lnTo>
                    <a:pt x="13297" y="8583"/>
                  </a:lnTo>
                  <a:lnTo>
                    <a:pt x="12797" y="8039"/>
                  </a:lnTo>
                  <a:lnTo>
                    <a:pt x="11923" y="7027"/>
                  </a:lnTo>
                  <a:lnTo>
                    <a:pt x="11451" y="6473"/>
                  </a:lnTo>
                  <a:lnTo>
                    <a:pt x="10551" y="5418"/>
                  </a:lnTo>
                  <a:lnTo>
                    <a:pt x="10426" y="5418"/>
                  </a:lnTo>
                  <a:lnTo>
                    <a:pt x="10421" y="8039"/>
                  </a:lnTo>
                  <a:lnTo>
                    <a:pt x="10414" y="8583"/>
                  </a:lnTo>
                  <a:lnTo>
                    <a:pt x="10400" y="9122"/>
                  </a:lnTo>
                  <a:lnTo>
                    <a:pt x="10363" y="9709"/>
                  </a:lnTo>
                  <a:lnTo>
                    <a:pt x="10426" y="9640"/>
                  </a:lnTo>
                  <a:lnTo>
                    <a:pt x="10799" y="9640"/>
                  </a:lnTo>
                  <a:lnTo>
                    <a:pt x="10790" y="9232"/>
                  </a:lnTo>
                  <a:lnTo>
                    <a:pt x="10747" y="8146"/>
                  </a:lnTo>
                  <a:lnTo>
                    <a:pt x="10745" y="8039"/>
                  </a:lnTo>
                  <a:lnTo>
                    <a:pt x="10737" y="6473"/>
                  </a:lnTo>
                  <a:lnTo>
                    <a:pt x="12985" y="9124"/>
                  </a:lnTo>
                  <a:lnTo>
                    <a:pt x="13484" y="9709"/>
                  </a:lnTo>
                  <a:lnTo>
                    <a:pt x="13609" y="9709"/>
                  </a:lnTo>
                  <a:lnTo>
                    <a:pt x="13610" y="8583"/>
                  </a:lnTo>
                  <a:lnTo>
                    <a:pt x="13618" y="6693"/>
                  </a:lnTo>
                  <a:lnTo>
                    <a:pt x="13636" y="6034"/>
                  </a:lnTo>
                  <a:lnTo>
                    <a:pt x="13672" y="5488"/>
                  </a:lnTo>
                  <a:close/>
                  <a:moveTo>
                    <a:pt x="17979" y="18082"/>
                  </a:moveTo>
                  <a:lnTo>
                    <a:pt x="17854" y="17449"/>
                  </a:lnTo>
                  <a:lnTo>
                    <a:pt x="16529" y="18900"/>
                  </a:lnTo>
                  <a:lnTo>
                    <a:pt x="14928" y="20035"/>
                  </a:lnTo>
                  <a:lnTo>
                    <a:pt x="13105" y="20774"/>
                  </a:lnTo>
                  <a:lnTo>
                    <a:pt x="11112" y="21037"/>
                  </a:lnTo>
                  <a:lnTo>
                    <a:pt x="10655" y="21024"/>
                  </a:lnTo>
                  <a:lnTo>
                    <a:pt x="10222" y="20984"/>
                  </a:lnTo>
                  <a:lnTo>
                    <a:pt x="9813" y="20918"/>
                  </a:lnTo>
                  <a:lnTo>
                    <a:pt x="9427" y="20826"/>
                  </a:lnTo>
                  <a:lnTo>
                    <a:pt x="9052" y="21319"/>
                  </a:lnTo>
                  <a:lnTo>
                    <a:pt x="9602" y="21452"/>
                  </a:lnTo>
                  <a:lnTo>
                    <a:pt x="10129" y="21539"/>
                  </a:lnTo>
                  <a:lnTo>
                    <a:pt x="10632" y="21586"/>
                  </a:lnTo>
                  <a:lnTo>
                    <a:pt x="11112" y="21600"/>
                  </a:lnTo>
                  <a:lnTo>
                    <a:pt x="13177" y="21337"/>
                  </a:lnTo>
                  <a:lnTo>
                    <a:pt x="15037" y="20606"/>
                  </a:lnTo>
                  <a:lnTo>
                    <a:pt x="16651" y="19492"/>
                  </a:lnTo>
                  <a:lnTo>
                    <a:pt x="17979" y="18082"/>
                  </a:lnTo>
                  <a:close/>
                  <a:moveTo>
                    <a:pt x="21600" y="0"/>
                  </a:moveTo>
                  <a:lnTo>
                    <a:pt x="21100" y="0"/>
                  </a:lnTo>
                  <a:lnTo>
                    <a:pt x="20289" y="9780"/>
                  </a:lnTo>
                  <a:lnTo>
                    <a:pt x="20227" y="9780"/>
                  </a:lnTo>
                  <a:lnTo>
                    <a:pt x="19586" y="6877"/>
                  </a:lnTo>
                  <a:lnTo>
                    <a:pt x="18291" y="4291"/>
                  </a:lnTo>
                  <a:lnTo>
                    <a:pt x="15123" y="1460"/>
                  </a:lnTo>
                  <a:lnTo>
                    <a:pt x="11112" y="421"/>
                  </a:lnTo>
                  <a:lnTo>
                    <a:pt x="9108" y="675"/>
                  </a:lnTo>
                  <a:lnTo>
                    <a:pt x="7249" y="1389"/>
                  </a:lnTo>
                  <a:lnTo>
                    <a:pt x="5591" y="2500"/>
                  </a:lnTo>
                  <a:lnTo>
                    <a:pt x="4183" y="3940"/>
                  </a:lnTo>
                  <a:lnTo>
                    <a:pt x="4620" y="4291"/>
                  </a:lnTo>
                  <a:lnTo>
                    <a:pt x="5924" y="2913"/>
                  </a:lnTo>
                  <a:lnTo>
                    <a:pt x="7468" y="1873"/>
                  </a:lnTo>
                  <a:lnTo>
                    <a:pt x="9211" y="1215"/>
                  </a:lnTo>
                  <a:lnTo>
                    <a:pt x="11112" y="985"/>
                  </a:lnTo>
                  <a:lnTo>
                    <a:pt x="13385" y="1310"/>
                  </a:lnTo>
                  <a:lnTo>
                    <a:pt x="17064" y="3596"/>
                  </a:lnTo>
                  <a:lnTo>
                    <a:pt x="19175" y="7131"/>
                  </a:lnTo>
                  <a:lnTo>
                    <a:pt x="19881" y="10858"/>
                  </a:lnTo>
                  <a:lnTo>
                    <a:pt x="19789" y="12524"/>
                  </a:lnTo>
                  <a:lnTo>
                    <a:pt x="19674" y="13204"/>
                  </a:lnTo>
                  <a:lnTo>
                    <a:pt x="19477" y="14062"/>
                  </a:lnTo>
                  <a:lnTo>
                    <a:pt x="19139" y="15067"/>
                  </a:lnTo>
                  <a:lnTo>
                    <a:pt x="18603" y="16182"/>
                  </a:lnTo>
                  <a:lnTo>
                    <a:pt x="18790" y="16956"/>
                  </a:lnTo>
                  <a:lnTo>
                    <a:pt x="19461" y="15582"/>
                  </a:lnTo>
                  <a:lnTo>
                    <a:pt x="19992" y="14036"/>
                  </a:lnTo>
                  <a:lnTo>
                    <a:pt x="20406" y="12069"/>
                  </a:lnTo>
                  <a:lnTo>
                    <a:pt x="20726" y="9428"/>
                  </a:lnTo>
                  <a:lnTo>
                    <a:pt x="21600" y="0"/>
                  </a:lnTo>
                  <a:close/>
                  <a:moveTo>
                    <a:pt x="3371" y="5698"/>
                  </a:moveTo>
                  <a:lnTo>
                    <a:pt x="3059" y="5558"/>
                  </a:lnTo>
                  <a:lnTo>
                    <a:pt x="2560" y="5347"/>
                  </a:lnTo>
                  <a:lnTo>
                    <a:pt x="2060" y="5347"/>
                  </a:lnTo>
                  <a:lnTo>
                    <a:pt x="1238" y="5511"/>
                  </a:lnTo>
                  <a:lnTo>
                    <a:pt x="586" y="5971"/>
                  </a:lnTo>
                  <a:lnTo>
                    <a:pt x="155" y="6683"/>
                  </a:lnTo>
                  <a:lnTo>
                    <a:pt x="0" y="7598"/>
                  </a:lnTo>
                  <a:lnTo>
                    <a:pt x="147" y="8474"/>
                  </a:lnTo>
                  <a:lnTo>
                    <a:pt x="562" y="9164"/>
                  </a:lnTo>
                  <a:lnTo>
                    <a:pt x="1212" y="9617"/>
                  </a:lnTo>
                  <a:lnTo>
                    <a:pt x="2060" y="9780"/>
                  </a:lnTo>
                  <a:lnTo>
                    <a:pt x="2747" y="9780"/>
                  </a:lnTo>
                  <a:lnTo>
                    <a:pt x="3184" y="9428"/>
                  </a:lnTo>
                  <a:lnTo>
                    <a:pt x="3309" y="9357"/>
                  </a:lnTo>
                  <a:lnTo>
                    <a:pt x="3371" y="8865"/>
                  </a:lnTo>
                  <a:lnTo>
                    <a:pt x="3371" y="8794"/>
                  </a:lnTo>
                  <a:lnTo>
                    <a:pt x="3059" y="9076"/>
                  </a:lnTo>
                  <a:lnTo>
                    <a:pt x="2747" y="9428"/>
                  </a:lnTo>
                  <a:lnTo>
                    <a:pt x="2123" y="9428"/>
                  </a:lnTo>
                  <a:lnTo>
                    <a:pt x="1563" y="9309"/>
                  </a:lnTo>
                  <a:lnTo>
                    <a:pt x="1062" y="8953"/>
                  </a:lnTo>
                  <a:lnTo>
                    <a:pt x="701" y="8359"/>
                  </a:lnTo>
                  <a:lnTo>
                    <a:pt x="562" y="7528"/>
                  </a:lnTo>
                  <a:lnTo>
                    <a:pt x="700" y="6697"/>
                  </a:lnTo>
                  <a:lnTo>
                    <a:pt x="1054" y="6104"/>
                  </a:lnTo>
                  <a:lnTo>
                    <a:pt x="1537" y="5747"/>
                  </a:lnTo>
                  <a:lnTo>
                    <a:pt x="2060" y="5629"/>
                  </a:lnTo>
                  <a:lnTo>
                    <a:pt x="2622" y="5629"/>
                  </a:lnTo>
                  <a:lnTo>
                    <a:pt x="2997" y="5910"/>
                  </a:lnTo>
                  <a:lnTo>
                    <a:pt x="3184" y="6191"/>
                  </a:lnTo>
                  <a:lnTo>
                    <a:pt x="3247" y="6191"/>
                  </a:lnTo>
                  <a:lnTo>
                    <a:pt x="3247" y="6051"/>
                  </a:lnTo>
                  <a:lnTo>
                    <a:pt x="3309" y="5840"/>
                  </a:lnTo>
                  <a:lnTo>
                    <a:pt x="3371" y="5698"/>
                  </a:lnTo>
                  <a:close/>
                </a:path>
              </a:pathLst>
            </a:custGeom>
            <a:noFill/>
            <a:ln w="12700" cap="flat">
              <a:noFill/>
              <a:miter lim="400000"/>
            </a:ln>
            <a:effectLst/>
          </p:spPr>
          <p:txBody>
            <a:bodyPr wrap="square" lIns="91439" tIns="91439" rIns="91439" bIns="91439" numCol="1" anchor="t">
              <a:noAutofit/>
            </a:bodyPr>
            <a:lstStyle/>
            <a:p>
              <a:pPr defTabSz="1828800">
                <a:lnSpc>
                  <a:spcPct val="100000"/>
                </a:lnSpc>
                <a:spcBef>
                  <a:spcPts val="0"/>
                </a:spcBef>
                <a:defRPr sz="3600">
                  <a:latin typeface="Calibri"/>
                  <a:ea typeface="Calibri"/>
                  <a:cs typeface="Calibri"/>
                  <a:sym typeface="Calibri"/>
                </a:defRPr>
              </a:pPr>
              <a:endParaRPr/>
            </a:p>
          </p:txBody>
        </p:sp>
      </p:grpSp>
      <p:pic>
        <p:nvPicPr>
          <p:cNvPr id="222" name="object 9" descr="object 9"/>
          <p:cNvPicPr>
            <a:picLocks noChangeAspect="1"/>
          </p:cNvPicPr>
          <p:nvPr/>
        </p:nvPicPr>
        <p:blipFill>
          <a:blip r:embed="rId3"/>
          <a:stretch>
            <a:fillRect/>
          </a:stretch>
        </p:blipFill>
        <p:spPr>
          <a:xfrm>
            <a:off x="2244295" y="640013"/>
            <a:ext cx="720659" cy="792187"/>
          </a:xfrm>
          <a:prstGeom prst="rect">
            <a:avLst/>
          </a:prstGeom>
          <a:ln w="12700">
            <a:miter lim="400000"/>
          </a:ln>
        </p:spPr>
      </p:pic>
      <p:grpSp>
        <p:nvGrpSpPr>
          <p:cNvPr id="231" name="Group"/>
          <p:cNvGrpSpPr/>
          <p:nvPr/>
        </p:nvGrpSpPr>
        <p:grpSpPr>
          <a:xfrm>
            <a:off x="1298084" y="1530096"/>
            <a:ext cx="21910913" cy="10777441"/>
            <a:chOff x="0" y="0"/>
            <a:chExt cx="21910912" cy="10777440"/>
          </a:xfrm>
        </p:grpSpPr>
        <p:pic>
          <p:nvPicPr>
            <p:cNvPr id="223" name="Picture 35" descr="Picture 35"/>
            <p:cNvPicPr>
              <a:picLocks noChangeAspect="1"/>
            </p:cNvPicPr>
            <p:nvPr/>
          </p:nvPicPr>
          <p:blipFill>
            <a:blip r:embed="rId4"/>
            <a:srcRect b="18152"/>
            <a:stretch>
              <a:fillRect/>
            </a:stretch>
          </p:blipFill>
          <p:spPr>
            <a:xfrm>
              <a:off x="2816716" y="5138640"/>
              <a:ext cx="15370540" cy="5638800"/>
            </a:xfrm>
            <a:prstGeom prst="rect">
              <a:avLst/>
            </a:prstGeom>
            <a:ln w="12700" cap="flat">
              <a:noFill/>
              <a:miter lim="400000"/>
            </a:ln>
            <a:effectLst/>
          </p:spPr>
        </p:pic>
        <p:pic>
          <p:nvPicPr>
            <p:cNvPr id="224" name="object 14" descr="object 14"/>
            <p:cNvPicPr>
              <a:picLocks noChangeAspect="1"/>
            </p:cNvPicPr>
            <p:nvPr/>
          </p:nvPicPr>
          <p:blipFill>
            <a:blip r:embed="rId5"/>
            <a:stretch>
              <a:fillRect/>
            </a:stretch>
          </p:blipFill>
          <p:spPr>
            <a:xfrm>
              <a:off x="0" y="0"/>
              <a:ext cx="9747867" cy="6068568"/>
            </a:xfrm>
            <a:prstGeom prst="rect">
              <a:avLst/>
            </a:prstGeom>
            <a:ln w="12700" cap="flat">
              <a:noFill/>
              <a:miter lim="400000"/>
            </a:ln>
            <a:effectLst/>
          </p:spPr>
        </p:pic>
        <p:sp>
          <p:nvSpPr>
            <p:cNvPr id="225" name="Straight Arrow Connector 38"/>
            <p:cNvSpPr/>
            <p:nvPr/>
          </p:nvSpPr>
          <p:spPr>
            <a:xfrm>
              <a:off x="630129" y="5392669"/>
              <a:ext cx="2520088" cy="3592835"/>
            </a:xfrm>
            <a:prstGeom prst="line">
              <a:avLst/>
            </a:prstGeom>
            <a:noFill/>
            <a:ln w="127000" cap="flat">
              <a:solidFill>
                <a:srgbClr val="4A7EBB"/>
              </a:solidFill>
              <a:prstDash val="solid"/>
              <a:round/>
              <a:tailEnd type="triangle" w="med" len="med"/>
            </a:ln>
            <a:effectLst/>
          </p:spPr>
          <p:txBody>
            <a:bodyPr wrap="square" lIns="91439" tIns="91439" rIns="91439" bIns="91439" numCol="1" anchor="t">
              <a:noAutofit/>
            </a:bodyPr>
            <a:lstStyle/>
            <a:p>
              <a:pPr defTabSz="1828800">
                <a:lnSpc>
                  <a:spcPct val="100000"/>
                </a:lnSpc>
                <a:spcBef>
                  <a:spcPts val="0"/>
                </a:spcBef>
                <a:defRPr sz="3600">
                  <a:latin typeface="Calibri"/>
                  <a:ea typeface="Calibri"/>
                  <a:cs typeface="Calibri"/>
                  <a:sym typeface="Calibri"/>
                </a:defRPr>
              </a:pPr>
              <a:endParaRPr/>
            </a:p>
          </p:txBody>
        </p:sp>
        <p:pic>
          <p:nvPicPr>
            <p:cNvPr id="226" name="Picture 4" descr="Picture 4"/>
            <p:cNvPicPr>
              <a:picLocks noChangeAspect="1"/>
            </p:cNvPicPr>
            <p:nvPr/>
          </p:nvPicPr>
          <p:blipFill>
            <a:blip r:embed="rId6"/>
            <a:stretch>
              <a:fillRect/>
            </a:stretch>
          </p:blipFill>
          <p:spPr>
            <a:xfrm>
              <a:off x="17971940" y="3928107"/>
              <a:ext cx="3938973" cy="6849334"/>
            </a:xfrm>
            <a:prstGeom prst="rect">
              <a:avLst/>
            </a:prstGeom>
            <a:ln w="12700" cap="flat">
              <a:noFill/>
              <a:miter lim="400000"/>
            </a:ln>
            <a:effectLst/>
          </p:spPr>
        </p:pic>
        <p:sp>
          <p:nvSpPr>
            <p:cNvPr id="227" name="object 15"/>
            <p:cNvSpPr txBox="1"/>
            <p:nvPr/>
          </p:nvSpPr>
          <p:spPr>
            <a:xfrm>
              <a:off x="10735212" y="42290"/>
              <a:ext cx="10449567" cy="398780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spAutoFit/>
            </a:bodyPr>
            <a:lstStyle/>
            <a:p>
              <a:pPr marL="584200" indent="-571500" defTabSz="1828800">
                <a:lnSpc>
                  <a:spcPct val="100000"/>
                </a:lnSpc>
                <a:spcBef>
                  <a:spcPts val="200"/>
                </a:spcBef>
                <a:buSzPct val="100000"/>
                <a:buFont typeface="Arial"/>
                <a:buChar char="•"/>
                <a:tabLst>
                  <a:tab pos="685800" algn="l"/>
                </a:tabLst>
                <a:defRPr sz="3200" spc="-220">
                  <a:latin typeface="Verdana"/>
                  <a:ea typeface="Verdana"/>
                  <a:cs typeface="Verdana"/>
                  <a:sym typeface="Verdana"/>
                </a:defRPr>
              </a:pPr>
              <a:r>
                <a:t>FPF - Forward Physics Facility: </a:t>
              </a:r>
              <a:endParaRPr spc="-20"/>
            </a:p>
            <a:p>
              <a:pPr indent="12700" defTabSz="1828800">
                <a:lnSpc>
                  <a:spcPct val="100000"/>
                </a:lnSpc>
                <a:spcBef>
                  <a:spcPts val="200"/>
                </a:spcBef>
                <a:tabLst>
                  <a:tab pos="685800" algn="l"/>
                </a:tabLst>
                <a:defRPr sz="3200">
                  <a:latin typeface="Verdana"/>
                  <a:ea typeface="Verdana"/>
                  <a:cs typeface="Verdana"/>
                  <a:sym typeface="Verdana"/>
                </a:defRPr>
              </a:pPr>
              <a:endParaRPr spc="-20"/>
            </a:p>
            <a:p>
              <a:pPr marL="584200" indent="-571500" defTabSz="1828800">
                <a:lnSpc>
                  <a:spcPct val="100000"/>
                </a:lnSpc>
                <a:spcBef>
                  <a:spcPts val="0"/>
                </a:spcBef>
                <a:buSzPct val="100000"/>
                <a:buFont typeface="Arial"/>
                <a:buChar char="•"/>
                <a:tabLst>
                  <a:tab pos="685800" algn="l"/>
                </a:tabLst>
                <a:defRPr sz="3200" spc="-200">
                  <a:latin typeface="Verdana"/>
                  <a:ea typeface="Verdana"/>
                  <a:cs typeface="Verdana"/>
                  <a:sym typeface="Verdana"/>
                </a:defRPr>
              </a:pPr>
              <a:r>
                <a:t>Final</a:t>
              </a:r>
              <a:r>
                <a:rPr spc="-170"/>
                <a:t> </a:t>
              </a:r>
              <a:r>
                <a:rPr spc="-60"/>
                <a:t>location to respect constraints:</a:t>
              </a:r>
            </a:p>
            <a:p>
              <a:pPr marL="1093787" lvl="2" indent="-571500" defTabSz="1828800">
                <a:lnSpc>
                  <a:spcPct val="100000"/>
                </a:lnSpc>
                <a:spcBef>
                  <a:spcPts val="0"/>
                </a:spcBef>
                <a:buSzPct val="100000"/>
                <a:buChar char="✓"/>
                <a:tabLst>
                  <a:tab pos="685800" algn="l"/>
                </a:tabLst>
                <a:defRPr sz="3200" spc="-400">
                  <a:latin typeface="Verdana"/>
                  <a:ea typeface="Verdana"/>
                  <a:cs typeface="Verdana"/>
                  <a:sym typeface="Verdana"/>
                </a:defRPr>
              </a:pPr>
              <a:r>
                <a:t>627 </a:t>
              </a:r>
              <a:r>
                <a:rPr spc="-330"/>
                <a:t>m</a:t>
              </a:r>
              <a:r>
                <a:rPr spc="-240"/>
                <a:t> </a:t>
              </a:r>
              <a:r>
                <a:rPr spc="-250"/>
                <a:t>from</a:t>
              </a:r>
              <a:r>
                <a:rPr spc="-260"/>
                <a:t> </a:t>
              </a:r>
              <a:r>
                <a:rPr spc="-130"/>
                <a:t>ATLAS</a:t>
              </a:r>
              <a:r>
                <a:rPr spc="-228"/>
                <a:t> </a:t>
              </a:r>
              <a:r>
                <a:rPr spc="-270"/>
                <a:t>IP1</a:t>
              </a:r>
              <a:r>
                <a:rPr spc="-260"/>
                <a:t> </a:t>
              </a:r>
              <a:r>
                <a:rPr spc="-250"/>
                <a:t>on</a:t>
              </a:r>
              <a:r>
                <a:rPr spc="-209"/>
                <a:t> </a:t>
              </a:r>
              <a:r>
                <a:rPr spc="-240"/>
                <a:t>the</a:t>
              </a:r>
              <a:r>
                <a:rPr spc="-250"/>
                <a:t> </a:t>
              </a:r>
              <a:r>
                <a:rPr spc="-220"/>
                <a:t>French </a:t>
              </a:r>
              <a:r>
                <a:rPr spc="-209"/>
                <a:t>side </a:t>
              </a:r>
              <a:r>
                <a:rPr spc="-50"/>
                <a:t>of</a:t>
              </a:r>
              <a:r>
                <a:rPr spc="0"/>
                <a:t> </a:t>
              </a:r>
              <a:r>
                <a:rPr spc="-110"/>
                <a:t>CERN</a:t>
              </a:r>
              <a:r>
                <a:rPr spc="-260"/>
                <a:t> </a:t>
              </a:r>
              <a:r>
                <a:rPr spc="-40"/>
                <a:t>land</a:t>
              </a:r>
            </a:p>
            <a:p>
              <a:pPr marL="1093787" indent="-571500" defTabSz="1828800">
                <a:lnSpc>
                  <a:spcPct val="100000"/>
                </a:lnSpc>
                <a:spcBef>
                  <a:spcPts val="0"/>
                </a:spcBef>
                <a:buSzPct val="100000"/>
                <a:buChar char="✓"/>
                <a:tabLst>
                  <a:tab pos="685800" algn="l"/>
                </a:tabLst>
                <a:defRPr sz="3200" spc="-320">
                  <a:latin typeface="Verdana"/>
                  <a:ea typeface="Verdana"/>
                  <a:cs typeface="Verdana"/>
                  <a:sym typeface="Verdana"/>
                </a:defRPr>
              </a:pPr>
              <a:r>
                <a:t>90</a:t>
              </a:r>
              <a:r>
                <a:rPr spc="-270"/>
                <a:t> </a:t>
              </a:r>
              <a:r>
                <a:rPr spc="-330"/>
                <a:t>m</a:t>
              </a:r>
              <a:r>
                <a:rPr spc="-250"/>
                <a:t> </a:t>
              </a:r>
              <a:r>
                <a:rPr spc="-20"/>
                <a:t>depth; 75 meter long/ 12 meter wide.  </a:t>
              </a:r>
            </a:p>
            <a:p>
              <a:pPr marL="1093787" indent="-571500" defTabSz="1828800">
                <a:lnSpc>
                  <a:spcPct val="100000"/>
                </a:lnSpc>
                <a:spcBef>
                  <a:spcPts val="0"/>
                </a:spcBef>
                <a:buSzPct val="100000"/>
                <a:buChar char="✓"/>
                <a:tabLst>
                  <a:tab pos="685800" algn="l"/>
                </a:tabLst>
                <a:defRPr sz="3200" spc="-320">
                  <a:latin typeface="Verdana"/>
                  <a:ea typeface="Verdana"/>
                  <a:cs typeface="Verdana"/>
                  <a:sym typeface="Verdana"/>
                </a:defRPr>
              </a:pPr>
              <a:r>
                <a:t>10</a:t>
              </a:r>
              <a:r>
                <a:rPr spc="-270"/>
                <a:t> </a:t>
              </a:r>
              <a:r>
                <a:rPr spc="-330"/>
                <a:t>m</a:t>
              </a:r>
              <a:r>
                <a:rPr spc="-240"/>
                <a:t> </a:t>
              </a:r>
              <a:r>
                <a:rPr spc="-260"/>
                <a:t>away</a:t>
              </a:r>
              <a:r>
                <a:rPr spc="-240"/>
                <a:t> </a:t>
              </a:r>
              <a:r>
                <a:rPr spc="-250"/>
                <a:t>from </a:t>
              </a:r>
              <a:r>
                <a:rPr spc="-260"/>
                <a:t>the</a:t>
              </a:r>
              <a:r>
                <a:rPr spc="-228"/>
                <a:t> </a:t>
              </a:r>
              <a:r>
                <a:rPr spc="-100"/>
                <a:t>LHC</a:t>
              </a:r>
              <a:r>
                <a:rPr spc="-250"/>
                <a:t> tunnel</a:t>
              </a:r>
            </a:p>
            <a:p>
              <a:pPr marL="1093787" indent="-571500" defTabSz="1828800">
                <a:lnSpc>
                  <a:spcPct val="100000"/>
                </a:lnSpc>
                <a:spcBef>
                  <a:spcPts val="0"/>
                </a:spcBef>
                <a:buSzPct val="100000"/>
                <a:buChar char="✓"/>
                <a:tabLst>
                  <a:tab pos="685800" algn="l"/>
                </a:tabLst>
                <a:defRPr sz="3200" spc="-320">
                  <a:latin typeface="Verdana"/>
                  <a:ea typeface="Verdana"/>
                  <a:cs typeface="Verdana"/>
                  <a:sym typeface="Verdana"/>
                </a:defRPr>
              </a:pPr>
              <a:r>
                <a:rPr spc="-250"/>
                <a:t>Suite of 4 experiments have been designed.  </a:t>
              </a:r>
            </a:p>
          </p:txBody>
        </p:sp>
        <p:sp>
          <p:nvSpPr>
            <p:cNvPr id="228" name="object 29"/>
            <p:cNvSpPr txBox="1"/>
            <p:nvPr/>
          </p:nvSpPr>
          <p:spPr>
            <a:xfrm>
              <a:off x="19682316" y="7161076"/>
              <a:ext cx="1727201" cy="43180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spAutoFit/>
            </a:bodyPr>
            <a:lstStyle>
              <a:lvl1pPr indent="12700" defTabSz="1828800">
                <a:lnSpc>
                  <a:spcPct val="100000"/>
                </a:lnSpc>
                <a:spcBef>
                  <a:spcPts val="400"/>
                </a:spcBef>
                <a:defRPr sz="2800" i="1" spc="-20">
                  <a:latin typeface="Verdana"/>
                  <a:ea typeface="Verdana"/>
                  <a:cs typeface="Verdana"/>
                  <a:sym typeface="Verdana"/>
                </a:defRPr>
              </a:lvl1pPr>
            </a:lstStyle>
            <a:p>
              <a:r>
                <a:t>Shaft</a:t>
              </a:r>
            </a:p>
          </p:txBody>
        </p:sp>
        <p:sp>
          <p:nvSpPr>
            <p:cNvPr id="229" name="object 24"/>
            <p:cNvSpPr txBox="1"/>
            <p:nvPr/>
          </p:nvSpPr>
          <p:spPr>
            <a:xfrm>
              <a:off x="15157163" y="4725161"/>
              <a:ext cx="2578101" cy="43180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spAutoFit/>
            </a:bodyPr>
            <a:lstStyle/>
            <a:p>
              <a:pPr indent="12700" defTabSz="1828800">
                <a:lnSpc>
                  <a:spcPct val="100000"/>
                </a:lnSpc>
                <a:spcBef>
                  <a:spcPts val="200"/>
                </a:spcBef>
                <a:defRPr sz="2800" i="1" spc="-250">
                  <a:latin typeface="Verdana"/>
                  <a:ea typeface="Verdana"/>
                  <a:cs typeface="Verdana"/>
                  <a:sym typeface="Verdana"/>
                </a:defRPr>
              </a:pPr>
              <a:r>
                <a:t>Surface</a:t>
              </a:r>
              <a:r>
                <a:rPr spc="-209"/>
                <a:t> building</a:t>
              </a:r>
            </a:p>
          </p:txBody>
        </p:sp>
        <p:sp>
          <p:nvSpPr>
            <p:cNvPr id="230" name="object 23"/>
            <p:cNvSpPr txBox="1"/>
            <p:nvPr/>
          </p:nvSpPr>
          <p:spPr>
            <a:xfrm>
              <a:off x="20246196" y="10162361"/>
              <a:ext cx="1163321" cy="43180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spAutoFit/>
            </a:bodyPr>
            <a:lstStyle>
              <a:lvl1pPr indent="12700" defTabSz="1828800">
                <a:lnSpc>
                  <a:spcPct val="100000"/>
                </a:lnSpc>
                <a:spcBef>
                  <a:spcPts val="200"/>
                </a:spcBef>
                <a:defRPr sz="2800" i="1" spc="-240">
                  <a:latin typeface="Verdana"/>
                  <a:ea typeface="Verdana"/>
                  <a:cs typeface="Verdana"/>
                  <a:sym typeface="Verdana"/>
                </a:defRPr>
              </a:lvl1pPr>
            </a:lstStyle>
            <a:p>
              <a:r>
                <a:t>Cavern</a:t>
              </a:r>
            </a:p>
          </p:txBody>
        </p:sp>
      </p:grpSp>
      <p:sp>
        <p:nvSpPr>
          <p:cNvPr id="232" name="FPF"/>
          <p:cNvSpPr txBox="1"/>
          <p:nvPr/>
        </p:nvSpPr>
        <p:spPr>
          <a:xfrm>
            <a:off x="6554275" y="10452685"/>
            <a:ext cx="1209142" cy="80843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t>FPF</a:t>
            </a:r>
          </a:p>
        </p:txBody>
      </p:sp>
      <p:sp>
        <p:nvSpPr>
          <p:cNvPr id="233" name="LHC tunnel"/>
          <p:cNvSpPr txBox="1"/>
          <p:nvPr/>
        </p:nvSpPr>
        <p:spPr>
          <a:xfrm>
            <a:off x="11576151" y="8946122"/>
            <a:ext cx="3174493" cy="80843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t>LHC tunnel</a:t>
            </a:r>
          </a:p>
        </p:txBody>
      </p:sp>
      <p:sp>
        <p:nvSpPr>
          <p:cNvPr id="234" name="Recent detection of neutrinos (FASER/FASERnu) from the LHC has opened a new opportunity for physics.  The FPF will allow full exploitation of this opportunity."/>
          <p:cNvSpPr txBox="1"/>
          <p:nvPr/>
        </p:nvSpPr>
        <p:spPr>
          <a:xfrm>
            <a:off x="1156639" y="12410027"/>
            <a:ext cx="20944557" cy="9606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3000"/>
            </a:lvl1pPr>
          </a:lstStyle>
          <a:p>
            <a:r>
              <a:t>Recent detection of neutrinos (FASER/FASERnu) from the LHC has opened a new opportunity for physics.  The FPF will allow full exploitation of this opportunity.  </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 name="Community and References"/>
          <p:cNvSpPr txBox="1">
            <a:spLocks noGrp="1"/>
          </p:cNvSpPr>
          <p:nvPr>
            <p:ph type="title"/>
          </p:nvPr>
        </p:nvSpPr>
        <p:spPr>
          <a:xfrm>
            <a:off x="1026710" y="495182"/>
            <a:ext cx="21971001" cy="1433164"/>
          </a:xfrm>
          <a:prstGeom prst="rect">
            <a:avLst/>
          </a:prstGeom>
        </p:spPr>
        <p:txBody>
          <a:bodyPr/>
          <a:lstStyle/>
          <a:p>
            <a:r>
              <a:t>Community and References</a:t>
            </a:r>
          </a:p>
        </p:txBody>
      </p:sp>
      <p:sp>
        <p:nvSpPr>
          <p:cNvPr id="239" name="This talk is on behalf of the working group under the Physics Beyond Colliders PBC@CERN…"/>
          <p:cNvSpPr txBox="1">
            <a:spLocks noGrp="1"/>
          </p:cNvSpPr>
          <p:nvPr>
            <p:ph type="body" idx="1"/>
          </p:nvPr>
        </p:nvSpPr>
        <p:spPr>
          <a:xfrm>
            <a:off x="1026710" y="2179615"/>
            <a:ext cx="21971001" cy="11041431"/>
          </a:xfrm>
          <a:prstGeom prst="rect">
            <a:avLst/>
          </a:prstGeom>
        </p:spPr>
        <p:txBody>
          <a:bodyPr/>
          <a:lstStyle/>
          <a:p>
            <a:pPr marL="573023" indent="-573023" defTabSz="2292038">
              <a:spcBef>
                <a:spcPts val="4200"/>
              </a:spcBef>
              <a:defRPr sz="4512" b="1"/>
            </a:pPr>
            <a:r>
              <a:t>This talk is on behalf of the working group under the Physics Beyond Colliders </a:t>
            </a:r>
            <a:r>
              <a:rPr u="sng">
                <a:hlinkClick r:id="rId3"/>
              </a:rPr>
              <a:t>PBC@CERN</a:t>
            </a:r>
          </a:p>
          <a:p>
            <a:pPr marL="573023" indent="-573023" defTabSz="2292038">
              <a:spcBef>
                <a:spcPts val="4200"/>
              </a:spcBef>
              <a:defRPr sz="4512" b="1"/>
            </a:pPr>
            <a:r>
              <a:t>Science and Project Planning for the Forward Physics Facility in Preparation for the 2024-2026 European Particle Physics Strategy Update:   </a:t>
            </a:r>
            <a:r>
              <a:rPr u="sng">
                <a:hlinkClick r:id="rId4"/>
              </a:rPr>
              <a:t>https://arxiv.org/abs/2411.04175</a:t>
            </a:r>
            <a:r>
              <a:t> </a:t>
            </a:r>
          </a:p>
          <a:p>
            <a:pPr marL="573023" indent="-573023" defTabSz="2292038">
              <a:spcBef>
                <a:spcPts val="4200"/>
              </a:spcBef>
              <a:defRPr sz="4512" b="1"/>
            </a:pPr>
            <a:r>
              <a:t>Engineering effort supported from CERN and other institutions.  </a:t>
            </a:r>
          </a:p>
          <a:p>
            <a:pPr marL="573023" indent="-573023" defTabSz="2292038">
              <a:spcBef>
                <a:spcPts val="4200"/>
              </a:spcBef>
              <a:defRPr sz="4512" b="1"/>
            </a:pPr>
            <a:r>
              <a:t>Several workshops have resulted in the design.  </a:t>
            </a:r>
            <a:r>
              <a:rPr u="sng">
                <a:hlinkClick r:id="rId5"/>
              </a:rPr>
              <a:t> FPF8</a:t>
            </a:r>
            <a:r>
              <a:rPr>
                <a:solidFill>
                  <a:schemeClr val="accent5">
                    <a:hueOff val="-82419"/>
                    <a:satOff val="-9513"/>
                    <a:lumOff val="-16343"/>
                  </a:schemeClr>
                </a:solidFill>
              </a:rPr>
              <a:t>   </a:t>
            </a:r>
            <a:r>
              <a:t>Jan 21-22, 2025  </a:t>
            </a:r>
          </a:p>
          <a:p>
            <a:pPr marL="573023" indent="-573023" defTabSz="2292038">
              <a:spcBef>
                <a:spcPts val="4200"/>
              </a:spcBef>
              <a:defRPr sz="4512" b="1"/>
            </a:pPr>
            <a:r>
              <a:t>Snowmass white paper has ~ 400 authors and contributors.  </a:t>
            </a:r>
          </a:p>
          <a:p>
            <a:pPr marL="573023" indent="-573023" defTabSz="2292038">
              <a:spcBef>
                <a:spcPts val="4200"/>
              </a:spcBef>
              <a:defRPr sz="4512" b="1"/>
            </a:pPr>
            <a:r>
              <a:t>Snowmass Energy Frontier Report: Our highest immediate priority accelerator and project is the HL-LHC, the successful completion of the detector upgrades, operations of the detectors at the HL-LHC, data taking and analysis, </a:t>
            </a:r>
            <a:r>
              <a:rPr>
                <a:solidFill>
                  <a:schemeClr val="accent1"/>
                </a:solidFill>
              </a:rPr>
              <a:t>including the construction of auxiliary experiments that extend the reach of HL-LHC in kinematic regions uncovered by the detector upgrades.</a:t>
            </a:r>
          </a:p>
        </p:txBody>
      </p:sp>
      <p:sp>
        <p:nvSpPr>
          <p:cNvPr id="240" name="Slide Number"/>
          <p:cNvSpPr txBox="1">
            <a:spLocks noGrp="1"/>
          </p:cNvSpPr>
          <p:nvPr>
            <p:ph type="sldNum" sz="quarter" idx="2"/>
          </p:nvPr>
        </p:nvSpPr>
        <p:spPr>
          <a:xfrm>
            <a:off x="12065050" y="13080999"/>
            <a:ext cx="241403" cy="374600"/>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3</a:t>
            </a:fld>
            <a:endParaRP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 name="The scientific case for the Forward Physics Facility"/>
          <p:cNvSpPr txBox="1">
            <a:spLocks noGrp="1"/>
          </p:cNvSpPr>
          <p:nvPr>
            <p:ph type="title"/>
          </p:nvPr>
        </p:nvSpPr>
        <p:spPr>
          <a:prstGeom prst="rect">
            <a:avLst/>
          </a:prstGeom>
        </p:spPr>
        <p:txBody>
          <a:bodyPr/>
          <a:lstStyle>
            <a:lvl1pPr defTabSz="2121354">
              <a:defRPr sz="7394" spc="-147"/>
            </a:lvl1pPr>
          </a:lstStyle>
          <a:p>
            <a:r>
              <a:t>The scientific case for the Forward Physics Facility</a:t>
            </a:r>
          </a:p>
        </p:txBody>
      </p:sp>
      <mc:AlternateContent xmlns:mc="http://schemas.openxmlformats.org/markup-compatibility/2006">
        <mc:Choice xmlns:a14="http://schemas.microsoft.com/office/drawing/2010/main" Requires="a14">
          <p:sp>
            <p:nvSpPr>
              <p:cNvPr id="245" name="Standard Model and Neutrinos…"/>
              <p:cNvSpPr txBox="1">
                <a:spLocks noGrp="1"/>
              </p:cNvSpPr>
              <p:nvPr>
                <p:ph type="body" idx="1"/>
              </p:nvPr>
            </p:nvSpPr>
            <p:spPr>
              <a:xfrm>
                <a:off x="1206500" y="3027900"/>
                <a:ext cx="21971000" cy="9476616"/>
              </a:xfrm>
              <a:prstGeom prst="rect">
                <a:avLst/>
              </a:prstGeom>
            </p:spPr>
            <p:txBody>
              <a:bodyPr/>
              <a:lstStyle/>
              <a:p>
                <a:pPr marL="499872" indent="-499872" defTabSz="1999437">
                  <a:spcBef>
                    <a:spcPts val="3600"/>
                  </a:spcBef>
                  <a:defRPr sz="3936"/>
                </a:pPr>
                <a:r>
                  <a:rPr dirty="0"/>
                  <a:t>Standard Model and Neutrinos </a:t>
                </a:r>
              </a:p>
              <a:p>
                <a:pPr marL="999744" lvl="1" indent="-499872" defTabSz="1999437">
                  <a:spcBef>
                    <a:spcPts val="3600"/>
                  </a:spcBef>
                  <a:defRPr sz="3936"/>
                </a:pPr>
                <a:r>
                  <a:rPr dirty="0"/>
                  <a:t>Expected data set ~</a:t>
                </a:r>
                <a14:m>
                  <m:oMath xmlns:m="http://schemas.openxmlformats.org/officeDocument/2006/math">
                    <m:sSup>
                      <m:sSupPr>
                        <m:ctrlPr>
                          <a:rPr sz="4750">
                            <a:solidFill>
                              <a:srgbClr val="000000"/>
                            </a:solidFill>
                            <a:latin typeface="Cambria Math" panose="02040503050406030204" pitchFamily="18" charset="0"/>
                          </a:rPr>
                        </m:ctrlPr>
                      </m:sSupPr>
                      <m:e>
                        <m:r>
                          <a:rPr sz="4750" i="1">
                            <a:solidFill>
                              <a:srgbClr val="000000"/>
                            </a:solidFill>
                            <a:latin typeface="Cambria Math" panose="02040503050406030204" pitchFamily="18" charset="0"/>
                          </a:rPr>
                          <m:t>10</m:t>
                        </m:r>
                      </m:e>
                      <m:sup>
                        <m:r>
                          <a:rPr sz="4750" i="1">
                            <a:solidFill>
                              <a:srgbClr val="000000"/>
                            </a:solidFill>
                            <a:latin typeface="Cambria Math" panose="02040503050406030204" pitchFamily="18" charset="0"/>
                          </a:rPr>
                          <m:t>6</m:t>
                        </m:r>
                      </m:sup>
                    </m:sSup>
                  </m:oMath>
                </a14:m>
                <a:r>
                  <a:rPr dirty="0"/>
                  <a:t> </a:t>
                </a:r>
                <a14:m>
                  <m:oMath xmlns:m="http://schemas.openxmlformats.org/officeDocument/2006/math">
                    <m:sSub>
                      <m:sSubPr>
                        <m:ctrlPr>
                          <a:rPr sz="4750">
                            <a:solidFill>
                              <a:srgbClr val="000000"/>
                            </a:solidFill>
                            <a:latin typeface="Cambria Math" panose="02040503050406030204" pitchFamily="18" charset="0"/>
                          </a:rPr>
                        </m:ctrlPr>
                      </m:sSubPr>
                      <m:e>
                        <m:r>
                          <a:rPr sz="4750" i="1">
                            <a:solidFill>
                              <a:srgbClr val="000000"/>
                            </a:solidFill>
                            <a:latin typeface="Cambria Math" panose="02040503050406030204" pitchFamily="18" charset="0"/>
                          </a:rPr>
                          <m:t>𝜈</m:t>
                        </m:r>
                      </m:e>
                      <m:sub>
                        <m:r>
                          <a:rPr sz="4750" i="1">
                            <a:solidFill>
                              <a:srgbClr val="000000"/>
                            </a:solidFill>
                            <a:latin typeface="Cambria Math" panose="02040503050406030204" pitchFamily="18" charset="0"/>
                          </a:rPr>
                          <m:t>𝜇</m:t>
                        </m:r>
                      </m:sub>
                    </m:sSub>
                  </m:oMath>
                </a14:m>
                <a:r>
                  <a:rPr dirty="0"/>
                  <a:t> ~</a:t>
                </a:r>
                <a14:m>
                  <m:oMath xmlns:m="http://schemas.openxmlformats.org/officeDocument/2006/math">
                    <m:sSup>
                      <m:sSupPr>
                        <m:ctrlPr>
                          <a:rPr sz="4750">
                            <a:solidFill>
                              <a:srgbClr val="000000"/>
                            </a:solidFill>
                            <a:latin typeface="Cambria Math" panose="02040503050406030204" pitchFamily="18" charset="0"/>
                          </a:rPr>
                        </m:ctrlPr>
                      </m:sSupPr>
                      <m:e>
                        <m:r>
                          <a:rPr sz="4750" i="1">
                            <a:solidFill>
                              <a:srgbClr val="000000"/>
                            </a:solidFill>
                            <a:latin typeface="Cambria Math" panose="02040503050406030204" pitchFamily="18" charset="0"/>
                          </a:rPr>
                          <m:t>10</m:t>
                        </m:r>
                      </m:e>
                      <m:sup>
                        <m:r>
                          <a:rPr sz="4750" i="1">
                            <a:solidFill>
                              <a:srgbClr val="000000"/>
                            </a:solidFill>
                            <a:latin typeface="Cambria Math" panose="02040503050406030204" pitchFamily="18" charset="0"/>
                          </a:rPr>
                          <m:t>5</m:t>
                        </m:r>
                      </m:sup>
                    </m:sSup>
                  </m:oMath>
                </a14:m>
                <a:r>
                  <a:rPr dirty="0"/>
                  <a:t> </a:t>
                </a:r>
                <a14:m>
                  <m:oMath xmlns:m="http://schemas.openxmlformats.org/officeDocument/2006/math">
                    <m:sSub>
                      <m:sSubPr>
                        <m:ctrlPr>
                          <a:rPr sz="4750">
                            <a:solidFill>
                              <a:srgbClr val="000000"/>
                            </a:solidFill>
                            <a:latin typeface="Cambria Math" panose="02040503050406030204" pitchFamily="18" charset="0"/>
                          </a:rPr>
                        </m:ctrlPr>
                      </m:sSubPr>
                      <m:e>
                        <m:r>
                          <a:rPr sz="4750" i="1">
                            <a:solidFill>
                              <a:srgbClr val="000000"/>
                            </a:solidFill>
                            <a:latin typeface="Cambria Math" panose="02040503050406030204" pitchFamily="18" charset="0"/>
                          </a:rPr>
                          <m:t>𝜈</m:t>
                        </m:r>
                      </m:e>
                      <m:sub>
                        <m:r>
                          <a:rPr sz="4750" i="1">
                            <a:solidFill>
                              <a:srgbClr val="000000"/>
                            </a:solidFill>
                            <a:latin typeface="Cambria Math" panose="02040503050406030204" pitchFamily="18" charset="0"/>
                          </a:rPr>
                          <m:t>𝑒</m:t>
                        </m:r>
                      </m:sub>
                    </m:sSub>
                  </m:oMath>
                </a14:m>
                <a:r>
                  <a:rPr dirty="0"/>
                  <a:t> and ~</a:t>
                </a:r>
                <a14:m>
                  <m:oMath xmlns:m="http://schemas.openxmlformats.org/officeDocument/2006/math">
                    <m:sSup>
                      <m:sSupPr>
                        <m:ctrlPr>
                          <a:rPr sz="4750">
                            <a:solidFill>
                              <a:srgbClr val="000000"/>
                            </a:solidFill>
                            <a:latin typeface="Cambria Math" panose="02040503050406030204" pitchFamily="18" charset="0"/>
                          </a:rPr>
                        </m:ctrlPr>
                      </m:sSupPr>
                      <m:e>
                        <m:r>
                          <a:rPr sz="4750" i="1">
                            <a:solidFill>
                              <a:srgbClr val="000000"/>
                            </a:solidFill>
                            <a:latin typeface="Cambria Math" panose="02040503050406030204" pitchFamily="18" charset="0"/>
                          </a:rPr>
                          <m:t>10</m:t>
                        </m:r>
                      </m:e>
                      <m:sup>
                        <m:r>
                          <a:rPr sz="4750" i="1">
                            <a:solidFill>
                              <a:srgbClr val="000000"/>
                            </a:solidFill>
                            <a:latin typeface="Cambria Math" panose="02040503050406030204" pitchFamily="18" charset="0"/>
                          </a:rPr>
                          <m:t>4</m:t>
                        </m:r>
                      </m:sup>
                    </m:sSup>
                  </m:oMath>
                </a14:m>
                <a:r>
                  <a:rPr dirty="0"/>
                  <a:t> </a:t>
                </a:r>
                <a14:m>
                  <m:oMath xmlns:m="http://schemas.openxmlformats.org/officeDocument/2006/math">
                    <m:sSub>
                      <m:sSubPr>
                        <m:ctrlPr>
                          <a:rPr sz="4750">
                            <a:solidFill>
                              <a:srgbClr val="000000"/>
                            </a:solidFill>
                            <a:latin typeface="Cambria Math" panose="02040503050406030204" pitchFamily="18" charset="0"/>
                          </a:rPr>
                        </m:ctrlPr>
                      </m:sSubPr>
                      <m:e>
                        <m:r>
                          <a:rPr sz="4750" i="1">
                            <a:solidFill>
                              <a:srgbClr val="000000"/>
                            </a:solidFill>
                            <a:latin typeface="Cambria Math" panose="02040503050406030204" pitchFamily="18" charset="0"/>
                          </a:rPr>
                          <m:t>𝜈</m:t>
                        </m:r>
                      </m:e>
                      <m:sub>
                        <m:r>
                          <a:rPr sz="4750" i="1">
                            <a:solidFill>
                              <a:srgbClr val="000000"/>
                            </a:solidFill>
                            <a:latin typeface="Cambria Math" panose="02040503050406030204" pitchFamily="18" charset="0"/>
                          </a:rPr>
                          <m:t>𝜏</m:t>
                        </m:r>
                      </m:sub>
                    </m:sSub>
                  </m:oMath>
                </a14:m>
                <a:r>
                  <a:rPr dirty="0"/>
                  <a:t> interactions from HL-LHC.  x 100 compared to estimates for the current program with FASER/</a:t>
                </a:r>
                <a:r>
                  <a:rPr dirty="0" err="1"/>
                  <a:t>FASERnu</a:t>
                </a:r>
                <a:r>
                  <a:rPr dirty="0"/>
                  <a:t> and SND@LHC</a:t>
                </a:r>
              </a:p>
              <a:p>
                <a:pPr marL="999744" lvl="1" indent="-499872" defTabSz="1999437">
                  <a:spcBef>
                    <a:spcPts val="3600"/>
                  </a:spcBef>
                  <a:defRPr sz="3936"/>
                </a:pPr>
                <a:r>
                  <a:rPr dirty="0"/>
                  <a:t>Unique impact on HL-LHC discovery potential, QCD, astrophysics, and neutrino physics.  </a:t>
                </a:r>
              </a:p>
              <a:p>
                <a:pPr marL="499872" indent="-499872" defTabSz="1999437">
                  <a:spcBef>
                    <a:spcPts val="3600"/>
                  </a:spcBef>
                  <a:defRPr sz="3936"/>
                </a:pPr>
                <a:r>
                  <a:rPr dirty="0"/>
                  <a:t>Broad program for Discovery Science or BSM physics, and rare phenomena </a:t>
                </a:r>
              </a:p>
              <a:p>
                <a:pPr marL="999744" lvl="1" indent="-499872" defTabSz="1999437">
                  <a:spcBef>
                    <a:spcPts val="3600"/>
                  </a:spcBef>
                  <a:defRPr sz="3936"/>
                </a:pPr>
                <a:r>
                  <a:rPr dirty="0"/>
                  <a:t>Search for dark sector decays to SM particles: dark photons, dark </a:t>
                </a:r>
                <a:r>
                  <a:rPr dirty="0" err="1"/>
                  <a:t>higgs</a:t>
                </a:r>
                <a:r>
                  <a:rPr dirty="0"/>
                  <a:t>, heavy neutral leptons, axion-like particles. </a:t>
                </a:r>
              </a:p>
              <a:p>
                <a:pPr marL="999744" lvl="1" indent="-499872" defTabSz="1999437">
                  <a:spcBef>
                    <a:spcPts val="3600"/>
                  </a:spcBef>
                  <a:defRPr sz="3936"/>
                </a:pPr>
                <a:r>
                  <a:rPr dirty="0"/>
                  <a:t>Unique sensitivity to inelastic dark matter.  Decays of dark matter into lighter DM and SM particles. </a:t>
                </a:r>
              </a:p>
              <a:p>
                <a:pPr marL="999744" lvl="1" indent="-499872" defTabSz="1999437">
                  <a:spcBef>
                    <a:spcPts val="3600"/>
                  </a:spcBef>
                  <a:defRPr sz="3936"/>
                </a:pPr>
                <a:r>
                  <a:rPr dirty="0"/>
                  <a:t>DM scattering with electrons or nuclei.  </a:t>
                </a:r>
              </a:p>
              <a:p>
                <a:pPr marL="999744" lvl="1" indent="-499872" defTabSz="1999437">
                  <a:spcBef>
                    <a:spcPts val="3600"/>
                  </a:spcBef>
                  <a:defRPr sz="3936"/>
                </a:pPr>
                <a:r>
                  <a:rPr dirty="0"/>
                  <a:t>Millicharged particles.  </a:t>
                </a:r>
              </a:p>
            </p:txBody>
          </p:sp>
        </mc:Choice>
        <mc:Fallback>
          <p:sp>
            <p:nvSpPr>
              <p:cNvPr id="245" name="Standard Model and Neutrinos…"/>
              <p:cNvSpPr txBox="1">
                <a:spLocks noGrp="1" noRot="1" noChangeAspect="1" noMove="1" noResize="1" noEditPoints="1" noAdjustHandles="1" noChangeArrowheads="1" noChangeShapeType="1" noTextEdit="1"/>
              </p:cNvSpPr>
              <p:nvPr>
                <p:ph type="body" idx="1"/>
              </p:nvPr>
            </p:nvSpPr>
            <p:spPr>
              <a:xfrm>
                <a:off x="1206500" y="3027900"/>
                <a:ext cx="21971000" cy="9476616"/>
              </a:xfrm>
              <a:prstGeom prst="rect">
                <a:avLst/>
              </a:prstGeom>
              <a:blipFill>
                <a:blip r:embed="rId3"/>
                <a:stretch>
                  <a:fillRect l="-1445" t="-2945" b="-2677"/>
                </a:stretch>
              </a:blipFill>
            </p:spPr>
            <p:txBody>
              <a:bodyPr/>
              <a:lstStyle/>
              <a:p>
                <a:r>
                  <a:rPr lang="en-US">
                    <a:noFill/>
                  </a:rPr>
                  <a:t> </a:t>
                </a:r>
              </a:p>
            </p:txBody>
          </p:sp>
        </mc:Fallback>
      </mc:AlternateContent>
      <p:sp>
        <p:nvSpPr>
          <p:cNvPr id="246" name="Slide Number"/>
          <p:cNvSpPr txBox="1">
            <a:spLocks noGrp="1"/>
          </p:cNvSpPr>
          <p:nvPr>
            <p:ph type="sldNum" sz="quarter" idx="2"/>
          </p:nvPr>
        </p:nvSpPr>
        <p:spPr>
          <a:xfrm>
            <a:off x="12065050" y="13080999"/>
            <a:ext cx="241403" cy="374600"/>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4</a:t>
            </a:fld>
            <a:endParaRP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 name="Neutrinos and SM physics"/>
          <p:cNvSpPr txBox="1">
            <a:spLocks noGrp="1"/>
          </p:cNvSpPr>
          <p:nvPr>
            <p:ph type="title"/>
          </p:nvPr>
        </p:nvSpPr>
        <p:spPr>
          <a:xfrm>
            <a:off x="1206500" y="760"/>
            <a:ext cx="21971000" cy="1433164"/>
          </a:xfrm>
          <a:prstGeom prst="rect">
            <a:avLst/>
          </a:prstGeom>
        </p:spPr>
        <p:txBody>
          <a:bodyPr/>
          <a:lstStyle/>
          <a:p>
            <a:r>
              <a:t>Neutrinos and SM physics </a:t>
            </a:r>
          </a:p>
        </p:txBody>
      </p:sp>
      <mc:AlternateContent xmlns:mc="http://schemas.openxmlformats.org/markup-compatibility/2006">
        <mc:Choice xmlns:a14="http://schemas.microsoft.com/office/drawing/2010/main" Requires="a14">
          <p:sp>
            <p:nvSpPr>
              <p:cNvPr id="251" name="FPF experiments detects highest energy laboratory neutrinos. ~    ~    and     from HL-LHC.…"/>
              <p:cNvSpPr txBox="1">
                <a:spLocks noGrp="1"/>
              </p:cNvSpPr>
              <p:nvPr>
                <p:ph type="body" sz="quarter" idx="1"/>
              </p:nvPr>
            </p:nvSpPr>
            <p:spPr>
              <a:xfrm>
                <a:off x="1206500" y="10891475"/>
                <a:ext cx="21971001" cy="2125160"/>
              </a:xfrm>
              <a:prstGeom prst="rect">
                <a:avLst/>
              </a:prstGeom>
            </p:spPr>
            <p:txBody>
              <a:bodyPr/>
              <a:lstStyle/>
              <a:p>
                <a:pPr marL="341376" indent="-341376" defTabSz="1365469">
                  <a:spcBef>
                    <a:spcPts val="800"/>
                  </a:spcBef>
                  <a:defRPr sz="2688" b="1"/>
                </a:pPr>
                <a:r>
                  <a:t>FPF experiments detects highest energy laboratory neutrinos. ~</a:t>
                </a:r>
                <a14:m>
                  <m:oMath xmlns:m="http://schemas.openxmlformats.org/officeDocument/2006/math">
                    <m:sSup>
                      <m:sSupPr>
                        <m:ctrlPr>
                          <a:rPr sz="3200">
                            <a:solidFill>
                              <a:srgbClr val="000000"/>
                            </a:solidFill>
                            <a:latin typeface="Cambria Math" panose="02040503050406030204" pitchFamily="18" charset="0"/>
                          </a:rPr>
                        </m:ctrlPr>
                      </m:sSupPr>
                      <m:e>
                        <m:r>
                          <a:rPr sz="3200" i="1">
                            <a:solidFill>
                              <a:srgbClr val="000000"/>
                            </a:solidFill>
                            <a:latin typeface="Cambria Math" panose="02040503050406030204" pitchFamily="18" charset="0"/>
                          </a:rPr>
                          <m:t>10</m:t>
                        </m:r>
                      </m:e>
                      <m:sup>
                        <m:r>
                          <a:rPr sz="3200" i="1">
                            <a:solidFill>
                              <a:srgbClr val="000000"/>
                            </a:solidFill>
                            <a:latin typeface="Cambria Math" panose="02040503050406030204" pitchFamily="18" charset="0"/>
                          </a:rPr>
                          <m:t>6</m:t>
                        </m:r>
                      </m:sup>
                    </m:sSup>
                  </m:oMath>
                </a14:m>
                <a:r>
                  <a:t> </a:t>
                </a:r>
                <a14:m>
                  <m:oMath xmlns:m="http://schemas.openxmlformats.org/officeDocument/2006/math">
                    <m:sSub>
                      <m:sSubPr>
                        <m:ctrlPr>
                          <a:rPr sz="3200">
                            <a:solidFill>
                              <a:srgbClr val="000000"/>
                            </a:solidFill>
                            <a:latin typeface="Cambria Math" panose="02040503050406030204" pitchFamily="18" charset="0"/>
                          </a:rPr>
                        </m:ctrlPr>
                      </m:sSubPr>
                      <m:e>
                        <m:r>
                          <a:rPr sz="3200" i="1">
                            <a:solidFill>
                              <a:srgbClr val="000000"/>
                            </a:solidFill>
                            <a:latin typeface="Cambria Math" panose="02040503050406030204" pitchFamily="18" charset="0"/>
                          </a:rPr>
                          <m:t>𝜈</m:t>
                        </m:r>
                      </m:e>
                      <m:sub>
                        <m:r>
                          <a:rPr sz="3200" i="1">
                            <a:solidFill>
                              <a:srgbClr val="000000"/>
                            </a:solidFill>
                            <a:latin typeface="Cambria Math" panose="02040503050406030204" pitchFamily="18" charset="0"/>
                          </a:rPr>
                          <m:t>𝜇</m:t>
                        </m:r>
                      </m:sub>
                    </m:sSub>
                  </m:oMath>
                </a14:m>
                <a:r>
                  <a:t> ~</a:t>
                </a:r>
                <a14:m>
                  <m:oMath xmlns:m="http://schemas.openxmlformats.org/officeDocument/2006/math">
                    <m:sSup>
                      <m:sSupPr>
                        <m:ctrlPr>
                          <a:rPr sz="3200">
                            <a:solidFill>
                              <a:srgbClr val="000000"/>
                            </a:solidFill>
                            <a:latin typeface="Cambria Math" panose="02040503050406030204" pitchFamily="18" charset="0"/>
                          </a:rPr>
                        </m:ctrlPr>
                      </m:sSupPr>
                      <m:e>
                        <m:r>
                          <a:rPr sz="3200" i="1">
                            <a:solidFill>
                              <a:srgbClr val="000000"/>
                            </a:solidFill>
                            <a:latin typeface="Cambria Math" panose="02040503050406030204" pitchFamily="18" charset="0"/>
                          </a:rPr>
                          <m:t>10</m:t>
                        </m:r>
                      </m:e>
                      <m:sup>
                        <m:r>
                          <a:rPr sz="3200" i="1">
                            <a:solidFill>
                              <a:srgbClr val="000000"/>
                            </a:solidFill>
                            <a:latin typeface="Cambria Math" panose="02040503050406030204" pitchFamily="18" charset="0"/>
                          </a:rPr>
                          <m:t>5</m:t>
                        </m:r>
                      </m:sup>
                    </m:sSup>
                  </m:oMath>
                </a14:m>
                <a:r>
                  <a:t> </a:t>
                </a:r>
                <a14:m>
                  <m:oMath xmlns:m="http://schemas.openxmlformats.org/officeDocument/2006/math">
                    <m:sSub>
                      <m:sSubPr>
                        <m:ctrlPr>
                          <a:rPr sz="3200">
                            <a:solidFill>
                              <a:srgbClr val="000000"/>
                            </a:solidFill>
                            <a:latin typeface="Cambria Math" panose="02040503050406030204" pitchFamily="18" charset="0"/>
                          </a:rPr>
                        </m:ctrlPr>
                      </m:sSubPr>
                      <m:e>
                        <m:r>
                          <a:rPr sz="3200" i="1">
                            <a:solidFill>
                              <a:srgbClr val="000000"/>
                            </a:solidFill>
                            <a:latin typeface="Cambria Math" panose="02040503050406030204" pitchFamily="18" charset="0"/>
                          </a:rPr>
                          <m:t>𝜈</m:t>
                        </m:r>
                      </m:e>
                      <m:sub>
                        <m:r>
                          <a:rPr sz="3200" i="1">
                            <a:solidFill>
                              <a:srgbClr val="000000"/>
                            </a:solidFill>
                            <a:latin typeface="Cambria Math" panose="02040503050406030204" pitchFamily="18" charset="0"/>
                          </a:rPr>
                          <m:t>𝑒</m:t>
                        </m:r>
                      </m:sub>
                    </m:sSub>
                  </m:oMath>
                </a14:m>
                <a:r>
                  <a:t> and </a:t>
                </a:r>
                <a14:m>
                  <m:oMath xmlns:m="http://schemas.openxmlformats.org/officeDocument/2006/math">
                    <m:sSup>
                      <m:sSupPr>
                        <m:ctrlPr>
                          <a:rPr sz="3200">
                            <a:solidFill>
                              <a:srgbClr val="000000"/>
                            </a:solidFill>
                            <a:latin typeface="Cambria Math" panose="02040503050406030204" pitchFamily="18" charset="0"/>
                          </a:rPr>
                        </m:ctrlPr>
                      </m:sSupPr>
                      <m:e>
                        <m:r>
                          <a:rPr sz="3200" i="1">
                            <a:solidFill>
                              <a:srgbClr val="000000"/>
                            </a:solidFill>
                            <a:latin typeface="Cambria Math" panose="02040503050406030204" pitchFamily="18" charset="0"/>
                          </a:rPr>
                          <m:t>10</m:t>
                        </m:r>
                      </m:e>
                      <m:sup>
                        <m:r>
                          <a:rPr sz="3200" i="1">
                            <a:solidFill>
                              <a:srgbClr val="000000"/>
                            </a:solidFill>
                            <a:latin typeface="Cambria Math" panose="02040503050406030204" pitchFamily="18" charset="0"/>
                          </a:rPr>
                          <m:t>4</m:t>
                        </m:r>
                      </m:sup>
                    </m:sSup>
                  </m:oMath>
                </a14:m>
                <a:r>
                  <a:t> </a:t>
                </a:r>
                <a14:m>
                  <m:oMath xmlns:m="http://schemas.openxmlformats.org/officeDocument/2006/math">
                    <m:sSub>
                      <m:sSubPr>
                        <m:ctrlPr>
                          <a:rPr sz="3200">
                            <a:solidFill>
                              <a:srgbClr val="000000"/>
                            </a:solidFill>
                            <a:latin typeface="Cambria Math" panose="02040503050406030204" pitchFamily="18" charset="0"/>
                          </a:rPr>
                        </m:ctrlPr>
                      </m:sSubPr>
                      <m:e>
                        <m:r>
                          <a:rPr sz="3200" i="1">
                            <a:solidFill>
                              <a:srgbClr val="000000"/>
                            </a:solidFill>
                            <a:latin typeface="Cambria Math" panose="02040503050406030204" pitchFamily="18" charset="0"/>
                          </a:rPr>
                          <m:t>𝜈</m:t>
                        </m:r>
                      </m:e>
                      <m:sub>
                        <m:r>
                          <a:rPr sz="3200" i="1">
                            <a:solidFill>
                              <a:srgbClr val="000000"/>
                            </a:solidFill>
                            <a:latin typeface="Cambria Math" panose="02040503050406030204" pitchFamily="18" charset="0"/>
                          </a:rPr>
                          <m:t>𝜏</m:t>
                        </m:r>
                      </m:sub>
                    </m:sSub>
                  </m:oMath>
                </a14:m>
                <a:r>
                  <a:t> from HL-LHC.  </a:t>
                </a:r>
              </a:p>
              <a:p>
                <a:pPr marL="341376" indent="-341376" defTabSz="1365469">
                  <a:spcBef>
                    <a:spcPts val="800"/>
                  </a:spcBef>
                  <a:defRPr sz="2688" b="1"/>
                </a:pPr>
                <a:r>
                  <a:t>Rates ~ 20-50 events/ton/day. </a:t>
                </a:r>
              </a:p>
              <a:p>
                <a:pPr marL="341376" indent="-341376" defTabSz="1365469">
                  <a:spcBef>
                    <a:spcPts val="800"/>
                  </a:spcBef>
                  <a:defRPr sz="2688" b="1"/>
                </a:pPr>
                <a:r>
                  <a:t>This data allows 1) SM cross sections for astrophysics (e.g. to understand the cosmic ray muon puzzle), 2) Lepton flavor studies with tau, 3) constraints on anomalous neutrino properties.  4) QCD studies to constrain parton distributions down to </a:t>
                </a:r>
                <a14:m>
                  <m:oMath xmlns:m="http://schemas.openxmlformats.org/officeDocument/2006/math">
                    <m:r>
                      <a:rPr sz="3200" i="1">
                        <a:solidFill>
                          <a:srgbClr val="000000"/>
                        </a:solidFill>
                        <a:latin typeface="Cambria Math" panose="02040503050406030204" pitchFamily="18" charset="0"/>
                      </a:rPr>
                      <m:t>𝑥</m:t>
                    </m:r>
                    <m:r>
                      <a:rPr sz="3200" i="1">
                        <a:solidFill>
                          <a:srgbClr val="000000"/>
                        </a:solidFill>
                        <a:latin typeface="Cambria Math" panose="02040503050406030204" pitchFamily="18" charset="0"/>
                      </a:rPr>
                      <m:t>∼</m:t>
                    </m:r>
                    <m:sSup>
                      <m:sSupPr>
                        <m:ctrlPr>
                          <a:rPr sz="3200" i="1">
                            <a:solidFill>
                              <a:srgbClr val="000000"/>
                            </a:solidFill>
                            <a:latin typeface="Cambria Math" panose="02040503050406030204" pitchFamily="18" charset="0"/>
                          </a:rPr>
                        </m:ctrlPr>
                      </m:sSupPr>
                      <m:e>
                        <m:r>
                          <a:rPr sz="3200" i="1">
                            <a:solidFill>
                              <a:srgbClr val="000000"/>
                            </a:solidFill>
                            <a:latin typeface="Cambria Math" panose="02040503050406030204" pitchFamily="18" charset="0"/>
                          </a:rPr>
                          <m:t>10</m:t>
                        </m:r>
                      </m:e>
                      <m:sup>
                        <m:r>
                          <a:rPr sz="3200" i="1">
                            <a:solidFill>
                              <a:srgbClr val="000000"/>
                            </a:solidFill>
                            <a:latin typeface="Cambria Math" panose="02040503050406030204" pitchFamily="18" charset="0"/>
                          </a:rPr>
                          <m:t>−7</m:t>
                        </m:r>
                      </m:sup>
                    </m:sSup>
                  </m:oMath>
                </a14:m>
                <a:r>
                  <a:t> </a:t>
                </a:r>
                <a:endParaRPr sz="4800"/>
              </a:p>
            </p:txBody>
          </p:sp>
        </mc:Choice>
        <mc:Fallback>
          <p:sp>
            <p:nvSpPr>
              <p:cNvPr id="251" name="FPF experiments detects highest energy laboratory neutrinos. ~    ~    and     from HL-LHC.…"/>
              <p:cNvSpPr txBox="1">
                <a:spLocks noGrp="1" noRot="1" noChangeAspect="1" noMove="1" noResize="1" noEditPoints="1" noAdjustHandles="1" noChangeArrowheads="1" noChangeShapeType="1" noTextEdit="1"/>
              </p:cNvSpPr>
              <p:nvPr>
                <p:ph type="body" sz="quarter" idx="1"/>
              </p:nvPr>
            </p:nvSpPr>
            <p:spPr>
              <a:xfrm>
                <a:off x="1206500" y="10891475"/>
                <a:ext cx="21971001" cy="2125160"/>
              </a:xfrm>
              <a:prstGeom prst="rect">
                <a:avLst/>
              </a:prstGeom>
              <a:blipFill>
                <a:blip r:embed="rId3"/>
                <a:stretch>
                  <a:fillRect l="-925" t="-5357"/>
                </a:stretch>
              </a:blipFill>
            </p:spPr>
            <p:txBody>
              <a:bodyPr/>
              <a:lstStyle/>
              <a:p>
                <a:r>
                  <a:rPr lang="en-US">
                    <a:noFill/>
                  </a:rPr>
                  <a:t> </a:t>
                </a:r>
              </a:p>
            </p:txBody>
          </p:sp>
        </mc:Fallback>
      </mc:AlternateContent>
      <p:pic>
        <p:nvPicPr>
          <p:cNvPr id="252" name="pasted-movie.png" descr="pasted-movie.png"/>
          <p:cNvPicPr>
            <a:picLocks noChangeAspect="1"/>
          </p:cNvPicPr>
          <p:nvPr/>
        </p:nvPicPr>
        <p:blipFill>
          <a:blip r:embed="rId4"/>
          <a:stretch>
            <a:fillRect/>
          </a:stretch>
        </p:blipFill>
        <p:spPr>
          <a:xfrm>
            <a:off x="2030712" y="1859322"/>
            <a:ext cx="21971001" cy="8967757"/>
          </a:xfrm>
          <a:prstGeom prst="rect">
            <a:avLst/>
          </a:prstGeom>
          <a:ln w="12700">
            <a:miter lim="400000"/>
          </a:ln>
        </p:spPr>
      </p:pic>
      <p:sp>
        <p:nvSpPr>
          <p:cNvPr id="253" name="Production"/>
          <p:cNvSpPr txBox="1"/>
          <p:nvPr/>
        </p:nvSpPr>
        <p:spPr>
          <a:xfrm>
            <a:off x="230790" y="1465925"/>
            <a:ext cx="3095245" cy="8084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t>Production</a:t>
            </a:r>
          </a:p>
        </p:txBody>
      </p:sp>
      <p:sp>
        <p:nvSpPr>
          <p:cNvPr id="254" name="Line"/>
          <p:cNvSpPr/>
          <p:nvPr/>
        </p:nvSpPr>
        <p:spPr>
          <a:xfrm>
            <a:off x="3470946" y="1870141"/>
            <a:ext cx="339946" cy="1"/>
          </a:xfrm>
          <a:prstGeom prst="line">
            <a:avLst/>
          </a:prstGeom>
          <a:ln w="25400">
            <a:solidFill>
              <a:srgbClr val="000000"/>
            </a:solidFill>
            <a:miter lim="400000"/>
            <a:tailEnd type="triangle"/>
          </a:ln>
        </p:spPr>
        <p:txBody>
          <a:bodyPr lIns="50800" tIns="50800" rIns="50800" bIns="50800" anchor="ctr"/>
          <a:lstStyle/>
          <a:p>
            <a:endParaRPr/>
          </a:p>
        </p:txBody>
      </p:sp>
      <p:sp>
        <p:nvSpPr>
          <p:cNvPr id="255" name="Line"/>
          <p:cNvSpPr/>
          <p:nvPr/>
        </p:nvSpPr>
        <p:spPr>
          <a:xfrm flipV="1">
            <a:off x="6747621" y="1625280"/>
            <a:ext cx="1" cy="808433"/>
          </a:xfrm>
          <a:prstGeom prst="line">
            <a:avLst/>
          </a:prstGeom>
          <a:ln w="25400">
            <a:solidFill>
              <a:srgbClr val="07AED5"/>
            </a:solidFill>
            <a:miter lim="400000"/>
          </a:ln>
        </p:spPr>
        <p:txBody>
          <a:bodyPr lIns="50800" tIns="50800" rIns="50800" bIns="50800" anchor="ctr"/>
          <a:lstStyle/>
          <a:p>
            <a:endParaRPr/>
          </a:p>
        </p:txBody>
      </p:sp>
      <p:sp>
        <p:nvSpPr>
          <p:cNvPr id="256" name="kaons"/>
          <p:cNvSpPr txBox="1"/>
          <p:nvPr/>
        </p:nvSpPr>
        <p:spPr>
          <a:xfrm>
            <a:off x="4721663" y="1465925"/>
            <a:ext cx="1751686" cy="8084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t>kaons</a:t>
            </a:r>
          </a:p>
        </p:txBody>
      </p:sp>
      <p:sp>
        <p:nvSpPr>
          <p:cNvPr id="257" name="charm"/>
          <p:cNvSpPr txBox="1"/>
          <p:nvPr/>
        </p:nvSpPr>
        <p:spPr>
          <a:xfrm>
            <a:off x="7021893" y="1465925"/>
            <a:ext cx="1830935" cy="8084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t>charm</a:t>
            </a:r>
          </a:p>
        </p:txBody>
      </p:sp>
      <p:sp>
        <p:nvSpPr>
          <p:cNvPr id="258" name="pions"/>
          <p:cNvSpPr txBox="1"/>
          <p:nvPr/>
        </p:nvSpPr>
        <p:spPr>
          <a:xfrm>
            <a:off x="11389614" y="1465925"/>
            <a:ext cx="1604773" cy="8084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t>pions</a:t>
            </a:r>
          </a:p>
        </p:txBody>
      </p:sp>
      <p:sp>
        <p:nvSpPr>
          <p:cNvPr id="259" name="charm"/>
          <p:cNvSpPr txBox="1"/>
          <p:nvPr/>
        </p:nvSpPr>
        <p:spPr>
          <a:xfrm>
            <a:off x="19824011" y="1465925"/>
            <a:ext cx="1830935" cy="8084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t>charm</a:t>
            </a:r>
          </a:p>
        </p:txBody>
      </p:sp>
      <p:sp>
        <p:nvSpPr>
          <p:cNvPr id="260" name="Slide Number"/>
          <p:cNvSpPr txBox="1">
            <a:spLocks noGrp="1"/>
          </p:cNvSpPr>
          <p:nvPr>
            <p:ph type="sldNum" sz="quarter" idx="2"/>
          </p:nvPr>
        </p:nvSpPr>
        <p:spPr>
          <a:xfrm>
            <a:off x="12065050" y="13080999"/>
            <a:ext cx="241403" cy="374600"/>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5</a:t>
            </a:fld>
            <a:endParaRPr/>
          </a:p>
        </p:txBody>
      </p:sp>
      <p:sp>
        <p:nvSpPr>
          <p:cNvPr id="261" name="Line"/>
          <p:cNvSpPr/>
          <p:nvPr/>
        </p:nvSpPr>
        <p:spPr>
          <a:xfrm flipV="1">
            <a:off x="13531598" y="1470696"/>
            <a:ext cx="1" cy="798890"/>
          </a:xfrm>
          <a:prstGeom prst="line">
            <a:avLst/>
          </a:prstGeom>
          <a:ln w="25400">
            <a:solidFill>
              <a:srgbClr val="000000"/>
            </a:solidFill>
            <a:miter lim="400000"/>
          </a:ln>
        </p:spPr>
        <p:txBody>
          <a:bodyPr lIns="50800" tIns="50800" rIns="50800" bIns="50800" anchor="ctr"/>
          <a:lstStyle/>
          <a:p>
            <a:endParaRPr/>
          </a:p>
        </p:txBody>
      </p:sp>
      <p:sp>
        <p:nvSpPr>
          <p:cNvPr id="262" name="kaons"/>
          <p:cNvSpPr txBox="1"/>
          <p:nvPr/>
        </p:nvSpPr>
        <p:spPr>
          <a:xfrm>
            <a:off x="14068811" y="1465925"/>
            <a:ext cx="1751687" cy="8084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t>kaons</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 name="Enhancing the HL-LHC discovery potential"/>
          <p:cNvSpPr txBox="1">
            <a:spLocks noGrp="1"/>
          </p:cNvSpPr>
          <p:nvPr>
            <p:ph type="title"/>
          </p:nvPr>
        </p:nvSpPr>
        <p:spPr>
          <a:xfrm>
            <a:off x="1206500" y="356466"/>
            <a:ext cx="21971001" cy="1433164"/>
          </a:xfrm>
          <a:prstGeom prst="rect">
            <a:avLst/>
          </a:prstGeom>
        </p:spPr>
        <p:txBody>
          <a:bodyPr/>
          <a:lstStyle/>
          <a:p>
            <a:r>
              <a:t>Enhancing the HL-LHC discovery potential </a:t>
            </a:r>
          </a:p>
        </p:txBody>
      </p:sp>
      <mc:AlternateContent xmlns:mc="http://schemas.openxmlformats.org/markup-compatibility/2006">
        <mc:Choice xmlns:a14="http://schemas.microsoft.com/office/drawing/2010/main" Requires="a14">
          <p:sp>
            <p:nvSpPr>
              <p:cNvPr id="267" name="The expected   and   interactions provide PDF constraints in   regions that affect the core SM processes at the HL-LHC.…"/>
              <p:cNvSpPr txBox="1">
                <a:spLocks noGrp="1"/>
              </p:cNvSpPr>
              <p:nvPr>
                <p:ph type="body" sz="quarter" idx="1"/>
              </p:nvPr>
            </p:nvSpPr>
            <p:spPr>
              <a:xfrm>
                <a:off x="914341" y="11069920"/>
                <a:ext cx="21971001" cy="2223431"/>
              </a:xfrm>
              <a:prstGeom prst="rect">
                <a:avLst/>
              </a:prstGeom>
            </p:spPr>
            <p:txBody>
              <a:bodyPr/>
              <a:lstStyle/>
              <a:p>
                <a:pPr marL="347472" indent="-347472" defTabSz="1389853">
                  <a:spcBef>
                    <a:spcPts val="500"/>
                  </a:spcBef>
                  <a:defRPr sz="2736" b="1"/>
                </a:pPr>
                <a:r>
                  <a:t>The expected </a:t>
                </a:r>
                <a14:m>
                  <m:oMath xmlns:m="http://schemas.openxmlformats.org/officeDocument/2006/math">
                    <m:sSub>
                      <m:sSubPr>
                        <m:ctrlPr>
                          <a:rPr sz="3300">
                            <a:solidFill>
                              <a:srgbClr val="000000"/>
                            </a:solidFill>
                            <a:latin typeface="Cambria Math" panose="02040503050406030204" pitchFamily="18" charset="0"/>
                          </a:rPr>
                        </m:ctrlPr>
                      </m:sSubPr>
                      <m:e>
                        <m:r>
                          <a:rPr sz="3300" i="1">
                            <a:solidFill>
                              <a:srgbClr val="000000"/>
                            </a:solidFill>
                            <a:latin typeface="Cambria Math" panose="02040503050406030204" pitchFamily="18" charset="0"/>
                          </a:rPr>
                          <m:t>𝜈</m:t>
                        </m:r>
                      </m:e>
                      <m:sub>
                        <m:r>
                          <a:rPr sz="3300" i="1">
                            <a:solidFill>
                              <a:srgbClr val="000000"/>
                            </a:solidFill>
                            <a:latin typeface="Cambria Math" panose="02040503050406030204" pitchFamily="18" charset="0"/>
                          </a:rPr>
                          <m:t>𝑒</m:t>
                        </m:r>
                      </m:sub>
                    </m:sSub>
                  </m:oMath>
                </a14:m>
                <a:r>
                  <a:t> and </a:t>
                </a:r>
                <a14:m>
                  <m:oMath xmlns:m="http://schemas.openxmlformats.org/officeDocument/2006/math">
                    <m:sSub>
                      <m:sSubPr>
                        <m:ctrlPr>
                          <a:rPr sz="3300">
                            <a:solidFill>
                              <a:srgbClr val="000000"/>
                            </a:solidFill>
                            <a:latin typeface="Cambria Math" panose="02040503050406030204" pitchFamily="18" charset="0"/>
                          </a:rPr>
                        </m:ctrlPr>
                      </m:sSubPr>
                      <m:e>
                        <m:r>
                          <a:rPr sz="3300" i="1">
                            <a:solidFill>
                              <a:srgbClr val="000000"/>
                            </a:solidFill>
                            <a:latin typeface="Cambria Math" panose="02040503050406030204" pitchFamily="18" charset="0"/>
                          </a:rPr>
                          <m:t>𝜈</m:t>
                        </m:r>
                      </m:e>
                      <m:sub>
                        <m:r>
                          <a:rPr sz="3300" i="1">
                            <a:solidFill>
                              <a:srgbClr val="000000"/>
                            </a:solidFill>
                            <a:latin typeface="Cambria Math" panose="02040503050406030204" pitchFamily="18" charset="0"/>
                          </a:rPr>
                          <m:t>𝜇</m:t>
                        </m:r>
                      </m:sub>
                    </m:sSub>
                  </m:oMath>
                </a14:m>
                <a:r>
                  <a:t> interactions provide PDF constraints in </a:t>
                </a:r>
                <a14:m>
                  <m:oMath xmlns:m="http://schemas.openxmlformats.org/officeDocument/2006/math">
                    <m:r>
                      <a:rPr sz="3300" i="1">
                        <a:solidFill>
                          <a:srgbClr val="000000"/>
                        </a:solidFill>
                        <a:latin typeface="Cambria Math" panose="02040503050406030204" pitchFamily="18" charset="0"/>
                      </a:rPr>
                      <m:t>(</m:t>
                    </m:r>
                    <m:r>
                      <a:rPr sz="3300" i="1">
                        <a:solidFill>
                          <a:srgbClr val="000000"/>
                        </a:solidFill>
                        <a:latin typeface="Cambria Math" panose="02040503050406030204" pitchFamily="18" charset="0"/>
                      </a:rPr>
                      <m:t>𝑥</m:t>
                    </m:r>
                    <m:r>
                      <a:rPr sz="3300" i="1">
                        <a:solidFill>
                          <a:srgbClr val="000000"/>
                        </a:solidFill>
                        <a:latin typeface="Cambria Math" panose="02040503050406030204" pitchFamily="18" charset="0"/>
                      </a:rPr>
                      <m:t>,</m:t>
                    </m:r>
                    <m:sSup>
                      <m:sSupPr>
                        <m:ctrlPr>
                          <a:rPr sz="3300" i="1">
                            <a:solidFill>
                              <a:srgbClr val="000000"/>
                            </a:solidFill>
                            <a:latin typeface="Cambria Math" panose="02040503050406030204" pitchFamily="18" charset="0"/>
                          </a:rPr>
                        </m:ctrlPr>
                      </m:sSupPr>
                      <m:e>
                        <m:r>
                          <a:rPr sz="3300" i="1">
                            <a:solidFill>
                              <a:srgbClr val="000000"/>
                            </a:solidFill>
                            <a:latin typeface="Cambria Math" panose="02040503050406030204" pitchFamily="18" charset="0"/>
                          </a:rPr>
                          <m:t>𝑄</m:t>
                        </m:r>
                      </m:e>
                      <m:sup>
                        <m:r>
                          <a:rPr sz="3300" i="1">
                            <a:solidFill>
                              <a:srgbClr val="000000"/>
                            </a:solidFill>
                            <a:latin typeface="Cambria Math" panose="02040503050406030204" pitchFamily="18" charset="0"/>
                          </a:rPr>
                          <m:t>2</m:t>
                        </m:r>
                      </m:sup>
                    </m:sSup>
                    <m:r>
                      <a:rPr sz="3300" i="1">
                        <a:solidFill>
                          <a:srgbClr val="000000"/>
                        </a:solidFill>
                        <a:latin typeface="Cambria Math" panose="02040503050406030204" pitchFamily="18" charset="0"/>
                      </a:rPr>
                      <m:t>)</m:t>
                    </m:r>
                  </m:oMath>
                </a14:m>
                <a:r>
                  <a:t> regions that affect the core SM processes at the HL-LHC.  </a:t>
                </a:r>
              </a:p>
              <a:p>
                <a:pPr marL="347472" indent="-347472" defTabSz="1389853">
                  <a:spcBef>
                    <a:spcPts val="500"/>
                  </a:spcBef>
                  <a:defRPr sz="2736" b="1"/>
                </a:pPr>
                <a:r>
                  <a:t>Left: small-x QCD at FPF, ability to constraint gluon PDFs at low x. </a:t>
                </a:r>
              </a:p>
              <a:p>
                <a:pPr marL="347472" indent="-347472" defTabSz="1389853">
                  <a:spcBef>
                    <a:spcPts val="500"/>
                  </a:spcBef>
                  <a:defRPr sz="2736" b="1"/>
                </a:pPr>
                <a:r>
                  <a:t>Right:  fit to simulated pseudo-data from FPF detectors to constrain PDF inputs for HL-LHC core processes.  Only Statistical uncertainty improvements are shown.  </a:t>
                </a:r>
              </a:p>
            </p:txBody>
          </p:sp>
        </mc:Choice>
        <mc:Fallback>
          <p:sp>
            <p:nvSpPr>
              <p:cNvPr id="267" name="The expected   and   interactions provide PDF constraints in   regions that affect the core SM processes at the HL-LHC.…"/>
              <p:cNvSpPr txBox="1">
                <a:spLocks noGrp="1" noRot="1" noChangeAspect="1" noMove="1" noResize="1" noEditPoints="1" noAdjustHandles="1" noChangeArrowheads="1" noChangeShapeType="1" noTextEdit="1"/>
              </p:cNvSpPr>
              <p:nvPr>
                <p:ph type="body" sz="quarter" idx="1"/>
              </p:nvPr>
            </p:nvSpPr>
            <p:spPr>
              <a:xfrm>
                <a:off x="914341" y="11069920"/>
                <a:ext cx="21971001" cy="2223431"/>
              </a:xfrm>
              <a:prstGeom prst="rect">
                <a:avLst/>
              </a:prstGeom>
              <a:blipFill>
                <a:blip r:embed="rId3"/>
                <a:stretch>
                  <a:fillRect l="-925" t="-5682" r="-1387"/>
                </a:stretch>
              </a:blipFill>
            </p:spPr>
            <p:txBody>
              <a:bodyPr/>
              <a:lstStyle/>
              <a:p>
                <a:r>
                  <a:rPr lang="en-US">
                    <a:noFill/>
                  </a:rPr>
                  <a:t> </a:t>
                </a:r>
              </a:p>
            </p:txBody>
          </p:sp>
        </mc:Fallback>
      </mc:AlternateContent>
      <p:sp>
        <p:nvSpPr>
          <p:cNvPr id="268" name="2411.04175"/>
          <p:cNvSpPr txBox="1"/>
          <p:nvPr/>
        </p:nvSpPr>
        <p:spPr>
          <a:xfrm>
            <a:off x="4249714" y="10094529"/>
            <a:ext cx="5253819" cy="8084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r>
              <a:t>2411.04175</a:t>
            </a:r>
          </a:p>
        </p:txBody>
      </p:sp>
      <p:pic>
        <p:nvPicPr>
          <p:cNvPr id="269" name="pasted-movie.png" descr="pasted-movie.png"/>
          <p:cNvPicPr>
            <a:picLocks noChangeAspect="1"/>
          </p:cNvPicPr>
          <p:nvPr/>
        </p:nvPicPr>
        <p:blipFill>
          <a:blip r:embed="rId4"/>
          <a:stretch>
            <a:fillRect/>
          </a:stretch>
        </p:blipFill>
        <p:spPr>
          <a:xfrm>
            <a:off x="1640260" y="1810335"/>
            <a:ext cx="8583935" cy="8117235"/>
          </a:xfrm>
          <a:prstGeom prst="rect">
            <a:avLst/>
          </a:prstGeom>
          <a:ln w="12700">
            <a:miter lim="400000"/>
          </a:ln>
        </p:spPr>
      </p:pic>
      <p:sp>
        <p:nvSpPr>
          <p:cNvPr id="270" name="2309.09581"/>
          <p:cNvSpPr txBox="1"/>
          <p:nvPr/>
        </p:nvSpPr>
        <p:spPr>
          <a:xfrm>
            <a:off x="15716718" y="10094529"/>
            <a:ext cx="4518569" cy="8084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r>
              <a:t>2309.09581</a:t>
            </a:r>
          </a:p>
        </p:txBody>
      </p:sp>
      <p:pic>
        <p:nvPicPr>
          <p:cNvPr id="271" name="pasted-movie.png" descr="pasted-movie.png"/>
          <p:cNvPicPr>
            <a:picLocks noChangeAspect="1"/>
          </p:cNvPicPr>
          <p:nvPr/>
        </p:nvPicPr>
        <p:blipFill>
          <a:blip r:embed="rId5"/>
          <a:stretch>
            <a:fillRect/>
          </a:stretch>
        </p:blipFill>
        <p:spPr>
          <a:xfrm>
            <a:off x="11511759" y="2357610"/>
            <a:ext cx="11276932" cy="7741844"/>
          </a:xfrm>
          <a:prstGeom prst="rect">
            <a:avLst/>
          </a:prstGeom>
          <a:ln w="12700">
            <a:miter lim="400000"/>
          </a:ln>
        </p:spPr>
      </p:pic>
      <p:sp>
        <p:nvSpPr>
          <p:cNvPr id="272" name="Slide Number"/>
          <p:cNvSpPr txBox="1">
            <a:spLocks noGrp="1"/>
          </p:cNvSpPr>
          <p:nvPr>
            <p:ph type="sldNum" sz="quarter" idx="2"/>
          </p:nvPr>
        </p:nvSpPr>
        <p:spPr>
          <a:xfrm>
            <a:off x="12065050" y="13080999"/>
            <a:ext cx="241403" cy="374600"/>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6</a:t>
            </a:fld>
            <a:endParaRP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 name="Dark Sector searches (examples from a wide BSM program)"/>
          <p:cNvSpPr txBox="1">
            <a:spLocks noGrp="1"/>
          </p:cNvSpPr>
          <p:nvPr>
            <p:ph type="title"/>
          </p:nvPr>
        </p:nvSpPr>
        <p:spPr>
          <a:xfrm>
            <a:off x="1206500" y="837705"/>
            <a:ext cx="21971001" cy="1434950"/>
          </a:xfrm>
          <a:prstGeom prst="rect">
            <a:avLst/>
          </a:prstGeom>
        </p:spPr>
        <p:txBody>
          <a:bodyPr/>
          <a:lstStyle>
            <a:lvl1pPr defTabSz="1779987">
              <a:defRPr sz="6205" spc="-124"/>
            </a:lvl1pPr>
          </a:lstStyle>
          <a:p>
            <a:r>
              <a:t>Dark Sector searches (examples from a wide BSM program)</a:t>
            </a:r>
          </a:p>
        </p:txBody>
      </p:sp>
      <p:sp>
        <p:nvSpPr>
          <p:cNvPr id="277" name="Example for inelastic DM (almost degenerate states with SM emission)…"/>
          <p:cNvSpPr txBox="1">
            <a:spLocks noGrp="1"/>
          </p:cNvSpPr>
          <p:nvPr>
            <p:ph type="body" idx="21"/>
          </p:nvPr>
        </p:nvSpPr>
        <p:spPr>
          <a:xfrm>
            <a:off x="1206500" y="10768641"/>
            <a:ext cx="21971001" cy="2284924"/>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pPr defTabSz="610870">
              <a:defRPr sz="4070"/>
            </a:pPr>
            <a:r>
              <a:t>Example for inelastic DM (almost degenerate states with SM emission)</a:t>
            </a:r>
          </a:p>
          <a:p>
            <a:pPr defTabSz="610870">
              <a:defRPr sz="4070"/>
            </a:pPr>
            <a:r>
              <a:t>Signature is a pair of SM leptons.  Left:  for high mass advantage due to high CM energy.  Right: low mass advantage due to large boost.   https://arxiv.org/pdf/1810.01879</a:t>
            </a:r>
          </a:p>
        </p:txBody>
      </p:sp>
      <p:sp>
        <p:nvSpPr>
          <p:cNvPr id="278" name="Slide Number"/>
          <p:cNvSpPr txBox="1">
            <a:spLocks noGrp="1"/>
          </p:cNvSpPr>
          <p:nvPr>
            <p:ph type="sldNum" sz="quarter" idx="2"/>
          </p:nvPr>
        </p:nvSpPr>
        <p:spPr>
          <a:xfrm>
            <a:off x="12065050" y="13080999"/>
            <a:ext cx="241403" cy="374600"/>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7</a:t>
            </a:fld>
            <a:endParaRPr/>
          </a:p>
        </p:txBody>
      </p:sp>
      <p:pic>
        <p:nvPicPr>
          <p:cNvPr id="279" name="pasted-movie.png" descr="pasted-movie.png"/>
          <p:cNvPicPr>
            <a:picLocks noChangeAspect="1"/>
          </p:cNvPicPr>
          <p:nvPr/>
        </p:nvPicPr>
        <p:blipFill>
          <a:blip r:embed="rId3"/>
          <a:stretch>
            <a:fillRect/>
          </a:stretch>
        </p:blipFill>
        <p:spPr>
          <a:xfrm>
            <a:off x="275225" y="2366167"/>
            <a:ext cx="23014780" cy="8182101"/>
          </a:xfrm>
          <a:prstGeom prst="rect">
            <a:avLst/>
          </a:prstGeom>
          <a:ln w="12700">
            <a:miter lim="400000"/>
          </a:ln>
        </p:spPr>
      </p:pic>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 name="Millicharged particles and Quirks (examples from a wide BSM program)"/>
          <p:cNvSpPr txBox="1">
            <a:spLocks noGrp="1"/>
          </p:cNvSpPr>
          <p:nvPr>
            <p:ph type="title"/>
          </p:nvPr>
        </p:nvSpPr>
        <p:spPr>
          <a:prstGeom prst="rect">
            <a:avLst/>
          </a:prstGeom>
        </p:spPr>
        <p:txBody>
          <a:bodyPr/>
          <a:lstStyle>
            <a:lvl1pPr defTabSz="1511770">
              <a:defRPr sz="5270" spc="-105"/>
            </a:lvl1pPr>
          </a:lstStyle>
          <a:p>
            <a:r>
              <a:t>Millicharged particles and Quirks (examples from a wide BSM program)</a:t>
            </a:r>
          </a:p>
        </p:txBody>
      </p:sp>
      <p:pic>
        <p:nvPicPr>
          <p:cNvPr id="284" name="pasted-movie.png" descr="pasted-movie.png"/>
          <p:cNvPicPr>
            <a:picLocks noChangeAspect="1"/>
          </p:cNvPicPr>
          <p:nvPr/>
        </p:nvPicPr>
        <p:blipFill>
          <a:blip r:embed="rId3"/>
          <a:stretch>
            <a:fillRect/>
          </a:stretch>
        </p:blipFill>
        <p:spPr>
          <a:xfrm>
            <a:off x="1468885" y="3085754"/>
            <a:ext cx="21786696" cy="9955388"/>
          </a:xfrm>
          <a:prstGeom prst="rect">
            <a:avLst/>
          </a:prstGeom>
          <a:ln w="12700">
            <a:miter lim="400000"/>
          </a:ln>
        </p:spPr>
      </p:pic>
      <p:sp>
        <p:nvSpPr>
          <p:cNvPr id="285" name="Slide Number"/>
          <p:cNvSpPr txBox="1">
            <a:spLocks noGrp="1"/>
          </p:cNvSpPr>
          <p:nvPr>
            <p:ph type="sldNum" sz="quarter" idx="2"/>
          </p:nvPr>
        </p:nvSpPr>
        <p:spPr>
          <a:xfrm>
            <a:off x="12065050" y="13080999"/>
            <a:ext cx="241403" cy="374600"/>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8</a:t>
            </a:fld>
            <a:endParaRPr/>
          </a:p>
        </p:txBody>
      </p:sp>
      <p:sp>
        <p:nvSpPr>
          <p:cNvPr id="286" name="https://arxiv.org/pdf/2203.05090"/>
          <p:cNvSpPr txBox="1"/>
          <p:nvPr/>
        </p:nvSpPr>
        <p:spPr>
          <a:xfrm>
            <a:off x="11793636" y="12149685"/>
            <a:ext cx="8904733" cy="8084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t>https://arxiv.org/pdf/2203.05090</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 name="Experiments in Forward Physics Facility"/>
          <p:cNvSpPr txBox="1">
            <a:spLocks noGrp="1"/>
          </p:cNvSpPr>
          <p:nvPr>
            <p:ph type="title"/>
          </p:nvPr>
        </p:nvSpPr>
        <p:spPr>
          <a:xfrm>
            <a:off x="1206500" y="450235"/>
            <a:ext cx="21971000" cy="1433164"/>
          </a:xfrm>
          <a:prstGeom prst="rect">
            <a:avLst/>
          </a:prstGeom>
        </p:spPr>
        <p:txBody>
          <a:bodyPr/>
          <a:lstStyle/>
          <a:p>
            <a:r>
              <a:t>Experiments in Forward Physics Facility</a:t>
            </a:r>
          </a:p>
        </p:txBody>
      </p:sp>
      <p:sp>
        <p:nvSpPr>
          <p:cNvPr id="291" name="Slide Number"/>
          <p:cNvSpPr txBox="1">
            <a:spLocks noGrp="1"/>
          </p:cNvSpPr>
          <p:nvPr>
            <p:ph type="sldNum" sz="quarter" idx="2"/>
          </p:nvPr>
        </p:nvSpPr>
        <p:spPr>
          <a:xfrm>
            <a:off x="11969648" y="13086075"/>
            <a:ext cx="444704" cy="461366"/>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9</a:t>
            </a:fld>
            <a:endParaRPr/>
          </a:p>
        </p:txBody>
      </p:sp>
      <p:pic>
        <p:nvPicPr>
          <p:cNvPr id="292" name="EXP_baseline.png" descr="EXP_baseline.png"/>
          <p:cNvPicPr>
            <a:picLocks noChangeAspect="1"/>
          </p:cNvPicPr>
          <p:nvPr/>
        </p:nvPicPr>
        <p:blipFill>
          <a:blip r:embed="rId3"/>
          <a:stretch>
            <a:fillRect/>
          </a:stretch>
        </p:blipFill>
        <p:spPr>
          <a:xfrm>
            <a:off x="684869" y="4421180"/>
            <a:ext cx="19389400" cy="6971420"/>
          </a:xfrm>
          <a:prstGeom prst="rect">
            <a:avLst/>
          </a:prstGeom>
          <a:ln w="12700">
            <a:miter lim="400000"/>
          </a:ln>
        </p:spPr>
      </p:pic>
      <p:sp>
        <p:nvSpPr>
          <p:cNvPr id="293" name="Line"/>
          <p:cNvSpPr/>
          <p:nvPr/>
        </p:nvSpPr>
        <p:spPr>
          <a:xfrm flipH="1" flipV="1">
            <a:off x="20022716" y="10150301"/>
            <a:ext cx="2856891" cy="344612"/>
          </a:xfrm>
          <a:prstGeom prst="line">
            <a:avLst/>
          </a:prstGeom>
          <a:ln w="63500">
            <a:solidFill>
              <a:schemeClr val="accent5">
                <a:hueOff val="-82419"/>
                <a:satOff val="-9513"/>
                <a:lumOff val="-16343"/>
              </a:schemeClr>
            </a:solidFill>
            <a:prstDash val="sysDot"/>
            <a:miter lim="400000"/>
            <a:tailEnd type="triangle"/>
          </a:ln>
        </p:spPr>
        <p:txBody>
          <a:bodyPr lIns="50800" tIns="50800" rIns="50800" bIns="50800" anchor="ctr"/>
          <a:lstStyle/>
          <a:p>
            <a:pPr algn="ctr">
              <a:lnSpc>
                <a:spcPct val="100000"/>
              </a:lnSpc>
              <a:spcBef>
                <a:spcPts val="0"/>
              </a:spcBef>
              <a:defRPr sz="2400" b="1">
                <a:solidFill>
                  <a:srgbClr val="5E5E5E"/>
                </a:solidFill>
              </a:defRPr>
            </a:pPr>
            <a:endParaRPr/>
          </a:p>
        </p:txBody>
      </p:sp>
      <p:sp>
        <p:nvSpPr>
          <p:cNvPr id="294" name="~600m from ATLAS IP"/>
          <p:cNvSpPr txBox="1"/>
          <p:nvPr/>
        </p:nvSpPr>
        <p:spPr>
          <a:xfrm>
            <a:off x="20438685" y="10756248"/>
            <a:ext cx="3260446" cy="46105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ctr">
              <a:lnSpc>
                <a:spcPct val="100000"/>
              </a:lnSpc>
              <a:spcBef>
                <a:spcPts val="0"/>
              </a:spcBef>
              <a:defRPr sz="2400" b="1">
                <a:solidFill>
                  <a:srgbClr val="5E5E5E"/>
                </a:solidFill>
              </a:defRPr>
            </a:lvl1pPr>
          </a:lstStyle>
          <a:p>
            <a:r>
              <a:t>~600m from ATLAS IP</a:t>
            </a:r>
          </a:p>
        </p:txBody>
      </p:sp>
      <p:sp>
        <p:nvSpPr>
          <p:cNvPr id="295" name="Oval"/>
          <p:cNvSpPr/>
          <p:nvPr/>
        </p:nvSpPr>
        <p:spPr>
          <a:xfrm>
            <a:off x="14706597" y="8266672"/>
            <a:ext cx="5270557" cy="3263958"/>
          </a:xfrm>
          <a:prstGeom prst="ellipse">
            <a:avLst/>
          </a:prstGeom>
          <a:ln w="101600">
            <a:solidFill>
              <a:schemeClr val="accent5">
                <a:hueOff val="-82419"/>
                <a:satOff val="-9513"/>
                <a:lumOff val="-16343"/>
              </a:schemeClr>
            </a:solidFill>
            <a:miter lim="400000"/>
          </a:ln>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296" name="Liquid Argon TPC…"/>
          <p:cNvSpPr txBox="1"/>
          <p:nvPr/>
        </p:nvSpPr>
        <p:spPr>
          <a:xfrm>
            <a:off x="17602372" y="6725817"/>
            <a:ext cx="3887374" cy="156595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ctr">
              <a:lnSpc>
                <a:spcPct val="100000"/>
              </a:lnSpc>
              <a:spcBef>
                <a:spcPts val="0"/>
              </a:spcBef>
              <a:defRPr sz="2400" b="1">
                <a:solidFill>
                  <a:srgbClr val="5E5E5E"/>
                </a:solidFill>
              </a:defRPr>
            </a:pPr>
            <a:r>
              <a:t>Liquid Argon TPC</a:t>
            </a:r>
          </a:p>
          <a:p>
            <a:pPr algn="ctr">
              <a:lnSpc>
                <a:spcPct val="100000"/>
              </a:lnSpc>
              <a:spcBef>
                <a:spcPts val="0"/>
              </a:spcBef>
              <a:defRPr sz="2400" b="1">
                <a:solidFill>
                  <a:srgbClr val="5E5E5E"/>
                </a:solidFill>
              </a:defRPr>
            </a:pPr>
            <a:r>
              <a:t>broad-purpose detector,</a:t>
            </a:r>
          </a:p>
          <a:p>
            <a:pPr algn="ctr">
              <a:lnSpc>
                <a:spcPct val="100000"/>
              </a:lnSpc>
              <a:spcBef>
                <a:spcPts val="0"/>
              </a:spcBef>
              <a:defRPr sz="2400" b="1">
                <a:solidFill>
                  <a:srgbClr val="5E5E5E"/>
                </a:solidFill>
              </a:defRPr>
            </a:pPr>
            <a:r>
              <a:t>wide dynamic range,  10 ton</a:t>
            </a:r>
          </a:p>
        </p:txBody>
      </p:sp>
      <p:sp>
        <p:nvSpPr>
          <p:cNvPr id="297" name="Good energy containment (high density), high spatial resolution (for 𝜏 neutrinos) and low threshold (for DM scattering)"/>
          <p:cNvSpPr txBox="1"/>
          <p:nvPr/>
        </p:nvSpPr>
        <p:spPr>
          <a:xfrm>
            <a:off x="2317311" y="11176949"/>
            <a:ext cx="9592171" cy="83576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ctr">
              <a:lnSpc>
                <a:spcPct val="100000"/>
              </a:lnSpc>
              <a:spcBef>
                <a:spcPts val="0"/>
              </a:spcBef>
              <a:defRPr sz="2400" b="1">
                <a:solidFill>
                  <a:srgbClr val="5E5E5E"/>
                </a:solidFill>
              </a:defRPr>
            </a:pPr>
            <a:r>
              <a:t>G</a:t>
            </a:r>
            <a:r>
              <a:rPr u="sng"/>
              <a:t>ood energy containment</a:t>
            </a:r>
            <a:r>
              <a:t> (high density), </a:t>
            </a:r>
            <a:r>
              <a:rPr u="sng"/>
              <a:t>high spatial resolution</a:t>
            </a:r>
            <a:r>
              <a:t> (for 𝜏 neutrinos) and </a:t>
            </a:r>
            <a:r>
              <a:rPr u="sng"/>
              <a:t>low threshold</a:t>
            </a:r>
            <a:r>
              <a:t> (for DM scattering)</a:t>
            </a:r>
          </a:p>
        </p:txBody>
      </p:sp>
      <p:sp>
        <p:nvSpPr>
          <p:cNvPr id="298" name="Magnetic spectrometer"/>
          <p:cNvSpPr txBox="1"/>
          <p:nvPr/>
        </p:nvSpPr>
        <p:spPr>
          <a:xfrm>
            <a:off x="7928997" y="9483972"/>
            <a:ext cx="3260447" cy="82935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a:lnSpc>
                <a:spcPct val="100000"/>
              </a:lnSpc>
              <a:spcBef>
                <a:spcPts val="0"/>
              </a:spcBef>
              <a:defRPr sz="2400" b="1">
                <a:solidFill>
                  <a:srgbClr val="5E5E5E"/>
                </a:solidFill>
              </a:defRPr>
            </a:lvl1pPr>
          </a:lstStyle>
          <a:p>
            <a:r>
              <a:t>Magnetic spectrometer</a:t>
            </a:r>
          </a:p>
        </p:txBody>
      </p:sp>
      <p:sp>
        <p:nvSpPr>
          <p:cNvPr id="299" name="Emulsion/tungsten 20 ton"/>
          <p:cNvSpPr txBox="1"/>
          <p:nvPr/>
        </p:nvSpPr>
        <p:spPr>
          <a:xfrm>
            <a:off x="12234018" y="10050763"/>
            <a:ext cx="2464087" cy="82935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ctr">
              <a:lnSpc>
                <a:spcPct val="100000"/>
              </a:lnSpc>
              <a:spcBef>
                <a:spcPts val="0"/>
              </a:spcBef>
              <a:defRPr sz="2400" b="1">
                <a:solidFill>
                  <a:srgbClr val="5E5E5E"/>
                </a:solidFill>
              </a:defRPr>
            </a:lvl1pPr>
          </a:lstStyle>
          <a:p>
            <a:r>
              <a:t>Emulsion/tungsten 20 ton</a:t>
            </a:r>
          </a:p>
        </p:txBody>
      </p:sp>
      <p:sp>
        <p:nvSpPr>
          <p:cNvPr id="300" name="Scintillator detector…"/>
          <p:cNvSpPr txBox="1"/>
          <p:nvPr/>
        </p:nvSpPr>
        <p:spPr>
          <a:xfrm>
            <a:off x="3501812" y="9874898"/>
            <a:ext cx="4032469" cy="82935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ctr">
              <a:lnSpc>
                <a:spcPct val="100000"/>
              </a:lnSpc>
              <a:spcBef>
                <a:spcPts val="0"/>
              </a:spcBef>
              <a:defRPr sz="2400" b="1">
                <a:solidFill>
                  <a:srgbClr val="5E5E5E"/>
                </a:solidFill>
              </a:defRPr>
            </a:pPr>
            <a:r>
              <a:t>Scintillator detector</a:t>
            </a:r>
          </a:p>
          <a:p>
            <a:pPr algn="ctr">
              <a:lnSpc>
                <a:spcPct val="100000"/>
              </a:lnSpc>
              <a:spcBef>
                <a:spcPts val="0"/>
              </a:spcBef>
              <a:defRPr sz="2400" b="1">
                <a:solidFill>
                  <a:srgbClr val="5E5E5E"/>
                </a:solidFill>
              </a:defRPr>
            </a:pPr>
            <a:r>
              <a:t>4 ton</a:t>
            </a:r>
          </a:p>
        </p:txBody>
      </p:sp>
      <p:sp>
        <p:nvSpPr>
          <p:cNvPr id="301" name="Oval"/>
          <p:cNvSpPr/>
          <p:nvPr/>
        </p:nvSpPr>
        <p:spPr>
          <a:xfrm>
            <a:off x="12870684" y="8919847"/>
            <a:ext cx="3033662" cy="1270001"/>
          </a:xfrm>
          <a:prstGeom prst="ellipse">
            <a:avLst/>
          </a:prstGeom>
          <a:ln w="50800">
            <a:solidFill>
              <a:schemeClr val="accent1"/>
            </a:solidFill>
            <a:miter lim="400000"/>
          </a:ln>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302" name="Service alcove…"/>
          <p:cNvSpPr txBox="1"/>
          <p:nvPr/>
        </p:nvSpPr>
        <p:spPr>
          <a:xfrm>
            <a:off x="485607" y="8664650"/>
            <a:ext cx="3496376" cy="156595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ctr">
              <a:lnSpc>
                <a:spcPct val="100000"/>
              </a:lnSpc>
              <a:spcBef>
                <a:spcPts val="0"/>
              </a:spcBef>
              <a:defRPr sz="2400" b="1">
                <a:solidFill>
                  <a:srgbClr val="5E5E5E"/>
                </a:solidFill>
              </a:defRPr>
            </a:pPr>
            <a:r>
              <a:t>Service alcove</a:t>
            </a:r>
          </a:p>
          <a:p>
            <a:pPr algn="ctr">
              <a:lnSpc>
                <a:spcPct val="100000"/>
              </a:lnSpc>
              <a:spcBef>
                <a:spcPts val="0"/>
              </a:spcBef>
              <a:defRPr sz="2400" b="1">
                <a:solidFill>
                  <a:srgbClr val="5E5E5E"/>
                </a:solidFill>
              </a:defRPr>
            </a:pPr>
            <a:r>
              <a:t>(Turbo-Brayton, storage,  electronics)</a:t>
            </a:r>
          </a:p>
        </p:txBody>
      </p:sp>
      <p:sp>
        <p:nvSpPr>
          <p:cNvPr id="303" name="FPF covers η &gt; 5.5, experiments on LOS cover η ≳ 7"/>
          <p:cNvSpPr txBox="1"/>
          <p:nvPr/>
        </p:nvSpPr>
        <p:spPr>
          <a:xfrm>
            <a:off x="16407134" y="2920828"/>
            <a:ext cx="4144354" cy="15509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nSpc>
                <a:spcPct val="100000"/>
              </a:lnSpc>
              <a:spcBef>
                <a:spcPts val="0"/>
              </a:spcBef>
              <a:defRPr sz="3100" b="1">
                <a:solidFill>
                  <a:srgbClr val="5E5E5E"/>
                </a:solidFill>
              </a:defRPr>
            </a:lvl1pPr>
          </a:lstStyle>
          <a:p>
            <a:r>
              <a:t>FPF covers η &gt; 5.5, experiments on LOS cover η ≳ 7</a:t>
            </a:r>
          </a:p>
        </p:txBody>
      </p:sp>
      <p:sp>
        <p:nvSpPr>
          <p:cNvPr id="304" name="Baseline design"/>
          <p:cNvSpPr txBox="1"/>
          <p:nvPr/>
        </p:nvSpPr>
        <p:spPr>
          <a:xfrm>
            <a:off x="1270508" y="2350105"/>
            <a:ext cx="5376800" cy="94494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defTabSz="825500">
              <a:lnSpc>
                <a:spcPct val="100000"/>
              </a:lnSpc>
              <a:spcBef>
                <a:spcPts val="0"/>
              </a:spcBef>
              <a:defRPr sz="5500" b="1"/>
            </a:lvl1pPr>
          </a:lstStyle>
          <a:p>
            <a:r>
              <a:t>Baseline design</a:t>
            </a:r>
          </a:p>
        </p:txBody>
      </p:sp>
      <p:sp>
        <p:nvSpPr>
          <p:cNvPr id="305" name="Tungsten/Emulsion…"/>
          <p:cNvSpPr txBox="1"/>
          <p:nvPr/>
        </p:nvSpPr>
        <p:spPr>
          <a:xfrm>
            <a:off x="12654891" y="5495713"/>
            <a:ext cx="3224785" cy="11514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spcBef>
                <a:spcPts val="100"/>
              </a:spcBef>
              <a:defRPr sz="2400"/>
            </a:pPr>
            <a:r>
              <a:t>Tungsten/Emulsion</a:t>
            </a:r>
          </a:p>
          <a:p>
            <a:pPr>
              <a:spcBef>
                <a:spcPts val="100"/>
              </a:spcBef>
              <a:defRPr sz="2400"/>
            </a:pPr>
            <a:r>
              <a:t>High spatial resolution </a:t>
            </a:r>
          </a:p>
          <a:p>
            <a:pPr>
              <a:spcBef>
                <a:spcPts val="100"/>
              </a:spcBef>
              <a:defRPr sz="2400"/>
            </a:pPr>
            <a:r>
              <a:t>for tau/charm</a:t>
            </a:r>
          </a:p>
        </p:txBody>
      </p:sp>
      <p:sp>
        <p:nvSpPr>
          <p:cNvPr id="306" name="Oval"/>
          <p:cNvSpPr/>
          <p:nvPr/>
        </p:nvSpPr>
        <p:spPr>
          <a:xfrm rot="11435248">
            <a:off x="7199837" y="7925010"/>
            <a:ext cx="5836821" cy="1974054"/>
          </a:xfrm>
          <a:prstGeom prst="ellipse">
            <a:avLst/>
          </a:prstGeom>
          <a:ln w="50800">
            <a:solidFill>
              <a:srgbClr val="000000"/>
            </a:solidFill>
            <a:miter lim="400000"/>
          </a:ln>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307" name="Oval"/>
          <p:cNvSpPr/>
          <p:nvPr/>
        </p:nvSpPr>
        <p:spPr>
          <a:xfrm>
            <a:off x="5713829" y="7584193"/>
            <a:ext cx="1880654" cy="1270001"/>
          </a:xfrm>
          <a:prstGeom prst="ellipse">
            <a:avLst/>
          </a:prstGeom>
          <a:ln w="50800">
            <a:solidFill>
              <a:schemeClr val="accent5">
                <a:hueOff val="-82419"/>
                <a:satOff val="-9513"/>
                <a:lumOff val="-16343"/>
              </a:schemeClr>
            </a:solidFill>
            <a:miter lim="400000"/>
          </a:ln>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Tree>
  </p:cSld>
  <p:clrMapOvr>
    <a:masterClrMapping/>
  </p:clrMapOvr>
  <p:transition spd="med"/>
</p:sld>
</file>

<file path=ppt/theme/theme1.xml><?xml version="1.0" encoding="utf-8"?>
<a:theme xmlns:a="http://schemas.openxmlformats.org/drawingml/2006/main" name="21_BasicWhite">
  <a:themeElements>
    <a:clrScheme name="21_BasicWhite">
      <a:dk1>
        <a:srgbClr val="000000"/>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l" defTabSz="2438338" rtl="0" fontAlgn="auto" latinLnBrk="0" hangingPunct="0">
          <a:lnSpc>
            <a:spcPct val="90000"/>
          </a:lnSpc>
          <a:spcBef>
            <a:spcPts val="4500"/>
          </a:spcBef>
          <a:spcAft>
            <a:spcPts val="0"/>
          </a:spcAft>
          <a:buClrTx/>
          <a:buSzTx/>
          <a:buFontTx/>
          <a:buNone/>
          <a:tabLst/>
          <a:defRPr kumimoji="0" sz="4800" b="0" i="0" u="none" strike="noStrike" cap="none" spc="0" normalizeH="0" baseline="0">
            <a:ln>
              <a:noFill/>
            </a:ln>
            <a:solidFill>
              <a:srgbClr val="000000"/>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21_BasicWhite">
  <a:themeElements>
    <a:clrScheme name="21_BasicWhite">
      <a:dk1>
        <a:srgbClr val="000000"/>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l" defTabSz="2438338" rtl="0" fontAlgn="auto" latinLnBrk="0" hangingPunct="0">
          <a:lnSpc>
            <a:spcPct val="90000"/>
          </a:lnSpc>
          <a:spcBef>
            <a:spcPts val="4500"/>
          </a:spcBef>
          <a:spcAft>
            <a:spcPts val="0"/>
          </a:spcAft>
          <a:buClrTx/>
          <a:buSzTx/>
          <a:buFontTx/>
          <a:buNone/>
          <a:tabLst/>
          <a:defRPr kumimoji="0" sz="4800" b="0" i="0" u="none" strike="noStrike" cap="none" spc="0" normalizeH="0" baseline="0">
            <a:ln>
              <a:noFill/>
            </a:ln>
            <a:solidFill>
              <a:srgbClr val="000000"/>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8</TotalTime>
  <Words>3647</Words>
  <Application>Microsoft Macintosh PowerPoint</Application>
  <PresentationFormat>Custom</PresentationFormat>
  <Paragraphs>232</Paragraphs>
  <Slides>15</Slides>
  <Notes>12</Notes>
  <HiddenSlides>0</HiddenSlides>
  <MMClips>1</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15</vt:i4>
      </vt:variant>
    </vt:vector>
  </HeadingPairs>
  <TitlesOfParts>
    <vt:vector size="22" baseType="lpstr">
      <vt:lpstr>Arial</vt:lpstr>
      <vt:lpstr>Cambria Math</vt:lpstr>
      <vt:lpstr>Georgia</vt:lpstr>
      <vt:lpstr>Helvetica Neue</vt:lpstr>
      <vt:lpstr>Helvetica Neue Medium</vt:lpstr>
      <vt:lpstr>Verdana</vt:lpstr>
      <vt:lpstr>21_BasicWhite</vt:lpstr>
      <vt:lpstr>Physics and Project planning for Forward Physics Facility</vt:lpstr>
      <vt:lpstr>Forward Physics Facility cavern conceptual design </vt:lpstr>
      <vt:lpstr>Community and References</vt:lpstr>
      <vt:lpstr>The scientific case for the Forward Physics Facility</vt:lpstr>
      <vt:lpstr>Neutrinos and SM physics </vt:lpstr>
      <vt:lpstr>Enhancing the HL-LHC discovery potential </vt:lpstr>
      <vt:lpstr>Dark Sector searches (examples from a wide BSM program)</vt:lpstr>
      <vt:lpstr>Millicharged particles and Quirks (examples from a wide BSM program)</vt:lpstr>
      <vt:lpstr>Experiments in Forward Physics Facility</vt:lpstr>
      <vt:lpstr>Detector parameters and physics (summary)</vt:lpstr>
      <vt:lpstr>Status of Technical Studies and Integration</vt:lpstr>
      <vt:lpstr>Full simulation of muon backgrounds shows that detector background rates on LOS are manageable</vt:lpstr>
      <vt:lpstr>Conclusion</vt:lpstr>
      <vt:lpstr>PowerPoint Presentation</vt:lpstr>
      <vt:lpstr>Information Sheet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Diwan, Milind</cp:lastModifiedBy>
  <cp:revision>3</cp:revision>
  <dcterms:modified xsi:type="dcterms:W3CDTF">2025-06-10T13:50:06Z</dcterms:modified>
</cp:coreProperties>
</file>