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14"/>
  </p:notesMasterIdLst>
  <p:handoutMasterIdLst>
    <p:handoutMasterId r:id="rId15"/>
  </p:handoutMasterIdLst>
  <p:sldIdLst>
    <p:sldId id="279" r:id="rId2"/>
    <p:sldId id="281" r:id="rId3"/>
    <p:sldId id="282" r:id="rId4"/>
    <p:sldId id="294" r:id="rId5"/>
    <p:sldId id="291" r:id="rId6"/>
    <p:sldId id="293" r:id="rId7"/>
    <p:sldId id="285" r:id="rId8"/>
    <p:sldId id="286" r:id="rId9"/>
    <p:sldId id="287" r:id="rId10"/>
    <p:sldId id="288" r:id="rId11"/>
    <p:sldId id="290" r:id="rId12"/>
    <p:sldId id="28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2B05"/>
    <a:srgbClr val="884B06"/>
    <a:srgbClr val="703E04"/>
    <a:srgbClr val="AC5F00"/>
    <a:srgbClr val="00A9FF"/>
    <a:srgbClr val="FFFFFF"/>
    <a:srgbClr val="009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46"/>
    <p:restoredTop sz="74448"/>
  </p:normalViewPr>
  <p:slideViewPr>
    <p:cSldViewPr snapToGrid="0" snapToObjects="1">
      <p:cViewPr>
        <p:scale>
          <a:sx n="83" d="100"/>
          <a:sy n="83" d="100"/>
        </p:scale>
        <p:origin x="1624" y="384"/>
      </p:cViewPr>
      <p:guideLst/>
    </p:cSldViewPr>
  </p:slideViewPr>
  <p:notesTextViewPr>
    <p:cViewPr>
      <p:scale>
        <a:sx n="1" d="1"/>
        <a:sy n="1" d="1"/>
      </p:scale>
      <p:origin x="0" y="0"/>
    </p:cViewPr>
  </p:notesTextViewPr>
  <p:notesViewPr>
    <p:cSldViewPr snapToGrid="0" snapToObjects="1">
      <p:cViewPr varScale="1">
        <p:scale>
          <a:sx n="137" d="100"/>
          <a:sy n="137" d="100"/>
        </p:scale>
        <p:origin x="178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2979B5-3164-0E44-BE95-E6F693D2A839}" type="doc">
      <dgm:prSet loTypeId="urn:microsoft.com/office/officeart/2005/8/layout/hChevron3" loCatId="" qsTypeId="urn:microsoft.com/office/officeart/2005/8/quickstyle/simple4" qsCatId="simple" csTypeId="urn:microsoft.com/office/officeart/2005/8/colors/accent1_2" csCatId="accent1" phldr="1"/>
      <dgm:spPr/>
    </dgm:pt>
    <dgm:pt modelId="{171856DE-BFC6-194A-9D98-6FAE3961A46A}">
      <dgm:prSet phldrT="[Text]"/>
      <dgm:spPr>
        <a:solidFill>
          <a:srgbClr val="00A9FF"/>
        </a:solidFill>
        <a:ln>
          <a:noFill/>
        </a:ln>
      </dgm:spPr>
      <dgm:t>
        <a:bodyPr/>
        <a:lstStyle/>
        <a:p>
          <a:r>
            <a:rPr lang="en-US" dirty="0"/>
            <a:t>May 2025</a:t>
          </a:r>
        </a:p>
      </dgm:t>
    </dgm:pt>
    <dgm:pt modelId="{542963C7-E606-2C40-837F-05D156799613}" type="parTrans" cxnId="{140D3489-0E04-624A-BCA3-163E4378B09B}">
      <dgm:prSet/>
      <dgm:spPr/>
      <dgm:t>
        <a:bodyPr/>
        <a:lstStyle/>
        <a:p>
          <a:endParaRPr lang="en-US"/>
        </a:p>
      </dgm:t>
    </dgm:pt>
    <dgm:pt modelId="{3A8CD51D-3F71-5A4C-B441-19643C4D4D0B}" type="sibTrans" cxnId="{140D3489-0E04-624A-BCA3-163E4378B09B}">
      <dgm:prSet/>
      <dgm:spPr/>
      <dgm:t>
        <a:bodyPr/>
        <a:lstStyle/>
        <a:p>
          <a:endParaRPr lang="en-US"/>
        </a:p>
      </dgm:t>
    </dgm:pt>
    <dgm:pt modelId="{D4EFA218-BFC5-5442-B302-D4C239CC6025}">
      <dgm:prSet phldrT="[Text]"/>
      <dgm:spPr>
        <a:solidFill>
          <a:srgbClr val="00A9FF"/>
        </a:solidFill>
        <a:ln>
          <a:noFill/>
        </a:ln>
      </dgm:spPr>
      <dgm:t>
        <a:bodyPr/>
        <a:lstStyle/>
        <a:p>
          <a:r>
            <a:rPr lang="en-US" dirty="0"/>
            <a:t>June</a:t>
          </a:r>
        </a:p>
      </dgm:t>
    </dgm:pt>
    <dgm:pt modelId="{CC8147D9-E5CC-2C42-AFFC-E1BD7BEEFC46}" type="parTrans" cxnId="{E8A3B907-F897-AE47-8EB5-1BDFBB0A5A8B}">
      <dgm:prSet/>
      <dgm:spPr/>
      <dgm:t>
        <a:bodyPr/>
        <a:lstStyle/>
        <a:p>
          <a:endParaRPr lang="en-US"/>
        </a:p>
      </dgm:t>
    </dgm:pt>
    <dgm:pt modelId="{4403A0A2-EA36-BE44-BE23-056A3B9F2E7A}" type="sibTrans" cxnId="{E8A3B907-F897-AE47-8EB5-1BDFBB0A5A8B}">
      <dgm:prSet/>
      <dgm:spPr/>
      <dgm:t>
        <a:bodyPr/>
        <a:lstStyle/>
        <a:p>
          <a:endParaRPr lang="en-US"/>
        </a:p>
      </dgm:t>
    </dgm:pt>
    <dgm:pt modelId="{BE2B874C-8AB0-6747-86F8-C6785C9E02F7}">
      <dgm:prSet phldrT="[Text]"/>
      <dgm:spPr>
        <a:solidFill>
          <a:srgbClr val="00A9FF"/>
        </a:solidFill>
        <a:ln>
          <a:solidFill>
            <a:schemeClr val="bg1"/>
          </a:solidFill>
        </a:ln>
      </dgm:spPr>
      <dgm:t>
        <a:bodyPr/>
        <a:lstStyle/>
        <a:p>
          <a:r>
            <a:rPr lang="en-US" dirty="0"/>
            <a:t>January 2026+</a:t>
          </a:r>
        </a:p>
      </dgm:t>
    </dgm:pt>
    <dgm:pt modelId="{292D395F-103B-E14C-8490-162CA3B005AB}" type="parTrans" cxnId="{7AEB5C4A-6AEF-0842-BBF9-56E9E0399D44}">
      <dgm:prSet/>
      <dgm:spPr/>
      <dgm:t>
        <a:bodyPr/>
        <a:lstStyle/>
        <a:p>
          <a:endParaRPr lang="en-US"/>
        </a:p>
      </dgm:t>
    </dgm:pt>
    <dgm:pt modelId="{F2A586A1-2F8F-F143-B772-FF4C178D16AB}" type="sibTrans" cxnId="{7AEB5C4A-6AEF-0842-BBF9-56E9E0399D44}">
      <dgm:prSet/>
      <dgm:spPr/>
      <dgm:t>
        <a:bodyPr/>
        <a:lstStyle/>
        <a:p>
          <a:endParaRPr lang="en-US"/>
        </a:p>
      </dgm:t>
    </dgm:pt>
    <dgm:pt modelId="{517F064E-F452-CC4E-A96F-F13798FD5484}">
      <dgm:prSet/>
      <dgm:spPr>
        <a:solidFill>
          <a:srgbClr val="00A9FF"/>
        </a:solidFill>
        <a:ln>
          <a:solidFill>
            <a:schemeClr val="bg1"/>
          </a:solidFill>
        </a:ln>
      </dgm:spPr>
      <dgm:t>
        <a:bodyPr/>
        <a:lstStyle/>
        <a:p>
          <a:endParaRPr lang="en-US"/>
        </a:p>
      </dgm:t>
    </dgm:pt>
    <dgm:pt modelId="{E1B29767-42AB-744C-A670-54E673384CB2}" type="parTrans" cxnId="{2CAD7ACD-D058-C348-B771-C597AD912A47}">
      <dgm:prSet/>
      <dgm:spPr/>
      <dgm:t>
        <a:bodyPr/>
        <a:lstStyle/>
        <a:p>
          <a:endParaRPr lang="en-US"/>
        </a:p>
      </dgm:t>
    </dgm:pt>
    <dgm:pt modelId="{0B4F0E26-9FD4-DF44-9596-0B0935E144EC}" type="sibTrans" cxnId="{2CAD7ACD-D058-C348-B771-C597AD912A47}">
      <dgm:prSet/>
      <dgm:spPr/>
      <dgm:t>
        <a:bodyPr/>
        <a:lstStyle/>
        <a:p>
          <a:endParaRPr lang="en-US"/>
        </a:p>
      </dgm:t>
    </dgm:pt>
    <dgm:pt modelId="{4A79A02F-CA37-CA40-9CF8-D0E714DE21CF}">
      <dgm:prSet/>
      <dgm:spPr>
        <a:solidFill>
          <a:srgbClr val="00A9FF"/>
        </a:solidFill>
        <a:ln>
          <a:solidFill>
            <a:schemeClr val="bg1"/>
          </a:solidFill>
        </a:ln>
      </dgm:spPr>
      <dgm:t>
        <a:bodyPr/>
        <a:lstStyle/>
        <a:p>
          <a:r>
            <a:rPr lang="en-US" dirty="0"/>
            <a:t>August</a:t>
          </a:r>
        </a:p>
      </dgm:t>
    </dgm:pt>
    <dgm:pt modelId="{17DC5E77-5290-CF40-8BE8-B21275495FA8}" type="parTrans" cxnId="{3F470B93-35EC-2C4D-89CC-5ADAE3EB0AD7}">
      <dgm:prSet/>
      <dgm:spPr/>
      <dgm:t>
        <a:bodyPr/>
        <a:lstStyle/>
        <a:p>
          <a:endParaRPr lang="en-US"/>
        </a:p>
      </dgm:t>
    </dgm:pt>
    <dgm:pt modelId="{88821836-91D6-0A40-9AD0-738F0B072585}" type="sibTrans" cxnId="{3F470B93-35EC-2C4D-89CC-5ADAE3EB0AD7}">
      <dgm:prSet/>
      <dgm:spPr/>
      <dgm:t>
        <a:bodyPr/>
        <a:lstStyle/>
        <a:p>
          <a:endParaRPr lang="en-US"/>
        </a:p>
      </dgm:t>
    </dgm:pt>
    <dgm:pt modelId="{4F2EBAA4-3DDA-DF45-BFF9-02557A957C5A}">
      <dgm:prSet/>
      <dgm:spPr>
        <a:solidFill>
          <a:srgbClr val="00A9FF"/>
        </a:solidFill>
        <a:ln>
          <a:noFill/>
        </a:ln>
      </dgm:spPr>
      <dgm:t>
        <a:bodyPr/>
        <a:lstStyle/>
        <a:p>
          <a:endParaRPr lang="en-US"/>
        </a:p>
      </dgm:t>
    </dgm:pt>
    <dgm:pt modelId="{7A1F63F8-7459-AF48-BEBF-6F0775B1D1D1}" type="parTrans" cxnId="{2ADA7D68-62F5-D643-9908-7BBCBFD215EF}">
      <dgm:prSet/>
      <dgm:spPr/>
      <dgm:t>
        <a:bodyPr/>
        <a:lstStyle/>
        <a:p>
          <a:endParaRPr lang="en-US"/>
        </a:p>
      </dgm:t>
    </dgm:pt>
    <dgm:pt modelId="{BB34BBBB-CFB8-544C-A9B5-E1524B4EA029}" type="sibTrans" cxnId="{2ADA7D68-62F5-D643-9908-7BBCBFD215EF}">
      <dgm:prSet/>
      <dgm:spPr/>
      <dgm:t>
        <a:bodyPr/>
        <a:lstStyle/>
        <a:p>
          <a:endParaRPr lang="en-US"/>
        </a:p>
      </dgm:t>
    </dgm:pt>
    <dgm:pt modelId="{C78F8CE7-BDF2-9949-9A35-36E69F367F51}">
      <dgm:prSet/>
      <dgm:spPr>
        <a:solidFill>
          <a:srgbClr val="00A9FF"/>
        </a:solidFill>
        <a:ln>
          <a:noFill/>
        </a:ln>
      </dgm:spPr>
      <dgm:t>
        <a:bodyPr/>
        <a:lstStyle/>
        <a:p>
          <a:endParaRPr lang="en-US"/>
        </a:p>
      </dgm:t>
    </dgm:pt>
    <dgm:pt modelId="{337F2C09-3570-A94D-8D02-8A5719B535C2}" type="parTrans" cxnId="{74C4CAE2-AB59-6149-B5C0-2861104F87B8}">
      <dgm:prSet/>
      <dgm:spPr/>
      <dgm:t>
        <a:bodyPr/>
        <a:lstStyle/>
        <a:p>
          <a:endParaRPr lang="en-US"/>
        </a:p>
      </dgm:t>
    </dgm:pt>
    <dgm:pt modelId="{BAC001CD-C2A7-FE41-85C9-E19F55309D3F}" type="sibTrans" cxnId="{74C4CAE2-AB59-6149-B5C0-2861104F87B8}">
      <dgm:prSet/>
      <dgm:spPr/>
      <dgm:t>
        <a:bodyPr/>
        <a:lstStyle/>
        <a:p>
          <a:endParaRPr lang="en-US"/>
        </a:p>
      </dgm:t>
    </dgm:pt>
    <dgm:pt modelId="{025A2A61-D5C6-AC4B-B1CA-2E2A310E6DCB}">
      <dgm:prSet/>
      <dgm:spPr>
        <a:solidFill>
          <a:srgbClr val="00A9FF"/>
        </a:solidFill>
        <a:ln>
          <a:noFill/>
        </a:ln>
      </dgm:spPr>
      <dgm:t>
        <a:bodyPr/>
        <a:lstStyle/>
        <a:p>
          <a:endParaRPr lang="en-US"/>
        </a:p>
      </dgm:t>
    </dgm:pt>
    <dgm:pt modelId="{3E26D61C-2343-7246-80FB-A73A21C6655D}" type="parTrans" cxnId="{1903F7EB-1DD7-8E40-A7F9-F760F6EEF932}">
      <dgm:prSet/>
      <dgm:spPr/>
      <dgm:t>
        <a:bodyPr/>
        <a:lstStyle/>
        <a:p>
          <a:endParaRPr lang="en-US"/>
        </a:p>
      </dgm:t>
    </dgm:pt>
    <dgm:pt modelId="{06E4E394-0839-494D-8835-FD96406EE501}" type="sibTrans" cxnId="{1903F7EB-1DD7-8E40-A7F9-F760F6EEF932}">
      <dgm:prSet/>
      <dgm:spPr/>
      <dgm:t>
        <a:bodyPr/>
        <a:lstStyle/>
        <a:p>
          <a:endParaRPr lang="en-US"/>
        </a:p>
      </dgm:t>
    </dgm:pt>
    <dgm:pt modelId="{6E5147B8-1BE6-104C-B9F9-EEB28094FC6B}">
      <dgm:prSet/>
      <dgm:spPr>
        <a:solidFill>
          <a:srgbClr val="00A9FF"/>
        </a:solidFill>
        <a:ln>
          <a:solidFill>
            <a:schemeClr val="bg1"/>
          </a:solidFill>
        </a:ln>
      </dgm:spPr>
      <dgm:t>
        <a:bodyPr/>
        <a:lstStyle/>
        <a:p>
          <a:r>
            <a:rPr lang="en-US" dirty="0"/>
            <a:t>December</a:t>
          </a:r>
        </a:p>
      </dgm:t>
    </dgm:pt>
    <dgm:pt modelId="{20F9ACBD-E6D1-4642-89CB-091B6D86CE41}" type="parTrans" cxnId="{93EB36C0-B7CC-2E47-99B0-8B9962DE5CBA}">
      <dgm:prSet/>
      <dgm:spPr/>
      <dgm:t>
        <a:bodyPr/>
        <a:lstStyle/>
        <a:p>
          <a:endParaRPr lang="en-US"/>
        </a:p>
      </dgm:t>
    </dgm:pt>
    <dgm:pt modelId="{4F946976-DA06-BF4B-A1BC-C8027946CF22}" type="sibTrans" cxnId="{93EB36C0-B7CC-2E47-99B0-8B9962DE5CBA}">
      <dgm:prSet/>
      <dgm:spPr/>
      <dgm:t>
        <a:bodyPr/>
        <a:lstStyle/>
        <a:p>
          <a:endParaRPr lang="en-US"/>
        </a:p>
      </dgm:t>
    </dgm:pt>
    <dgm:pt modelId="{2C0C8B8C-9F86-A643-BE69-1E459BFEA151}" type="pres">
      <dgm:prSet presAssocID="{D92979B5-3164-0E44-BE95-E6F693D2A839}" presName="Name0" presStyleCnt="0">
        <dgm:presLayoutVars>
          <dgm:dir/>
          <dgm:resizeHandles val="exact"/>
        </dgm:presLayoutVars>
      </dgm:prSet>
      <dgm:spPr/>
    </dgm:pt>
    <dgm:pt modelId="{A39E245B-B1D8-3844-B31A-F42127A2B236}" type="pres">
      <dgm:prSet presAssocID="{171856DE-BFC6-194A-9D98-6FAE3961A46A}" presName="parTxOnly" presStyleLbl="node1" presStyleIdx="0" presStyleCnt="9">
        <dgm:presLayoutVars>
          <dgm:bulletEnabled val="1"/>
        </dgm:presLayoutVars>
      </dgm:prSet>
      <dgm:spPr/>
    </dgm:pt>
    <dgm:pt modelId="{C5AA01A0-F257-B449-998F-4BC9001F8A99}" type="pres">
      <dgm:prSet presAssocID="{3A8CD51D-3F71-5A4C-B441-19643C4D4D0B}" presName="parSpace" presStyleCnt="0"/>
      <dgm:spPr/>
    </dgm:pt>
    <dgm:pt modelId="{4DAC1D64-D12E-3942-A7BD-68B113A90C15}" type="pres">
      <dgm:prSet presAssocID="{D4EFA218-BFC5-5442-B302-D4C239CC6025}" presName="parTxOnly" presStyleLbl="node1" presStyleIdx="1" presStyleCnt="9">
        <dgm:presLayoutVars>
          <dgm:bulletEnabled val="1"/>
        </dgm:presLayoutVars>
      </dgm:prSet>
      <dgm:spPr/>
    </dgm:pt>
    <dgm:pt modelId="{2A648867-B694-5A44-9A3C-38BA1C06017D}" type="pres">
      <dgm:prSet presAssocID="{4403A0A2-EA36-BE44-BE23-056A3B9F2E7A}" presName="parSpace" presStyleCnt="0"/>
      <dgm:spPr/>
    </dgm:pt>
    <dgm:pt modelId="{C16AA578-E7CF-0742-8B67-D1A4AECD14C6}" type="pres">
      <dgm:prSet presAssocID="{517F064E-F452-CC4E-A96F-F13798FD5484}" presName="parTxOnly" presStyleLbl="node1" presStyleIdx="2" presStyleCnt="9">
        <dgm:presLayoutVars>
          <dgm:bulletEnabled val="1"/>
        </dgm:presLayoutVars>
      </dgm:prSet>
      <dgm:spPr/>
    </dgm:pt>
    <dgm:pt modelId="{EE00B345-3DA3-444C-BC12-4009EDDA1AFE}" type="pres">
      <dgm:prSet presAssocID="{0B4F0E26-9FD4-DF44-9596-0B0935E144EC}" presName="parSpace" presStyleCnt="0"/>
      <dgm:spPr/>
    </dgm:pt>
    <dgm:pt modelId="{748D160B-040C-A14E-A517-D85DAD90A182}" type="pres">
      <dgm:prSet presAssocID="{4A79A02F-CA37-CA40-9CF8-D0E714DE21CF}" presName="parTxOnly" presStyleLbl="node1" presStyleIdx="3" presStyleCnt="9">
        <dgm:presLayoutVars>
          <dgm:bulletEnabled val="1"/>
        </dgm:presLayoutVars>
      </dgm:prSet>
      <dgm:spPr/>
    </dgm:pt>
    <dgm:pt modelId="{7F3AD6BC-F658-5C4D-92DC-7619ADE841A6}" type="pres">
      <dgm:prSet presAssocID="{88821836-91D6-0A40-9AD0-738F0B072585}" presName="parSpace" presStyleCnt="0"/>
      <dgm:spPr/>
    </dgm:pt>
    <dgm:pt modelId="{810AB338-08AF-9149-9814-66C11BBBE6BD}" type="pres">
      <dgm:prSet presAssocID="{4F2EBAA4-3DDA-DF45-BFF9-02557A957C5A}" presName="parTxOnly" presStyleLbl="node1" presStyleIdx="4" presStyleCnt="9" custScaleY="100058">
        <dgm:presLayoutVars>
          <dgm:bulletEnabled val="1"/>
        </dgm:presLayoutVars>
      </dgm:prSet>
      <dgm:spPr/>
    </dgm:pt>
    <dgm:pt modelId="{0B9F39AA-1C72-5B42-BE37-B579EEF533F7}" type="pres">
      <dgm:prSet presAssocID="{BB34BBBB-CFB8-544C-A9B5-E1524B4EA029}" presName="parSpace" presStyleCnt="0"/>
      <dgm:spPr/>
    </dgm:pt>
    <dgm:pt modelId="{FECD1C38-FF80-1F49-949D-F38F979B1CC9}" type="pres">
      <dgm:prSet presAssocID="{C78F8CE7-BDF2-9949-9A35-36E69F367F51}" presName="parTxOnly" presStyleLbl="node1" presStyleIdx="5" presStyleCnt="9">
        <dgm:presLayoutVars>
          <dgm:bulletEnabled val="1"/>
        </dgm:presLayoutVars>
      </dgm:prSet>
      <dgm:spPr/>
    </dgm:pt>
    <dgm:pt modelId="{249FB996-6FB6-C843-A1CF-6E031D818FAB}" type="pres">
      <dgm:prSet presAssocID="{BAC001CD-C2A7-FE41-85C9-E19F55309D3F}" presName="parSpace" presStyleCnt="0"/>
      <dgm:spPr/>
    </dgm:pt>
    <dgm:pt modelId="{45A3A312-8A9B-5147-9027-6AAACD101048}" type="pres">
      <dgm:prSet presAssocID="{025A2A61-D5C6-AC4B-B1CA-2E2A310E6DCB}" presName="parTxOnly" presStyleLbl="node1" presStyleIdx="6" presStyleCnt="9">
        <dgm:presLayoutVars>
          <dgm:bulletEnabled val="1"/>
        </dgm:presLayoutVars>
      </dgm:prSet>
      <dgm:spPr/>
    </dgm:pt>
    <dgm:pt modelId="{6161227C-CAA5-774F-B1EC-8FC87EA0E572}" type="pres">
      <dgm:prSet presAssocID="{06E4E394-0839-494D-8835-FD96406EE501}" presName="parSpace" presStyleCnt="0"/>
      <dgm:spPr/>
    </dgm:pt>
    <dgm:pt modelId="{F33D9F07-70FA-9641-AE00-33D312963F4B}" type="pres">
      <dgm:prSet presAssocID="{6E5147B8-1BE6-104C-B9F9-EEB28094FC6B}" presName="parTxOnly" presStyleLbl="node1" presStyleIdx="7" presStyleCnt="9">
        <dgm:presLayoutVars>
          <dgm:bulletEnabled val="1"/>
        </dgm:presLayoutVars>
      </dgm:prSet>
      <dgm:spPr/>
    </dgm:pt>
    <dgm:pt modelId="{A56B63BB-CC18-714E-928C-F85BAD725955}" type="pres">
      <dgm:prSet presAssocID="{4F946976-DA06-BF4B-A1BC-C8027946CF22}" presName="parSpace" presStyleCnt="0"/>
      <dgm:spPr/>
    </dgm:pt>
    <dgm:pt modelId="{2930A973-7B2C-874B-A0E2-C59E907A41F2}" type="pres">
      <dgm:prSet presAssocID="{BE2B874C-8AB0-6747-86F8-C6785C9E02F7}" presName="parTxOnly" presStyleLbl="node1" presStyleIdx="8" presStyleCnt="9" custScaleY="100058">
        <dgm:presLayoutVars>
          <dgm:bulletEnabled val="1"/>
        </dgm:presLayoutVars>
      </dgm:prSet>
      <dgm:spPr/>
    </dgm:pt>
  </dgm:ptLst>
  <dgm:cxnLst>
    <dgm:cxn modelId="{14E31C06-E1D5-314F-BECE-2495A5788C32}" type="presOf" srcId="{D92979B5-3164-0E44-BE95-E6F693D2A839}" destId="{2C0C8B8C-9F86-A643-BE69-1E459BFEA151}" srcOrd="0" destOrd="0" presId="urn:microsoft.com/office/officeart/2005/8/layout/hChevron3"/>
    <dgm:cxn modelId="{E8A3B907-F897-AE47-8EB5-1BDFBB0A5A8B}" srcId="{D92979B5-3164-0E44-BE95-E6F693D2A839}" destId="{D4EFA218-BFC5-5442-B302-D4C239CC6025}" srcOrd="1" destOrd="0" parTransId="{CC8147D9-E5CC-2C42-AFFC-E1BD7BEEFC46}" sibTransId="{4403A0A2-EA36-BE44-BE23-056A3B9F2E7A}"/>
    <dgm:cxn modelId="{AD4DA547-532B-434B-BBA1-053F5C2382B6}" type="presOf" srcId="{171856DE-BFC6-194A-9D98-6FAE3961A46A}" destId="{A39E245B-B1D8-3844-B31A-F42127A2B236}" srcOrd="0" destOrd="0" presId="urn:microsoft.com/office/officeart/2005/8/layout/hChevron3"/>
    <dgm:cxn modelId="{7AEB5C4A-6AEF-0842-BBF9-56E9E0399D44}" srcId="{D92979B5-3164-0E44-BE95-E6F693D2A839}" destId="{BE2B874C-8AB0-6747-86F8-C6785C9E02F7}" srcOrd="8" destOrd="0" parTransId="{292D395F-103B-E14C-8490-162CA3B005AB}" sibTransId="{F2A586A1-2F8F-F143-B772-FF4C178D16AB}"/>
    <dgm:cxn modelId="{D68DDB50-2E6E-9D40-BC9E-A26A42C27537}" type="presOf" srcId="{025A2A61-D5C6-AC4B-B1CA-2E2A310E6DCB}" destId="{45A3A312-8A9B-5147-9027-6AAACD101048}" srcOrd="0" destOrd="0" presId="urn:microsoft.com/office/officeart/2005/8/layout/hChevron3"/>
    <dgm:cxn modelId="{EB121C57-43E1-2541-B8D6-09BECB3E5B8C}" type="presOf" srcId="{517F064E-F452-CC4E-A96F-F13798FD5484}" destId="{C16AA578-E7CF-0742-8B67-D1A4AECD14C6}" srcOrd="0" destOrd="0" presId="urn:microsoft.com/office/officeart/2005/8/layout/hChevron3"/>
    <dgm:cxn modelId="{2ADA7D68-62F5-D643-9908-7BBCBFD215EF}" srcId="{D92979B5-3164-0E44-BE95-E6F693D2A839}" destId="{4F2EBAA4-3DDA-DF45-BFF9-02557A957C5A}" srcOrd="4" destOrd="0" parTransId="{7A1F63F8-7459-AF48-BEBF-6F0775B1D1D1}" sibTransId="{BB34BBBB-CFB8-544C-A9B5-E1524B4EA029}"/>
    <dgm:cxn modelId="{7CE29174-4D1D-0F48-BA87-74924FBEC647}" type="presOf" srcId="{BE2B874C-8AB0-6747-86F8-C6785C9E02F7}" destId="{2930A973-7B2C-874B-A0E2-C59E907A41F2}" srcOrd="0" destOrd="0" presId="urn:microsoft.com/office/officeart/2005/8/layout/hChevron3"/>
    <dgm:cxn modelId="{77886380-DA40-4242-A236-CA6C3A92E1F5}" type="presOf" srcId="{D4EFA218-BFC5-5442-B302-D4C239CC6025}" destId="{4DAC1D64-D12E-3942-A7BD-68B113A90C15}" srcOrd="0" destOrd="0" presId="urn:microsoft.com/office/officeart/2005/8/layout/hChevron3"/>
    <dgm:cxn modelId="{C0A4A287-6658-E643-9B96-7EA61DFBDC13}" type="presOf" srcId="{6E5147B8-1BE6-104C-B9F9-EEB28094FC6B}" destId="{F33D9F07-70FA-9641-AE00-33D312963F4B}" srcOrd="0" destOrd="0" presId="urn:microsoft.com/office/officeart/2005/8/layout/hChevron3"/>
    <dgm:cxn modelId="{140D3489-0E04-624A-BCA3-163E4378B09B}" srcId="{D92979B5-3164-0E44-BE95-E6F693D2A839}" destId="{171856DE-BFC6-194A-9D98-6FAE3961A46A}" srcOrd="0" destOrd="0" parTransId="{542963C7-E606-2C40-837F-05D156799613}" sibTransId="{3A8CD51D-3F71-5A4C-B441-19643C4D4D0B}"/>
    <dgm:cxn modelId="{94F2D08B-7639-4149-A111-1BBE2D16A3C7}" type="presOf" srcId="{4A79A02F-CA37-CA40-9CF8-D0E714DE21CF}" destId="{748D160B-040C-A14E-A517-D85DAD90A182}" srcOrd="0" destOrd="0" presId="urn:microsoft.com/office/officeart/2005/8/layout/hChevron3"/>
    <dgm:cxn modelId="{3F470B93-35EC-2C4D-89CC-5ADAE3EB0AD7}" srcId="{D92979B5-3164-0E44-BE95-E6F693D2A839}" destId="{4A79A02F-CA37-CA40-9CF8-D0E714DE21CF}" srcOrd="3" destOrd="0" parTransId="{17DC5E77-5290-CF40-8BE8-B21275495FA8}" sibTransId="{88821836-91D6-0A40-9AD0-738F0B072585}"/>
    <dgm:cxn modelId="{BC0A55B9-FB50-5543-AA54-EFCD7E889F38}" type="presOf" srcId="{C78F8CE7-BDF2-9949-9A35-36E69F367F51}" destId="{FECD1C38-FF80-1F49-949D-F38F979B1CC9}" srcOrd="0" destOrd="0" presId="urn:microsoft.com/office/officeart/2005/8/layout/hChevron3"/>
    <dgm:cxn modelId="{93EB36C0-B7CC-2E47-99B0-8B9962DE5CBA}" srcId="{D92979B5-3164-0E44-BE95-E6F693D2A839}" destId="{6E5147B8-1BE6-104C-B9F9-EEB28094FC6B}" srcOrd="7" destOrd="0" parTransId="{20F9ACBD-E6D1-4642-89CB-091B6D86CE41}" sibTransId="{4F946976-DA06-BF4B-A1BC-C8027946CF22}"/>
    <dgm:cxn modelId="{2CAD7ACD-D058-C348-B771-C597AD912A47}" srcId="{D92979B5-3164-0E44-BE95-E6F693D2A839}" destId="{517F064E-F452-CC4E-A96F-F13798FD5484}" srcOrd="2" destOrd="0" parTransId="{E1B29767-42AB-744C-A670-54E673384CB2}" sibTransId="{0B4F0E26-9FD4-DF44-9596-0B0935E144EC}"/>
    <dgm:cxn modelId="{74C4CAE2-AB59-6149-B5C0-2861104F87B8}" srcId="{D92979B5-3164-0E44-BE95-E6F693D2A839}" destId="{C78F8CE7-BDF2-9949-9A35-36E69F367F51}" srcOrd="5" destOrd="0" parTransId="{337F2C09-3570-A94D-8D02-8A5719B535C2}" sibTransId="{BAC001CD-C2A7-FE41-85C9-E19F55309D3F}"/>
    <dgm:cxn modelId="{1903F7EB-1DD7-8E40-A7F9-F760F6EEF932}" srcId="{D92979B5-3164-0E44-BE95-E6F693D2A839}" destId="{025A2A61-D5C6-AC4B-B1CA-2E2A310E6DCB}" srcOrd="6" destOrd="0" parTransId="{3E26D61C-2343-7246-80FB-A73A21C6655D}" sibTransId="{06E4E394-0839-494D-8835-FD96406EE501}"/>
    <dgm:cxn modelId="{7B28A2FC-76B9-FE44-9E9B-1690C6EBF7C6}" type="presOf" srcId="{4F2EBAA4-3DDA-DF45-BFF9-02557A957C5A}" destId="{810AB338-08AF-9149-9814-66C11BBBE6BD}" srcOrd="0" destOrd="0" presId="urn:microsoft.com/office/officeart/2005/8/layout/hChevron3"/>
    <dgm:cxn modelId="{B7A9A032-9382-7249-8DCC-D3F675B98FF7}" type="presParOf" srcId="{2C0C8B8C-9F86-A643-BE69-1E459BFEA151}" destId="{A39E245B-B1D8-3844-B31A-F42127A2B236}" srcOrd="0" destOrd="0" presId="urn:microsoft.com/office/officeart/2005/8/layout/hChevron3"/>
    <dgm:cxn modelId="{1FC0635F-AB2C-D64D-A5E2-361AFB4F96D7}" type="presParOf" srcId="{2C0C8B8C-9F86-A643-BE69-1E459BFEA151}" destId="{C5AA01A0-F257-B449-998F-4BC9001F8A99}" srcOrd="1" destOrd="0" presId="urn:microsoft.com/office/officeart/2005/8/layout/hChevron3"/>
    <dgm:cxn modelId="{20332856-9229-E045-B29F-5184E4290907}" type="presParOf" srcId="{2C0C8B8C-9F86-A643-BE69-1E459BFEA151}" destId="{4DAC1D64-D12E-3942-A7BD-68B113A90C15}" srcOrd="2" destOrd="0" presId="urn:microsoft.com/office/officeart/2005/8/layout/hChevron3"/>
    <dgm:cxn modelId="{7E3ACBD7-3183-8149-BDF2-9E52D45D2F99}" type="presParOf" srcId="{2C0C8B8C-9F86-A643-BE69-1E459BFEA151}" destId="{2A648867-B694-5A44-9A3C-38BA1C06017D}" srcOrd="3" destOrd="0" presId="urn:microsoft.com/office/officeart/2005/8/layout/hChevron3"/>
    <dgm:cxn modelId="{33A60804-925F-E547-88E2-AAE5554D3AA4}" type="presParOf" srcId="{2C0C8B8C-9F86-A643-BE69-1E459BFEA151}" destId="{C16AA578-E7CF-0742-8B67-D1A4AECD14C6}" srcOrd="4" destOrd="0" presId="urn:microsoft.com/office/officeart/2005/8/layout/hChevron3"/>
    <dgm:cxn modelId="{72E9FBFC-6881-FC44-93AF-F3705BD1FC4B}" type="presParOf" srcId="{2C0C8B8C-9F86-A643-BE69-1E459BFEA151}" destId="{EE00B345-3DA3-444C-BC12-4009EDDA1AFE}" srcOrd="5" destOrd="0" presId="urn:microsoft.com/office/officeart/2005/8/layout/hChevron3"/>
    <dgm:cxn modelId="{D4B18110-3E00-3D4B-8469-7841F289AB15}" type="presParOf" srcId="{2C0C8B8C-9F86-A643-BE69-1E459BFEA151}" destId="{748D160B-040C-A14E-A517-D85DAD90A182}" srcOrd="6" destOrd="0" presId="urn:microsoft.com/office/officeart/2005/8/layout/hChevron3"/>
    <dgm:cxn modelId="{A5466A27-3583-F041-AA8F-46D3AA2B6EB9}" type="presParOf" srcId="{2C0C8B8C-9F86-A643-BE69-1E459BFEA151}" destId="{7F3AD6BC-F658-5C4D-92DC-7619ADE841A6}" srcOrd="7" destOrd="0" presId="urn:microsoft.com/office/officeart/2005/8/layout/hChevron3"/>
    <dgm:cxn modelId="{894B0BDE-064C-9444-BEC3-7B975A236B19}" type="presParOf" srcId="{2C0C8B8C-9F86-A643-BE69-1E459BFEA151}" destId="{810AB338-08AF-9149-9814-66C11BBBE6BD}" srcOrd="8" destOrd="0" presId="urn:microsoft.com/office/officeart/2005/8/layout/hChevron3"/>
    <dgm:cxn modelId="{501EFA04-797D-444F-98E3-F98780DE9EA8}" type="presParOf" srcId="{2C0C8B8C-9F86-A643-BE69-1E459BFEA151}" destId="{0B9F39AA-1C72-5B42-BE37-B579EEF533F7}" srcOrd="9" destOrd="0" presId="urn:microsoft.com/office/officeart/2005/8/layout/hChevron3"/>
    <dgm:cxn modelId="{BC56D8F8-E70B-8942-A09F-E4A6EA1316FD}" type="presParOf" srcId="{2C0C8B8C-9F86-A643-BE69-1E459BFEA151}" destId="{FECD1C38-FF80-1F49-949D-F38F979B1CC9}" srcOrd="10" destOrd="0" presId="urn:microsoft.com/office/officeart/2005/8/layout/hChevron3"/>
    <dgm:cxn modelId="{864AEE84-CAFB-3446-A561-FA1E50B83431}" type="presParOf" srcId="{2C0C8B8C-9F86-A643-BE69-1E459BFEA151}" destId="{249FB996-6FB6-C843-A1CF-6E031D818FAB}" srcOrd="11" destOrd="0" presId="urn:microsoft.com/office/officeart/2005/8/layout/hChevron3"/>
    <dgm:cxn modelId="{C089BD38-283E-8C4D-B223-A29756FF3B69}" type="presParOf" srcId="{2C0C8B8C-9F86-A643-BE69-1E459BFEA151}" destId="{45A3A312-8A9B-5147-9027-6AAACD101048}" srcOrd="12" destOrd="0" presId="urn:microsoft.com/office/officeart/2005/8/layout/hChevron3"/>
    <dgm:cxn modelId="{B05FF1D0-4F32-274D-B532-59628A502541}" type="presParOf" srcId="{2C0C8B8C-9F86-A643-BE69-1E459BFEA151}" destId="{6161227C-CAA5-774F-B1EC-8FC87EA0E572}" srcOrd="13" destOrd="0" presId="urn:microsoft.com/office/officeart/2005/8/layout/hChevron3"/>
    <dgm:cxn modelId="{A7580192-1078-D941-83B4-36CF451DC3F5}" type="presParOf" srcId="{2C0C8B8C-9F86-A643-BE69-1E459BFEA151}" destId="{F33D9F07-70FA-9641-AE00-33D312963F4B}" srcOrd="14" destOrd="0" presId="urn:microsoft.com/office/officeart/2005/8/layout/hChevron3"/>
    <dgm:cxn modelId="{BC05BD94-CA9E-4647-9EF6-BCBDD5B9A165}" type="presParOf" srcId="{2C0C8B8C-9F86-A643-BE69-1E459BFEA151}" destId="{A56B63BB-CC18-714E-928C-F85BAD725955}" srcOrd="15" destOrd="0" presId="urn:microsoft.com/office/officeart/2005/8/layout/hChevron3"/>
    <dgm:cxn modelId="{6EC5257B-FC6B-F34F-83D6-352B3FE89EA9}" type="presParOf" srcId="{2C0C8B8C-9F86-A643-BE69-1E459BFEA151}" destId="{2930A973-7B2C-874B-A0E2-C59E907A41F2}" srcOrd="1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9E245B-B1D8-3844-B31A-F42127A2B236}">
      <dsp:nvSpPr>
        <dsp:cNvPr id="0" name=""/>
        <dsp:cNvSpPr/>
      </dsp:nvSpPr>
      <dsp:spPr>
        <a:xfrm>
          <a:off x="5655" y="875338"/>
          <a:ext cx="1646039" cy="658415"/>
        </a:xfrm>
        <a:prstGeom prst="homePlate">
          <a:avLst/>
        </a:prstGeom>
        <a:solidFill>
          <a:srgbClr val="00A9F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May 2025</a:t>
          </a:r>
        </a:p>
      </dsp:txBody>
      <dsp:txXfrm>
        <a:off x="5655" y="875338"/>
        <a:ext cx="1481435" cy="658415"/>
      </dsp:txXfrm>
    </dsp:sp>
    <dsp:sp modelId="{4DAC1D64-D12E-3942-A7BD-68B113A90C15}">
      <dsp:nvSpPr>
        <dsp:cNvPr id="0" name=""/>
        <dsp:cNvSpPr/>
      </dsp:nvSpPr>
      <dsp:spPr>
        <a:xfrm>
          <a:off x="1322486" y="875338"/>
          <a:ext cx="1646039" cy="658415"/>
        </a:xfrm>
        <a:prstGeom prst="chevron">
          <a:avLst/>
        </a:prstGeom>
        <a:solidFill>
          <a:srgbClr val="00A9F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June</a:t>
          </a:r>
        </a:p>
      </dsp:txBody>
      <dsp:txXfrm>
        <a:off x="1651694" y="875338"/>
        <a:ext cx="987624" cy="658415"/>
      </dsp:txXfrm>
    </dsp:sp>
    <dsp:sp modelId="{C16AA578-E7CF-0742-8B67-D1A4AECD14C6}">
      <dsp:nvSpPr>
        <dsp:cNvPr id="0" name=""/>
        <dsp:cNvSpPr/>
      </dsp:nvSpPr>
      <dsp:spPr>
        <a:xfrm>
          <a:off x="2639317" y="875338"/>
          <a:ext cx="1646039" cy="658415"/>
        </a:xfrm>
        <a:prstGeom prst="chevron">
          <a:avLst/>
        </a:prstGeom>
        <a:solidFill>
          <a:srgbClr val="00A9FF"/>
        </a:solidFill>
        <a:ln>
          <a:solidFill>
            <a:schemeClr val="bg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68525" y="875338"/>
        <a:ext cx="987624" cy="658415"/>
      </dsp:txXfrm>
    </dsp:sp>
    <dsp:sp modelId="{748D160B-040C-A14E-A517-D85DAD90A182}">
      <dsp:nvSpPr>
        <dsp:cNvPr id="0" name=""/>
        <dsp:cNvSpPr/>
      </dsp:nvSpPr>
      <dsp:spPr>
        <a:xfrm>
          <a:off x="3956149" y="875338"/>
          <a:ext cx="1646039" cy="658415"/>
        </a:xfrm>
        <a:prstGeom prst="chevron">
          <a:avLst/>
        </a:prstGeom>
        <a:solidFill>
          <a:srgbClr val="00A9FF"/>
        </a:solidFill>
        <a:ln>
          <a:solidFill>
            <a:schemeClr val="bg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August</a:t>
          </a:r>
        </a:p>
      </dsp:txBody>
      <dsp:txXfrm>
        <a:off x="4285357" y="875338"/>
        <a:ext cx="987624" cy="658415"/>
      </dsp:txXfrm>
    </dsp:sp>
    <dsp:sp modelId="{810AB338-08AF-9149-9814-66C11BBBE6BD}">
      <dsp:nvSpPr>
        <dsp:cNvPr id="0" name=""/>
        <dsp:cNvSpPr/>
      </dsp:nvSpPr>
      <dsp:spPr>
        <a:xfrm>
          <a:off x="5272980" y="875147"/>
          <a:ext cx="1646039" cy="658797"/>
        </a:xfrm>
        <a:prstGeom prst="chevron">
          <a:avLst/>
        </a:prstGeom>
        <a:solidFill>
          <a:srgbClr val="00A9F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5602379" y="875147"/>
        <a:ext cx="987242" cy="658797"/>
      </dsp:txXfrm>
    </dsp:sp>
    <dsp:sp modelId="{FECD1C38-FF80-1F49-949D-F38F979B1CC9}">
      <dsp:nvSpPr>
        <dsp:cNvPr id="0" name=""/>
        <dsp:cNvSpPr/>
      </dsp:nvSpPr>
      <dsp:spPr>
        <a:xfrm>
          <a:off x="6589811" y="875338"/>
          <a:ext cx="1646039" cy="658415"/>
        </a:xfrm>
        <a:prstGeom prst="chevron">
          <a:avLst/>
        </a:prstGeom>
        <a:solidFill>
          <a:srgbClr val="00A9F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19019" y="875338"/>
        <a:ext cx="987624" cy="658415"/>
      </dsp:txXfrm>
    </dsp:sp>
    <dsp:sp modelId="{45A3A312-8A9B-5147-9027-6AAACD101048}">
      <dsp:nvSpPr>
        <dsp:cNvPr id="0" name=""/>
        <dsp:cNvSpPr/>
      </dsp:nvSpPr>
      <dsp:spPr>
        <a:xfrm>
          <a:off x="7906642" y="875338"/>
          <a:ext cx="1646039" cy="658415"/>
        </a:xfrm>
        <a:prstGeom prst="chevron">
          <a:avLst/>
        </a:prstGeom>
        <a:solidFill>
          <a:srgbClr val="00A9F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8235850" y="875338"/>
        <a:ext cx="987624" cy="658415"/>
      </dsp:txXfrm>
    </dsp:sp>
    <dsp:sp modelId="{F33D9F07-70FA-9641-AE00-33D312963F4B}">
      <dsp:nvSpPr>
        <dsp:cNvPr id="0" name=""/>
        <dsp:cNvSpPr/>
      </dsp:nvSpPr>
      <dsp:spPr>
        <a:xfrm>
          <a:off x="9223474" y="875338"/>
          <a:ext cx="1646039" cy="658415"/>
        </a:xfrm>
        <a:prstGeom prst="chevron">
          <a:avLst/>
        </a:prstGeom>
        <a:solidFill>
          <a:srgbClr val="00A9FF"/>
        </a:solidFill>
        <a:ln>
          <a:solidFill>
            <a:schemeClr val="bg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December</a:t>
          </a:r>
        </a:p>
      </dsp:txBody>
      <dsp:txXfrm>
        <a:off x="9552682" y="875338"/>
        <a:ext cx="987624" cy="658415"/>
      </dsp:txXfrm>
    </dsp:sp>
    <dsp:sp modelId="{2930A973-7B2C-874B-A0E2-C59E907A41F2}">
      <dsp:nvSpPr>
        <dsp:cNvPr id="0" name=""/>
        <dsp:cNvSpPr/>
      </dsp:nvSpPr>
      <dsp:spPr>
        <a:xfrm>
          <a:off x="10540305" y="875147"/>
          <a:ext cx="1646039" cy="658797"/>
        </a:xfrm>
        <a:prstGeom prst="chevron">
          <a:avLst/>
        </a:prstGeom>
        <a:solidFill>
          <a:srgbClr val="00A9FF"/>
        </a:solidFill>
        <a:ln>
          <a:solidFill>
            <a:schemeClr val="bg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0007"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January 2026+</a:t>
          </a:r>
        </a:p>
      </dsp:txBody>
      <dsp:txXfrm>
        <a:off x="10869704" y="875147"/>
        <a:ext cx="987242" cy="658797"/>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F9C03A-79D8-174C-8A65-8B724BE9D7B5}" type="datetimeFigureOut">
              <a:rPr lang="en-US" smtClean="0"/>
              <a:t>6/7/25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D49E93-5542-D14B-A07B-05AD65D6EB97}" type="slidenum">
              <a:rPr lang="en-US" smtClean="0"/>
              <a:t>‹#›</a:t>
            </a:fld>
            <a:endParaRPr lang="en-US" dirty="0"/>
          </a:p>
        </p:txBody>
      </p:sp>
    </p:spTree>
    <p:extLst>
      <p:ext uri="{BB962C8B-B14F-4D97-AF65-F5344CB8AC3E}">
        <p14:creationId xmlns:p14="http://schemas.microsoft.com/office/powerpoint/2010/main" val="198920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3967B-E13D-644C-B749-25F5E6C5117C}" type="datetimeFigureOut">
              <a:rPr lang="en-US" smtClean="0"/>
              <a:t>6/7/25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6A82-C43D-0E45-8BBC-3BA89641B414}" type="slidenum">
              <a:rPr lang="en-US" smtClean="0"/>
              <a:t>‹#›</a:t>
            </a:fld>
            <a:endParaRPr lang="en-US" dirty="0"/>
          </a:p>
        </p:txBody>
      </p:sp>
    </p:spTree>
    <p:extLst>
      <p:ext uri="{BB962C8B-B14F-4D97-AF65-F5344CB8AC3E}">
        <p14:creationId xmlns:p14="http://schemas.microsoft.com/office/powerpoint/2010/main" val="150446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DarkLight is a dark boson search at </a:t>
            </a:r>
            <a:r>
              <a:rPr lang="en-US" dirty="0" err="1"/>
              <a:t>triumf</a:t>
            </a:r>
            <a:r>
              <a:rPr lang="en-US" dirty="0"/>
              <a:t>. We are looking for a particle that would mediate interactions between the standard model and dark matter. First, let's look at some reasons we think this particle could exist within our region of interest.</a:t>
            </a:r>
          </a:p>
          <a:p>
            <a:endParaRPr lang="en-US" dirty="0"/>
          </a:p>
          <a:p>
            <a:r>
              <a:rPr lang="en-US" dirty="0"/>
              <a:t>One motivating experiment is the </a:t>
            </a:r>
            <a:r>
              <a:rPr lang="en-US" dirty="0" err="1"/>
              <a:t>atomki</a:t>
            </a:r>
            <a:r>
              <a:rPr lang="en-US" dirty="0"/>
              <a:t> experiment out of Hungary that was studying decays of excite beryllium. When the examined the relationship between internal pair conversion and opening angle, they observed an unexpected peak corresponding to this particle having a mass of 17 MeV. This could be explained by the production and decay of a new particle. This is termed the X17. However, more work is needed since it would also be explained by SM nuclear effects.</a:t>
            </a:r>
          </a:p>
          <a:p>
            <a:endParaRPr lang="en-US" dirty="0"/>
          </a:p>
          <a:p>
            <a:r>
              <a:rPr lang="en-US" dirty="0"/>
              <a:t>If we can confirm a discovery of a dark boson it would be a monumental step in understanding the particle nature of dark matter.</a:t>
            </a:r>
          </a:p>
          <a:p>
            <a:endParaRPr lang="en-US" dirty="0"/>
          </a:p>
          <a:p>
            <a:endParaRPr lang="en-US" dirty="0"/>
          </a:p>
        </p:txBody>
      </p:sp>
      <p:sp>
        <p:nvSpPr>
          <p:cNvPr id="4" name="Slide Number Placeholder 3"/>
          <p:cNvSpPr>
            <a:spLocks noGrp="1"/>
          </p:cNvSpPr>
          <p:nvPr>
            <p:ph type="sldNum" sz="quarter" idx="5"/>
          </p:nvPr>
        </p:nvSpPr>
        <p:spPr/>
        <p:txBody>
          <a:bodyPr/>
          <a:lstStyle/>
          <a:p>
            <a:fld id="{1AFA6A82-C43D-0E45-8BBC-3BA89641B414}" type="slidenum">
              <a:rPr lang="en-US" smtClean="0"/>
              <a:t>2</a:t>
            </a:fld>
            <a:endParaRPr lang="en-US" dirty="0"/>
          </a:p>
        </p:txBody>
      </p:sp>
    </p:spTree>
    <p:extLst>
      <p:ext uri="{BB962C8B-B14F-4D97-AF65-F5344CB8AC3E}">
        <p14:creationId xmlns:p14="http://schemas.microsoft.com/office/powerpoint/2010/main" val="767269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A6A82-C43D-0E45-8BBC-3BA89641B414}" type="slidenum">
              <a:rPr lang="en-US" smtClean="0"/>
              <a:t>11</a:t>
            </a:fld>
            <a:endParaRPr lang="en-US" dirty="0"/>
          </a:p>
        </p:txBody>
      </p:sp>
    </p:spTree>
    <p:extLst>
      <p:ext uri="{BB962C8B-B14F-4D97-AF65-F5344CB8AC3E}">
        <p14:creationId xmlns:p14="http://schemas.microsoft.com/office/powerpoint/2010/main" val="3517366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Talk about when TOF was good and then say, however, we have struggled with the reproducibility of this data then mention how the effect of hardware variations and calibration quality are being examined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The final point of interest</a:t>
            </a:r>
          </a:p>
        </p:txBody>
      </p:sp>
      <p:sp>
        <p:nvSpPr>
          <p:cNvPr id="4" name="Slide Number Placeholder 3"/>
          <p:cNvSpPr>
            <a:spLocks noGrp="1"/>
          </p:cNvSpPr>
          <p:nvPr>
            <p:ph type="sldNum" sz="quarter" idx="5"/>
          </p:nvPr>
        </p:nvSpPr>
        <p:spPr/>
        <p:txBody>
          <a:bodyPr/>
          <a:lstStyle/>
          <a:p>
            <a:fld id="{1AFA6A82-C43D-0E45-8BBC-3BA89641B414}" type="slidenum">
              <a:rPr lang="en-US" smtClean="0"/>
              <a:t>12</a:t>
            </a:fld>
            <a:endParaRPr lang="en-US" dirty="0"/>
          </a:p>
        </p:txBody>
      </p:sp>
    </p:spTree>
    <p:extLst>
      <p:ext uri="{BB962C8B-B14F-4D97-AF65-F5344CB8AC3E}">
        <p14:creationId xmlns:p14="http://schemas.microsoft.com/office/powerpoint/2010/main" val="1315657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do these experimental motivators mean for the type of dark boson that </a:t>
            </a:r>
            <a:r>
              <a:rPr lang="en-US" dirty="0" err="1"/>
              <a:t>darklight</a:t>
            </a:r>
            <a:r>
              <a:rPr lang="en-US" dirty="0"/>
              <a:t> is looking for?</a:t>
            </a:r>
          </a:p>
          <a:p>
            <a:endParaRPr lang="en-US" dirty="0"/>
          </a:p>
          <a:p>
            <a:r>
              <a:rPr lang="en-US" dirty="0"/>
              <a:t>DL is looking for an X17-like dark boson: one that aligns with the restrictions introduced by the </a:t>
            </a:r>
            <a:r>
              <a:rPr lang="en-US" dirty="0" err="1"/>
              <a:t>atomki</a:t>
            </a:r>
            <a:r>
              <a:rPr lang="en-US" dirty="0"/>
              <a:t> experiment. The dark boson would mediate interactions between the SM and dark sector by directly interacting with both sectors, being able to be produced by SM particles, and could decay to SM or DM particles.</a:t>
            </a:r>
          </a:p>
          <a:p>
            <a:endParaRPr lang="en-US" dirty="0"/>
          </a:p>
          <a:p>
            <a:endParaRPr lang="en-US" dirty="0"/>
          </a:p>
        </p:txBody>
      </p:sp>
      <p:sp>
        <p:nvSpPr>
          <p:cNvPr id="4" name="Slide Number Placeholder 3"/>
          <p:cNvSpPr>
            <a:spLocks noGrp="1"/>
          </p:cNvSpPr>
          <p:nvPr>
            <p:ph type="sldNum" sz="quarter" idx="5"/>
          </p:nvPr>
        </p:nvSpPr>
        <p:spPr/>
        <p:txBody>
          <a:bodyPr/>
          <a:lstStyle/>
          <a:p>
            <a:fld id="{1AFA6A82-C43D-0E45-8BBC-3BA89641B414}" type="slidenum">
              <a:rPr lang="en-US" smtClean="0"/>
              <a:t>3</a:t>
            </a:fld>
            <a:endParaRPr lang="en-US" dirty="0"/>
          </a:p>
        </p:txBody>
      </p:sp>
    </p:spTree>
    <p:extLst>
      <p:ext uri="{BB962C8B-B14F-4D97-AF65-F5344CB8AC3E}">
        <p14:creationId xmlns:p14="http://schemas.microsoft.com/office/powerpoint/2010/main" val="341631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5F87D-825B-D83D-7481-4FBA624EA3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2BB1D1-BDFF-1996-ED52-F2F5EF9D6F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D5D318-5CF8-A45A-F71A-4957950391DE}"/>
              </a:ext>
            </a:extLst>
          </p:cNvPr>
          <p:cNvSpPr>
            <a:spLocks noGrp="1"/>
          </p:cNvSpPr>
          <p:nvPr>
            <p:ph type="body" idx="1"/>
          </p:nvPr>
        </p:nvSpPr>
        <p:spPr/>
        <p:txBody>
          <a:bodyPr/>
          <a:lstStyle/>
          <a:p>
            <a:r>
              <a:rPr lang="en-US" dirty="0"/>
              <a:t>1 min</a:t>
            </a:r>
          </a:p>
        </p:txBody>
      </p:sp>
      <p:sp>
        <p:nvSpPr>
          <p:cNvPr id="4" name="Slide Number Placeholder 3">
            <a:extLst>
              <a:ext uri="{FF2B5EF4-FFF2-40B4-BE49-F238E27FC236}">
                <a16:creationId xmlns:a16="http://schemas.microsoft.com/office/drawing/2014/main" id="{8C7C5640-9BAD-A646-9BCC-0758E5C3B821}"/>
              </a:ext>
            </a:extLst>
          </p:cNvPr>
          <p:cNvSpPr>
            <a:spLocks noGrp="1"/>
          </p:cNvSpPr>
          <p:nvPr>
            <p:ph type="sldNum" sz="quarter" idx="5"/>
          </p:nvPr>
        </p:nvSpPr>
        <p:spPr/>
        <p:txBody>
          <a:bodyPr/>
          <a:lstStyle/>
          <a:p>
            <a:fld id="{1AFA6A82-C43D-0E45-8BBC-3BA89641B414}" type="slidenum">
              <a:rPr lang="en-US" smtClean="0"/>
              <a:t>4</a:t>
            </a:fld>
            <a:endParaRPr lang="en-US" dirty="0"/>
          </a:p>
        </p:txBody>
      </p:sp>
    </p:spTree>
    <p:extLst>
      <p:ext uri="{BB962C8B-B14F-4D97-AF65-F5344CB8AC3E}">
        <p14:creationId xmlns:p14="http://schemas.microsoft.com/office/powerpoint/2010/main" val="1385490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p>
        </p:txBody>
      </p:sp>
      <p:sp>
        <p:nvSpPr>
          <p:cNvPr id="4" name="Slide Number Placeholder 3"/>
          <p:cNvSpPr>
            <a:spLocks noGrp="1"/>
          </p:cNvSpPr>
          <p:nvPr>
            <p:ph type="sldNum" sz="quarter" idx="5"/>
          </p:nvPr>
        </p:nvSpPr>
        <p:spPr/>
        <p:txBody>
          <a:bodyPr/>
          <a:lstStyle/>
          <a:p>
            <a:fld id="{1AFA6A82-C43D-0E45-8BBC-3BA89641B414}" type="slidenum">
              <a:rPr lang="en-US" smtClean="0"/>
              <a:t>5</a:t>
            </a:fld>
            <a:endParaRPr lang="en-US" dirty="0"/>
          </a:p>
        </p:txBody>
      </p:sp>
    </p:spTree>
    <p:extLst>
      <p:ext uri="{BB962C8B-B14F-4D97-AF65-F5344CB8AC3E}">
        <p14:creationId xmlns:p14="http://schemas.microsoft.com/office/powerpoint/2010/main" val="4188284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By examining particles that come from the same decay we can reconstruct the invariant mass of the particle that produced them and produce a histogram of parent particle invariant masses. Correct identification of these pairs of course requires precise knowledge of their arrival times.</a:t>
            </a:r>
          </a:p>
          <a:p>
            <a:pPr marL="171450" indent="-171450">
              <a:buFontTx/>
              <a:buChar char="-"/>
            </a:pPr>
            <a:r>
              <a:rPr lang="en-US" dirty="0"/>
              <a:t>This naturally brings us to a discussion about backgrounds</a:t>
            </a:r>
          </a:p>
          <a:p>
            <a:pPr marL="171450" indent="-171450">
              <a:buFontTx/>
              <a:buChar char="-"/>
            </a:pPr>
            <a:r>
              <a:rPr lang="en-US" dirty="0"/>
              <a:t>The most obvious background to me is the from the decay process for the dark boson we are interested in occurring from a photon decay. We cannot filter this background further without risking cutting our signal because the electron/positron pair are behaving the exact way we expect those from our signal to, only with a wider range of momenta since the photon could exist with a wider range of energies</a:t>
            </a:r>
          </a:p>
          <a:p>
            <a:pPr marL="171450" indent="-171450">
              <a:buFontTx/>
              <a:buChar char="-"/>
            </a:pPr>
            <a:r>
              <a:rPr lang="en-US" dirty="0"/>
              <a:t>The second type of background we face is our reducible background where scattered electrons have the right momenta and angle to pass through the electron spectrometer arm and reach the detector system. This not only introduces concerns of increasing the rate at our detectors, but if the electron arrives at the same time as a positron from the irreducible background, the two could falsely be identified as a coincidence pair and lead to an incorrect invariant mass calculation</a:t>
            </a:r>
          </a:p>
          <a:p>
            <a:pPr marL="171450" indent="-171450">
              <a:buFontTx/>
              <a:buChar char="-"/>
            </a:pPr>
            <a:r>
              <a:rPr lang="en-US" dirty="0"/>
              <a:t>As you can see, you backgrounds are predicted to be significant compared to signal, and this is with the coupling strength squared factor being exaggerated by three orders of magnitude so you can see the signal line. So it is important that we are reducing the reducible background wherever possible. In addition to the spectrometer arm filtering and it’s angular placement, we do this by maximizing trigger system precision.</a:t>
            </a:r>
          </a:p>
        </p:txBody>
      </p:sp>
      <p:sp>
        <p:nvSpPr>
          <p:cNvPr id="4" name="Slide Number Placeholder 3"/>
          <p:cNvSpPr>
            <a:spLocks noGrp="1"/>
          </p:cNvSpPr>
          <p:nvPr>
            <p:ph type="sldNum" sz="quarter" idx="5"/>
          </p:nvPr>
        </p:nvSpPr>
        <p:spPr/>
        <p:txBody>
          <a:bodyPr/>
          <a:lstStyle/>
          <a:p>
            <a:fld id="{1AFA6A82-C43D-0E45-8BBC-3BA89641B414}" type="slidenum">
              <a:rPr lang="en-US" smtClean="0"/>
              <a:t>6</a:t>
            </a:fld>
            <a:endParaRPr lang="en-US" dirty="0"/>
          </a:p>
        </p:txBody>
      </p:sp>
    </p:spTree>
    <p:extLst>
      <p:ext uri="{BB962C8B-B14F-4D97-AF65-F5344CB8AC3E}">
        <p14:creationId xmlns:p14="http://schemas.microsoft.com/office/powerpoint/2010/main" val="3394145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As we speak, the DarkLight team is at TRIUMF completing installation. We will begin our 30 MeV commissioning run in the next couple weeks which will last for 300 beam hours</a:t>
            </a:r>
          </a:p>
          <a:p>
            <a:pPr marL="171450" indent="-171450">
              <a:buFontTx/>
              <a:buChar char="-"/>
            </a:pPr>
            <a:r>
              <a:rPr lang="en-US" dirty="0"/>
              <a:t>In August we will begin our 30 MeV particle search set to collect 1000 hours of data before the TRIUMF long shutdown starting in January</a:t>
            </a:r>
          </a:p>
          <a:p>
            <a:pPr marL="171450" indent="-171450">
              <a:buFontTx/>
              <a:buChar char="-"/>
            </a:pPr>
            <a:r>
              <a:rPr lang="en-US" dirty="0"/>
              <a:t>We’ll be spending the shutdown doing analysis from the 30 MeV run and planning for the proposed 50 MeV upgrade</a:t>
            </a:r>
          </a:p>
          <a:p>
            <a:endParaRPr lang="en-US" dirty="0"/>
          </a:p>
          <a:p>
            <a:endParaRPr lang="en-US" dirty="0"/>
          </a:p>
          <a:p>
            <a:endParaRPr lang="en-US" dirty="0"/>
          </a:p>
          <a:p>
            <a:r>
              <a:rPr lang="en-US" dirty="0"/>
              <a:t>E-linac record up-time is 3 days</a:t>
            </a:r>
          </a:p>
        </p:txBody>
      </p:sp>
      <p:sp>
        <p:nvSpPr>
          <p:cNvPr id="4" name="Slide Number Placeholder 3"/>
          <p:cNvSpPr>
            <a:spLocks noGrp="1"/>
          </p:cNvSpPr>
          <p:nvPr>
            <p:ph type="sldNum" sz="quarter" idx="5"/>
          </p:nvPr>
        </p:nvSpPr>
        <p:spPr/>
        <p:txBody>
          <a:bodyPr/>
          <a:lstStyle/>
          <a:p>
            <a:fld id="{1AFA6A82-C43D-0E45-8BBC-3BA89641B414}" type="slidenum">
              <a:rPr lang="en-US" smtClean="0"/>
              <a:t>7</a:t>
            </a:fld>
            <a:endParaRPr lang="en-US" dirty="0"/>
          </a:p>
        </p:txBody>
      </p:sp>
    </p:spTree>
    <p:extLst>
      <p:ext uri="{BB962C8B-B14F-4D97-AF65-F5344CB8AC3E}">
        <p14:creationId xmlns:p14="http://schemas.microsoft.com/office/powerpoint/2010/main" val="4271756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Starts at 7 minute mark</a:t>
            </a:r>
          </a:p>
          <a:p>
            <a:endParaRPr lang="en-US" dirty="0"/>
          </a:p>
          <a:p>
            <a:pPr marL="171450" indent="-171450">
              <a:buFontTx/>
              <a:buChar char="-"/>
            </a:pPr>
            <a:r>
              <a:rPr lang="en-US" dirty="0"/>
              <a:t>So, I mentioned how the trigger system is important in reducing our backgrounds and correctly identifying coincident pairs of particles. Understanding this system and maximizing it’s potential is what my work is all about!</a:t>
            </a:r>
          </a:p>
          <a:p>
            <a:pPr marL="171450" indent="-171450">
              <a:buFontTx/>
              <a:buChar char="-"/>
            </a:pPr>
            <a:r>
              <a:rPr lang="en-US" dirty="0"/>
              <a:t>Our trigger system is composed of two identical detectors, each made up of eight plastic scintillators. When a charged particle interacts with the scintillator light is produced and directed down the light guides on each end onto a set of six </a:t>
            </a:r>
            <a:r>
              <a:rPr lang="en-US" dirty="0" err="1"/>
              <a:t>SiPM</a:t>
            </a:r>
            <a:r>
              <a:rPr lang="en-US" dirty="0"/>
              <a:t>.</a:t>
            </a:r>
          </a:p>
          <a:p>
            <a:pPr marL="171450" indent="-171450">
              <a:buFontTx/>
              <a:buChar char="-"/>
            </a:pPr>
            <a:r>
              <a:rPr lang="en-US" dirty="0"/>
              <a:t>Here, we see the scintillator and an example scintillator pair that we call a paddle. Four of them are mounted together to form our detector, then light sealed which is not shown here.</a:t>
            </a:r>
          </a:p>
          <a:p>
            <a:pPr marL="171450" indent="-171450">
              <a:buFontTx/>
              <a:buChar char="-"/>
            </a:pPr>
            <a:r>
              <a:rPr lang="en-US" dirty="0"/>
              <a:t>Another feature you will notice is this copper plate sticking out above the scintillators, this is for cooling since we can’t cool the </a:t>
            </a:r>
            <a:r>
              <a:rPr lang="en-US" dirty="0" err="1"/>
              <a:t>SiPMs</a:t>
            </a:r>
            <a:r>
              <a:rPr lang="en-US" dirty="0"/>
              <a:t> directly due to our light shielding structures.</a:t>
            </a:r>
          </a:p>
        </p:txBody>
      </p:sp>
      <p:sp>
        <p:nvSpPr>
          <p:cNvPr id="4" name="Slide Number Placeholder 3"/>
          <p:cNvSpPr>
            <a:spLocks noGrp="1"/>
          </p:cNvSpPr>
          <p:nvPr>
            <p:ph type="sldNum" sz="quarter" idx="5"/>
          </p:nvPr>
        </p:nvSpPr>
        <p:spPr/>
        <p:txBody>
          <a:bodyPr/>
          <a:lstStyle/>
          <a:p>
            <a:fld id="{1AFA6A82-C43D-0E45-8BBC-3BA89641B414}" type="slidenum">
              <a:rPr lang="en-US" smtClean="0"/>
              <a:t>8</a:t>
            </a:fld>
            <a:endParaRPr lang="en-US" dirty="0"/>
          </a:p>
        </p:txBody>
      </p:sp>
    </p:spTree>
    <p:extLst>
      <p:ext uri="{BB962C8B-B14F-4D97-AF65-F5344CB8AC3E}">
        <p14:creationId xmlns:p14="http://schemas.microsoft.com/office/powerpoint/2010/main" val="1217607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Positron rate: 10kHz</a:t>
            </a:r>
          </a:p>
          <a:p>
            <a:r>
              <a:rPr lang="en-US" dirty="0"/>
              <a:t>Election rate: 10 MHz</a:t>
            </a:r>
          </a:p>
          <a:p>
            <a:r>
              <a:rPr lang="en-US" dirty="0"/>
              <a:t>TDR simulation section. 1.5 ns bunch spacing is the space between the beam electrons. So we want to be able to resolve them to 3 sigma. 500 </a:t>
            </a:r>
            <a:r>
              <a:rPr lang="en-US" dirty="0" err="1"/>
              <a:t>ps</a:t>
            </a:r>
            <a:r>
              <a:rPr lang="en-US" dirty="0"/>
              <a:t> is the highest time resolution we can accept.</a:t>
            </a:r>
          </a:p>
          <a:p>
            <a:endParaRPr lang="en-US" dirty="0"/>
          </a:p>
          <a:p>
            <a:pPr marL="171450" indent="-171450">
              <a:buFontTx/>
              <a:buChar char="-"/>
            </a:pPr>
            <a:r>
              <a:rPr lang="en-US" dirty="0"/>
              <a:t>The first quantity of interest in trigger characterization is of course of time resolution since momentum reconstruction relies on accurate pairings of particles. Given our bunch spacing we need to be able to achieve a time resolution of better than 0.5 ns.</a:t>
            </a:r>
          </a:p>
          <a:p>
            <a:pPr marL="171450" indent="-171450">
              <a:buFontTx/>
              <a:buChar char="-"/>
            </a:pPr>
            <a:r>
              <a:rPr lang="en-US" dirty="0"/>
              <a:t>To determine time resolution, cosmic ray data was taken using a large number of scintillators and we produced a histogram of the time difference along each scintillator. Since we have a constantly running clock inside of our </a:t>
            </a:r>
            <a:r>
              <a:rPr lang="en-US" dirty="0" err="1"/>
              <a:t>fpga</a:t>
            </a:r>
            <a:r>
              <a:rPr lang="en-US" dirty="0"/>
              <a:t> we can’t work in absolute arrival times, so the get rid of the offset we work with the difference in the time each end of a scintillator sees a signal, since one interaction will produce light going out in both directions. Cosmic rays will arrive at the detector uniformly over its length, creating a uniform distribution smeared by the resolution of our detector at the edges. By fitting the edges and averaging over multiple scintillators we received a time resolution that meets </a:t>
            </a:r>
            <a:r>
              <a:rPr lang="en-US" dirty="0" err="1"/>
              <a:t>darklight’s</a:t>
            </a:r>
            <a:r>
              <a:rPr lang="en-US" dirty="0"/>
              <a:t> requirements</a:t>
            </a:r>
          </a:p>
        </p:txBody>
      </p:sp>
      <p:sp>
        <p:nvSpPr>
          <p:cNvPr id="4" name="Slide Number Placeholder 3"/>
          <p:cNvSpPr>
            <a:spLocks noGrp="1"/>
          </p:cNvSpPr>
          <p:nvPr>
            <p:ph type="sldNum" sz="quarter" idx="5"/>
          </p:nvPr>
        </p:nvSpPr>
        <p:spPr/>
        <p:txBody>
          <a:bodyPr/>
          <a:lstStyle/>
          <a:p>
            <a:fld id="{1AFA6A82-C43D-0E45-8BBC-3BA89641B414}" type="slidenum">
              <a:rPr lang="en-US" smtClean="0"/>
              <a:t>9</a:t>
            </a:fld>
            <a:endParaRPr lang="en-US" dirty="0"/>
          </a:p>
        </p:txBody>
      </p:sp>
    </p:spTree>
    <p:extLst>
      <p:ext uri="{BB962C8B-B14F-4D97-AF65-F5344CB8AC3E}">
        <p14:creationId xmlns:p14="http://schemas.microsoft.com/office/powerpoint/2010/main" val="262184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Mention the distinction between position resolution and being able to tell two points apart from each other. A standard reference for telling two thing apart is 3 sigma</a:t>
            </a:r>
          </a:p>
          <a:p>
            <a:pPr marL="171450" indent="-171450">
              <a:buFontTx/>
              <a:buChar char="-"/>
            </a:pPr>
            <a:endParaRPr lang="en-US" dirty="0"/>
          </a:p>
          <a:p>
            <a:pPr marL="171450" indent="-171450">
              <a:buFontTx/>
              <a:buChar char="-"/>
            </a:pPr>
            <a:r>
              <a:rPr lang="en-US" dirty="0"/>
              <a:t>The triggers’ role does not stop at precise time measurements. While the GEMs are DarkLight’s primary means of position determination sometimes additional information will be required to determine which hit on the GEMs we will use, like if two hits on the GEMs arrive in close succession. If they triggers have position resolving capabilities, then once they use time information to determine which hit has a coincident match, we can isolate that hit to a region of the GEMs and select the hit that arrived within it.</a:t>
            </a:r>
          </a:p>
          <a:p>
            <a:pPr marL="171450" indent="-171450">
              <a:buFontTx/>
              <a:buChar char="-"/>
            </a:pPr>
            <a:r>
              <a:rPr lang="en-US" dirty="0"/>
              <a:t>Since we are looking at time difference along a scintillator data as discussed, a time difference near zero should mean a hit interacted at the center of the bar, with high positives and negatives corresponding to hits at the left and right edges. By using a source to control the position I delivered particles to, I could vary the impact position over the length of the scintillator over multiple runs. </a:t>
            </a:r>
          </a:p>
          <a:p>
            <a:pPr marL="171450" indent="-171450">
              <a:buFontTx/>
              <a:buChar char="-"/>
            </a:pPr>
            <a:r>
              <a:rPr lang="en-US" dirty="0"/>
              <a:t>I used the centroid of each distribution and the source position to get a conversion factor between a time and position axis.</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1AFA6A82-C43D-0E45-8BBC-3BA89641B414}" type="slidenum">
              <a:rPr lang="en-US" smtClean="0"/>
              <a:t>10</a:t>
            </a:fld>
            <a:endParaRPr lang="en-US" dirty="0"/>
          </a:p>
        </p:txBody>
      </p:sp>
    </p:spTree>
    <p:extLst>
      <p:ext uri="{BB962C8B-B14F-4D97-AF65-F5344CB8AC3E}">
        <p14:creationId xmlns:p14="http://schemas.microsoft.com/office/powerpoint/2010/main" val="855948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15" name="Rectangle 14"/>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2025-06-07</a:t>
            </a:fld>
            <a:endParaRPr lang="en-US" dirty="0">
              <a:solidFill>
                <a:schemeClr val="bg2">
                  <a:lumMod val="10000"/>
                </a:schemeClr>
              </a:solidFill>
              <a:latin typeface="Arial" panose="020B0604020202020204"/>
            </a:endParaRPr>
          </a:p>
        </p:txBody>
      </p:sp>
      <p:sp>
        <p:nvSpPr>
          <p:cNvPr id="17"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18" name="TextBox 17"/>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0"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4"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82534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7" name="Text Placeholder 2"/>
          <p:cNvSpPr>
            <a:spLocks noGrp="1"/>
          </p:cNvSpPr>
          <p:nvPr>
            <p:ph type="body" idx="1"/>
          </p:nvPr>
        </p:nvSpPr>
        <p:spPr>
          <a:xfrm>
            <a:off x="773411" y="2032777"/>
            <a:ext cx="4869743" cy="769809"/>
          </a:xfrm>
          <a:prstGeom prst="rect">
            <a:avLst/>
          </a:prstGeom>
        </p:spPr>
        <p:txBody>
          <a:bodyPr anchor="b">
            <a:noAutofit/>
          </a:bodyPr>
          <a:lstStyle>
            <a:lvl1pPr marL="0" indent="0" algn="l">
              <a:lnSpc>
                <a:spcPct val="100000"/>
              </a:lnSpc>
              <a:buNone/>
              <a:defRPr sz="2200" b="0" cap="none" baseline="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8" name="Content Placeholder 3"/>
          <p:cNvSpPr>
            <a:spLocks noGrp="1"/>
          </p:cNvSpPr>
          <p:nvPr>
            <p:ph sz="half" idx="2"/>
          </p:nvPr>
        </p:nvSpPr>
        <p:spPr>
          <a:xfrm>
            <a:off x="773410" y="3337854"/>
            <a:ext cx="4869744" cy="3040252"/>
          </a:xfrm>
          <a:prstGeom prst="rect">
            <a:avLst/>
          </a:prstGeom>
        </p:spPr>
        <p:txBody>
          <a:bodyPr>
            <a:no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a:defRPr sz="3200"/>
            </a:lvl4pPr>
            <a:lvl5pPr>
              <a:defRPr sz="3200"/>
            </a:lvl5pPr>
          </a:lstStyle>
          <a:p>
            <a:pPr lvl="0"/>
            <a:r>
              <a:rPr lang="en-US" dirty="0"/>
              <a:t>Edit Master text styles</a:t>
            </a:r>
          </a:p>
          <a:p>
            <a:pPr lvl="1"/>
            <a:r>
              <a:rPr lang="en-US" dirty="0"/>
              <a:t>Second level</a:t>
            </a:r>
          </a:p>
          <a:p>
            <a:pPr lvl="2"/>
            <a:r>
              <a:rPr lang="en-US" dirty="0"/>
              <a:t>Third level</a:t>
            </a:r>
          </a:p>
        </p:txBody>
      </p:sp>
      <p:sp>
        <p:nvSpPr>
          <p:cNvPr id="9" name="Text Placeholder 2"/>
          <p:cNvSpPr>
            <a:spLocks noGrp="1"/>
          </p:cNvSpPr>
          <p:nvPr>
            <p:ph type="body" idx="12"/>
          </p:nvPr>
        </p:nvSpPr>
        <p:spPr>
          <a:xfrm>
            <a:off x="5968074" y="2032777"/>
            <a:ext cx="4869743" cy="769809"/>
          </a:xfrm>
          <a:prstGeom prst="rect">
            <a:avLst/>
          </a:prstGeom>
        </p:spPr>
        <p:txBody>
          <a:bodyPr anchor="b">
            <a:noAutofit/>
          </a:bodyPr>
          <a:lstStyle>
            <a:lvl1pPr marL="0" indent="0" algn="l">
              <a:lnSpc>
                <a:spcPct val="100000"/>
              </a:lnSpc>
              <a:buNone/>
              <a:defRPr sz="2200" b="0" cap="none" baseline="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0" name="Content Placeholder 3"/>
          <p:cNvSpPr>
            <a:spLocks noGrp="1"/>
          </p:cNvSpPr>
          <p:nvPr>
            <p:ph sz="half" idx="13"/>
          </p:nvPr>
        </p:nvSpPr>
        <p:spPr>
          <a:xfrm>
            <a:off x="5968073" y="3337854"/>
            <a:ext cx="4869744" cy="3040251"/>
          </a:xfrm>
          <a:prstGeom prst="rect">
            <a:avLst/>
          </a:prstGeom>
        </p:spPr>
        <p:txBody>
          <a:bodyPr>
            <a:no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a:defRPr sz="3200"/>
            </a:lvl4pPr>
            <a:lvl5pPr>
              <a:defRPr sz="3200"/>
            </a:lvl5pPr>
          </a:lstStyle>
          <a:p>
            <a:pPr lvl="0"/>
            <a:r>
              <a:rPr lang="en-US" dirty="0"/>
              <a:t>Edit Master text styles</a:t>
            </a:r>
          </a:p>
          <a:p>
            <a:pPr lvl="1"/>
            <a:r>
              <a:rPr lang="en-US" dirty="0"/>
              <a:t>Second level</a:t>
            </a:r>
          </a:p>
          <a:p>
            <a:pPr lvl="2"/>
            <a:r>
              <a:rPr lang="en-US" dirty="0"/>
              <a:t>Third level</a:t>
            </a:r>
          </a:p>
        </p:txBody>
      </p:sp>
      <p:sp>
        <p:nvSpPr>
          <p:cNvPr id="11" name="Title 1"/>
          <p:cNvSpPr>
            <a:spLocks noGrp="1"/>
          </p:cNvSpPr>
          <p:nvPr>
            <p:ph type="title" hasCustomPrompt="1"/>
          </p:nvPr>
        </p:nvSpPr>
        <p:spPr>
          <a:xfrm>
            <a:off x="773410" y="979687"/>
            <a:ext cx="10064407" cy="637077"/>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dirty="0"/>
              <a:t>Click to edit master title style</a:t>
            </a:r>
          </a:p>
        </p:txBody>
      </p:sp>
    </p:spTree>
    <p:extLst>
      <p:ext uri="{BB962C8B-B14F-4D97-AF65-F5344CB8AC3E}">
        <p14:creationId xmlns:p14="http://schemas.microsoft.com/office/powerpoint/2010/main" val="1903464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2"/>
          </a:xfrm>
          <a:prstGeom prst="rect">
            <a:avLst/>
          </a:prstGeom>
        </p:spPr>
        <p:txBody>
          <a:bodyPr anchor="t">
            <a:normAutofit/>
          </a:bodyPr>
          <a:lstStyle>
            <a:lvl1pPr algn="l">
              <a:defRPr sz="3200" b="0">
                <a:solidFill>
                  <a:srgbClr val="00B0F0"/>
                </a:solidFill>
                <a:latin typeface="+mn-lt"/>
              </a:defRPr>
            </a:lvl1pPr>
          </a:lstStyle>
          <a:p>
            <a:r>
              <a:rPr lang="en-US" dirty="0"/>
              <a:t>Click to edit Master title style</a:t>
            </a:r>
          </a:p>
        </p:txBody>
      </p:sp>
      <p:sp>
        <p:nvSpPr>
          <p:cNvPr id="11"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Content Placeholder 2"/>
          <p:cNvSpPr>
            <a:spLocks noGrp="1"/>
          </p:cNvSpPr>
          <p:nvPr>
            <p:ph idx="1"/>
          </p:nvPr>
        </p:nvSpPr>
        <p:spPr>
          <a:xfrm>
            <a:off x="5075864" y="2032776"/>
            <a:ext cx="5446278" cy="3931442"/>
          </a:xfrm>
          <a:prstGeom prst="rect">
            <a:avLst/>
          </a:prstGeom>
        </p:spPr>
        <p:txBody>
          <a:bodyPr anchor="ctr"/>
          <a:lstStyle>
            <a:lvl1pPr marL="228600" indent="-228600">
              <a:buClr>
                <a:srgbClr val="00B0F0"/>
              </a:buClr>
              <a:buFont typeface="Wingdings" charset="2"/>
              <a:buChar char="§"/>
              <a:defRPr sz="3200" b="0" i="0">
                <a:solidFill>
                  <a:schemeClr val="tx1"/>
                </a:solidFill>
                <a:latin typeface="Arial" charset="0"/>
                <a:ea typeface="Arial" charset="0"/>
                <a:cs typeface="Arial" charset="0"/>
              </a:defRPr>
            </a:lvl1pPr>
            <a:lvl2pPr marL="685800" indent="-228600">
              <a:buClr>
                <a:srgbClr val="00B0F0"/>
              </a:buClr>
              <a:buFont typeface="Wingdings" charset="2"/>
              <a:buChar char="§"/>
              <a:defRPr sz="3200" b="0" i="0">
                <a:solidFill>
                  <a:schemeClr val="tx1"/>
                </a:solidFill>
                <a:latin typeface="Arial" charset="0"/>
                <a:ea typeface="Arial" charset="0"/>
                <a:cs typeface="Arial" charset="0"/>
              </a:defRPr>
            </a:lvl2pPr>
            <a:lvl3pPr marL="1143000" indent="-228600">
              <a:buClr>
                <a:srgbClr val="00B0F0"/>
              </a:buClr>
              <a:buFont typeface="Wingdings" charset="2"/>
              <a:buChar char="§"/>
              <a:defRPr sz="3200" b="0" i="0">
                <a:solidFill>
                  <a:schemeClr val="tx1"/>
                </a:solidFill>
                <a:latin typeface="Arial" charset="0"/>
                <a:ea typeface="Arial" charset="0"/>
                <a:cs typeface="Arial" charset="0"/>
              </a:defRPr>
            </a:lvl3pPr>
            <a:lvl4pPr marL="1600200" indent="-228600">
              <a:buClr>
                <a:srgbClr val="00B0F0"/>
              </a:buClr>
              <a:buFont typeface="Wingdings" charset="2"/>
              <a:buChar char="§"/>
              <a:defRPr sz="3200" b="0" i="0">
                <a:solidFill>
                  <a:schemeClr val="tx1"/>
                </a:solidFill>
                <a:latin typeface="Arial" charset="0"/>
                <a:ea typeface="Arial" charset="0"/>
                <a:cs typeface="Arial" charset="0"/>
              </a:defRPr>
            </a:lvl4pPr>
            <a:lvl5pPr marL="2057400" indent="-228600">
              <a:buClr>
                <a:srgbClr val="00B0F0"/>
              </a:buClr>
              <a:buFont typeface="Wingdings" charset="2"/>
              <a:buChar char="§"/>
              <a:defRPr sz="3200" b="0" i="0">
                <a:solidFill>
                  <a:schemeClr val="tx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56365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8" name="Title 1"/>
          <p:cNvSpPr>
            <a:spLocks noGrp="1"/>
          </p:cNvSpPr>
          <p:nvPr>
            <p:ph type="title"/>
          </p:nvPr>
        </p:nvSpPr>
        <p:spPr>
          <a:xfrm>
            <a:off x="661743" y="2032776"/>
            <a:ext cx="3938833" cy="1581962"/>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dirty="0"/>
              <a:t>Click to edit Master title style</a:t>
            </a:r>
          </a:p>
        </p:txBody>
      </p:sp>
      <p:sp>
        <p:nvSpPr>
          <p:cNvPr id="9"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Picture Placeholder 2"/>
          <p:cNvSpPr>
            <a:spLocks noGrp="1" noChangeAspect="1"/>
          </p:cNvSpPr>
          <p:nvPr>
            <p:ph type="pic" idx="1"/>
          </p:nvPr>
        </p:nvSpPr>
        <p:spPr>
          <a:xfrm>
            <a:off x="6747062" y="979688"/>
            <a:ext cx="4182876"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1468787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7687507"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a:spLocks noGrp="1"/>
          </p:cNvSpPr>
          <p:nvPr>
            <p:ph type="title" hasCustomPrompt="1"/>
          </p:nvPr>
        </p:nvSpPr>
        <p:spPr>
          <a:xfrm>
            <a:off x="1947791" y="979688"/>
            <a:ext cx="7687507" cy="663582"/>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dirty="0"/>
              <a:t>Click to edit master title style</a:t>
            </a:r>
          </a:p>
        </p:txBody>
      </p:sp>
    </p:spTree>
    <p:extLst>
      <p:ext uri="{BB962C8B-B14F-4D97-AF65-F5344CB8AC3E}">
        <p14:creationId xmlns:p14="http://schemas.microsoft.com/office/powerpoint/2010/main" val="592065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6921889"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a:spLocks noGrp="1"/>
          </p:cNvSpPr>
          <p:nvPr>
            <p:ph type="title" hasCustomPrompt="1"/>
          </p:nvPr>
        </p:nvSpPr>
        <p:spPr>
          <a:xfrm rot="5400000">
            <a:off x="7116880" y="3953881"/>
            <a:ext cx="4439522" cy="597317"/>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dirty="0"/>
              <a:t>Click to edit master title style</a:t>
            </a:r>
          </a:p>
        </p:txBody>
      </p:sp>
    </p:spTree>
    <p:extLst>
      <p:ext uri="{BB962C8B-B14F-4D97-AF65-F5344CB8AC3E}">
        <p14:creationId xmlns:p14="http://schemas.microsoft.com/office/powerpoint/2010/main" val="1560668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ur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0"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dirty="0"/>
              <a:t>Thank you</a:t>
            </a:r>
            <a:br>
              <a:rPr lang="en-US" dirty="0"/>
            </a:br>
            <a:r>
              <a:rPr lang="en-US" dirty="0">
                <a:solidFill>
                  <a:srgbClr val="00B0F0"/>
                </a:solidFill>
              </a:rPr>
              <a:t>Merci</a:t>
            </a:r>
            <a:endParaRPr lang="en-US" dirty="0"/>
          </a:p>
        </p:txBody>
      </p:sp>
      <p:sp>
        <p:nvSpPr>
          <p:cNvPr id="13"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dirty="0"/>
              <a:t>Social Handles</a:t>
            </a:r>
          </a:p>
        </p:txBody>
      </p:sp>
      <p:sp>
        <p:nvSpPr>
          <p:cNvPr id="14"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dirty="0"/>
              <a:t>Edit Master text styles</a:t>
            </a:r>
          </a:p>
        </p:txBody>
      </p:sp>
    </p:spTree>
    <p:extLst>
      <p:ext uri="{BB962C8B-B14F-4D97-AF65-F5344CB8AC3E}">
        <p14:creationId xmlns:p14="http://schemas.microsoft.com/office/powerpoint/2010/main" val="1130185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ur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dirty="0"/>
              <a:t>Thank you</a:t>
            </a:r>
            <a:br>
              <a:rPr lang="en-US" dirty="0"/>
            </a:br>
            <a:r>
              <a:rPr lang="en-US" dirty="0">
                <a:solidFill>
                  <a:srgbClr val="00B0F0"/>
                </a:solidFill>
              </a:rPr>
              <a:t>Merci</a:t>
            </a:r>
            <a:endParaRPr lang="en-US" dirty="0"/>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dirty="0"/>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Edit Master text styles</a:t>
            </a:r>
          </a:p>
        </p:txBody>
      </p:sp>
    </p:spTree>
    <p:extLst>
      <p:ext uri="{BB962C8B-B14F-4D97-AF65-F5344CB8AC3E}">
        <p14:creationId xmlns:p14="http://schemas.microsoft.com/office/powerpoint/2010/main" val="535462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ur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dirty="0"/>
              <a:t>Thank you</a:t>
            </a:r>
            <a:br>
              <a:rPr lang="en-US" dirty="0"/>
            </a:br>
            <a:r>
              <a:rPr lang="en-US" dirty="0">
                <a:solidFill>
                  <a:srgbClr val="00B0F0"/>
                </a:solidFill>
              </a:rPr>
              <a:t>Merci</a:t>
            </a:r>
            <a:endParaRPr lang="en-US" dirty="0"/>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dirty="0"/>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Edit Master text styles</a:t>
            </a:r>
          </a:p>
        </p:txBody>
      </p:sp>
    </p:spTree>
    <p:extLst>
      <p:ext uri="{BB962C8B-B14F-4D97-AF65-F5344CB8AC3E}">
        <p14:creationId xmlns:p14="http://schemas.microsoft.com/office/powerpoint/2010/main" val="1564176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ur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dirty="0"/>
              <a:t>Thank you</a:t>
            </a:r>
            <a:br>
              <a:rPr lang="en-US" dirty="0"/>
            </a:br>
            <a:r>
              <a:rPr lang="en-US" dirty="0">
                <a:solidFill>
                  <a:srgbClr val="00B0F0"/>
                </a:solidFill>
              </a:rPr>
              <a:t>Merci</a:t>
            </a:r>
            <a:endParaRPr lang="en-US" dirty="0"/>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dirty="0"/>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8"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dirty="0"/>
              <a:t>Thank you</a:t>
            </a:r>
            <a:br>
              <a:rPr lang="en-US" dirty="0"/>
            </a:br>
            <a:r>
              <a:rPr lang="en-US" dirty="0">
                <a:solidFill>
                  <a:srgbClr val="00B0F0"/>
                </a:solidFill>
              </a:rPr>
              <a:t>Merci</a:t>
            </a:r>
            <a:endParaRPr lang="en-US" dirty="0"/>
          </a:p>
        </p:txBody>
      </p:sp>
      <p:sp>
        <p:nvSpPr>
          <p:cNvPr id="9"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dirty="0"/>
              <a:t>Social Handles</a:t>
            </a:r>
          </a:p>
        </p:txBody>
      </p:sp>
      <p:sp>
        <p:nvSpPr>
          <p:cNvPr id="10"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Edit Master text styles</a:t>
            </a:r>
          </a:p>
        </p:txBody>
      </p:sp>
    </p:spTree>
    <p:extLst>
      <p:ext uri="{BB962C8B-B14F-4D97-AF65-F5344CB8AC3E}">
        <p14:creationId xmlns:p14="http://schemas.microsoft.com/office/powerpoint/2010/main" val="88593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20" name="TextBox 19"/>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1"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2"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2025-06-07</a:t>
            </a:fld>
            <a:endParaRPr lang="en-US" dirty="0">
              <a:solidFill>
                <a:schemeClr val="bg2">
                  <a:lumMod val="10000"/>
                </a:schemeClr>
              </a:solidFill>
              <a:latin typeface="Arial" panose="020B0604020202020204"/>
            </a:endParaRPr>
          </a:p>
        </p:txBody>
      </p:sp>
    </p:spTree>
    <p:extLst>
      <p:ext uri="{BB962C8B-B14F-4D97-AF65-F5344CB8AC3E}">
        <p14:creationId xmlns:p14="http://schemas.microsoft.com/office/powerpoint/2010/main" val="866811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3" name="Title 1"/>
          <p:cNvSpPr>
            <a:spLocks noGrp="1"/>
          </p:cNvSpPr>
          <p:nvPr>
            <p:ph type="title"/>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Click to edit Master title style</a:t>
            </a:r>
            <a:endParaRPr lang="en-US" dirty="0"/>
          </a:p>
        </p:txBody>
      </p:sp>
    </p:spTree>
    <p:extLst>
      <p:ext uri="{BB962C8B-B14F-4D97-AF65-F5344CB8AC3E}">
        <p14:creationId xmlns:p14="http://schemas.microsoft.com/office/powerpoint/2010/main" val="8026132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yclotr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5128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RI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343981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eson Ha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5896059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eo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921574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yclotron Grou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0394195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afe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2979259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uden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695984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I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376732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mote Handl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06589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2025-06-07</a:t>
            </a:fld>
            <a:endParaRPr lang="en-US" dirty="0">
              <a:solidFill>
                <a:schemeClr val="bg2">
                  <a:lumMod val="10000"/>
                </a:schemeClr>
              </a:solidFill>
              <a:latin typeface="Arial" panose="020B0604020202020204"/>
            </a:endParaRPr>
          </a:p>
        </p:txBody>
      </p:sp>
    </p:spTree>
    <p:extLst>
      <p:ext uri="{BB962C8B-B14F-4D97-AF65-F5344CB8AC3E}">
        <p14:creationId xmlns:p14="http://schemas.microsoft.com/office/powerpoint/2010/main" val="1740321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mote Handl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124815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mote Handling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701012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mote Handling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177894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F NIF">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9597145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099446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LPH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3738488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RAG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852085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SOSI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392674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lium Recyc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13151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R-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223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2025-06-07</a:t>
            </a:fld>
            <a:endParaRPr lang="en-US" dirty="0">
              <a:solidFill>
                <a:schemeClr val="bg2">
                  <a:lumMod val="10000"/>
                </a:schemeClr>
              </a:solidFill>
              <a:latin typeface="Arial" panose="020B0604020202020204"/>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R-13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53669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SCA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326409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ESCA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350479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er Tap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36687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sign Draf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982826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Rabbit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76498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Machine Sh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18993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rol Room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8286531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rol Room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520384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rol Room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67404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8"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9"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2025-06-07</a:t>
            </a:fld>
            <a:endParaRPr lang="en-US" dirty="0">
              <a:solidFill>
                <a:schemeClr val="bg2">
                  <a:lumMod val="10000"/>
                </a:schemeClr>
              </a:solidFill>
              <a:latin typeface="Arial" panose="020B0604020202020204"/>
            </a:endParaRPr>
          </a:p>
        </p:txBody>
      </p:sp>
    </p:spTree>
    <p:extLst>
      <p:ext uri="{BB962C8B-B14F-4D97-AF65-F5344CB8AC3E}">
        <p14:creationId xmlns:p14="http://schemas.microsoft.com/office/powerpoint/2010/main" val="8206242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aper Clip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56314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160825" y="6427294"/>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42001D-4332-F448-8F04-F45366A9630E}" type="slidenum">
              <a:rPr lang="en-US" sz="1600" smtClean="0">
                <a:solidFill>
                  <a:schemeClr val="bg2">
                    <a:lumMod val="10000"/>
                  </a:schemeClr>
                </a:solidFill>
                <a:latin typeface="Arial" panose="020B0604020202020204"/>
              </a:rPr>
              <a:t>‹#›</a:t>
            </a:fld>
            <a:endParaRPr lang="en-US" sz="1600" dirty="0">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681471" y="652210"/>
            <a:ext cx="8953827" cy="650329"/>
          </a:xfrm>
          <a:prstGeom prst="rect">
            <a:avLst/>
          </a:prstGeom>
        </p:spPr>
        <p:txBody>
          <a:bodyPr>
            <a:normAutofit/>
          </a:bodyPr>
          <a:lstStyle>
            <a:lvl1pPr algn="l">
              <a:defRPr sz="2800" b="1" i="0">
                <a:solidFill>
                  <a:srgbClr val="00B0F0"/>
                </a:solidFill>
                <a:latin typeface="Arial" charset="0"/>
                <a:ea typeface="Arial" charset="0"/>
                <a:cs typeface="Arial" charset="0"/>
              </a:defRPr>
            </a:lvl1pPr>
          </a:lstStyle>
          <a:p>
            <a:r>
              <a:rPr lang="en-US" dirty="0"/>
              <a:t>Click to edit master title style</a:t>
            </a:r>
          </a:p>
        </p:txBody>
      </p:sp>
      <p:sp>
        <p:nvSpPr>
          <p:cNvPr id="12" name="Content Placeholder 2"/>
          <p:cNvSpPr>
            <a:spLocks noGrp="1"/>
          </p:cNvSpPr>
          <p:nvPr>
            <p:ph idx="1"/>
          </p:nvPr>
        </p:nvSpPr>
        <p:spPr>
          <a:xfrm>
            <a:off x="681471" y="2032777"/>
            <a:ext cx="8953827" cy="3939398"/>
          </a:xfrm>
          <a:prstGeom prst="rect">
            <a:avLst/>
          </a:prstGeom>
        </p:spPr>
        <p:txBody>
          <a:bodyPr anchor="ctr">
            <a:normAutofit/>
          </a:bodyPr>
          <a:lstStyle>
            <a:lvl1pPr marL="228600" indent="-228600">
              <a:buClr>
                <a:srgbClr val="00B0F0"/>
              </a:buClr>
              <a:buFont typeface="Wingdings" pitchFamily="2" charset="2"/>
              <a:buChar char="§"/>
              <a:defRPr sz="3200" b="0" i="0">
                <a:solidFill>
                  <a:schemeClr val="tx1"/>
                </a:solidFill>
                <a:latin typeface="Arial" charset="0"/>
                <a:ea typeface="Arial" charset="0"/>
                <a:cs typeface="Arial" charset="0"/>
              </a:defRPr>
            </a:lvl1pPr>
            <a:lvl2pPr marL="685800" indent="-228600">
              <a:buClr>
                <a:srgbClr val="00B0F0"/>
              </a:buClr>
              <a:buFont typeface="Wingdings" pitchFamily="2" charset="2"/>
              <a:buChar char="§"/>
              <a:defRPr sz="3200" b="0" i="0">
                <a:solidFill>
                  <a:schemeClr val="tx1"/>
                </a:solidFill>
                <a:latin typeface="Arial" charset="0"/>
                <a:ea typeface="Arial" charset="0"/>
                <a:cs typeface="Arial" charset="0"/>
              </a:defRPr>
            </a:lvl2pPr>
            <a:lvl3pPr marL="1143000" indent="-228600">
              <a:buClr>
                <a:srgbClr val="00B0F0"/>
              </a:buClr>
              <a:buFont typeface="Wingdings" pitchFamily="2" charset="2"/>
              <a:buChar char="§"/>
              <a:defRPr sz="3200" b="0" i="0">
                <a:solidFill>
                  <a:schemeClr val="tx1"/>
                </a:solidFill>
                <a:latin typeface="Arial" charset="0"/>
                <a:ea typeface="Arial" charset="0"/>
                <a:cs typeface="Arial" charset="0"/>
              </a:defRPr>
            </a:lvl3pPr>
            <a:lvl4pPr marL="1600200" indent="-228600">
              <a:buClr>
                <a:srgbClr val="00B0F0"/>
              </a:buClr>
              <a:buFont typeface="Wingdings" pitchFamily="2" charset="2"/>
              <a:buChar char="§"/>
              <a:defRPr sz="3200" b="0" i="0">
                <a:solidFill>
                  <a:schemeClr val="tx1"/>
                </a:solidFill>
                <a:latin typeface="Arial" charset="0"/>
                <a:ea typeface="Arial" charset="0"/>
                <a:cs typeface="Arial" charset="0"/>
              </a:defRPr>
            </a:lvl4pPr>
            <a:lvl5pPr marL="2057400" indent="-228600">
              <a:buClr>
                <a:srgbClr val="00B0F0"/>
              </a:buClr>
              <a:buFont typeface="Wingdings" pitchFamily="2" charset="2"/>
              <a:buChar char="§"/>
              <a:defRPr sz="3200" b="0" i="0">
                <a:solidFill>
                  <a:schemeClr val="tx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752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7" name="Picture Placeholder 2"/>
          <p:cNvSpPr>
            <a:spLocks noGrp="1" noChangeAspect="1"/>
          </p:cNvSpPr>
          <p:nvPr>
            <p:ph type="pic" idx="1"/>
          </p:nvPr>
        </p:nvSpPr>
        <p:spPr>
          <a:xfrm>
            <a:off x="698269" y="979688"/>
            <a:ext cx="10231669"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123957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1"/>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dirty="0"/>
              <a:t>Click to edit Master title style</a:t>
            </a:r>
          </a:p>
        </p:txBody>
      </p:sp>
      <p:sp>
        <p:nvSpPr>
          <p:cNvPr id="14" name="Subtitle 2"/>
          <p:cNvSpPr>
            <a:spLocks noGrp="1"/>
          </p:cNvSpPr>
          <p:nvPr>
            <p:ph type="subTitle" idx="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58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dirty="0">
              <a:solidFill>
                <a:schemeClr val="bg2">
                  <a:lumMod val="10000"/>
                </a:schemeClr>
              </a:solidFill>
              <a:latin typeface="Arial" panose="020B0604020202020204"/>
            </a:endParaRPr>
          </a:p>
        </p:txBody>
      </p:sp>
      <p:sp>
        <p:nvSpPr>
          <p:cNvPr id="9" name="Content Placeholder 3"/>
          <p:cNvSpPr>
            <a:spLocks noGrp="1"/>
          </p:cNvSpPr>
          <p:nvPr>
            <p:ph sz="half" idx="2"/>
          </p:nvPr>
        </p:nvSpPr>
        <p:spPr>
          <a:xfrm>
            <a:off x="773410"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Edit Master text styles</a:t>
            </a:r>
          </a:p>
          <a:p>
            <a:pPr lvl="1"/>
            <a:r>
              <a:rPr lang="en-US"/>
              <a:t>Second level</a:t>
            </a:r>
          </a:p>
          <a:p>
            <a:pPr lvl="2"/>
            <a:r>
              <a:rPr lang="en-US"/>
              <a:t>Third level</a:t>
            </a:r>
          </a:p>
        </p:txBody>
      </p:sp>
      <p:sp>
        <p:nvSpPr>
          <p:cNvPr id="10" name="Content Placeholder 3"/>
          <p:cNvSpPr>
            <a:spLocks noGrp="1"/>
          </p:cNvSpPr>
          <p:nvPr>
            <p:ph sz="half" idx="13"/>
          </p:nvPr>
        </p:nvSpPr>
        <p:spPr>
          <a:xfrm>
            <a:off x="5968073"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0661670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023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86" r:id="rId4"/>
    <p:sldLayoutId id="2147483817" r:id="rId5"/>
    <p:sldLayoutId id="2147483770" r:id="rId6"/>
    <p:sldLayoutId id="2147483784" r:id="rId7"/>
    <p:sldLayoutId id="2147483771"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8" r:id="rId18"/>
    <p:sldLayoutId id="2147483818" r:id="rId19"/>
    <p:sldLayoutId id="2147483785" r:id="rId20"/>
    <p:sldLayoutId id="2147483790" r:id="rId21"/>
    <p:sldLayoutId id="2147483791" r:id="rId22"/>
    <p:sldLayoutId id="2147483793" r:id="rId23"/>
    <p:sldLayoutId id="2147483794" r:id="rId24"/>
    <p:sldLayoutId id="2147483795" r:id="rId25"/>
    <p:sldLayoutId id="2147483798" r:id="rId26"/>
    <p:sldLayoutId id="2147483799" r:id="rId27"/>
    <p:sldLayoutId id="2147483800" r:id="rId28"/>
    <p:sldLayoutId id="2147483801" r:id="rId29"/>
    <p:sldLayoutId id="2147483802" r:id="rId30"/>
    <p:sldLayoutId id="2147483803" r:id="rId31"/>
    <p:sldLayoutId id="2147483804" r:id="rId32"/>
    <p:sldLayoutId id="2147483805" r:id="rId33"/>
    <p:sldLayoutId id="2147483806" r:id="rId34"/>
    <p:sldLayoutId id="2147483807" r:id="rId35"/>
    <p:sldLayoutId id="2147483808" r:id="rId36"/>
    <p:sldLayoutId id="2147483809" r:id="rId37"/>
    <p:sldLayoutId id="2147483810" r:id="rId38"/>
    <p:sldLayoutId id="2147483811" r:id="rId39"/>
    <p:sldLayoutId id="2147483812" r:id="rId40"/>
    <p:sldLayoutId id="2147483813" r:id="rId41"/>
    <p:sldLayoutId id="2147483796" r:id="rId42"/>
    <p:sldLayoutId id="2147483821" r:id="rId43"/>
    <p:sldLayoutId id="2147483823" r:id="rId44"/>
    <p:sldLayoutId id="2147483819" r:id="rId45"/>
    <p:sldLayoutId id="2147483820" r:id="rId46"/>
    <p:sldLayoutId id="2147483814" r:id="rId47"/>
    <p:sldLayoutId id="2147483815" r:id="rId48"/>
    <p:sldLayoutId id="2147483816" r:id="rId49"/>
    <p:sldLayoutId id="2147483824" r:id="rId5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59.png"/></Relationships>
</file>

<file path=ppt/slides/_rels/slide11.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png"/><Relationship Id="rId3" Type="http://schemas.openxmlformats.org/officeDocument/2006/relationships/image" Target="../media/image40.png"/><Relationship Id="rId7" Type="http://schemas.openxmlformats.org/officeDocument/2006/relationships/image" Target="../media/image66.png"/><Relationship Id="rId12" Type="http://schemas.openxmlformats.org/officeDocument/2006/relationships/image" Target="../media/image71.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2.png"/><Relationship Id="rId9" Type="http://schemas.openxmlformats.org/officeDocument/2006/relationships/image" Target="../media/image68.png"/></Relationships>
</file>

<file path=ppt/slides/_rels/slide12.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3.png"/><Relationship Id="rId7"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74.png"/><Relationship Id="rId5" Type="http://schemas.microsoft.com/office/2007/relationships/hdphoto" Target="../media/hdphoto2.wdp"/><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emf"/><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7.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53.jpeg"/><Relationship Id="rId4" Type="http://schemas.openxmlformats.org/officeDocument/2006/relationships/diagramLayout" Target="../diagrams/layout1.xml"/><Relationship Id="rId9" Type="http://schemas.openxmlformats.org/officeDocument/2006/relationships/image" Target="../media/image52.jpeg"/></Relationships>
</file>

<file path=ppt/slides/_rels/slide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56.jpeg"/><Relationship Id="rId4" Type="http://schemas.openxmlformats.org/officeDocument/2006/relationships/image" Target="../media/image55.jpeg"/></Relationships>
</file>

<file path=ppt/slides/_rels/slide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62725" y="2032777"/>
            <a:ext cx="4588897" cy="2082023"/>
          </a:xfrm>
        </p:spPr>
        <p:txBody>
          <a:bodyPr>
            <a:normAutofit fontScale="90000"/>
          </a:bodyPr>
          <a:lstStyle/>
          <a:p>
            <a:r>
              <a:rPr lang="en-US" dirty="0"/>
              <a:t>Shining (Dark)Light on Interactions with the Dark Sector</a:t>
            </a:r>
          </a:p>
        </p:txBody>
      </p:sp>
      <p:sp>
        <p:nvSpPr>
          <p:cNvPr id="6" name="Subtitle 2"/>
          <p:cNvSpPr>
            <a:spLocks noGrp="1"/>
          </p:cNvSpPr>
          <p:nvPr>
            <p:ph type="subTitle" idx="1"/>
          </p:nvPr>
        </p:nvSpPr>
        <p:spPr>
          <a:xfrm>
            <a:off x="662725" y="3917090"/>
            <a:ext cx="5080568" cy="1752189"/>
          </a:xfrm>
        </p:spPr>
        <p:txBody>
          <a:bodyPr>
            <a:normAutofit/>
          </a:bodyPr>
          <a:lstStyle/>
          <a:p>
            <a:r>
              <a:rPr lang="en-US" dirty="0"/>
              <a:t>Gabby Gelinas</a:t>
            </a:r>
          </a:p>
          <a:p>
            <a:r>
              <a:rPr lang="en-US" dirty="0"/>
              <a:t>On behalf of the DarkLight Collaboration</a:t>
            </a:r>
          </a:p>
          <a:p>
            <a:endParaRPr lang="en-US" dirty="0"/>
          </a:p>
          <a:p>
            <a:r>
              <a:rPr lang="en-US" sz="1600" dirty="0"/>
              <a:t>MSc student at The University of British Columbia</a:t>
            </a:r>
          </a:p>
          <a:p>
            <a:r>
              <a:rPr lang="en-US" sz="1600" dirty="0"/>
              <a:t>Supervised by Katherine Pachal and Michael Hasinoff</a:t>
            </a:r>
          </a:p>
        </p:txBody>
      </p:sp>
      <p:pic>
        <p:nvPicPr>
          <p:cNvPr id="3" name="Picture 2" descr="A black and white logo&#10;&#10;AI-generated content may be incorrect.">
            <a:extLst>
              <a:ext uri="{FF2B5EF4-FFF2-40B4-BE49-F238E27FC236}">
                <a16:creationId xmlns:a16="http://schemas.microsoft.com/office/drawing/2014/main" id="{BADF60E6-5280-C83C-233E-5F8FD11D431A}"/>
              </a:ext>
            </a:extLst>
          </p:cNvPr>
          <p:cNvPicPr>
            <a:picLocks noChangeAspect="1"/>
          </p:cNvPicPr>
          <p:nvPr/>
        </p:nvPicPr>
        <p:blipFill>
          <a:blip r:embed="rId2"/>
          <a:stretch>
            <a:fillRect/>
          </a:stretch>
        </p:blipFill>
        <p:spPr>
          <a:xfrm>
            <a:off x="4500000" y="72000"/>
            <a:ext cx="1363287" cy="627875"/>
          </a:xfrm>
          <a:prstGeom prst="rect">
            <a:avLst/>
          </a:prstGeom>
        </p:spPr>
      </p:pic>
    </p:spTree>
    <p:extLst>
      <p:ext uri="{BB962C8B-B14F-4D97-AF65-F5344CB8AC3E}">
        <p14:creationId xmlns:p14="http://schemas.microsoft.com/office/powerpoint/2010/main" val="1602930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6AED5-DC46-740A-D04E-A39EB1A5EB58}"/>
              </a:ext>
            </a:extLst>
          </p:cNvPr>
          <p:cNvSpPr>
            <a:spLocks noGrp="1"/>
          </p:cNvSpPr>
          <p:nvPr>
            <p:ph type="title"/>
          </p:nvPr>
        </p:nvSpPr>
        <p:spPr/>
        <p:txBody>
          <a:bodyPr/>
          <a:lstStyle/>
          <a:p>
            <a:r>
              <a:rPr lang="en-US" dirty="0"/>
              <a:t>Trigger System: Position Resolution</a:t>
            </a:r>
          </a:p>
        </p:txBody>
      </p:sp>
      <p:sp>
        <p:nvSpPr>
          <p:cNvPr id="3" name="Content Placeholder 2">
            <a:extLst>
              <a:ext uri="{FF2B5EF4-FFF2-40B4-BE49-F238E27FC236}">
                <a16:creationId xmlns:a16="http://schemas.microsoft.com/office/drawing/2014/main" id="{79B70CBF-A51F-E776-B0F2-F45E4B536E46}"/>
              </a:ext>
            </a:extLst>
          </p:cNvPr>
          <p:cNvSpPr>
            <a:spLocks noGrp="1"/>
          </p:cNvSpPr>
          <p:nvPr>
            <p:ph idx="1"/>
          </p:nvPr>
        </p:nvSpPr>
        <p:spPr>
          <a:xfrm>
            <a:off x="681471" y="1758066"/>
            <a:ext cx="5793757" cy="3939398"/>
          </a:xfrm>
        </p:spPr>
        <p:txBody>
          <a:bodyPr>
            <a:normAutofit/>
          </a:bodyPr>
          <a:lstStyle/>
          <a:p>
            <a:r>
              <a:rPr lang="en-US" sz="2400" dirty="0"/>
              <a:t>GEMs are DarkLight’s primary means of hit position determination</a:t>
            </a:r>
          </a:p>
          <a:p>
            <a:endParaRPr lang="en-US" sz="2400" dirty="0"/>
          </a:p>
          <a:p>
            <a:r>
              <a:rPr lang="en-US" sz="2400" dirty="0"/>
              <a:t>What happens when two hits arrive at the GEMs in close succession?</a:t>
            </a:r>
          </a:p>
          <a:p>
            <a:endParaRPr lang="en-US" sz="2400" dirty="0"/>
          </a:p>
          <a:p>
            <a:r>
              <a:rPr lang="en-US" sz="2400" dirty="0"/>
              <a:t>Goal: to use the triggers to identify GEM events of interest</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06ED18D-0505-7F7D-6240-F9A013F1C467}"/>
                  </a:ext>
                </a:extLst>
              </p:cNvPr>
              <p:cNvSpPr txBox="1"/>
              <p:nvPr/>
            </p:nvSpPr>
            <p:spPr>
              <a:xfrm>
                <a:off x="681471" y="5815770"/>
                <a:ext cx="5718230" cy="461665"/>
              </a:xfrm>
              <a:prstGeom prst="rect">
                <a:avLst/>
              </a:prstGeom>
              <a:noFill/>
            </p:spPr>
            <p:txBody>
              <a:bodyPr wrap="square" rtlCol="0">
                <a:spAutoFit/>
              </a:bodyPr>
              <a:lstStyle/>
              <a:p>
                <a:pPr algn="ctr"/>
                <a:r>
                  <a:rPr lang="en-US" sz="2400" dirty="0"/>
                  <a:t>Position resolution of 2.14 cm </a:t>
                </a:r>
                <a14:m>
                  <m:oMath xmlns:m="http://schemas.openxmlformats.org/officeDocument/2006/math">
                    <m:r>
                      <a:rPr lang="en-US" sz="2400" i="1" smtClean="0">
                        <a:latin typeface="Cambria Math" panose="02040503050406030204" pitchFamily="18" charset="0"/>
                        <a:ea typeface="Cambria Math" panose="02040503050406030204" pitchFamily="18" charset="0"/>
                      </a:rPr>
                      <m:t>±</m:t>
                    </m:r>
                  </m:oMath>
                </a14:m>
                <a:r>
                  <a:rPr lang="en-US" sz="2400" dirty="0"/>
                  <a:t> 0.08 cm</a:t>
                </a:r>
              </a:p>
            </p:txBody>
          </p:sp>
        </mc:Choice>
        <mc:Fallback xmlns="">
          <p:sp>
            <p:nvSpPr>
              <p:cNvPr id="8" name="TextBox 7">
                <a:extLst>
                  <a:ext uri="{FF2B5EF4-FFF2-40B4-BE49-F238E27FC236}">
                    <a16:creationId xmlns:a16="http://schemas.microsoft.com/office/drawing/2014/main" id="{806ED18D-0505-7F7D-6240-F9A013F1C467}"/>
                  </a:ext>
                </a:extLst>
              </p:cNvPr>
              <p:cNvSpPr txBox="1">
                <a:spLocks noRot="1" noChangeAspect="1" noMove="1" noResize="1" noEditPoints="1" noAdjustHandles="1" noChangeArrowheads="1" noChangeShapeType="1" noTextEdit="1"/>
              </p:cNvSpPr>
              <p:nvPr/>
            </p:nvSpPr>
            <p:spPr>
              <a:xfrm>
                <a:off x="681471" y="5815770"/>
                <a:ext cx="5718230" cy="461665"/>
              </a:xfrm>
              <a:prstGeom prst="rect">
                <a:avLst/>
              </a:prstGeom>
              <a:blipFill>
                <a:blip r:embed="rId3"/>
                <a:stretch>
                  <a:fillRect l="-1106" t="-7895" r="-1106" b="-26316"/>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D8BC62CA-4BA2-AC33-1DE3-3FB7D5F4D873}"/>
              </a:ext>
            </a:extLst>
          </p:cNvPr>
          <p:cNvSpPr/>
          <p:nvPr/>
        </p:nvSpPr>
        <p:spPr>
          <a:xfrm>
            <a:off x="681471" y="5815770"/>
            <a:ext cx="5718231" cy="461665"/>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aph of different colored lines&#10;&#10;AI-generated content may be incorrect.">
            <a:extLst>
              <a:ext uri="{FF2B5EF4-FFF2-40B4-BE49-F238E27FC236}">
                <a16:creationId xmlns:a16="http://schemas.microsoft.com/office/drawing/2014/main" id="{41E13C65-769A-0C2A-03E9-7040D01BE86B}"/>
              </a:ext>
            </a:extLst>
          </p:cNvPr>
          <p:cNvPicPr>
            <a:picLocks noChangeAspect="1"/>
          </p:cNvPicPr>
          <p:nvPr/>
        </p:nvPicPr>
        <p:blipFill>
          <a:blip r:embed="rId4"/>
          <a:stretch>
            <a:fillRect/>
          </a:stretch>
        </p:blipFill>
        <p:spPr>
          <a:xfrm>
            <a:off x="6636328" y="1840670"/>
            <a:ext cx="5181600" cy="3975100"/>
          </a:xfrm>
          <a:prstGeom prst="rect">
            <a:avLst/>
          </a:prstGeom>
        </p:spPr>
      </p:pic>
      <p:pic>
        <p:nvPicPr>
          <p:cNvPr id="12" name="Picture 11" descr="A graph of a function&#10;&#10;AI-generated content may be incorrect.">
            <a:extLst>
              <a:ext uri="{FF2B5EF4-FFF2-40B4-BE49-F238E27FC236}">
                <a16:creationId xmlns:a16="http://schemas.microsoft.com/office/drawing/2014/main" id="{F58AF93D-D048-EA5B-4684-B769A7B94E1C}"/>
              </a:ext>
            </a:extLst>
          </p:cNvPr>
          <p:cNvPicPr>
            <a:picLocks noChangeAspect="1"/>
          </p:cNvPicPr>
          <p:nvPr/>
        </p:nvPicPr>
        <p:blipFill>
          <a:blip r:embed="rId5"/>
          <a:stretch>
            <a:fillRect/>
          </a:stretch>
        </p:blipFill>
        <p:spPr>
          <a:xfrm>
            <a:off x="6636328" y="1840670"/>
            <a:ext cx="5181600" cy="3901934"/>
          </a:xfrm>
          <a:prstGeom prst="rect">
            <a:avLst/>
          </a:prstGeom>
        </p:spPr>
      </p:pic>
      <p:sp>
        <p:nvSpPr>
          <p:cNvPr id="15" name="TextBox 14">
            <a:extLst>
              <a:ext uri="{FF2B5EF4-FFF2-40B4-BE49-F238E27FC236}">
                <a16:creationId xmlns:a16="http://schemas.microsoft.com/office/drawing/2014/main" id="{DC555F94-5666-7768-F521-0DD0C82D4A74}"/>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27044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C96FC-8886-2DB5-B91C-20B32816E26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8FFF2F7-0FB4-E160-8F97-758F9D1B44BB}"/>
              </a:ext>
            </a:extLst>
          </p:cNvPr>
          <p:cNvSpPr>
            <a:spLocks noGrp="1"/>
          </p:cNvSpPr>
          <p:nvPr>
            <p:ph idx="1"/>
          </p:nvPr>
        </p:nvSpPr>
        <p:spPr>
          <a:xfrm>
            <a:off x="349458" y="1901590"/>
            <a:ext cx="8389286" cy="3939398"/>
          </a:xfrm>
        </p:spPr>
        <p:txBody>
          <a:bodyPr>
            <a:noAutofit/>
          </a:bodyPr>
          <a:lstStyle/>
          <a:p>
            <a:pPr>
              <a:buBlip>
                <a:blip r:embed="rId3"/>
              </a:buBlip>
            </a:pPr>
            <a:r>
              <a:rPr lang="en-US" sz="2300" dirty="0"/>
              <a:t> DarkLight is well positioned to provide vital information to the search for an X17-like dark boson.</a:t>
            </a:r>
          </a:p>
          <a:p>
            <a:pPr marL="0" indent="0">
              <a:buNone/>
            </a:pPr>
            <a:endParaRPr lang="en-US" sz="2300" dirty="0"/>
          </a:p>
          <a:p>
            <a:pPr>
              <a:buBlip>
                <a:blip r:embed="rId3"/>
              </a:buBlip>
            </a:pPr>
            <a:r>
              <a:rPr lang="en-US" sz="2300" dirty="0"/>
              <a:t> Experiment installation is well underway, and we are on track to complete 30 MeV data collection by the end of 2025.</a:t>
            </a:r>
          </a:p>
          <a:p>
            <a:pPr marL="0" indent="0">
              <a:buNone/>
            </a:pPr>
            <a:r>
              <a:rPr lang="en-US" sz="2300" dirty="0"/>
              <a:t> </a:t>
            </a:r>
          </a:p>
          <a:p>
            <a:pPr>
              <a:buBlip>
                <a:blip r:embed="rId3"/>
              </a:buBlip>
            </a:pPr>
            <a:r>
              <a:rPr lang="en-US" sz="2300" dirty="0"/>
              <a:t> The DarkLight trigger system is well suited to DarkLight’s needs. A thorough understanding of this system is key in ensuring data quality.</a:t>
            </a:r>
          </a:p>
        </p:txBody>
      </p:sp>
      <p:grpSp>
        <p:nvGrpSpPr>
          <p:cNvPr id="9" name="Group 8">
            <a:extLst>
              <a:ext uri="{FF2B5EF4-FFF2-40B4-BE49-F238E27FC236}">
                <a16:creationId xmlns:a16="http://schemas.microsoft.com/office/drawing/2014/main" id="{21025D08-76FF-8DEB-6CDE-F2344DBEECF5}"/>
              </a:ext>
            </a:extLst>
          </p:cNvPr>
          <p:cNvGrpSpPr/>
          <p:nvPr/>
        </p:nvGrpSpPr>
        <p:grpSpPr>
          <a:xfrm>
            <a:off x="8738744" y="648097"/>
            <a:ext cx="3237124" cy="6011876"/>
            <a:chOff x="8738744" y="648097"/>
            <a:chExt cx="3237124" cy="6011876"/>
          </a:xfrm>
        </p:grpSpPr>
        <p:pic>
          <p:nvPicPr>
            <p:cNvPr id="4" name="Picture 3">
              <a:extLst>
                <a:ext uri="{FF2B5EF4-FFF2-40B4-BE49-F238E27FC236}">
                  <a16:creationId xmlns:a16="http://schemas.microsoft.com/office/drawing/2014/main" id="{F4ED2485-BF78-02FB-3049-E8C1EA9045B9}"/>
                </a:ext>
              </a:extLst>
            </p:cNvPr>
            <p:cNvPicPr>
              <a:picLocks noChangeAspect="1"/>
            </p:cNvPicPr>
            <p:nvPr/>
          </p:nvPicPr>
          <p:blipFill>
            <a:blip r:embed="rId4"/>
            <a:stretch>
              <a:fillRect/>
            </a:stretch>
          </p:blipFill>
          <p:spPr>
            <a:xfrm>
              <a:off x="8738744" y="1017012"/>
              <a:ext cx="1433317" cy="1433317"/>
            </a:xfrm>
            <a:prstGeom prst="rect">
              <a:avLst/>
            </a:prstGeom>
          </p:spPr>
        </p:pic>
        <p:pic>
          <p:nvPicPr>
            <p:cNvPr id="5" name="Picture 4">
              <a:extLst>
                <a:ext uri="{FF2B5EF4-FFF2-40B4-BE49-F238E27FC236}">
                  <a16:creationId xmlns:a16="http://schemas.microsoft.com/office/drawing/2014/main" id="{02D57B49-3992-B842-4F4E-C7238F03362C}"/>
                </a:ext>
              </a:extLst>
            </p:cNvPr>
            <p:cNvPicPr>
              <a:picLocks noChangeAspect="1"/>
            </p:cNvPicPr>
            <p:nvPr/>
          </p:nvPicPr>
          <p:blipFill>
            <a:blip r:embed="rId5"/>
            <a:stretch>
              <a:fillRect/>
            </a:stretch>
          </p:blipFill>
          <p:spPr>
            <a:xfrm>
              <a:off x="8897275" y="2531695"/>
              <a:ext cx="1167504" cy="603819"/>
            </a:xfrm>
            <a:prstGeom prst="rect">
              <a:avLst/>
            </a:prstGeom>
          </p:spPr>
        </p:pic>
        <p:pic>
          <p:nvPicPr>
            <p:cNvPr id="6" name="Picture 5">
              <a:extLst>
                <a:ext uri="{FF2B5EF4-FFF2-40B4-BE49-F238E27FC236}">
                  <a16:creationId xmlns:a16="http://schemas.microsoft.com/office/drawing/2014/main" id="{57A14521-2E84-E7A1-6C3A-CC69F20FA9A1}"/>
                </a:ext>
              </a:extLst>
            </p:cNvPr>
            <p:cNvPicPr>
              <a:picLocks noChangeAspect="1"/>
            </p:cNvPicPr>
            <p:nvPr/>
          </p:nvPicPr>
          <p:blipFill>
            <a:blip r:embed="rId6"/>
            <a:stretch>
              <a:fillRect/>
            </a:stretch>
          </p:blipFill>
          <p:spPr>
            <a:xfrm>
              <a:off x="8738745" y="3321701"/>
              <a:ext cx="1433316" cy="1197055"/>
            </a:xfrm>
            <a:prstGeom prst="rect">
              <a:avLst/>
            </a:prstGeom>
          </p:spPr>
        </p:pic>
        <p:pic>
          <p:nvPicPr>
            <p:cNvPr id="7" name="Picture 6">
              <a:extLst>
                <a:ext uri="{FF2B5EF4-FFF2-40B4-BE49-F238E27FC236}">
                  <a16:creationId xmlns:a16="http://schemas.microsoft.com/office/drawing/2014/main" id="{7A985609-D21D-03E5-8B7B-53EB0764C878}"/>
                </a:ext>
              </a:extLst>
            </p:cNvPr>
            <p:cNvPicPr>
              <a:picLocks noChangeAspect="1"/>
            </p:cNvPicPr>
            <p:nvPr/>
          </p:nvPicPr>
          <p:blipFill>
            <a:blip r:embed="rId7"/>
            <a:stretch>
              <a:fillRect/>
            </a:stretch>
          </p:blipFill>
          <p:spPr>
            <a:xfrm>
              <a:off x="8871651" y="4654824"/>
              <a:ext cx="1218752" cy="1218752"/>
            </a:xfrm>
            <a:prstGeom prst="rect">
              <a:avLst/>
            </a:prstGeom>
          </p:spPr>
        </p:pic>
        <p:pic>
          <p:nvPicPr>
            <p:cNvPr id="1026" name="Picture 2">
              <a:extLst>
                <a:ext uri="{FF2B5EF4-FFF2-40B4-BE49-F238E27FC236}">
                  <a16:creationId xmlns:a16="http://schemas.microsoft.com/office/drawing/2014/main" id="{B735CD72-519B-9C08-47D1-5A655B654F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10624" y="4654824"/>
              <a:ext cx="1030520" cy="11970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5518849-C7BB-9BF4-97FA-618A90207359}"/>
                </a:ext>
              </a:extLst>
            </p:cNvPr>
            <p:cNvPicPr>
              <a:picLocks noChangeAspect="1"/>
            </p:cNvPicPr>
            <p:nvPr/>
          </p:nvPicPr>
          <p:blipFill>
            <a:blip r:embed="rId9"/>
            <a:stretch>
              <a:fillRect/>
            </a:stretch>
          </p:blipFill>
          <p:spPr>
            <a:xfrm>
              <a:off x="10135823" y="1262239"/>
              <a:ext cx="1840045" cy="952493"/>
            </a:xfrm>
            <a:prstGeom prst="rect">
              <a:avLst/>
            </a:prstGeom>
          </p:spPr>
        </p:pic>
        <p:pic>
          <p:nvPicPr>
            <p:cNvPr id="1028" name="Picture 4">
              <a:extLst>
                <a:ext uri="{FF2B5EF4-FFF2-40B4-BE49-F238E27FC236}">
                  <a16:creationId xmlns:a16="http://schemas.microsoft.com/office/drawing/2014/main" id="{610D2B65-6738-468B-B274-20BDA89CDA2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09225" y="2432275"/>
              <a:ext cx="1433317" cy="8026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440A0C7-FFB9-A7D2-F026-64323AFDF23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409225" y="3352482"/>
              <a:ext cx="1433318" cy="11662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69AD79E-00DD-0DC3-D498-AF805D692675}"/>
                </a:ext>
              </a:extLst>
            </p:cNvPr>
            <p:cNvPicPr>
              <a:picLocks noChangeAspect="1"/>
            </p:cNvPicPr>
            <p:nvPr/>
          </p:nvPicPr>
          <p:blipFill>
            <a:blip r:embed="rId12"/>
            <a:stretch>
              <a:fillRect/>
            </a:stretch>
          </p:blipFill>
          <p:spPr>
            <a:xfrm>
              <a:off x="9247333" y="6009644"/>
              <a:ext cx="2086620" cy="650329"/>
            </a:xfrm>
            <a:prstGeom prst="rect">
              <a:avLst/>
            </a:prstGeom>
          </p:spPr>
        </p:pic>
        <p:pic>
          <p:nvPicPr>
            <p:cNvPr id="13" name="Picture 12">
              <a:extLst>
                <a:ext uri="{FF2B5EF4-FFF2-40B4-BE49-F238E27FC236}">
                  <a16:creationId xmlns:a16="http://schemas.microsoft.com/office/drawing/2014/main" id="{26CE89CA-2BA3-5DAF-7BCB-1FAFA0A62393}"/>
                </a:ext>
              </a:extLst>
            </p:cNvPr>
            <p:cNvPicPr>
              <a:picLocks noChangeAspect="1"/>
            </p:cNvPicPr>
            <p:nvPr/>
          </p:nvPicPr>
          <p:blipFill>
            <a:blip r:embed="rId13"/>
            <a:stretch>
              <a:fillRect/>
            </a:stretch>
          </p:blipFill>
          <p:spPr>
            <a:xfrm>
              <a:off x="9203138" y="648097"/>
              <a:ext cx="2175011" cy="392710"/>
            </a:xfrm>
            <a:prstGeom prst="rect">
              <a:avLst/>
            </a:prstGeom>
          </p:spPr>
        </p:pic>
      </p:grpSp>
      <p:sp>
        <p:nvSpPr>
          <p:cNvPr id="8" name="TextBox 7">
            <a:extLst>
              <a:ext uri="{FF2B5EF4-FFF2-40B4-BE49-F238E27FC236}">
                <a16:creationId xmlns:a16="http://schemas.microsoft.com/office/drawing/2014/main" id="{757F2251-5559-807B-D49D-0D6260819522}"/>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
        <p:nvSpPr>
          <p:cNvPr id="11" name="TextBox 10">
            <a:extLst>
              <a:ext uri="{FF2B5EF4-FFF2-40B4-BE49-F238E27FC236}">
                <a16:creationId xmlns:a16="http://schemas.microsoft.com/office/drawing/2014/main" id="{3EADA3DD-1397-F3D2-4725-8EE9F69C66A1}"/>
              </a:ext>
            </a:extLst>
          </p:cNvPr>
          <p:cNvSpPr txBox="1"/>
          <p:nvPr/>
        </p:nvSpPr>
        <p:spPr>
          <a:xfrm>
            <a:off x="6356361" y="6186322"/>
            <a:ext cx="2382383" cy="400110"/>
          </a:xfrm>
          <a:prstGeom prst="rect">
            <a:avLst/>
          </a:prstGeom>
          <a:noFill/>
        </p:spPr>
        <p:txBody>
          <a:bodyPr wrap="none" rtlCol="0">
            <a:spAutoFit/>
          </a:bodyPr>
          <a:lstStyle/>
          <a:p>
            <a:r>
              <a:rPr lang="en-US" sz="2000" dirty="0"/>
              <a:t>ggelinas@triumf.ca</a:t>
            </a:r>
          </a:p>
        </p:txBody>
      </p:sp>
    </p:spTree>
    <p:extLst>
      <p:ext uri="{BB962C8B-B14F-4D97-AF65-F5344CB8AC3E}">
        <p14:creationId xmlns:p14="http://schemas.microsoft.com/office/powerpoint/2010/main" val="1043949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4E4CB-C723-A8B6-AD10-FEE02C412415}"/>
              </a:ext>
            </a:extLst>
          </p:cNvPr>
          <p:cNvSpPr>
            <a:spLocks noGrp="1"/>
          </p:cNvSpPr>
          <p:nvPr>
            <p:ph type="title"/>
          </p:nvPr>
        </p:nvSpPr>
        <p:spPr/>
        <p:txBody>
          <a:bodyPr/>
          <a:lstStyle/>
          <a:p>
            <a:r>
              <a:rPr lang="en-US" dirty="0"/>
              <a:t>Trigger System: Accuracy Verifications</a:t>
            </a:r>
          </a:p>
        </p:txBody>
      </p:sp>
      <p:grpSp>
        <p:nvGrpSpPr>
          <p:cNvPr id="22" name="Group 21">
            <a:extLst>
              <a:ext uri="{FF2B5EF4-FFF2-40B4-BE49-F238E27FC236}">
                <a16:creationId xmlns:a16="http://schemas.microsoft.com/office/drawing/2014/main" id="{4DC3002C-E0C1-0F38-2433-B89590E788D8}"/>
              </a:ext>
            </a:extLst>
          </p:cNvPr>
          <p:cNvGrpSpPr/>
          <p:nvPr/>
        </p:nvGrpSpPr>
        <p:grpSpPr>
          <a:xfrm>
            <a:off x="6846278" y="1439953"/>
            <a:ext cx="4513384" cy="5435185"/>
            <a:chOff x="681471" y="1422815"/>
            <a:chExt cx="4513384" cy="5435185"/>
          </a:xfrm>
        </p:grpSpPr>
        <p:pic>
          <p:nvPicPr>
            <p:cNvPr id="7" name="Picture 6" descr="A machine with a metal surface&#10;&#10;AI-generated content may be incorrect.">
              <a:extLst>
                <a:ext uri="{FF2B5EF4-FFF2-40B4-BE49-F238E27FC236}">
                  <a16:creationId xmlns:a16="http://schemas.microsoft.com/office/drawing/2014/main" id="{889A3542-F480-2976-0482-231E9257394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344" b="90495" l="12793" r="88867">
                          <a14:foregroundMark x1="21680" y1="54818" x2="22168" y2="72005"/>
                          <a14:foregroundMark x1="22168" y1="72005" x2="15625" y2="72526"/>
                          <a14:foregroundMark x1="15625" y1="72526" x2="12793" y2="64063"/>
                          <a14:foregroundMark x1="12793" y1="64063" x2="13086" y2="54818"/>
                          <a14:foregroundMark x1="13086" y1="54818" x2="19922" y2="52865"/>
                          <a14:foregroundMark x1="19922" y1="52865" x2="22266" y2="60677"/>
                          <a14:foregroundMark x1="22266" y1="60677" x2="22266" y2="61458"/>
                          <a14:foregroundMark x1="22461" y1="70052" x2="23991" y2="73199"/>
                          <a14:foregroundMark x1="25879" y1="77083" x2="21777" y2="84115"/>
                          <a14:foregroundMark x1="21777" y1="84115" x2="15430" y2="82161"/>
                          <a14:foregroundMark x1="15430" y1="82161" x2="16406" y2="73698"/>
                          <a14:foregroundMark x1="16406" y1="73698" x2="22266" y2="70443"/>
                          <a14:foregroundMark x1="86719" y1="77083" x2="86133" y2="58854"/>
                          <a14:foregroundMark x1="86133" y1="58854" x2="82715" y2="52083"/>
                          <a14:foregroundMark x1="82715" y1="52083" x2="77344" y2="57422"/>
                          <a14:foregroundMark x1="77344" y1="57422" x2="77734" y2="66016"/>
                          <a14:foregroundMark x1="77734" y1="66016" x2="81348" y2="73568"/>
                          <a14:foregroundMark x1="81348" y1="73568" x2="86719" y2="77344"/>
                          <a14:foregroundMark x1="12500" y1="77865" x2="9766" y2="85677"/>
                          <a14:foregroundMark x1="9766" y1="85677" x2="10059" y2="94010"/>
                          <a14:foregroundMark x1="10059" y1="94010" x2="15918" y2="91276"/>
                          <a14:foregroundMark x1="15918" y1="91276" x2="20605" y2="85938"/>
                          <a14:foregroundMark x1="20605" y1="85938" x2="12793" y2="77734"/>
                          <a14:foregroundMark x1="81055" y1="85547" x2="85059" y2="91797"/>
                          <a14:foregroundMark x1="85059" y1="91797" x2="89648" y2="85417"/>
                          <a14:foregroundMark x1="89648" y1="85417" x2="88867" y2="77344"/>
                          <a14:foregroundMark x1="88867" y1="77344" x2="81445" y2="85938"/>
                          <a14:backgroundMark x1="23828" y1="73438" x2="29395" y2="77214"/>
                          <a14:backgroundMark x1="29395" y1="77214" x2="42578" y2="77734"/>
                          <a14:backgroundMark x1="42578" y1="77734" x2="52441" y2="72917"/>
                          <a14:backgroundMark x1="66504" y1="60807" x2="59570" y2="60026"/>
                          <a14:backgroundMark x1="59570" y1="60026" x2="55664" y2="66927"/>
                          <a14:backgroundMark x1="55664" y1="66927" x2="59180" y2="74349"/>
                          <a14:backgroundMark x1="59180" y1="74349" x2="66309" y2="71224"/>
                          <a14:backgroundMark x1="66309" y1="71224" x2="68555" y2="63151"/>
                          <a14:backgroundMark x1="68555" y1="63151" x2="64063" y2="58854"/>
                        </a14:backgroundRemoval>
                      </a14:imgEffect>
                    </a14:imgLayer>
                  </a14:imgProps>
                </a:ext>
              </a:extLst>
            </a:blip>
            <a:srcRect l="8768" t="47636" r="8591" b="4729"/>
            <a:stretch>
              <a:fillRect/>
            </a:stretch>
          </p:blipFill>
          <p:spPr>
            <a:xfrm>
              <a:off x="1367126" y="1422815"/>
              <a:ext cx="3142075" cy="1358326"/>
            </a:xfrm>
            <a:prstGeom prst="rect">
              <a:avLst/>
            </a:prstGeom>
          </p:spPr>
        </p:pic>
        <p:sp>
          <p:nvSpPr>
            <p:cNvPr id="8" name="Trapezoid 7">
              <a:extLst>
                <a:ext uri="{FF2B5EF4-FFF2-40B4-BE49-F238E27FC236}">
                  <a16:creationId xmlns:a16="http://schemas.microsoft.com/office/drawing/2014/main" id="{6F577C6B-C04F-822A-3F7D-5275D9A810E1}"/>
                </a:ext>
              </a:extLst>
            </p:cNvPr>
            <p:cNvSpPr/>
            <p:nvPr/>
          </p:nvSpPr>
          <p:spPr>
            <a:xfrm>
              <a:off x="681471" y="5427785"/>
              <a:ext cx="4513384" cy="1430215"/>
            </a:xfrm>
            <a:prstGeom prst="trapezoid">
              <a:avLst/>
            </a:prstGeom>
            <a:gradFill>
              <a:gsLst>
                <a:gs pos="0">
                  <a:srgbClr val="4D2B05"/>
                </a:gs>
                <a:gs pos="41000">
                  <a:srgbClr val="703E04"/>
                </a:gs>
                <a:gs pos="64000">
                  <a:srgbClr val="703E04"/>
                </a:gs>
                <a:gs pos="96000">
                  <a:srgbClr val="4D2B05"/>
                </a:gs>
              </a:gsLst>
              <a:lin ang="54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machine with a metal surface&#10;&#10;AI-generated content may be incorrect.">
              <a:extLst>
                <a:ext uri="{FF2B5EF4-FFF2-40B4-BE49-F238E27FC236}">
                  <a16:creationId xmlns:a16="http://schemas.microsoft.com/office/drawing/2014/main" id="{C3357DD0-ACD6-8445-EDB2-7739A2AA74E4}"/>
                </a:ext>
              </a:extLst>
            </p:cNvPr>
            <p:cNvPicPr>
              <a:picLocks noChangeAspect="1"/>
            </p:cNvPicPr>
            <p:nvPr/>
          </p:nvPicPr>
          <p:blipFill>
            <a:blip r:embed="rId3">
              <a:extLst>
                <a:ext uri="{BEBA8EAE-BF5A-486C-A8C5-ECC9F3942E4B}">
                  <a14:imgProps xmlns:a14="http://schemas.microsoft.com/office/drawing/2010/main">
                    <a14:imgLayer r:embed="rId5">
                      <a14:imgEffect>
                        <a14:backgroundRemoval t="52344" b="90495" l="12793" r="88867">
                          <a14:foregroundMark x1="21680" y1="54818" x2="22168" y2="72005"/>
                          <a14:foregroundMark x1="22168" y1="72005" x2="15625" y2="72526"/>
                          <a14:foregroundMark x1="15625" y1="72526" x2="12793" y2="64063"/>
                          <a14:foregroundMark x1="12793" y1="64063" x2="13086" y2="54818"/>
                          <a14:foregroundMark x1="13086" y1="54818" x2="19922" y2="52865"/>
                          <a14:foregroundMark x1="19922" y1="52865" x2="22266" y2="60677"/>
                          <a14:foregroundMark x1="22266" y1="60677" x2="22266" y2="61458"/>
                          <a14:foregroundMark x1="22461" y1="70052" x2="23991" y2="73199"/>
                          <a14:foregroundMark x1="25879" y1="77083" x2="21777" y2="84115"/>
                          <a14:foregroundMark x1="21777" y1="84115" x2="15430" y2="82161"/>
                          <a14:foregroundMark x1="15430" y1="82161" x2="16406" y2="73698"/>
                          <a14:foregroundMark x1="16406" y1="73698" x2="22266" y2="70443"/>
                          <a14:foregroundMark x1="86719" y1="77083" x2="86133" y2="58854"/>
                          <a14:foregroundMark x1="86133" y1="58854" x2="82715" y2="52083"/>
                          <a14:foregroundMark x1="82715" y1="52083" x2="77344" y2="57422"/>
                          <a14:foregroundMark x1="77344" y1="57422" x2="77734" y2="66016"/>
                          <a14:foregroundMark x1="77734" y1="66016" x2="81348" y2="73568"/>
                          <a14:foregroundMark x1="81348" y1="73568" x2="86719" y2="77344"/>
                          <a14:foregroundMark x1="12500" y1="77865" x2="9766" y2="85677"/>
                          <a14:foregroundMark x1="9766" y1="85677" x2="10059" y2="94010"/>
                          <a14:foregroundMark x1="10059" y1="94010" x2="15918" y2="91276"/>
                          <a14:foregroundMark x1="15918" y1="91276" x2="20605" y2="85938"/>
                          <a14:foregroundMark x1="20605" y1="85938" x2="12793" y2="77734"/>
                          <a14:foregroundMark x1="81055" y1="85547" x2="85059" y2="91797"/>
                          <a14:foregroundMark x1="85059" y1="91797" x2="89648" y2="85417"/>
                          <a14:foregroundMark x1="89648" y1="85417" x2="88867" y2="77344"/>
                          <a14:foregroundMark x1="88867" y1="77344" x2="81445" y2="85938"/>
                          <a14:backgroundMark x1="23828" y1="73438" x2="29395" y2="77214"/>
                          <a14:backgroundMark x1="29395" y1="77214" x2="42578" y2="77734"/>
                          <a14:backgroundMark x1="42578" y1="77734" x2="52441" y2="72917"/>
                          <a14:backgroundMark x1="66504" y1="60807" x2="59570" y2="60026"/>
                          <a14:backgroundMark x1="59570" y1="60026" x2="55664" y2="66927"/>
                          <a14:backgroundMark x1="55664" y1="66927" x2="59180" y2="74349"/>
                          <a14:backgroundMark x1="59180" y1="74349" x2="66309" y2="71224"/>
                          <a14:backgroundMark x1="66309" y1="71224" x2="68555" y2="63151"/>
                          <a14:backgroundMark x1="68555" y1="63151" x2="64063" y2="58854"/>
                        </a14:backgroundRemoval>
                      </a14:imgEffect>
                    </a14:imgLayer>
                  </a14:imgProps>
                </a:ext>
              </a:extLst>
            </a:blip>
            <a:srcRect l="8768" t="47636" r="8591" b="4729"/>
            <a:stretch>
              <a:fillRect/>
            </a:stretch>
          </p:blipFill>
          <p:spPr>
            <a:xfrm>
              <a:off x="1367126" y="4843764"/>
              <a:ext cx="3142075" cy="1358326"/>
            </a:xfrm>
            <a:prstGeom prst="rect">
              <a:avLst/>
            </a:prstGeom>
          </p:spPr>
        </p:pic>
        <p:cxnSp>
          <p:nvCxnSpPr>
            <p:cNvPr id="13" name="Straight Arrow Connector 12">
              <a:extLst>
                <a:ext uri="{FF2B5EF4-FFF2-40B4-BE49-F238E27FC236}">
                  <a16:creationId xmlns:a16="http://schemas.microsoft.com/office/drawing/2014/main" id="{F861C00B-1A45-BEDF-3FA3-DA0E0B4EAC20}"/>
                </a:ext>
              </a:extLst>
            </p:cNvPr>
            <p:cNvCxnSpPr>
              <a:cxnSpLocks/>
            </p:cNvCxnSpPr>
            <p:nvPr/>
          </p:nvCxnSpPr>
          <p:spPr>
            <a:xfrm>
              <a:off x="1273341" y="2610546"/>
              <a:ext cx="0" cy="3283501"/>
            </a:xfrm>
            <a:prstGeom prst="straightConnector1">
              <a:avLst/>
            </a:prstGeom>
            <a:ln w="38100">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4EDE321A-90AC-B2D6-EBBC-BBE23F6C2E3F}"/>
                </a:ext>
              </a:extLst>
            </p:cNvPr>
            <p:cNvSpPr txBox="1"/>
            <p:nvPr/>
          </p:nvSpPr>
          <p:spPr>
            <a:xfrm>
              <a:off x="3987941" y="1776152"/>
              <a:ext cx="338554" cy="369332"/>
            </a:xfrm>
            <a:prstGeom prst="rect">
              <a:avLst/>
            </a:prstGeom>
            <a:noFill/>
          </p:spPr>
          <p:txBody>
            <a:bodyPr wrap="none" rtlCol="0">
              <a:spAutoFit/>
            </a:bodyPr>
            <a:lstStyle/>
            <a:p>
              <a:r>
                <a:rPr lang="en-US" dirty="0"/>
                <a:t>A</a:t>
              </a:r>
            </a:p>
          </p:txBody>
        </p:sp>
        <p:sp>
          <p:nvSpPr>
            <p:cNvPr id="16" name="TextBox 15">
              <a:extLst>
                <a:ext uri="{FF2B5EF4-FFF2-40B4-BE49-F238E27FC236}">
                  <a16:creationId xmlns:a16="http://schemas.microsoft.com/office/drawing/2014/main" id="{813C9B8D-DD09-6F8A-DFF4-25D751CDF110}"/>
                </a:ext>
              </a:extLst>
            </p:cNvPr>
            <p:cNvSpPr txBox="1"/>
            <p:nvPr/>
          </p:nvSpPr>
          <p:spPr>
            <a:xfrm>
              <a:off x="3987941" y="5170594"/>
              <a:ext cx="338554" cy="369332"/>
            </a:xfrm>
            <a:prstGeom prst="rect">
              <a:avLst/>
            </a:prstGeom>
            <a:noFill/>
          </p:spPr>
          <p:txBody>
            <a:bodyPr wrap="none" rtlCol="0">
              <a:spAutoFit/>
            </a:bodyPr>
            <a:lstStyle/>
            <a:p>
              <a:r>
                <a:rPr lang="en-US" dirty="0"/>
                <a:t>B</a:t>
              </a:r>
            </a:p>
          </p:txBody>
        </p:sp>
      </p:gr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0125BD11-C5D3-B373-AA8F-1EDD4CF0C69C}"/>
                  </a:ext>
                </a:extLst>
              </p:cNvPr>
              <p:cNvSpPr txBox="1"/>
              <p:nvPr/>
            </p:nvSpPr>
            <p:spPr>
              <a:xfrm>
                <a:off x="518573" y="3261618"/>
                <a:ext cx="6448560" cy="491288"/>
              </a:xfrm>
              <a:prstGeom prst="rect">
                <a:avLst/>
              </a:prstGeom>
              <a:noFill/>
            </p:spPr>
            <p:txBody>
              <a:bodyPr wrap="square" rtlCol="0">
                <a:spAutoFit/>
              </a:bodyPr>
              <a:lstStyle/>
              <a:p>
                <a:pPr algn="ctr"/>
                <a14:m>
                  <m:oMath xmlns:m="http://schemas.openxmlformats.org/officeDocument/2006/math">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𝑡</m:t>
                        </m:r>
                      </m:e>
                      <m:sub>
                        <m:r>
                          <a:rPr lang="en-CA" sz="2400" b="0" i="1" smtClean="0">
                            <a:latin typeface="Cambria Math" panose="02040503050406030204" pitchFamily="18" charset="0"/>
                          </a:rPr>
                          <m:t>𝑡𝑜𝑓</m:t>
                        </m:r>
                      </m:sub>
                    </m:sSub>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d>
                          <m:dPr>
                            <m:ctrlPr>
                              <a:rPr lang="en-CA" sz="2400" b="0" i="1" smtClean="0">
                                <a:latin typeface="Cambria Math" panose="02040503050406030204" pitchFamily="18" charset="0"/>
                              </a:rPr>
                            </m:ctrlPr>
                          </m:dPr>
                          <m:e>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𝑡</m:t>
                                </m:r>
                              </m:e>
                              <m:sub>
                                <m:r>
                                  <a:rPr lang="en-CA" sz="2400" b="0" i="1" smtClean="0">
                                    <a:latin typeface="Cambria Math" panose="02040503050406030204" pitchFamily="18" charset="0"/>
                                  </a:rPr>
                                  <m:t>𝐵</m:t>
                                </m:r>
                              </m:sub>
                            </m:sSub>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𝑡</m:t>
                                </m:r>
                              </m:e>
                              <m:sub>
                                <m:r>
                                  <a:rPr lang="en-CA" sz="2400" b="0" i="1" smtClean="0">
                                    <a:latin typeface="Cambria Math" panose="02040503050406030204" pitchFamily="18" charset="0"/>
                                  </a:rPr>
                                  <m:t>𝐴</m:t>
                                </m:r>
                              </m:sub>
                            </m:sSub>
                          </m:e>
                        </m:d>
                      </m:e>
                      <m:sub>
                        <m:r>
                          <a:rPr lang="en-CA" sz="2400" b="0" i="1" smtClean="0">
                            <a:latin typeface="Cambria Math" panose="02040503050406030204" pitchFamily="18" charset="0"/>
                          </a:rPr>
                          <m:t>𝑑𝑖𝑠𝑡𝑎𝑛𝑐𝑒</m:t>
                        </m:r>
                        <m:r>
                          <a:rPr lang="en-CA" sz="2400" b="0" i="1" smtClean="0">
                            <a:latin typeface="Cambria Math" panose="02040503050406030204" pitchFamily="18" charset="0"/>
                          </a:rPr>
                          <m:t> 1</m:t>
                        </m:r>
                      </m:sub>
                    </m:sSub>
                  </m:oMath>
                </a14:m>
                <a:r>
                  <a:rPr lang="en-CA" sz="2400" b="0" dirty="0"/>
                  <a:t> - </a:t>
                </a:r>
                <a14:m>
                  <m:oMath xmlns:m="http://schemas.openxmlformats.org/officeDocument/2006/math">
                    <m:sSub>
                      <m:sSubPr>
                        <m:ctrlPr>
                          <a:rPr lang="en-CA" sz="2400" i="1">
                            <a:latin typeface="Cambria Math" panose="02040503050406030204" pitchFamily="18" charset="0"/>
                          </a:rPr>
                        </m:ctrlPr>
                      </m:sSub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𝑡</m:t>
                                </m:r>
                              </m:e>
                              <m:sub>
                                <m:r>
                                  <a:rPr lang="en-CA" sz="2400" i="1">
                                    <a:latin typeface="Cambria Math" panose="02040503050406030204" pitchFamily="18" charset="0"/>
                                  </a:rPr>
                                  <m:t>𝐵</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𝑡</m:t>
                                </m:r>
                              </m:e>
                              <m:sub>
                                <m:r>
                                  <a:rPr lang="en-CA" sz="2400" i="1">
                                    <a:latin typeface="Cambria Math" panose="02040503050406030204" pitchFamily="18" charset="0"/>
                                  </a:rPr>
                                  <m:t>𝐴</m:t>
                                </m:r>
                              </m:sub>
                            </m:sSub>
                          </m:e>
                        </m:d>
                      </m:e>
                      <m:sub>
                        <m:r>
                          <a:rPr lang="en-CA" sz="2400" i="1">
                            <a:latin typeface="Cambria Math" panose="02040503050406030204" pitchFamily="18" charset="0"/>
                          </a:rPr>
                          <m:t>𝑑𝑖𝑠𝑡𝑎𝑛𝑐𝑒</m:t>
                        </m:r>
                        <m:r>
                          <a:rPr lang="en-CA" sz="2400" b="0" i="1" smtClean="0">
                            <a:latin typeface="Cambria Math" panose="02040503050406030204" pitchFamily="18" charset="0"/>
                          </a:rPr>
                          <m:t> 2</m:t>
                        </m:r>
                      </m:sub>
                    </m:sSub>
                  </m:oMath>
                </a14:m>
                <a:endParaRPr lang="en-CA" sz="2400" b="0" dirty="0"/>
              </a:p>
            </p:txBody>
          </p:sp>
        </mc:Choice>
        <mc:Fallback>
          <p:sp>
            <p:nvSpPr>
              <p:cNvPr id="17" name="TextBox 16">
                <a:extLst>
                  <a:ext uri="{FF2B5EF4-FFF2-40B4-BE49-F238E27FC236}">
                    <a16:creationId xmlns:a16="http://schemas.microsoft.com/office/drawing/2014/main" id="{0125BD11-C5D3-B373-AA8F-1EDD4CF0C69C}"/>
                  </a:ext>
                </a:extLst>
              </p:cNvPr>
              <p:cNvSpPr txBox="1">
                <a:spLocks noRot="1" noChangeAspect="1" noMove="1" noResize="1" noEditPoints="1" noAdjustHandles="1" noChangeArrowheads="1" noChangeShapeType="1" noTextEdit="1"/>
              </p:cNvSpPr>
              <p:nvPr/>
            </p:nvSpPr>
            <p:spPr>
              <a:xfrm>
                <a:off x="518573" y="3261618"/>
                <a:ext cx="6448560" cy="491288"/>
              </a:xfrm>
              <a:prstGeom prst="rect">
                <a:avLst/>
              </a:prstGeom>
              <a:blipFill>
                <a:blip r:embed="rId6"/>
                <a:stretch>
                  <a:fillRect t="-10000" b="-20000"/>
                </a:stretch>
              </a:blipFill>
            </p:spPr>
            <p:txBody>
              <a:bodyPr/>
              <a:lstStyle/>
              <a:p>
                <a:r>
                  <a:rPr lang="en-US">
                    <a:noFill/>
                  </a:rPr>
                  <a:t> </a:t>
                </a:r>
              </a:p>
            </p:txBody>
          </p:sp>
        </mc:Fallback>
      </mc:AlternateContent>
      <p:sp>
        <p:nvSpPr>
          <p:cNvPr id="21" name="Content Placeholder 2">
            <a:extLst>
              <a:ext uri="{FF2B5EF4-FFF2-40B4-BE49-F238E27FC236}">
                <a16:creationId xmlns:a16="http://schemas.microsoft.com/office/drawing/2014/main" id="{F22EAF7D-BCA7-7667-7176-241D3412274A}"/>
              </a:ext>
            </a:extLst>
          </p:cNvPr>
          <p:cNvSpPr>
            <a:spLocks noGrp="1"/>
          </p:cNvSpPr>
          <p:nvPr>
            <p:ph idx="1"/>
          </p:nvPr>
        </p:nvSpPr>
        <p:spPr>
          <a:xfrm>
            <a:off x="681471" y="1793290"/>
            <a:ext cx="5814646" cy="1187731"/>
          </a:xfrm>
        </p:spPr>
        <p:txBody>
          <a:bodyPr>
            <a:normAutofit/>
          </a:bodyPr>
          <a:lstStyle/>
          <a:p>
            <a:r>
              <a:rPr lang="en-US" sz="2400" dirty="0"/>
              <a:t>Goal: verify the time measurement accuracy by measuring the speed of cosmic rays</a:t>
            </a:r>
            <a:endParaRPr lang="en-US" sz="2400" dirty="0">
              <a:solidFill>
                <a:srgbClr val="FF0000"/>
              </a:solidFill>
            </a:endParaRPr>
          </a:p>
        </p:txBody>
      </p:sp>
      <mc:AlternateContent xmlns:mc="http://schemas.openxmlformats.org/markup-compatibility/2006">
        <mc:Choice xmlns:a14="http://schemas.microsoft.com/office/drawing/2010/main" Requires="a14">
          <p:graphicFrame>
            <p:nvGraphicFramePr>
              <p:cNvPr id="23" name="Table 22">
                <a:extLst>
                  <a:ext uri="{FF2B5EF4-FFF2-40B4-BE49-F238E27FC236}">
                    <a16:creationId xmlns:a16="http://schemas.microsoft.com/office/drawing/2014/main" id="{761C5F48-ADAB-5D23-2147-E10F6007B813}"/>
                  </a:ext>
                </a:extLst>
              </p:cNvPr>
              <p:cNvGraphicFramePr>
                <a:graphicFrameLocks noGrp="1"/>
              </p:cNvGraphicFramePr>
              <p:nvPr>
                <p:extLst>
                  <p:ext uri="{D42A27DB-BD31-4B8C-83A1-F6EECF244321}">
                    <p14:modId xmlns:p14="http://schemas.microsoft.com/office/powerpoint/2010/main" val="1277413604"/>
                  </p:ext>
                </p:extLst>
              </p:nvPr>
            </p:nvGraphicFramePr>
            <p:xfrm>
              <a:off x="1040485" y="4710301"/>
              <a:ext cx="4915300" cy="954862"/>
            </p:xfrm>
            <a:graphic>
              <a:graphicData uri="http://schemas.openxmlformats.org/drawingml/2006/table">
                <a:tbl>
                  <a:tblPr firstRow="1" bandRow="1">
                    <a:tableStyleId>{BC89EF96-8CEA-46FF-86C4-4CE0E7609802}</a:tableStyleId>
                  </a:tblPr>
                  <a:tblGrid>
                    <a:gridCol w="2457650">
                      <a:extLst>
                        <a:ext uri="{9D8B030D-6E8A-4147-A177-3AD203B41FA5}">
                          <a16:colId xmlns:a16="http://schemas.microsoft.com/office/drawing/2014/main" val="4274803584"/>
                        </a:ext>
                      </a:extLst>
                    </a:gridCol>
                    <a:gridCol w="2457650">
                      <a:extLst>
                        <a:ext uri="{9D8B030D-6E8A-4147-A177-3AD203B41FA5}">
                          <a16:colId xmlns:a16="http://schemas.microsoft.com/office/drawing/2014/main" val="502387433"/>
                        </a:ext>
                      </a:extLst>
                    </a:gridCol>
                  </a:tblGrid>
                  <a:tr h="477431">
                    <a:tc>
                      <a:txBody>
                        <a:bodyPr/>
                        <a:lstStyle/>
                        <a:p>
                          <a:pPr algn="ctr"/>
                          <a:r>
                            <a:rPr lang="en-US" sz="2000" b="0" dirty="0"/>
                            <a:t>1.00 </a:t>
                          </a:r>
                          <a14:m>
                            <m:oMath xmlns:m="http://schemas.openxmlformats.org/officeDocument/2006/math">
                              <m:r>
                                <a:rPr lang="en-US" sz="2000" b="0" i="1" smtClean="0">
                                  <a:latin typeface="Cambria Math" panose="02040503050406030204" pitchFamily="18" charset="0"/>
                                  <a:ea typeface="Cambria Math" panose="02040503050406030204" pitchFamily="18" charset="0"/>
                                </a:rPr>
                                <m:t>±</m:t>
                              </m:r>
                            </m:oMath>
                          </a14:m>
                          <a:r>
                            <a:rPr lang="en-US" sz="2000" b="0" dirty="0"/>
                            <a:t> 0.01</a:t>
                          </a:r>
                        </a:p>
                      </a:txBody>
                      <a:tcPr>
                        <a:solidFill>
                          <a:schemeClr val="accent1">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dirty="0"/>
                            <a:t>1.12 </a:t>
                          </a:r>
                          <a14:m>
                            <m:oMath xmlns:m="http://schemas.openxmlformats.org/officeDocument/2006/math">
                              <m:r>
                                <a:rPr lang="en-US" sz="2000" b="0" i="1" smtClean="0">
                                  <a:latin typeface="Cambria Math" panose="02040503050406030204" pitchFamily="18" charset="0"/>
                                  <a:ea typeface="Cambria Math" panose="02040503050406030204" pitchFamily="18" charset="0"/>
                                </a:rPr>
                                <m:t>±</m:t>
                              </m:r>
                            </m:oMath>
                          </a14:m>
                          <a:r>
                            <a:rPr lang="en-US" sz="2000" b="0" dirty="0"/>
                            <a:t> 0.01</a:t>
                          </a:r>
                        </a:p>
                      </a:txBody>
                      <a:tcPr>
                        <a:solidFill>
                          <a:schemeClr val="accent1">
                            <a:alpha val="20000"/>
                          </a:schemeClr>
                        </a:solidFill>
                      </a:tcPr>
                    </a:tc>
                    <a:extLst>
                      <a:ext uri="{0D108BD9-81ED-4DB2-BD59-A6C34878D82A}">
                        <a16:rowId xmlns:a16="http://schemas.microsoft.com/office/drawing/2014/main" val="1548781102"/>
                      </a:ext>
                    </a:extLst>
                  </a:tr>
                  <a:tr h="47743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dirty="0"/>
                            <a:t>1.02 </a:t>
                          </a:r>
                          <a14:m>
                            <m:oMath xmlns:m="http://schemas.openxmlformats.org/officeDocument/2006/math">
                              <m:r>
                                <a:rPr lang="en-US" sz="2000" b="0" i="1" smtClean="0">
                                  <a:latin typeface="Cambria Math" panose="02040503050406030204" pitchFamily="18" charset="0"/>
                                  <a:ea typeface="Cambria Math" panose="02040503050406030204" pitchFamily="18" charset="0"/>
                                </a:rPr>
                                <m:t>±</m:t>
                              </m:r>
                            </m:oMath>
                          </a14:m>
                          <a:r>
                            <a:rPr lang="en-US" sz="2000" b="0" dirty="0"/>
                            <a:t> 0.01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0" dirty="0"/>
                            <a:t>1.13 </a:t>
                          </a:r>
                          <a14:m>
                            <m:oMath xmlns:m="http://schemas.openxmlformats.org/officeDocument/2006/math">
                              <m:r>
                                <a:rPr lang="en-US" sz="2000" b="0" i="1" smtClean="0">
                                  <a:latin typeface="Cambria Math" panose="02040503050406030204" pitchFamily="18" charset="0"/>
                                  <a:ea typeface="Cambria Math" panose="02040503050406030204" pitchFamily="18" charset="0"/>
                                </a:rPr>
                                <m:t>±</m:t>
                              </m:r>
                            </m:oMath>
                          </a14:m>
                          <a:r>
                            <a:rPr lang="en-US" sz="2000" b="0" dirty="0"/>
                            <a:t> 0.01</a:t>
                          </a:r>
                        </a:p>
                      </a:txBody>
                      <a:tcPr/>
                    </a:tc>
                    <a:extLst>
                      <a:ext uri="{0D108BD9-81ED-4DB2-BD59-A6C34878D82A}">
                        <a16:rowId xmlns:a16="http://schemas.microsoft.com/office/drawing/2014/main" val="637888092"/>
                      </a:ext>
                    </a:extLst>
                  </a:tr>
                </a:tbl>
              </a:graphicData>
            </a:graphic>
          </p:graphicFrame>
        </mc:Choice>
        <mc:Fallback>
          <p:graphicFrame>
            <p:nvGraphicFramePr>
              <p:cNvPr id="23" name="Table 22">
                <a:extLst>
                  <a:ext uri="{FF2B5EF4-FFF2-40B4-BE49-F238E27FC236}">
                    <a16:creationId xmlns:a16="http://schemas.microsoft.com/office/drawing/2014/main" id="{761C5F48-ADAB-5D23-2147-E10F6007B813}"/>
                  </a:ext>
                </a:extLst>
              </p:cNvPr>
              <p:cNvGraphicFramePr>
                <a:graphicFrameLocks noGrp="1"/>
              </p:cNvGraphicFramePr>
              <p:nvPr>
                <p:extLst>
                  <p:ext uri="{D42A27DB-BD31-4B8C-83A1-F6EECF244321}">
                    <p14:modId xmlns:p14="http://schemas.microsoft.com/office/powerpoint/2010/main" val="1277413604"/>
                  </p:ext>
                </p:extLst>
              </p:nvPr>
            </p:nvGraphicFramePr>
            <p:xfrm>
              <a:off x="1040485" y="4710301"/>
              <a:ext cx="4915300" cy="954862"/>
            </p:xfrm>
            <a:graphic>
              <a:graphicData uri="http://schemas.openxmlformats.org/drawingml/2006/table">
                <a:tbl>
                  <a:tblPr firstRow="1" bandRow="1">
                    <a:tableStyleId>{BC89EF96-8CEA-46FF-86C4-4CE0E7609802}</a:tableStyleId>
                  </a:tblPr>
                  <a:tblGrid>
                    <a:gridCol w="2457650">
                      <a:extLst>
                        <a:ext uri="{9D8B030D-6E8A-4147-A177-3AD203B41FA5}">
                          <a16:colId xmlns:a16="http://schemas.microsoft.com/office/drawing/2014/main" val="4274803584"/>
                        </a:ext>
                      </a:extLst>
                    </a:gridCol>
                    <a:gridCol w="2457650">
                      <a:extLst>
                        <a:ext uri="{9D8B030D-6E8A-4147-A177-3AD203B41FA5}">
                          <a16:colId xmlns:a16="http://schemas.microsoft.com/office/drawing/2014/main" val="502387433"/>
                        </a:ext>
                      </a:extLst>
                    </a:gridCol>
                  </a:tblGrid>
                  <a:tr h="477431">
                    <a:tc>
                      <a:txBody>
                        <a:bodyPr/>
                        <a:lstStyle/>
                        <a:p>
                          <a:endParaRPr lang="en-US"/>
                        </a:p>
                      </a:txBody>
                      <a:tcPr>
                        <a:blipFill>
                          <a:blip r:embed="rId7"/>
                          <a:stretch>
                            <a:fillRect t="-5128" r="-101031" b="-102564"/>
                          </a:stretch>
                        </a:blipFill>
                      </a:tcPr>
                    </a:tc>
                    <a:tc>
                      <a:txBody>
                        <a:bodyPr/>
                        <a:lstStyle/>
                        <a:p>
                          <a:endParaRPr lang="en-US"/>
                        </a:p>
                      </a:txBody>
                      <a:tcPr>
                        <a:blipFill>
                          <a:blip r:embed="rId7"/>
                          <a:stretch>
                            <a:fillRect l="-100000" t="-5128" r="-1031" b="-102564"/>
                          </a:stretch>
                        </a:blipFill>
                      </a:tcPr>
                    </a:tc>
                    <a:extLst>
                      <a:ext uri="{0D108BD9-81ED-4DB2-BD59-A6C34878D82A}">
                        <a16:rowId xmlns:a16="http://schemas.microsoft.com/office/drawing/2014/main" val="1548781102"/>
                      </a:ext>
                    </a:extLst>
                  </a:tr>
                  <a:tr h="477431">
                    <a:tc>
                      <a:txBody>
                        <a:bodyPr/>
                        <a:lstStyle/>
                        <a:p>
                          <a:endParaRPr lang="en-US"/>
                        </a:p>
                      </a:txBody>
                      <a:tcPr>
                        <a:blipFill>
                          <a:blip r:embed="rId7"/>
                          <a:stretch>
                            <a:fillRect t="-107895" r="-101031" b="-5263"/>
                          </a:stretch>
                        </a:blipFill>
                      </a:tcPr>
                    </a:tc>
                    <a:tc>
                      <a:txBody>
                        <a:bodyPr/>
                        <a:lstStyle/>
                        <a:p>
                          <a:endParaRPr lang="en-US"/>
                        </a:p>
                      </a:txBody>
                      <a:tcPr>
                        <a:blipFill>
                          <a:blip r:embed="rId7"/>
                          <a:stretch>
                            <a:fillRect l="-100000" t="-107895" r="-1031" b="-5263"/>
                          </a:stretch>
                        </a:blipFill>
                      </a:tcPr>
                    </a:tc>
                    <a:extLst>
                      <a:ext uri="{0D108BD9-81ED-4DB2-BD59-A6C34878D82A}">
                        <a16:rowId xmlns:a16="http://schemas.microsoft.com/office/drawing/2014/main" val="637888092"/>
                      </a:ext>
                    </a:extLst>
                  </a:tr>
                </a:tbl>
              </a:graphicData>
            </a:graphic>
          </p:graphicFrame>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A65F150E-FF35-130A-DA96-AD22056F4C1E}"/>
                  </a:ext>
                </a:extLst>
              </p:cNvPr>
              <p:cNvSpPr txBox="1"/>
              <p:nvPr/>
            </p:nvSpPr>
            <p:spPr>
              <a:xfrm>
                <a:off x="1006436" y="4002415"/>
                <a:ext cx="4983398" cy="707886"/>
              </a:xfrm>
              <a:prstGeom prst="rect">
                <a:avLst/>
              </a:prstGeom>
              <a:noFill/>
            </p:spPr>
            <p:txBody>
              <a:bodyPr wrap="square" rtlCol="0">
                <a:spAutoFit/>
              </a:bodyPr>
              <a:lstStyle/>
              <a:p>
                <a:pPr algn="ctr"/>
                <a:r>
                  <a:rPr lang="en-US" sz="2000" dirty="0"/>
                  <a:t>Cosmic ray speed as a fraction of </a:t>
                </a:r>
                <a14:m>
                  <m:oMath xmlns:m="http://schemas.openxmlformats.org/officeDocument/2006/math">
                    <m:r>
                      <a:rPr lang="en-CA" sz="2000" b="0" i="1" smtClean="0">
                        <a:latin typeface="Cambria Math" panose="02040503050406030204" pitchFamily="18" charset="0"/>
                      </a:rPr>
                      <m:t>𝑐</m:t>
                    </m:r>
                  </m:oMath>
                </a14:m>
                <a:r>
                  <a:rPr lang="en-US" sz="2000" dirty="0"/>
                  <a:t> for all scintillator combinations</a:t>
                </a:r>
              </a:p>
            </p:txBody>
          </p:sp>
        </mc:Choice>
        <mc:Fallback>
          <p:sp>
            <p:nvSpPr>
              <p:cNvPr id="25" name="TextBox 24">
                <a:extLst>
                  <a:ext uri="{FF2B5EF4-FFF2-40B4-BE49-F238E27FC236}">
                    <a16:creationId xmlns:a16="http://schemas.microsoft.com/office/drawing/2014/main" id="{A65F150E-FF35-130A-DA96-AD22056F4C1E}"/>
                  </a:ext>
                </a:extLst>
              </p:cNvPr>
              <p:cNvSpPr txBox="1">
                <a:spLocks noRot="1" noChangeAspect="1" noMove="1" noResize="1" noEditPoints="1" noAdjustHandles="1" noChangeArrowheads="1" noChangeShapeType="1" noTextEdit="1"/>
              </p:cNvSpPr>
              <p:nvPr/>
            </p:nvSpPr>
            <p:spPr>
              <a:xfrm>
                <a:off x="1006436" y="4002415"/>
                <a:ext cx="4983398" cy="707886"/>
              </a:xfrm>
              <a:prstGeom prst="rect">
                <a:avLst/>
              </a:prstGeom>
              <a:blipFill>
                <a:blip r:embed="rId8"/>
                <a:stretch>
                  <a:fillRect t="-5263" r="-1272" b="-14035"/>
                </a:stretch>
              </a:blipFill>
            </p:spPr>
            <p:txBody>
              <a:bodyPr/>
              <a:lstStyle/>
              <a:p>
                <a:r>
                  <a:rPr lang="en-US">
                    <a:noFill/>
                  </a:rPr>
                  <a:t> </a:t>
                </a:r>
              </a:p>
            </p:txBody>
          </p:sp>
        </mc:Fallback>
      </mc:AlternateContent>
      <p:grpSp>
        <p:nvGrpSpPr>
          <p:cNvPr id="30" name="Group 29">
            <a:extLst>
              <a:ext uri="{FF2B5EF4-FFF2-40B4-BE49-F238E27FC236}">
                <a16:creationId xmlns:a16="http://schemas.microsoft.com/office/drawing/2014/main" id="{095D17C8-5514-C907-612D-1ADE6BE429DC}"/>
              </a:ext>
            </a:extLst>
          </p:cNvPr>
          <p:cNvGrpSpPr/>
          <p:nvPr/>
        </p:nvGrpSpPr>
        <p:grpSpPr>
          <a:xfrm>
            <a:off x="3308561" y="4710301"/>
            <a:ext cx="2852063" cy="1849839"/>
            <a:chOff x="3336397" y="4710301"/>
            <a:chExt cx="2852063" cy="1849839"/>
          </a:xfrm>
        </p:grpSpPr>
        <p:sp>
          <p:nvSpPr>
            <p:cNvPr id="24" name="TextBox 23">
              <a:extLst>
                <a:ext uri="{FF2B5EF4-FFF2-40B4-BE49-F238E27FC236}">
                  <a16:creationId xmlns:a16="http://schemas.microsoft.com/office/drawing/2014/main" id="{789320E0-E4F8-57B7-CAC6-A34A149E4953}"/>
                </a:ext>
              </a:extLst>
            </p:cNvPr>
            <p:cNvSpPr txBox="1"/>
            <p:nvPr/>
          </p:nvSpPr>
          <p:spPr>
            <a:xfrm>
              <a:off x="3336397" y="6160030"/>
              <a:ext cx="2852063" cy="400110"/>
            </a:xfrm>
            <a:prstGeom prst="rect">
              <a:avLst/>
            </a:prstGeom>
            <a:noFill/>
          </p:spPr>
          <p:txBody>
            <a:bodyPr wrap="none" rtlCol="0">
              <a:spAutoFit/>
            </a:bodyPr>
            <a:lstStyle/>
            <a:p>
              <a:r>
                <a:rPr lang="en-US" sz="2000" dirty="0">
                  <a:solidFill>
                    <a:srgbClr val="C00000"/>
                  </a:solidFill>
                </a:rPr>
                <a:t>Reproducibility concern</a:t>
              </a:r>
            </a:p>
          </p:txBody>
        </p:sp>
        <p:sp>
          <p:nvSpPr>
            <p:cNvPr id="26" name="Rectangle 25">
              <a:extLst>
                <a:ext uri="{FF2B5EF4-FFF2-40B4-BE49-F238E27FC236}">
                  <a16:creationId xmlns:a16="http://schemas.microsoft.com/office/drawing/2014/main" id="{3165046F-1160-0234-ED24-571C0815CA55}"/>
                </a:ext>
              </a:extLst>
            </p:cNvPr>
            <p:cNvSpPr/>
            <p:nvPr/>
          </p:nvSpPr>
          <p:spPr>
            <a:xfrm>
              <a:off x="3541237" y="4710301"/>
              <a:ext cx="2442384" cy="95486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4382BDE1-7B94-C3B8-2F8D-DF6DD6DEE206}"/>
                </a:ext>
              </a:extLst>
            </p:cNvPr>
            <p:cNvCxnSpPr>
              <a:cxnSpLocks/>
              <a:stCxn id="26" idx="2"/>
            </p:cNvCxnSpPr>
            <p:nvPr/>
          </p:nvCxnSpPr>
          <p:spPr>
            <a:xfrm>
              <a:off x="4762429" y="5665163"/>
              <a:ext cx="0" cy="49486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11461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6DEAC-5C51-9D1C-2786-3DEC89D1F8D4}"/>
              </a:ext>
            </a:extLst>
          </p:cNvPr>
          <p:cNvSpPr>
            <a:spLocks noGrp="1"/>
          </p:cNvSpPr>
          <p:nvPr>
            <p:ph type="title"/>
          </p:nvPr>
        </p:nvSpPr>
        <p:spPr/>
        <p:txBody>
          <a:bodyPr/>
          <a:lstStyle/>
          <a:p>
            <a:r>
              <a:rPr lang="en-US" dirty="0"/>
              <a:t>DarkLight Experiment Motivations</a:t>
            </a:r>
          </a:p>
        </p:txBody>
      </p:sp>
      <p:sp>
        <p:nvSpPr>
          <p:cNvPr id="4" name="TextBox 3">
            <a:extLst>
              <a:ext uri="{FF2B5EF4-FFF2-40B4-BE49-F238E27FC236}">
                <a16:creationId xmlns:a16="http://schemas.microsoft.com/office/drawing/2014/main" id="{C5AE4DDA-C996-7AE6-6EB9-F845DA155A41}"/>
              </a:ext>
            </a:extLst>
          </p:cNvPr>
          <p:cNvSpPr txBox="1"/>
          <p:nvPr/>
        </p:nvSpPr>
        <p:spPr>
          <a:xfrm>
            <a:off x="681471" y="1302539"/>
            <a:ext cx="3212757" cy="461665"/>
          </a:xfrm>
          <a:prstGeom prst="rect">
            <a:avLst/>
          </a:prstGeom>
          <a:noFill/>
        </p:spPr>
        <p:txBody>
          <a:bodyPr wrap="square" rtlCol="0">
            <a:spAutoFit/>
          </a:bodyPr>
          <a:lstStyle/>
          <a:p>
            <a:r>
              <a:rPr lang="en-US" sz="2400" b="1" dirty="0">
                <a:solidFill>
                  <a:srgbClr val="00A9FF"/>
                </a:solidFill>
                <a:latin typeface="Aptos" panose="020B0004020202020204" pitchFamily="34" charset="0"/>
              </a:rPr>
              <a:t>Atomki Experiment</a:t>
            </a:r>
          </a:p>
        </p:txBody>
      </p:sp>
      <p:grpSp>
        <p:nvGrpSpPr>
          <p:cNvPr id="19" name="Group 18">
            <a:extLst>
              <a:ext uri="{FF2B5EF4-FFF2-40B4-BE49-F238E27FC236}">
                <a16:creationId xmlns:a16="http://schemas.microsoft.com/office/drawing/2014/main" id="{5D739408-D9D4-45AC-4F0B-258A4C6F7642}"/>
              </a:ext>
            </a:extLst>
          </p:cNvPr>
          <p:cNvGrpSpPr/>
          <p:nvPr/>
        </p:nvGrpSpPr>
        <p:grpSpPr>
          <a:xfrm>
            <a:off x="681471" y="2700663"/>
            <a:ext cx="6292688" cy="2577782"/>
            <a:chOff x="301711" y="2181207"/>
            <a:chExt cx="4778956" cy="1958914"/>
          </a:xfrm>
        </p:grpSpPr>
        <p:pic>
          <p:nvPicPr>
            <p:cNvPr id="17" name="Picture 16">
              <a:extLst>
                <a:ext uri="{FF2B5EF4-FFF2-40B4-BE49-F238E27FC236}">
                  <a16:creationId xmlns:a16="http://schemas.microsoft.com/office/drawing/2014/main" id="{14928770-89C9-2E79-C2BF-8C6F0DCB5750}"/>
                </a:ext>
              </a:extLst>
            </p:cNvPr>
            <p:cNvPicPr>
              <a:picLocks noChangeAspect="1"/>
            </p:cNvPicPr>
            <p:nvPr/>
          </p:nvPicPr>
          <p:blipFill>
            <a:blip r:embed="rId3"/>
            <a:stretch>
              <a:fillRect/>
            </a:stretch>
          </p:blipFill>
          <p:spPr>
            <a:xfrm>
              <a:off x="301711" y="2181207"/>
              <a:ext cx="4778956" cy="1958914"/>
            </a:xfrm>
            <a:prstGeom prst="rect">
              <a:avLst/>
            </a:prstGeom>
          </p:spPr>
        </p:pic>
        <p:sp>
          <p:nvSpPr>
            <p:cNvPr id="18" name="Rectangle 17">
              <a:extLst>
                <a:ext uri="{FF2B5EF4-FFF2-40B4-BE49-F238E27FC236}">
                  <a16:creationId xmlns:a16="http://schemas.microsoft.com/office/drawing/2014/main" id="{7748B974-D2DF-469F-F347-83AD7CFC39C1}"/>
                </a:ext>
              </a:extLst>
            </p:cNvPr>
            <p:cNvSpPr/>
            <p:nvPr/>
          </p:nvSpPr>
          <p:spPr>
            <a:xfrm>
              <a:off x="4283933" y="3641423"/>
              <a:ext cx="643667" cy="2320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E0F8216-E5A7-9B16-80AD-CF3E9682F0B9}"/>
              </a:ext>
            </a:extLst>
          </p:cNvPr>
          <p:cNvSpPr txBox="1"/>
          <p:nvPr/>
        </p:nvSpPr>
        <p:spPr>
          <a:xfrm>
            <a:off x="5416527" y="5339190"/>
            <a:ext cx="1864613" cy="230832"/>
          </a:xfrm>
          <a:prstGeom prst="rect">
            <a:avLst/>
          </a:prstGeom>
          <a:noFill/>
        </p:spPr>
        <p:txBody>
          <a:bodyPr wrap="none" rtlCol="0">
            <a:spAutoFit/>
          </a:bodyPr>
          <a:lstStyle/>
          <a:p>
            <a:r>
              <a:rPr lang="en-CA" sz="900" dirty="0"/>
              <a:t>Phys. Rev. D 95, 035017 (2017)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082A654-F47F-491D-D313-846D5185D3D3}"/>
                  </a:ext>
                </a:extLst>
              </p:cNvPr>
              <p:cNvSpPr>
                <a:spLocks noGrp="1"/>
              </p:cNvSpPr>
              <p:nvPr>
                <p:ph idx="1"/>
              </p:nvPr>
            </p:nvSpPr>
            <p:spPr>
              <a:xfrm>
                <a:off x="7376829" y="2500425"/>
                <a:ext cx="4840919" cy="2778020"/>
              </a:xfrm>
            </p:spPr>
            <p:txBody>
              <a:bodyPr>
                <a:noAutofit/>
              </a:bodyPr>
              <a:lstStyle/>
              <a:p>
                <a:r>
                  <a:rPr lang="en-US" sz="2400" dirty="0"/>
                  <a:t>Measured opening angles of </a:t>
                </a:r>
                <a14:m>
                  <m:oMath xmlns:m="http://schemas.openxmlformats.org/officeDocument/2006/math">
                    <m:sSup>
                      <m:sSupPr>
                        <m:ctrlPr>
                          <a:rPr lang="en-CA" sz="2400" i="1">
                            <a:latin typeface="Cambria Math" panose="02040503050406030204" pitchFamily="18" charset="0"/>
                          </a:rPr>
                        </m:ctrlPr>
                      </m:sSupPr>
                      <m:e>
                        <m:r>
                          <a:rPr lang="en-CA" sz="2400" i="1">
                            <a:latin typeface="Cambria Math" panose="02040503050406030204" pitchFamily="18" charset="0"/>
                          </a:rPr>
                          <m:t>𝑒</m:t>
                        </m:r>
                      </m:e>
                      <m:sup>
                        <m:r>
                          <a:rPr lang="en-CA" sz="2400" i="1">
                            <a:latin typeface="Cambria Math" panose="02040503050406030204" pitchFamily="18" charset="0"/>
                          </a:rPr>
                          <m:t>+</m:t>
                        </m:r>
                      </m:sup>
                    </m:sSup>
                    <m:r>
                      <a:rPr lang="en-CA" sz="2400" i="1">
                        <a:latin typeface="Cambria Math" panose="02040503050406030204" pitchFamily="18" charset="0"/>
                      </a:rPr>
                      <m:t>/</m:t>
                    </m:r>
                    <m:sSup>
                      <m:sSupPr>
                        <m:ctrlPr>
                          <a:rPr lang="en-CA" sz="2400" i="1">
                            <a:latin typeface="Cambria Math" panose="02040503050406030204" pitchFamily="18" charset="0"/>
                          </a:rPr>
                        </m:ctrlPr>
                      </m:sSupPr>
                      <m:e>
                        <m:r>
                          <a:rPr lang="en-CA" sz="2400" i="1">
                            <a:latin typeface="Cambria Math" panose="02040503050406030204" pitchFamily="18" charset="0"/>
                          </a:rPr>
                          <m:t>𝑒</m:t>
                        </m:r>
                      </m:e>
                      <m:sup>
                        <m:r>
                          <a:rPr lang="en-CA" sz="2400" i="1">
                            <a:latin typeface="Cambria Math" panose="02040503050406030204" pitchFamily="18" charset="0"/>
                          </a:rPr>
                          <m:t>−</m:t>
                        </m:r>
                      </m:sup>
                    </m:sSup>
                  </m:oMath>
                </a14:m>
                <a:r>
                  <a:rPr lang="en-US" sz="2400" dirty="0"/>
                  <a:t> pairs produced in decays of excited beryllium-8</a:t>
                </a:r>
              </a:p>
              <a:p>
                <a:r>
                  <a:rPr lang="en-US" sz="2400" dirty="0"/>
                  <a:t>Observed a peak in the internal pair conversion by opening angle curve near 17 MeV</a:t>
                </a:r>
              </a:p>
            </p:txBody>
          </p:sp>
        </mc:Choice>
        <mc:Fallback>
          <p:sp>
            <p:nvSpPr>
              <p:cNvPr id="3" name="Content Placeholder 2">
                <a:extLst>
                  <a:ext uri="{FF2B5EF4-FFF2-40B4-BE49-F238E27FC236}">
                    <a16:creationId xmlns:a16="http://schemas.microsoft.com/office/drawing/2014/main" id="{E082A654-F47F-491D-D313-846D5185D3D3}"/>
                  </a:ext>
                </a:extLst>
              </p:cNvPr>
              <p:cNvSpPr>
                <a:spLocks noGrp="1" noRot="1" noChangeAspect="1" noMove="1" noResize="1" noEditPoints="1" noAdjustHandles="1" noChangeArrowheads="1" noChangeShapeType="1" noTextEdit="1"/>
              </p:cNvSpPr>
              <p:nvPr>
                <p:ph idx="1"/>
              </p:nvPr>
            </p:nvSpPr>
            <p:spPr>
              <a:xfrm>
                <a:off x="7376829" y="2500425"/>
                <a:ext cx="4840919" cy="2778020"/>
              </a:xfrm>
              <a:blipFill>
                <a:blip r:embed="rId4"/>
                <a:stretch>
                  <a:fillRect l="-1571" r="-1309"/>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9B0D898F-52B3-7D90-AF32-FCD835DCDF5D}"/>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4218939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A diagram of a wire&#10;&#10;AI-generated content may be incorrect.">
            <a:extLst>
              <a:ext uri="{FF2B5EF4-FFF2-40B4-BE49-F238E27FC236}">
                <a16:creationId xmlns:a16="http://schemas.microsoft.com/office/drawing/2014/main" id="{40D1A8F1-2777-D1ED-2305-542A6B470614}"/>
              </a:ext>
            </a:extLst>
          </p:cNvPr>
          <p:cNvPicPr>
            <a:picLocks noChangeAspect="1"/>
          </p:cNvPicPr>
          <p:nvPr/>
        </p:nvPicPr>
        <p:blipFill>
          <a:blip r:embed="rId3"/>
          <a:stretch>
            <a:fillRect/>
          </a:stretch>
        </p:blipFill>
        <p:spPr>
          <a:xfrm>
            <a:off x="6423691" y="1998659"/>
            <a:ext cx="5443111" cy="3061751"/>
          </a:xfrm>
          <a:prstGeom prst="rect">
            <a:avLst/>
          </a:prstGeom>
        </p:spPr>
      </p:pic>
      <p:sp>
        <p:nvSpPr>
          <p:cNvPr id="2" name="Title 1">
            <a:extLst>
              <a:ext uri="{FF2B5EF4-FFF2-40B4-BE49-F238E27FC236}">
                <a16:creationId xmlns:a16="http://schemas.microsoft.com/office/drawing/2014/main" id="{9F8ED03F-794C-E5D2-EE14-B65392BB183C}"/>
              </a:ext>
            </a:extLst>
          </p:cNvPr>
          <p:cNvSpPr>
            <a:spLocks noGrp="1"/>
          </p:cNvSpPr>
          <p:nvPr>
            <p:ph type="title"/>
          </p:nvPr>
        </p:nvSpPr>
        <p:spPr/>
        <p:txBody>
          <a:bodyPr/>
          <a:lstStyle/>
          <a:p>
            <a:r>
              <a:rPr lang="en-US" dirty="0"/>
              <a:t>Dark Boson Model of Interest</a:t>
            </a:r>
          </a:p>
        </p:txBody>
      </p:sp>
      <p:sp>
        <p:nvSpPr>
          <p:cNvPr id="7" name="TextBox 6">
            <a:extLst>
              <a:ext uri="{FF2B5EF4-FFF2-40B4-BE49-F238E27FC236}">
                <a16:creationId xmlns:a16="http://schemas.microsoft.com/office/drawing/2014/main" id="{C07E9D59-D75A-80D0-8D1C-4640679D252D}"/>
              </a:ext>
            </a:extLst>
          </p:cNvPr>
          <p:cNvSpPr txBox="1"/>
          <p:nvPr/>
        </p:nvSpPr>
        <p:spPr>
          <a:xfrm>
            <a:off x="681471" y="1626100"/>
            <a:ext cx="4953600" cy="461665"/>
          </a:xfrm>
          <a:prstGeom prst="rect">
            <a:avLst/>
          </a:prstGeom>
          <a:noFill/>
        </p:spPr>
        <p:txBody>
          <a:bodyPr wrap="none" rtlCol="0">
            <a:spAutoFit/>
          </a:bodyPr>
          <a:lstStyle/>
          <a:p>
            <a:r>
              <a:rPr lang="en-US" sz="2400" b="1" dirty="0"/>
              <a:t>An X17-like dark boson must be:</a:t>
            </a:r>
          </a:p>
        </p:txBody>
      </p:sp>
      <p:sp>
        <p:nvSpPr>
          <p:cNvPr id="34" name="TextBox 33">
            <a:extLst>
              <a:ext uri="{FF2B5EF4-FFF2-40B4-BE49-F238E27FC236}">
                <a16:creationId xmlns:a16="http://schemas.microsoft.com/office/drawing/2014/main" id="{A579DC13-8CFF-300E-6742-FCB3D0AE9A45}"/>
              </a:ext>
            </a:extLst>
          </p:cNvPr>
          <p:cNvSpPr txBox="1"/>
          <p:nvPr/>
        </p:nvSpPr>
        <p:spPr>
          <a:xfrm>
            <a:off x="684911" y="2087765"/>
            <a:ext cx="5086840" cy="3816429"/>
          </a:xfrm>
          <a:prstGeom prst="rect">
            <a:avLst/>
          </a:prstGeom>
          <a:noFill/>
        </p:spPr>
        <p:txBody>
          <a:bodyPr wrap="square" rtlCol="0">
            <a:spAutoFit/>
          </a:bodyPr>
          <a:lstStyle/>
          <a:p>
            <a:pPr marL="342900" indent="-342900">
              <a:buBlip>
                <a:blip r:embed="rId4"/>
              </a:buBlip>
            </a:pPr>
            <a:r>
              <a:rPr lang="en-US" sz="2200" i="1" dirty="0"/>
              <a:t>Massive</a:t>
            </a:r>
          </a:p>
          <a:p>
            <a:pPr marL="800100" lvl="1" indent="-342900">
              <a:buBlip>
                <a:blip r:embed="rId4"/>
              </a:buBlip>
            </a:pPr>
            <a:r>
              <a:rPr lang="en-US" sz="2200" dirty="0"/>
              <a:t>Massless is not compatible with our universe</a:t>
            </a:r>
          </a:p>
          <a:p>
            <a:pPr lvl="1"/>
            <a:endParaRPr lang="en-US" sz="2200" i="1" dirty="0"/>
          </a:p>
          <a:p>
            <a:pPr marL="342900" indent="-342900">
              <a:buBlip>
                <a:blip r:embed="rId4"/>
              </a:buBlip>
            </a:pPr>
            <a:r>
              <a:rPr lang="en-US" sz="2200" i="1" dirty="0"/>
              <a:t>An axial vector</a:t>
            </a:r>
          </a:p>
          <a:p>
            <a:pPr marL="800100" lvl="1" indent="-342900">
              <a:buBlip>
                <a:blip r:embed="rId4"/>
              </a:buBlip>
            </a:pPr>
            <a:r>
              <a:rPr lang="en-US" sz="2200" dirty="0"/>
              <a:t>Satisfy conservation of angular momentum in observed decays</a:t>
            </a:r>
          </a:p>
          <a:p>
            <a:pPr lvl="1"/>
            <a:endParaRPr lang="en-US" sz="2200" dirty="0"/>
          </a:p>
          <a:p>
            <a:pPr marL="342900" indent="-342900">
              <a:buBlip>
                <a:blip r:embed="rId4"/>
              </a:buBlip>
            </a:pPr>
            <a:r>
              <a:rPr lang="en-US" sz="2200" i="1" dirty="0"/>
              <a:t>Protophobic</a:t>
            </a:r>
          </a:p>
          <a:p>
            <a:pPr marL="800100" lvl="1" indent="-342900">
              <a:buBlip>
                <a:blip r:embed="rId4"/>
              </a:buBlip>
            </a:pPr>
            <a:r>
              <a:rPr lang="en-US" sz="2200" dirty="0"/>
              <a:t>Proton based experiments have already checked!</a:t>
            </a:r>
            <a:endParaRPr lang="en-US" sz="2200" i="1" dirty="0"/>
          </a:p>
        </p:txBody>
      </p:sp>
      <p:pic>
        <p:nvPicPr>
          <p:cNvPr id="4" name="Picture 3">
            <a:extLst>
              <a:ext uri="{FF2B5EF4-FFF2-40B4-BE49-F238E27FC236}">
                <a16:creationId xmlns:a16="http://schemas.microsoft.com/office/drawing/2014/main" id="{D4F66E0B-0232-3DE3-FF8A-C6DA7324D5BA}"/>
              </a:ext>
            </a:extLst>
          </p:cNvPr>
          <p:cNvPicPr>
            <a:picLocks noChangeAspect="1"/>
          </p:cNvPicPr>
          <p:nvPr/>
        </p:nvPicPr>
        <p:blipFill>
          <a:blip r:embed="rId5"/>
          <a:stretch>
            <a:fillRect/>
          </a:stretch>
        </p:blipFill>
        <p:spPr>
          <a:xfrm>
            <a:off x="5908431" y="1675667"/>
            <a:ext cx="6283569" cy="4425049"/>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22EECFD-CE22-A81B-6224-B749C27664B0}"/>
                  </a:ext>
                </a:extLst>
              </p:cNvPr>
              <p:cNvSpPr txBox="1"/>
              <p:nvPr/>
            </p:nvSpPr>
            <p:spPr>
              <a:xfrm>
                <a:off x="9909920" y="5248698"/>
                <a:ext cx="1956882" cy="1015663"/>
              </a:xfrm>
              <a:prstGeom prst="rect">
                <a:avLst/>
              </a:prstGeom>
              <a:noFill/>
            </p:spPr>
            <p:txBody>
              <a:bodyPr wrap="none" rtlCol="0">
                <a:spAutoFit/>
              </a:bodyPr>
              <a:lstStyle/>
              <a:p>
                <a14:m>
                  <m:oMath xmlns:m="http://schemas.openxmlformats.org/officeDocument/2006/math">
                    <m:r>
                      <a:rPr lang="en-CA" sz="2000" b="0" i="1" smtClean="0">
                        <a:latin typeface="Cambria Math" panose="02040503050406030204" pitchFamily="18" charset="0"/>
                      </a:rPr>
                      <m:t>𝐴</m:t>
                    </m:r>
                    <m:r>
                      <a:rPr lang="en-CA" sz="2000" b="0" i="1" smtClean="0">
                        <a:latin typeface="Cambria Math" panose="02040503050406030204" pitchFamily="18" charset="0"/>
                      </a:rPr>
                      <m:t>′</m:t>
                    </m:r>
                  </m:oMath>
                </a14:m>
                <a:r>
                  <a:rPr lang="en-US" sz="2000" dirty="0"/>
                  <a:t> - Dark boson</a:t>
                </a:r>
                <a:endParaRPr lang="en-CA" sz="2000" i="1" dirty="0">
                  <a:latin typeface="Cambria Math" panose="02040503050406030204" pitchFamily="18" charset="0"/>
                  <a:ea typeface="Cambria Math" panose="02040503050406030204" pitchFamily="18" charset="0"/>
                </a:endParaRPr>
              </a:p>
              <a:p>
                <a14:m>
                  <m:oMath xmlns:m="http://schemas.openxmlformats.org/officeDocument/2006/math">
                    <m:r>
                      <a:rPr lang="en-US" sz="2000" i="1" smtClean="0">
                        <a:latin typeface="Cambria Math" panose="02040503050406030204" pitchFamily="18" charset="0"/>
                        <a:ea typeface="Cambria Math" panose="02040503050406030204" pitchFamily="18" charset="0"/>
                      </a:rPr>
                      <m:t>ℓ</m:t>
                    </m:r>
                  </m:oMath>
                </a14:m>
                <a:r>
                  <a:rPr lang="en-US" sz="2000" dirty="0"/>
                  <a:t> -  Lepton</a:t>
                </a:r>
              </a:p>
              <a:p>
                <a14:m>
                  <m:oMath xmlns:m="http://schemas.openxmlformats.org/officeDocument/2006/math">
                    <m:r>
                      <a:rPr lang="en-US" sz="2000" i="1" smtClean="0">
                        <a:latin typeface="Cambria Math" panose="02040503050406030204" pitchFamily="18" charset="0"/>
                        <a:ea typeface="Cambria Math" panose="02040503050406030204" pitchFamily="18" charset="0"/>
                      </a:rPr>
                      <m:t>𝜒</m:t>
                    </m:r>
                  </m:oMath>
                </a14:m>
                <a:r>
                  <a:rPr lang="en-US" sz="2000" dirty="0"/>
                  <a:t> – Dark matter</a:t>
                </a:r>
              </a:p>
            </p:txBody>
          </p:sp>
        </mc:Choice>
        <mc:Fallback>
          <p:sp>
            <p:nvSpPr>
              <p:cNvPr id="8" name="TextBox 7">
                <a:extLst>
                  <a:ext uri="{FF2B5EF4-FFF2-40B4-BE49-F238E27FC236}">
                    <a16:creationId xmlns:a16="http://schemas.microsoft.com/office/drawing/2014/main" id="{A22EECFD-CE22-A81B-6224-B749C27664B0}"/>
                  </a:ext>
                </a:extLst>
              </p:cNvPr>
              <p:cNvSpPr txBox="1">
                <a:spLocks noRot="1" noChangeAspect="1" noMove="1" noResize="1" noEditPoints="1" noAdjustHandles="1" noChangeArrowheads="1" noChangeShapeType="1" noTextEdit="1"/>
              </p:cNvSpPr>
              <p:nvPr/>
            </p:nvSpPr>
            <p:spPr>
              <a:xfrm>
                <a:off x="9909920" y="5248698"/>
                <a:ext cx="1956882" cy="1015663"/>
              </a:xfrm>
              <a:prstGeom prst="rect">
                <a:avLst/>
              </a:prstGeom>
              <a:blipFill>
                <a:blip r:embed="rId6"/>
                <a:stretch>
                  <a:fillRect t="-3704" r="-1935" b="-9877"/>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FF087FB7-A83A-3FE0-BB7B-5C5AFF27582D}"/>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325900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6"/>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par>
                                <p:cTn id="10" presetID="1" presetClass="exit"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BCC9D-1107-CE78-CDF1-FC2BF90BD2E3}"/>
            </a:ext>
          </a:extLst>
        </p:cNvPr>
        <p:cNvGrpSpPr/>
        <p:nvPr/>
      </p:nvGrpSpPr>
      <p:grpSpPr>
        <a:xfrm>
          <a:off x="0" y="0"/>
          <a:ext cx="0" cy="0"/>
          <a:chOff x="0" y="0"/>
          <a:chExt cx="0" cy="0"/>
        </a:xfrm>
      </p:grpSpPr>
      <p:pic>
        <p:nvPicPr>
          <p:cNvPr id="17" name="Picture 16" descr="A diagram of a cryogenic process&#10;&#10;AI-generated content may be incorrect.">
            <a:extLst>
              <a:ext uri="{FF2B5EF4-FFF2-40B4-BE49-F238E27FC236}">
                <a16:creationId xmlns:a16="http://schemas.microsoft.com/office/drawing/2014/main" id="{6A93C86D-A972-2B6A-FCD3-DBD82BC8F678}"/>
              </a:ext>
            </a:extLst>
          </p:cNvPr>
          <p:cNvPicPr>
            <a:picLocks noChangeAspect="1"/>
          </p:cNvPicPr>
          <p:nvPr/>
        </p:nvPicPr>
        <p:blipFill>
          <a:blip r:embed="rId3"/>
          <a:stretch>
            <a:fillRect/>
          </a:stretch>
        </p:blipFill>
        <p:spPr>
          <a:xfrm>
            <a:off x="435286" y="927434"/>
            <a:ext cx="8790171" cy="4419207"/>
          </a:xfrm>
          <a:prstGeom prst="rect">
            <a:avLst/>
          </a:prstGeom>
        </p:spPr>
      </p:pic>
      <p:sp>
        <p:nvSpPr>
          <p:cNvPr id="2" name="Title 1">
            <a:extLst>
              <a:ext uri="{FF2B5EF4-FFF2-40B4-BE49-F238E27FC236}">
                <a16:creationId xmlns:a16="http://schemas.microsoft.com/office/drawing/2014/main" id="{C3B87180-F9A6-B61F-0028-F1326D9ECD86}"/>
              </a:ext>
            </a:extLst>
          </p:cNvPr>
          <p:cNvSpPr>
            <a:spLocks noGrp="1"/>
          </p:cNvSpPr>
          <p:nvPr>
            <p:ph type="title"/>
          </p:nvPr>
        </p:nvSpPr>
        <p:spPr/>
        <p:txBody>
          <a:bodyPr/>
          <a:lstStyle/>
          <a:p>
            <a:r>
              <a:rPr lang="en-US" dirty="0"/>
              <a:t>Dark Boson Production</a:t>
            </a:r>
          </a:p>
        </p:txBody>
      </p:sp>
      <p:grpSp>
        <p:nvGrpSpPr>
          <p:cNvPr id="5" name="Group 4">
            <a:extLst>
              <a:ext uri="{FF2B5EF4-FFF2-40B4-BE49-F238E27FC236}">
                <a16:creationId xmlns:a16="http://schemas.microsoft.com/office/drawing/2014/main" id="{49220E99-0863-31FD-3FC4-2FF00602FDBB}"/>
              </a:ext>
            </a:extLst>
          </p:cNvPr>
          <p:cNvGrpSpPr/>
          <p:nvPr/>
        </p:nvGrpSpPr>
        <p:grpSpPr>
          <a:xfrm>
            <a:off x="6396026" y="3429000"/>
            <a:ext cx="4974602" cy="3033120"/>
            <a:chOff x="325305" y="1603393"/>
            <a:chExt cx="4389053" cy="2537746"/>
          </a:xfrm>
        </p:grpSpPr>
        <p:pic>
          <p:nvPicPr>
            <p:cNvPr id="10" name="Picture 9" descr="A diagram of a spiraling line&#10;&#10;Description automatically generated">
              <a:extLst>
                <a:ext uri="{FF2B5EF4-FFF2-40B4-BE49-F238E27FC236}">
                  <a16:creationId xmlns:a16="http://schemas.microsoft.com/office/drawing/2014/main" id="{C058943E-A112-694B-DC7D-59857509022D}"/>
                </a:ext>
              </a:extLst>
            </p:cNvPr>
            <p:cNvPicPr>
              <a:picLocks noChangeAspect="1"/>
            </p:cNvPicPr>
            <p:nvPr/>
          </p:nvPicPr>
          <p:blipFill rotWithShape="1">
            <a:blip r:embed="rId4"/>
            <a:srcRect l="4738" t="17582" r="6738" b="10913"/>
            <a:stretch/>
          </p:blipFill>
          <p:spPr>
            <a:xfrm>
              <a:off x="325305" y="1603393"/>
              <a:ext cx="4389053" cy="2537746"/>
            </a:xfrm>
            <a:prstGeom prst="rect">
              <a:avLst/>
            </a:prstGeom>
          </p:spPr>
        </p:pic>
        <p:sp>
          <p:nvSpPr>
            <p:cNvPr id="11" name="Oval 10">
              <a:extLst>
                <a:ext uri="{FF2B5EF4-FFF2-40B4-BE49-F238E27FC236}">
                  <a16:creationId xmlns:a16="http://schemas.microsoft.com/office/drawing/2014/main" id="{2525E255-3CA6-147C-B182-E113A0FD45B5}"/>
                </a:ext>
              </a:extLst>
            </p:cNvPr>
            <p:cNvSpPr/>
            <p:nvPr/>
          </p:nvSpPr>
          <p:spPr>
            <a:xfrm>
              <a:off x="2140533" y="3456000"/>
              <a:ext cx="587918" cy="568255"/>
            </a:xfrm>
            <a:prstGeom prst="ellipse">
              <a:avLst/>
            </a:prstGeom>
            <a:solidFill>
              <a:srgbClr val="00A9FF"/>
            </a:solidFill>
            <a:ln w="19050">
              <a:solidFill>
                <a:srgbClr val="00A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Ta</a:t>
              </a:r>
            </a:p>
          </p:txBody>
        </p:sp>
      </p:grpSp>
      <p:sp>
        <p:nvSpPr>
          <p:cNvPr id="6" name="TextBox 5">
            <a:extLst>
              <a:ext uri="{FF2B5EF4-FFF2-40B4-BE49-F238E27FC236}">
                <a16:creationId xmlns:a16="http://schemas.microsoft.com/office/drawing/2014/main" id="{4072FEE1-5C24-526F-7DDE-5A7D48D8FE0A}"/>
              </a:ext>
            </a:extLst>
          </p:cNvPr>
          <p:cNvSpPr txBox="1"/>
          <p:nvPr/>
        </p:nvSpPr>
        <p:spPr>
          <a:xfrm>
            <a:off x="11087718" y="3327400"/>
            <a:ext cx="463996" cy="469718"/>
          </a:xfrm>
          <a:prstGeom prst="rect">
            <a:avLst/>
          </a:prstGeom>
          <a:noFill/>
        </p:spPr>
        <p:txBody>
          <a:bodyPr wrap="none" rtlCol="0">
            <a:spAutoFit/>
          </a:bodyPr>
          <a:lstStyle/>
          <a:p>
            <a:r>
              <a:rPr lang="en-US" sz="2400" dirty="0"/>
              <a:t>e-</a:t>
            </a:r>
          </a:p>
        </p:txBody>
      </p:sp>
      <p:sp>
        <p:nvSpPr>
          <p:cNvPr id="7" name="TextBox 6">
            <a:extLst>
              <a:ext uri="{FF2B5EF4-FFF2-40B4-BE49-F238E27FC236}">
                <a16:creationId xmlns:a16="http://schemas.microsoft.com/office/drawing/2014/main" id="{A70D49E8-59B8-8D21-2EE3-FD334867784E}"/>
              </a:ext>
            </a:extLst>
          </p:cNvPr>
          <p:cNvSpPr txBox="1"/>
          <p:nvPr/>
        </p:nvSpPr>
        <p:spPr>
          <a:xfrm>
            <a:off x="11080656" y="4315890"/>
            <a:ext cx="536157" cy="469718"/>
          </a:xfrm>
          <a:prstGeom prst="rect">
            <a:avLst/>
          </a:prstGeom>
          <a:noFill/>
        </p:spPr>
        <p:txBody>
          <a:bodyPr wrap="none" rtlCol="0">
            <a:spAutoFit/>
          </a:bodyPr>
          <a:lstStyle/>
          <a:p>
            <a:r>
              <a:rPr lang="en-US" sz="2400" dirty="0"/>
              <a:t>e+</a:t>
            </a:r>
          </a:p>
        </p:txBody>
      </p:sp>
      <p:sp>
        <p:nvSpPr>
          <p:cNvPr id="8" name="TextBox 7">
            <a:extLst>
              <a:ext uri="{FF2B5EF4-FFF2-40B4-BE49-F238E27FC236}">
                <a16:creationId xmlns:a16="http://schemas.microsoft.com/office/drawing/2014/main" id="{3A89D0E7-D28A-5244-E3F5-B1FB1BAAF664}"/>
              </a:ext>
            </a:extLst>
          </p:cNvPr>
          <p:cNvSpPr txBox="1"/>
          <p:nvPr/>
        </p:nvSpPr>
        <p:spPr>
          <a:xfrm>
            <a:off x="10166383" y="5751764"/>
            <a:ext cx="463996" cy="469718"/>
          </a:xfrm>
          <a:prstGeom prst="rect">
            <a:avLst/>
          </a:prstGeom>
          <a:noFill/>
        </p:spPr>
        <p:txBody>
          <a:bodyPr wrap="none" rtlCol="0">
            <a:spAutoFit/>
          </a:bodyPr>
          <a:lstStyle/>
          <a:p>
            <a:r>
              <a:rPr lang="en-US" sz="2400" dirty="0"/>
              <a:t>e-</a:t>
            </a:r>
          </a:p>
        </p:txBody>
      </p:sp>
      <p:sp>
        <p:nvSpPr>
          <p:cNvPr id="9" name="TextBox 8">
            <a:extLst>
              <a:ext uri="{FF2B5EF4-FFF2-40B4-BE49-F238E27FC236}">
                <a16:creationId xmlns:a16="http://schemas.microsoft.com/office/drawing/2014/main" id="{E0292352-89F1-7ABA-5883-1B8AE33D03ED}"/>
              </a:ext>
            </a:extLst>
          </p:cNvPr>
          <p:cNvSpPr txBox="1"/>
          <p:nvPr/>
        </p:nvSpPr>
        <p:spPr>
          <a:xfrm>
            <a:off x="6564260" y="4641117"/>
            <a:ext cx="1124026" cy="400110"/>
          </a:xfrm>
          <a:prstGeom prst="rect">
            <a:avLst/>
          </a:prstGeom>
          <a:noFill/>
        </p:spPr>
        <p:txBody>
          <a:bodyPr wrap="none" rtlCol="0">
            <a:spAutoFit/>
          </a:bodyPr>
          <a:lstStyle/>
          <a:p>
            <a:r>
              <a:rPr lang="en-US" sz="2000" dirty="0"/>
              <a:t>e- beam</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EAEFE03D-AE31-5315-8007-1A8CDAEC2EF5}"/>
                  </a:ext>
                </a:extLst>
              </p:cNvPr>
              <p:cNvSpPr txBox="1"/>
              <p:nvPr/>
            </p:nvSpPr>
            <p:spPr>
              <a:xfrm>
                <a:off x="9019126" y="4085057"/>
                <a:ext cx="59690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𝛾</m:t>
                      </m:r>
                    </m:oMath>
                  </m:oMathPara>
                </a14:m>
                <a:endParaRPr lang="en-US" sz="2400" dirty="0"/>
              </a:p>
            </p:txBody>
          </p:sp>
        </mc:Choice>
        <mc:Fallback>
          <p:sp>
            <p:nvSpPr>
              <p:cNvPr id="3" name="TextBox 2">
                <a:extLst>
                  <a:ext uri="{FF2B5EF4-FFF2-40B4-BE49-F238E27FC236}">
                    <a16:creationId xmlns:a16="http://schemas.microsoft.com/office/drawing/2014/main" id="{EAEFE03D-AE31-5315-8007-1A8CDAEC2EF5}"/>
                  </a:ext>
                </a:extLst>
              </p:cNvPr>
              <p:cNvSpPr txBox="1">
                <a:spLocks noRot="1" noChangeAspect="1" noMove="1" noResize="1" noEditPoints="1" noAdjustHandles="1" noChangeArrowheads="1" noChangeShapeType="1" noTextEdit="1"/>
              </p:cNvSpPr>
              <p:nvPr/>
            </p:nvSpPr>
            <p:spPr>
              <a:xfrm>
                <a:off x="9019126" y="4085057"/>
                <a:ext cx="596900" cy="461665"/>
              </a:xfrm>
              <a:prstGeom prst="rect">
                <a:avLst/>
              </a:prstGeom>
              <a:blipFill>
                <a:blip r:embed="rId5"/>
                <a:stretch>
                  <a:fillRect b="-789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F0DC4B3-BEFB-9A29-849D-3AA7FEA05B69}"/>
                  </a:ext>
                </a:extLst>
              </p:cNvPr>
              <p:cNvSpPr txBox="1"/>
              <p:nvPr/>
            </p:nvSpPr>
            <p:spPr>
              <a:xfrm>
                <a:off x="9407719" y="4546722"/>
                <a:ext cx="59690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2400" b="0" i="1" smtClean="0">
                          <a:solidFill>
                            <a:srgbClr val="7030A0"/>
                          </a:solidFill>
                          <a:latin typeface="Cambria Math" panose="02040503050406030204" pitchFamily="18" charset="0"/>
                        </a:rPr>
                        <m:t>𝐴</m:t>
                      </m:r>
                      <m:r>
                        <a:rPr lang="en-CA" sz="2400" b="0" i="1" smtClean="0">
                          <a:solidFill>
                            <a:srgbClr val="7030A0"/>
                          </a:solidFill>
                          <a:latin typeface="Cambria Math" panose="02040503050406030204" pitchFamily="18" charset="0"/>
                        </a:rPr>
                        <m:t>′</m:t>
                      </m:r>
                    </m:oMath>
                  </m:oMathPara>
                </a14:m>
                <a:endParaRPr lang="en-US" sz="2400" dirty="0"/>
              </a:p>
            </p:txBody>
          </p:sp>
        </mc:Choice>
        <mc:Fallback>
          <p:sp>
            <p:nvSpPr>
              <p:cNvPr id="13" name="TextBox 12">
                <a:extLst>
                  <a:ext uri="{FF2B5EF4-FFF2-40B4-BE49-F238E27FC236}">
                    <a16:creationId xmlns:a16="http://schemas.microsoft.com/office/drawing/2014/main" id="{5F0DC4B3-BEFB-9A29-849D-3AA7FEA05B69}"/>
                  </a:ext>
                </a:extLst>
              </p:cNvPr>
              <p:cNvSpPr txBox="1">
                <a:spLocks noRot="1" noChangeAspect="1" noMove="1" noResize="1" noEditPoints="1" noAdjustHandles="1" noChangeArrowheads="1" noChangeShapeType="1" noTextEdit="1"/>
              </p:cNvSpPr>
              <p:nvPr/>
            </p:nvSpPr>
            <p:spPr>
              <a:xfrm>
                <a:off x="9407719" y="4546722"/>
                <a:ext cx="596900" cy="461665"/>
              </a:xfrm>
              <a:prstGeom prst="rect">
                <a:avLst/>
              </a:prstGeom>
              <a:blipFill>
                <a:blip r:embed="rId6"/>
                <a:stretch>
                  <a:fillRect/>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A52AAC66-226A-C587-4B61-4BAA0DAB466B}"/>
              </a:ext>
            </a:extLst>
          </p:cNvPr>
          <p:cNvSpPr txBox="1"/>
          <p:nvPr/>
        </p:nvSpPr>
        <p:spPr>
          <a:xfrm>
            <a:off x="2562823" y="2362475"/>
            <a:ext cx="2634054" cy="400110"/>
          </a:xfrm>
          <a:prstGeom prst="rect">
            <a:avLst/>
          </a:prstGeom>
          <a:noFill/>
        </p:spPr>
        <p:txBody>
          <a:bodyPr wrap="none" rtlCol="0">
            <a:spAutoFit/>
          </a:bodyPr>
          <a:lstStyle/>
          <a:p>
            <a:r>
              <a:rPr lang="en-US" sz="2000" dirty="0"/>
              <a:t>30 MeV beam energy</a:t>
            </a:r>
          </a:p>
        </p:txBody>
      </p:sp>
      <p:cxnSp>
        <p:nvCxnSpPr>
          <p:cNvPr id="19" name="Straight Arrow Connector 18">
            <a:extLst>
              <a:ext uri="{FF2B5EF4-FFF2-40B4-BE49-F238E27FC236}">
                <a16:creationId xmlns:a16="http://schemas.microsoft.com/office/drawing/2014/main" id="{185D22BB-81ED-11D6-0809-5464F4C1CCFF}"/>
              </a:ext>
            </a:extLst>
          </p:cNvPr>
          <p:cNvCxnSpPr>
            <a:cxnSpLocks/>
          </p:cNvCxnSpPr>
          <p:nvPr/>
        </p:nvCxnSpPr>
        <p:spPr>
          <a:xfrm flipH="1">
            <a:off x="2562823" y="2754382"/>
            <a:ext cx="2491777" cy="82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Rounded Rectangle 21">
            <a:extLst>
              <a:ext uri="{FF2B5EF4-FFF2-40B4-BE49-F238E27FC236}">
                <a16:creationId xmlns:a16="http://schemas.microsoft.com/office/drawing/2014/main" id="{61EF0581-14ED-7086-22D7-A6FC2DA7370D}"/>
              </a:ext>
            </a:extLst>
          </p:cNvPr>
          <p:cNvSpPr/>
          <p:nvPr/>
        </p:nvSpPr>
        <p:spPr>
          <a:xfrm>
            <a:off x="575187" y="3625850"/>
            <a:ext cx="647700" cy="759720"/>
          </a:xfrm>
          <a:prstGeom prst="roundRect">
            <a:avLst/>
          </a:prstGeom>
          <a:solidFill>
            <a:srgbClr val="7030A0">
              <a:alpha val="50000"/>
            </a:srgb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EF0545F-7C7C-7307-96E9-4AE481EBC635}"/>
              </a:ext>
            </a:extLst>
          </p:cNvPr>
          <p:cNvSpPr txBox="1"/>
          <p:nvPr/>
        </p:nvSpPr>
        <p:spPr>
          <a:xfrm>
            <a:off x="1195236" y="3797118"/>
            <a:ext cx="1282723" cy="400110"/>
          </a:xfrm>
          <a:prstGeom prst="rect">
            <a:avLst/>
          </a:prstGeom>
          <a:noFill/>
        </p:spPr>
        <p:txBody>
          <a:bodyPr wrap="none" rtlCol="0">
            <a:spAutoFit/>
          </a:bodyPr>
          <a:lstStyle/>
          <a:p>
            <a:r>
              <a:rPr lang="en-US" sz="2000" dirty="0">
                <a:solidFill>
                  <a:srgbClr val="7030A0"/>
                </a:solidFill>
              </a:rPr>
              <a:t>DarkLight</a:t>
            </a:r>
          </a:p>
        </p:txBody>
      </p:sp>
      <p:sp>
        <p:nvSpPr>
          <p:cNvPr id="24" name="TextBox 23">
            <a:extLst>
              <a:ext uri="{FF2B5EF4-FFF2-40B4-BE49-F238E27FC236}">
                <a16:creationId xmlns:a16="http://schemas.microsoft.com/office/drawing/2014/main" id="{03715220-E7B8-EC8D-F67C-075D9EB8064D}"/>
              </a:ext>
            </a:extLst>
          </p:cNvPr>
          <p:cNvSpPr txBox="1"/>
          <p:nvPr/>
        </p:nvSpPr>
        <p:spPr>
          <a:xfrm>
            <a:off x="435286" y="5277898"/>
            <a:ext cx="3281668" cy="230832"/>
          </a:xfrm>
          <a:prstGeom prst="rect">
            <a:avLst/>
          </a:prstGeom>
          <a:noFill/>
        </p:spPr>
        <p:txBody>
          <a:bodyPr wrap="none" rtlCol="0">
            <a:spAutoFit/>
          </a:bodyPr>
          <a:lstStyle/>
          <a:p>
            <a:r>
              <a:rPr lang="en-US" sz="900" dirty="0"/>
              <a:t>Modified from DOI: 10.18429/JACoW-ERL2019-WEPNEC01</a:t>
            </a:r>
          </a:p>
        </p:txBody>
      </p:sp>
      <p:sp>
        <p:nvSpPr>
          <p:cNvPr id="18" name="TextBox 17">
            <a:extLst>
              <a:ext uri="{FF2B5EF4-FFF2-40B4-BE49-F238E27FC236}">
                <a16:creationId xmlns:a16="http://schemas.microsoft.com/office/drawing/2014/main" id="{A14693AF-00B2-034E-43A8-35843EB88DA0}"/>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2938000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DA545-7F8C-9188-B638-7B52602954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22D3CD-7BDA-DFD1-5D3E-40BEED8ACBBE}"/>
              </a:ext>
            </a:extLst>
          </p:cNvPr>
          <p:cNvSpPr>
            <a:spLocks noGrp="1"/>
          </p:cNvSpPr>
          <p:nvPr>
            <p:ph type="title"/>
          </p:nvPr>
        </p:nvSpPr>
        <p:spPr/>
        <p:txBody>
          <a:bodyPr/>
          <a:lstStyle/>
          <a:p>
            <a:r>
              <a:rPr lang="en-US" dirty="0"/>
              <a:t>DarkLight Experiment</a:t>
            </a:r>
          </a:p>
        </p:txBody>
      </p:sp>
      <p:pic>
        <p:nvPicPr>
          <p:cNvPr id="12" name="Content Placeholder 4">
            <a:extLst>
              <a:ext uri="{FF2B5EF4-FFF2-40B4-BE49-F238E27FC236}">
                <a16:creationId xmlns:a16="http://schemas.microsoft.com/office/drawing/2014/main" id="{B48F386A-5A14-A4DC-0469-3A5FEF9980F3}"/>
              </a:ext>
            </a:extLst>
          </p:cNvPr>
          <p:cNvPicPr>
            <a:picLocks noGrp="1" noRot="1" noMove="1" noResize="1" noEditPoints="1" noAdjustHandles="1" noChangeArrowheads="1" noChangeShapeType="1" noCrop="1"/>
          </p:cNvPicPr>
          <p:nvPr/>
        </p:nvPicPr>
        <p:blipFill>
          <a:blip r:embed="rId3"/>
          <a:srcRect t="5875"/>
          <a:stretch/>
        </p:blipFill>
        <p:spPr>
          <a:xfrm>
            <a:off x="681471" y="1631844"/>
            <a:ext cx="8161740" cy="4573946"/>
          </a:xfrm>
          <a:prstGeom prst="rect">
            <a:avLst/>
          </a:prstGeom>
        </p:spPr>
      </p:pic>
      <p:grpSp>
        <p:nvGrpSpPr>
          <p:cNvPr id="51" name="Group 50">
            <a:extLst>
              <a:ext uri="{FF2B5EF4-FFF2-40B4-BE49-F238E27FC236}">
                <a16:creationId xmlns:a16="http://schemas.microsoft.com/office/drawing/2014/main" id="{1E87BC06-130F-CD94-DBAB-DDC3470480F6}"/>
              </a:ext>
            </a:extLst>
          </p:cNvPr>
          <p:cNvGrpSpPr/>
          <p:nvPr/>
        </p:nvGrpSpPr>
        <p:grpSpPr>
          <a:xfrm>
            <a:off x="619573" y="1583244"/>
            <a:ext cx="1690193" cy="997456"/>
            <a:chOff x="619573" y="1583244"/>
            <a:chExt cx="1690193" cy="997456"/>
          </a:xfrm>
        </p:grpSpPr>
        <p:sp>
          <p:nvSpPr>
            <p:cNvPr id="15" name="TextBox 14">
              <a:extLst>
                <a:ext uri="{FF2B5EF4-FFF2-40B4-BE49-F238E27FC236}">
                  <a16:creationId xmlns:a16="http://schemas.microsoft.com/office/drawing/2014/main" id="{10FF3115-B010-A860-19AE-5239188D7118}"/>
                </a:ext>
              </a:extLst>
            </p:cNvPr>
            <p:cNvSpPr txBox="1"/>
            <p:nvPr/>
          </p:nvSpPr>
          <p:spPr>
            <a:xfrm>
              <a:off x="619573" y="1583244"/>
              <a:ext cx="1119875" cy="646331"/>
            </a:xfrm>
            <a:prstGeom prst="rect">
              <a:avLst/>
            </a:prstGeom>
            <a:noFill/>
          </p:spPr>
          <p:txBody>
            <a:bodyPr wrap="square" rtlCol="0">
              <a:spAutoFit/>
            </a:bodyPr>
            <a:lstStyle/>
            <a:p>
              <a:r>
                <a:rPr lang="en-US" dirty="0"/>
                <a:t>Trigger system</a:t>
              </a:r>
            </a:p>
          </p:txBody>
        </p:sp>
        <p:cxnSp>
          <p:nvCxnSpPr>
            <p:cNvPr id="16" name="Straight Connector 15">
              <a:extLst>
                <a:ext uri="{FF2B5EF4-FFF2-40B4-BE49-F238E27FC236}">
                  <a16:creationId xmlns:a16="http://schemas.microsoft.com/office/drawing/2014/main" id="{287D785F-B818-9CD4-3D7E-D0866955FC69}"/>
                </a:ext>
              </a:extLst>
            </p:cNvPr>
            <p:cNvCxnSpPr>
              <a:cxnSpLocks/>
            </p:cNvCxnSpPr>
            <p:nvPr/>
          </p:nvCxnSpPr>
          <p:spPr>
            <a:xfrm>
              <a:off x="1446554" y="1985421"/>
              <a:ext cx="863212" cy="595279"/>
            </a:xfrm>
            <a:prstGeom prst="line">
              <a:avLst/>
            </a:prstGeom>
            <a:ln w="25400"/>
          </p:spPr>
          <p:style>
            <a:lnRef idx="2">
              <a:schemeClr val="dk1"/>
            </a:lnRef>
            <a:fillRef idx="0">
              <a:schemeClr val="dk1"/>
            </a:fillRef>
            <a:effectRef idx="1">
              <a:schemeClr val="dk1"/>
            </a:effectRef>
            <a:fontRef idx="minor">
              <a:schemeClr val="tx1"/>
            </a:fontRef>
          </p:style>
        </p:cxnSp>
      </p:grpSp>
      <p:cxnSp>
        <p:nvCxnSpPr>
          <p:cNvPr id="17" name="Straight Connector 16">
            <a:extLst>
              <a:ext uri="{FF2B5EF4-FFF2-40B4-BE49-F238E27FC236}">
                <a16:creationId xmlns:a16="http://schemas.microsoft.com/office/drawing/2014/main" id="{FCAB46F5-6982-59DA-3923-D074324C3E76}"/>
              </a:ext>
            </a:extLst>
          </p:cNvPr>
          <p:cNvCxnSpPr>
            <a:cxnSpLocks/>
          </p:cNvCxnSpPr>
          <p:nvPr/>
        </p:nvCxnSpPr>
        <p:spPr>
          <a:xfrm>
            <a:off x="2528380" y="3240189"/>
            <a:ext cx="195347" cy="83012"/>
          </a:xfrm>
          <a:prstGeom prst="line">
            <a:avLst/>
          </a:prstGeom>
        </p:spPr>
        <p:style>
          <a:lnRef idx="2">
            <a:schemeClr val="dk1"/>
          </a:lnRef>
          <a:fillRef idx="0">
            <a:schemeClr val="dk1"/>
          </a:fillRef>
          <a:effectRef idx="1">
            <a:schemeClr val="dk1"/>
          </a:effectRef>
          <a:fontRef idx="minor">
            <a:schemeClr val="tx1"/>
          </a:fontRef>
        </p:style>
      </p:cxnSp>
      <p:grpSp>
        <p:nvGrpSpPr>
          <p:cNvPr id="47" name="Group 46">
            <a:extLst>
              <a:ext uri="{FF2B5EF4-FFF2-40B4-BE49-F238E27FC236}">
                <a16:creationId xmlns:a16="http://schemas.microsoft.com/office/drawing/2014/main" id="{1E4E3180-9D27-3CF1-9EF9-D4AC8FA922D8}"/>
              </a:ext>
            </a:extLst>
          </p:cNvPr>
          <p:cNvGrpSpPr/>
          <p:nvPr/>
        </p:nvGrpSpPr>
        <p:grpSpPr>
          <a:xfrm>
            <a:off x="1993561" y="3316995"/>
            <a:ext cx="2126990" cy="2540194"/>
            <a:chOff x="1993561" y="3316995"/>
            <a:chExt cx="2126990" cy="2540194"/>
          </a:xfrm>
        </p:grpSpPr>
        <p:sp>
          <p:nvSpPr>
            <p:cNvPr id="13" name="TextBox 12">
              <a:extLst>
                <a:ext uri="{FF2B5EF4-FFF2-40B4-BE49-F238E27FC236}">
                  <a16:creationId xmlns:a16="http://schemas.microsoft.com/office/drawing/2014/main" id="{0900F99C-CF6D-55CE-51A8-C78A2D0AFBAB}"/>
                </a:ext>
              </a:extLst>
            </p:cNvPr>
            <p:cNvSpPr txBox="1"/>
            <p:nvPr/>
          </p:nvSpPr>
          <p:spPr>
            <a:xfrm>
              <a:off x="2896238" y="5210858"/>
              <a:ext cx="1224313" cy="646331"/>
            </a:xfrm>
            <a:prstGeom prst="rect">
              <a:avLst/>
            </a:prstGeom>
            <a:noFill/>
          </p:spPr>
          <p:txBody>
            <a:bodyPr wrap="square" rtlCol="0">
              <a:spAutoFit/>
            </a:bodyPr>
            <a:lstStyle/>
            <a:p>
              <a:r>
                <a:rPr lang="en-US" dirty="0"/>
                <a:t>Dipole magnets</a:t>
              </a:r>
            </a:p>
          </p:txBody>
        </p:sp>
        <p:cxnSp>
          <p:nvCxnSpPr>
            <p:cNvPr id="14" name="Straight Connector 13">
              <a:extLst>
                <a:ext uri="{FF2B5EF4-FFF2-40B4-BE49-F238E27FC236}">
                  <a16:creationId xmlns:a16="http://schemas.microsoft.com/office/drawing/2014/main" id="{51B6705C-657F-3044-FE16-AA0AF1E09BD3}"/>
                </a:ext>
              </a:extLst>
            </p:cNvPr>
            <p:cNvCxnSpPr>
              <a:cxnSpLocks/>
            </p:cNvCxnSpPr>
            <p:nvPr/>
          </p:nvCxnSpPr>
          <p:spPr>
            <a:xfrm>
              <a:off x="3000863" y="4257831"/>
              <a:ext cx="0" cy="1015683"/>
            </a:xfrm>
            <a:prstGeom prst="line">
              <a:avLst/>
            </a:prstGeom>
            <a:ln w="25400"/>
          </p:spPr>
          <p:style>
            <a:lnRef idx="2">
              <a:schemeClr val="dk1"/>
            </a:lnRef>
            <a:fillRef idx="0">
              <a:schemeClr val="dk1"/>
            </a:fillRef>
            <a:effectRef idx="1">
              <a:schemeClr val="dk1"/>
            </a:effectRef>
            <a:fontRef idx="minor">
              <a:schemeClr val="tx1"/>
            </a:fontRef>
          </p:style>
        </p:cxnSp>
        <p:cxnSp>
          <p:nvCxnSpPr>
            <p:cNvPr id="18" name="Straight Connector 17">
              <a:extLst>
                <a:ext uri="{FF2B5EF4-FFF2-40B4-BE49-F238E27FC236}">
                  <a16:creationId xmlns:a16="http://schemas.microsoft.com/office/drawing/2014/main" id="{8C9ECF04-2F6E-7AA1-4777-E473C997A9CA}"/>
                </a:ext>
              </a:extLst>
            </p:cNvPr>
            <p:cNvCxnSpPr>
              <a:cxnSpLocks/>
            </p:cNvCxnSpPr>
            <p:nvPr/>
          </p:nvCxnSpPr>
          <p:spPr>
            <a:xfrm>
              <a:off x="1993561" y="3316995"/>
              <a:ext cx="1007302" cy="1960400"/>
            </a:xfrm>
            <a:prstGeom prst="line">
              <a:avLst/>
            </a:prstGeom>
            <a:ln w="25400"/>
          </p:spPr>
          <p:style>
            <a:lnRef idx="2">
              <a:schemeClr val="dk1"/>
            </a:lnRef>
            <a:fillRef idx="0">
              <a:schemeClr val="dk1"/>
            </a:fillRef>
            <a:effectRef idx="1">
              <a:schemeClr val="dk1"/>
            </a:effectRef>
            <a:fontRef idx="minor">
              <a:schemeClr val="tx1"/>
            </a:fontRef>
          </p:style>
        </p:cxnSp>
      </p:grpSp>
      <p:grpSp>
        <p:nvGrpSpPr>
          <p:cNvPr id="48" name="Group 47">
            <a:extLst>
              <a:ext uri="{FF2B5EF4-FFF2-40B4-BE49-F238E27FC236}">
                <a16:creationId xmlns:a16="http://schemas.microsoft.com/office/drawing/2014/main" id="{31614A64-8EA1-AECE-9E4C-CA2CEF6646CC}"/>
              </a:ext>
            </a:extLst>
          </p:cNvPr>
          <p:cNvGrpSpPr/>
          <p:nvPr/>
        </p:nvGrpSpPr>
        <p:grpSpPr>
          <a:xfrm>
            <a:off x="2086950" y="1692360"/>
            <a:ext cx="1293021" cy="1564823"/>
            <a:chOff x="2086950" y="1692360"/>
            <a:chExt cx="1293021" cy="1564823"/>
          </a:xfrm>
        </p:grpSpPr>
        <p:sp>
          <p:nvSpPr>
            <p:cNvPr id="19" name="TextBox 18">
              <a:extLst>
                <a:ext uri="{FF2B5EF4-FFF2-40B4-BE49-F238E27FC236}">
                  <a16:creationId xmlns:a16="http://schemas.microsoft.com/office/drawing/2014/main" id="{8C55B02F-1FDD-DEBD-08FB-6D0B60C14C45}"/>
                </a:ext>
              </a:extLst>
            </p:cNvPr>
            <p:cNvSpPr txBox="1"/>
            <p:nvPr/>
          </p:nvSpPr>
          <p:spPr>
            <a:xfrm>
              <a:off x="2446680" y="1692360"/>
              <a:ext cx="933291" cy="369332"/>
            </a:xfrm>
            <a:prstGeom prst="rect">
              <a:avLst/>
            </a:prstGeom>
            <a:noFill/>
          </p:spPr>
          <p:txBody>
            <a:bodyPr wrap="square" rtlCol="0">
              <a:spAutoFit/>
            </a:bodyPr>
            <a:lstStyle/>
            <a:p>
              <a:r>
                <a:rPr lang="en-US" dirty="0"/>
                <a:t>GEMs</a:t>
              </a:r>
            </a:p>
          </p:txBody>
        </p:sp>
        <p:cxnSp>
          <p:nvCxnSpPr>
            <p:cNvPr id="20" name="Straight Connector 19">
              <a:extLst>
                <a:ext uri="{FF2B5EF4-FFF2-40B4-BE49-F238E27FC236}">
                  <a16:creationId xmlns:a16="http://schemas.microsoft.com/office/drawing/2014/main" id="{7E206FE8-3AFD-96A9-43AF-6A2C7B842B9B}"/>
                </a:ext>
              </a:extLst>
            </p:cNvPr>
            <p:cNvCxnSpPr>
              <a:cxnSpLocks/>
              <a:stCxn id="19" idx="2"/>
            </p:cNvCxnSpPr>
            <p:nvPr/>
          </p:nvCxnSpPr>
          <p:spPr>
            <a:xfrm flipH="1">
              <a:off x="2086950" y="2061692"/>
              <a:ext cx="826376" cy="329194"/>
            </a:xfrm>
            <a:prstGeom prst="line">
              <a:avLst/>
            </a:prstGeom>
            <a:ln w="25400"/>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622B96B7-9486-63F4-90FC-AEC5A703647A}"/>
                </a:ext>
              </a:extLst>
            </p:cNvPr>
            <p:cNvCxnSpPr>
              <a:cxnSpLocks/>
              <a:stCxn id="19" idx="2"/>
            </p:cNvCxnSpPr>
            <p:nvPr/>
          </p:nvCxnSpPr>
          <p:spPr>
            <a:xfrm flipH="1">
              <a:off x="2365392" y="2061692"/>
              <a:ext cx="547934" cy="1195491"/>
            </a:xfrm>
            <a:prstGeom prst="line">
              <a:avLst/>
            </a:prstGeom>
            <a:ln w="25400"/>
          </p:spPr>
          <p:style>
            <a:lnRef idx="2">
              <a:schemeClr val="dk1"/>
            </a:lnRef>
            <a:fillRef idx="0">
              <a:schemeClr val="dk1"/>
            </a:fillRef>
            <a:effectRef idx="1">
              <a:schemeClr val="dk1"/>
            </a:effectRef>
            <a:fontRef idx="minor">
              <a:schemeClr val="tx1"/>
            </a:fontRef>
          </p:style>
        </p:cxnSp>
      </p:grpSp>
      <p:grpSp>
        <p:nvGrpSpPr>
          <p:cNvPr id="46" name="Group 45">
            <a:extLst>
              <a:ext uri="{FF2B5EF4-FFF2-40B4-BE49-F238E27FC236}">
                <a16:creationId xmlns:a16="http://schemas.microsoft.com/office/drawing/2014/main" id="{BB1359F2-1D54-DD20-2966-B3F26E089A8F}"/>
              </a:ext>
            </a:extLst>
          </p:cNvPr>
          <p:cNvGrpSpPr/>
          <p:nvPr/>
        </p:nvGrpSpPr>
        <p:grpSpPr>
          <a:xfrm>
            <a:off x="3853152" y="3469462"/>
            <a:ext cx="1761485" cy="2223070"/>
            <a:chOff x="3853152" y="3469462"/>
            <a:chExt cx="1761485" cy="2223070"/>
          </a:xfrm>
        </p:grpSpPr>
        <p:sp>
          <p:nvSpPr>
            <p:cNvPr id="22" name="TextBox 21">
              <a:extLst>
                <a:ext uri="{FF2B5EF4-FFF2-40B4-BE49-F238E27FC236}">
                  <a16:creationId xmlns:a16="http://schemas.microsoft.com/office/drawing/2014/main" id="{177A7CCC-4E95-3141-CBD0-02F87DCAECC6}"/>
                </a:ext>
              </a:extLst>
            </p:cNvPr>
            <p:cNvSpPr txBox="1"/>
            <p:nvPr/>
          </p:nvSpPr>
          <p:spPr>
            <a:xfrm>
              <a:off x="4406968" y="4984646"/>
              <a:ext cx="1207669" cy="707886"/>
            </a:xfrm>
            <a:prstGeom prst="rect">
              <a:avLst/>
            </a:prstGeom>
            <a:noFill/>
          </p:spPr>
          <p:txBody>
            <a:bodyPr wrap="square" rtlCol="0">
              <a:spAutoFit/>
            </a:bodyPr>
            <a:lstStyle/>
            <a:p>
              <a:r>
                <a:rPr lang="en-US" sz="2000" dirty="0"/>
                <a:t>Target chamber</a:t>
              </a:r>
            </a:p>
          </p:txBody>
        </p:sp>
        <p:cxnSp>
          <p:nvCxnSpPr>
            <p:cNvPr id="23" name="Straight Connector 22">
              <a:extLst>
                <a:ext uri="{FF2B5EF4-FFF2-40B4-BE49-F238E27FC236}">
                  <a16:creationId xmlns:a16="http://schemas.microsoft.com/office/drawing/2014/main" id="{64601183-9B8C-98D5-440B-5E652AE1BF17}"/>
                </a:ext>
              </a:extLst>
            </p:cNvPr>
            <p:cNvCxnSpPr>
              <a:cxnSpLocks/>
            </p:cNvCxnSpPr>
            <p:nvPr/>
          </p:nvCxnSpPr>
          <p:spPr>
            <a:xfrm>
              <a:off x="3853152" y="3469462"/>
              <a:ext cx="677284" cy="1576739"/>
            </a:xfrm>
            <a:prstGeom prst="line">
              <a:avLst/>
            </a:prstGeom>
            <a:ln w="25400"/>
          </p:spPr>
          <p:style>
            <a:lnRef idx="2">
              <a:schemeClr val="dk1"/>
            </a:lnRef>
            <a:fillRef idx="0">
              <a:schemeClr val="dk1"/>
            </a:fillRef>
            <a:effectRef idx="1">
              <a:schemeClr val="dk1"/>
            </a:effectRef>
            <a:fontRef idx="minor">
              <a:schemeClr val="tx1"/>
            </a:fontRef>
          </p:style>
        </p:cxnSp>
      </p:grpSp>
      <p:grpSp>
        <p:nvGrpSpPr>
          <p:cNvPr id="45" name="Group 44">
            <a:extLst>
              <a:ext uri="{FF2B5EF4-FFF2-40B4-BE49-F238E27FC236}">
                <a16:creationId xmlns:a16="http://schemas.microsoft.com/office/drawing/2014/main" id="{7DAB4168-58E9-EED5-E73A-0C272DA986A0}"/>
              </a:ext>
            </a:extLst>
          </p:cNvPr>
          <p:cNvGrpSpPr/>
          <p:nvPr/>
        </p:nvGrpSpPr>
        <p:grpSpPr>
          <a:xfrm>
            <a:off x="3852926" y="1815458"/>
            <a:ext cx="1612198" cy="787142"/>
            <a:chOff x="3852926" y="1815458"/>
            <a:chExt cx="1612198" cy="787142"/>
          </a:xfrm>
        </p:grpSpPr>
        <p:sp>
          <p:nvSpPr>
            <p:cNvPr id="24" name="TextBox 23">
              <a:extLst>
                <a:ext uri="{FF2B5EF4-FFF2-40B4-BE49-F238E27FC236}">
                  <a16:creationId xmlns:a16="http://schemas.microsoft.com/office/drawing/2014/main" id="{271F955E-E343-127D-1C98-7233909BE16E}"/>
                </a:ext>
              </a:extLst>
            </p:cNvPr>
            <p:cNvSpPr txBox="1"/>
            <p:nvPr/>
          </p:nvSpPr>
          <p:spPr>
            <a:xfrm>
              <a:off x="4436901" y="1815458"/>
              <a:ext cx="1028223" cy="707886"/>
            </a:xfrm>
            <a:prstGeom prst="rect">
              <a:avLst/>
            </a:prstGeom>
            <a:noFill/>
          </p:spPr>
          <p:txBody>
            <a:bodyPr wrap="square" rtlCol="0">
              <a:spAutoFit/>
            </a:bodyPr>
            <a:lstStyle/>
            <a:p>
              <a:r>
                <a:rPr lang="en-US" sz="2000" dirty="0"/>
                <a:t>Target</a:t>
              </a:r>
            </a:p>
            <a:p>
              <a:r>
                <a:rPr lang="en-US" sz="2000" dirty="0"/>
                <a:t>ladder</a:t>
              </a:r>
            </a:p>
          </p:txBody>
        </p:sp>
        <p:cxnSp>
          <p:nvCxnSpPr>
            <p:cNvPr id="25" name="Straight Connector 24">
              <a:extLst>
                <a:ext uri="{FF2B5EF4-FFF2-40B4-BE49-F238E27FC236}">
                  <a16:creationId xmlns:a16="http://schemas.microsoft.com/office/drawing/2014/main" id="{A3626443-0AED-30B8-8005-D2B3EB001B62}"/>
                </a:ext>
              </a:extLst>
            </p:cNvPr>
            <p:cNvCxnSpPr>
              <a:cxnSpLocks/>
            </p:cNvCxnSpPr>
            <p:nvPr/>
          </p:nvCxnSpPr>
          <p:spPr>
            <a:xfrm flipV="1">
              <a:off x="3852926" y="2174957"/>
              <a:ext cx="662122" cy="427643"/>
            </a:xfrm>
            <a:prstGeom prst="line">
              <a:avLst/>
            </a:prstGeom>
            <a:ln w="25400"/>
          </p:spPr>
          <p:style>
            <a:lnRef idx="2">
              <a:schemeClr val="dk1"/>
            </a:lnRef>
            <a:fillRef idx="0">
              <a:schemeClr val="dk1"/>
            </a:fillRef>
            <a:effectRef idx="1">
              <a:schemeClr val="dk1"/>
            </a:effectRef>
            <a:fontRef idx="minor">
              <a:schemeClr val="tx1"/>
            </a:fontRef>
          </p:style>
        </p:cxnSp>
      </p:grpSp>
      <p:grpSp>
        <p:nvGrpSpPr>
          <p:cNvPr id="49" name="Group 48">
            <a:extLst>
              <a:ext uri="{FF2B5EF4-FFF2-40B4-BE49-F238E27FC236}">
                <a16:creationId xmlns:a16="http://schemas.microsoft.com/office/drawing/2014/main" id="{715185B7-AA9F-752A-223A-585E41CE9429}"/>
              </a:ext>
            </a:extLst>
          </p:cNvPr>
          <p:cNvGrpSpPr/>
          <p:nvPr/>
        </p:nvGrpSpPr>
        <p:grpSpPr>
          <a:xfrm>
            <a:off x="938880" y="3779481"/>
            <a:ext cx="2126990" cy="2432059"/>
            <a:chOff x="938880" y="3779481"/>
            <a:chExt cx="2126990" cy="2432059"/>
          </a:xfrm>
        </p:grpSpPr>
        <p:sp>
          <p:nvSpPr>
            <p:cNvPr id="26" name="TextBox 25">
              <a:extLst>
                <a:ext uri="{FF2B5EF4-FFF2-40B4-BE49-F238E27FC236}">
                  <a16:creationId xmlns:a16="http://schemas.microsoft.com/office/drawing/2014/main" id="{9D13F858-8C75-7BFF-6FF9-90124650C706}"/>
                </a:ext>
              </a:extLst>
            </p:cNvPr>
            <p:cNvSpPr txBox="1"/>
            <p:nvPr/>
          </p:nvSpPr>
          <p:spPr>
            <a:xfrm>
              <a:off x="1394559" y="5565209"/>
              <a:ext cx="1671311" cy="646331"/>
            </a:xfrm>
            <a:prstGeom prst="rect">
              <a:avLst/>
            </a:prstGeom>
            <a:noFill/>
          </p:spPr>
          <p:txBody>
            <a:bodyPr wrap="square" rtlCol="0">
              <a:spAutoFit/>
            </a:bodyPr>
            <a:lstStyle/>
            <a:p>
              <a:r>
                <a:rPr lang="en-US" dirty="0"/>
                <a:t>Beam Dump Shielding</a:t>
              </a:r>
            </a:p>
          </p:txBody>
        </p:sp>
        <p:cxnSp>
          <p:nvCxnSpPr>
            <p:cNvPr id="27" name="Straight Connector 26">
              <a:extLst>
                <a:ext uri="{FF2B5EF4-FFF2-40B4-BE49-F238E27FC236}">
                  <a16:creationId xmlns:a16="http://schemas.microsoft.com/office/drawing/2014/main" id="{BE9D905D-E3A0-32EA-2D26-67163578B0D7}"/>
                </a:ext>
              </a:extLst>
            </p:cNvPr>
            <p:cNvCxnSpPr>
              <a:cxnSpLocks/>
            </p:cNvCxnSpPr>
            <p:nvPr/>
          </p:nvCxnSpPr>
          <p:spPr>
            <a:xfrm>
              <a:off x="938880" y="3779481"/>
              <a:ext cx="904240" cy="1852265"/>
            </a:xfrm>
            <a:prstGeom prst="line">
              <a:avLst/>
            </a:prstGeom>
            <a:ln w="25400"/>
          </p:spPr>
          <p:style>
            <a:lnRef idx="2">
              <a:schemeClr val="dk1"/>
            </a:lnRef>
            <a:fillRef idx="0">
              <a:schemeClr val="dk1"/>
            </a:fillRef>
            <a:effectRef idx="1">
              <a:schemeClr val="dk1"/>
            </a:effectRef>
            <a:fontRef idx="minor">
              <a:schemeClr val="tx1"/>
            </a:fontRef>
          </p:style>
        </p:cxnSp>
      </p:grpSp>
      <p:pic>
        <p:nvPicPr>
          <p:cNvPr id="9" name="Picture 8" descr="A computer screen shot of a machine&#10;&#10;AI-generated content may be incorrect.">
            <a:extLst>
              <a:ext uri="{FF2B5EF4-FFF2-40B4-BE49-F238E27FC236}">
                <a16:creationId xmlns:a16="http://schemas.microsoft.com/office/drawing/2014/main" id="{032DDB46-2DA5-9758-973E-19612ACB6392}"/>
              </a:ext>
            </a:extLst>
          </p:cNvPr>
          <p:cNvPicPr>
            <a:picLocks noChangeAspect="1"/>
          </p:cNvPicPr>
          <p:nvPr/>
        </p:nvPicPr>
        <p:blipFill>
          <a:blip r:embed="rId4"/>
          <a:srcRect l="29320" t="15068" r="21609" b="353"/>
          <a:stretch>
            <a:fillRect/>
          </a:stretch>
        </p:blipFill>
        <p:spPr>
          <a:xfrm>
            <a:off x="6704950" y="1171250"/>
            <a:ext cx="4842364" cy="5216461"/>
          </a:xfrm>
          <a:prstGeom prst="rect">
            <a:avLst/>
          </a:prstGeom>
        </p:spPr>
      </p:pic>
      <p:sp>
        <p:nvSpPr>
          <p:cNvPr id="4" name="TextBox 3">
            <a:extLst>
              <a:ext uri="{FF2B5EF4-FFF2-40B4-BE49-F238E27FC236}">
                <a16:creationId xmlns:a16="http://schemas.microsoft.com/office/drawing/2014/main" id="{D31F4B2E-78F9-3C53-F3C4-CA5CD950D374}"/>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135717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A0E46-D055-9849-6C9A-F5AEA72DC5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F23278-6837-9988-A1F3-5FD0FB363904}"/>
              </a:ext>
            </a:extLst>
          </p:cNvPr>
          <p:cNvSpPr>
            <a:spLocks noGrp="1"/>
          </p:cNvSpPr>
          <p:nvPr>
            <p:ph type="title"/>
          </p:nvPr>
        </p:nvSpPr>
        <p:spPr/>
        <p:txBody>
          <a:bodyPr/>
          <a:lstStyle/>
          <a:p>
            <a:r>
              <a:rPr lang="en-US" dirty="0"/>
              <a:t>DarkLight Experiment Backgrounds</a:t>
            </a:r>
          </a:p>
        </p:txBody>
      </p:sp>
      <p:pic>
        <p:nvPicPr>
          <p:cNvPr id="4" name="backsig.pdf" descr="backsig.pdf">
            <a:extLst>
              <a:ext uri="{FF2B5EF4-FFF2-40B4-BE49-F238E27FC236}">
                <a16:creationId xmlns:a16="http://schemas.microsoft.com/office/drawing/2014/main" id="{3F249D03-4354-2A5F-64E0-A820FBAF220F}"/>
              </a:ext>
            </a:extLst>
          </p:cNvPr>
          <p:cNvPicPr>
            <a:picLocks noChangeAspect="1"/>
          </p:cNvPicPr>
          <p:nvPr/>
        </p:nvPicPr>
        <p:blipFill>
          <a:blip r:embed="rId3"/>
          <a:stretch>
            <a:fillRect/>
          </a:stretch>
        </p:blipFill>
        <p:spPr>
          <a:xfrm>
            <a:off x="150883" y="1846284"/>
            <a:ext cx="6346900" cy="4359506"/>
          </a:xfrm>
          <a:prstGeom prst="rect">
            <a:avLst/>
          </a:prstGeom>
          <a:ln w="12700">
            <a:miter lim="400000"/>
          </a:ln>
        </p:spPr>
      </p:pic>
      <p:grpSp>
        <p:nvGrpSpPr>
          <p:cNvPr id="8" name="Group 7">
            <a:extLst>
              <a:ext uri="{FF2B5EF4-FFF2-40B4-BE49-F238E27FC236}">
                <a16:creationId xmlns:a16="http://schemas.microsoft.com/office/drawing/2014/main" id="{918E87AC-F2BD-A2C6-450D-896CEC823189}"/>
              </a:ext>
            </a:extLst>
          </p:cNvPr>
          <p:cNvGrpSpPr>
            <a:grpSpLocks/>
          </p:cNvGrpSpPr>
          <p:nvPr/>
        </p:nvGrpSpPr>
        <p:grpSpPr>
          <a:xfrm>
            <a:off x="2063669" y="1091054"/>
            <a:ext cx="2731973" cy="1693533"/>
            <a:chOff x="7757886" y="857440"/>
            <a:chExt cx="2731973" cy="1693533"/>
          </a:xfrm>
        </p:grpSpPr>
        <p:sp>
          <p:nvSpPr>
            <p:cNvPr id="5" name="Oval 4">
              <a:extLst>
                <a:ext uri="{FF2B5EF4-FFF2-40B4-BE49-F238E27FC236}">
                  <a16:creationId xmlns:a16="http://schemas.microsoft.com/office/drawing/2014/main" id="{4E2889BA-FB9D-849C-3A1B-532404112E9F}"/>
                </a:ext>
              </a:extLst>
            </p:cNvPr>
            <p:cNvSpPr>
              <a:spLocks/>
            </p:cNvSpPr>
            <p:nvPr/>
          </p:nvSpPr>
          <p:spPr>
            <a:xfrm>
              <a:off x="7757886" y="1908630"/>
              <a:ext cx="928914" cy="308428"/>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c 5">
              <a:extLst>
                <a:ext uri="{FF2B5EF4-FFF2-40B4-BE49-F238E27FC236}">
                  <a16:creationId xmlns:a16="http://schemas.microsoft.com/office/drawing/2014/main" id="{9421C3F8-3179-80FC-5546-6CA4640FA545}"/>
                </a:ext>
              </a:extLst>
            </p:cNvPr>
            <p:cNvSpPr>
              <a:spLocks/>
            </p:cNvSpPr>
            <p:nvPr/>
          </p:nvSpPr>
          <p:spPr>
            <a:xfrm rot="15753709">
              <a:off x="8266465" y="983722"/>
              <a:ext cx="1504170" cy="1630331"/>
            </a:xfrm>
            <a:prstGeom prst="arc">
              <a:avLst>
                <a:gd name="adj1" fmla="val 16200000"/>
                <a:gd name="adj2" fmla="val 21109945"/>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9BBA1362-CDCE-0964-FCFB-5419CA33B8A4}"/>
                </a:ext>
              </a:extLst>
            </p:cNvPr>
            <p:cNvSpPr txBox="1">
              <a:spLocks/>
            </p:cNvSpPr>
            <p:nvPr/>
          </p:nvSpPr>
          <p:spPr>
            <a:xfrm>
              <a:off x="8780737" y="857440"/>
              <a:ext cx="1709122" cy="400110"/>
            </a:xfrm>
            <a:prstGeom prst="rect">
              <a:avLst/>
            </a:prstGeom>
            <a:noFill/>
          </p:spPr>
          <p:txBody>
            <a:bodyPr wrap="none" rtlCol="0">
              <a:spAutoFit/>
            </a:bodyPr>
            <a:lstStyle/>
            <a:p>
              <a:r>
                <a:rPr lang="en-US" sz="2000" dirty="0">
                  <a:solidFill>
                    <a:srgbClr val="C00000"/>
                  </a:solidFill>
                </a:rPr>
                <a:t>Exaggerated!</a:t>
              </a:r>
            </a:p>
          </p:txBody>
        </p:sp>
      </p:grpSp>
      <p:sp>
        <p:nvSpPr>
          <p:cNvPr id="9" name="TextBox 8">
            <a:extLst>
              <a:ext uri="{FF2B5EF4-FFF2-40B4-BE49-F238E27FC236}">
                <a16:creationId xmlns:a16="http://schemas.microsoft.com/office/drawing/2014/main" id="{22D12E57-64BE-22C9-AC5D-7872058018AF}"/>
              </a:ext>
            </a:extLst>
          </p:cNvPr>
          <p:cNvSpPr txBox="1">
            <a:spLocks/>
          </p:cNvSpPr>
          <p:nvPr/>
        </p:nvSpPr>
        <p:spPr>
          <a:xfrm>
            <a:off x="4976952" y="5959568"/>
            <a:ext cx="1410964" cy="246221"/>
          </a:xfrm>
          <a:prstGeom prst="rect">
            <a:avLst/>
          </a:prstGeom>
          <a:noFill/>
        </p:spPr>
        <p:txBody>
          <a:bodyPr wrap="none" rtlCol="0">
            <a:spAutoFit/>
          </a:bodyPr>
          <a:lstStyle/>
          <a:p>
            <a:r>
              <a:rPr lang="en-US" sz="1000" dirty="0"/>
              <a:t>Figure by J. Bernauer</a:t>
            </a:r>
          </a:p>
        </p:txBody>
      </p:sp>
      <p:grpSp>
        <p:nvGrpSpPr>
          <p:cNvPr id="10" name="Group 9">
            <a:extLst>
              <a:ext uri="{FF2B5EF4-FFF2-40B4-BE49-F238E27FC236}">
                <a16:creationId xmlns:a16="http://schemas.microsoft.com/office/drawing/2014/main" id="{CA9EB152-32F8-1F40-4FA2-4609D594BD81}"/>
              </a:ext>
            </a:extLst>
          </p:cNvPr>
          <p:cNvGrpSpPr/>
          <p:nvPr/>
        </p:nvGrpSpPr>
        <p:grpSpPr>
          <a:xfrm>
            <a:off x="6852778" y="1880537"/>
            <a:ext cx="4936705" cy="4291000"/>
            <a:chOff x="401000" y="1846284"/>
            <a:chExt cx="4936705" cy="4291000"/>
          </a:xfrm>
        </p:grpSpPr>
        <p:pic>
          <p:nvPicPr>
            <p:cNvPr id="13" name="Picture 12" descr="A diagram of electrical wiring&#10;&#10;AI-generated content may be incorrect.">
              <a:extLst>
                <a:ext uri="{FF2B5EF4-FFF2-40B4-BE49-F238E27FC236}">
                  <a16:creationId xmlns:a16="http://schemas.microsoft.com/office/drawing/2014/main" id="{81E8280D-4C25-F986-5634-EBC936631642}"/>
                </a:ext>
              </a:extLst>
            </p:cNvPr>
            <p:cNvPicPr>
              <a:picLocks noChangeAspect="1"/>
            </p:cNvPicPr>
            <p:nvPr/>
          </p:nvPicPr>
          <p:blipFill>
            <a:blip r:embed="rId4"/>
            <a:stretch>
              <a:fillRect/>
            </a:stretch>
          </p:blipFill>
          <p:spPr>
            <a:xfrm>
              <a:off x="401000" y="1846284"/>
              <a:ext cx="4936705" cy="4044779"/>
            </a:xfrm>
            <a:prstGeom prst="rect">
              <a:avLst/>
            </a:prstGeom>
          </p:spPr>
        </p:pic>
        <p:sp>
          <p:nvSpPr>
            <p:cNvPr id="14" name="TextBox 13">
              <a:extLst>
                <a:ext uri="{FF2B5EF4-FFF2-40B4-BE49-F238E27FC236}">
                  <a16:creationId xmlns:a16="http://schemas.microsoft.com/office/drawing/2014/main" id="{48223542-4710-6ACA-C2A8-F9DCDC40AC2B}"/>
                </a:ext>
              </a:extLst>
            </p:cNvPr>
            <p:cNvSpPr txBox="1"/>
            <p:nvPr/>
          </p:nvSpPr>
          <p:spPr>
            <a:xfrm>
              <a:off x="4040555" y="5891063"/>
              <a:ext cx="1297150" cy="246221"/>
            </a:xfrm>
            <a:prstGeom prst="rect">
              <a:avLst/>
            </a:prstGeom>
            <a:noFill/>
          </p:spPr>
          <p:txBody>
            <a:bodyPr wrap="none" rtlCol="0">
              <a:spAutoFit/>
            </a:bodyPr>
            <a:lstStyle/>
            <a:p>
              <a:r>
                <a:rPr lang="en-US" sz="1000" dirty="0"/>
                <a:t>Figure by K. Pachal</a:t>
              </a:r>
            </a:p>
          </p:txBody>
        </p:sp>
      </p:grpSp>
      <p:sp>
        <p:nvSpPr>
          <p:cNvPr id="12" name="TextBox 11">
            <a:extLst>
              <a:ext uri="{FF2B5EF4-FFF2-40B4-BE49-F238E27FC236}">
                <a16:creationId xmlns:a16="http://schemas.microsoft.com/office/drawing/2014/main" id="{6856415B-1ED4-C189-CFC6-971D5AC47AF0}"/>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84621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BE802-CFD1-9602-835D-FD4DF0C6E820}"/>
              </a:ext>
            </a:extLst>
          </p:cNvPr>
          <p:cNvSpPr>
            <a:spLocks noGrp="1"/>
          </p:cNvSpPr>
          <p:nvPr>
            <p:ph type="title"/>
          </p:nvPr>
        </p:nvSpPr>
        <p:spPr/>
        <p:txBody>
          <a:bodyPr/>
          <a:lstStyle/>
          <a:p>
            <a:r>
              <a:rPr lang="en-US" dirty="0"/>
              <a:t>DarkLight’s Timeline</a:t>
            </a:r>
          </a:p>
        </p:txBody>
      </p:sp>
      <p:graphicFrame>
        <p:nvGraphicFramePr>
          <p:cNvPr id="7" name="Content Placeholder 6">
            <a:extLst>
              <a:ext uri="{FF2B5EF4-FFF2-40B4-BE49-F238E27FC236}">
                <a16:creationId xmlns:a16="http://schemas.microsoft.com/office/drawing/2014/main" id="{44632B11-DCC8-5684-F520-DE647BD731AC}"/>
              </a:ext>
            </a:extLst>
          </p:cNvPr>
          <p:cNvGraphicFramePr>
            <a:graphicFrameLocks noGrp="1"/>
          </p:cNvGraphicFramePr>
          <p:nvPr>
            <p:ph idx="1"/>
            <p:extLst>
              <p:ext uri="{D42A27DB-BD31-4B8C-83A1-F6EECF244321}">
                <p14:modId xmlns:p14="http://schemas.microsoft.com/office/powerpoint/2010/main" val="3368897452"/>
              </p:ext>
            </p:extLst>
          </p:nvPr>
        </p:nvGraphicFramePr>
        <p:xfrm>
          <a:off x="0" y="3429000"/>
          <a:ext cx="12192000" cy="24090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Brace 7">
            <a:extLst>
              <a:ext uri="{FF2B5EF4-FFF2-40B4-BE49-F238E27FC236}">
                <a16:creationId xmlns:a16="http://schemas.microsoft.com/office/drawing/2014/main" id="{9F098B08-AA0A-D569-EB36-D125CDE96C00}"/>
              </a:ext>
            </a:extLst>
          </p:cNvPr>
          <p:cNvSpPr/>
          <p:nvPr/>
        </p:nvSpPr>
        <p:spPr>
          <a:xfrm rot="5400000">
            <a:off x="874240" y="4287734"/>
            <a:ext cx="376881" cy="2125361"/>
          </a:xfrm>
          <a:prstGeom prst="rightBrace">
            <a:avLst>
              <a:gd name="adj1" fmla="val 31283"/>
              <a:gd name="adj2" fmla="val 50000"/>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9" name="TextBox 8">
            <a:extLst>
              <a:ext uri="{FF2B5EF4-FFF2-40B4-BE49-F238E27FC236}">
                <a16:creationId xmlns:a16="http://schemas.microsoft.com/office/drawing/2014/main" id="{F21FEAFF-EB78-FB49-7A32-A27ABDC8BECD}"/>
              </a:ext>
            </a:extLst>
          </p:cNvPr>
          <p:cNvSpPr txBox="1"/>
          <p:nvPr/>
        </p:nvSpPr>
        <p:spPr>
          <a:xfrm>
            <a:off x="278026" y="5538855"/>
            <a:ext cx="1569308" cy="400110"/>
          </a:xfrm>
          <a:prstGeom prst="rect">
            <a:avLst/>
          </a:prstGeom>
          <a:noFill/>
        </p:spPr>
        <p:txBody>
          <a:bodyPr wrap="square" rtlCol="0">
            <a:spAutoFit/>
          </a:bodyPr>
          <a:lstStyle/>
          <a:p>
            <a:pPr algn="ctr"/>
            <a:r>
              <a:rPr lang="en-US" sz="2000" b="1" dirty="0"/>
              <a:t>Installation</a:t>
            </a:r>
          </a:p>
        </p:txBody>
      </p:sp>
      <p:sp>
        <p:nvSpPr>
          <p:cNvPr id="12" name="TextBox 11">
            <a:extLst>
              <a:ext uri="{FF2B5EF4-FFF2-40B4-BE49-F238E27FC236}">
                <a16:creationId xmlns:a16="http://schemas.microsoft.com/office/drawing/2014/main" id="{D5421B79-C2DC-EACB-D9AC-7214EB4A5F49}"/>
              </a:ext>
            </a:extLst>
          </p:cNvPr>
          <p:cNvSpPr txBox="1"/>
          <p:nvPr/>
        </p:nvSpPr>
        <p:spPr>
          <a:xfrm>
            <a:off x="1711920" y="5761434"/>
            <a:ext cx="2035780" cy="707886"/>
          </a:xfrm>
          <a:prstGeom prst="rect">
            <a:avLst/>
          </a:prstGeom>
          <a:noFill/>
        </p:spPr>
        <p:txBody>
          <a:bodyPr wrap="square" rtlCol="0">
            <a:spAutoFit/>
          </a:bodyPr>
          <a:lstStyle/>
          <a:p>
            <a:pPr algn="ctr"/>
            <a:r>
              <a:rPr lang="en-US" sz="2000" dirty="0"/>
              <a:t>30 MeV Commissioning</a:t>
            </a:r>
          </a:p>
        </p:txBody>
      </p:sp>
      <p:grpSp>
        <p:nvGrpSpPr>
          <p:cNvPr id="28" name="Group 27">
            <a:extLst>
              <a:ext uri="{FF2B5EF4-FFF2-40B4-BE49-F238E27FC236}">
                <a16:creationId xmlns:a16="http://schemas.microsoft.com/office/drawing/2014/main" id="{B71F032B-1488-1187-20DB-C145D42F57E4}"/>
              </a:ext>
            </a:extLst>
          </p:cNvPr>
          <p:cNvGrpSpPr/>
          <p:nvPr/>
        </p:nvGrpSpPr>
        <p:grpSpPr>
          <a:xfrm>
            <a:off x="2125360" y="5161973"/>
            <a:ext cx="1208902" cy="645671"/>
            <a:chOff x="2125360" y="5161973"/>
            <a:chExt cx="710509" cy="645671"/>
          </a:xfrm>
        </p:grpSpPr>
        <p:sp>
          <p:nvSpPr>
            <p:cNvPr id="11" name="Right Brace 10">
              <a:extLst>
                <a:ext uri="{FF2B5EF4-FFF2-40B4-BE49-F238E27FC236}">
                  <a16:creationId xmlns:a16="http://schemas.microsoft.com/office/drawing/2014/main" id="{8D756C11-7C94-44B2-7408-C9DCD5D1CC09}"/>
                </a:ext>
              </a:extLst>
            </p:cNvPr>
            <p:cNvSpPr/>
            <p:nvPr/>
          </p:nvSpPr>
          <p:spPr>
            <a:xfrm rot="5400000">
              <a:off x="2292174" y="4995159"/>
              <a:ext cx="376881" cy="710509"/>
            </a:xfrm>
            <a:prstGeom prst="rightBrace">
              <a:avLst>
                <a:gd name="adj1" fmla="val 31283"/>
                <a:gd name="adj2" fmla="val 50000"/>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60418D8E-3AD7-6E33-A56E-C8F762854CD1}"/>
                </a:ext>
              </a:extLst>
            </p:cNvPr>
            <p:cNvCxnSpPr>
              <a:cxnSpLocks/>
            </p:cNvCxnSpPr>
            <p:nvPr/>
          </p:nvCxnSpPr>
          <p:spPr>
            <a:xfrm>
              <a:off x="2480614" y="5508406"/>
              <a:ext cx="0" cy="299238"/>
            </a:xfrm>
            <a:prstGeom prst="line">
              <a:avLst/>
            </a:prstGeom>
            <a:ln w="19050"/>
          </p:spPr>
          <p:style>
            <a:lnRef idx="1">
              <a:schemeClr val="dk1"/>
            </a:lnRef>
            <a:fillRef idx="0">
              <a:schemeClr val="dk1"/>
            </a:fillRef>
            <a:effectRef idx="0">
              <a:schemeClr val="dk1"/>
            </a:effectRef>
            <a:fontRef idx="minor">
              <a:schemeClr val="tx1"/>
            </a:fontRef>
          </p:style>
        </p:cxnSp>
      </p:grpSp>
      <p:sp>
        <p:nvSpPr>
          <p:cNvPr id="18" name="Right Brace 17">
            <a:extLst>
              <a:ext uri="{FF2B5EF4-FFF2-40B4-BE49-F238E27FC236}">
                <a16:creationId xmlns:a16="http://schemas.microsoft.com/office/drawing/2014/main" id="{47CDDF26-5D16-27FC-8C7D-FE81E7DEDA0D}"/>
              </a:ext>
            </a:extLst>
          </p:cNvPr>
          <p:cNvSpPr/>
          <p:nvPr/>
        </p:nvSpPr>
        <p:spPr>
          <a:xfrm rot="5400000">
            <a:off x="7068405" y="2066260"/>
            <a:ext cx="376881" cy="6568306"/>
          </a:xfrm>
          <a:prstGeom prst="rightBrace">
            <a:avLst>
              <a:gd name="adj1" fmla="val 31283"/>
              <a:gd name="adj2" fmla="val 50000"/>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9" name="TextBox 18">
            <a:extLst>
              <a:ext uri="{FF2B5EF4-FFF2-40B4-BE49-F238E27FC236}">
                <a16:creationId xmlns:a16="http://schemas.microsoft.com/office/drawing/2014/main" id="{554513FF-431E-C56E-0ECC-3A6C1FD6D6F1}"/>
              </a:ext>
            </a:extLst>
          </p:cNvPr>
          <p:cNvSpPr txBox="1"/>
          <p:nvPr/>
        </p:nvSpPr>
        <p:spPr>
          <a:xfrm>
            <a:off x="5459620" y="5538854"/>
            <a:ext cx="3594449" cy="400110"/>
          </a:xfrm>
          <a:prstGeom prst="rect">
            <a:avLst/>
          </a:prstGeom>
          <a:noFill/>
        </p:spPr>
        <p:txBody>
          <a:bodyPr wrap="square" rtlCol="0">
            <a:spAutoFit/>
          </a:bodyPr>
          <a:lstStyle/>
          <a:p>
            <a:pPr algn="ctr"/>
            <a:r>
              <a:rPr lang="en-US" sz="2000" dirty="0"/>
              <a:t>30 MeV Particle search run</a:t>
            </a:r>
          </a:p>
        </p:txBody>
      </p:sp>
      <p:sp>
        <p:nvSpPr>
          <p:cNvPr id="20" name="Right Brace 19">
            <a:extLst>
              <a:ext uri="{FF2B5EF4-FFF2-40B4-BE49-F238E27FC236}">
                <a16:creationId xmlns:a16="http://schemas.microsoft.com/office/drawing/2014/main" id="{EFA1EB6C-2585-E932-07AB-D09101FBEC5B}"/>
              </a:ext>
            </a:extLst>
          </p:cNvPr>
          <p:cNvSpPr/>
          <p:nvPr/>
        </p:nvSpPr>
        <p:spPr>
          <a:xfrm rot="5400000">
            <a:off x="11133606" y="4569363"/>
            <a:ext cx="376881" cy="1562099"/>
          </a:xfrm>
          <a:prstGeom prst="rightBrace">
            <a:avLst>
              <a:gd name="adj1" fmla="val 31283"/>
              <a:gd name="adj2" fmla="val 50000"/>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1" name="TextBox 20">
            <a:extLst>
              <a:ext uri="{FF2B5EF4-FFF2-40B4-BE49-F238E27FC236}">
                <a16:creationId xmlns:a16="http://schemas.microsoft.com/office/drawing/2014/main" id="{42692950-B1F5-C758-9476-9C005EA7A8ED}"/>
              </a:ext>
            </a:extLst>
          </p:cNvPr>
          <p:cNvSpPr txBox="1"/>
          <p:nvPr/>
        </p:nvSpPr>
        <p:spPr>
          <a:xfrm>
            <a:off x="10183478" y="5484359"/>
            <a:ext cx="2069441" cy="1015663"/>
          </a:xfrm>
          <a:prstGeom prst="rect">
            <a:avLst/>
          </a:prstGeom>
          <a:noFill/>
        </p:spPr>
        <p:txBody>
          <a:bodyPr wrap="square" rtlCol="0">
            <a:spAutoFit/>
          </a:bodyPr>
          <a:lstStyle/>
          <a:p>
            <a:pPr algn="ctr"/>
            <a:r>
              <a:rPr lang="en-US" sz="2000" dirty="0"/>
              <a:t>30 MeV Analysis and 50 MeV planning</a:t>
            </a:r>
          </a:p>
        </p:txBody>
      </p:sp>
      <p:pic>
        <p:nvPicPr>
          <p:cNvPr id="31" name="Picture 30" descr="A group of people wearing white coats and plastic gloves&#10;&#10;AI-generated content may be incorrect.">
            <a:extLst>
              <a:ext uri="{FF2B5EF4-FFF2-40B4-BE49-F238E27FC236}">
                <a16:creationId xmlns:a16="http://schemas.microsoft.com/office/drawing/2014/main" id="{78F3F9FC-1BCB-A7A3-1130-501CF3EF1E04}"/>
              </a:ext>
            </a:extLst>
          </p:cNvPr>
          <p:cNvPicPr>
            <a:picLocks noChangeAspect="1"/>
          </p:cNvPicPr>
          <p:nvPr/>
        </p:nvPicPr>
        <p:blipFill>
          <a:blip r:embed="rId8"/>
          <a:stretch>
            <a:fillRect/>
          </a:stretch>
        </p:blipFill>
        <p:spPr>
          <a:xfrm>
            <a:off x="8221360" y="1319145"/>
            <a:ext cx="3436044" cy="2577033"/>
          </a:xfrm>
          <a:prstGeom prst="rect">
            <a:avLst/>
          </a:prstGeom>
        </p:spPr>
      </p:pic>
      <p:pic>
        <p:nvPicPr>
          <p:cNvPr id="33" name="Picture 32" descr="A group of people in white coats in a factory&#10;&#10;AI-generated content may be incorrect.">
            <a:extLst>
              <a:ext uri="{FF2B5EF4-FFF2-40B4-BE49-F238E27FC236}">
                <a16:creationId xmlns:a16="http://schemas.microsoft.com/office/drawing/2014/main" id="{F3C09FC6-9EFE-BFDA-0053-FF5135C63581}"/>
              </a:ext>
            </a:extLst>
          </p:cNvPr>
          <p:cNvPicPr>
            <a:picLocks noChangeAspect="1"/>
          </p:cNvPicPr>
          <p:nvPr/>
        </p:nvPicPr>
        <p:blipFill>
          <a:blip r:embed="rId9"/>
          <a:stretch>
            <a:fillRect/>
          </a:stretch>
        </p:blipFill>
        <p:spPr>
          <a:xfrm>
            <a:off x="534596" y="1332987"/>
            <a:ext cx="3436044" cy="2577033"/>
          </a:xfrm>
          <a:prstGeom prst="rect">
            <a:avLst/>
          </a:prstGeom>
        </p:spPr>
      </p:pic>
      <p:pic>
        <p:nvPicPr>
          <p:cNvPr id="4" name="Picture 3" descr="A room with machinery and ladders&#10;&#10;AI-generated content may be incorrect.">
            <a:extLst>
              <a:ext uri="{FF2B5EF4-FFF2-40B4-BE49-F238E27FC236}">
                <a16:creationId xmlns:a16="http://schemas.microsoft.com/office/drawing/2014/main" id="{913D934E-6280-DC2C-EBC0-DD52244EB77C}"/>
              </a:ext>
            </a:extLst>
          </p:cNvPr>
          <p:cNvPicPr>
            <a:picLocks noChangeAspect="1"/>
          </p:cNvPicPr>
          <p:nvPr/>
        </p:nvPicPr>
        <p:blipFill>
          <a:blip r:embed="rId10"/>
          <a:stretch>
            <a:fillRect/>
          </a:stretch>
        </p:blipFill>
        <p:spPr>
          <a:xfrm>
            <a:off x="4377978" y="1319146"/>
            <a:ext cx="3436044" cy="2577033"/>
          </a:xfrm>
          <a:prstGeom prst="rect">
            <a:avLst/>
          </a:prstGeom>
        </p:spPr>
      </p:pic>
      <p:grpSp>
        <p:nvGrpSpPr>
          <p:cNvPr id="26" name="Group 25">
            <a:extLst>
              <a:ext uri="{FF2B5EF4-FFF2-40B4-BE49-F238E27FC236}">
                <a16:creationId xmlns:a16="http://schemas.microsoft.com/office/drawing/2014/main" id="{80A0A81C-9C89-3CA0-1A93-9A9E04C7AC87}"/>
              </a:ext>
            </a:extLst>
          </p:cNvPr>
          <p:cNvGrpSpPr/>
          <p:nvPr/>
        </p:nvGrpSpPr>
        <p:grpSpPr>
          <a:xfrm>
            <a:off x="1707634" y="3880117"/>
            <a:ext cx="279400" cy="502286"/>
            <a:chOff x="1688226" y="3917314"/>
            <a:chExt cx="279400" cy="502286"/>
          </a:xfrm>
        </p:grpSpPr>
        <p:cxnSp>
          <p:nvCxnSpPr>
            <p:cNvPr id="22" name="Straight Connector 21">
              <a:extLst>
                <a:ext uri="{FF2B5EF4-FFF2-40B4-BE49-F238E27FC236}">
                  <a16:creationId xmlns:a16="http://schemas.microsoft.com/office/drawing/2014/main" id="{A781D7D1-B16C-477B-A08D-CDDAFEC2926B}"/>
                </a:ext>
              </a:extLst>
            </p:cNvPr>
            <p:cNvCxnSpPr>
              <a:cxnSpLocks/>
            </p:cNvCxnSpPr>
            <p:nvPr/>
          </p:nvCxnSpPr>
          <p:spPr>
            <a:xfrm>
              <a:off x="1827926" y="4013200"/>
              <a:ext cx="0" cy="406400"/>
            </a:xfrm>
            <a:prstGeom prst="line">
              <a:avLst/>
            </a:prstGeom>
            <a:ln w="19050"/>
          </p:spPr>
          <p:style>
            <a:lnRef idx="1">
              <a:schemeClr val="dk1"/>
            </a:lnRef>
            <a:fillRef idx="0">
              <a:schemeClr val="dk1"/>
            </a:fillRef>
            <a:effectRef idx="0">
              <a:schemeClr val="dk1"/>
            </a:effectRef>
            <a:fontRef idx="minor">
              <a:schemeClr val="tx1"/>
            </a:fontRef>
          </p:style>
        </p:cxnSp>
        <p:sp>
          <p:nvSpPr>
            <p:cNvPr id="25" name="5-Point Star 24">
              <a:extLst>
                <a:ext uri="{FF2B5EF4-FFF2-40B4-BE49-F238E27FC236}">
                  <a16:creationId xmlns:a16="http://schemas.microsoft.com/office/drawing/2014/main" id="{80CE8DCB-B53F-D815-343A-F06A888EA7EE}"/>
                </a:ext>
              </a:extLst>
            </p:cNvPr>
            <p:cNvSpPr/>
            <p:nvPr/>
          </p:nvSpPr>
          <p:spPr>
            <a:xfrm>
              <a:off x="1688226" y="3917314"/>
              <a:ext cx="279400" cy="266700"/>
            </a:xfrm>
            <a:prstGeom prst="star5">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E3BAA77E-19E9-CEFF-0113-608A72135BB5}"/>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2976310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04F0-C508-2533-2AA1-ED479F3DF389}"/>
              </a:ext>
            </a:extLst>
          </p:cNvPr>
          <p:cNvSpPr>
            <a:spLocks noGrp="1"/>
          </p:cNvSpPr>
          <p:nvPr>
            <p:ph type="title"/>
          </p:nvPr>
        </p:nvSpPr>
        <p:spPr/>
        <p:txBody>
          <a:bodyPr/>
          <a:lstStyle/>
          <a:p>
            <a:r>
              <a:rPr lang="en-US" dirty="0"/>
              <a:t>Trigger System: Hardware</a:t>
            </a:r>
          </a:p>
        </p:txBody>
      </p:sp>
      <p:pic>
        <p:nvPicPr>
          <p:cNvPr id="5" name="Content Placeholder 4" descr="A trigger paddle composeof plasitc scintillators wrapped in mylar with PCBs supporting SiPMs on either end.">
            <a:extLst>
              <a:ext uri="{FF2B5EF4-FFF2-40B4-BE49-F238E27FC236}">
                <a16:creationId xmlns:a16="http://schemas.microsoft.com/office/drawing/2014/main" id="{F3CA8DC7-DF95-C69F-E7FD-F2A5881BD115}"/>
              </a:ext>
            </a:extLst>
          </p:cNvPr>
          <p:cNvPicPr>
            <a:picLocks noGrp="1" noChangeAspect="1"/>
          </p:cNvPicPr>
          <p:nvPr>
            <p:ph idx="1"/>
          </p:nvPr>
        </p:nvPicPr>
        <p:blipFill>
          <a:blip r:embed="rId3"/>
          <a:srcRect t="25844" b="12552"/>
          <a:stretch>
            <a:fillRect/>
          </a:stretch>
        </p:blipFill>
        <p:spPr>
          <a:xfrm>
            <a:off x="956878" y="1811063"/>
            <a:ext cx="5253566" cy="2427316"/>
          </a:xfrm>
        </p:spPr>
      </p:pic>
      <p:pic>
        <p:nvPicPr>
          <p:cNvPr id="9" name="Picture 8" descr="A rectangular object with small metal spikes&#10;&#10;AI-generated content may be incorrect.">
            <a:extLst>
              <a:ext uri="{FF2B5EF4-FFF2-40B4-BE49-F238E27FC236}">
                <a16:creationId xmlns:a16="http://schemas.microsoft.com/office/drawing/2014/main" id="{A5430717-43FF-F049-44D3-2AB7EACD3525}"/>
              </a:ext>
            </a:extLst>
          </p:cNvPr>
          <p:cNvPicPr>
            <a:picLocks noChangeAspect="1"/>
          </p:cNvPicPr>
          <p:nvPr/>
        </p:nvPicPr>
        <p:blipFill>
          <a:blip r:embed="rId4"/>
          <a:srcRect l="2898" t="35795" r="2211" b="27659"/>
          <a:stretch>
            <a:fillRect/>
          </a:stretch>
        </p:blipFill>
        <p:spPr>
          <a:xfrm>
            <a:off x="1153282" y="4796852"/>
            <a:ext cx="4860758" cy="1329194"/>
          </a:xfrm>
          <a:prstGeom prst="rect">
            <a:avLst/>
          </a:prstGeom>
        </p:spPr>
      </p:pic>
      <p:sp>
        <p:nvSpPr>
          <p:cNvPr id="3" name="Down Arrow 2">
            <a:extLst>
              <a:ext uri="{FF2B5EF4-FFF2-40B4-BE49-F238E27FC236}">
                <a16:creationId xmlns:a16="http://schemas.microsoft.com/office/drawing/2014/main" id="{0244B67B-5906-CA90-861C-F5C4EA7F721F}"/>
              </a:ext>
            </a:extLst>
          </p:cNvPr>
          <p:cNvSpPr/>
          <p:nvPr/>
        </p:nvSpPr>
        <p:spPr>
          <a:xfrm>
            <a:off x="3402663" y="3698730"/>
            <a:ext cx="361995" cy="1365444"/>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n orange and black device with black metal frames&#10;&#10;AI-generated content may be incorrect.">
            <a:extLst>
              <a:ext uri="{FF2B5EF4-FFF2-40B4-BE49-F238E27FC236}">
                <a16:creationId xmlns:a16="http://schemas.microsoft.com/office/drawing/2014/main" id="{B6CE0EFB-20F3-F9DB-B212-F463A1D38340}"/>
              </a:ext>
            </a:extLst>
          </p:cNvPr>
          <p:cNvPicPr>
            <a:picLocks noChangeAspect="1"/>
          </p:cNvPicPr>
          <p:nvPr/>
        </p:nvPicPr>
        <p:blipFill>
          <a:blip r:embed="rId5"/>
          <a:stretch>
            <a:fillRect/>
          </a:stretch>
        </p:blipFill>
        <p:spPr>
          <a:xfrm>
            <a:off x="6908532" y="1811062"/>
            <a:ext cx="4134374" cy="4314983"/>
          </a:xfrm>
          <a:prstGeom prst="rect">
            <a:avLst/>
          </a:prstGeom>
        </p:spPr>
      </p:pic>
      <p:sp>
        <p:nvSpPr>
          <p:cNvPr id="6" name="TextBox 5">
            <a:extLst>
              <a:ext uri="{FF2B5EF4-FFF2-40B4-BE49-F238E27FC236}">
                <a16:creationId xmlns:a16="http://schemas.microsoft.com/office/drawing/2014/main" id="{A13E893B-EFB7-FD59-A4E8-D17CF177C8BA}"/>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3169870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C2737-F9D2-87B3-7C75-93060C10125B}"/>
              </a:ext>
            </a:extLst>
          </p:cNvPr>
          <p:cNvSpPr>
            <a:spLocks noGrp="1"/>
          </p:cNvSpPr>
          <p:nvPr>
            <p:ph type="title"/>
          </p:nvPr>
        </p:nvSpPr>
        <p:spPr/>
        <p:txBody>
          <a:bodyPr/>
          <a:lstStyle/>
          <a:p>
            <a:r>
              <a:rPr lang="en-US" dirty="0"/>
              <a:t>Trigger System: Time Resolution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9EDA943-D439-1ED3-BFE7-C4F62D24E028}"/>
                  </a:ext>
                </a:extLst>
              </p:cNvPr>
              <p:cNvSpPr>
                <a:spLocks noGrp="1"/>
              </p:cNvSpPr>
              <p:nvPr>
                <p:ph idx="1"/>
              </p:nvPr>
            </p:nvSpPr>
            <p:spPr>
              <a:xfrm>
                <a:off x="415655" y="1712832"/>
                <a:ext cx="6081615" cy="2208770"/>
              </a:xfrm>
            </p:spPr>
            <p:txBody>
              <a:bodyPr>
                <a:normAutofit/>
              </a:bodyPr>
              <a:lstStyle/>
              <a:p>
                <a:r>
                  <a:rPr lang="en-US" sz="2200" dirty="0"/>
                  <a:t>Momentum reconstruction relies on accurate pairings of particles</a:t>
                </a:r>
              </a:p>
              <a:p>
                <a:r>
                  <a:rPr lang="en-US" sz="2200" dirty="0"/>
                  <a:t>1.5 ns bunch spacing</a:t>
                </a:r>
                <a:endParaRPr lang="en-US" sz="2200" dirty="0">
                  <a:solidFill>
                    <a:srgbClr val="FF0000"/>
                  </a:solidFill>
                </a:endParaRPr>
              </a:p>
              <a:p>
                <a:r>
                  <a:rPr lang="en-US" sz="2200" dirty="0"/>
                  <a:t>Desired time resolution of </a:t>
                </a:r>
                <a14:m>
                  <m:oMath xmlns:m="http://schemas.openxmlformats.org/officeDocument/2006/math">
                    <m:r>
                      <a:rPr lang="en-US" sz="2200" i="1" smtClean="0">
                        <a:solidFill>
                          <a:schemeClr val="tx1"/>
                        </a:solidFill>
                        <a:latin typeface="Cambria Math" panose="02040503050406030204" pitchFamily="18" charset="0"/>
                        <a:ea typeface="Cambria Math" panose="02040503050406030204" pitchFamily="18" charset="0"/>
                      </a:rPr>
                      <m:t>≤</m:t>
                    </m:r>
                  </m:oMath>
                </a14:m>
                <a:r>
                  <a:rPr lang="en-US" sz="2200" dirty="0">
                    <a:solidFill>
                      <a:schemeClr val="tx1"/>
                    </a:solidFill>
                  </a:rPr>
                  <a:t> 0.50 ns</a:t>
                </a:r>
                <a:endParaRPr lang="en-US" sz="2200" dirty="0">
                  <a:solidFill>
                    <a:srgbClr val="FF0000"/>
                  </a:solidFill>
                </a:endParaRPr>
              </a:p>
            </p:txBody>
          </p:sp>
        </mc:Choice>
        <mc:Fallback xmlns="">
          <p:sp>
            <p:nvSpPr>
              <p:cNvPr id="3" name="Content Placeholder 2">
                <a:extLst>
                  <a:ext uri="{FF2B5EF4-FFF2-40B4-BE49-F238E27FC236}">
                    <a16:creationId xmlns:a16="http://schemas.microsoft.com/office/drawing/2014/main" id="{49EDA943-D439-1ED3-BFE7-C4F62D24E028}"/>
                  </a:ext>
                </a:extLst>
              </p:cNvPr>
              <p:cNvSpPr>
                <a:spLocks noGrp="1" noRot="1" noChangeAspect="1" noMove="1" noResize="1" noEditPoints="1" noAdjustHandles="1" noChangeArrowheads="1" noChangeShapeType="1" noTextEdit="1"/>
              </p:cNvSpPr>
              <p:nvPr>
                <p:ph idx="1"/>
              </p:nvPr>
            </p:nvSpPr>
            <p:spPr>
              <a:xfrm>
                <a:off x="415655" y="1712832"/>
                <a:ext cx="6081615" cy="2208770"/>
              </a:xfrm>
              <a:blipFill>
                <a:blip r:embed="rId3"/>
                <a:stretch>
                  <a:fillRect l="-1042" r="-20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Content Placeholder 2">
                <a:extLst>
                  <a:ext uri="{FF2B5EF4-FFF2-40B4-BE49-F238E27FC236}">
                    <a16:creationId xmlns:a16="http://schemas.microsoft.com/office/drawing/2014/main" id="{CF490056-04BC-3BA6-E08A-79D8303D99C5}"/>
                  </a:ext>
                </a:extLst>
              </p:cNvPr>
              <p:cNvSpPr txBox="1">
                <a:spLocks/>
              </p:cNvSpPr>
              <p:nvPr/>
            </p:nvSpPr>
            <p:spPr>
              <a:xfrm>
                <a:off x="415655" y="4063372"/>
                <a:ext cx="5954025" cy="2208770"/>
              </a:xfrm>
              <a:prstGeom prst="rect">
                <a:avLst/>
              </a:prstGeom>
            </p:spPr>
            <p:txBody>
              <a:bodyPr anchor="ctr">
                <a:normAutofit/>
              </a:bodyPr>
              <a:lstStyle>
                <a:lvl1pPr marL="228600" indent="-228600" algn="l" defTabSz="914400" rtl="0" eaLnBrk="1" latinLnBrk="0" hangingPunct="1">
                  <a:lnSpc>
                    <a:spcPct val="90000"/>
                  </a:lnSpc>
                  <a:spcBef>
                    <a:spcPts val="1000"/>
                  </a:spcBef>
                  <a:buClr>
                    <a:srgbClr val="00B0F0"/>
                  </a:buClr>
                  <a:buFont typeface="Wingdings" pitchFamily="2" charset="2"/>
                  <a:buChar char="§"/>
                  <a:defRPr sz="32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Clr>
                    <a:srgbClr val="00B0F0"/>
                  </a:buClr>
                  <a:buFont typeface="Wingdings" pitchFamily="2" charset="2"/>
                  <a:buChar char="§"/>
                  <a:defRPr sz="32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Clr>
                    <a:srgbClr val="00B0F0"/>
                  </a:buClr>
                  <a:buFont typeface="Wingdings" pitchFamily="2" charset="2"/>
                  <a:buChar char="§"/>
                  <a:defRPr sz="32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Clr>
                    <a:srgbClr val="00B0F0"/>
                  </a:buClr>
                  <a:buFont typeface="Wingdings" pitchFamily="2" charset="2"/>
                  <a:buChar char="§"/>
                  <a:defRPr sz="32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Clr>
                    <a:srgbClr val="00B0F0"/>
                  </a:buClr>
                  <a:buFont typeface="Wingdings" pitchFamily="2" charset="2"/>
                  <a:buChar char="§"/>
                  <a:defRPr sz="32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dirty="0"/>
                  <a:t>Average time resolution of 0.44 ns </a:t>
                </a:r>
                <a14:m>
                  <m:oMath xmlns:m="http://schemas.openxmlformats.org/officeDocument/2006/math">
                    <m:r>
                      <a:rPr lang="en-US" sz="2200" i="1" smtClean="0">
                        <a:latin typeface="Cambria Math" panose="02040503050406030204" pitchFamily="18" charset="0"/>
                        <a:ea typeface="Cambria Math" panose="02040503050406030204" pitchFamily="18" charset="0"/>
                      </a:rPr>
                      <m:t>±</m:t>
                    </m:r>
                  </m:oMath>
                </a14:m>
                <a:r>
                  <a:rPr lang="en-US" sz="2200" dirty="0"/>
                  <a:t> 0.02 ns</a:t>
                </a:r>
              </a:p>
              <a:p>
                <a:r>
                  <a:rPr lang="en-US" sz="2200" dirty="0"/>
                  <a:t>Typical best time resolution of ~0.38 ns</a:t>
                </a:r>
              </a:p>
              <a:p>
                <a:r>
                  <a:rPr lang="en-US" sz="2200" dirty="0"/>
                  <a:t>Improves as the distribution becomes more localized</a:t>
                </a:r>
              </a:p>
            </p:txBody>
          </p:sp>
        </mc:Choice>
        <mc:Fallback>
          <p:sp>
            <p:nvSpPr>
              <p:cNvPr id="6" name="Content Placeholder 2">
                <a:extLst>
                  <a:ext uri="{FF2B5EF4-FFF2-40B4-BE49-F238E27FC236}">
                    <a16:creationId xmlns:a16="http://schemas.microsoft.com/office/drawing/2014/main" id="{CF490056-04BC-3BA6-E08A-79D8303D99C5}"/>
                  </a:ext>
                </a:extLst>
              </p:cNvPr>
              <p:cNvSpPr txBox="1">
                <a:spLocks noRot="1" noChangeAspect="1" noMove="1" noResize="1" noEditPoints="1" noAdjustHandles="1" noChangeArrowheads="1" noChangeShapeType="1" noTextEdit="1"/>
              </p:cNvSpPr>
              <p:nvPr/>
            </p:nvSpPr>
            <p:spPr>
              <a:xfrm>
                <a:off x="415655" y="4063372"/>
                <a:ext cx="5954025" cy="2208770"/>
              </a:xfrm>
              <a:prstGeom prst="rect">
                <a:avLst/>
              </a:prstGeom>
              <a:blipFill>
                <a:blip r:embed="rId4"/>
                <a:stretch>
                  <a:fillRect l="-1064" r="-851"/>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3035DE54-E605-85C8-03DA-039BBAFB7008}"/>
              </a:ext>
            </a:extLst>
          </p:cNvPr>
          <p:cNvCxnSpPr>
            <a:cxnSpLocks/>
          </p:cNvCxnSpPr>
          <p:nvPr/>
        </p:nvCxnSpPr>
        <p:spPr>
          <a:xfrm>
            <a:off x="415655" y="4063372"/>
            <a:ext cx="6452976" cy="0"/>
          </a:xfrm>
          <a:prstGeom prst="line">
            <a:avLst/>
          </a:prstGeom>
          <a:ln w="12700">
            <a:solidFill>
              <a:srgbClr val="00A9FF"/>
            </a:solidFill>
            <a:prstDash val="sysDot"/>
          </a:ln>
        </p:spPr>
        <p:style>
          <a:lnRef idx="1">
            <a:schemeClr val="accent1"/>
          </a:lnRef>
          <a:fillRef idx="0">
            <a:schemeClr val="accent1"/>
          </a:fillRef>
          <a:effectRef idx="0">
            <a:schemeClr val="accent1"/>
          </a:effectRef>
          <a:fontRef idx="minor">
            <a:schemeClr val="tx1"/>
          </a:fontRef>
        </p:style>
      </p:cxnSp>
      <p:pic>
        <p:nvPicPr>
          <p:cNvPr id="13" name="Picture 12" descr="A graph of a graph with numbers and lines&#10;&#10;AI-generated content may be incorrect.">
            <a:extLst>
              <a:ext uri="{FF2B5EF4-FFF2-40B4-BE49-F238E27FC236}">
                <a16:creationId xmlns:a16="http://schemas.microsoft.com/office/drawing/2014/main" id="{6BAE3C35-FDC4-8234-F609-C88CCA5FE5A6}"/>
              </a:ext>
            </a:extLst>
          </p:cNvPr>
          <p:cNvPicPr>
            <a:picLocks noChangeAspect="1"/>
          </p:cNvPicPr>
          <p:nvPr/>
        </p:nvPicPr>
        <p:blipFill>
          <a:blip r:embed="rId5"/>
          <a:stretch>
            <a:fillRect/>
          </a:stretch>
        </p:blipFill>
        <p:spPr>
          <a:xfrm>
            <a:off x="6497270" y="1766100"/>
            <a:ext cx="5579728" cy="4311004"/>
          </a:xfrm>
          <a:prstGeom prst="rect">
            <a:avLst/>
          </a:prstGeom>
        </p:spPr>
      </p:pic>
      <p:sp>
        <p:nvSpPr>
          <p:cNvPr id="5" name="TextBox 4">
            <a:extLst>
              <a:ext uri="{FF2B5EF4-FFF2-40B4-BE49-F238E27FC236}">
                <a16:creationId xmlns:a16="http://schemas.microsoft.com/office/drawing/2014/main" id="{282FE346-65A0-2E5F-2589-A7BBF9B91D83}"/>
              </a:ext>
            </a:extLst>
          </p:cNvPr>
          <p:cNvSpPr txBox="1"/>
          <p:nvPr/>
        </p:nvSpPr>
        <p:spPr>
          <a:xfrm>
            <a:off x="11683573" y="6417033"/>
            <a:ext cx="454740" cy="338554"/>
          </a:xfrm>
          <a:prstGeom prst="rect">
            <a:avLst/>
          </a:prstGeom>
          <a:noFill/>
        </p:spPr>
        <p:txBody>
          <a:bodyPr wrap="none" rtlCol="0">
            <a:spAutoFit/>
          </a:bodyPr>
          <a:lstStyle/>
          <a:p>
            <a:r>
              <a:rPr lang="en-US" sz="1600" dirty="0"/>
              <a:t>/11</a:t>
            </a:r>
          </a:p>
        </p:txBody>
      </p:sp>
    </p:spTree>
    <p:extLst>
      <p:ext uri="{BB962C8B-B14F-4D97-AF65-F5344CB8AC3E}">
        <p14:creationId xmlns:p14="http://schemas.microsoft.com/office/powerpoint/2010/main" val="75629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TRIUMF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UMF_Light_03" id="{4D894E19-41A3-8842-A464-3F12065EEF05}" vid="{B960C763-9EE8-8C4A-B0B5-CE3D986AFA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Custom Design</Template>
  <TotalTime>11642</TotalTime>
  <Words>1712</Words>
  <Application>Microsoft Macintosh PowerPoint</Application>
  <PresentationFormat>Widescreen</PresentationFormat>
  <Paragraphs>153</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Cambria Math</vt:lpstr>
      <vt:lpstr>Wingdings</vt:lpstr>
      <vt:lpstr>Custom Design</vt:lpstr>
      <vt:lpstr>Shining (Dark)Light on Interactions with the Dark Sector</vt:lpstr>
      <vt:lpstr>DarkLight Experiment Motivations</vt:lpstr>
      <vt:lpstr>Dark Boson Model of Interest</vt:lpstr>
      <vt:lpstr>Dark Boson Production</vt:lpstr>
      <vt:lpstr>DarkLight Experiment</vt:lpstr>
      <vt:lpstr>DarkLight Experiment Backgrounds</vt:lpstr>
      <vt:lpstr>DarkLight’s Timeline</vt:lpstr>
      <vt:lpstr>Trigger System: Hardware</vt:lpstr>
      <vt:lpstr>Trigger System: Time Resolution</vt:lpstr>
      <vt:lpstr>Trigger System: Position Resolution</vt:lpstr>
      <vt:lpstr>Summary</vt:lpstr>
      <vt:lpstr>Trigger System: Accuracy Verifications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Castaneda</dc:creator>
  <cp:lastModifiedBy>ggelinas@student.ubc.ca</cp:lastModifiedBy>
  <cp:revision>14</cp:revision>
  <dcterms:created xsi:type="dcterms:W3CDTF">2019-03-27T18:02:40Z</dcterms:created>
  <dcterms:modified xsi:type="dcterms:W3CDTF">2025-06-10T17:29:16Z</dcterms:modified>
</cp:coreProperties>
</file>