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7" r:id="rId2"/>
    <p:sldId id="260" r:id="rId3"/>
    <p:sldId id="268" r:id="rId4"/>
    <p:sldId id="285" r:id="rId5"/>
    <p:sldId id="269" r:id="rId6"/>
    <p:sldId id="286" r:id="rId7"/>
    <p:sldId id="306" r:id="rId8"/>
    <p:sldId id="287" r:id="rId9"/>
    <p:sldId id="288" r:id="rId10"/>
    <p:sldId id="305" r:id="rId11"/>
    <p:sldId id="290" r:id="rId12"/>
    <p:sldId id="292" r:id="rId13"/>
    <p:sldId id="293" r:id="rId14"/>
    <p:sldId id="298" r:id="rId15"/>
    <p:sldId id="303" r:id="rId16"/>
    <p:sldId id="295" r:id="rId17"/>
    <p:sldId id="278" r:id="rId18"/>
    <p:sldId id="289" r:id="rId19"/>
    <p:sldId id="291" r:id="rId20"/>
    <p:sldId id="265" r:id="rId21"/>
    <p:sldId id="297" r:id="rId22"/>
    <p:sldId id="299" r:id="rId23"/>
    <p:sldId id="304" r:id="rId24"/>
    <p:sldId id="294" r:id="rId25"/>
    <p:sldId id="258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E4A78EB-1A66-7561-03C4-94C0D3D33F5D}" name="Alex Li" initials="AL" userId="S::xla405@sfu.ca::b9f50193-9687-439e-a72a-a4cbb83350f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7AD387-B37A-49CB-AD49-DD6B5E15CDDB}" v="14" dt="2025-06-08T06:21:21.712"/>
    <p1510:client id="{BA8701C4-A6EC-4705-AA41-F84A9286F82A}" v="11" dt="2025-06-09T05:31:50.1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5689" autoAdjust="0"/>
  </p:normalViewPr>
  <p:slideViewPr>
    <p:cSldViewPr snapToGrid="0">
      <p:cViewPr varScale="1">
        <p:scale>
          <a:sx n="70" d="100"/>
          <a:sy n="70" d="100"/>
        </p:scale>
        <p:origin x="1166" y="62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8/10/relationships/authors" Target="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22BE126-05BC-77A5-AAC8-C00EF3DB30B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4D7A76-FEC8-A090-5C01-B8321E6E201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262B3-163F-4A38-9278-26E8B18AB1CF}" type="datetimeFigureOut">
              <a:rPr lang="zh-CN" altLang="en-US" smtClean="0"/>
              <a:t>2025/6/8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71248-A91E-2CC2-10D2-988076ED3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altLang="zh-CN"/>
              <a:t>Xiang Li -- CAP 2025</a:t>
            </a:r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5243DF-9E51-F52D-84A4-986F1ABCCCE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DE2ABE-D90D-4C59-AFDD-60403A819D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715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A7256A-8429-4F00-8A1D-A6DACA5C7CF2}" type="datetimeFigureOut">
              <a:rPr lang="en-CA" smtClean="0"/>
              <a:t>2025-06-08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CA"/>
              <a:t>Xiang Li -- CAP 2025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40A836-8FA9-4578-B8CF-5D3C3E509B9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870712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5196C2-18AC-4F0F-B6D1-EF6C6B085519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3112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Give credit to people here, MRS, TRIUMF SCI-TECH,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0A836-8FA9-4578-B8CF-5D3C3E509B9A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49146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## Backup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0A836-8FA9-4578-B8CF-5D3C3E509B9A}" type="slidenum">
              <a:rPr lang="en-CA" smtClean="0"/>
              <a:t>17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2754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5196C2-18AC-4F0F-B6D1-EF6C6B085519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4460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## Remove those figures</a:t>
            </a:r>
          </a:p>
          <a:p>
            <a:r>
              <a:rPr lang="en-CA" dirty="0"/>
              <a:t>## Backup slides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5196C2-18AC-4F0F-B6D1-EF6C6B085519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127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0A836-8FA9-4578-B8CF-5D3C3E509B9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129891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0A836-8FA9-4578-B8CF-5D3C3E509B9A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204627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0A836-8FA9-4578-B8CF-5D3C3E509B9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754256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## simplify the simulation config intro</a:t>
            </a:r>
          </a:p>
          <a:p>
            <a:r>
              <a:rPr lang="en-CA" dirty="0"/>
              <a:t>## Figure intro the mapping?</a:t>
            </a:r>
          </a:p>
          <a:p>
            <a:r>
              <a:rPr lang="en-CA" dirty="0"/>
              <a:t>### Make the figure of the heat map bigger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0A836-8FA9-4578-B8CF-5D3C3E509B9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53069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96B98C-4194-B9B6-A38B-968215990F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5A0432-610E-0232-16AE-628BF58F65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BD0C56-1C4C-F095-61F7-87B1A6048F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## simplify the simulation config intro</a:t>
            </a:r>
          </a:p>
          <a:p>
            <a:r>
              <a:rPr lang="en-CA" dirty="0"/>
              <a:t>## Figure intro the mapping?</a:t>
            </a:r>
          </a:p>
          <a:p>
            <a:r>
              <a:rPr lang="en-CA" dirty="0"/>
              <a:t>### Make the figure of the heat map bigger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2A1F2E-414F-5213-9E8A-1824DD08888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0A836-8FA9-4578-B8CF-5D3C3E509B9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9724788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040A836-8FA9-4578-B8CF-5D3C3E509B9A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213186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5610A-17B4-4656-93CF-E1D9982860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1371599"/>
            <a:ext cx="6675120" cy="2951825"/>
          </a:xfrm>
        </p:spPr>
        <p:txBody>
          <a:bodyPr anchor="t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51C80B-DFD6-415B-BA5B-E56E510CD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4584879"/>
            <a:ext cx="6675120" cy="1287887"/>
          </a:xfrm>
        </p:spPr>
        <p:txBody>
          <a:bodyPr anchor="b">
            <a:normAutofit/>
          </a:bodyPr>
          <a:lstStyle>
            <a:lvl1pPr marL="0" indent="0" algn="l">
              <a:lnSpc>
                <a:spcPct val="130000"/>
              </a:lnSpc>
              <a:buNone/>
              <a:defRPr sz="1800" b="1" cap="all" spc="3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2065B-06FF-4991-9F8A-4BE25457B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DC83-F55A-489B-939C-8A89C8BE18E3}" type="datetime1">
              <a:rPr lang="en-US" altLang="zh-CN" smtClean="0"/>
              <a:t>6/8/2025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0DF2FA-C604-45D8-A633-11D3742EC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EE5DA9-2D04-4850-AB9F-BD3538165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892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8B246-6A68-46BE-9DBD-614FA8CF4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E47706-8D18-4093-A7C1-F30D7543CE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C7C8FC-AAEA-4AB6-9DB5-2503F58F0E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DA832-6E59-4A29-AFB9-88BB5923F6B7}" type="datetime1">
              <a:rPr lang="en-US" altLang="zh-CN" smtClean="0"/>
              <a:t>6/8/2025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1616B-3F08-4869-A522-773C38940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030CE6-9124-4B3A-A912-AE16B5C34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70C12960-6E85-460F-B6E3-5B82CB31AF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8334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1BB59B6-79B9-97F5-AC3B-DF65899D39D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C78885-57B2-4930-BD7D-CBF916EDF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91366"/>
            <a:ext cx="9214884" cy="3159974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E495E4-2F8B-4CC7-88AC-A312067E60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5018567"/>
            <a:ext cx="7907079" cy="1073889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85CC9-BAD3-4807-90BB-97DA2D6A6B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495CC-53D6-490F-BE41-B5A97D124E47}" type="datetime1">
              <a:rPr lang="en-US" altLang="zh-CN" smtClean="0"/>
              <a:t>6/8/2025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108CEF-165F-4D7E-9666-5CD0156B4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0EBC3D-3277-4D34-9F67-71040C21E3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800"/>
            </a:lvl1pPr>
          </a:lstStyle>
          <a:p>
            <a:fld id="{70C12960-6E85-460F-B6E3-5B82CB31AF3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F05EAE5-4812-F718-6D75-9627884180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6281" y="4715234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37118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B4E786-7636-4278-8595-D365D28A7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71601"/>
            <a:ext cx="10890929" cy="10972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740849-7059-4C70-992B-5304D2EE9B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0080" y="2633472"/>
            <a:ext cx="10890928" cy="3566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FEBF6-CEA6-4332-87B3-697807571C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4008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30CEFDFC-AE28-47AF-862A-D2BC00F9DE79}" type="datetime1">
              <a:rPr lang="en-US" altLang="zh-CN" smtClean="0"/>
              <a:t>6/8/2025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BAF94-621C-43E1-BA0C-410A689903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767622" y="6356350"/>
            <a:ext cx="40403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7D19E5-9E16-48C9-AAE2-0C70679A8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7995" y="6356350"/>
            <a:ext cx="72301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cap="all" spc="300" baseline="0">
                <a:solidFill>
                  <a:schemeClr val="tx1"/>
                </a:solidFill>
              </a:defRPr>
            </a:lvl1pPr>
          </a:lstStyle>
          <a:p>
            <a:fld id="{70C12960-6E85-460F-B6E3-5B82CB31AF3D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18E06E4-607B-144B-382B-AD3D06B1EE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71323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6503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87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93776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28575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228600" algn="l" defTabSz="914400" rtl="0" eaLnBrk="1" latinLnBrk="0" hangingPunct="1">
        <a:lnSpc>
          <a:spcPct val="120000"/>
        </a:lnSpc>
        <a:spcBef>
          <a:spcPts val="500"/>
        </a:spcBef>
        <a:buSzPct val="87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hyperlink" Target="https://github.com/NESTCollaboration/nest" TargetMode="External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27.pn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89/fdest.2024.1480975" TargetMode="External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9.png"/><Relationship Id="rId4" Type="http://schemas.openxmlformats.org/officeDocument/2006/relationships/hyperlink" Target="https://doi.org/10.1016/j.nima.2010.03.032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3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3390/cryst12070946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1.png"/><Relationship Id="rId2" Type="http://schemas.openxmlformats.org/officeDocument/2006/relationships/image" Target="../media/image4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13" Type="http://schemas.openxmlformats.org/officeDocument/2006/relationships/image" Target="../media/image65.png"/><Relationship Id="rId18" Type="http://schemas.openxmlformats.org/officeDocument/2006/relationships/image" Target="../media/image57.png"/><Relationship Id="rId3" Type="http://schemas.openxmlformats.org/officeDocument/2006/relationships/image" Target="../media/image480.png"/><Relationship Id="rId7" Type="http://schemas.openxmlformats.org/officeDocument/2006/relationships/image" Target="../media/image450.png"/><Relationship Id="rId12" Type="http://schemas.openxmlformats.org/officeDocument/2006/relationships/image" Target="../media/image500.png"/><Relationship Id="rId17" Type="http://schemas.openxmlformats.org/officeDocument/2006/relationships/image" Target="../media/image67.png"/><Relationship Id="rId2" Type="http://schemas.openxmlformats.org/officeDocument/2006/relationships/image" Target="../media/image470.png"/><Relationship Id="rId16" Type="http://schemas.openxmlformats.org/officeDocument/2006/relationships/image" Target="../media/image54.png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0.png"/><Relationship Id="rId11" Type="http://schemas.openxmlformats.org/officeDocument/2006/relationships/image" Target="../media/image490.png"/><Relationship Id="rId5" Type="http://schemas.openxmlformats.org/officeDocument/2006/relationships/image" Target="../media/image430.png"/><Relationship Id="rId15" Type="http://schemas.openxmlformats.org/officeDocument/2006/relationships/image" Target="../media/image66.png"/><Relationship Id="rId10" Type="http://schemas.openxmlformats.org/officeDocument/2006/relationships/image" Target="../media/image64.png"/><Relationship Id="rId19" Type="http://schemas.openxmlformats.org/officeDocument/2006/relationships/image" Target="../media/image58.png"/><Relationship Id="rId9" Type="http://schemas.openxmlformats.org/officeDocument/2006/relationships/image" Target="../media/image63.png"/><Relationship Id="rId14" Type="http://schemas.openxmlformats.org/officeDocument/2006/relationships/image" Target="../media/image5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502.15991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github.com/NESTCollaboration/nest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1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hyperlink" Target="https://github.com/NESTCollaboration/nest" TargetMode="External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0.png"/><Relationship Id="rId9" Type="http://schemas.openxmlformats.org/officeDocument/2006/relationships/image" Target="../media/image29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FD1D2CD-954D-4C4D-B505-05EAD159B2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476AFE-1117-9D6B-BD44-1BA86055D5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080" y="1291450"/>
            <a:ext cx="5750781" cy="253308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800" dirty="0"/>
              <a:t>Light-only Liquid Xenon experiment</a:t>
            </a:r>
            <a:r>
              <a:rPr lang="en-US" altLang="zh-CN" sz="4600" b="1" dirty="0"/>
              <a:t>:</a:t>
            </a:r>
            <a:br>
              <a:rPr lang="en-US" altLang="zh-CN" sz="4600" b="1" dirty="0"/>
            </a:br>
            <a:r>
              <a:rPr lang="en-US" sz="2800" b="0" dirty="0"/>
              <a:t>Energy and position reconstruction</a:t>
            </a:r>
            <a:br>
              <a:rPr lang="en-US" altLang="zh-CN" sz="2700" dirty="0"/>
            </a:br>
            <a:endParaRPr lang="zh-CN" altLang="en-US" sz="27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706CD94-8820-016D-9E36-F066DC75CA8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0080" y="3824532"/>
            <a:ext cx="4670660" cy="2322450"/>
          </a:xfrm>
        </p:spPr>
        <p:txBody>
          <a:bodyPr>
            <a:normAutofit fontScale="9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prstClr val="white"/>
              </a:buClr>
              <a:buSzPct val="75000"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2154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Xiang (Alex) Li, PhD candidate,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prstClr val="white"/>
              </a:buClr>
              <a:buSzPct val="75000"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2154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TRIUMF/SFU,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prstClr val="white"/>
              </a:buClr>
              <a:buSzPct val="75000"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 dirty="0">
                <a:ln>
                  <a:noFill/>
                </a:ln>
                <a:solidFill>
                  <a:srgbClr val="12154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Supervisor: Fabrice </a:t>
            </a:r>
            <a:r>
              <a:rPr kumimoji="0" lang="en-US" altLang="zh-CN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12154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Retière</a:t>
            </a:r>
            <a:endParaRPr kumimoji="0" lang="en-US" altLang="zh-CN" sz="1800" b="1" i="0" u="none" strike="noStrike" kern="1200" cap="none" spc="0" normalizeH="0" baseline="0" noProof="0" dirty="0">
              <a:ln>
                <a:noFill/>
              </a:ln>
              <a:solidFill>
                <a:srgbClr val="12154E"/>
              </a:solidFill>
              <a:effectLst/>
              <a:uLnTx/>
              <a:uFillTx/>
              <a:latin typeface="Avenir Next LT Pro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prstClr val="white"/>
              </a:buClr>
              <a:buSzPct val="75000"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12154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On behalf of LoLX collaboration 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prstClr val="white"/>
              </a:buClr>
              <a:buSzPct val="75000"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12154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CAP Congress</a:t>
            </a:r>
          </a:p>
          <a:p>
            <a:pPr marL="0" marR="0" lvl="0" indent="0" algn="l" defTabSz="914400" rtl="0" eaLnBrk="1" fontAlgn="auto" latinLnBrk="0" hangingPunct="1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prstClr val="white"/>
              </a:buClr>
              <a:buSzPct val="75000"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 dirty="0">
                <a:ln>
                  <a:noFill/>
                </a:ln>
                <a:solidFill>
                  <a:srgbClr val="12154E"/>
                </a:solidFill>
                <a:effectLst/>
                <a:uLnTx/>
                <a:uFillTx/>
                <a:latin typeface="Avenir Next LT Pro"/>
                <a:ea typeface="+mn-ea"/>
                <a:cs typeface="+mn-cs"/>
              </a:rPr>
              <a:t>2025.06.09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32AEA7-A24A-45A9-BF8F-D0AFF34DF68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8052" y="1031001"/>
            <a:ext cx="978862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0ABCF8BD-7E46-CDAA-EDB3-0D1C3F648C4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90" t="6414" r="21296" b="27917"/>
          <a:stretch/>
        </p:blipFill>
        <p:spPr>
          <a:xfrm>
            <a:off x="6571797" y="0"/>
            <a:ext cx="5617155" cy="6854223"/>
          </a:xfrm>
          <a:custGeom>
            <a:avLst/>
            <a:gdLst/>
            <a:ahLst/>
            <a:cxnLst/>
            <a:rect l="l" t="t" r="r" b="b"/>
            <a:pathLst>
              <a:path w="5923149" h="6857997">
                <a:moveTo>
                  <a:pt x="320173" y="0"/>
                </a:moveTo>
                <a:lnTo>
                  <a:pt x="5923149" y="0"/>
                </a:lnTo>
                <a:lnTo>
                  <a:pt x="5923149" y="6857997"/>
                </a:lnTo>
                <a:lnTo>
                  <a:pt x="1111789" y="6857997"/>
                </a:lnTo>
                <a:lnTo>
                  <a:pt x="1106562" y="6546368"/>
                </a:lnTo>
                <a:cubicBezTo>
                  <a:pt x="1000021" y="3425651"/>
                  <a:pt x="-688878" y="3321843"/>
                  <a:pt x="320173" y="0"/>
                </a:cubicBezTo>
                <a:close/>
              </a:path>
            </a:pathLst>
          </a:cu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B7F44C8-14E5-55AD-EAF3-0C7785FCDBD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450714" y="216595"/>
            <a:ext cx="2765732" cy="5101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1940942-0B86-2E5B-29CA-A04AD1B96EE5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/>
            <a:duotone>
              <a:prstClr val="black"/>
              <a:schemeClr val="tx1">
                <a:lumMod val="95000"/>
                <a:lumOff val="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100000"/>
                    </a14:imgEffect>
                    <a14:imgEffect>
                      <a14:colorTemperature colorTemp="6400"/>
                    </a14:imgEffect>
                    <a14:imgEffect>
                      <a14:saturation sat="0"/>
                    </a14:imgEffect>
                    <a14:imgEffect>
                      <a14:brightnessContrast bright="-100000" contrast="-100000"/>
                    </a14:imgEffect>
                  </a14:imgLayer>
                </a14:imgProps>
              </a:ext>
            </a:extLst>
          </a:blip>
          <a:srcRect l="15515" t="29207" r="15261" b="30464"/>
          <a:stretch>
            <a:fillRect/>
          </a:stretch>
        </p:blipFill>
        <p:spPr>
          <a:xfrm>
            <a:off x="4424687" y="4092926"/>
            <a:ext cx="2329924" cy="787215"/>
          </a:xfrm>
          <a:prstGeom prst="rect">
            <a:avLst/>
          </a:prstGeom>
          <a:ln w="228600" cap="sq" cmpd="thickThin">
            <a:noFill/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8D223E1-6E95-53CB-5304-8EEF8F3DA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solidFill>
            <a:schemeClr val="bg1"/>
          </a:solidFill>
        </p:spPr>
        <p:txBody>
          <a:bodyPr/>
          <a:lstStyle/>
          <a:p>
            <a:fld id="{70C12960-6E85-460F-B6E3-5B82CB31AF3D}" type="slidenum">
              <a:rPr lang="en-US" sz="2000" smtClean="0"/>
              <a:t>1</a:t>
            </a:fld>
            <a:endParaRPr lang="en-US" sz="2000" dirty="0"/>
          </a:p>
        </p:txBody>
      </p:sp>
      <p:pic>
        <p:nvPicPr>
          <p:cNvPr id="4" name="Picture 2" descr="2022 CAP Congress / Congrès de l'ACP 2022">
            <a:extLst>
              <a:ext uri="{FF2B5EF4-FFF2-40B4-BE49-F238E27FC236}">
                <a16:creationId xmlns:a16="http://schemas.microsoft.com/office/drawing/2014/main" id="{799BC2B1-0066-824F-0758-EEAE5D47B2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795" y="5503914"/>
            <a:ext cx="4611302" cy="1266841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D7E93D-D502-E8CA-9559-C4334B40D6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443871" y="6484639"/>
            <a:ext cx="4040373" cy="365125"/>
          </a:xfrm>
        </p:spPr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pic>
        <p:nvPicPr>
          <p:cNvPr id="7" name="Picture 6" descr="institutional SFU logo block">
            <a:extLst>
              <a:ext uri="{FF2B5EF4-FFF2-40B4-BE49-F238E27FC236}">
                <a16:creationId xmlns:a16="http://schemas.microsoft.com/office/drawing/2014/main" id="{956C36A7-74DC-8F04-747D-E94B6FF13B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643"/>
          <a:stretch/>
        </p:blipFill>
        <p:spPr bwMode="auto">
          <a:xfrm>
            <a:off x="718052" y="81123"/>
            <a:ext cx="1465067" cy="781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534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EED0AF-17E3-0D5F-06FF-AA61E3DE9E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C66012-57D7-9FF5-186A-E794883D7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94968"/>
            <a:ext cx="10890929" cy="884903"/>
          </a:xfrm>
        </p:spPr>
        <p:txBody>
          <a:bodyPr/>
          <a:lstStyle/>
          <a:p>
            <a:r>
              <a:rPr lang="en-CA" dirty="0"/>
              <a:t>Position and energy reconstruction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32BB0-D4B9-A56B-39B7-E214964A2A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1278194"/>
            <a:ext cx="5627985" cy="5201264"/>
          </a:xfrm>
        </p:spPr>
        <p:txBody>
          <a:bodyPr>
            <a:normAutofit/>
          </a:bodyPr>
          <a:lstStyle/>
          <a:p>
            <a:r>
              <a:rPr lang="en-CA" altLang="zh-CN" b="0" dirty="0"/>
              <a:t>Simulation with electron gun energy ~356keV.</a:t>
            </a:r>
          </a:p>
          <a:p>
            <a:pPr lvl="1"/>
            <a:r>
              <a:rPr lang="en-CA" altLang="zh-CN" dirty="0"/>
              <a:t>NEST photon generator.</a:t>
            </a:r>
            <a:endParaRPr lang="en-CA" altLang="zh-CN" dirty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n-US" altLang="zh-CN" dirty="0"/>
              <a:t>NEST</a:t>
            </a:r>
            <a:r>
              <a:rPr lang="en-CA" altLang="zh-CN" dirty="0"/>
              <a:t>: </a:t>
            </a:r>
            <a:r>
              <a:rPr lang="en-CA" altLang="zh-CN" dirty="0">
                <a:solidFill>
                  <a:schemeClr val="accent1">
                    <a:lumMod val="7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Noble Element Simulation Technique</a:t>
            </a:r>
            <a:r>
              <a:rPr lang="en-CA" altLang="zh-CN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CA" altLang="zh-CN" b="0" dirty="0">
              <a:solidFill>
                <a:schemeClr val="accent1">
                  <a:lumMod val="75000"/>
                </a:schemeClr>
              </a:solidFill>
            </a:endParaRPr>
          </a:p>
          <a:p>
            <a:pPr lvl="1"/>
            <a:r>
              <a:rPr lang="en-CA" altLang="zh-CN" b="0" dirty="0"/>
              <a:t>Scintillation photons with real wavelength distribution.</a:t>
            </a:r>
          </a:p>
          <a:p>
            <a:pPr>
              <a:lnSpc>
                <a:spcPct val="100000"/>
              </a:lnSpc>
            </a:pPr>
            <a:r>
              <a:rPr lang="en-CA" altLang="zh-CN" dirty="0"/>
              <a:t>Feedforward neural network (FNN).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788FE2-D987-7AE1-B0D4-71F66322A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756DD-7D73-B0FB-C654-DAAC43E9F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Xiang Li -- CAP 2025</a:t>
            </a:r>
          </a:p>
        </p:txBody>
      </p:sp>
      <p:pic>
        <p:nvPicPr>
          <p:cNvPr id="2058" name="Picture 10" descr="Solid Angle -- from Wolfram MathWorld">
            <a:extLst>
              <a:ext uri="{FF2B5EF4-FFF2-40B4-BE49-F238E27FC236}">
                <a16:creationId xmlns:a16="http://schemas.microsoft.com/office/drawing/2014/main" id="{E220730D-4DC1-DA91-707F-EDCC8557AF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06" y="3765693"/>
            <a:ext cx="1905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BB5AA99-4DB3-72BD-35DC-933F85B212BC}"/>
              </a:ext>
            </a:extLst>
          </p:cNvPr>
          <p:cNvGrpSpPr/>
          <p:nvPr/>
        </p:nvGrpSpPr>
        <p:grpSpPr>
          <a:xfrm>
            <a:off x="5822474" y="1850126"/>
            <a:ext cx="6385489" cy="4132546"/>
            <a:chOff x="6005952" y="2115651"/>
            <a:chExt cx="4983021" cy="319003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5134C8D-3B62-14FF-9785-3682A0CA6E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05952" y="2369569"/>
              <a:ext cx="4846559" cy="293611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738F58D-FBE0-7391-2FBB-B90B759DD0D0}"/>
                    </a:ext>
                  </a:extLst>
                </p:cNvPr>
                <p:cNvSpPr txBox="1"/>
                <p:nvPr/>
              </p:nvSpPr>
              <p:spPr>
                <a:xfrm>
                  <a:off x="6031039" y="2115651"/>
                  <a:ext cx="4957934" cy="28509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𝑸</m:t>
                      </m:r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CA" altLang="zh-CN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CA" altLang="zh-CN" i="1">
                              <a:latin typeface="Cambria Math" panose="02040503050406030204" pitchFamily="18" charset="0"/>
                            </a:rPr>
                            <m:t>…</m:t>
                          </m:r>
                          <m:sSub>
                            <m:sSubPr>
                              <m:ctrlPr>
                                <a:rPr lang="en-CA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d>
                    </m:oMath>
                  </a14:m>
                  <a:r>
                    <a:rPr lang="en-CA" dirty="0"/>
                    <a:t>: charge detection distribution in each channels</a:t>
                  </a:r>
                  <a:endParaRPr lang="en-CA" b="1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7738F58D-FBE0-7391-2FBB-B90B759DD0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31039" y="2115651"/>
                  <a:ext cx="4957934" cy="285098"/>
                </a:xfrm>
                <a:prstGeom prst="rect">
                  <a:avLst/>
                </a:prstGeom>
                <a:blipFill>
                  <a:blip r:embed="rId6"/>
                  <a:stretch>
                    <a:fillRect l="-192" t="-8197" b="-24590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5939F01F-4BA5-452C-B115-BA48F64C841F}"/>
              </a:ext>
            </a:extLst>
          </p:cNvPr>
          <p:cNvCxnSpPr>
            <a:cxnSpLocks/>
            <a:stCxn id="13" idx="1"/>
            <a:endCxn id="22" idx="0"/>
          </p:cNvCxnSpPr>
          <p:nvPr/>
        </p:nvCxnSpPr>
        <p:spPr>
          <a:xfrm rot="10800000" flipV="1">
            <a:off x="5038966" y="4080869"/>
            <a:ext cx="783508" cy="1323730"/>
          </a:xfrm>
          <a:prstGeom prst="curvedConnector2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79E4EA7-BEEF-329E-F7AC-613C6C50A159}"/>
                  </a:ext>
                </a:extLst>
              </p:cNvPr>
              <p:cNvSpPr txBox="1"/>
              <p:nvPr/>
            </p:nvSpPr>
            <p:spPr>
              <a:xfrm>
                <a:off x="4255458" y="5404599"/>
                <a:ext cx="1567016" cy="369332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CA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CA" altLang="zh-CN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CA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zh-CN" altLang="en-US" dirty="0"/>
                  <a:t> </a:t>
                </a:r>
                <a:endParaRPr lang="en-CA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79E4EA7-BEEF-329E-F7AC-613C6C50A1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5458" y="5404599"/>
                <a:ext cx="1567016" cy="369332"/>
              </a:xfrm>
              <a:prstGeom prst="rect">
                <a:avLst/>
              </a:prstGeom>
              <a:blipFill>
                <a:blip r:embed="rId7"/>
                <a:stretch>
                  <a:fillRect b="-6452"/>
                </a:stretch>
              </a:blipFill>
              <a:ln>
                <a:solidFill>
                  <a:schemeClr val="accent5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C9377D0-810F-D145-661C-7589A0FE3F4E}"/>
                  </a:ext>
                </a:extLst>
              </p:cNvPr>
              <p:cNvSpPr txBox="1"/>
              <p:nvPr/>
            </p:nvSpPr>
            <p:spPr>
              <a:xfrm>
                <a:off x="393454" y="5872254"/>
                <a:ext cx="6655046" cy="122289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altLang="zh-CN" b="1" i="1" smtClean="0">
                        <a:latin typeface="Cambria Math" panose="02040503050406030204" pitchFamily="18" charset="0"/>
                      </a:rPr>
                      <m:t>𝑷𝑪𝑬</m:t>
                    </m:r>
                    <m:d>
                      <m:dPr>
                        <m:ctrlPr>
                          <a:rPr lang="en-CA" altLang="zh-CN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CA" altLang="zh-CN" dirty="0"/>
                  <a:t>: photon collection efficiency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CA" altLang="zh-CN" b="1" i="1">
                        <a:latin typeface="Cambria Math" panose="02040503050406030204" pitchFamily="18" charset="0"/>
                      </a:rPr>
                      <m:t>𝑷𝑪𝑬</m:t>
                    </m:r>
                    <m:r>
                      <a:rPr lang="en-CA" altLang="zh-CN" b="1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b="1" i="1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CA" altLang="zh-CN" b="1" i="1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CA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𝑔𝑒𝑛</m:t>
                        </m:r>
                      </m:sub>
                    </m:sSub>
                  </m:oMath>
                </a14:m>
                <a:r>
                  <a:rPr lang="en-CA" altLang="zh-CN" dirty="0"/>
                  <a:t>, It includes photon transport efficiency and photon detection efficiency.</a:t>
                </a:r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9C9377D0-810F-D145-661C-7589A0FE3F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454" y="5872254"/>
                <a:ext cx="6655046" cy="1222899"/>
              </a:xfrm>
              <a:prstGeom prst="rect">
                <a:avLst/>
              </a:prstGeom>
              <a:blipFill>
                <a:blip r:embed="rId8"/>
                <a:stretch>
                  <a:fillRect t="-248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DF7FB958-E2E8-6EB4-3149-CEF8D4B2F38C}"/>
              </a:ext>
            </a:extLst>
          </p:cNvPr>
          <p:cNvCxnSpPr>
            <a:cxnSpLocks/>
            <a:stCxn id="22" idx="1"/>
            <a:endCxn id="2058" idx="3"/>
          </p:cNvCxnSpPr>
          <p:nvPr/>
        </p:nvCxnSpPr>
        <p:spPr>
          <a:xfrm rot="10800000">
            <a:off x="2438606" y="4794393"/>
            <a:ext cx="1816852" cy="794872"/>
          </a:xfrm>
          <a:prstGeom prst="curvedConnector3">
            <a:avLst>
              <a:gd name="adj1" fmla="val 50000"/>
            </a:avLst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2AF5443B-34DE-DE2D-815B-210A3C44F10A}"/>
              </a:ext>
            </a:extLst>
          </p:cNvPr>
          <p:cNvSpPr txBox="1"/>
          <p:nvPr/>
        </p:nvSpPr>
        <p:spPr>
          <a:xfrm>
            <a:off x="4112662" y="4147029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NN1 </a:t>
            </a:r>
          </a:p>
          <a:p>
            <a:r>
              <a:rPr lang="en-CA" dirty="0"/>
              <a:t>mapping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090BFA-03A7-FDB6-B04E-C773EB13B5DE}"/>
              </a:ext>
            </a:extLst>
          </p:cNvPr>
          <p:cNvSpPr txBox="1"/>
          <p:nvPr/>
        </p:nvSpPr>
        <p:spPr>
          <a:xfrm>
            <a:off x="2438606" y="5013406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NN 2</a:t>
            </a:r>
          </a:p>
          <a:p>
            <a:r>
              <a:rPr lang="en-CA" dirty="0"/>
              <a:t>mapping</a:t>
            </a:r>
          </a:p>
        </p:txBody>
      </p:sp>
    </p:spTree>
    <p:extLst>
      <p:ext uri="{BB962C8B-B14F-4D97-AF65-F5344CB8AC3E}">
        <p14:creationId xmlns:p14="http://schemas.microsoft.com/office/powerpoint/2010/main" val="3458100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CD3E7-FCF9-66E2-D6B5-2E6D33E71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35670"/>
            <a:ext cx="10890929" cy="952107"/>
          </a:xfrm>
        </p:spPr>
        <p:txBody>
          <a:bodyPr/>
          <a:lstStyle/>
          <a:p>
            <a:r>
              <a:rPr lang="en-CA" dirty="0"/>
              <a:t>Validation within simulation – Electron gun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AB03089-3EDA-4CE9-F61A-C574073F63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3516" y="2327658"/>
            <a:ext cx="4816172" cy="382758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FA3CDF-C922-CF36-9979-82485A672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B6BDB35-B4E2-FAE4-5C50-E2935D548A35}"/>
              </a:ext>
            </a:extLst>
          </p:cNvPr>
          <p:cNvGrpSpPr/>
          <p:nvPr/>
        </p:nvGrpSpPr>
        <p:grpSpPr>
          <a:xfrm>
            <a:off x="6174462" y="2219822"/>
            <a:ext cx="4872062" cy="3920150"/>
            <a:chOff x="6174462" y="2219822"/>
            <a:chExt cx="4872062" cy="392015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0048560-8FC3-2939-DCD7-A737F3637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74462" y="2219822"/>
              <a:ext cx="4872062" cy="392015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188E6EB-A19F-9007-24B7-0C90D48709B2}"/>
                    </a:ext>
                  </a:extLst>
                </p:cNvPr>
                <p:cNvSpPr txBox="1"/>
                <p:nvPr/>
              </p:nvSpPr>
              <p:spPr>
                <a:xfrm>
                  <a:off x="6346713" y="4309338"/>
                  <a:ext cx="2875175" cy="657681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𝛿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𝑟𝑒𝑐𝑜𝑛</m:t>
                                </m:r>
                              </m:sub>
                            </m:s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𝑡𝑟𝑢𝑒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CA" b="0" i="1" smtClean="0">
                                    <a:latin typeface="Cambria Math" panose="02040503050406030204" pitchFamily="18" charset="0"/>
                                  </a:rPr>
                                  <m:t>𝑡𝑟𝑢𝑒</m:t>
                                </m:r>
                              </m:sub>
                            </m:sSub>
                          </m:den>
                        </m:f>
                      </m:oMath>
                    </m:oMathPara>
                  </a14:m>
                  <a:endParaRPr lang="en-CA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E188E6EB-A19F-9007-24B7-0C90D48709B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46713" y="4309338"/>
                  <a:ext cx="2875175" cy="657681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126E836A-7173-679C-7DB6-1B5DC4C3F781}"/>
              </a:ext>
            </a:extLst>
          </p:cNvPr>
          <p:cNvSpPr txBox="1"/>
          <p:nvPr/>
        </p:nvSpPr>
        <p:spPr>
          <a:xfrm>
            <a:off x="640080" y="1267715"/>
            <a:ext cx="10577164" cy="958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altLang="zh-CN" sz="2000" dirty="0"/>
              <a:t>Validated s</a:t>
            </a:r>
            <a:r>
              <a:rPr lang="en-CA" altLang="zh-CN" sz="2000" b="0" dirty="0"/>
              <a:t>imulation with electron gun energy 662 keV using NEST generator.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A" altLang="zh-CN" sz="2000" dirty="0"/>
              <a:t>Fiducial cut events outside of 34mm cube.</a:t>
            </a:r>
            <a:endParaRPr lang="zh-CN" altLang="en-US" sz="20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36393CB8-BBE0-385E-D81E-BCE034DA58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5AB0C31-0B78-9976-910B-0DE7AB6F0028}"/>
              </a:ext>
            </a:extLst>
          </p:cNvPr>
          <p:cNvSpPr txBox="1"/>
          <p:nvPr/>
        </p:nvSpPr>
        <p:spPr>
          <a:xfrm>
            <a:off x="1998319" y="5909606"/>
            <a:ext cx="3362703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CA" dirty="0"/>
              <a:t>Euclidean distance error [mm]</a:t>
            </a:r>
          </a:p>
        </p:txBody>
      </p:sp>
    </p:spTree>
    <p:extLst>
      <p:ext uri="{BB962C8B-B14F-4D97-AF65-F5344CB8AC3E}">
        <p14:creationId xmlns:p14="http://schemas.microsoft.com/office/powerpoint/2010/main" val="1177053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29C344-1B27-AC52-3437-97A113DE0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1336208"/>
            <a:ext cx="10890928" cy="4863424"/>
          </a:xfrm>
        </p:spPr>
        <p:txBody>
          <a:bodyPr/>
          <a:lstStyle/>
          <a:p>
            <a:r>
              <a:rPr lang="en-CA" dirty="0"/>
              <a:t>Geant 4 general particle source (GPS) produced Cs-137 decay gamma ray. </a:t>
            </a:r>
          </a:p>
          <a:p>
            <a:r>
              <a:rPr lang="en-CA" dirty="0"/>
              <a:t>Chroma handles optical photons base on the energy deposition.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2561F639-AD8D-53A0-D93E-98444371F4F2}"/>
              </a:ext>
            </a:extLst>
          </p:cNvPr>
          <p:cNvSpPr txBox="1">
            <a:spLocks/>
          </p:cNvSpPr>
          <p:nvPr/>
        </p:nvSpPr>
        <p:spPr>
          <a:xfrm>
            <a:off x="640079" y="235670"/>
            <a:ext cx="10890929" cy="9521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A" dirty="0"/>
              <a:t>Validation within simulation – Gamma ray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FBEF559-72AB-18B4-659C-6EA5B4C6D8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51308" y="2476540"/>
            <a:ext cx="4885932" cy="383071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E5094BC-DC7D-D6EA-49CF-2B1CFC4E889A}"/>
              </a:ext>
            </a:extLst>
          </p:cNvPr>
          <p:cNvSpPr txBox="1"/>
          <p:nvPr/>
        </p:nvSpPr>
        <p:spPr>
          <a:xfrm>
            <a:off x="2140936" y="6093325"/>
            <a:ext cx="211352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altLang="zh-CN" dirty="0"/>
              <a:t>Number of photons</a:t>
            </a:r>
            <a:endParaRPr lang="zh-CN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44E87-5292-DACF-B14B-40686FEB5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D0B1E4E-134D-D921-CAE8-1572FB00D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83114B0-5038-7D42-16CD-CA1E86878A80}"/>
              </a:ext>
            </a:extLst>
          </p:cNvPr>
          <p:cNvGrpSpPr/>
          <p:nvPr/>
        </p:nvGrpSpPr>
        <p:grpSpPr>
          <a:xfrm>
            <a:off x="5844091" y="2332624"/>
            <a:ext cx="5026298" cy="4021332"/>
            <a:chOff x="5945178" y="2032263"/>
            <a:chExt cx="5026298" cy="402133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1ABD944-3FFB-5A44-DD43-57FE2922ED5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085543" y="2139884"/>
              <a:ext cx="4885933" cy="3767674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5F0D7DE-1210-00ED-412A-6035280C9608}"/>
                </a:ext>
              </a:extLst>
            </p:cNvPr>
            <p:cNvSpPr txBox="1"/>
            <p:nvPr/>
          </p:nvSpPr>
          <p:spPr>
            <a:xfrm>
              <a:off x="7297955" y="5684263"/>
              <a:ext cx="324960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altLang="zh-CN" dirty="0"/>
                <a:t>Number of photons generated</a:t>
              </a:r>
              <a:endParaRPr lang="zh-CN" altLang="en-US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32BDF92-265C-153D-A8A9-9D20BCA7E1BB}"/>
                </a:ext>
              </a:extLst>
            </p:cNvPr>
            <p:cNvSpPr txBox="1"/>
            <p:nvPr/>
          </p:nvSpPr>
          <p:spPr>
            <a:xfrm rot="16200000">
              <a:off x="4261384" y="3716057"/>
              <a:ext cx="37369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altLang="zh-CN" dirty="0"/>
                <a:t>Number of photons reconstructed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65018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8925C-9205-F8CD-BBA7-5778178414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35975"/>
            <a:ext cx="10890929" cy="993058"/>
          </a:xfrm>
        </p:spPr>
        <p:txBody>
          <a:bodyPr/>
          <a:lstStyle/>
          <a:p>
            <a:r>
              <a:rPr lang="en-CA" dirty="0"/>
              <a:t>Reconstruction on real data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8B2A86-AC86-CD34-5AD2-B32A6D9BA7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0080" y="1101213"/>
                <a:ext cx="6387508" cy="5098420"/>
              </a:xfrm>
              <a:ln>
                <a:noFill/>
              </a:ln>
            </p:spPr>
            <p:txBody>
              <a:bodyPr>
                <a:normAutofit/>
              </a:bodyPr>
              <a:lstStyle/>
              <a:p>
                <a:r>
                  <a:rPr lang="en-CA" dirty="0"/>
                  <a:t>Cs-137 (662 keV gamma) data reconstruction.</a:t>
                </a:r>
              </a:p>
              <a:p>
                <a:pPr lvl="1"/>
                <a:r>
                  <a:rPr lang="en-CA" dirty="0"/>
                  <a:t>Light yield (</a:t>
                </a:r>
                <a14:m>
                  <m:oMath xmlns:m="http://schemas.openxmlformats.org/officeDocument/2006/math">
                    <m:r>
                      <a:rPr lang="en-CA" i="1" dirty="0" smtClean="0">
                        <a:latin typeface="Cambria Math" panose="02040503050406030204" pitchFamily="18" charset="0"/>
                      </a:rPr>
                      <m:t>𝐿𝑌</m:t>
                    </m:r>
                  </m:oMath>
                </a14:m>
                <a:r>
                  <a:rPr lang="en-CA" dirty="0"/>
                  <a:t>):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CA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48.88</m:t>
                    </m:r>
                    <m:r>
                      <a:rPr lang="en-CA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4.88 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𝑝h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CA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𝑘𝑒𝑉</m:t>
                    </m:r>
                  </m:oMath>
                </a14:m>
                <a:r>
                  <a:rPr lang="en-CA" dirty="0"/>
                  <a:t>.</a:t>
                </a:r>
              </a:p>
              <a:p>
                <a:pPr lvl="2"/>
                <a:r>
                  <a:rPr lang="en-CA" dirty="0"/>
                  <a:t>M </a:t>
                </a:r>
                <a:r>
                  <a:rPr lang="en-CA" dirty="0" err="1"/>
                  <a:t>Szydagis</a:t>
                </a:r>
                <a:r>
                  <a:rPr lang="en-CA" dirty="0"/>
                  <a:t>, </a:t>
                </a:r>
                <a:r>
                  <a:rPr lang="en-US" altLang="zh-CN" i="1" dirty="0"/>
                  <a:t>et al.</a:t>
                </a:r>
                <a:r>
                  <a:rPr lang="en-US" altLang="zh-CN" dirty="0"/>
                  <a:t>,</a:t>
                </a:r>
                <a:r>
                  <a:rPr lang="en-CA" dirty="0"/>
                  <a:t> (2022) NEST report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CA" b="0" i="0" smtClean="0">
                        <a:latin typeface="Cambria Math" panose="02040503050406030204" pitchFamily="18" charset="0"/>
                      </a:rPr>
                      <m:t>Ly</m:t>
                    </m:r>
                    <m:r>
                      <a:rPr lang="en-CA" b="0" i="0" smtClean="0">
                        <a:latin typeface="Cambria Math" panose="02040503050406030204" pitchFamily="18" charset="0"/>
                      </a:rPr>
                      <m:t>=40~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60 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𝑝h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𝑘𝑒𝑉</m:t>
                    </m:r>
                  </m:oMath>
                </a14:m>
                <a:r>
                  <a:rPr lang="en-CA" dirty="0"/>
                  <a:t> </a:t>
                </a:r>
                <a:r>
                  <a:rPr lang="en-US" altLang="zh-CN" dirty="0"/>
                  <a:t>at O(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dirty="0"/>
                  <a:t> keV)</a:t>
                </a:r>
              </a:p>
              <a:p>
                <a:pPr lvl="2"/>
                <a:r>
                  <a:rPr lang="en-CA" sz="1600" dirty="0">
                    <a:solidFill>
                      <a:schemeClr val="accent1">
                        <a:lumMod val="75000"/>
                      </a:schemeClr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https://doi.org/10.3389/fdest.2024.1480975</a:t>
                </a:r>
                <a:endParaRPr lang="en-CA" dirty="0"/>
              </a:p>
              <a:p>
                <a:pPr lvl="1"/>
                <a:r>
                  <a:rPr lang="en-CA" dirty="0"/>
                  <a:t>Resolution: </a:t>
                </a:r>
                <a14:m>
                  <m:oMath xmlns:m="http://schemas.openxmlformats.org/officeDocument/2006/math">
                    <m:r>
                      <a:rPr lang="en-CA" i="1" dirty="0" smtClean="0">
                        <a:latin typeface="Cambria Math" panose="02040503050406030204" pitchFamily="18" charset="0"/>
                      </a:rPr>
                      <m:t>9.98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±0.25</m:t>
                    </m:r>
                  </m:oMath>
                </a14:m>
                <a:r>
                  <a:rPr lang="en-CA" dirty="0"/>
                  <a:t>%. </a:t>
                </a:r>
              </a:p>
              <a:p>
                <a:pPr lvl="2"/>
                <a:r>
                  <a:rPr lang="en-CA" dirty="0"/>
                  <a:t>A Minamino (2010), XMASS report: 5.6 ± 0.2 %.</a:t>
                </a:r>
              </a:p>
              <a:p>
                <a:pPr lvl="2"/>
                <a:r>
                  <a:rPr lang="en-CA" b="0" i="0" u="none" strike="noStrike" dirty="0">
                    <a:solidFill>
                      <a:schemeClr val="accent1">
                        <a:lumMod val="75000"/>
                      </a:schemeClr>
                    </a:solidFill>
                    <a:effectLst/>
                    <a:latin typeface="+mj-lt"/>
                    <a:hlinkClick r:id="rId4" tooltip="Persistent link using digital object identifier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https://doi.org/10.1016/j.nima.2010.03.032</a:t>
                </a:r>
                <a:endParaRPr lang="en-CA" dirty="0">
                  <a:solidFill>
                    <a:schemeClr val="accent1">
                      <a:lumMod val="75000"/>
                    </a:schemeClr>
                  </a:solidFill>
                  <a:latin typeface="+mj-lt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28B2A86-AC86-CD34-5AD2-B32A6D9BA7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0080" y="1101213"/>
                <a:ext cx="6387508" cy="5098420"/>
              </a:xfrm>
              <a:blipFill>
                <a:blip r:embed="rId5"/>
                <a:stretch>
                  <a:fillRect l="-573" t="-12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9AA7D5-4331-830C-4F92-CB09B8BF9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0D59E5F-A2CB-1369-8746-53A0933E1FA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29602" y="4040984"/>
            <a:ext cx="3664968" cy="2797833"/>
          </a:xfrm>
          <a:prstGeom prst="rect">
            <a:avLst/>
          </a:prstGeom>
        </p:spPr>
      </p:pic>
      <p:sp>
        <p:nvSpPr>
          <p:cNvPr id="15" name="Arrow: Right 14">
            <a:extLst>
              <a:ext uri="{FF2B5EF4-FFF2-40B4-BE49-F238E27FC236}">
                <a16:creationId xmlns:a16="http://schemas.microsoft.com/office/drawing/2014/main" id="{F04AB7DF-9923-651A-25A1-2D874B846D69}"/>
              </a:ext>
            </a:extLst>
          </p:cNvPr>
          <p:cNvSpPr/>
          <p:nvPr/>
        </p:nvSpPr>
        <p:spPr>
          <a:xfrm>
            <a:off x="4928586" y="5056219"/>
            <a:ext cx="1787544" cy="22418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6138E91-6AE5-BDC1-CC5F-2AF21B217F05}"/>
              </a:ext>
            </a:extLst>
          </p:cNvPr>
          <p:cNvSpPr txBox="1"/>
          <p:nvPr/>
        </p:nvSpPr>
        <p:spPr>
          <a:xfrm>
            <a:off x="4808122" y="4704720"/>
            <a:ext cx="23899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altLang="zh-CN" dirty="0"/>
              <a:t>ML reconstruction</a:t>
            </a:r>
            <a:endParaRPr lang="zh-CN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99ECE-38CD-7926-4321-72746159D6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02DD39-F047-C777-37AB-97205AE9F8EA}"/>
              </a:ext>
            </a:extLst>
          </p:cNvPr>
          <p:cNvSpPr txBox="1"/>
          <p:nvPr/>
        </p:nvSpPr>
        <p:spPr>
          <a:xfrm>
            <a:off x="4396190" y="5993314"/>
            <a:ext cx="505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CA" sz="1400" dirty="0"/>
              <a:t>Likelihood and fiducial cut applied: </a:t>
            </a:r>
          </a:p>
          <a:p>
            <a:pPr lvl="2"/>
            <a:r>
              <a:rPr lang="en-CA" sz="1200" dirty="0"/>
              <a:t>Likelihood&lt;0.8, events outside of 34mm cube.</a:t>
            </a:r>
          </a:p>
          <a:p>
            <a:endParaRPr lang="en-CA" sz="14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1BBA444-AD88-0EC0-30BF-E906C36AAEFC}"/>
              </a:ext>
            </a:extLst>
          </p:cNvPr>
          <p:cNvGrpSpPr/>
          <p:nvPr/>
        </p:nvGrpSpPr>
        <p:grpSpPr>
          <a:xfrm>
            <a:off x="6836594" y="1962218"/>
            <a:ext cx="5041813" cy="3961481"/>
            <a:chOff x="6836594" y="1571794"/>
            <a:chExt cx="5041813" cy="396148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A5A6E0B-31AE-D18D-FED0-BD8C2352672B}"/>
                </a:ext>
              </a:extLst>
            </p:cNvPr>
            <p:cNvGrpSpPr/>
            <p:nvPr/>
          </p:nvGrpSpPr>
          <p:grpSpPr>
            <a:xfrm>
              <a:off x="6836594" y="1571794"/>
              <a:ext cx="5041813" cy="3845019"/>
              <a:chOff x="6510106" y="2432971"/>
              <a:chExt cx="5041813" cy="3845019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ABD7BA2F-4435-D696-EF7B-576B578EA7B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510106" y="2432971"/>
                <a:ext cx="5041813" cy="3845019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AF24B0C5-620D-A2B7-450A-5D92BDCAE37E}"/>
                  </a:ext>
                </a:extLst>
              </p:cNvPr>
              <p:cNvSpPr txBox="1"/>
              <p:nvPr/>
            </p:nvSpPr>
            <p:spPr>
              <a:xfrm>
                <a:off x="8695332" y="4630730"/>
                <a:ext cx="142028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dirty="0">
                    <a:solidFill>
                      <a:schemeClr val="tx2">
                        <a:lumMod val="50000"/>
                        <a:lumOff val="50000"/>
                      </a:schemeClr>
                    </a:solidFill>
                  </a:rPr>
                  <a:t>P</a:t>
                </a:r>
                <a:r>
                  <a:rPr lang="zh-CN" altLang="en-US" dirty="0">
                    <a:solidFill>
                      <a:schemeClr val="tx2">
                        <a:lumMod val="50000"/>
                        <a:lumOff val="50000"/>
                      </a:schemeClr>
                    </a:solidFill>
                  </a:rPr>
                  <a:t>reliminary</a:t>
                </a:r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CCC6734-34EE-7941-36CE-AF498EF6FCB1}"/>
                </a:ext>
              </a:extLst>
            </p:cNvPr>
            <p:cNvSpPr txBox="1"/>
            <p:nvPr/>
          </p:nvSpPr>
          <p:spPr>
            <a:xfrm>
              <a:off x="7769970" y="5163943"/>
              <a:ext cx="373692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altLang="zh-CN" dirty="0"/>
                <a:t>Number of photons reconstructed</a:t>
              </a:r>
              <a:endParaRPr lang="zh-CN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754199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0D8C7-0C08-B192-2B46-0ACBF332F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1169"/>
            <a:ext cx="10890929" cy="960120"/>
          </a:xfrm>
        </p:spPr>
        <p:txBody>
          <a:bodyPr/>
          <a:lstStyle/>
          <a:p>
            <a:r>
              <a:rPr lang="en-CA" dirty="0"/>
              <a:t>Summary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FD11ED-4FE7-C99A-FBA5-3F9BC50356F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0081" y="2692400"/>
                <a:ext cx="7883237" cy="4165600"/>
              </a:xfrm>
            </p:spPr>
            <p:txBody>
              <a:bodyPr>
                <a:normAutofit/>
              </a:bodyPr>
              <a:lstStyle/>
              <a:p>
                <a:r>
                  <a:rPr lang="en-CA" sz="2400" dirty="0"/>
                  <a:t>Next steps:</a:t>
                </a:r>
              </a:p>
              <a:p>
                <a:pPr lvl="1"/>
                <a:r>
                  <a:rPr lang="en-CA" sz="2000" dirty="0"/>
                  <a:t>This work is still work in progress.</a:t>
                </a:r>
              </a:p>
              <a:p>
                <a:pPr lvl="2"/>
                <a:r>
                  <a:rPr lang="en-CA" sz="2000" dirty="0"/>
                  <a:t>Separate multi-site events.</a:t>
                </a:r>
              </a:p>
              <a:p>
                <a:pPr lvl="2"/>
                <a:r>
                  <a:rPr lang="en-CA" sz="2000" dirty="0"/>
                  <a:t>Implement dark counts, after pulsing, cross-talk into the simulation model.</a:t>
                </a:r>
              </a:p>
              <a:p>
                <a:pPr lvl="1"/>
                <a:r>
                  <a:rPr lang="en-CA" sz="2000" dirty="0"/>
                  <a:t>Next runs:</a:t>
                </a:r>
              </a:p>
              <a:p>
                <a:pPr lvl="2"/>
                <a:r>
                  <a:rPr lang="en-US" altLang="zh-CN" sz="1800" dirty="0"/>
                  <a:t>Fixed-position internal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altLang="zh-CN" sz="1800" b="0" i="1" smtClean="0">
                            <a:latin typeface="Cambria Math" panose="02040503050406030204" pitchFamily="18" charset="0"/>
                          </a:rPr>
                          <m:t>18</m:t>
                        </m:r>
                        <m:r>
                          <a:rPr lang="en-CA" altLang="zh-CN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 sz="1800" b="0" i="0" smtClean="0">
                        <a:latin typeface="Cambria Math" panose="02040503050406030204" pitchFamily="18" charset="0"/>
                      </a:rPr>
                      <m:t>Hf</m:t>
                    </m:r>
                  </m:oMath>
                </a14:m>
                <a:r>
                  <a:rPr lang="en-CA" sz="1800" dirty="0"/>
                  <a:t> gamma source will be implemented. </a:t>
                </a:r>
              </a:p>
              <a:p>
                <a:pPr lvl="2"/>
                <a:r>
                  <a:rPr lang="en-US" altLang="zh-CN" sz="1800" dirty="0"/>
                  <a:t>Internal beta source with wavelength filter.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FFD11ED-4FE7-C99A-FBA5-3F9BC50356F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0081" y="2692400"/>
                <a:ext cx="7883237" cy="4165600"/>
              </a:xfrm>
              <a:blipFill>
                <a:blip r:embed="rId2"/>
                <a:stretch>
                  <a:fillRect l="-696" t="-293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40F53E-AF76-012E-5E91-C85D22479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7935837-B49A-B26B-4173-CDE9C74EE88F}"/>
              </a:ext>
            </a:extLst>
          </p:cNvPr>
          <p:cNvSpPr txBox="1"/>
          <p:nvPr/>
        </p:nvSpPr>
        <p:spPr>
          <a:xfrm>
            <a:off x="8878529" y="5712635"/>
            <a:ext cx="28710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altLang="zh-CN" sz="1400" dirty="0"/>
              <a:t>Photo by: D. Gallacher. 2024 Oct</a:t>
            </a:r>
            <a:endParaRPr lang="zh-CN" altLang="en-US" sz="1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C51EA8D-F5C2-5B58-B777-E2ECF5E5493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459" t="5550" r="34320" b="22596"/>
          <a:stretch/>
        </p:blipFill>
        <p:spPr>
          <a:xfrm>
            <a:off x="8723782" y="817924"/>
            <a:ext cx="3178893" cy="4894711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BD5A409-8587-4900-F70D-29639D5E6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3A5B7F55-1059-27CD-C0EF-56C6971B12E6}"/>
              </a:ext>
            </a:extLst>
          </p:cNvPr>
          <p:cNvSpPr txBox="1">
            <a:spLocks/>
          </p:cNvSpPr>
          <p:nvPr/>
        </p:nvSpPr>
        <p:spPr>
          <a:xfrm>
            <a:off x="660992" y="1161289"/>
            <a:ext cx="7883238" cy="17597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87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93776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51560" indent="-28575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87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800" dirty="0"/>
              <a:t>Conclusion:</a:t>
            </a:r>
          </a:p>
          <a:p>
            <a:pPr lvl="1"/>
            <a:r>
              <a:rPr lang="en-CA" sz="2000" dirty="0"/>
              <a:t>Light yield estimate is consistence with the literatures value. </a:t>
            </a:r>
          </a:p>
          <a:p>
            <a:pPr lvl="1"/>
            <a:r>
              <a:rPr lang="en-CA" sz="2000" dirty="0"/>
              <a:t>The results shows the energy resolution has massively improve</a:t>
            </a:r>
            <a:r>
              <a:rPr lang="en-CA" sz="2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3123530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CCD432-3167-94EC-3386-D1265481E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1291366"/>
            <a:ext cx="4868267" cy="3159974"/>
          </a:xfrm>
        </p:spPr>
        <p:txBody>
          <a:bodyPr/>
          <a:lstStyle/>
          <a:p>
            <a:r>
              <a:rPr lang="en-CA" dirty="0"/>
              <a:t>Thank you!</a:t>
            </a:r>
            <a:br>
              <a:rPr lang="en-CA" dirty="0"/>
            </a:br>
            <a:r>
              <a:rPr lang="en-CA" dirty="0"/>
              <a:t>	Question?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BB788A-5AAD-F9D4-F236-E5BF23BF36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0307" y="4691867"/>
            <a:ext cx="4780702" cy="457298"/>
          </a:xfrm>
        </p:spPr>
        <p:txBody>
          <a:bodyPr/>
          <a:lstStyle/>
          <a:p>
            <a:r>
              <a:rPr lang="en-CA" dirty="0"/>
              <a:t> </a:t>
            </a:r>
            <a:r>
              <a:rPr lang="en-CA" dirty="0" err="1"/>
              <a:t>LoLX</a:t>
            </a:r>
            <a:r>
              <a:rPr lang="en-CA" dirty="0"/>
              <a:t> Collaboration: Canada-US-Italy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7B4041-4BEF-DF94-5545-04C67649E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816B835-5A81-2733-617F-29CD2F433A23}"/>
              </a:ext>
            </a:extLst>
          </p:cNvPr>
          <p:cNvGrpSpPr/>
          <p:nvPr/>
        </p:nvGrpSpPr>
        <p:grpSpPr>
          <a:xfrm>
            <a:off x="5260785" y="809426"/>
            <a:ext cx="6800530" cy="3722348"/>
            <a:chOff x="5282300" y="879196"/>
            <a:chExt cx="6800530" cy="3722348"/>
          </a:xfrm>
        </p:grpSpPr>
        <p:pic>
          <p:nvPicPr>
            <p:cNvPr id="5" name="图片 6">
              <a:extLst>
                <a:ext uri="{FF2B5EF4-FFF2-40B4-BE49-F238E27FC236}">
                  <a16:creationId xmlns:a16="http://schemas.microsoft.com/office/drawing/2014/main" id="{3050F33B-ACD7-47D4-CE57-1E6A1D98812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7052045" y="2012997"/>
              <a:ext cx="3165601" cy="58762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图片 7">
              <a:extLst>
                <a:ext uri="{FF2B5EF4-FFF2-40B4-BE49-F238E27FC236}">
                  <a16:creationId xmlns:a16="http://schemas.microsoft.com/office/drawing/2014/main" id="{D360CD26-2D08-AA98-E331-6715EA367E1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/>
            <a:stretch/>
          </p:blipFill>
          <p:spPr>
            <a:xfrm>
              <a:off x="5282300" y="3713424"/>
              <a:ext cx="3552480" cy="888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图片 9">
              <a:extLst>
                <a:ext uri="{FF2B5EF4-FFF2-40B4-BE49-F238E27FC236}">
                  <a16:creationId xmlns:a16="http://schemas.microsoft.com/office/drawing/2014/main" id="{FCD5FC83-9BA3-8056-F242-B357CC7A97C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9339246" y="3713424"/>
              <a:ext cx="1756800" cy="88812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" name="图片 28">
              <a:extLst>
                <a:ext uri="{FF2B5EF4-FFF2-40B4-BE49-F238E27FC236}">
                  <a16:creationId xmlns:a16="http://schemas.microsoft.com/office/drawing/2014/main" id="{99314DD7-DC51-8F1E-D394-2B8B46FD058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8586338" y="2999302"/>
              <a:ext cx="3496492" cy="560081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9" name="Picture 2" descr="McGill University Logo PNG Transparent &amp; SVG Vector ...">
              <a:extLst>
                <a:ext uri="{FF2B5EF4-FFF2-40B4-BE49-F238E27FC236}">
                  <a16:creationId xmlns:a16="http://schemas.microsoft.com/office/drawing/2014/main" id="{27396FFA-BDF6-FD66-1F31-8EB7082C018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7126" b="32815"/>
            <a:stretch/>
          </p:blipFill>
          <p:spPr bwMode="auto">
            <a:xfrm>
              <a:off x="5788783" y="2901031"/>
              <a:ext cx="2517119" cy="7566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B316031-B8C6-25E9-9AC7-69C4D62CA4E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/>
              <a:duotone>
                <a:prstClr val="black"/>
                <a:schemeClr val="tx1">
                  <a:lumMod val="95000"/>
                  <a:lumOff val="5000"/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harpenSoften amount="100000"/>
                      </a14:imgEffect>
                      <a14:imgEffect>
                        <a14:colorTemperature colorTemp="6400"/>
                      </a14:imgEffect>
                      <a14:imgEffect>
                        <a14:saturation sat="0"/>
                      </a14:imgEffect>
                      <a14:imgEffect>
                        <a14:brightnessContrast bright="-100000" contrast="-100000"/>
                      </a14:imgEffect>
                    </a14:imgLayer>
                  </a14:imgProps>
                </a:ext>
              </a:extLst>
            </a:blip>
            <a:srcRect l="15515" t="29207" r="15261" b="30464"/>
            <a:stretch>
              <a:fillRect/>
            </a:stretch>
          </p:blipFill>
          <p:spPr>
            <a:xfrm>
              <a:off x="7451914" y="879196"/>
              <a:ext cx="2765732" cy="934462"/>
            </a:xfrm>
            <a:prstGeom prst="rect">
              <a:avLst/>
            </a:prstGeom>
            <a:ln w="228600" cap="sq" cmpd="thickThin">
              <a:noFill/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</p:grp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9456159C-52C8-A6E7-E2D2-16F44823C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9EC7973-A055-91A3-AC2B-FCEDEE5DCF62}"/>
              </a:ext>
            </a:extLst>
          </p:cNvPr>
          <p:cNvSpPr txBox="1"/>
          <p:nvPr/>
        </p:nvSpPr>
        <p:spPr>
          <a:xfrm>
            <a:off x="640080" y="5075950"/>
            <a:ext cx="56986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This work was supported by the TRIUMF Science and Technology team for engineering assistance, and by the SAP-MRS program through grant funding.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4679266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407D07-F439-8DA0-125F-BCF898EE1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46743"/>
            <a:ext cx="10890929" cy="2222138"/>
          </a:xfrm>
        </p:spPr>
        <p:txBody>
          <a:bodyPr/>
          <a:lstStyle/>
          <a:p>
            <a:r>
              <a:rPr lang="en-CA" dirty="0"/>
              <a:t>Back up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1277DD-AAD7-D546-C485-C0ACF726D72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0080" y="1364343"/>
                <a:ext cx="10890928" cy="4835289"/>
              </a:xfrm>
            </p:spPr>
            <p:txBody>
              <a:bodyPr>
                <a:normAutofit/>
              </a:bodyPr>
              <a:lstStyle/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CA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CA" sz="2000" b="0" i="1" smtClean="0">
                            <a:latin typeface="Cambria Math" panose="02040503050406030204" pitchFamily="18" charset="0"/>
                          </a:rPr>
                          <m:t>181</m:t>
                        </m:r>
                      </m:sup>
                    </m:sSup>
                    <m:r>
                      <m:rPr>
                        <m:sty m:val="p"/>
                      </m:rPr>
                      <a:rPr lang="en-CA" sz="2000" b="0" i="0" smtClean="0">
                        <a:latin typeface="Cambria Math" panose="02040503050406030204" pitchFamily="18" charset="0"/>
                      </a:rPr>
                      <m:t>Hf</m:t>
                    </m:r>
                  </m:oMath>
                </a14:m>
                <a:r>
                  <a:rPr lang="en-CA" sz="2000" dirty="0"/>
                  <a:t> source. Beta decay with end point energy 414 keV, mean energy 120keV.</a:t>
                </a:r>
              </a:p>
              <a:p>
                <a:pPr lvl="2"/>
                <a:r>
                  <a:rPr lang="en-CA" sz="1800" dirty="0"/>
                  <a:t>Beta decay from Hf181 to Ta181 </a:t>
                </a:r>
                <a14:m>
                  <m:oMath xmlns:m="http://schemas.openxmlformats.org/officeDocument/2006/math"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=1/</m:t>
                    </m:r>
                    <m:sSup>
                      <m:sSupPr>
                        <m:ctrlPr>
                          <a:rPr lang="en-CA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CA" sz="1800" dirty="0"/>
                  <a:t> state.</a:t>
                </a:r>
              </a:p>
              <a:p>
                <a:pPr lvl="2"/>
                <a:r>
                  <a:rPr lang="en-CA" sz="1800" dirty="0"/>
                  <a:t>133 keV gamma emission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CA" sz="1800" b="0" i="1" smtClean="0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=17.6 </m:t>
                    </m:r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CA" sz="1800" dirty="0"/>
                  <a:t> after beta, decay from </a:t>
                </a:r>
                <a14:m>
                  <m:oMath xmlns:m="http://schemas.openxmlformats.org/officeDocument/2006/math">
                    <m:r>
                      <a:rPr lang="en-CA" sz="18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CA" sz="1800" i="1">
                        <a:latin typeface="Cambria Math" panose="02040503050406030204" pitchFamily="18" charset="0"/>
                      </a:rPr>
                      <m:t>=1/</m:t>
                    </m:r>
                    <m:sSup>
                      <m:sSupPr>
                        <m:ctrlPr>
                          <a:rPr lang="en-CA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CA" sz="1800" dirty="0"/>
                  <a:t> to </a:t>
                </a:r>
                <a14:m>
                  <m:oMath xmlns:m="http://schemas.openxmlformats.org/officeDocument/2006/math">
                    <m:r>
                      <a:rPr lang="en-CA" sz="18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CA" sz="1800" i="1">
                        <a:latin typeface="Cambria Math" panose="02040503050406030204" pitchFamily="18" charset="0"/>
                      </a:rPr>
                      <m:t>=5/</m:t>
                    </m:r>
                    <m:sSup>
                      <m:sSupPr>
                        <m:ctrlPr>
                          <a:rPr lang="en-CA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CA" sz="1800" dirty="0"/>
                  <a:t> </a:t>
                </a:r>
              </a:p>
              <a:p>
                <a:pPr lvl="2"/>
                <a:r>
                  <a:rPr lang="en-CA" sz="1800" dirty="0"/>
                  <a:t>482 keV gamma emission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1/2</m:t>
                        </m:r>
                      </m:sub>
                    </m:sSub>
                    <m:r>
                      <a:rPr lang="en-CA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21.1 </m:t>
                    </m:r>
                    <m:r>
                      <a:rPr lang="en-CA" sz="1800" b="0" i="1" smtClean="0">
                        <a:latin typeface="Cambria Math" panose="02040503050406030204" pitchFamily="18" charset="0"/>
                      </a:rPr>
                      <m:t>𝑛𝑠</m:t>
                    </m:r>
                  </m:oMath>
                </a14:m>
                <a:r>
                  <a:rPr lang="en-CA" sz="1800" dirty="0"/>
                  <a:t> from </a:t>
                </a:r>
                <a14:m>
                  <m:oMath xmlns:m="http://schemas.openxmlformats.org/officeDocument/2006/math">
                    <m:r>
                      <a:rPr lang="en-CA" sz="1800" i="1"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CA" sz="1800" i="1">
                        <a:latin typeface="Cambria Math" panose="02040503050406030204" pitchFamily="18" charset="0"/>
                      </a:rPr>
                      <m:t>=5/</m:t>
                    </m:r>
                    <m:sSup>
                      <m:sSupPr>
                        <m:ctrlPr>
                          <a:rPr lang="en-CA" sz="1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2</m:t>
                        </m:r>
                      </m:e>
                      <m:sup>
                        <m:r>
                          <a:rPr lang="en-CA" sz="1800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CA" sz="1800" dirty="0"/>
                  <a:t> to Ta181 ground state.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1277DD-AAD7-D546-C485-C0ACF726D7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0080" y="1364343"/>
                <a:ext cx="10890928" cy="4835289"/>
              </a:xfrm>
              <a:blipFill>
                <a:blip r:embed="rId2"/>
                <a:stretch>
                  <a:fillRect t="-126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51ED57-30DE-CDB4-3489-43FF21F4E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08B70-1D78-6C4A-2E01-AD971771AC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EC0B4A1-41DF-89C1-168B-AA137B0F9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79" y="3189391"/>
            <a:ext cx="10874247" cy="3010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2949F9-607A-5CBE-B457-507693CC1F14}"/>
              </a:ext>
            </a:extLst>
          </p:cNvPr>
          <p:cNvSpPr txBox="1"/>
          <p:nvPr/>
        </p:nvSpPr>
        <p:spPr>
          <a:xfrm>
            <a:off x="677674" y="6093325"/>
            <a:ext cx="6793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Ian Chang Jie Yap (2022): </a:t>
            </a:r>
            <a:r>
              <a:rPr lang="en-CA" dirty="0">
                <a:solidFill>
                  <a:schemeClr val="accent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https://doi.org/10.3390/cryst12070946</a:t>
            </a:r>
            <a:endParaRPr lang="en-CA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718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25948D-B879-F03E-7193-4142F335B3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59D6E4-DA7F-2F7E-4F98-A645EF70CA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54288"/>
            <a:ext cx="10890929" cy="2214593"/>
          </a:xfrm>
        </p:spPr>
        <p:txBody>
          <a:bodyPr/>
          <a:lstStyle/>
          <a:p>
            <a:r>
              <a:rPr lang="en-CA" altLang="zh-CN" dirty="0"/>
              <a:t>Multi-sites events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490021D-3BB1-88F3-F45E-0C5B1D38C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3151C-4899-457B-9107-3E3D6348C460}" type="slidenum">
              <a:rPr lang="en-CA" smtClean="0"/>
              <a:t>17</a:t>
            </a:fld>
            <a:endParaRPr lang="en-CA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54CA799-508E-5EB8-EFB0-62605521FEC9}"/>
              </a:ext>
            </a:extLst>
          </p:cNvPr>
          <p:cNvGrpSpPr/>
          <p:nvPr/>
        </p:nvGrpSpPr>
        <p:grpSpPr>
          <a:xfrm>
            <a:off x="6685383" y="994005"/>
            <a:ext cx="5008013" cy="5255746"/>
            <a:chOff x="6685383" y="994005"/>
            <a:chExt cx="5008013" cy="5255746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C212C9-3294-E34D-C86D-F67C1884A3A5}"/>
                </a:ext>
              </a:extLst>
            </p:cNvPr>
            <p:cNvSpPr/>
            <p:nvPr/>
          </p:nvSpPr>
          <p:spPr>
            <a:xfrm>
              <a:off x="6685383" y="994005"/>
              <a:ext cx="4489638" cy="5255746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CA" dirty="0"/>
                <a:t>xxx</a:t>
              </a:r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6C0FDEA3-BCB9-C3EE-523A-B74F697DC9E0}"/>
                </a:ext>
              </a:extLst>
            </p:cNvPr>
            <p:cNvSpPr/>
            <p:nvPr/>
          </p:nvSpPr>
          <p:spPr>
            <a:xfrm>
              <a:off x="7679625" y="2240099"/>
              <a:ext cx="2626659" cy="236668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DAAEE32-F5F2-34AB-4B67-98935418FEC0}"/>
                </a:ext>
              </a:extLst>
            </p:cNvPr>
            <p:cNvSpPr txBox="1"/>
            <p:nvPr/>
          </p:nvSpPr>
          <p:spPr>
            <a:xfrm>
              <a:off x="6836102" y="1250099"/>
              <a:ext cx="13292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 err="1"/>
                <a:t>LXe</a:t>
              </a:r>
              <a:r>
                <a:rPr lang="en-CA" dirty="0"/>
                <a:t> volume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FAFC6FD-8A9D-3EAB-84F1-ECEE558BB6B5}"/>
                </a:ext>
              </a:extLst>
            </p:cNvPr>
            <p:cNvSpPr txBox="1"/>
            <p:nvPr/>
          </p:nvSpPr>
          <p:spPr>
            <a:xfrm>
              <a:off x="7679624" y="2195275"/>
              <a:ext cx="259799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400" dirty="0" err="1">
                  <a:solidFill>
                    <a:schemeClr val="bg1"/>
                  </a:solidFill>
                </a:rPr>
                <a:t>LXe</a:t>
              </a:r>
              <a:r>
                <a:rPr lang="en-CA" sz="1400" dirty="0">
                  <a:solidFill>
                    <a:schemeClr val="bg1"/>
                  </a:solidFill>
                </a:rPr>
                <a:t> sensitive detection </a:t>
              </a:r>
            </a:p>
            <a:p>
              <a:r>
                <a:rPr lang="en-CA" sz="1400" dirty="0">
                  <a:solidFill>
                    <a:schemeClr val="bg1"/>
                  </a:solidFill>
                </a:rPr>
                <a:t>Volume (GEANT output)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32A8F36-A17D-BC3C-BFA3-4E39CBF9117F}"/>
                </a:ext>
              </a:extLst>
            </p:cNvPr>
            <p:cNvCxnSpPr>
              <a:cxnSpLocks/>
            </p:cNvCxnSpPr>
            <p:nvPr/>
          </p:nvCxnSpPr>
          <p:spPr>
            <a:xfrm>
              <a:off x="7639284" y="4839864"/>
              <a:ext cx="2581835" cy="13771"/>
            </a:xfrm>
            <a:prstGeom prst="straightConnector1">
              <a:avLst/>
            </a:prstGeom>
            <a:ln w="31750" cap="flat" cmpd="sng" algn="ctr">
              <a:solidFill>
                <a:schemeClr val="accent1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3F28F32-8906-53B4-7A60-430245850C6C}"/>
                </a:ext>
              </a:extLst>
            </p:cNvPr>
            <p:cNvSpPr txBox="1"/>
            <p:nvPr/>
          </p:nvSpPr>
          <p:spPr>
            <a:xfrm>
              <a:off x="8100126" y="4935508"/>
              <a:ext cx="15696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/>
                <a:t>55x55x55mm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CBAC62-93CA-6E8C-9C0F-16DED33A8069}"/>
                </a:ext>
              </a:extLst>
            </p:cNvPr>
            <p:cNvSpPr/>
            <p:nvPr/>
          </p:nvSpPr>
          <p:spPr>
            <a:xfrm>
              <a:off x="8019444" y="2685483"/>
              <a:ext cx="1909482" cy="170899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3">
              <a:schemeClr val="lt1"/>
            </a:lnRef>
            <a:fillRef idx="1">
              <a:schemeClr val="accent6"/>
            </a:fillRef>
            <a:effectRef idx="1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36D362-CF77-7DB3-EACB-CB24C07FD240}"/>
                </a:ext>
              </a:extLst>
            </p:cNvPr>
            <p:cNvSpPr txBox="1"/>
            <p:nvPr/>
          </p:nvSpPr>
          <p:spPr>
            <a:xfrm>
              <a:off x="8042822" y="3355313"/>
              <a:ext cx="190026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dirty="0" err="1"/>
                <a:t>LoLX</a:t>
              </a:r>
              <a:r>
                <a:rPr lang="en-CA" sz="1600" dirty="0"/>
                <a:t> detector size</a:t>
              </a:r>
            </a:p>
            <a:p>
              <a:r>
                <a:rPr lang="en-CA" sz="1600" dirty="0"/>
                <a:t>(Chroma geometry)</a:t>
              </a:r>
            </a:p>
          </p:txBody>
        </p: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E0C532C-E765-D717-99BD-11E80CAA1804}"/>
                </a:ext>
              </a:extLst>
            </p:cNvPr>
            <p:cNvCxnSpPr>
              <a:cxnSpLocks/>
            </p:cNvCxnSpPr>
            <p:nvPr/>
          </p:nvCxnSpPr>
          <p:spPr>
            <a:xfrm>
              <a:off x="10095613" y="2685483"/>
              <a:ext cx="0" cy="1663115"/>
            </a:xfrm>
            <a:prstGeom prst="straightConnector1">
              <a:avLst/>
            </a:prstGeom>
            <a:ln w="38100" cap="flat" cmpd="sng" algn="ctr">
              <a:solidFill>
                <a:schemeClr val="accent2"/>
              </a:solidFill>
              <a:prstDash val="solid"/>
              <a:round/>
              <a:headEnd type="arrow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C5B5FB4-ACCF-C42E-8244-39D34E197229}"/>
                </a:ext>
              </a:extLst>
            </p:cNvPr>
            <p:cNvSpPr txBox="1"/>
            <p:nvPr/>
          </p:nvSpPr>
          <p:spPr>
            <a:xfrm>
              <a:off x="10277624" y="3355313"/>
              <a:ext cx="141577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600" dirty="0"/>
                <a:t>40x40x40mm</a:t>
              </a:r>
            </a:p>
          </p:txBody>
        </p:sp>
        <p:sp>
          <p:nvSpPr>
            <p:cNvPr id="7" name="Explosion: 8 Points 6">
              <a:extLst>
                <a:ext uri="{FF2B5EF4-FFF2-40B4-BE49-F238E27FC236}">
                  <a16:creationId xmlns:a16="http://schemas.microsoft.com/office/drawing/2014/main" id="{83B39859-1AB6-8553-3FF9-2B00038DD074}"/>
                </a:ext>
              </a:extLst>
            </p:cNvPr>
            <p:cNvSpPr/>
            <p:nvPr/>
          </p:nvSpPr>
          <p:spPr>
            <a:xfrm>
              <a:off x="7668261" y="2989865"/>
              <a:ext cx="293248" cy="304474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Explosion: 8 Points 9">
              <a:extLst>
                <a:ext uri="{FF2B5EF4-FFF2-40B4-BE49-F238E27FC236}">
                  <a16:creationId xmlns:a16="http://schemas.microsoft.com/office/drawing/2014/main" id="{78881BA9-BC17-0107-4D00-E5DCC17C47F6}"/>
                </a:ext>
              </a:extLst>
            </p:cNvPr>
            <p:cNvSpPr/>
            <p:nvPr/>
          </p:nvSpPr>
          <p:spPr>
            <a:xfrm>
              <a:off x="8301328" y="3028427"/>
              <a:ext cx="293248" cy="304474"/>
            </a:xfrm>
            <a:prstGeom prst="irregularSeal1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D47A9661-66C9-D13B-9804-A623F4DFF65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3978" y="1990428"/>
            <a:ext cx="5336087" cy="4114800"/>
          </a:xfrm>
          <a:prstGeom prst="rect">
            <a:avLst/>
          </a:prstGeom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277490F0-22CC-213E-2C62-D40C105B41F2}"/>
              </a:ext>
            </a:extLst>
          </p:cNvPr>
          <p:cNvSpPr/>
          <p:nvPr/>
        </p:nvSpPr>
        <p:spPr>
          <a:xfrm>
            <a:off x="3777146" y="3101349"/>
            <a:ext cx="1435477" cy="2385400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0000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61A4E2D-9C5D-B04E-84CF-D05A01E263EC}"/>
              </a:ext>
            </a:extLst>
          </p:cNvPr>
          <p:cNvCxnSpPr>
            <a:cxnSpLocks/>
          </p:cNvCxnSpPr>
          <p:nvPr/>
        </p:nvCxnSpPr>
        <p:spPr>
          <a:xfrm flipV="1">
            <a:off x="5064802" y="3208598"/>
            <a:ext cx="2459645" cy="252829"/>
          </a:xfrm>
          <a:prstGeom prst="straightConnector1">
            <a:avLst/>
          </a:prstGeom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1B5FBF-2E98-1CA0-00DE-2BF019B3B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FE89790-FA82-A48D-8AF3-74D75BF6073F}"/>
              </a:ext>
            </a:extLst>
          </p:cNvPr>
          <p:cNvSpPr txBox="1"/>
          <p:nvPr/>
        </p:nvSpPr>
        <p:spPr>
          <a:xfrm>
            <a:off x="6613164" y="729115"/>
            <a:ext cx="10550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1200" dirty="0"/>
              <a:t>*Not to scale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96BB8C-164E-EAD9-B651-1A7C69176ACD}"/>
              </a:ext>
            </a:extLst>
          </p:cNvPr>
          <p:cNvSpPr txBox="1"/>
          <p:nvPr/>
        </p:nvSpPr>
        <p:spPr>
          <a:xfrm>
            <a:off x="583978" y="1304862"/>
            <a:ext cx="5935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Multi-sites energy deposition due to Compton scattering.</a:t>
            </a:r>
          </a:p>
        </p:txBody>
      </p:sp>
    </p:spTree>
    <p:extLst>
      <p:ext uri="{BB962C8B-B14F-4D97-AF65-F5344CB8AC3E}">
        <p14:creationId xmlns:p14="http://schemas.microsoft.com/office/powerpoint/2010/main" val="18042422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2BEFC-E762-DDF2-B969-518FA7C63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07390"/>
            <a:ext cx="10890929" cy="904973"/>
          </a:xfrm>
        </p:spPr>
        <p:txBody>
          <a:bodyPr/>
          <a:lstStyle/>
          <a:p>
            <a:r>
              <a:rPr lang="en-CA" dirty="0"/>
              <a:t>Neural network (NN)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6B3F31-D31E-4DB9-EE8B-3839EA76567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0080" y="1244339"/>
                <a:ext cx="10890928" cy="5015059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CA" dirty="0"/>
                  <a:t>Feedforward neural network is used.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en-CA" dirty="0"/>
                  <a:t>Simple and fast. Good for small detector with few channels.</a:t>
                </a:r>
              </a:p>
              <a:p>
                <a:pPr>
                  <a:lnSpc>
                    <a:spcPct val="100000"/>
                  </a:lnSpc>
                </a:pPr>
                <a:r>
                  <a:rPr lang="en-CA" dirty="0"/>
                  <a:t>NN1: Mapping from source position to DAQ channel charge.</a:t>
                </a:r>
              </a:p>
              <a:p>
                <a:pPr marL="457200" lvl="1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↦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CA" b="0" dirty="0"/>
              </a:p>
              <a:p>
                <a:pPr lvl="1">
                  <a:lnSpc>
                    <a:spcPct val="100000"/>
                  </a:lnSpc>
                </a:pPr>
                <a:r>
                  <a:rPr lang="en-CA" b="0" dirty="0"/>
                  <a:t>Where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</a:rPr>
                      <m:t>𝒒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=[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…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CA" b="0" dirty="0"/>
                  <a:t>, </a:t>
                </a:r>
                <a14:m>
                  <m:oMath xmlns:m="http://schemas.openxmlformats.org/officeDocument/2006/math">
                    <m:r>
                      <a:rPr lang="en-CA" b="0" i="1" dirty="0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CA" b="0" dirty="0"/>
                  <a:t> is the index in </a:t>
                </a:r>
                <a:r>
                  <a:rPr lang="en-CA" altLang="zh-CN" dirty="0"/>
                  <a:t>DAQ</a:t>
                </a:r>
                <a:r>
                  <a:rPr lang="en-CA" b="0" dirty="0"/>
                  <a:t> channels. </a:t>
                </a:r>
                <a:endParaRPr lang="en-CA" b="0" i="1" dirty="0">
                  <a:latin typeface="Cambria Math" panose="02040503050406030204" pitchFamily="18" charset="0"/>
                </a:endParaRPr>
              </a:p>
              <a:p>
                <a:pPr lvl="1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CA" i="1" dirty="0">
                    <a:latin typeface="Cambria Math" panose="02040503050406030204" pitchFamily="18" charset="0"/>
                  </a:rPr>
                  <a:t> </a:t>
                </a:r>
                <a:r>
                  <a:rPr lang="en-CA" dirty="0">
                    <a:latin typeface="Cambria Math" panose="02040503050406030204" pitchFamily="18" charset="0"/>
                  </a:rPr>
                  <a:t>is the fraction of charge observe by channel </a:t>
                </a:r>
                <a:r>
                  <a:rPr lang="en-CA" dirty="0" err="1">
                    <a:latin typeface="Cambria Math" panose="02040503050406030204" pitchFamily="18" charset="0"/>
                  </a:rPr>
                  <a:t>i</a:t>
                </a:r>
                <a:r>
                  <a:rPr lang="en-CA" dirty="0">
                    <a:latin typeface="Cambria Math" panose="02040503050406030204" pitchFamily="18" charset="0"/>
                  </a:rPr>
                  <a:t>.</a:t>
                </a:r>
                <a:endParaRPr lang="en-CA" i="1" dirty="0">
                  <a:latin typeface="Cambria Math" panose="02040503050406030204" pitchFamily="18" charset="0"/>
                </a:endParaRPr>
              </a:p>
              <a:p>
                <a:pPr marL="457200" lvl="1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A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𝑒𝑛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A" dirty="0"/>
              </a:p>
              <a:p>
                <a:pPr lvl="1">
                  <a:lnSpc>
                    <a:spcPct val="100000"/>
                  </a:lnSpc>
                </a:pPr>
                <a:r>
                  <a:rPr lang="en-CA" dirty="0"/>
                  <a:t>It is essential because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CA" dirty="0"/>
                  <a:t> is the link to photon collection efficiency (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𝑃𝐶𝐸</m:t>
                    </m:r>
                  </m:oMath>
                </a14:m>
                <a:r>
                  <a:rPr lang="en-CA" dirty="0"/>
                  <a:t>)</a:t>
                </a:r>
              </a:p>
              <a:p>
                <a:pPr marL="457200" lvl="1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𝑃𝐶𝐸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=∑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∑</m:t>
                          </m:r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𝑔𝑒𝑛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A" dirty="0"/>
              </a:p>
              <a:p>
                <a:pPr marL="742950" lvl="1" indent="-285750">
                  <a:lnSpc>
                    <a:spcPct val="10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𝑔𝑒𝑛</m:t>
                        </m:r>
                      </m:sub>
                    </m:sSub>
                  </m:oMath>
                </a14:m>
                <a:r>
                  <a:rPr lang="en-CA" dirty="0"/>
                  <a:t>: Number of photon generated.</a:t>
                </a:r>
              </a:p>
              <a:p>
                <a:pPr>
                  <a:lnSpc>
                    <a:spcPct val="100000"/>
                  </a:lnSpc>
                </a:pPr>
                <a:r>
                  <a:rPr lang="en-CA" dirty="0"/>
                  <a:t>NN2: Mapping from DAQ channels charge to source position.</a:t>
                </a:r>
              </a:p>
              <a:p>
                <a:pPr marL="0" indent="0">
                  <a:lnSpc>
                    <a:spcPct val="10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𝑛𝑜𝑟𝑚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↦</m:t>
                      </m:r>
                      <m:sSub>
                        <m:sSubPr>
                          <m:ctrlPr>
                            <a:rPr lang="en-CA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lang="en-CA" b="1" dirty="0"/>
              </a:p>
              <a:p>
                <a:pPr lvl="1">
                  <a:lnSpc>
                    <a:spcPct val="100000"/>
                  </a:lnSpc>
                </a:pPr>
                <a:r>
                  <a:rPr lang="en-CA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𝑛𝑜𝑟𝑚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∑</m:t>
                        </m:r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∑</m:t>
                        </m:r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endParaRPr lang="en-CA" dirty="0"/>
              </a:p>
              <a:p>
                <a:endParaRPr lang="en-CA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F6B3F31-D31E-4DB9-EE8B-3839EA7656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0080" y="1244339"/>
                <a:ext cx="10890928" cy="5015059"/>
              </a:xfrm>
              <a:blipFill>
                <a:blip r:embed="rId2"/>
                <a:stretch>
                  <a:fillRect l="-336" t="-109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C576EC-AFC4-FDE7-FE76-5E7B8ECA52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42255A-EFF5-C681-28EF-05AC98CCFD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9401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52A4D-8B36-6FCC-E909-0CDA7D666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62891"/>
            <a:ext cx="10890929" cy="860425"/>
          </a:xfrm>
        </p:spPr>
        <p:txBody>
          <a:bodyPr/>
          <a:lstStyle/>
          <a:p>
            <a:r>
              <a:rPr lang="en-CA" dirty="0"/>
              <a:t>Reconstruction steps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FA31C79-36D6-C132-8B71-B7AF9CAD7F5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4"/>
                <a:ext cx="10515600" cy="4769485"/>
              </a:xfrm>
            </p:spPr>
            <p:txBody>
              <a:bodyPr>
                <a:no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𝑜𝑏𝑠</m:t>
                          </m:r>
                        </m:sub>
                      </m:sSub>
                      <m:groupChr>
                        <m:groupChrPr>
                          <m:chr m:val="⇒"/>
                          <m:vertJc m:val="bot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groupCh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𝒒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𝑛𝑜𝑟𝑚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↦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1" i="1" smtClean="0">
                              <a:latin typeface="Cambria Math" panose="02040503050406030204" pitchFamily="18" charset="0"/>
                            </a:rPr>
                            <m:t>𝒓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𝑟𝑒𝑐𝑜𝑛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↦</m:t>
                      </m:r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𝒒</m:t>
                      </m: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groupChr>
                        <m:groupChrPr>
                          <m:chr m:val="⇒"/>
                          <m:vertJc m:val="bot"/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groupChrPr>
                        <m:e>
                          <m:r>
                            <m:rPr>
                              <m:brk m:alnAt="2"/>
                            </m:rPr>
                            <a:rPr lang="en-CA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groupChr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𝑟𝑒𝑐𝑜𝑛</m:t>
                          </m:r>
                        </m:sub>
                      </m:sSub>
                    </m:oMath>
                  </m:oMathPara>
                </a14:m>
                <a:endParaRPr lang="en-CA" dirty="0"/>
              </a:p>
              <a:p>
                <a:endParaRPr lang="en-CA" dirty="0"/>
              </a:p>
              <a:p>
                <a:r>
                  <a:rPr lang="en-CA" dirty="0"/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𝑜𝑏𝑠</m:t>
                        </m:r>
                      </m:sub>
                    </m:sSub>
                  </m:oMath>
                </a14:m>
                <a:r>
                  <a:rPr lang="en-CA" dirty="0"/>
                  <a:t> is the charge in DAQ channel. It can be simulation or real data.</a:t>
                </a:r>
              </a:p>
              <a:p>
                <a:r>
                  <a:rPr lang="en-CA" b="0" dirty="0"/>
                  <a:t>Important to note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1" i="1" smtClean="0">
                            <a:latin typeface="Cambria Math" panose="02040503050406030204" pitchFamily="18" charset="0"/>
                          </a:rPr>
                          <m:t>𝒒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𝑛𝑜𝑟𝑚</m:t>
                        </m:r>
                      </m:sub>
                    </m:sSub>
                  </m:oMath>
                </a14:m>
                <a:r>
                  <a:rPr lang="en-CA" b="0" dirty="0"/>
                  <a:t> and </a:t>
                </a:r>
                <a14:m>
                  <m:oMath xmlns:m="http://schemas.openxmlformats.org/officeDocument/2006/math">
                    <m:r>
                      <a:rPr lang="en-CA" b="1" i="1" smtClean="0">
                        <a:latin typeface="Cambria Math" panose="02040503050406030204" pitchFamily="18" charset="0"/>
                      </a:rPr>
                      <m:t>𝒒</m:t>
                    </m:r>
                  </m:oMath>
                </a14:m>
                <a:r>
                  <a:rPr lang="en-CA" b="0" dirty="0"/>
                  <a:t> are different!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𝑛𝑜𝑟𝑚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∑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den>
                      </m:f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∑</m:t>
                          </m:r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                        </m:t>
                      </m:r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A" altLang="zh-CN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  <m:r>
                                <a:rPr lang="en-US" altLang="zh-CN" i="1">
                                  <a:latin typeface="Cambria Math" panose="02040503050406030204" pitchFamily="18" charset="0"/>
                                </a:rPr>
                                <m:t>𝑒𝑛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A" dirty="0"/>
              </a:p>
              <a:p>
                <a:r>
                  <a:rPr lang="en-CA" dirty="0"/>
                  <a:t> </a:t>
                </a:r>
                <a14:m>
                  <m:oMath xmlns:m="http://schemas.openxmlformats.org/officeDocument/2006/math">
                    <m:r>
                      <a:rPr lang="en-CA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𝐸</m:t>
                    </m:r>
                    <m:r>
                      <a:rPr lang="en-CA" b="0" i="1" smtClean="0">
                        <a:latin typeface="Cambria Math" panose="02040503050406030204" pitchFamily="18" charset="0"/>
                      </a:rPr>
                      <m:t>=∑</m:t>
                    </m:r>
                    <m:sSub>
                      <m:sSub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CA" b="0" i="1" smtClean="0">
                            <a:latin typeface="Cambria Math" panose="02040503050406030204" pitchFamily="18" charset="0"/>
                          </a:rPr>
                          <m:t>∑</m:t>
                        </m:r>
                        <m:sSub>
                          <m:sSubPr>
                            <m:ctrlPr>
                              <a:rPr lang="en-CA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CA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CA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i="1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𝑔</m:t>
                            </m:r>
                            <m:r>
                              <a:rPr lang="en-US" altLang="zh-CN" i="1">
                                <a:latin typeface="Cambria Math" panose="02040503050406030204" pitchFamily="18" charset="0"/>
                              </a:rPr>
                              <m:t>𝑒𝑛</m:t>
                            </m:r>
                          </m:sub>
                        </m:sSub>
                      </m:den>
                    </m:f>
                  </m:oMath>
                </a14:m>
                <a:endParaRPr lang="en-CA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𝑟𝑒𝑐𝑜𝑛</m:t>
                          </m:r>
                        </m:sub>
                      </m:sSub>
                      <m:r>
                        <a:rPr lang="en-CA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∑</m:t>
                          </m:r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m:rPr>
                              <m:sty m:val="p"/>
                            </m:rPr>
                            <a:rPr lang="en-CA" b="0" i="0" smtClean="0">
                              <a:latin typeface="Cambria Math" panose="02040503050406030204" pitchFamily="18" charset="0"/>
                            </a:rPr>
                            <m:t>PCE</m:t>
                          </m:r>
                        </m:den>
                      </m:f>
                      <m:r>
                        <a:rPr lang="en-CA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CA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∑</m:t>
                          </m:r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r>
                            <a:rPr lang="en-CA" b="0" i="1" smtClean="0">
                              <a:latin typeface="Cambria Math" panose="02040503050406030204" pitchFamily="18" charset="0"/>
                            </a:rPr>
                            <m:t>∑</m:t>
                          </m:r>
                          <m:sSub>
                            <m:sSubPr>
                              <m:ctrlP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CA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CA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FA31C79-36D6-C132-8B71-B7AF9CAD7F5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4"/>
                <a:ext cx="10515600" cy="4769485"/>
              </a:xfrm>
              <a:blipFill>
                <a:blip r:embed="rId2"/>
                <a:stretch>
                  <a:fillRect l="-348" t="-3065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A9F9DA26-71E7-DE05-D4B4-95FB985B547B}"/>
              </a:ext>
            </a:extLst>
          </p:cNvPr>
          <p:cNvSpPr/>
          <p:nvPr/>
        </p:nvSpPr>
        <p:spPr>
          <a:xfrm>
            <a:off x="4656841" y="1690688"/>
            <a:ext cx="2488678" cy="755332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D7414AC-8D31-1DEF-4B91-C903111FEDF6}"/>
              </a:ext>
            </a:extLst>
          </p:cNvPr>
          <p:cNvSpPr/>
          <p:nvPr/>
        </p:nvSpPr>
        <p:spPr>
          <a:xfrm>
            <a:off x="3610465" y="3758879"/>
            <a:ext cx="2413263" cy="902971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DABD1C-B09C-0DC6-130D-44F5C630F994}"/>
              </a:ext>
            </a:extLst>
          </p:cNvPr>
          <p:cNvSpPr/>
          <p:nvPr/>
        </p:nvSpPr>
        <p:spPr>
          <a:xfrm>
            <a:off x="7145518" y="3758880"/>
            <a:ext cx="1555422" cy="902971"/>
          </a:xfrm>
          <a:prstGeom prst="rect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225E55A-CDE5-A9B5-2430-19A46390246A}"/>
              </a:ext>
            </a:extLst>
          </p:cNvPr>
          <p:cNvCxnSpPr/>
          <p:nvPr/>
        </p:nvCxnSpPr>
        <p:spPr>
          <a:xfrm flipH="1">
            <a:off x="6217920" y="1474470"/>
            <a:ext cx="754380" cy="21621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557B96C-536C-8CEE-3310-F493C96B1BCC}"/>
              </a:ext>
            </a:extLst>
          </p:cNvPr>
          <p:cNvSpPr txBox="1"/>
          <p:nvPr/>
        </p:nvSpPr>
        <p:spPr>
          <a:xfrm>
            <a:off x="6972300" y="1105138"/>
            <a:ext cx="2985626" cy="369332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CA" dirty="0"/>
              <a:t>Apply the ML neural network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FE6E5D97-EF55-0ECC-5DFF-DF0CB8EFD4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7995" y="6356350"/>
            <a:ext cx="723014" cy="365125"/>
          </a:xfrm>
        </p:spPr>
        <p:txBody>
          <a:bodyPr/>
          <a:lstStyle/>
          <a:p>
            <a:fld id="{70C12960-6E85-460F-B6E3-5B82CB31AF3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B363CC-C909-AF44-B84C-736E98202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9096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64F232-24FE-59B1-8F10-B37EBE3EE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535" y="317164"/>
            <a:ext cx="10890929" cy="1097280"/>
          </a:xfrm>
        </p:spPr>
        <p:txBody>
          <a:bodyPr/>
          <a:lstStyle/>
          <a:p>
            <a:r>
              <a:rPr lang="en-US" altLang="zh-CN" dirty="0"/>
              <a:t>What is LoLX?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322488-1EF1-F7EB-BB6D-C12FB61D775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0080" y="1297858"/>
                <a:ext cx="5889926" cy="2495548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en-US" altLang="zh-CN" dirty="0"/>
                  <a:t>LoLX: </a:t>
                </a:r>
                <a:r>
                  <a:rPr lang="en-US" altLang="zh-CN" b="1" dirty="0"/>
                  <a:t>L</a:t>
                </a:r>
                <a:r>
                  <a:rPr lang="en-US" altLang="zh-CN" dirty="0"/>
                  <a:t>ight-</a:t>
                </a:r>
                <a:r>
                  <a:rPr lang="en-US" altLang="zh-CN" b="1" dirty="0"/>
                  <a:t>O</a:t>
                </a:r>
                <a:r>
                  <a:rPr lang="en-US" altLang="zh-CN" dirty="0"/>
                  <a:t>nly </a:t>
                </a:r>
                <a:r>
                  <a:rPr lang="en-US" altLang="zh-CN" b="1" dirty="0"/>
                  <a:t>L</a:t>
                </a:r>
                <a:r>
                  <a:rPr lang="en-US" altLang="zh-CN" dirty="0"/>
                  <a:t>iquid </a:t>
                </a:r>
                <a:r>
                  <a:rPr lang="en-US" altLang="zh-CN" b="1" dirty="0"/>
                  <a:t>X</a:t>
                </a:r>
                <a:r>
                  <a:rPr lang="en-US" altLang="zh-CN" dirty="0"/>
                  <a:t>enon experiment.</a:t>
                </a:r>
              </a:p>
              <a:p>
                <a:pPr lvl="1"/>
                <a:r>
                  <a:rPr lang="en-US" altLang="zh-CN" dirty="0"/>
                  <a:t>Modular cube array of photosensors immersed in liquid xenon (</a:t>
                </a:r>
                <a:r>
                  <a:rPr lang="en-US" altLang="zh-CN" dirty="0" err="1"/>
                  <a:t>LXe</a:t>
                </a:r>
                <a:r>
                  <a:rPr lang="en-US" altLang="zh-CN" dirty="0"/>
                  <a:t>).</a:t>
                </a:r>
              </a:p>
              <a:p>
                <a:pPr lvl="1"/>
                <a:r>
                  <a:rPr lang="en-US" altLang="zh-CN" dirty="0"/>
                  <a:t>Built at TRIUMF by Science &amp; Technology group.</a:t>
                </a:r>
              </a:p>
              <a:p>
                <a:pPr lvl="1"/>
                <a:r>
                  <a:rPr lang="en-US" altLang="zh-CN" dirty="0"/>
                  <a:t>Operated at McGill University, Brunner Neutrino Lab (B</a:t>
                </a:r>
                <a14:m>
                  <m:oMath xmlns:m="http://schemas.openxmlformats.org/officeDocument/2006/math">
                    <m:r>
                      <a:rPr lang="en-CA" altLang="zh-CN" b="0" i="1" dirty="0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altLang="zh-CN" dirty="0"/>
                  <a:t>L).</a:t>
                </a:r>
              </a:p>
              <a:p>
                <a:pPr lvl="1"/>
                <a:r>
                  <a:rPr lang="en-US" altLang="zh-CN" dirty="0"/>
                  <a:t>R&amp;D for </a:t>
                </a:r>
                <a:r>
                  <a:rPr lang="en-US" altLang="zh-CN" dirty="0" err="1"/>
                  <a:t>nEXO</a:t>
                </a:r>
                <a:r>
                  <a:rPr lang="en-US" altLang="zh-CN" dirty="0"/>
                  <a:t> and PIONEER.</a:t>
                </a:r>
              </a:p>
              <a:p>
                <a:endParaRPr lang="zh-CN" alt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B322488-1EF1-F7EB-BB6D-C12FB61D775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0080" y="1297858"/>
                <a:ext cx="5889926" cy="2495548"/>
              </a:xfrm>
              <a:blipFill>
                <a:blip r:embed="rId3"/>
                <a:stretch>
                  <a:fillRect l="-414" t="-12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C3E353-5C22-119F-E84A-670410D62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2</a:t>
            </a:fld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537924C-9749-C53B-8DF7-E1D522D60C07}"/>
              </a:ext>
            </a:extLst>
          </p:cNvPr>
          <p:cNvGrpSpPr/>
          <p:nvPr/>
        </p:nvGrpSpPr>
        <p:grpSpPr>
          <a:xfrm>
            <a:off x="660991" y="3647661"/>
            <a:ext cx="4751496" cy="2964483"/>
            <a:chOff x="3916694" y="3538127"/>
            <a:chExt cx="4751496" cy="296448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4BD954C6-4181-3A8B-EA9A-723B338F8917}"/>
                </a:ext>
              </a:extLst>
            </p:cNvPr>
            <p:cNvGrpSpPr/>
            <p:nvPr/>
          </p:nvGrpSpPr>
          <p:grpSpPr>
            <a:xfrm>
              <a:off x="4601497" y="3538127"/>
              <a:ext cx="3064460" cy="2964483"/>
              <a:chOff x="4601497" y="3538127"/>
              <a:chExt cx="3064460" cy="2964483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0D11D575-3457-AFAF-B994-487D4554B3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4726189" y="3538127"/>
                <a:ext cx="2939768" cy="2964483"/>
              </a:xfrm>
              <a:prstGeom prst="rect">
                <a:avLst/>
              </a:prstGeom>
            </p:spPr>
          </p:pic>
          <p:cxnSp>
            <p:nvCxnSpPr>
              <p:cNvPr id="5" name="Straight Arrow Connector 4">
                <a:extLst>
                  <a:ext uri="{FF2B5EF4-FFF2-40B4-BE49-F238E27FC236}">
                    <a16:creationId xmlns:a16="http://schemas.microsoft.com/office/drawing/2014/main" id="{6C034DA4-0749-C42D-994C-ABE80BC387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01497" y="4204048"/>
                <a:ext cx="0" cy="1203406"/>
              </a:xfrm>
              <a:prstGeom prst="straightConnector1">
                <a:avLst/>
              </a:prstGeom>
              <a:ln w="19050" cap="flat" cmpd="sng" algn="ctr">
                <a:solidFill>
                  <a:schemeClr val="dk1"/>
                </a:solidFill>
                <a:prstDash val="solid"/>
                <a:round/>
                <a:headEnd type="arrow" w="med" len="med"/>
                <a:tailEnd type="arrow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81C14E2-4ED4-F8C1-811A-47F4A10C72E5}"/>
                </a:ext>
              </a:extLst>
            </p:cNvPr>
            <p:cNvSpPr txBox="1"/>
            <p:nvPr/>
          </p:nvSpPr>
          <p:spPr>
            <a:xfrm>
              <a:off x="3916694" y="4517946"/>
              <a:ext cx="6848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/>
                <a:t>4 cm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79FFB379-445C-6D4D-6377-3C4A6D6063F6}"/>
                </a:ext>
              </a:extLst>
            </p:cNvPr>
            <p:cNvCxnSpPr>
              <a:cxnSpLocks/>
            </p:cNvCxnSpPr>
            <p:nvPr/>
          </p:nvCxnSpPr>
          <p:spPr>
            <a:xfrm>
              <a:off x="6579603" y="5223216"/>
              <a:ext cx="765513" cy="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A1036A51-A8F4-81CB-1164-13529A1F78C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05251" y="4805751"/>
              <a:ext cx="739865" cy="162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844451D-3A38-479C-A95F-633E7F90E776}"/>
                </a:ext>
              </a:extLst>
            </p:cNvPr>
            <p:cNvCxnSpPr>
              <a:cxnSpLocks/>
            </p:cNvCxnSpPr>
            <p:nvPr/>
          </p:nvCxnSpPr>
          <p:spPr>
            <a:xfrm>
              <a:off x="6605251" y="5910354"/>
              <a:ext cx="913577" cy="0"/>
            </a:xfrm>
            <a:prstGeom prst="straightConnector1">
              <a:avLst/>
            </a:prstGeom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B0F7DC1C-42EE-A3D4-4D87-D42EEF9C365D}"/>
                </a:ext>
              </a:extLst>
            </p:cNvPr>
            <p:cNvSpPr txBox="1"/>
            <p:nvPr/>
          </p:nvSpPr>
          <p:spPr>
            <a:xfrm>
              <a:off x="7393482" y="4598474"/>
              <a:ext cx="127470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dirty="0"/>
                <a:t>HPK </a:t>
              </a:r>
              <a:r>
                <a:rPr lang="en-CA" dirty="0" err="1"/>
                <a:t>SiPM</a:t>
              </a:r>
              <a:endParaRPr lang="en-CA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DF9AE21-D445-045F-C553-E80683B703AC}"/>
                </a:ext>
              </a:extLst>
            </p:cNvPr>
            <p:cNvSpPr txBox="1"/>
            <p:nvPr/>
          </p:nvSpPr>
          <p:spPr>
            <a:xfrm>
              <a:off x="7393482" y="5021235"/>
              <a:ext cx="124906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CA" dirty="0"/>
                <a:t>FBK </a:t>
              </a:r>
              <a:r>
                <a:rPr lang="en-CA" dirty="0" err="1"/>
                <a:t>SiPM</a:t>
              </a:r>
              <a:endParaRPr lang="en-CA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21B296C-B831-4C42-7A07-78643085713B}"/>
                </a:ext>
              </a:extLst>
            </p:cNvPr>
            <p:cNvSpPr txBox="1"/>
            <p:nvPr/>
          </p:nvSpPr>
          <p:spPr>
            <a:xfrm>
              <a:off x="7516567" y="5761922"/>
              <a:ext cx="67197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dirty="0"/>
                <a:t>PMT</a:t>
              </a:r>
            </a:p>
          </p:txBody>
        </p:sp>
      </p:grp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3CC9A3-21B1-9CAE-7E54-6A2972AAB9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EE25A57-E20F-98A1-9749-29E129CD5E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632" y="653143"/>
            <a:ext cx="3569521" cy="5297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7062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BEEA7-1328-FF7E-5196-DBCCF083A9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92025"/>
            <a:ext cx="10890929" cy="1097280"/>
          </a:xfrm>
        </p:spPr>
        <p:txBody>
          <a:bodyPr/>
          <a:lstStyle/>
          <a:p>
            <a:r>
              <a:rPr lang="en-US" altLang="zh-CN" dirty="0"/>
              <a:t>Likelihood function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02F46923-964E-3716-5456-2D0E1F991BB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CA" altLang="zh-CN" dirty="0"/>
                  <a:t>KL-divergence base NLL function:</a:t>
                </a:r>
              </a:p>
              <a:p>
                <a:endParaRPr lang="en-CA" altLang="zh-CN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CA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b="0" i="1" smtClean="0">
                        <a:latin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CA" altLang="zh-CN" dirty="0"/>
                  <a:t> Charge ratio in each channel in real data.</a:t>
                </a:r>
                <a:endParaRPr lang="en-CA" altLang="zh-CN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CA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CA" altLang="zh-CN" dirty="0"/>
                  <a:t>: ML reconstruct charge ratio in each channel.</a:t>
                </a:r>
                <a:endParaRPr lang="en-CA" altLang="zh-CN" b="0" dirty="0"/>
              </a:p>
              <a:p>
                <a:r>
                  <a:rPr lang="en-CA" altLang="zh-CN" b="0" dirty="0"/>
                  <a:t>From the </a:t>
                </a:r>
                <a:r>
                  <a:rPr lang="en-CA" altLang="zh-CN" b="0" dirty="0" err="1"/>
                  <a:t>LoLX</a:t>
                </a:r>
                <a:r>
                  <a:rPr lang="en-CA" altLang="zh-CN" b="0" dirty="0"/>
                  <a:t> data, charge ratio detected in channel </a:t>
                </a:r>
                <a14:m>
                  <m:oMath xmlns:m="http://schemas.openxmlformats.org/officeDocument/2006/math">
                    <m:r>
                      <a:rPr lang="en-CA" altLang="zh-CN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CA" altLang="zh-CN" b="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CA" altLang="zh-C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altLang="zh-CN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  <m:t>𝑑𝑎𝑡𝑎</m:t>
                            </m:r>
                          </m:sub>
                        </m:sSub>
                      </m:num>
                      <m:den>
                        <m:nary>
                          <m:naryPr>
                            <m:chr m:val="∑"/>
                            <m:supHide m:val="on"/>
                            <m:ctrlP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/>
                          <m:e>
                            <m:sSub>
                              <m:sSubPr>
                                <m:ctrlPr>
                                  <a:rPr lang="en-CA" altLang="zh-CN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CA" altLang="zh-CN" b="0" i="1" smtClean="0"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  <m:sub>
                                <m:r>
                                  <a:rPr lang="en-CA" altLang="zh-CN" b="0" i="1" smtClean="0"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CA" altLang="zh-CN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CA" altLang="zh-CN" b="0" i="1" smtClean="0">
                                    <a:latin typeface="Cambria Math" panose="02040503050406030204" pitchFamily="18" charset="0"/>
                                  </a:rPr>
                                  <m:t>𝑑𝑎𝑡𝑎</m:t>
                                </m:r>
                              </m:sub>
                            </m:sSub>
                          </m:e>
                        </m:nary>
                      </m:den>
                    </m:f>
                  </m:oMath>
                </a14:m>
                <a:r>
                  <a:rPr lang="en-US" altLang="zh-CN" dirty="0"/>
                  <a:t>.</a:t>
                </a:r>
              </a:p>
              <a:p>
                <a:r>
                  <a:rPr lang="en-US" altLang="zh-CN" dirty="0"/>
                  <a:t>Reconstruct photon ratio in channel </a:t>
                </a:r>
                <a14:m>
                  <m:oMath xmlns:m="http://schemas.openxmlformats.org/officeDocument/2006/math">
                    <m:r>
                      <a:rPr lang="en-CA" altLang="zh-CN" b="0" i="1" smtClean="0">
                        <a:latin typeface="Cambria Math" panose="02040503050406030204" pitchFamily="18" charset="0"/>
                      </a:rPr>
                      <m:t>𝑖</m:t>
                    </m:r>
                  </m:oMath>
                </a14:m>
                <a:r>
                  <a:rPr lang="en-US" altLang="zh-CN" dirty="0"/>
                  <a:t>,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𝑛𝑜𝑟𝑚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d>
                      <m:dPr>
                        <m:ctrlPr>
                          <a:rPr lang="en-CA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  <m:t>𝑟𝑒𝑐𝑜𝑛</m:t>
                            </m:r>
                          </m:sub>
                        </m:sSub>
                      </m:e>
                    </m:d>
                    <m:r>
                      <a:rPr lang="en-CA" altLang="zh-CN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CA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r>
                          <a:rPr lang="en-CA" i="1">
                            <a:latin typeface="Cambria Math" panose="02040503050406030204" pitchFamily="18" charset="0"/>
                          </a:rPr>
                          <m:t>∑</m:t>
                        </m:r>
                        <m:sSub>
                          <m:sSubPr>
                            <m:ctrlPr>
                              <a:rPr lang="en-CA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CA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</m:oMath>
                </a14:m>
                <a:endParaRPr lang="en-US" altLang="zh-CN" dirty="0"/>
              </a:p>
              <a:p>
                <a:pPr lvl="1"/>
                <a:r>
                  <a:rPr lang="en-US" altLang="zh-CN" dirty="0"/>
                  <a:t>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𝑛𝑜𝑟𝑚</m:t>
                        </m:r>
                      </m:sub>
                    </m:sSub>
                  </m:oMath>
                </a14:m>
                <a:r>
                  <a:rPr lang="en-US" altLang="zh-CN" dirty="0"/>
                  <a:t> in page 10.</a:t>
                </a:r>
              </a:p>
              <a:p>
                <a:pPr marL="514350" indent="-514350">
                  <a:buFont typeface="+mj-lt"/>
                  <a:buAutoNum type="arabicPeriod"/>
                </a:pPr>
                <a:endParaRPr lang="en-US" altLang="zh-CN" dirty="0"/>
              </a:p>
              <a:p>
                <a:pPr marL="457200" lvl="1" indent="0">
                  <a:buNone/>
                </a:pPr>
                <a:endParaRPr lang="en-US" altLang="zh-CN" dirty="0"/>
              </a:p>
            </p:txBody>
          </p:sp>
        </mc:Choice>
        <mc:Fallback xmlns="">
          <p:sp>
            <p:nvSpPr>
              <p:cNvPr id="13" name="Content Placeholder 2">
                <a:extLst>
                  <a:ext uri="{FF2B5EF4-FFF2-40B4-BE49-F238E27FC236}">
                    <a16:creationId xmlns:a16="http://schemas.microsoft.com/office/drawing/2014/main" id="{02F46923-964E-3716-5456-2D0E1F991BB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  <a:blipFill>
                <a:blip r:embed="rId2"/>
                <a:stretch>
                  <a:fillRect l="-34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8CB87EC-75D2-5A6A-F59A-AA57EA1EA9C0}"/>
                  </a:ext>
                </a:extLst>
              </p:cNvPr>
              <p:cNvSpPr txBox="1"/>
              <p:nvPr/>
            </p:nvSpPr>
            <p:spPr>
              <a:xfrm>
                <a:off x="5285232" y="1967725"/>
                <a:ext cx="3145536" cy="76456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CA" altLang="zh-CN" b="0" i="1" smtClean="0">
                          <a:latin typeface="Cambria Math" panose="02040503050406030204" pitchFamily="18" charset="0"/>
                        </a:rPr>
                        <m:t>𝐿</m:t>
                      </m:r>
                      <m:d>
                        <m:dPr>
                          <m:ctrlPr>
                            <a:rPr lang="en-CA" altLang="zh-CN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CA" altLang="zh-CN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1" i="1" smtClean="0"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</m:e>
                            <m:sub>
                              <m:r>
                                <a:rPr lang="en-CA" altLang="zh-CN" b="1" i="1" smtClean="0">
                                  <a:latin typeface="Cambria Math" panose="02040503050406030204" pitchFamily="18" charset="0"/>
                                </a:rPr>
                                <m:t>𝒔</m:t>
                              </m:r>
                            </m:sub>
                          </m:sSub>
                        </m:e>
                      </m:d>
                      <m:r>
                        <a:rPr lang="en-CA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supHide m:val="on"/>
                          <m:ctrlPr>
                            <a:rPr lang="en-CA" altLang="zh-CN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CA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/>
                        <m:e>
                          <m:sSub>
                            <m:sSubPr>
                              <m:ctrlPr>
                                <a:rPr lang="en-CA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CA" altLang="zh-CN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  <m:r>
                        <m:rPr>
                          <m:sty m:val="p"/>
                        </m:rPr>
                        <a:rPr lang="en-CA" altLang="zh-CN" b="0" i="0" smtClean="0">
                          <a:latin typeface="Cambria Math" panose="02040503050406030204" pitchFamily="18" charset="0"/>
                        </a:rPr>
                        <m:t>ln</m:t>
                      </m:r>
                      <m:f>
                        <m:fPr>
                          <m:ctrlPr>
                            <a:rPr lang="en-CA" altLang="zh-CN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CA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CA" altLang="zh-CN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CA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CA" altLang="zh-CN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e>
                            <m:sub>
                              <m:r>
                                <a:rPr lang="en-CA" altLang="zh-CN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CA" altLang="zh-CN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CA" altLang="zh-CN" b="0" i="1" smtClean="0">
                                  <a:latin typeface="Cambria Math" panose="02040503050406030204" pitchFamily="18" charset="0"/>
                                </a:rPr>
                                <m:t>𝑛𝑜𝑟𝑚</m:t>
                              </m:r>
                            </m:sub>
                          </m:sSub>
                          <m:d>
                            <m:dPr>
                              <m:ctrlPr>
                                <a:rPr lang="en-CA" altLang="zh-CN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CA" altLang="zh-CN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CA" altLang="zh-CN" b="1" i="1" smtClean="0">
                                      <a:latin typeface="Cambria Math" panose="02040503050406030204" pitchFamily="18" charset="0"/>
                                    </a:rPr>
                                    <m:t>𝒓</m:t>
                                  </m:r>
                                </m:e>
                                <m:sub>
                                  <m:r>
                                    <a:rPr lang="en-CA" altLang="zh-CN" b="1" i="1" smtClean="0">
                                      <a:latin typeface="Cambria Math" panose="02040503050406030204" pitchFamily="18" charset="0"/>
                                    </a:rPr>
                                    <m:t>𝒔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8CB87EC-75D2-5A6A-F59A-AA57EA1EA9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85232" y="1967725"/>
                <a:ext cx="3145536" cy="76456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6D673F-B0E5-CEF0-7FD1-029A5F9C12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B6380D1-4A6F-4795-6030-6523AA260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29877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300680-57F8-0FD4-3F96-7B24C53B1B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6525"/>
            <a:ext cx="10890929" cy="1097280"/>
          </a:xfrm>
        </p:spPr>
        <p:txBody>
          <a:bodyPr/>
          <a:lstStyle/>
          <a:p>
            <a:r>
              <a:rPr lang="en-CA" dirty="0"/>
              <a:t>Likelihood vs number of photon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430B80-9FE2-4DFF-2892-6BCD794D8E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1233805"/>
            <a:ext cx="10890928" cy="4965827"/>
          </a:xfrm>
        </p:spPr>
        <p:txBody>
          <a:bodyPr/>
          <a:lstStyle/>
          <a:p>
            <a:r>
              <a:rPr lang="en-CA" dirty="0"/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2C6E7D-1931-53F3-265C-9B184881E0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65B062-6B85-22AE-7215-8ED81D46DF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993" y="2184400"/>
            <a:ext cx="5200650" cy="41719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AA4878-3D41-E911-1045-577A64A6F7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130500" y="2184400"/>
            <a:ext cx="5200650" cy="417195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0BEA432-AE7A-FBCE-82FC-F6CD15FB1C06}"/>
              </a:ext>
            </a:extLst>
          </p:cNvPr>
          <p:cNvSpPr txBox="1"/>
          <p:nvPr/>
        </p:nvSpPr>
        <p:spPr>
          <a:xfrm>
            <a:off x="2492898" y="1961753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Simulation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0C09AC-52D7-69CB-E640-ABA7928E5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0D0DDB2-BB11-E105-E6B8-E58DECF3F971}"/>
              </a:ext>
            </a:extLst>
          </p:cNvPr>
          <p:cNvSpPr txBox="1"/>
          <p:nvPr/>
        </p:nvSpPr>
        <p:spPr>
          <a:xfrm>
            <a:off x="8394835" y="1961753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Data</a:t>
            </a:r>
          </a:p>
        </p:txBody>
      </p:sp>
    </p:spTree>
    <p:extLst>
      <p:ext uri="{BB962C8B-B14F-4D97-AF65-F5344CB8AC3E}">
        <p14:creationId xmlns:p14="http://schemas.microsoft.com/office/powerpoint/2010/main" val="37922370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66A6AA-5E20-97F1-7B05-BE94DA9A40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22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41937C8-012E-1A8A-1A3B-554F8040828D}"/>
                  </a:ext>
                </a:extLst>
              </p:cNvPr>
              <p:cNvSpPr txBox="1"/>
              <p:nvPr/>
            </p:nvSpPr>
            <p:spPr>
              <a:xfrm>
                <a:off x="122975" y="1420751"/>
                <a:ext cx="4782576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CA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宋体" panose="02010600030101010101" pitchFamily="2" charset="-122"/>
                    <a:cs typeface="+mn-cs"/>
                  </a:rPr>
                  <a:t>Input: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CA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CA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𝑇</m:t>
                        </m:r>
                      </m:e>
                      <m:sub>
                        <m:r>
                          <a:rPr kumimoji="0" lang="en-CA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𝑠𝑖</m:t>
                        </m:r>
                      </m:sub>
                    </m:sSub>
                    <m:r>
                      <a:rPr kumimoji="0" lang="en-CA" altLang="zh-C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 </m:t>
                    </m:r>
                    <m:sSub>
                      <m:sSubPr>
                        <m:ctrlPr>
                          <a:rPr kumimoji="0" lang="en-CA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CA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CA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𝑆𝑖</m:t>
                        </m:r>
                      </m:sub>
                    </m:sSub>
                    <m:r>
                      <a:rPr kumimoji="0" lang="en-CA" altLang="zh-C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 </m:t>
                    </m:r>
                    <m:r>
                      <a:rPr kumimoji="0" lang="en-CA" altLang="zh-C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𝑖𝑃𝐷𝐸</m:t>
                    </m:r>
                    <m:r>
                      <a:rPr kumimoji="0" lang="en-CA" altLang="zh-C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 :</m:t>
                    </m:r>
                  </m:oMath>
                </a14:m>
                <a:r>
                  <a:rPr kumimoji="0" lang="en-CA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 2D look up table.</a:t>
                </a: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CA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CA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CA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𝐷</m:t>
                        </m:r>
                      </m:sub>
                    </m:sSub>
                    <m:r>
                      <a:rPr kumimoji="0" lang="en-CA" altLang="zh-C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, </m:t>
                    </m:r>
                    <m:r>
                      <a:rPr kumimoji="0" lang="en-CA" altLang="zh-C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𝐹𝐹</m:t>
                    </m:r>
                  </m:oMath>
                </a14:m>
                <a:r>
                  <a:rPr kumimoji="0" lang="en-CA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: Fix constant.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41937C8-012E-1A8A-1A3B-554F804082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975" y="1420751"/>
                <a:ext cx="4782576" cy="923330"/>
              </a:xfrm>
              <a:prstGeom prst="rect">
                <a:avLst/>
              </a:prstGeom>
              <a:blipFill>
                <a:blip r:embed="rId2"/>
                <a:stretch>
                  <a:fillRect l="-764" t="-3947" b="-9211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Flowchart: Decision 5">
            <a:extLst>
              <a:ext uri="{FF2B5EF4-FFF2-40B4-BE49-F238E27FC236}">
                <a16:creationId xmlns:a16="http://schemas.microsoft.com/office/drawing/2014/main" id="{DD09EC61-9BB9-C722-0E87-18E3A03B026C}"/>
              </a:ext>
            </a:extLst>
          </p:cNvPr>
          <p:cNvSpPr/>
          <p:nvPr/>
        </p:nvSpPr>
        <p:spPr>
          <a:xfrm>
            <a:off x="9215732" y="3822319"/>
            <a:ext cx="2384593" cy="1210854"/>
          </a:xfrm>
          <a:prstGeom prst="flowChartDecisi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Probability trial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Flowchart: Process 6">
            <a:extLst>
              <a:ext uri="{FF2B5EF4-FFF2-40B4-BE49-F238E27FC236}">
                <a16:creationId xmlns:a16="http://schemas.microsoft.com/office/drawing/2014/main" id="{17A1FE28-9C1B-244C-F737-ED2000515349}"/>
              </a:ext>
            </a:extLst>
          </p:cNvPr>
          <p:cNvSpPr/>
          <p:nvPr/>
        </p:nvSpPr>
        <p:spPr>
          <a:xfrm>
            <a:off x="9479647" y="5095092"/>
            <a:ext cx="1856764" cy="430817"/>
          </a:xfrm>
          <a:prstGeom prst="flowChartProcess">
            <a:avLst/>
          </a:prstGeom>
          <a:ln w="38100">
            <a:solidFill>
              <a:srgbClr val="C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Photon final state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713EBF-9C9F-7190-FACC-3EA23A8D438C}"/>
              </a:ext>
            </a:extLst>
          </p:cNvPr>
          <p:cNvSpPr txBox="1"/>
          <p:nvPr/>
        </p:nvSpPr>
        <p:spPr>
          <a:xfrm>
            <a:off x="8495088" y="5573016"/>
            <a:ext cx="35099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A02B93">
                    <a:lumMod val="7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Purple text: probability in the trials.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E2841">
                    <a:lumMod val="75000"/>
                    <a:lumOff val="25000"/>
                  </a:srgbClr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rPr>
              <a:t>Blue text: effective probability.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0E2841">
                  <a:lumMod val="75000"/>
                  <a:lumOff val="25000"/>
                </a:srgbClr>
              </a:solidFill>
              <a:effectLst/>
              <a:uLnTx/>
              <a:uFillTx/>
              <a:latin typeface="Calibri"/>
              <a:ea typeface="宋体" panose="02010600030101010101" pitchFamily="2" charset="-122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B96F183-D885-AE19-C6EE-89561AB05FA4}"/>
                  </a:ext>
                </a:extLst>
              </p:cNvPr>
              <p:cNvSpPr txBox="1"/>
              <p:nvPr/>
            </p:nvSpPr>
            <p:spPr>
              <a:xfrm>
                <a:off x="186977" y="4427746"/>
                <a:ext cx="8011193" cy="19836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marR="0" lvl="0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CA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Effective probabilities: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𝐷</m:t>
                        </m:r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𝑒𝑓𝑓</m:t>
                        </m:r>
                      </m:sub>
                    </m:sSub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ctrlP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1−</m:t>
                        </m:r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𝐹𝐹</m:t>
                        </m:r>
                      </m:e>
                    </m:d>
                    <m:sSub>
                      <m:sSubPr>
                        <m:ctrlP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𝐷</m:t>
                        </m:r>
                      </m:sub>
                    </m:sSub>
                  </m:oMath>
                </a14:m>
                <a:endParaRPr kumimoji="0" lang="en-CA" altLang="zh-CN" sz="2000" b="0" i="1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宋体" panose="02010600030101010101" pitchFamily="2" charset="-122"/>
                  <a:cs typeface="+mn-cs"/>
                </a:endParaRP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CA" altLang="zh-CN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𝑆𝑝</m:t>
                        </m:r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,</m:t>
                        </m:r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𝑒𝑓𝑓</m:t>
                        </m:r>
                      </m:sub>
                    </m:sSub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𝐹𝐹</m:t>
                    </m:r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⋅</m:t>
                    </m:r>
                    <m:sSub>
                      <m:sSubPr>
                        <m:ctrlP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𝑅</m:t>
                        </m:r>
                      </m:e>
                      <m:sub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𝑆𝑖</m:t>
                        </m:r>
                      </m:sub>
                    </m:sSub>
                  </m:oMath>
                </a14:m>
                <a:endParaRPr kumimoji="0" lang="en-CA" altLang="zh-CN" sz="2000" b="0" i="0" u="none" strike="sng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  <a:p>
                <a:pPr marL="742950" marR="0" lvl="1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CA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Absorb in microstructure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CA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CA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𝐴</m:t>
                        </m:r>
                      </m:e>
                      <m:sub>
                        <m:r>
                          <a:rPr kumimoji="0" lang="en-CA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𝑟𝑒𝑓𝑙</m:t>
                        </m:r>
                      </m:sub>
                    </m:sSub>
                    <m:r>
                      <a:rPr kumimoji="0" lang="en-CA" altLang="zh-CN" sz="18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d>
                      <m:dPr>
                        <m:ctrlPr>
                          <a:rPr kumimoji="0" lang="en-CA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CA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1−</m:t>
                        </m:r>
                        <m:r>
                          <a:rPr kumimoji="0" lang="en-CA" altLang="zh-CN" sz="18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𝐹𝐹</m:t>
                        </m:r>
                      </m:e>
                    </m:d>
                    <m:d>
                      <m:dPr>
                        <m:ctrlPr>
                          <a:rPr kumimoji="0" lang="en-CA" altLang="zh-CN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CA" altLang="zh-CN" sz="1800" b="0" i="0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1−</m:t>
                        </m:r>
                        <m:sSub>
                          <m:sSubPr>
                            <m:ctrlPr>
                              <a:rPr kumimoji="0" lang="en-CA" altLang="zh-CN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CA" altLang="zh-CN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𝑅</m:t>
                            </m:r>
                          </m:e>
                          <m:sub>
                            <m:r>
                              <a:rPr kumimoji="0" lang="en-CA" altLang="zh-CN" sz="18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𝑑</m:t>
                            </m:r>
                          </m:sub>
                        </m:sSub>
                      </m:e>
                    </m:d>
                  </m:oMath>
                </a14:m>
                <a:endParaRPr kumimoji="0" lang="en-CA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mbria Math" panose="02040503050406030204" pitchFamily="18" charset="0"/>
                  <a:ea typeface="宋体" panose="02010600030101010101" pitchFamily="2" charset="-122"/>
                  <a:cs typeface="+mn-cs"/>
                </a:endParaRPr>
              </a:p>
              <a:p>
                <a:pPr marL="1200150" marR="0" lvl="2" indent="-28575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CA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宋体" panose="02010600030101010101" pitchFamily="2" charset="-122"/>
                    <a:cs typeface="+mn-cs"/>
                  </a:rPr>
                  <a:t>For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宋体" panose="02010600030101010101" pitchFamily="2" charset="-122"/>
                    <a:cs typeface="+mn-cs"/>
                  </a:rPr>
                  <a:t>small</a:t>
                </a:r>
                <a:r>
                  <a:rPr kumimoji="0" lang="en-CA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mbria Math" panose="02040503050406030204" pitchFamily="18" charset="0"/>
                    <a:ea typeface="宋体" panose="02010600030101010101" pitchFamily="2" charset="-122"/>
                    <a:cs typeface="+mn-cs"/>
                  </a:rPr>
                  <a:t> wavelength, neglected in model just for now.</a:t>
                </a:r>
              </a:p>
              <a:p>
                <a:pPr marL="342900" marR="0" lvl="0" indent="-34290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𝑃𝐷𝐸</m:t>
                    </m:r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𝐹𝐹</m:t>
                    </m:r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⋅</m:t>
                    </m:r>
                    <m:sSub>
                      <m:sSubPr>
                        <m:ctrlP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sSubPr>
                      <m:e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𝑇</m:t>
                        </m:r>
                      </m:e>
                      <m:sub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𝑆𝑖</m:t>
                        </m:r>
                      </m:sub>
                    </m:sSub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⋅</m:t>
                    </m:r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𝑖𝑃𝐷𝐸</m:t>
                    </m:r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=</m:t>
                    </m:r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𝐹𝐹</m:t>
                    </m:r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⋅</m:t>
                    </m:r>
                    <m:d>
                      <m:dPr>
                        <m:ctrlP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</m:ctrlPr>
                      </m:dPr>
                      <m:e>
                        <m:r>
                          <a:rPr kumimoji="0" lang="en-CA" altLang="zh-CN" sz="20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1−</m:t>
                        </m:r>
                        <m:sSub>
                          <m:sSubPr>
                            <m:ctrlPr>
                              <a:rPr kumimoji="0" lang="en-CA" altLang="zh-CN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CA" altLang="zh-CN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𝑅</m:t>
                            </m:r>
                          </m:e>
                          <m:sub>
                            <m:r>
                              <a:rPr kumimoji="0" lang="en-CA" altLang="zh-CN" sz="20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𝑠𝑝</m:t>
                            </m:r>
                          </m:sub>
                        </m:sSub>
                      </m:e>
                    </m:d>
                    <m:r>
                      <a:rPr kumimoji="0" lang="en-CA" altLang="zh-CN" sz="2000" b="0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cs typeface="+mn-cs"/>
                      </a:rPr>
                      <m:t>𝑖𝑃𝐷𝐸</m:t>
                    </m:r>
                  </m:oMath>
                </a14:m>
                <a:endParaRPr kumimoji="0" lang="en-CA" altLang="zh-CN" sz="2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B96F183-D885-AE19-C6EE-89561AB05F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6977" y="4427746"/>
                <a:ext cx="8011193" cy="1983685"/>
              </a:xfrm>
              <a:prstGeom prst="rect">
                <a:avLst/>
              </a:prstGeom>
              <a:blipFill>
                <a:blip r:embed="rId3"/>
                <a:stretch>
                  <a:fillRect l="-685" t="-1534" b="-1534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452D4888-8EF4-8968-E21D-BA5481BEA2E6}"/>
              </a:ext>
            </a:extLst>
          </p:cNvPr>
          <p:cNvGrpSpPr/>
          <p:nvPr/>
        </p:nvGrpSpPr>
        <p:grpSpPr>
          <a:xfrm>
            <a:off x="2420971" y="571564"/>
            <a:ext cx="8882872" cy="4081128"/>
            <a:chOff x="2420971" y="571564"/>
            <a:chExt cx="8882872" cy="408112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327F2FA-3378-7E06-9A05-3BB61B6A5067}"/>
                </a:ext>
              </a:extLst>
            </p:cNvPr>
            <p:cNvGrpSpPr/>
            <p:nvPr/>
          </p:nvGrpSpPr>
          <p:grpSpPr>
            <a:xfrm>
              <a:off x="2420971" y="916618"/>
              <a:ext cx="8882872" cy="3736074"/>
              <a:chOff x="1735065" y="1389840"/>
              <a:chExt cx="8882872" cy="3736074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D3A84252-CDB9-250B-BF21-B38337D59392}"/>
                  </a:ext>
                </a:extLst>
              </p:cNvPr>
              <p:cNvGrpSpPr/>
              <p:nvPr/>
            </p:nvGrpSpPr>
            <p:grpSpPr>
              <a:xfrm>
                <a:off x="3657593" y="1389840"/>
                <a:ext cx="6820989" cy="3351580"/>
                <a:chOff x="1855953" y="1648053"/>
                <a:chExt cx="6820989" cy="3351580"/>
              </a:xfrm>
            </p:grpSpPr>
            <p:cxnSp>
              <p:nvCxnSpPr>
                <p:cNvPr id="30" name="Straight Arrow Connector 29">
                  <a:extLst>
                    <a:ext uri="{FF2B5EF4-FFF2-40B4-BE49-F238E27FC236}">
                      <a16:creationId xmlns:a16="http://schemas.microsoft.com/office/drawing/2014/main" id="{9A6ED7CE-D4E8-6961-7B36-04EBFDC8E7B0}"/>
                    </a:ext>
                  </a:extLst>
                </p:cNvPr>
                <p:cNvCxnSpPr>
                  <a:cxnSpLocks/>
                  <a:endCxn id="48" idx="0"/>
                </p:cNvCxnSpPr>
                <p:nvPr/>
              </p:nvCxnSpPr>
              <p:spPr>
                <a:xfrm>
                  <a:off x="7652391" y="2803104"/>
                  <a:ext cx="1795" cy="531121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31" name="Group 30">
                  <a:extLst>
                    <a:ext uri="{FF2B5EF4-FFF2-40B4-BE49-F238E27FC236}">
                      <a16:creationId xmlns:a16="http://schemas.microsoft.com/office/drawing/2014/main" id="{0B45F31F-E40E-2588-8BFB-D0CD3510AC92}"/>
                    </a:ext>
                  </a:extLst>
                </p:cNvPr>
                <p:cNvGrpSpPr/>
                <p:nvPr/>
              </p:nvGrpSpPr>
              <p:grpSpPr>
                <a:xfrm>
                  <a:off x="1855953" y="1648053"/>
                  <a:ext cx="6820989" cy="3351580"/>
                  <a:chOff x="1412334" y="1736709"/>
                  <a:chExt cx="6820989" cy="3351580"/>
                </a:xfrm>
              </p:grpSpPr>
              <p:grpSp>
                <p:nvGrpSpPr>
                  <p:cNvPr id="32" name="Group 31">
                    <a:extLst>
                      <a:ext uri="{FF2B5EF4-FFF2-40B4-BE49-F238E27FC236}">
                        <a16:creationId xmlns:a16="http://schemas.microsoft.com/office/drawing/2014/main" id="{CC2384F9-DFD5-0EB3-DEA5-E7FDE9D785B9}"/>
                      </a:ext>
                    </a:extLst>
                  </p:cNvPr>
                  <p:cNvGrpSpPr/>
                  <p:nvPr/>
                </p:nvGrpSpPr>
                <p:grpSpPr>
                  <a:xfrm>
                    <a:off x="1412334" y="1736709"/>
                    <a:ext cx="6247379" cy="3351580"/>
                    <a:chOff x="4345656" y="2534428"/>
                    <a:chExt cx="6247379" cy="3351580"/>
                  </a:xfrm>
                </p:grpSpPr>
                <p:cxnSp>
                  <p:nvCxnSpPr>
                    <p:cNvPr id="35" name="Connector: Elbow 34">
                      <a:extLst>
                        <a:ext uri="{FF2B5EF4-FFF2-40B4-BE49-F238E27FC236}">
                          <a16:creationId xmlns:a16="http://schemas.microsoft.com/office/drawing/2014/main" id="{FEF64BB1-DA01-7E6C-3D79-3801922C4413}"/>
                        </a:ext>
                      </a:extLst>
                    </p:cNvPr>
                    <p:cNvCxnSpPr>
                      <a:cxnSpLocks/>
                      <a:endCxn id="27" idx="3"/>
                    </p:cNvCxnSpPr>
                    <p:nvPr/>
                  </p:nvCxnSpPr>
                  <p:spPr>
                    <a:xfrm rot="5400000">
                      <a:off x="7071656" y="2784371"/>
                      <a:ext cx="704515" cy="204630"/>
                    </a:xfrm>
                    <a:prstGeom prst="bentConnector2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6" name="Connector: Elbow 35">
                      <a:extLst>
                        <a:ext uri="{FF2B5EF4-FFF2-40B4-BE49-F238E27FC236}">
                          <a16:creationId xmlns:a16="http://schemas.microsoft.com/office/drawing/2014/main" id="{951AE7DF-A90C-3345-3CFE-D713753E93CB}"/>
                        </a:ext>
                      </a:extLst>
                    </p:cNvPr>
                    <p:cNvCxnSpPr>
                      <a:cxnSpLocks/>
                      <a:stCxn id="12" idx="2"/>
                      <a:endCxn id="29" idx="1"/>
                    </p:cNvCxnSpPr>
                    <p:nvPr/>
                  </p:nvCxnSpPr>
                  <p:spPr>
                    <a:xfrm rot="16200000" flipH="1">
                      <a:off x="7757281" y="2659281"/>
                      <a:ext cx="208437" cy="677655"/>
                    </a:xfrm>
                    <a:prstGeom prst="bentConnector2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Connector: Elbow 36">
                      <a:extLst>
                        <a:ext uri="{FF2B5EF4-FFF2-40B4-BE49-F238E27FC236}">
                          <a16:creationId xmlns:a16="http://schemas.microsoft.com/office/drawing/2014/main" id="{2786CC8C-1E51-009E-1E58-FB49AE999D55}"/>
                        </a:ext>
                      </a:extLst>
                    </p:cNvPr>
                    <p:cNvCxnSpPr>
                      <a:cxnSpLocks/>
                      <a:stCxn id="27" idx="2"/>
                      <a:endCxn id="28" idx="0"/>
                    </p:cNvCxnSpPr>
                    <p:nvPr/>
                  </p:nvCxnSpPr>
                  <p:spPr>
                    <a:xfrm rot="5400000">
                      <a:off x="5871995" y="3817168"/>
                      <a:ext cx="490979" cy="252625"/>
                    </a:xfrm>
                    <a:prstGeom prst="bentConnector3">
                      <a:avLst>
                        <a:gd name="adj1" fmla="val 50000"/>
                      </a:avLst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Connector: Elbow 37">
                      <a:extLst>
                        <a:ext uri="{FF2B5EF4-FFF2-40B4-BE49-F238E27FC236}">
                          <a16:creationId xmlns:a16="http://schemas.microsoft.com/office/drawing/2014/main" id="{DDA03A8F-DC8F-EA0A-F4A6-9E5A27CC811C}"/>
                        </a:ext>
                      </a:extLst>
                    </p:cNvPr>
                    <p:cNvCxnSpPr>
                      <a:cxnSpLocks/>
                      <a:stCxn id="27" idx="2"/>
                      <a:endCxn id="42" idx="0"/>
                    </p:cNvCxnSpPr>
                    <p:nvPr/>
                  </p:nvCxnSpPr>
                  <p:spPr>
                    <a:xfrm rot="16200000" flipH="1">
                      <a:off x="6498087" y="3443700"/>
                      <a:ext cx="506415" cy="1014996"/>
                    </a:xfrm>
                    <a:prstGeom prst="bentConnector3">
                      <a:avLst>
                        <a:gd name="adj1" fmla="val 50000"/>
                      </a:avLst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9" name="Flowchart: Process 38">
                      <a:extLst>
                        <a:ext uri="{FF2B5EF4-FFF2-40B4-BE49-F238E27FC236}">
                          <a16:creationId xmlns:a16="http://schemas.microsoft.com/office/drawing/2014/main" id="{62BB53D8-4775-9173-71A6-F4B7BD8E0C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345656" y="4220600"/>
                      <a:ext cx="898294" cy="553200"/>
                    </a:xfrm>
                    <a:prstGeom prst="flowChartProcess">
                      <a:avLst/>
                    </a:prstGeom>
                    <a:ln w="38100"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CN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rPr>
                        <a:t>Absorb</a:t>
                      </a: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40" name="Flowchart: Process 39">
                      <a:extLst>
                        <a:ext uri="{FF2B5EF4-FFF2-40B4-BE49-F238E27FC236}">
                          <a16:creationId xmlns:a16="http://schemas.microsoft.com/office/drawing/2014/main" id="{84E24BD9-20EE-1212-4DFB-95EF9D7EF80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11137" y="5340155"/>
                      <a:ext cx="813855" cy="542829"/>
                    </a:xfrm>
                    <a:prstGeom prst="flowChartProcess">
                      <a:avLst/>
                    </a:prstGeom>
                    <a:ln w="38100"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CN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rPr>
                        <a:t>Detect</a:t>
                      </a: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41" name="Flowchart: Process 40">
                      <a:extLst>
                        <a:ext uri="{FF2B5EF4-FFF2-40B4-BE49-F238E27FC236}">
                          <a16:creationId xmlns:a16="http://schemas.microsoft.com/office/drawing/2014/main" id="{67EAC6C1-3816-B486-BE5A-4A546AD68F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50166" y="5343179"/>
                      <a:ext cx="898293" cy="542829"/>
                    </a:xfrm>
                    <a:prstGeom prst="flowChartProcess">
                      <a:avLst/>
                    </a:prstGeom>
                    <a:ln w="38100"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CN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rPr>
                        <a:t>Absorb</a:t>
                      </a: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sp>
                  <p:nvSpPr>
                    <p:cNvPr id="42" name="Flowchart: Process 41">
                      <a:extLst>
                        <a:ext uri="{FF2B5EF4-FFF2-40B4-BE49-F238E27FC236}">
                          <a16:creationId xmlns:a16="http://schemas.microsoft.com/office/drawing/2014/main" id="{515D376A-9767-1581-4D95-082CF2C7A11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48953" y="4204406"/>
                      <a:ext cx="1019678" cy="561316"/>
                    </a:xfrm>
                    <a:prstGeom prst="flowChartProcess">
                      <a:avLst/>
                    </a:prstGeom>
                    <a:ln w="38100"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CN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rPr>
                        <a:t>Specular Reflect</a:t>
                      </a: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cxnSp>
                  <p:nvCxnSpPr>
                    <p:cNvPr id="43" name="Connector: Elbow 42">
                      <a:extLst>
                        <a:ext uri="{FF2B5EF4-FFF2-40B4-BE49-F238E27FC236}">
                          <a16:creationId xmlns:a16="http://schemas.microsoft.com/office/drawing/2014/main" id="{5F1A3209-14E2-3FC2-608B-8C458D09D800}"/>
                        </a:ext>
                      </a:extLst>
                    </p:cNvPr>
                    <p:cNvCxnSpPr>
                      <a:cxnSpLocks/>
                      <a:endCxn id="44" idx="0"/>
                    </p:cNvCxnSpPr>
                    <p:nvPr/>
                  </p:nvCxnSpPr>
                  <p:spPr>
                    <a:xfrm rot="10800000" flipV="1">
                      <a:off x="8933397" y="3689269"/>
                      <a:ext cx="1104846" cy="514927"/>
                    </a:xfrm>
                    <a:prstGeom prst="bentConnector2">
                      <a:avLst/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44" name="Flowchart: Process 43">
                      <a:extLst>
                        <a:ext uri="{FF2B5EF4-FFF2-40B4-BE49-F238E27FC236}">
                          <a16:creationId xmlns:a16="http://schemas.microsoft.com/office/drawing/2014/main" id="{53840241-D733-B7BD-1848-2365F31A0E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477915" y="4204197"/>
                      <a:ext cx="910963" cy="561316"/>
                    </a:xfrm>
                    <a:prstGeom prst="flowChartProcess">
                      <a:avLst/>
                    </a:prstGeom>
                    <a:ln w="38100"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CN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rPr>
                        <a:t>Diffuse Reflect</a:t>
                      </a: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5" name="TextBox 44">
                          <a:extLst>
                            <a:ext uri="{FF2B5EF4-FFF2-40B4-BE49-F238E27FC236}">
                              <a16:creationId xmlns:a16="http://schemas.microsoft.com/office/drawing/2014/main" id="{E508C799-BF71-CB7C-E5C3-9ADFCD17CCA9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5500485" y="3874459"/>
                          <a:ext cx="511679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0" lang="en-CA" altLang="zh-CN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A02B93">
                                            <a:lumMod val="75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0" lang="en-CA" altLang="zh-CN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A02B93">
                                            <a:lumMod val="75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𝑇</m:t>
                                    </m:r>
                                  </m:e>
                                  <m:sub>
                                    <m:r>
                                      <a:rPr kumimoji="0" lang="en-CA" altLang="zh-CN" sz="1800" b="0" i="1" u="none" strike="noStrike" kern="1200" cap="none" spc="0" normalizeH="0" baseline="0" noProof="0" smtClean="0">
                                        <a:ln>
                                          <a:noFill/>
                                        </a:ln>
                                        <a:solidFill>
                                          <a:srgbClr val="A02B93">
                                            <a:lumMod val="75000"/>
                                          </a:srgbClr>
                                        </a:solidFill>
                                        <a:effectLst/>
                                        <a:uLnTx/>
                                        <a:uFillTx/>
                                        <a:latin typeface="Cambria Math" panose="02040503050406030204" pitchFamily="18" charset="0"/>
                                        <a:cs typeface="+mn-cs"/>
                                      </a:rPr>
                                      <m:t>𝑆𝑖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A02B93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56" name="TextBox 55">
                          <a:extLst>
                            <a:ext uri="{FF2B5EF4-FFF2-40B4-BE49-F238E27FC236}">
                              <a16:creationId xmlns:a16="http://schemas.microsoft.com/office/drawing/2014/main" id="{204624A3-0033-91EA-0CCB-B0359FBF23FA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5500485" y="3874459"/>
                          <a:ext cx="511679" cy="369332"/>
                        </a:xfrm>
                        <a:prstGeom prst="rect">
                          <a:avLst/>
                        </a:prstGeom>
                        <a:blipFill>
                          <a:blip r:embed="rId5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6" name="TextBox 45">
                          <a:extLst>
                            <a:ext uri="{FF2B5EF4-FFF2-40B4-BE49-F238E27FC236}">
                              <a16:creationId xmlns:a16="http://schemas.microsoft.com/office/drawing/2014/main" id="{840246FA-8E90-87DA-8941-931DCE0EE0D8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4885425" y="4946133"/>
                          <a:ext cx="767582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CA" altLang="zh-CN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A02B93">
                                        <a:lumMod val="75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𝑖𝑃𝐷𝐸</m:t>
                                </m:r>
                              </m:oMath>
                            </m:oMathPara>
                          </a14:m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A02B93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58" name="TextBox 57">
                          <a:extLst>
                            <a:ext uri="{FF2B5EF4-FFF2-40B4-BE49-F238E27FC236}">
                              <a16:creationId xmlns:a16="http://schemas.microsoft.com/office/drawing/2014/main" id="{AE3CF50D-18D0-A699-9C35-2E8A14496D8E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4885425" y="4946133"/>
                          <a:ext cx="767582" cy="369332"/>
                        </a:xfrm>
                        <a:prstGeom prst="rect">
                          <a:avLst/>
                        </a:prstGeom>
                        <a:blipFill>
                          <a:blip r:embed="rId6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mc:AlternateContent xmlns:mc="http://schemas.openxmlformats.org/markup-compatibility/2006" xmlns:a14="http://schemas.microsoft.com/office/drawing/2010/main">
                  <mc:Choice Requires="a14">
                    <p:sp>
                      <p:nvSpPr>
                        <p:cNvPr id="47" name="TextBox 46">
                          <a:extLst>
                            <a:ext uri="{FF2B5EF4-FFF2-40B4-BE49-F238E27FC236}">
                              <a16:creationId xmlns:a16="http://schemas.microsoft.com/office/drawing/2014/main" id="{67408DB8-E3DC-FA10-044C-0D31F94DE852}"/>
                            </a:ext>
                          </a:extLst>
                        </p:cNvPr>
                        <p:cNvSpPr txBox="1"/>
                        <p:nvPr/>
                      </p:nvSpPr>
                      <p:spPr>
                        <a:xfrm>
                          <a:off x="6604259" y="4992784"/>
                          <a:ext cx="1171539" cy="369332"/>
                        </a:xfrm>
                        <a:prstGeom prst="rect">
                          <a:avLst/>
                        </a:prstGeom>
                        <a:noFill/>
                      </p:spPr>
                      <p:txBody>
                        <a:bodyPr wrap="none" rtlCol="0">
                          <a:spAutoFit/>
                        </a:bodyPr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0" lang="en-CA" altLang="zh-CN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A02B93">
                                        <a:lumMod val="75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1−</m:t>
                                </m:r>
                                <m:r>
                                  <a:rPr kumimoji="0" lang="en-CA" altLang="zh-CN" sz="1800" b="0" i="1" u="none" strike="noStrike" kern="120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A02B93">
                                        <a:lumMod val="75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cs typeface="+mn-cs"/>
                                  </a:rPr>
                                  <m:t>𝑖𝑃𝐷𝐸</m:t>
                                </m:r>
                              </m:oMath>
                            </m:oMathPara>
                          </a14:m>
                          <a:endParaRPr kumimoji="0" lang="zh-CN" altLang="en-US" sz="18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rgbClr val="A02B93">
                                <a:lumMod val="75000"/>
                              </a:srgbClr>
                            </a:solidFill>
                            <a:effectLst/>
                            <a:uLnTx/>
                            <a:uFillTx/>
                            <a:latin typeface="Calibri"/>
                            <a:ea typeface="宋体" panose="02010600030101010101" pitchFamily="2" charset="-122"/>
                            <a:cs typeface="+mn-cs"/>
                          </a:endParaRPr>
                        </a:p>
                      </p:txBody>
                    </p:sp>
                  </mc:Choice>
                  <mc:Fallback xmlns="">
                    <p:sp>
                      <p:nvSpPr>
                        <p:cNvPr id="60" name="TextBox 59">
                          <a:extLst>
                            <a:ext uri="{FF2B5EF4-FFF2-40B4-BE49-F238E27FC236}">
                              <a16:creationId xmlns:a16="http://schemas.microsoft.com/office/drawing/2014/main" id="{007860E7-3A0A-E418-F2F2-4EAA1C091C64}"/>
                            </a:ext>
                          </a:extLst>
                        </p:cNvPr>
                        <p:cNvSpPr txBox="1">
                          <a:spLocks noRot="1" noChangeAspect="1" noMove="1" noResize="1" noEditPoints="1" noAdjustHandles="1" noChangeArrowheads="1" noChangeShapeType="1" noTextEdit="1"/>
                        </p:cNvSpPr>
                        <p:nvPr/>
                      </p:nvSpPr>
                      <p:spPr>
                        <a:xfrm>
                          <a:off x="6604259" y="4992784"/>
                          <a:ext cx="1171539" cy="369332"/>
                        </a:xfrm>
                        <a:prstGeom prst="rect">
                          <a:avLst/>
                        </a:prstGeom>
                        <a:blipFill>
                          <a:blip r:embed="rId7"/>
                          <a:stretch>
                            <a:fillRect/>
                          </a:stretch>
                        </a:blipFill>
                      </p:spPr>
                      <p:txBody>
                        <a:bodyPr/>
                        <a:lstStyle/>
                        <a:p>
                          <a:r>
                            <a:rPr lang="en-US">
                              <a:noFill/>
                            </a:rPr>
                            <a:t> </a:t>
                          </a:r>
                        </a:p>
                      </p:txBody>
                    </p:sp>
                  </mc:Fallback>
                </mc:AlternateContent>
                <p:sp>
                  <p:nvSpPr>
                    <p:cNvPr id="48" name="Flowchart: Process 47">
                      <a:extLst>
                        <a:ext uri="{FF2B5EF4-FFF2-40B4-BE49-F238E27FC236}">
                          <a16:creationId xmlns:a16="http://schemas.microsoft.com/office/drawing/2014/main" id="{05A19435-E5D3-0980-ED1F-43B5D1879D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694742" y="4220600"/>
                      <a:ext cx="898293" cy="528927"/>
                    </a:xfrm>
                    <a:prstGeom prst="flowChartProcess">
                      <a:avLst/>
                    </a:prstGeom>
                    <a:ln w="38100">
                      <a:solidFill>
                        <a:srgbClr val="C00000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CA" altLang="zh-CN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rPr>
                        <a:t>Absorb</a:t>
                      </a:r>
                      <a:endParaRPr kumimoji="0" lang="zh-CN" altLang="en-US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endParaRPr>
                    </a:p>
                  </p:txBody>
                </p:sp>
                <p:cxnSp>
                  <p:nvCxnSpPr>
                    <p:cNvPr id="49" name="Connector: Elbow 48">
                      <a:extLst>
                        <a:ext uri="{FF2B5EF4-FFF2-40B4-BE49-F238E27FC236}">
                          <a16:creationId xmlns:a16="http://schemas.microsoft.com/office/drawing/2014/main" id="{ED43B5C0-9933-218B-AA86-39318756C05F}"/>
                        </a:ext>
                      </a:extLst>
                    </p:cNvPr>
                    <p:cNvCxnSpPr>
                      <a:cxnSpLocks/>
                      <a:stCxn id="28" idx="2"/>
                    </p:cNvCxnSpPr>
                    <p:nvPr/>
                  </p:nvCxnSpPr>
                  <p:spPr>
                    <a:xfrm rot="5400000">
                      <a:off x="5535251" y="4883579"/>
                      <a:ext cx="511247" cy="400594"/>
                    </a:xfrm>
                    <a:prstGeom prst="bentConnector3">
                      <a:avLst>
                        <a:gd name="adj1" fmla="val 50000"/>
                      </a:avLst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0" name="Connector: Elbow 49">
                      <a:extLst>
                        <a:ext uri="{FF2B5EF4-FFF2-40B4-BE49-F238E27FC236}">
                          <a16:creationId xmlns:a16="http://schemas.microsoft.com/office/drawing/2014/main" id="{DD7065A9-508D-2250-E22D-94FB19B44D07}"/>
                        </a:ext>
                      </a:extLst>
                    </p:cNvPr>
                    <p:cNvCxnSpPr>
                      <a:cxnSpLocks/>
                      <a:stCxn id="28" idx="2"/>
                      <a:endCxn id="41" idx="0"/>
                    </p:cNvCxnSpPr>
                    <p:nvPr/>
                  </p:nvCxnSpPr>
                  <p:spPr>
                    <a:xfrm rot="16200000" flipH="1">
                      <a:off x="6087779" y="4731645"/>
                      <a:ext cx="514926" cy="708142"/>
                    </a:xfrm>
                    <a:prstGeom prst="bentConnector3">
                      <a:avLst>
                        <a:gd name="adj1" fmla="val 50000"/>
                      </a:avLst>
                    </a:prstGeom>
                    <a:ln>
                      <a:tailEnd type="triangl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33" name="Straight Connector 32">
                    <a:extLst>
                      <a:ext uri="{FF2B5EF4-FFF2-40B4-BE49-F238E27FC236}">
                        <a16:creationId xmlns:a16="http://schemas.microsoft.com/office/drawing/2014/main" id="{DFC62EBE-FD0D-E755-5BD7-71AA7E95C6F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73471" y="2891760"/>
                    <a:ext cx="1137096" cy="8511"/>
                  </a:xfrm>
                  <a:prstGeom prst="line">
                    <a:avLst/>
                  </a:pr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mc:AlternateContent xmlns:mc="http://schemas.openxmlformats.org/markup-compatibility/2006" xmlns:a14="http://schemas.microsoft.com/office/drawing/2010/main">
                <mc:Choice Requires="a14">
                  <p:sp>
                    <p:nvSpPr>
                      <p:cNvPr id="34" name="TextBox 33">
                        <a:extLst>
                          <a:ext uri="{FF2B5EF4-FFF2-40B4-BE49-F238E27FC236}">
                            <a16:creationId xmlns:a16="http://schemas.microsoft.com/office/drawing/2014/main" id="{4395A288-E872-EAC9-4230-B7EE57039D62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7314418" y="2986458"/>
                        <a:ext cx="918905" cy="369332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pPr marL="0" marR="0" lvl="0" indent="0" algn="l" defTabSz="914400" rtl="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14:m>
                          <m:oMathPara xmlns:m="http://schemas.openxmlformats.org/officeDocument/2006/math">
                            <m:oMathParaPr>
                              <m:jc m:val="centerGroup"/>
                            </m:oMathParaPr>
                            <m:oMath xmlns:m="http://schemas.openxmlformats.org/officeDocument/2006/math">
                              <m:r>
                                <a:rPr kumimoji="0" lang="en-CA" altLang="zh-CN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kumimoji="0" lang="en-CA" altLang="zh-CN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A02B93">
                                          <a:lumMod val="75000"/>
                                        </a:srgb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CA" altLang="zh-CN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A02B93">
                                          <a:lumMod val="75000"/>
                                        </a:srgb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kumimoji="0" lang="en-CA" altLang="zh-CN" sz="1800" b="0" i="1" u="none" strike="noStrike" kern="1200" cap="none" spc="0" normalizeH="0" baseline="0" noProof="0" smtClean="0">
                                      <a:ln>
                                        <a:noFill/>
                                      </a:ln>
                                      <a:solidFill>
                                        <a:srgbClr val="A02B93">
                                          <a:lumMod val="75000"/>
                                        </a:srgbClr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cs typeface="+mn-cs"/>
                                    </a:rPr>
                                    <m:t>𝐷</m:t>
                                  </m:r>
                                </m:sub>
                              </m:sSub>
                            </m:oMath>
                          </m:oMathPara>
                        </a14:m>
                        <a:endParaRPr kumimoji="0" lang="zh-CN" altLang="en-US" sz="18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A02B93">
                              <a:lumMod val="75000"/>
                            </a:srgbClr>
                          </a:solidFill>
                          <a:effectLst/>
                          <a:uLnTx/>
                          <a:uFillTx/>
                          <a:latin typeface="Calibri"/>
                          <a:ea typeface="宋体" panose="02010600030101010101" pitchFamily="2" charset="-122"/>
                          <a:cs typeface="+mn-cs"/>
                        </a:endParaRPr>
                      </a:p>
                    </p:txBody>
                  </p:sp>
                </mc:Choice>
                <mc:Fallback xmlns="">
                  <p:sp>
                    <p:nvSpPr>
                      <p:cNvPr id="92" name="TextBox 91">
                        <a:extLst>
                          <a:ext uri="{FF2B5EF4-FFF2-40B4-BE49-F238E27FC236}">
                            <a16:creationId xmlns:a16="http://schemas.microsoft.com/office/drawing/2014/main" id="{A3020EE7-DEED-74FF-F155-1A92BB8674AF}"/>
                          </a:ext>
                        </a:extLst>
                      </p:cNvPr>
                      <p:cNvSpPr txBox="1">
                        <a:spLocks noRot="1" noChangeAspect="1" noMove="1" noResize="1" noEditPoints="1" noAdjustHandles="1" noChangeArrowheads="1" noChangeShapeType="1" noTextEdit="1"/>
                      </p:cNvSpPr>
                      <p:nvPr/>
                    </p:nvSpPr>
                    <p:spPr>
                      <a:xfrm>
                        <a:off x="7314418" y="2986458"/>
                        <a:ext cx="918905" cy="369332"/>
                      </a:xfrm>
                      <a:prstGeom prst="rect">
                        <a:avLst/>
                      </a:prstGeom>
                      <a:blipFill>
                        <a:blip r:embed="rId8"/>
                        <a:stretch>
                          <a:fillRect/>
                        </a:stretch>
                      </a:blipFill>
                    </p:spPr>
                    <p:txBody>
                      <a:bodyPr/>
                      <a:lstStyle/>
                      <a:p>
                        <a:r>
                          <a:rPr lang="en-US">
                            <a:noFill/>
                          </a:rPr>
                          <a:t> </a:t>
                        </a:r>
                      </a:p>
                    </p:txBody>
                  </p:sp>
                </mc:Fallback>
              </mc:AlternateContent>
            </p:grpSp>
          </p:grp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9EAD9A4-1375-08F5-D7E4-20BA9E70DFA0}"/>
                  </a:ext>
                </a:extLst>
              </p:cNvPr>
              <p:cNvSpPr txBox="1"/>
              <p:nvPr/>
            </p:nvSpPr>
            <p:spPr>
              <a:xfrm>
                <a:off x="6262265" y="1609638"/>
                <a:ext cx="3962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A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A02B9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FF</a:t>
                </a: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A02B93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380E3BF-E27B-9162-5851-521D92203C66}"/>
                  </a:ext>
                </a:extLst>
              </p:cNvPr>
              <p:cNvSpPr txBox="1"/>
              <p:nvPr/>
            </p:nvSpPr>
            <p:spPr>
              <a:xfrm>
                <a:off x="7080568" y="1565118"/>
                <a:ext cx="5838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CA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A02B9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ea typeface="宋体" panose="02010600030101010101" pitchFamily="2" charset="-122"/>
                    <a:cs typeface="+mn-cs"/>
                  </a:rPr>
                  <a:t>1-FF</a:t>
                </a: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A02B93">
                      <a:lumMod val="75000"/>
                    </a:srgbClr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endParaRPr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6" name="TextBox 15">
                    <a:extLst>
                      <a:ext uri="{FF2B5EF4-FFF2-40B4-BE49-F238E27FC236}">
                        <a16:creationId xmlns:a16="http://schemas.microsoft.com/office/drawing/2014/main" id="{DA93A3B9-3BC6-9C28-5972-938A307C9064}"/>
                      </a:ext>
                    </a:extLst>
                  </p:cNvPr>
                  <p:cNvSpPr txBox="1"/>
                  <p:nvPr/>
                </p:nvSpPr>
                <p:spPr>
                  <a:xfrm>
                    <a:off x="7512264" y="3650455"/>
                    <a:ext cx="1166766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kumimoji="0" lang="en-CA" altLang="zh-CN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CA" altLang="zh-CN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1−</m:t>
                              </m:r>
                              <m:r>
                                <a:rPr kumimoji="0" lang="en-CA" altLang="zh-CN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𝐹𝐹</m:t>
                              </m:r>
                            </m:e>
                          </m:d>
                          <m:sSub>
                            <m:sSubPr>
                              <m:ctrlPr>
                                <a:rPr kumimoji="0" lang="en-CA" altLang="zh-CN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CA" altLang="zh-CN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en-CA" altLang="zh-CN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𝐷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E2841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98" name="TextBox 97">
                    <a:extLst>
                      <a:ext uri="{FF2B5EF4-FFF2-40B4-BE49-F238E27FC236}">
                        <a16:creationId xmlns:a16="http://schemas.microsoft.com/office/drawing/2014/main" id="{2D05072F-64A0-31C6-A6C4-F907F5463587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12264" y="3650455"/>
                    <a:ext cx="1166766" cy="307777"/>
                  </a:xfrm>
                  <a:prstGeom prst="rect">
                    <a:avLst/>
                  </a:prstGeom>
                  <a:blipFill>
                    <a:blip r:embed="rId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7" name="TextBox 16">
                    <a:extLst>
                      <a:ext uri="{FF2B5EF4-FFF2-40B4-BE49-F238E27FC236}">
                        <a16:creationId xmlns:a16="http://schemas.microsoft.com/office/drawing/2014/main" id="{9230F45F-9D3D-464A-B64C-593AFB1D06E4}"/>
                      </a:ext>
                    </a:extLst>
                  </p:cNvPr>
                  <p:cNvSpPr txBox="1"/>
                  <p:nvPr/>
                </p:nvSpPr>
                <p:spPr>
                  <a:xfrm>
                    <a:off x="8518213" y="3661264"/>
                    <a:ext cx="2099724" cy="307777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kumimoji="0" lang="en-CA" altLang="zh-CN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dPr>
                            <m:e>
                              <m:r>
                                <a:rPr kumimoji="0" lang="en-CA" altLang="zh-CN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1−</m:t>
                              </m:r>
                              <m:r>
                                <a:rPr kumimoji="0" lang="en-CA" altLang="zh-CN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𝐹𝐹</m:t>
                              </m:r>
                            </m:e>
                          </m:d>
                          <m:r>
                            <a:rPr kumimoji="0" lang="en-CA" altLang="zh-CN" sz="14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(1−</m:t>
                          </m:r>
                          <m:sSub>
                            <m:sSubPr>
                              <m:ctrlPr>
                                <a:rPr kumimoji="0" lang="en-CA" altLang="zh-CN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CA" altLang="zh-CN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en-CA" altLang="zh-CN" sz="14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𝐷</m:t>
                              </m:r>
                            </m:sub>
                          </m:sSub>
                          <m:r>
                            <a:rPr kumimoji="0" lang="en-CA" altLang="zh-CN" sz="14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oMath>
                      </m:oMathPara>
                    </a14:m>
                    <a:endParaRPr kumimoji="0" lang="zh-CN" altLang="en-US" sz="14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E2841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0" name="TextBox 99">
                    <a:extLst>
                      <a:ext uri="{FF2B5EF4-FFF2-40B4-BE49-F238E27FC236}">
                        <a16:creationId xmlns:a16="http://schemas.microsoft.com/office/drawing/2014/main" id="{FD0B5834-42A0-E49E-787A-F9CAC4DD1D6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8518213" y="3661264"/>
                    <a:ext cx="2099724" cy="307777"/>
                  </a:xfrm>
                  <a:prstGeom prst="rect">
                    <a:avLst/>
                  </a:prstGeom>
                  <a:blipFill>
                    <a:blip r:embed="rId10"/>
                    <a:stretch>
                      <a:fillRect b="-8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8" name="TextBox 17">
                    <a:extLst>
                      <a:ext uri="{FF2B5EF4-FFF2-40B4-BE49-F238E27FC236}">
                        <a16:creationId xmlns:a16="http://schemas.microsoft.com/office/drawing/2014/main" id="{CF53B1BC-9B5C-F425-8FCA-3F2DB4E27CE7}"/>
                      </a:ext>
                    </a:extLst>
                  </p:cNvPr>
                  <p:cNvSpPr txBox="1"/>
                  <p:nvPr/>
                </p:nvSpPr>
                <p:spPr>
                  <a:xfrm>
                    <a:off x="3804661" y="4756582"/>
                    <a:ext cx="1669495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CA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𝐹𝐹</m:t>
                          </m:r>
                          <m:r>
                            <a:rPr kumimoji="0" lang="en-CA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⋅</m:t>
                          </m:r>
                          <m:sSub>
                            <m:sSubPr>
                              <m:ctrlPr>
                                <a:rPr kumimoji="0" lang="en-CA" altLang="zh-CN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CA" altLang="zh-CN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en-CA" altLang="zh-CN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𝑆𝑖</m:t>
                              </m:r>
                            </m:sub>
                          </m:sSub>
                          <m:r>
                            <a:rPr kumimoji="0" lang="en-CA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⋅</m:t>
                          </m:r>
                          <m:r>
                            <a:rPr kumimoji="0" lang="en-CA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𝑖𝑃𝐷𝐸</m:t>
                          </m:r>
                        </m:oMath>
                      </m:oMathPara>
                    </a14:m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E2841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02" name="TextBox 101">
                    <a:extLst>
                      <a:ext uri="{FF2B5EF4-FFF2-40B4-BE49-F238E27FC236}">
                        <a16:creationId xmlns:a16="http://schemas.microsoft.com/office/drawing/2014/main" id="{B66DDDBA-458C-7E09-FC0C-FBA538CA7CB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3804661" y="4756582"/>
                    <a:ext cx="1669495" cy="369332"/>
                  </a:xfrm>
                  <a:prstGeom prst="rect">
                    <a:avLst/>
                  </a:prstGeom>
                  <a:blipFill>
                    <a:blip r:embed="rId11"/>
                    <a:stretch>
                      <a:fillRect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6FD11A5-3F56-9B97-CEE1-224B06B04842}"/>
                  </a:ext>
                </a:extLst>
              </p:cNvPr>
              <p:cNvCxnSpPr/>
              <p:nvPr/>
            </p:nvCxnSpPr>
            <p:spPr>
              <a:xfrm>
                <a:off x="4286058" y="2607791"/>
                <a:ext cx="1" cy="46262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F5DD9271-39D3-C1A1-1D08-72F3A3A240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86058" y="2613388"/>
                <a:ext cx="1273160" cy="12785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1" name="TextBox 20">
                    <a:extLst>
                      <a:ext uri="{FF2B5EF4-FFF2-40B4-BE49-F238E27FC236}">
                        <a16:creationId xmlns:a16="http://schemas.microsoft.com/office/drawing/2014/main" id="{2FC06DDF-71AF-4DAD-4D03-F3D67504B151}"/>
                      </a:ext>
                    </a:extLst>
                  </p:cNvPr>
                  <p:cNvSpPr txBox="1"/>
                  <p:nvPr/>
                </p:nvSpPr>
                <p:spPr>
                  <a:xfrm>
                    <a:off x="6602992" y="2587977"/>
                    <a:ext cx="434497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CA" altLang="zh-CN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CA" altLang="zh-CN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en-CA" altLang="zh-CN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𝑆𝑖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A02B93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15" name="TextBox 114">
                    <a:extLst>
                      <a:ext uri="{FF2B5EF4-FFF2-40B4-BE49-F238E27FC236}">
                        <a16:creationId xmlns:a16="http://schemas.microsoft.com/office/drawing/2014/main" id="{F06697C6-3978-945E-A52F-EFD3EF992B46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602992" y="2587977"/>
                    <a:ext cx="434497" cy="369332"/>
                  </a:xfrm>
                  <a:prstGeom prst="rect">
                    <a:avLst/>
                  </a:prstGeom>
                  <a:blipFill>
                    <a:blip r:embed="rId12"/>
                    <a:stretch>
                      <a:fillRect r="-1408"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2" name="TextBox 21">
                    <a:extLst>
                      <a:ext uri="{FF2B5EF4-FFF2-40B4-BE49-F238E27FC236}">
                        <a16:creationId xmlns:a16="http://schemas.microsoft.com/office/drawing/2014/main" id="{B56E5445-54C7-D146-BB4F-465434A9B716}"/>
                      </a:ext>
                    </a:extLst>
                  </p:cNvPr>
                  <p:cNvSpPr txBox="1"/>
                  <p:nvPr/>
                </p:nvSpPr>
                <p:spPr>
                  <a:xfrm>
                    <a:off x="1735065" y="3343422"/>
                    <a:ext cx="2179290" cy="33855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CA" altLang="zh-CN" sz="1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𝐹𝐹</m:t>
                          </m:r>
                          <m:r>
                            <a:rPr kumimoji="0" lang="en-CA" altLang="zh-CN" sz="1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(1−</m:t>
                          </m:r>
                          <m:sSub>
                            <m:sSubPr>
                              <m:ctrlPr>
                                <a:rPr kumimoji="0" lang="en-CA" altLang="zh-CN" sz="16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CA" altLang="zh-CN" sz="16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en-CA" altLang="zh-CN" sz="16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𝑆𝑖</m:t>
                              </m:r>
                            </m:sub>
                          </m:sSub>
                          <m:r>
                            <a:rPr kumimoji="0" lang="en-CA" altLang="zh-CN" sz="1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en-CA" altLang="zh-CN" sz="16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CA" altLang="zh-CN" sz="16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en-CA" altLang="zh-CN" sz="16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𝑆𝑖</m:t>
                              </m:r>
                            </m:sub>
                          </m:sSub>
                          <m:r>
                            <a:rPr kumimoji="0" lang="en-CA" altLang="zh-CN" sz="1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oMath>
                      </m:oMathPara>
                    </a14:m>
                    <a:endParaRPr kumimoji="0" lang="zh-CN" alt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21" name="TextBox 120">
                    <a:extLst>
                      <a:ext uri="{FF2B5EF4-FFF2-40B4-BE49-F238E27FC236}">
                        <a16:creationId xmlns:a16="http://schemas.microsoft.com/office/drawing/2014/main" id="{28A885C4-3859-FA4C-235C-93721F08116E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35065" y="3343422"/>
                    <a:ext cx="2179290" cy="338554"/>
                  </a:xfrm>
                  <a:prstGeom prst="rect">
                    <a:avLst/>
                  </a:prstGeom>
                  <a:blipFill>
                    <a:blip r:embed="rId13"/>
                    <a:stretch>
                      <a:fillRect b="-10909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3" name="TextBox 22">
                    <a:extLst>
                      <a:ext uri="{FF2B5EF4-FFF2-40B4-BE49-F238E27FC236}">
                        <a16:creationId xmlns:a16="http://schemas.microsoft.com/office/drawing/2014/main" id="{BF029F2D-74C0-5AF5-84C1-971982C0E080}"/>
                      </a:ext>
                    </a:extLst>
                  </p:cNvPr>
                  <p:cNvSpPr txBox="1"/>
                  <p:nvPr/>
                </p:nvSpPr>
                <p:spPr>
                  <a:xfrm>
                    <a:off x="6123696" y="3605952"/>
                    <a:ext cx="1019678" cy="33855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CA" altLang="zh-CN" sz="1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𝐹𝐹</m:t>
                          </m:r>
                          <m:r>
                            <a:rPr kumimoji="0" lang="en-CA" altLang="zh-CN" sz="1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⋅</m:t>
                          </m:r>
                          <m:sSub>
                            <m:sSubPr>
                              <m:ctrlPr>
                                <a:rPr kumimoji="0" lang="en-CA" altLang="zh-CN" sz="16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CA" altLang="zh-CN" sz="16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en-CA" altLang="zh-CN" sz="16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𝑆𝑖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22" name="TextBox 121">
                    <a:extLst>
                      <a:ext uri="{FF2B5EF4-FFF2-40B4-BE49-F238E27FC236}">
                        <a16:creationId xmlns:a16="http://schemas.microsoft.com/office/drawing/2014/main" id="{EE8F3397-B89D-3E25-B503-80B0FC0C8DEB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123696" y="3605952"/>
                    <a:ext cx="1019678" cy="338554"/>
                  </a:xfrm>
                  <a:prstGeom prst="rect">
                    <a:avLst/>
                  </a:prstGeom>
                  <a:blipFill>
                    <a:blip r:embed="rId1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4" name="TextBox 23">
                    <a:extLst>
                      <a:ext uri="{FF2B5EF4-FFF2-40B4-BE49-F238E27FC236}">
                        <a16:creationId xmlns:a16="http://schemas.microsoft.com/office/drawing/2014/main" id="{1D58A5A7-065C-C5E5-054A-F8398009591F}"/>
                      </a:ext>
                    </a:extLst>
                  </p:cNvPr>
                  <p:cNvSpPr txBox="1"/>
                  <p:nvPr/>
                </p:nvSpPr>
                <p:spPr>
                  <a:xfrm>
                    <a:off x="2913999" y="2648189"/>
                    <a:ext cx="149592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CA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A02B93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1−</m:t>
                          </m:r>
                          <m:sSub>
                            <m:sSubPr>
                              <m:ctrlPr>
                                <a:rPr kumimoji="0" lang="en-CA" altLang="zh-CN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CA" altLang="zh-CN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en-CA" altLang="zh-CN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𝑆𝑖</m:t>
                              </m:r>
                            </m:sub>
                          </m:sSub>
                          <m:r>
                            <a:rPr kumimoji="0" lang="en-CA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A02B93">
                                  <a:lumMod val="7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en-CA" altLang="zh-CN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CA" altLang="zh-CN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en-CA" altLang="zh-CN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𝑆𝑖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A02B93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24" name="TextBox 123">
                    <a:extLst>
                      <a:ext uri="{FF2B5EF4-FFF2-40B4-BE49-F238E27FC236}">
                        <a16:creationId xmlns:a16="http://schemas.microsoft.com/office/drawing/2014/main" id="{E504E875-6436-888E-337F-84A4A5127AC1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2913999" y="2648189"/>
                    <a:ext cx="1495922" cy="369332"/>
                  </a:xfrm>
                  <a:prstGeom prst="rect">
                    <a:avLst/>
                  </a:prstGeom>
                  <a:blipFill>
                    <a:blip r:embed="rId15"/>
                    <a:stretch>
                      <a:fillRect b="-1667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74B4C164-263D-4DE2-0222-FAC5FA7CF9E0}"/>
                      </a:ext>
                    </a:extLst>
                  </p:cNvPr>
                  <p:cNvSpPr txBox="1"/>
                  <p:nvPr/>
                </p:nvSpPr>
                <p:spPr>
                  <a:xfrm>
                    <a:off x="5621630" y="4725566"/>
                    <a:ext cx="2097497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kumimoji="0" lang="en-CA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𝐹𝐹</m:t>
                          </m:r>
                          <m:r>
                            <a:rPr kumimoji="0" lang="en-CA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⋅</m:t>
                          </m:r>
                          <m:sSub>
                            <m:sSubPr>
                              <m:ctrlPr>
                                <a:rPr kumimoji="0" lang="en-CA" altLang="zh-CN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CA" altLang="zh-CN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en-CA" altLang="zh-CN" sz="1800" b="0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srgbClr val="0E2841">
                                      <a:lumMod val="75000"/>
                                      <a:lumOff val="2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𝑆𝑖</m:t>
                              </m:r>
                            </m:sub>
                          </m:sSub>
                          <m:r>
                            <a:rPr kumimoji="0" lang="en-CA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(1−</m:t>
                          </m:r>
                          <m:r>
                            <a:rPr kumimoji="0" lang="en-CA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𝑖𝑃𝐷𝐸</m:t>
                          </m:r>
                          <m:r>
                            <a:rPr kumimoji="0" lang="en-CA" altLang="zh-CN" sz="18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E2841">
                                  <a:lumMod val="75000"/>
                                  <a:lumOff val="25000"/>
                                </a:srgb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cs typeface="+mn-cs"/>
                            </a:rPr>
                            <m:t>)</m:t>
                          </m:r>
                        </m:oMath>
                      </m:oMathPara>
                    </a14:m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0E2841">
                          <a:lumMod val="75000"/>
                          <a:lumOff val="25000"/>
                        </a:srgbClr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25" name="TextBox 124">
                    <a:extLst>
                      <a:ext uri="{FF2B5EF4-FFF2-40B4-BE49-F238E27FC236}">
                        <a16:creationId xmlns:a16="http://schemas.microsoft.com/office/drawing/2014/main" id="{CEA10F8C-875B-C713-5371-792BA69EADC4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621630" y="4725566"/>
                    <a:ext cx="2097497" cy="369332"/>
                  </a:xfrm>
                  <a:prstGeom prst="rect">
                    <a:avLst/>
                  </a:prstGeom>
                  <a:blipFill>
                    <a:blip r:embed="rId16"/>
                    <a:stretch>
                      <a:fillRect b="-13333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6" name="TextBox 25">
                    <a:extLst>
                      <a:ext uri="{FF2B5EF4-FFF2-40B4-BE49-F238E27FC236}">
                        <a16:creationId xmlns:a16="http://schemas.microsoft.com/office/drawing/2014/main" id="{B8451C47-77AB-C642-1AFF-A47EA560E43D}"/>
                      </a:ext>
                    </a:extLst>
                  </p:cNvPr>
                  <p:cNvSpPr txBox="1"/>
                  <p:nvPr/>
                </p:nvSpPr>
                <p:spPr>
                  <a:xfrm>
                    <a:off x="7697564" y="2596078"/>
                    <a:ext cx="434497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pPr marL="0" marR="0" lvl="0" indent="0" algn="l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kumimoji="0" lang="en-CA" altLang="zh-CN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</m:ctrlPr>
                            </m:sSubPr>
                            <m:e>
                              <m:r>
                                <a:rPr kumimoji="0" lang="en-CA" altLang="zh-CN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𝑅</m:t>
                              </m:r>
                            </m:e>
                            <m:sub>
                              <m:r>
                                <a:rPr kumimoji="0" lang="en-CA" altLang="zh-CN" sz="1800" b="0" i="1" u="none" strike="noStrike" kern="120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rgbClr val="A02B93">
                                      <a:lumMod val="75000"/>
                                    </a:srgb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cs typeface="+mn-cs"/>
                                </a:rPr>
                                <m:t>𝐷</m:t>
                              </m:r>
                            </m:sub>
                          </m:sSub>
                        </m:oMath>
                      </m:oMathPara>
                    </a14:m>
                    <a:endParaRPr kumimoji="0" lang="zh-CN" altLang="en-US" sz="1800" b="0" i="0" u="none" strike="noStrike" kern="1200" cap="none" spc="0" normalizeH="0" baseline="0" noProof="0">
                      <a:ln>
                        <a:noFill/>
                      </a:ln>
                      <a:solidFill>
                        <a:srgbClr val="A02B93">
                          <a:lumMod val="75000"/>
                        </a:srgbClr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26" name="TextBox 125">
                    <a:extLst>
                      <a:ext uri="{FF2B5EF4-FFF2-40B4-BE49-F238E27FC236}">
                        <a16:creationId xmlns:a16="http://schemas.microsoft.com/office/drawing/2014/main" id="{D4F6F8BC-C023-7230-8FDD-65143E23A96F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697564" y="2596078"/>
                    <a:ext cx="434497" cy="369332"/>
                  </a:xfrm>
                  <a:prstGeom prst="rect">
                    <a:avLst/>
                  </a:prstGeom>
                  <a:blipFill>
                    <a:blip r:embed="rId17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7" name="Flowchart: Decision 26">
                    <a:extLst>
                      <a:ext uri="{FF2B5EF4-FFF2-40B4-BE49-F238E27FC236}">
                        <a16:creationId xmlns:a16="http://schemas.microsoft.com/office/drawing/2014/main" id="{6E7FF4E8-FA93-C793-8DE9-F4651376AD92}"/>
                      </a:ext>
                    </a:extLst>
                  </p:cNvPr>
                  <p:cNvSpPr/>
                  <p:nvPr/>
                </p:nvSpPr>
                <p:spPr>
                  <a:xfrm>
                    <a:off x="4477930" y="1635308"/>
                    <a:ext cx="2155605" cy="918095"/>
                  </a:xfrm>
                  <a:prstGeom prst="flowChartDecision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0" lang="en-CA" altLang="zh-CN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CA" altLang="zh-CN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𝑅</m:t>
                            </m:r>
                          </m:e>
                          <m:sub>
                            <m:r>
                              <a:rPr kumimoji="0" lang="en-CA" altLang="zh-CN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𝑆𝑖</m:t>
                            </m:r>
                          </m:sub>
                        </m:sSub>
                      </m:oMath>
                    </a14:m>
                    <a:r>
                      <a:rPr kumimoji="0" lang="en-CA" altLang="zh-CN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rPr>
                      <a:t>?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0" lang="en-CA" altLang="zh-CN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CA" altLang="zh-CN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𝐴</m:t>
                            </m:r>
                          </m:e>
                          <m:sub>
                            <m:r>
                              <a:rPr kumimoji="0" lang="en-CA" altLang="zh-CN" sz="1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𝑆𝑖</m:t>
                            </m:r>
                          </m:sub>
                        </m:sSub>
                      </m:oMath>
                    </a14:m>
                    <a:r>
                      <a:rPr kumimoji="0" lang="en-CA" altLang="zh-CN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rPr>
                      <a:t>? </a:t>
                    </a:r>
                    <a:br>
                      <a:rPr kumimoji="0" lang="en-CA" altLang="zh-CN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rPr>
                    </a:br>
                    <a:r>
                      <a:rPr kumimoji="0" lang="en-CA" altLang="zh-CN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rPr>
                      <a:t>Else </a:t>
                    </a:r>
                    <a14:m>
                      <m:oMath xmlns:m="http://schemas.openxmlformats.org/officeDocument/2006/math">
                        <m:r>
                          <a:rPr kumimoji="0" lang="en-CA" altLang="zh-CN" sz="16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𝑖𝑃𝐷𝐸</m:t>
                        </m:r>
                      </m:oMath>
                    </a14:m>
                    <a:endParaRPr kumimoji="0" lang="zh-CN" alt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8" name="Flowchart: Decision 7">
                    <a:extLst>
                      <a:ext uri="{FF2B5EF4-FFF2-40B4-BE49-F238E27FC236}">
                        <a16:creationId xmlns:a16="http://schemas.microsoft.com/office/drawing/2014/main" id="{8091BE3F-0E6D-E3F2-1636-48E5131EBAFB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477930" y="1635308"/>
                    <a:ext cx="2155605" cy="918095"/>
                  </a:xfrm>
                  <a:prstGeom prst="flowChartDecision">
                    <a:avLst/>
                  </a:prstGeom>
                  <a:blipFill>
                    <a:blip r:embed="rId18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8" name="Flowchart: Decision 27">
                    <a:extLst>
                      <a:ext uri="{FF2B5EF4-FFF2-40B4-BE49-F238E27FC236}">
                        <a16:creationId xmlns:a16="http://schemas.microsoft.com/office/drawing/2014/main" id="{F7F31CC2-C5D6-7B0E-829A-A6602124926E}"/>
                      </a:ext>
                    </a:extLst>
                  </p:cNvPr>
                  <p:cNvSpPr/>
                  <p:nvPr/>
                </p:nvSpPr>
                <p:spPr>
                  <a:xfrm>
                    <a:off x="4608731" y="3044382"/>
                    <a:ext cx="1388754" cy="639283"/>
                  </a:xfrm>
                  <a:prstGeom prst="flowChartDecision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r>
                          <a:rPr kumimoji="0" lang="en-CA" altLang="zh-CN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𝑖𝑃𝐷𝐸</m:t>
                        </m:r>
                      </m:oMath>
                    </a14:m>
                    <a:r>
                      <a:rPr kumimoji="0" lang="en-CA" altLang="zh-CN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rPr>
                      <a:t>?</a:t>
                    </a:r>
                    <a:endParaRPr kumimoji="0" lang="zh-CN" alt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13" name="Flowchart: Decision 12">
                    <a:extLst>
                      <a:ext uri="{FF2B5EF4-FFF2-40B4-BE49-F238E27FC236}">
                        <a16:creationId xmlns:a16="http://schemas.microsoft.com/office/drawing/2014/main" id="{F3280F8D-AECB-9035-713E-2CFC0CBA88FF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608731" y="3044382"/>
                    <a:ext cx="1388754" cy="639283"/>
                  </a:xfrm>
                  <a:prstGeom prst="flowChartDecision">
                    <a:avLst/>
                  </a:prstGeom>
                  <a:blipFill>
                    <a:blip r:embed="rId19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9" name="Flowchart: Decision 28">
                    <a:extLst>
                      <a:ext uri="{FF2B5EF4-FFF2-40B4-BE49-F238E27FC236}">
                        <a16:creationId xmlns:a16="http://schemas.microsoft.com/office/drawing/2014/main" id="{4CB1D119-F693-0025-8E57-BE4721070375}"/>
                      </a:ext>
                    </a:extLst>
                  </p:cNvPr>
                  <p:cNvSpPr/>
                  <p:nvPr/>
                </p:nvSpPr>
                <p:spPr>
                  <a:xfrm>
                    <a:off x="7512264" y="1498692"/>
                    <a:ext cx="2452351" cy="918095"/>
                  </a:xfrm>
                  <a:prstGeom prst="flowChartDecision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0" lang="en-CA" altLang="zh-CN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CA" altLang="zh-CN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𝑅</m:t>
                            </m:r>
                          </m:e>
                          <m:sub>
                            <m:r>
                              <a:rPr kumimoji="0" lang="en-CA" altLang="zh-CN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𝐷</m:t>
                            </m:r>
                          </m:sub>
                        </m:sSub>
                      </m:oMath>
                    </a14:m>
                    <a:r>
                      <a:rPr kumimoji="0" lang="en-CA" altLang="zh-CN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rPr>
                      <a:t>? </a:t>
                    </a:r>
                    <a14:m>
                      <m:oMath xmlns:m="http://schemas.openxmlformats.org/officeDocument/2006/math">
                        <m:sSub>
                          <m:sSubPr>
                            <m:ctrlPr>
                              <a:rPr kumimoji="0" lang="en-CA" altLang="zh-CN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en-CA" altLang="zh-CN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𝑅</m:t>
                            </m:r>
                          </m:e>
                          <m:sub>
                            <m:r>
                              <a:rPr kumimoji="0" lang="en-CA" altLang="zh-CN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cs typeface="+mn-cs"/>
                              </a:rPr>
                              <m:t>𝑚𝑠</m:t>
                            </m:r>
                          </m:sub>
                        </m:sSub>
                        <m:r>
                          <a:rPr kumimoji="0" lang="en-CA" altLang="zh-CN" sz="16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(</m:t>
                        </m:r>
                        <m:r>
                          <a:rPr kumimoji="0" lang="en-CA" altLang="zh-CN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𝜆</m:t>
                        </m:r>
                        <m:r>
                          <a:rPr kumimoji="0" lang="en-CA" altLang="zh-CN" sz="1600" b="0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)</m:t>
                        </m:r>
                      </m:oMath>
                    </a14:m>
                    <a:r>
                      <a:rPr kumimoji="0" lang="en-CA" altLang="zh-CN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rPr>
                      <a:t>? </a:t>
                    </a:r>
                  </a:p>
                  <a:p>
                    <a:pPr marL="0" marR="0" lvl="0" indent="0" algn="ctr" defTabSz="914400" rtl="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r>
                      <a:rPr kumimoji="0" lang="en-CA" altLang="zh-CN" sz="16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/>
                        <a:ea typeface="宋体" panose="02010600030101010101" pitchFamily="2" charset="-122"/>
                        <a:cs typeface="+mn-cs"/>
                      </a:rPr>
                      <a:t>Else Absorb  </a:t>
                    </a:r>
                    <a:endParaRPr kumimoji="0" lang="zh-CN" altLang="en-US" sz="1600" b="0" i="0" u="none" strike="noStrike" kern="120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宋体" panose="02010600030101010101" pitchFamily="2" charset="-122"/>
                      <a:cs typeface="+mn-cs"/>
                    </a:endParaRPr>
                  </a:p>
                </p:txBody>
              </p:sp>
            </mc:Choice>
            <mc:Fallback xmlns="">
              <p:sp>
                <p:nvSpPr>
                  <p:cNvPr id="23" name="Flowchart: Decision 22">
                    <a:extLst>
                      <a:ext uri="{FF2B5EF4-FFF2-40B4-BE49-F238E27FC236}">
                        <a16:creationId xmlns:a16="http://schemas.microsoft.com/office/drawing/2014/main" id="{717D9C24-40CE-C8A0-1823-816B0E70EDB5}"/>
                      </a:ext>
                    </a:extLst>
                  </p:cNvPr>
                  <p:cNvSpPr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512264" y="1498692"/>
                    <a:ext cx="2452351" cy="918095"/>
                  </a:xfrm>
                  <a:prstGeom prst="flowChartDecision">
                    <a:avLst/>
                  </a:prstGeom>
                  <a:blipFill>
                    <a:blip r:embed="rId20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2" name="Flowchart: Decision 11">
              <a:extLst>
                <a:ext uri="{FF2B5EF4-FFF2-40B4-BE49-F238E27FC236}">
                  <a16:creationId xmlns:a16="http://schemas.microsoft.com/office/drawing/2014/main" id="{9673AF53-2317-2BB0-2683-004DEFB68905}"/>
                </a:ext>
              </a:extLst>
            </p:cNvPr>
            <p:cNvSpPr/>
            <p:nvPr/>
          </p:nvSpPr>
          <p:spPr>
            <a:xfrm>
              <a:off x="6945088" y="571564"/>
              <a:ext cx="1150853" cy="704517"/>
            </a:xfrm>
            <a:prstGeom prst="flowChartDecision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宋体" panose="02010600030101010101" pitchFamily="2" charset="-122"/>
                  <a:cs typeface="+mn-cs"/>
                </a:rPr>
                <a:t>FF?</a:t>
              </a: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51" name="Title 62">
            <a:extLst>
              <a:ext uri="{FF2B5EF4-FFF2-40B4-BE49-F238E27FC236}">
                <a16:creationId xmlns:a16="http://schemas.microsoft.com/office/drawing/2014/main" id="{B62BEE08-39C7-60FF-481F-84DB86BBA3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58137"/>
            <a:ext cx="10515600" cy="1432552"/>
          </a:xfrm>
        </p:spPr>
        <p:txBody>
          <a:bodyPr/>
          <a:lstStyle/>
          <a:p>
            <a:r>
              <a:rPr lang="en-CA" altLang="zh-CN" dirty="0"/>
              <a:t>Chroma </a:t>
            </a:r>
            <a:r>
              <a:rPr lang="en-CA" altLang="zh-CN" dirty="0" err="1"/>
              <a:t>SiPM</a:t>
            </a:r>
            <a:endParaRPr lang="zh-CN" altLang="en-US" dirty="0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991F822-58FE-78E1-D2A0-3C54A9F17A15}"/>
              </a:ext>
            </a:extLst>
          </p:cNvPr>
          <p:cNvCxnSpPr>
            <a:stCxn id="29" idx="2"/>
          </p:cNvCxnSpPr>
          <p:nvPr/>
        </p:nvCxnSpPr>
        <p:spPr>
          <a:xfrm flipH="1">
            <a:off x="9422551" y="1943565"/>
            <a:ext cx="1795" cy="1281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5FB6283-1A4A-658C-D333-83C6AEE025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05656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F9B3FA-FC32-032B-424D-B2CF3FE13A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C02484-F655-414F-AEEB-13827A6D62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6525"/>
            <a:ext cx="10890929" cy="870240"/>
          </a:xfrm>
        </p:spPr>
        <p:txBody>
          <a:bodyPr/>
          <a:lstStyle/>
          <a:p>
            <a:r>
              <a:rPr lang="en-CA" dirty="0"/>
              <a:t>Ba-133 Simulation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C1F1AD-551D-E50A-ED57-2B3AEF81D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2F779-BC7A-DA5D-B4FD-327837704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EA4E55-2063-48B9-1C53-1A61B9D922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350" y="1870075"/>
            <a:ext cx="5410200" cy="4114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DB1E345-11F4-1CC1-3A47-4C66685321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50" y="1825625"/>
            <a:ext cx="5457825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28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B19E7-965F-A840-FFA3-0CBA9C7E5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136525"/>
            <a:ext cx="10890929" cy="870240"/>
          </a:xfrm>
        </p:spPr>
        <p:txBody>
          <a:bodyPr/>
          <a:lstStyle/>
          <a:p>
            <a:r>
              <a:rPr lang="en-CA" dirty="0"/>
              <a:t>Ba-133 Simulation data compare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86ED3-7F3C-11D2-29FC-61FC62DB8E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1265382"/>
            <a:ext cx="10890928" cy="4934250"/>
          </a:xfrm>
        </p:spPr>
        <p:txBody>
          <a:bodyPr/>
          <a:lstStyle/>
          <a:p>
            <a:r>
              <a:rPr lang="en-CA" altLang="zh-CN" dirty="0"/>
              <a:t>Same </a:t>
            </a:r>
            <a:r>
              <a:rPr lang="en-CA" dirty="0"/>
              <a:t>Cut apply on likelihood and fiducial volume.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42CAF-665A-DE68-3842-9DA5652D7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ED39AD-747E-C1D6-F329-118CEA5A8E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193" y="1981499"/>
            <a:ext cx="5467350" cy="44767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85BC01-13EC-E2F4-6CE8-F6583BCA28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5543" y="2241550"/>
            <a:ext cx="5286375" cy="41148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D16748-4AC6-B60C-5DEF-92F54D296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2187F3-E16A-6B59-0E5A-19BAF6F450AA}"/>
              </a:ext>
            </a:extLst>
          </p:cNvPr>
          <p:cNvSpPr txBox="1"/>
          <p:nvPr/>
        </p:nvSpPr>
        <p:spPr>
          <a:xfrm>
            <a:off x="7615987" y="1954985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Ba-133 Data reconstruction</a:t>
            </a:r>
            <a:endParaRPr lang="zh-CN" alt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FC51AC1-A0AF-0139-204E-311547CB0F27}"/>
              </a:ext>
            </a:extLst>
          </p:cNvPr>
          <p:cNvSpPr txBox="1"/>
          <p:nvPr/>
        </p:nvSpPr>
        <p:spPr>
          <a:xfrm>
            <a:off x="7448116" y="6085742"/>
            <a:ext cx="30188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A" altLang="zh-CN" dirty="0"/>
              <a:t>Total reconstructed photons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78940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FAC31-D6E6-2A4D-EC58-4632AF8B4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136" y="248575"/>
            <a:ext cx="7518536" cy="1544714"/>
          </a:xfrm>
        </p:spPr>
        <p:txBody>
          <a:bodyPr>
            <a:normAutofit/>
          </a:bodyPr>
          <a:lstStyle/>
          <a:p>
            <a:r>
              <a:rPr lang="en-US" altLang="zh-CN" dirty="0"/>
              <a:t>Compare LoLX1 and LoLX2</a:t>
            </a:r>
            <a:endParaRPr lang="zh-CN" alt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B2E7B6E-8F76-FE75-C21F-6F1988BB6868}"/>
              </a:ext>
            </a:extLst>
          </p:cNvPr>
          <p:cNvGrpSpPr/>
          <p:nvPr/>
        </p:nvGrpSpPr>
        <p:grpSpPr>
          <a:xfrm>
            <a:off x="6848128" y="2351711"/>
            <a:ext cx="2605187" cy="2985175"/>
            <a:chOff x="5709428" y="3872825"/>
            <a:chExt cx="2605187" cy="2985175"/>
          </a:xfrm>
        </p:grpSpPr>
        <p:pic>
          <p:nvPicPr>
            <p:cNvPr id="6" name="Google Shape;203;p25">
              <a:extLst>
                <a:ext uri="{FF2B5EF4-FFF2-40B4-BE49-F238E27FC236}">
                  <a16:creationId xmlns:a16="http://schemas.microsoft.com/office/drawing/2014/main" id="{E0C66E36-A318-98C3-ED2C-B1C5EF0FB65E}"/>
                </a:ext>
              </a:extLst>
            </p:cNvPr>
            <p:cNvPicPr preferRelativeResize="0"/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30" b="7030"/>
            <a:stretch/>
          </p:blipFill>
          <p:spPr>
            <a:xfrm>
              <a:off x="5709428" y="3872825"/>
              <a:ext cx="2605187" cy="298517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7" name="Google Shape;208;p25">
              <a:extLst>
                <a:ext uri="{FF2B5EF4-FFF2-40B4-BE49-F238E27FC236}">
                  <a16:creationId xmlns:a16="http://schemas.microsoft.com/office/drawing/2014/main" id="{31D477F2-3231-6D93-1D02-ECFF32B6CFBA}"/>
                </a:ext>
              </a:extLst>
            </p:cNvPr>
            <p:cNvCxnSpPr/>
            <p:nvPr/>
          </p:nvCxnSpPr>
          <p:spPr>
            <a:xfrm flipH="1">
              <a:off x="6294503" y="4556295"/>
              <a:ext cx="33900" cy="10887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stealth" w="med" len="med"/>
              <a:tailEnd type="stealth" w="med" len="med"/>
            </a:ln>
          </p:spPr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AB3E900-F680-FBB8-E114-832D6E098DB7}"/>
              </a:ext>
            </a:extLst>
          </p:cNvPr>
          <p:cNvGrpSpPr/>
          <p:nvPr/>
        </p:nvGrpSpPr>
        <p:grpSpPr>
          <a:xfrm>
            <a:off x="9551171" y="2351710"/>
            <a:ext cx="1792833" cy="2985175"/>
            <a:chOff x="3626414" y="3945604"/>
            <a:chExt cx="1792833" cy="298517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379990C6-C7B1-9CE1-2131-3316B4CCB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/>
            <a:stretch>
              <a:fillRect/>
            </a:stretch>
          </p:blipFill>
          <p:spPr>
            <a:xfrm>
              <a:off x="3626414" y="3945604"/>
              <a:ext cx="1772968" cy="2985175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10" name="Google Shape;208;p25">
              <a:extLst>
                <a:ext uri="{FF2B5EF4-FFF2-40B4-BE49-F238E27FC236}">
                  <a16:creationId xmlns:a16="http://schemas.microsoft.com/office/drawing/2014/main" id="{5822915C-3194-2250-456E-2482957014A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50281" y="4466089"/>
              <a:ext cx="168966" cy="805069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round/>
              <a:headEnd type="stealth" w="med" len="med"/>
              <a:tailEnd type="stealth" w="med" len="med"/>
            </a:ln>
          </p:spPr>
        </p:cxn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3F294F3-DC96-F973-8ED2-C54689D1E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D1068066-5F40-AD1B-D010-AC4F7E5AC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5650" y="1402099"/>
            <a:ext cx="5804622" cy="5207326"/>
          </a:xfrm>
        </p:spPr>
        <p:txBody>
          <a:bodyPr>
            <a:normAutofit fontScale="70000" lnSpcReduction="20000"/>
          </a:bodyPr>
          <a:lstStyle/>
          <a:p>
            <a:r>
              <a:rPr lang="en-CA" altLang="zh-CN" sz="2800" dirty="0"/>
              <a:t>Problems found in LoLX1: </a:t>
            </a:r>
          </a:p>
          <a:p>
            <a:pPr lvl="1"/>
            <a:r>
              <a:rPr lang="en-CA" altLang="zh-CN" sz="2800" dirty="0"/>
              <a:t>Fluorescence from 3D-printed plastic. </a:t>
            </a:r>
          </a:p>
          <a:p>
            <a:pPr lvl="1"/>
            <a:r>
              <a:rPr lang="en-CA" altLang="zh-CN" sz="2800" dirty="0"/>
              <a:t>Detector light yield is lower than expected. </a:t>
            </a:r>
          </a:p>
          <a:p>
            <a:pPr lvl="2"/>
            <a:r>
              <a:rPr lang="en-CA" altLang="zh-CN" sz="2600" dirty="0" err="1"/>
              <a:t>LXe</a:t>
            </a:r>
            <a:r>
              <a:rPr lang="en-CA" altLang="zh-CN" sz="2600" dirty="0"/>
              <a:t> impurity? </a:t>
            </a:r>
          </a:p>
          <a:p>
            <a:pPr lvl="2"/>
            <a:r>
              <a:rPr lang="en-CA" altLang="zh-CN" sz="2600" dirty="0" err="1"/>
              <a:t>SiPMs</a:t>
            </a:r>
            <a:r>
              <a:rPr lang="en-CA" altLang="zh-CN" sz="2600" dirty="0"/>
              <a:t> have lower efficiency? </a:t>
            </a:r>
          </a:p>
          <a:p>
            <a:r>
              <a:rPr lang="en-CA" altLang="zh-CN" sz="2800" dirty="0"/>
              <a:t>Improvements: </a:t>
            </a:r>
          </a:p>
          <a:p>
            <a:pPr lvl="1"/>
            <a:r>
              <a:rPr lang="en-CA" altLang="zh-CN" sz="2800" dirty="0"/>
              <a:t>Adding a PMT. </a:t>
            </a:r>
          </a:p>
          <a:p>
            <a:pPr lvl="1"/>
            <a:r>
              <a:rPr lang="en-CA" altLang="zh-CN" sz="2800" dirty="0"/>
              <a:t>Benchmarking </a:t>
            </a:r>
            <a:r>
              <a:rPr lang="en-CA" altLang="zh-CN" sz="2800" dirty="0" err="1"/>
              <a:t>SiPMs</a:t>
            </a:r>
            <a:r>
              <a:rPr lang="en-CA" altLang="zh-CN" sz="2800" dirty="0"/>
              <a:t> Photon detection efficiency (PDE). </a:t>
            </a:r>
          </a:p>
          <a:p>
            <a:pPr lvl="1"/>
            <a:r>
              <a:rPr lang="en-CA" altLang="zh-CN" sz="2800" dirty="0"/>
              <a:t>Comparing FBK and Hamamatsu </a:t>
            </a:r>
            <a:r>
              <a:rPr lang="en-CA" altLang="zh-CN" sz="2800" dirty="0" err="1"/>
              <a:t>SiPMs</a:t>
            </a:r>
            <a:r>
              <a:rPr lang="en-CA" altLang="zh-CN" sz="2800" dirty="0"/>
              <a:t> performance.</a:t>
            </a:r>
          </a:p>
          <a:p>
            <a:pPr lvl="2"/>
            <a:r>
              <a:rPr lang="en-CA" altLang="zh-CN" sz="2400" dirty="0"/>
              <a:t>Never did it in </a:t>
            </a:r>
            <a:r>
              <a:rPr lang="en-CA" altLang="zh-CN" sz="2400" dirty="0" err="1"/>
              <a:t>LXe</a:t>
            </a:r>
            <a:r>
              <a:rPr lang="en-CA" altLang="zh-CN" sz="2400" dirty="0"/>
              <a:t> before, only in vacuum.</a:t>
            </a:r>
          </a:p>
          <a:p>
            <a:pPr lvl="1"/>
            <a:r>
              <a:rPr lang="en-CA" altLang="zh-CN" sz="2800" dirty="0"/>
              <a:t>Installing a purity monitor. </a:t>
            </a:r>
          </a:p>
          <a:p>
            <a:pPr lvl="1"/>
            <a:r>
              <a:rPr lang="en-CA" altLang="zh-CN" sz="2800" dirty="0"/>
              <a:t>Upgrading to a faster DAQ system.</a:t>
            </a:r>
          </a:p>
        </p:txBody>
      </p:sp>
      <p:pic>
        <p:nvPicPr>
          <p:cNvPr id="12" name="Picture 4" descr="Logo - Download | TRIUMF : Canada's particle accelerator centre">
            <a:extLst>
              <a:ext uri="{FF2B5EF4-FFF2-40B4-BE49-F238E27FC236}">
                <a16:creationId xmlns:a16="http://schemas.microsoft.com/office/drawing/2014/main" id="{BAEDEF52-2E52-470D-947F-B3E981A63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65759" y="136525"/>
            <a:ext cx="1390039" cy="1384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13EF5631-9E25-3266-62EE-3CD1B6F67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29499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90F826-613A-88B4-C316-E58C8618B6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304800"/>
            <a:ext cx="10890929" cy="970528"/>
          </a:xfrm>
        </p:spPr>
        <p:txBody>
          <a:bodyPr/>
          <a:lstStyle/>
          <a:p>
            <a:r>
              <a:rPr lang="en-US" altLang="zh-CN" dirty="0"/>
              <a:t>Goals</a:t>
            </a:r>
            <a:endParaRPr lang="zh-CN" alt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3DCAA3-E1FD-269B-464E-02F685FE03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1275328"/>
            <a:ext cx="5404528" cy="5351839"/>
          </a:xfrm>
        </p:spPr>
        <p:txBody>
          <a:bodyPr>
            <a:normAutofit lnSpcReduction="10000"/>
          </a:bodyPr>
          <a:lstStyle/>
          <a:p>
            <a:pPr lvl="1"/>
            <a:r>
              <a:rPr lang="en-US" altLang="zh-CN" sz="2000" b="1" dirty="0"/>
              <a:t>Study light production of </a:t>
            </a:r>
            <a:r>
              <a:rPr lang="en-US" altLang="zh-CN" sz="2000" b="1" dirty="0" err="1"/>
              <a:t>LXe</a:t>
            </a:r>
            <a:r>
              <a:rPr lang="en-US" altLang="zh-CN" sz="2000" b="1" dirty="0"/>
              <a:t>.</a:t>
            </a:r>
          </a:p>
          <a:p>
            <a:pPr lvl="2"/>
            <a:r>
              <a:rPr lang="en-US" altLang="zh-CN" sz="1800" b="1" dirty="0"/>
              <a:t>Study light yield and energy resolution.</a:t>
            </a:r>
          </a:p>
          <a:p>
            <a:pPr lvl="2"/>
            <a:r>
              <a:rPr lang="en-US" altLang="zh-CN" sz="1800" dirty="0"/>
              <a:t>Scintillation and Cherenkov light.</a:t>
            </a:r>
          </a:p>
          <a:p>
            <a:pPr lvl="1"/>
            <a:r>
              <a:rPr lang="en-US" altLang="zh-CN" sz="2000" dirty="0"/>
              <a:t>Develop and validate simulation model. with experimental data.</a:t>
            </a:r>
          </a:p>
          <a:p>
            <a:pPr lvl="2"/>
            <a:r>
              <a:rPr lang="en-US" altLang="zh-CN" sz="1800" dirty="0">
                <a:latin typeface="Arial (body)"/>
              </a:rPr>
              <a:t>Inform future experiments, such as </a:t>
            </a:r>
            <a:r>
              <a:rPr lang="en-US" altLang="zh-CN" sz="1800" dirty="0" err="1">
                <a:latin typeface="Arial (body)"/>
              </a:rPr>
              <a:t>nEXO</a:t>
            </a:r>
            <a:r>
              <a:rPr lang="en-US" altLang="zh-CN" sz="1800" dirty="0">
                <a:latin typeface="Arial (body)"/>
              </a:rPr>
              <a:t>, and PIONEER.</a:t>
            </a:r>
          </a:p>
          <a:p>
            <a:pPr lvl="1"/>
            <a:r>
              <a:rPr lang="en-US" altLang="zh-CN" sz="2200" dirty="0" err="1"/>
              <a:t>SiPMs</a:t>
            </a:r>
            <a:r>
              <a:rPr lang="en-US" altLang="zh-CN" sz="2200" dirty="0"/>
              <a:t> performance in </a:t>
            </a:r>
            <a:r>
              <a:rPr lang="en-US" altLang="zh-CN" sz="2200" dirty="0" err="1"/>
              <a:t>LXe</a:t>
            </a:r>
            <a:r>
              <a:rPr lang="en-US" altLang="zh-CN" sz="2200" dirty="0"/>
              <a:t>.</a:t>
            </a:r>
          </a:p>
          <a:p>
            <a:pPr lvl="2"/>
            <a:r>
              <a:rPr lang="en-US" altLang="zh-CN" sz="1800" dirty="0"/>
              <a:t>Photon detection efficiency.</a:t>
            </a:r>
          </a:p>
          <a:p>
            <a:pPr lvl="2"/>
            <a:r>
              <a:rPr lang="en-US" altLang="zh-CN" sz="1800" dirty="0"/>
              <a:t>Long term stability operation.</a:t>
            </a:r>
          </a:p>
          <a:p>
            <a:pPr lvl="2"/>
            <a:r>
              <a:rPr lang="en-US" altLang="zh-CN" sz="1800" dirty="0"/>
              <a:t>Cross-talk study. </a:t>
            </a:r>
          </a:p>
          <a:p>
            <a:pPr lvl="3"/>
            <a:r>
              <a:rPr lang="en-US" altLang="zh-CN" sz="1600" dirty="0"/>
              <a:t>We recently published!</a:t>
            </a:r>
          </a:p>
          <a:p>
            <a:pPr lvl="4"/>
            <a:r>
              <a:rPr kumimoji="0" lang="en-CA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Available on </a:t>
            </a:r>
            <a:r>
              <a:rPr kumimoji="0" lang="en-CA" altLang="zh-CN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arXiv</a:t>
            </a:r>
            <a:r>
              <a:rPr kumimoji="0" lang="en-CA" altLang="zh-CN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/>
                <a:ea typeface="黑体" panose="02010609060101010101" pitchFamily="49" charset="-122"/>
                <a:cs typeface="+mn-cs"/>
              </a:rPr>
              <a:t>: 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Lucida Grande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2502.15991</a:t>
            </a:r>
            <a:r>
              <a:rPr kumimoji="0" lang="en-CA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ucida Grande"/>
                <a:ea typeface="+mn-ea"/>
                <a:cs typeface="+mn-cs"/>
              </a:rPr>
              <a:t>.</a:t>
            </a:r>
          </a:p>
          <a:p>
            <a:pPr lvl="4"/>
            <a:r>
              <a:rPr lang="en-CA" altLang="zh-CN" sz="1600" dirty="0">
                <a:solidFill>
                  <a:prstClr val="black"/>
                </a:solidFill>
                <a:latin typeface="+mj-lt"/>
              </a:rPr>
              <a:t>Accepted by EPJ C.</a:t>
            </a:r>
            <a:endParaRPr kumimoji="0" lang="en-CA" altLang="zh-CN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j-lt"/>
              <a:ea typeface="黑体" panose="02010609060101010101" pitchFamily="49" charset="-122"/>
              <a:cs typeface="+mn-cs"/>
            </a:endParaRPr>
          </a:p>
          <a:p>
            <a:pPr lvl="3"/>
            <a:endParaRPr lang="en-US" altLang="zh-CN" sz="1600" dirty="0"/>
          </a:p>
          <a:p>
            <a:pPr lvl="4"/>
            <a:endParaRPr lang="en-US" altLang="zh-CN" sz="1600" dirty="0"/>
          </a:p>
          <a:p>
            <a:pPr lvl="2"/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EC577A-ACAF-7987-711E-10D473537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t>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63C05-6EB6-9286-7075-41DD73B05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pic>
        <p:nvPicPr>
          <p:cNvPr id="6" name="Picture 2" descr="nEXO Overview | nEXO">
            <a:extLst>
              <a:ext uri="{FF2B5EF4-FFF2-40B4-BE49-F238E27FC236}">
                <a16:creationId xmlns:a16="http://schemas.microsoft.com/office/drawing/2014/main" id="{92D6D2B3-E819-9CFA-62CE-E87EEA2B8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007" y="2327136"/>
            <a:ext cx="3362751" cy="2886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F1981FD-73A8-689F-9446-4AC0CCB8A952}"/>
              </a:ext>
            </a:extLst>
          </p:cNvPr>
          <p:cNvSpPr txBox="1"/>
          <p:nvPr/>
        </p:nvSpPr>
        <p:spPr>
          <a:xfrm>
            <a:off x="5862112" y="5194594"/>
            <a:ext cx="375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err="1"/>
              <a:t>nEXO</a:t>
            </a:r>
            <a:r>
              <a:rPr lang="en-US" altLang="zh-CN" sz="1600" dirty="0"/>
              <a:t>:</a:t>
            </a:r>
            <a:br>
              <a:rPr lang="en-US" altLang="zh-CN" sz="1600" dirty="0"/>
            </a:br>
            <a:r>
              <a:rPr lang="en-US" altLang="zh-CN" sz="1600" dirty="0"/>
              <a:t>Neutrinoless double beta decay search</a:t>
            </a:r>
            <a:endParaRPr lang="zh-CN" altLang="en-US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06B12F-548F-9D21-84F5-EC088984E5D1}"/>
              </a:ext>
            </a:extLst>
          </p:cNvPr>
          <p:cNvSpPr txBox="1"/>
          <p:nvPr/>
        </p:nvSpPr>
        <p:spPr>
          <a:xfrm>
            <a:off x="9612552" y="5214914"/>
            <a:ext cx="243734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+mj-lt"/>
              </a:rPr>
              <a:t>PIONEER</a:t>
            </a:r>
            <a:r>
              <a:rPr lang="en-US" altLang="zh-CN" sz="1600" dirty="0">
                <a:latin typeface="+mj-lt"/>
              </a:rPr>
              <a:t>: </a:t>
            </a:r>
            <a:br>
              <a:rPr lang="en-US" altLang="zh-CN" sz="1600" dirty="0">
                <a:latin typeface="+mj-lt"/>
              </a:rPr>
            </a:br>
            <a:r>
              <a:rPr lang="en-US" altLang="zh-CN" sz="1600" dirty="0">
                <a:latin typeface="+mj-lt"/>
              </a:rPr>
              <a:t>Lepton flavor universality</a:t>
            </a:r>
            <a:endParaRPr lang="zh-CN" altLang="en-US" sz="1600" dirty="0">
              <a:latin typeface="+mj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9B07FA80-9251-624B-3083-B4BA5078C6E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0542" t="1" r="8029" b="3568"/>
          <a:stretch>
            <a:fillRect/>
          </a:stretch>
        </p:blipFill>
        <p:spPr>
          <a:xfrm>
            <a:off x="9775345" y="2006848"/>
            <a:ext cx="2081163" cy="3187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427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B5200-6A99-5D9B-7818-4E534BAAE3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426" y="301700"/>
            <a:ext cx="10332474" cy="956649"/>
          </a:xfrm>
        </p:spPr>
        <p:txBody>
          <a:bodyPr/>
          <a:lstStyle/>
          <a:p>
            <a:r>
              <a:rPr lang="en-CA" altLang="zh-CN" dirty="0" err="1"/>
              <a:t>LoLX</a:t>
            </a:r>
            <a:r>
              <a:rPr lang="en-CA" altLang="zh-CN" dirty="0"/>
              <a:t> runs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0EECD4F-9AE6-21FE-C1F2-AD5114EA33A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78426" y="1609292"/>
                <a:ext cx="5972381" cy="4575198"/>
              </a:xfrm>
            </p:spPr>
            <p:txBody>
              <a:bodyPr>
                <a:normAutofit/>
              </a:bodyPr>
              <a:lstStyle/>
              <a:p>
                <a:r>
                  <a:rPr lang="en-CA" altLang="zh-CN" dirty="0"/>
                  <a:t>August 2023 – Run 1, Commissioning:</a:t>
                </a:r>
              </a:p>
              <a:p>
                <a:pPr lvl="1"/>
                <a:r>
                  <a:rPr lang="en-CA" altLang="zh-CN" dirty="0"/>
                  <a:t>Laser calibration and background runs</a:t>
                </a:r>
              </a:p>
              <a:p>
                <a:pPr lvl="1"/>
                <a:r>
                  <a:rPr lang="en-CA" altLang="zh-CN" dirty="0"/>
                  <a:t>External gamma sources.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CA" altLang="zh-CN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CA" altLang="zh-CN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22</m:t>
                        </m:r>
                      </m:sup>
                    </m:sSup>
                    <m:r>
                      <m:rPr>
                        <m:sty m:val="p"/>
                      </m:rPr>
                      <a:rPr lang="en-CA" altLang="zh-CN" b="0" i="0" smtClean="0">
                        <a:latin typeface="Cambria Math" panose="02040503050406030204" pitchFamily="18" charset="0"/>
                      </a:rPr>
                      <m:t>Na</m:t>
                    </m:r>
                  </m:oMath>
                </a14:m>
                <a:r>
                  <a:rPr lang="en-CA" altLang="zh-CN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133</m:t>
                        </m:r>
                      </m:sup>
                    </m:sSup>
                    <m:r>
                      <m:rPr>
                        <m:sty m:val="p"/>
                      </m:rPr>
                      <a:rPr lang="en-CA" altLang="zh-CN" b="0" i="0" smtClean="0">
                        <a:latin typeface="Cambria Math" panose="02040503050406030204" pitchFamily="18" charset="0"/>
                      </a:rPr>
                      <m:t>Ba</m:t>
                    </m:r>
                  </m:oMath>
                </a14:m>
                <a:r>
                  <a:rPr lang="en-CA" altLang="zh-CN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CA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13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m:rPr>
                        <m:sty m:val="p"/>
                      </m:rPr>
                      <a:rPr lang="en-CA" altLang="zh-CN" b="0" i="0" smtClean="0">
                        <a:latin typeface="Cambria Math" panose="02040503050406030204" pitchFamily="18" charset="0"/>
                      </a:rPr>
                      <m:t>Cs</m:t>
                    </m:r>
                  </m:oMath>
                </a14:m>
                <a:endParaRPr lang="en-CA" altLang="zh-CN" dirty="0"/>
              </a:p>
              <a:p>
                <a:r>
                  <a:rPr lang="en-CA" altLang="zh-CN" dirty="0"/>
                  <a:t>January 2025 – Run 2, Engineering:</a:t>
                </a:r>
              </a:p>
              <a:p>
                <a:pPr lvl="1"/>
                <a:r>
                  <a:rPr lang="en-US" altLang="zh-CN" dirty="0"/>
                  <a:t>Same source data.</a:t>
                </a:r>
              </a:p>
              <a:p>
                <a:pPr lvl="1"/>
                <a:r>
                  <a:rPr lang="en-US" altLang="zh-CN" dirty="0"/>
                  <a:t>Swapping HPKs from another batch.</a:t>
                </a:r>
              </a:p>
              <a:p>
                <a:pPr lvl="1"/>
                <a:r>
                  <a:rPr lang="en-US" altLang="zh-CN" dirty="0"/>
                  <a:t>Adding xenon purity monitor (PUMA).</a:t>
                </a:r>
              </a:p>
              <a:p>
                <a:r>
                  <a:rPr lang="en-US" altLang="zh-CN" dirty="0"/>
                  <a:t>Fall 2025 (Planning) – Run 3, physics:</a:t>
                </a:r>
              </a:p>
              <a:p>
                <a:pPr lvl="1"/>
                <a:r>
                  <a:rPr lang="en-US" altLang="zh-CN" dirty="0"/>
                  <a:t>Internal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US" altLang="zh-CN" i="1">
                            <a:latin typeface="Cambria Math" panose="02040503050406030204" pitchFamily="18" charset="0"/>
                          </a:rPr>
                          <m:t>18</m:t>
                        </m:r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r>
                      <m:rPr>
                        <m:sty m:val="p"/>
                      </m:rPr>
                      <a:rPr lang="en-US" altLang="zh-CN">
                        <a:latin typeface="Cambria Math" panose="02040503050406030204" pitchFamily="18" charset="0"/>
                      </a:rPr>
                      <m:t>Hf</m:t>
                    </m:r>
                  </m:oMath>
                </a14:m>
                <a:r>
                  <a:rPr lang="en-US" altLang="zh-CN" dirty="0"/>
                  <a:t> source.</a:t>
                </a:r>
              </a:p>
              <a:p>
                <a:pPr lvl="1"/>
                <a:r>
                  <a:rPr lang="en-CA" altLang="zh-CN" dirty="0"/>
                  <a:t>Wavelength filters.</a:t>
                </a:r>
                <a:endParaRPr lang="zh-CN" alt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0EECD4F-9AE6-21FE-C1F2-AD5114EA33A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78426" y="1609292"/>
                <a:ext cx="5972381" cy="4575198"/>
              </a:xfrm>
              <a:blipFill>
                <a:blip r:embed="rId3"/>
                <a:stretch>
                  <a:fillRect l="-612" t="-133" b="-93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070F80-24C5-A1EC-4047-4AC51B0C0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D7796-F675-488F-AC46-C88938C80352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5" name="Picture 14" descr="A group of people in white coats working on a machine&#10;&#10;AI-generated content may be incorrect.">
            <a:extLst>
              <a:ext uri="{FF2B5EF4-FFF2-40B4-BE49-F238E27FC236}">
                <a16:creationId xmlns:a16="http://schemas.microsoft.com/office/drawing/2014/main" id="{13600E08-940A-1015-0AB0-DB28F6444DB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481" y="136525"/>
            <a:ext cx="5052986" cy="378973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21F076A-5BA7-F922-5576-31BB1CC20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5" t="19015" r="5330"/>
          <a:stretch/>
        </p:blipFill>
        <p:spPr>
          <a:xfrm>
            <a:off x="6490938" y="2866541"/>
            <a:ext cx="2705307" cy="3489809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97EC7B2-007E-D868-2E7E-897D2F3A3920}"/>
              </a:ext>
            </a:extLst>
          </p:cNvPr>
          <p:cNvCxnSpPr>
            <a:cxnSpLocks/>
          </p:cNvCxnSpPr>
          <p:nvPr/>
        </p:nvCxnSpPr>
        <p:spPr>
          <a:xfrm>
            <a:off x="5249731" y="4748981"/>
            <a:ext cx="1803568" cy="94623"/>
          </a:xfrm>
          <a:prstGeom prst="straightConnector1">
            <a:avLst/>
          </a:prstGeom>
          <a:ln w="38100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19B224-48C8-742A-25AC-F7B2AE56A5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6839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C604DD-850C-F7A2-C6FD-80797ADDAD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45806"/>
            <a:ext cx="10890929" cy="875071"/>
          </a:xfrm>
        </p:spPr>
        <p:txBody>
          <a:bodyPr/>
          <a:lstStyle/>
          <a:p>
            <a:r>
              <a:rPr lang="en-US" dirty="0"/>
              <a:t>Challenges in </a:t>
            </a:r>
            <a:r>
              <a:rPr lang="en-US" dirty="0" err="1"/>
              <a:t>LoLX</a:t>
            </a:r>
            <a:r>
              <a:rPr lang="en-US" dirty="0"/>
              <a:t> data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2B7A29-F963-2456-983C-84E2732AB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79" y="1320801"/>
            <a:ext cx="6462059" cy="4878832"/>
          </a:xfrm>
        </p:spPr>
        <p:txBody>
          <a:bodyPr/>
          <a:lstStyle/>
          <a:p>
            <a:r>
              <a:rPr lang="en-CA" dirty="0"/>
              <a:t>We want to study the energy resolution of using </a:t>
            </a:r>
            <a:r>
              <a:rPr lang="en-CA" dirty="0" err="1"/>
              <a:t>SiPMs</a:t>
            </a:r>
            <a:r>
              <a:rPr lang="en-CA" dirty="0"/>
              <a:t> in xenon.</a:t>
            </a:r>
          </a:p>
          <a:p>
            <a:r>
              <a:rPr lang="en-CA" dirty="0"/>
              <a:t>Position dependent light collection efficiency </a:t>
            </a:r>
            <a:r>
              <a:rPr lang="en-US" altLang="zh-CN" dirty="0"/>
              <a:t>smears</a:t>
            </a:r>
            <a:r>
              <a:rPr lang="en-CA" dirty="0"/>
              <a:t> energy resolution.</a:t>
            </a:r>
          </a:p>
          <a:p>
            <a:r>
              <a:rPr lang="en-CA" dirty="0"/>
              <a:t>Photon detection efficiency (PDE) difference </a:t>
            </a:r>
            <a:r>
              <a:rPr lang="en-CA" altLang="zh-CN" dirty="0"/>
              <a:t>three photosensor types (FBK, HPK, PMT). </a:t>
            </a:r>
          </a:p>
          <a:p>
            <a:pPr lvl="1"/>
            <a:r>
              <a:rPr lang="en-CA" dirty="0" err="1"/>
              <a:t>SiPMs</a:t>
            </a:r>
            <a:r>
              <a:rPr lang="en-CA" dirty="0"/>
              <a:t> performance in liquid xenon is one of study goals.</a:t>
            </a:r>
          </a:p>
          <a:p>
            <a:endParaRPr lang="en-CA" dirty="0"/>
          </a:p>
          <a:p>
            <a:endParaRPr lang="en-C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84FE8E8-84A2-1D56-3EFB-4F5D6D1AC20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297" t="5944" r="18320" b="6099"/>
          <a:stretch/>
        </p:blipFill>
        <p:spPr>
          <a:xfrm>
            <a:off x="8138987" y="0"/>
            <a:ext cx="2550453" cy="2884879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5CA62FF5-E069-4140-8B63-9EE4D576AC37}"/>
              </a:ext>
            </a:extLst>
          </p:cNvPr>
          <p:cNvGrpSpPr/>
          <p:nvPr/>
        </p:nvGrpSpPr>
        <p:grpSpPr>
          <a:xfrm>
            <a:off x="1472757" y="4269853"/>
            <a:ext cx="4943539" cy="2588147"/>
            <a:chOff x="656408" y="4273345"/>
            <a:chExt cx="4943539" cy="258814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9F42432-163F-08DB-8E9A-33FAA9E7F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37"/>
            <a:stretch/>
          </p:blipFill>
          <p:spPr>
            <a:xfrm>
              <a:off x="656408" y="4273345"/>
              <a:ext cx="4943539" cy="258465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B29CC27-045C-5072-CEC2-0F6CB932E62B}"/>
                    </a:ext>
                  </a:extLst>
                </p:cNvPr>
                <p:cNvSpPr txBox="1"/>
                <p:nvPr/>
              </p:nvSpPr>
              <p:spPr>
                <a:xfrm>
                  <a:off x="2564365" y="4832482"/>
                  <a:ext cx="2964873" cy="3970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lvl="1" algn="ctr"/>
                  <a14:m>
                    <m:oMath xmlns:m="http://schemas.openxmlformats.org/officeDocument/2006/math">
                      <m:sSup>
                        <m:sSupPr>
                          <m:ctrlPr>
                            <a:rPr lang="en-CA" altLang="zh-CN" sz="1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CA" altLang="zh-CN" sz="1800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p>
                          <m:r>
                            <a:rPr lang="en-CA" altLang="zh-CN" sz="1800" b="0" i="1" smtClean="0">
                              <a:latin typeface="Cambria Math" panose="02040503050406030204" pitchFamily="18" charset="0"/>
                            </a:rPr>
                            <m:t>133</m:t>
                          </m:r>
                        </m:sup>
                      </m:sSup>
                      <m:r>
                        <m:rPr>
                          <m:sty m:val="p"/>
                        </m:rPr>
                        <a:rPr lang="en-CA" altLang="zh-CN" sz="1800" b="0" i="0" smtClean="0">
                          <a:latin typeface="Cambria Math" panose="02040503050406030204" pitchFamily="18" charset="0"/>
                        </a:rPr>
                        <m:t>Ba</m:t>
                      </m:r>
                      <m:r>
                        <a:rPr lang="en-US" altLang="zh-CN" sz="1800" b="0" i="1" smtClean="0">
                          <a:latin typeface="Cambria Math" panose="02040503050406030204" pitchFamily="18" charset="0"/>
                        </a:rPr>
                        <m:t>,  </m:t>
                      </m:r>
                      <m:sSub>
                        <m:sSubPr>
                          <m:ctrlPr>
                            <a:rPr lang="en-US" altLang="zh-CN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altLang="zh-CN" sz="1800"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lang="en-US" altLang="zh-CN" sz="1800" i="1">
                              <a:latin typeface="Cambria Math" panose="02040503050406030204" pitchFamily="18" charset="0"/>
                            </a:rPr>
                            <m:t>𝛾</m:t>
                          </m:r>
                        </m:sub>
                      </m:sSub>
                      <m:r>
                        <a:rPr lang="en-US" altLang="zh-CN" sz="18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1800" b="0" i="1" smtClean="0">
                          <a:latin typeface="Cambria Math" panose="02040503050406030204" pitchFamily="18" charset="0"/>
                        </a:rPr>
                        <m:t>356</m:t>
                      </m:r>
                    </m:oMath>
                  </a14:m>
                  <a:r>
                    <a:rPr lang="en-CA" altLang="zh-CN" sz="1800" dirty="0"/>
                    <a:t> keV</a:t>
                  </a: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3B29CC27-045C-5072-CEC2-0F6CB932E62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64365" y="4832482"/>
                  <a:ext cx="2964873" cy="397032"/>
                </a:xfrm>
                <a:prstGeom prst="rect">
                  <a:avLst/>
                </a:prstGeom>
                <a:blipFill>
                  <a:blip r:embed="rId4"/>
                  <a:stretch>
                    <a:fillRect t="-6154" b="-18462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6D332F6-4344-7783-1FE2-6385E0A63F57}"/>
                    </a:ext>
                  </a:extLst>
                </p:cNvPr>
                <p:cNvSpPr txBox="1"/>
                <p:nvPr/>
              </p:nvSpPr>
              <p:spPr>
                <a:xfrm>
                  <a:off x="2734443" y="6492160"/>
                  <a:ext cx="1144159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CA" altLang="zh-CN" b="0" i="0" smtClean="0">
                            <a:latin typeface="Cambria Math" panose="02040503050406030204" pitchFamily="18" charset="0"/>
                          </a:rPr>
                          <m:t>PE</m:t>
                        </m:r>
                        <m:r>
                          <a:rPr lang="en-CA" altLang="zh-CN" b="0" i="0" smtClean="0">
                            <a:latin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CA" altLang="zh-CN" b="0" i="0" smtClean="0">
                            <a:latin typeface="Cambria Math" panose="02040503050406030204" pitchFamily="18" charset="0"/>
                          </a:rPr>
                          <m:t>m</m:t>
                        </m:r>
                        <m:sSup>
                          <m:sSupPr>
                            <m:ctrlP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CA" altLang="zh-CN" b="0" i="0" smtClean="0">
                                <a:latin typeface="Cambria Math" panose="02040503050406030204" pitchFamily="18" charset="0"/>
                              </a:rPr>
                              <m:t>m</m:t>
                            </m:r>
                          </m:e>
                          <m:sup>
                            <m:r>
                              <a:rPr lang="en-CA" altLang="zh-CN" b="0" i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06D332F6-4344-7783-1FE2-6385E0A63F5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34443" y="6492160"/>
                  <a:ext cx="1144159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4754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91A956-26A9-3011-2792-0B230FEFA7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B3FC5470-1106-7AA5-19A0-F6F9DD671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14CB3465-2239-5C6B-8DA4-0A76E66553EA}"/>
              </a:ext>
            </a:extLst>
          </p:cNvPr>
          <p:cNvGrpSpPr/>
          <p:nvPr/>
        </p:nvGrpSpPr>
        <p:grpSpPr>
          <a:xfrm>
            <a:off x="7453145" y="2884879"/>
            <a:ext cx="4230019" cy="3536380"/>
            <a:chOff x="5816942" y="2633472"/>
            <a:chExt cx="4230019" cy="353638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058C0DE-5918-5948-BF30-E525D6511AB7}"/>
                </a:ext>
              </a:extLst>
            </p:cNvPr>
            <p:cNvGrpSpPr/>
            <p:nvPr/>
          </p:nvGrpSpPr>
          <p:grpSpPr>
            <a:xfrm>
              <a:off x="5816942" y="2633472"/>
              <a:ext cx="4147131" cy="3336189"/>
              <a:chOff x="600759" y="3465064"/>
              <a:chExt cx="4147131" cy="3336189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5A4138AD-F41E-BE08-06E7-CEACC27C96F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00759" y="3759554"/>
                <a:ext cx="4147131" cy="3041699"/>
              </a:xfrm>
              <a:prstGeom prst="rect">
                <a:avLst/>
              </a:prstGeom>
            </p:spPr>
          </p:pic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7" name="TextBox 6">
                    <a:extLst>
                      <a:ext uri="{FF2B5EF4-FFF2-40B4-BE49-F238E27FC236}">
                        <a16:creationId xmlns:a16="http://schemas.microsoft.com/office/drawing/2014/main" id="{818BD132-05EF-828E-A49F-89DC7A698C53}"/>
                      </a:ext>
                    </a:extLst>
                  </p:cNvPr>
                  <p:cNvSpPr txBox="1"/>
                  <p:nvPr/>
                </p:nvSpPr>
                <p:spPr>
                  <a:xfrm>
                    <a:off x="1243476" y="3465064"/>
                    <a:ext cx="3362703" cy="369332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14:m>
                      <m:oMath xmlns:m="http://schemas.openxmlformats.org/officeDocument/2006/math">
                        <m:sSup>
                          <m:sSupPr>
                            <m:ctrlP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e>
                          <m:sup>
                            <m:r>
                              <a:rPr lang="en-US" altLang="zh-CN" b="0" i="1" smtClean="0">
                                <a:latin typeface="Cambria Math" panose="02040503050406030204" pitchFamily="18" charset="0"/>
                              </a:rPr>
                              <m:t>133</m:t>
                            </m:r>
                          </m:sup>
                        </m:sSup>
                      </m:oMath>
                    </a14:m>
                    <a:r>
                      <a:rPr lang="en-CA" altLang="zh-CN" dirty="0"/>
                      <a:t>Ba 356keV gamma source </a:t>
                    </a:r>
                    <a:endParaRPr lang="en-CA" dirty="0"/>
                  </a:p>
                </p:txBody>
              </p:sp>
            </mc:Choice>
            <mc:Fallback xmlns="">
              <p:sp>
                <p:nvSpPr>
                  <p:cNvPr id="13" name="TextBox 12">
                    <a:extLst>
                      <a:ext uri="{FF2B5EF4-FFF2-40B4-BE49-F238E27FC236}">
                        <a16:creationId xmlns:a16="http://schemas.microsoft.com/office/drawing/2014/main" id="{DC3A879A-B5FF-6C18-1F39-59F36F596C5C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243476" y="3465064"/>
                    <a:ext cx="3362703" cy="369332"/>
                  </a:xfrm>
                  <a:prstGeom prst="rect">
                    <a:avLst/>
                  </a:prstGeom>
                  <a:blipFill>
                    <a:blip r:embed="rId7"/>
                    <a:stretch>
                      <a:fillRect t="-8197" b="-24590"/>
                    </a:stretch>
                  </a:blipFill>
                </p:spPr>
                <p:txBody>
                  <a:bodyPr/>
                  <a:lstStyle/>
                  <a:p>
                    <a:r>
                      <a:rPr lang="en-CA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351D709-7275-F7E1-CCA2-01C1497C8206}"/>
                </a:ext>
              </a:extLst>
            </p:cNvPr>
            <p:cNvSpPr txBox="1"/>
            <p:nvPr/>
          </p:nvSpPr>
          <p:spPr>
            <a:xfrm>
              <a:off x="6940783" y="5183949"/>
              <a:ext cx="198644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/>
                <a:t>~50% Resolution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2D58D5-8A55-B2A0-5A65-08A02C12BE7E}"/>
                </a:ext>
              </a:extLst>
            </p:cNvPr>
            <p:cNvSpPr txBox="1"/>
            <p:nvPr/>
          </p:nvSpPr>
          <p:spPr>
            <a:xfrm>
              <a:off x="6684258" y="5800520"/>
              <a:ext cx="336270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CA" dirty="0"/>
                <a:t>Total detected charge [PE]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647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3449E2-DC24-4213-FC08-5CBD0E0E75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80569"/>
            <a:ext cx="10890929" cy="2188312"/>
          </a:xfrm>
        </p:spPr>
        <p:txBody>
          <a:bodyPr/>
          <a:lstStyle/>
          <a:p>
            <a:r>
              <a:rPr lang="en-CA" dirty="0"/>
              <a:t>Chroma – GPU </a:t>
            </a:r>
            <a:r>
              <a:rPr lang="en-US" altLang="zh-CN" dirty="0"/>
              <a:t>Optical Simulation</a:t>
            </a: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2D9E78-CC8C-B58F-CB6B-BE9E7F5B52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79" y="1219199"/>
            <a:ext cx="7746837" cy="5358232"/>
          </a:xfrm>
        </p:spPr>
        <p:txBody>
          <a:bodyPr>
            <a:normAutofit lnSpcReduction="10000"/>
          </a:bodyPr>
          <a:lstStyle/>
          <a:p>
            <a:r>
              <a:rPr lang="en-CA" altLang="zh-CN" dirty="0"/>
              <a:t>Chroma is an optical photon simulation for particle physics detectors.</a:t>
            </a:r>
          </a:p>
          <a:p>
            <a:r>
              <a:rPr lang="en-US" altLang="zh-CN" dirty="0"/>
              <a:t>GPU-based photon transport simulation.</a:t>
            </a:r>
          </a:p>
          <a:p>
            <a:pPr lvl="1"/>
            <a:r>
              <a:rPr lang="en-CA" altLang="zh-CN" dirty="0"/>
              <a:t>Development in Python (core simulation in CUDA-C).</a:t>
            </a:r>
          </a:p>
          <a:p>
            <a:pPr lvl="1"/>
            <a:r>
              <a:rPr lang="en-CA" altLang="zh-CN" dirty="0"/>
              <a:t>~100 times faster than G4OpticalPhoton.</a:t>
            </a:r>
          </a:p>
          <a:p>
            <a:r>
              <a:rPr lang="en-CA" altLang="zh-CN" dirty="0"/>
              <a:t>Does:  </a:t>
            </a:r>
          </a:p>
          <a:p>
            <a:pPr lvl="1"/>
            <a:r>
              <a:rPr lang="en-US" altLang="zh-CN" dirty="0"/>
              <a:t>Take the energy deposition in GEANT4 as input.</a:t>
            </a:r>
          </a:p>
          <a:p>
            <a:pPr lvl="2"/>
            <a:r>
              <a:rPr lang="en-US" altLang="zh-CN" dirty="0"/>
              <a:t>Or other user defined photon generators.</a:t>
            </a:r>
            <a:endParaRPr lang="en-CA" altLang="zh-CN" dirty="0"/>
          </a:p>
          <a:p>
            <a:pPr lvl="1"/>
            <a:r>
              <a:rPr lang="en-CA" altLang="zh-CN" dirty="0"/>
              <a:t>Optical Photon Transport. </a:t>
            </a:r>
          </a:p>
          <a:p>
            <a:pPr lvl="2"/>
            <a:r>
              <a:rPr lang="en-CA" altLang="zh-CN" dirty="0"/>
              <a:t>Refractive index, wavelength shifter, scattering, attenuation length… </a:t>
            </a:r>
          </a:p>
          <a:p>
            <a:pPr lvl="1"/>
            <a:r>
              <a:rPr lang="en-CA" altLang="zh-CN" dirty="0"/>
              <a:t>Photon Detection.</a:t>
            </a:r>
          </a:p>
          <a:p>
            <a:pPr lvl="2"/>
            <a:r>
              <a:rPr lang="en-CA" altLang="zh-CN" dirty="0"/>
              <a:t>Angular and wavelength dependent </a:t>
            </a:r>
            <a:r>
              <a:rPr lang="en-CA" altLang="zh-CN" dirty="0" err="1"/>
              <a:t>SiPM</a:t>
            </a:r>
            <a:r>
              <a:rPr lang="en-CA" altLang="zh-CN" dirty="0"/>
              <a:t> photon detection efficiency based on measurement at TRIUMF.</a:t>
            </a:r>
          </a:p>
          <a:p>
            <a:pPr lvl="2"/>
            <a:r>
              <a:rPr lang="en-CA" altLang="zh-CN" dirty="0"/>
              <a:t>Fully customized detection logic.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CD001D-A187-BF12-D5F4-0A01D3C86D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1033A0-3249-43DE-7A46-7AA80459E8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87156" y="280569"/>
            <a:ext cx="2811610" cy="29353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1D3D606-EF5B-4A36-4A4A-F9498074AA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64448" y="3067919"/>
            <a:ext cx="2505054" cy="3288431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8900EB1E-2FA2-C320-3A0B-7387FB2261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379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FB68E-CF22-18E9-427C-10E805E241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66700"/>
            <a:ext cx="10890929" cy="800100"/>
          </a:xfrm>
        </p:spPr>
        <p:txBody>
          <a:bodyPr/>
          <a:lstStyle/>
          <a:p>
            <a:r>
              <a:rPr lang="en-CA" dirty="0"/>
              <a:t>Geant 4 and Chroma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04565D-31FF-4DAC-65CF-24F54FC015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1206500"/>
            <a:ext cx="10890928" cy="4993132"/>
          </a:xfrm>
        </p:spPr>
        <p:txBody>
          <a:bodyPr/>
          <a:lstStyle/>
          <a:p>
            <a:r>
              <a:rPr lang="en-CA" dirty="0"/>
              <a:t>Energy deposition in GEANT4 vs light production in Chroma.</a:t>
            </a:r>
          </a:p>
          <a:p>
            <a:pPr lvl="1"/>
            <a:r>
              <a:rPr lang="en-CA" dirty="0"/>
              <a:t>Light yield base on NEST model.</a:t>
            </a:r>
          </a:p>
          <a:p>
            <a:pPr lvl="2"/>
            <a:r>
              <a:rPr lang="en-US" altLang="zh-CN" dirty="0"/>
              <a:t>NEST</a:t>
            </a:r>
            <a:r>
              <a:rPr lang="en-CA" altLang="zh-CN" dirty="0"/>
              <a:t>: </a:t>
            </a:r>
            <a:r>
              <a:rPr lang="en-CA" altLang="zh-CN" dirty="0">
                <a:solidFill>
                  <a:schemeClr val="accent1">
                    <a:lumMod val="75000"/>
                  </a:schemeClr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Noble Element Simulation Technique</a:t>
            </a:r>
            <a:r>
              <a:rPr lang="en-CA" altLang="zh-CN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CA" dirty="0"/>
          </a:p>
          <a:p>
            <a:r>
              <a:rPr lang="en-CA" dirty="0"/>
              <a:t>Ba-133 source example: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F0C938-6AB3-AE4C-BB52-184BC4FC4E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82E88E-1D30-6921-8594-9BDECA73DB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7</a:t>
            </a:fld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55CA1D4-CE61-5CEC-DEA1-09C311D703D0}"/>
              </a:ext>
            </a:extLst>
          </p:cNvPr>
          <p:cNvGrpSpPr/>
          <p:nvPr/>
        </p:nvGrpSpPr>
        <p:grpSpPr>
          <a:xfrm>
            <a:off x="660991" y="2864938"/>
            <a:ext cx="5012972" cy="3993062"/>
            <a:chOff x="710608" y="2489200"/>
            <a:chExt cx="5012972" cy="399306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0B5EBC4-5D2B-3C74-312A-90E42E1C4F2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0608" y="2489200"/>
              <a:ext cx="5012972" cy="386715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FA86D47-BC09-4BA7-97F3-C84B50890AC7}"/>
                </a:ext>
              </a:extLst>
            </p:cNvPr>
            <p:cNvSpPr txBox="1"/>
            <p:nvPr/>
          </p:nvSpPr>
          <p:spPr>
            <a:xfrm>
              <a:off x="1157907" y="2578600"/>
              <a:ext cx="319964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A" altLang="zh-CN" dirty="0"/>
                <a:t>Geant4 Energy deposition 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AACC4F7-AFAB-EC3A-3E9E-EBAC5FC8E658}"/>
                </a:ext>
              </a:extLst>
            </p:cNvPr>
            <p:cNvSpPr txBox="1"/>
            <p:nvPr/>
          </p:nvSpPr>
          <p:spPr>
            <a:xfrm>
              <a:off x="2471132" y="6112930"/>
              <a:ext cx="188641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CA" altLang="zh-CN" dirty="0"/>
                <a:t>Energy [keV]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D6E85D1-BC6A-22B2-F987-52408D7FF82A}"/>
              </a:ext>
            </a:extLst>
          </p:cNvPr>
          <p:cNvGrpSpPr/>
          <p:nvPr/>
        </p:nvGrpSpPr>
        <p:grpSpPr>
          <a:xfrm>
            <a:off x="6121262" y="1949450"/>
            <a:ext cx="5269314" cy="4114800"/>
            <a:chOff x="6115136" y="2241550"/>
            <a:chExt cx="5269314" cy="411480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0F9F3CA-05AB-8B23-703D-7B93BBAC7A4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15136" y="2241550"/>
              <a:ext cx="5269314" cy="403607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976FB2F-0AE9-F62A-2BEA-2932E9EBC4A0}"/>
                </a:ext>
              </a:extLst>
            </p:cNvPr>
            <p:cNvSpPr txBox="1"/>
            <p:nvPr/>
          </p:nvSpPr>
          <p:spPr>
            <a:xfrm>
              <a:off x="6556663" y="2351088"/>
              <a:ext cx="31996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CA" altLang="zh-CN" dirty="0"/>
                <a:t>Chroma light production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8E74C27-9819-E64E-D5C4-25C68A5D8285}"/>
                </a:ext>
              </a:extLst>
            </p:cNvPr>
            <p:cNvSpPr txBox="1"/>
            <p:nvPr/>
          </p:nvSpPr>
          <p:spPr>
            <a:xfrm>
              <a:off x="7461793" y="5987018"/>
              <a:ext cx="31996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CA" altLang="zh-CN" dirty="0"/>
                <a:t>Number of photon generated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8923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CD85E-58C2-43C2-1DFE-CD249EC74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45097"/>
            <a:ext cx="10890929" cy="829559"/>
          </a:xfrm>
        </p:spPr>
        <p:txBody>
          <a:bodyPr/>
          <a:lstStyle/>
          <a:p>
            <a:r>
              <a:rPr lang="en-CA" dirty="0"/>
              <a:t>Simulation data compare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7EC9-20F4-95BA-C9B2-88903C1249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1216058"/>
            <a:ext cx="10890928" cy="4983574"/>
          </a:xfrm>
        </p:spPr>
        <p:txBody>
          <a:bodyPr/>
          <a:lstStyle/>
          <a:p>
            <a:r>
              <a:rPr lang="en-CA" dirty="0"/>
              <a:t>Simulation also shows the similar feature with low energy resolution.</a:t>
            </a:r>
          </a:p>
          <a:p>
            <a:r>
              <a:rPr lang="en-CA" dirty="0"/>
              <a:t>Sum all the channels without correction.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5B5D14-38BA-144F-BD15-6D101F421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993D0081-8BFC-762F-8E61-DD8FB1B51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Xiang Li -- CAP 2025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5A2300A1-6CC3-593B-C43B-18EF48CE8751}"/>
              </a:ext>
            </a:extLst>
          </p:cNvPr>
          <p:cNvGrpSpPr/>
          <p:nvPr/>
        </p:nvGrpSpPr>
        <p:grpSpPr>
          <a:xfrm>
            <a:off x="995749" y="2558529"/>
            <a:ext cx="4909751" cy="3712882"/>
            <a:chOff x="2518355" y="1864853"/>
            <a:chExt cx="5786548" cy="4608539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C688E8C4-2B1B-E9DA-F167-AADA98310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518355" y="1864853"/>
              <a:ext cx="5786548" cy="4413138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9806E93-DBB9-D9D8-8948-0187D9066BBC}"/>
                </a:ext>
              </a:extLst>
            </p:cNvPr>
            <p:cNvSpPr txBox="1"/>
            <p:nvPr/>
          </p:nvSpPr>
          <p:spPr>
            <a:xfrm>
              <a:off x="3965351" y="6014966"/>
              <a:ext cx="3815672" cy="4584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CA" dirty="0"/>
                <a:t>Total detected charge [PE]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28C8206-5C40-586E-B21B-CA3A9723B633}"/>
              </a:ext>
            </a:extLst>
          </p:cNvPr>
          <p:cNvGrpSpPr/>
          <p:nvPr/>
        </p:nvGrpSpPr>
        <p:grpSpPr>
          <a:xfrm>
            <a:off x="6304409" y="2495399"/>
            <a:ext cx="4655692" cy="3704233"/>
            <a:chOff x="6304409" y="2495399"/>
            <a:chExt cx="4655692" cy="3704233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ADFF85F-DAA7-EB26-A40D-A77238941C3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04409" y="2495399"/>
              <a:ext cx="4655692" cy="355068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73FBC93-1B20-E802-3E89-65A8712DB765}"/>
                </a:ext>
              </a:extLst>
            </p:cNvPr>
            <p:cNvSpPr txBox="1"/>
            <p:nvPr/>
          </p:nvSpPr>
          <p:spPr>
            <a:xfrm>
              <a:off x="7488911" y="5830300"/>
              <a:ext cx="323750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CA" dirty="0"/>
                <a:t>Total detected charge [PE]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E516E12-2D9C-B762-7324-C74F00785F75}"/>
                  </a:ext>
                </a:extLst>
              </p:cNvPr>
              <p:cNvSpPr txBox="1"/>
              <p:nvPr/>
            </p:nvSpPr>
            <p:spPr>
              <a:xfrm>
                <a:off x="2617438" y="3876095"/>
                <a:ext cx="2964873" cy="3970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 algn="ctr"/>
                <a14:m>
                  <m:oMath xmlns:m="http://schemas.openxmlformats.org/officeDocument/2006/math">
                    <m:sSup>
                      <m:sSupPr>
                        <m:ctrlPr>
                          <a:rPr lang="en-CA" altLang="zh-CN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CA" altLang="zh-CN" sz="1800" b="0" i="1" smtClean="0">
                            <a:latin typeface="Cambria Math" panose="02040503050406030204" pitchFamily="18" charset="0"/>
                          </a:rPr>
                          <m:t>133</m:t>
                        </m:r>
                      </m:sup>
                    </m:sSup>
                    <m:r>
                      <m:rPr>
                        <m:sty m:val="p"/>
                      </m:rPr>
                      <a:rPr lang="en-CA" altLang="zh-CN" sz="1800" b="0" i="0" smtClean="0">
                        <a:latin typeface="Cambria Math" panose="02040503050406030204" pitchFamily="18" charset="0"/>
                      </a:rPr>
                      <m:t>Ba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356</m:t>
                    </m:r>
                  </m:oMath>
                </a14:m>
                <a:r>
                  <a:rPr lang="en-CA" altLang="zh-CN" sz="1800" dirty="0"/>
                  <a:t> keV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E516E12-2D9C-B762-7324-C74F00785F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17438" y="3876095"/>
                <a:ext cx="2964873" cy="397032"/>
              </a:xfrm>
              <a:prstGeom prst="rect">
                <a:avLst/>
              </a:prstGeom>
              <a:blipFill>
                <a:blip r:embed="rId5"/>
                <a:stretch>
                  <a:fillRect t="-7692" b="-1846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802B675-B789-BE86-9385-5B85B304DF9D}"/>
                  </a:ext>
                </a:extLst>
              </p:cNvPr>
              <p:cNvSpPr txBox="1"/>
              <p:nvPr/>
            </p:nvSpPr>
            <p:spPr>
              <a:xfrm>
                <a:off x="7063714" y="3955050"/>
                <a:ext cx="2964873" cy="3970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lvl="1" algn="ctr"/>
                <a14:m>
                  <m:oMath xmlns:m="http://schemas.openxmlformats.org/officeDocument/2006/math">
                    <m:sSup>
                      <m:sSupPr>
                        <m:ctrlPr>
                          <a:rPr lang="en-CA" altLang="zh-CN" sz="1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CA" altLang="zh-CN" sz="18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p>
                        <m:r>
                          <a:rPr lang="en-CA" altLang="zh-CN" sz="1800" b="0" i="1" smtClean="0">
                            <a:latin typeface="Cambria Math" panose="02040503050406030204" pitchFamily="18" charset="0"/>
                          </a:rPr>
                          <m:t>137</m:t>
                        </m:r>
                      </m:sup>
                    </m:sSup>
                    <m:r>
                      <m:rPr>
                        <m:sty m:val="p"/>
                      </m:rPr>
                      <a:rPr lang="en-CA" altLang="zh-CN" sz="1800" b="0" i="0" smtClean="0">
                        <a:latin typeface="Cambria Math" panose="02040503050406030204" pitchFamily="18" charset="0"/>
                      </a:rPr>
                      <m:t>Cs</m:t>
                    </m:r>
                    <m:r>
                      <a:rPr lang="en-US" altLang="zh-CN" sz="1800" b="0" i="1" smtClean="0"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en-US" altLang="zh-CN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1800">
                            <a:latin typeface="Cambria Math" panose="02040503050406030204" pitchFamily="18" charset="0"/>
                          </a:rPr>
                          <m:t>E</m:t>
                        </m:r>
                      </m:e>
                      <m:sub>
                        <m:r>
                          <a:rPr lang="en-US" altLang="zh-CN" sz="1800" i="1">
                            <a:latin typeface="Cambria Math" panose="02040503050406030204" pitchFamily="18" charset="0"/>
                          </a:rPr>
                          <m:t>𝛾</m:t>
                        </m:r>
                      </m:sub>
                    </m:sSub>
                    <m:r>
                      <a:rPr lang="en-US" altLang="zh-CN" sz="18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sz="1800" b="0" i="1" smtClean="0">
                        <a:latin typeface="Cambria Math" panose="02040503050406030204" pitchFamily="18" charset="0"/>
                      </a:rPr>
                      <m:t>662</m:t>
                    </m:r>
                  </m:oMath>
                </a14:m>
                <a:r>
                  <a:rPr lang="en-CA" altLang="zh-CN" sz="1800" dirty="0"/>
                  <a:t> keV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D802B675-B789-BE86-9385-5B85B304DF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63714" y="3955050"/>
                <a:ext cx="2964873" cy="397032"/>
              </a:xfrm>
              <a:prstGeom prst="rect">
                <a:avLst/>
              </a:prstGeom>
              <a:blipFill>
                <a:blip r:embed="rId6"/>
                <a:stretch>
                  <a:fillRect t="-7692" b="-18462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59687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43FEC-8E8F-CCB1-0802-ADEE9FDEB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294968"/>
            <a:ext cx="10890929" cy="884903"/>
          </a:xfrm>
        </p:spPr>
        <p:txBody>
          <a:bodyPr/>
          <a:lstStyle/>
          <a:p>
            <a:r>
              <a:rPr lang="en-CA" dirty="0"/>
              <a:t>Position and energy reconstruction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1399F8-39AB-EB54-0698-49ACD52F45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0080" y="1278194"/>
                <a:ext cx="5627985" cy="5201264"/>
              </a:xfrm>
            </p:spPr>
            <p:txBody>
              <a:bodyPr>
                <a:normAutofit/>
              </a:bodyPr>
              <a:lstStyle/>
              <a:p>
                <a:r>
                  <a:rPr lang="en-CA" altLang="zh-CN" b="0" dirty="0"/>
                  <a:t>Simulation with electron gun energy ~356keV.</a:t>
                </a:r>
              </a:p>
              <a:p>
                <a:pPr lvl="1"/>
                <a:r>
                  <a:rPr lang="en-CA" altLang="zh-CN" dirty="0"/>
                  <a:t>NEST photon generator.</a:t>
                </a:r>
              </a:p>
              <a:p>
                <a:pPr lvl="2"/>
                <a:r>
                  <a:rPr lang="en-US" altLang="zh-CN" dirty="0"/>
                  <a:t>NEST</a:t>
                </a:r>
                <a:r>
                  <a:rPr lang="en-CA" altLang="zh-CN" dirty="0"/>
                  <a:t>: </a:t>
                </a:r>
                <a:r>
                  <a:rPr lang="en-CA" altLang="zh-CN" dirty="0">
                    <a:solidFill>
                      <a:schemeClr val="accent1">
                        <a:lumMod val="75000"/>
                      </a:schemeClr>
                    </a:solidFill>
                    <a:hlinkClick r:id="rId3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Noble Element Simulation Technique</a:t>
                </a:r>
                <a:r>
                  <a:rPr lang="en-CA" altLang="zh-CN" dirty="0">
                    <a:solidFill>
                      <a:schemeClr val="accent1">
                        <a:lumMod val="75000"/>
                      </a:schemeClr>
                    </a:solidFill>
                  </a:rPr>
                  <a:t>.</a:t>
                </a:r>
                <a:endParaRPr lang="en-CA" altLang="zh-CN" b="0" dirty="0">
                  <a:solidFill>
                    <a:schemeClr val="accent1">
                      <a:lumMod val="75000"/>
                    </a:schemeClr>
                  </a:solidFill>
                </a:endParaRPr>
              </a:p>
              <a:p>
                <a:pPr lvl="1"/>
                <a:r>
                  <a:rPr lang="en-CA" altLang="zh-CN" b="0" dirty="0"/>
                  <a:t>Scintillation photons with real wavelength distribution.</a:t>
                </a:r>
              </a:p>
              <a:p>
                <a:r>
                  <a:rPr lang="en-CA" altLang="zh-CN" dirty="0"/>
                  <a:t>We need to map </a:t>
                </a:r>
                <a14:m>
                  <m:oMath xmlns:m="http://schemas.openxmlformats.org/officeDocument/2006/math">
                    <m:r>
                      <a:rPr lang="en-CA" altLang="zh-CN" b="1" i="1" smtClean="0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CA" altLang="zh-CN" b="0" i="1" smtClean="0">
                        <a:latin typeface="Cambria Math" panose="02040503050406030204" pitchFamily="18" charset="0"/>
                      </a:rPr>
                      <m:t>↦</m:t>
                    </m:r>
                    <m:r>
                      <a:rPr lang="en-CA" altLang="zh-CN" b="1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CA" altLang="zh-CN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r>
                  <a:rPr lang="en-CA" altLang="zh-CN" b="0" dirty="0"/>
                  <a:t> and then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A" altLang="zh-CN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b="1" i="1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CA" altLang="zh-CN" i="1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CA" altLang="zh-CN" b="1" i="1" smtClean="0">
                        <a:latin typeface="Cambria Math" panose="02040503050406030204" pitchFamily="18" charset="0"/>
                      </a:rPr>
                      <m:t>↦</m:t>
                    </m:r>
                    <m:r>
                      <a:rPr lang="en-CA" altLang="zh-CN" b="1" i="1" smtClean="0">
                        <a:latin typeface="Cambria Math" panose="02040503050406030204" pitchFamily="18" charset="0"/>
                      </a:rPr>
                      <m:t>𝑷𝑪𝑬</m:t>
                    </m:r>
                  </m:oMath>
                </a14:m>
                <a:r>
                  <a:rPr lang="en-CA" altLang="zh-CN" dirty="0"/>
                  <a:t> </a:t>
                </a:r>
                <a:r>
                  <a:rPr lang="en-CA" altLang="zh-CN" b="0" dirty="0"/>
                  <a:t>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CA" altLang="zh-CN" b="1" i="1" smtClean="0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CA" altLang="zh-CN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CA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…</m:t>
                        </m:r>
                        <m:sSub>
                          <m:sSubPr>
                            <m:ctrlP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CA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</m:oMath>
                </a14:m>
                <a:r>
                  <a:rPr lang="zh-CN" altLang="en-US" dirty="0"/>
                  <a:t> </a:t>
                </a:r>
                <a:r>
                  <a:rPr lang="en-CA" altLang="zh-CN" dirty="0"/>
                  <a:t>is charge observed in DAQ channels.</a:t>
                </a:r>
                <a:endParaRPr lang="en-CA" altLang="zh-CN" b="0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CA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CA" altLang="zh-CN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CA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zh-CN" altLang="en-US" dirty="0"/>
                  <a:t> </a:t>
                </a:r>
                <a:r>
                  <a:rPr lang="en-CA" altLang="zh-CN" dirty="0"/>
                  <a:t>is event position.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CA" altLang="zh-CN" b="1" i="1" smtClean="0">
                        <a:latin typeface="Cambria Math" panose="02040503050406030204" pitchFamily="18" charset="0"/>
                      </a:rPr>
                      <m:t>𝑷𝑪𝑬</m:t>
                    </m:r>
                    <m:r>
                      <a:rPr lang="en-CA" altLang="zh-CN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CA" altLang="zh-CN" b="1" i="1" smtClean="0">
                        <a:latin typeface="Cambria Math" panose="02040503050406030204" pitchFamily="18" charset="0"/>
                      </a:rPr>
                      <m:t>𝑸</m:t>
                    </m:r>
                    <m:r>
                      <a:rPr lang="en-CA" altLang="zh-CN" b="1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CA" altLang="zh-CN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𝑔𝑒𝑛</m:t>
                        </m:r>
                      </m:sub>
                    </m:sSub>
                  </m:oMath>
                </a14:m>
                <a:r>
                  <a:rPr lang="en-CA" altLang="zh-CN" dirty="0"/>
                  <a:t>, is the photon collection efficiency.</a:t>
                </a:r>
              </a:p>
              <a:p>
                <a:pPr lvl="2"/>
                <a:r>
                  <a:rPr lang="en-CA" altLang="zh-CN" dirty="0"/>
                  <a:t>It includes photon transport efficiency and photon detection efficiency.</a:t>
                </a:r>
              </a:p>
              <a:p>
                <a:pPr>
                  <a:lnSpc>
                    <a:spcPct val="100000"/>
                  </a:lnSpc>
                </a:pPr>
                <a:r>
                  <a:rPr lang="en-CA" altLang="zh-CN" dirty="0"/>
                  <a:t>Feedforward neural network (FNN).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11399F8-39AB-EB54-0698-49ACD52F45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0080" y="1278194"/>
                <a:ext cx="5627985" cy="5201264"/>
              </a:xfrm>
              <a:blipFill>
                <a:blip r:embed="rId4"/>
                <a:stretch>
                  <a:fillRect l="-650" t="-117" r="-195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027ED7-44B6-4B41-61D1-C5A8D80B2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12960-6E85-460F-B6E3-5B82CB31AF3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D0711-E33A-CE3F-682D-3DECA3A097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Xiang Li -- CAP 2025</a:t>
            </a:r>
          </a:p>
        </p:txBody>
      </p:sp>
      <p:pic>
        <p:nvPicPr>
          <p:cNvPr id="2058" name="Picture 10" descr="Solid Angle -- from Wolfram MathWorld">
            <a:extLst>
              <a:ext uri="{FF2B5EF4-FFF2-40B4-BE49-F238E27FC236}">
                <a16:creationId xmlns:a16="http://schemas.microsoft.com/office/drawing/2014/main" id="{8D41B8A0-12AF-6FEF-A130-62E06AA36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5308" y="4047742"/>
            <a:ext cx="19050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892C8AE1-DD5E-03F4-E5DF-B033BB4B96A3}"/>
              </a:ext>
            </a:extLst>
          </p:cNvPr>
          <p:cNvGrpSpPr/>
          <p:nvPr/>
        </p:nvGrpSpPr>
        <p:grpSpPr>
          <a:xfrm>
            <a:off x="6542712" y="913710"/>
            <a:ext cx="4107024" cy="2817083"/>
            <a:chOff x="6054247" y="1023015"/>
            <a:chExt cx="4107024" cy="2817083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2F3B329-9715-6F3F-211F-AC0E6F9DE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054247" y="1023015"/>
              <a:ext cx="4107024" cy="251529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85A6E892-5207-00EE-CF0C-0C863FCDE9AA}"/>
                    </a:ext>
                  </a:extLst>
                </p:cNvPr>
                <p:cNvSpPr txBox="1"/>
                <p:nvPr/>
              </p:nvSpPr>
              <p:spPr>
                <a:xfrm>
                  <a:off x="6174377" y="3470766"/>
                  <a:ext cx="393088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14:m>
                    <m:oMath xmlns:m="http://schemas.openxmlformats.org/officeDocument/2006/math">
                      <m:r>
                        <a:rPr lang="en-CA" b="1" i="1" smtClean="0">
                          <a:latin typeface="Cambria Math" panose="02040503050406030204" pitchFamily="18" charset="0"/>
                        </a:rPr>
                        <m:t>𝑸</m:t>
                      </m:r>
                    </m:oMath>
                  </a14:m>
                  <a:r>
                    <a:rPr lang="en-CA" dirty="0"/>
                    <a:t>: charge detected in each channels</a:t>
                  </a:r>
                  <a:endParaRPr lang="en-CA" b="1" dirty="0"/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85A6E892-5207-00EE-CF0C-0C863FCDE9A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74377" y="3470766"/>
                  <a:ext cx="3930884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310" t="-8197" r="-310" b="-24590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</p:grpSp>
      <p:cxnSp>
        <p:nvCxnSpPr>
          <p:cNvPr id="16" name="Connector: Curved 15">
            <a:extLst>
              <a:ext uri="{FF2B5EF4-FFF2-40B4-BE49-F238E27FC236}">
                <a16:creationId xmlns:a16="http://schemas.microsoft.com/office/drawing/2014/main" id="{D5379E69-D646-FFE3-8F28-8D38909BC6C7}"/>
              </a:ext>
            </a:extLst>
          </p:cNvPr>
          <p:cNvCxnSpPr>
            <a:cxnSpLocks/>
            <a:stCxn id="13" idx="3"/>
            <a:endCxn id="22" idx="0"/>
          </p:cNvCxnSpPr>
          <p:nvPr/>
        </p:nvCxnSpPr>
        <p:spPr>
          <a:xfrm>
            <a:off x="10649736" y="2171355"/>
            <a:ext cx="519766" cy="1610558"/>
          </a:xfrm>
          <a:prstGeom prst="curvedConnector2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3749783-17FF-3A92-CD2D-E12538E2FE43}"/>
                  </a:ext>
                </a:extLst>
              </p:cNvPr>
              <p:cNvSpPr txBox="1"/>
              <p:nvPr/>
            </p:nvSpPr>
            <p:spPr>
              <a:xfrm>
                <a:off x="10385994" y="3781913"/>
                <a:ext cx="1567016" cy="369332"/>
              </a:xfrm>
              <a:prstGeom prst="rect">
                <a:avLst/>
              </a:prstGeom>
              <a:noFill/>
              <a:ln>
                <a:solidFill>
                  <a:schemeClr val="accent5">
                    <a:lumMod val="75000"/>
                  </a:schemeClr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CA" altLang="zh-CN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CA" altLang="zh-CN" b="1" i="1" smtClean="0">
                            <a:latin typeface="Cambria Math" panose="02040503050406030204" pitchFamily="18" charset="0"/>
                          </a:rPr>
                          <m:t>𝒓</m:t>
                        </m:r>
                      </m:e>
                      <m:sub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CA" altLang="zh-CN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CA" altLang="zh-CN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zh-CN" altLang="en-US" dirty="0"/>
                  <a:t> </a:t>
                </a:r>
                <a:endParaRPr lang="en-CA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23749783-17FF-3A92-CD2D-E12538E2FE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85994" y="3781913"/>
                <a:ext cx="1567016" cy="369332"/>
              </a:xfrm>
              <a:prstGeom prst="rect">
                <a:avLst/>
              </a:prstGeom>
              <a:blipFill>
                <a:blip r:embed="rId8"/>
                <a:stretch>
                  <a:fillRect b="-6349"/>
                </a:stretch>
              </a:blipFill>
              <a:ln>
                <a:solidFill>
                  <a:schemeClr val="accent5">
                    <a:lumMod val="75000"/>
                  </a:schemeClr>
                </a:solidFill>
              </a:ln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FFC736-80CE-1603-0922-A95C21E956D7}"/>
                  </a:ext>
                </a:extLst>
              </p:cNvPr>
              <p:cNvSpPr txBox="1"/>
              <p:nvPr/>
            </p:nvSpPr>
            <p:spPr>
              <a:xfrm>
                <a:off x="6871334" y="5992123"/>
                <a:ext cx="465967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CA" altLang="zh-CN" b="1" i="1" smtClean="0">
                        <a:latin typeface="Cambria Math" panose="02040503050406030204" pitchFamily="18" charset="0"/>
                      </a:rPr>
                      <m:t>𝑷𝑪𝑬</m:t>
                    </m:r>
                    <m:d>
                      <m:dPr>
                        <m:ctrlPr>
                          <a:rPr lang="en-CA" altLang="zh-CN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CA" altLang="zh-CN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CA" altLang="zh-CN" dirty="0"/>
                  <a:t>: photon collection efficiency</a:t>
                </a:r>
                <a:endParaRPr lang="en-CA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71FFC736-80CE-1603-0922-A95C21E95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1334" y="5992123"/>
                <a:ext cx="4659674" cy="369332"/>
              </a:xfrm>
              <a:prstGeom prst="rect">
                <a:avLst/>
              </a:prstGeom>
              <a:blipFill>
                <a:blip r:embed="rId9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Connector: Curved 32">
            <a:extLst>
              <a:ext uri="{FF2B5EF4-FFF2-40B4-BE49-F238E27FC236}">
                <a16:creationId xmlns:a16="http://schemas.microsoft.com/office/drawing/2014/main" id="{981C6047-8C54-5CCB-178A-5B47A6B59B7D}"/>
              </a:ext>
            </a:extLst>
          </p:cNvPr>
          <p:cNvCxnSpPr>
            <a:cxnSpLocks/>
            <a:stCxn id="22" idx="2"/>
            <a:endCxn id="2058" idx="3"/>
          </p:cNvCxnSpPr>
          <p:nvPr/>
        </p:nvCxnSpPr>
        <p:spPr>
          <a:xfrm rot="5400000">
            <a:off x="9992307" y="3899246"/>
            <a:ext cx="925197" cy="1429194"/>
          </a:xfrm>
          <a:prstGeom prst="curvedConnector2">
            <a:avLst/>
          </a:prstGeom>
          <a:ln w="349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C86A4919-FD1B-F365-9E40-B4716B99D8F4}"/>
              </a:ext>
            </a:extLst>
          </p:cNvPr>
          <p:cNvSpPr txBox="1"/>
          <p:nvPr/>
        </p:nvSpPr>
        <p:spPr>
          <a:xfrm>
            <a:off x="11101174" y="2522975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NN1 </a:t>
            </a:r>
          </a:p>
          <a:p>
            <a:r>
              <a:rPr lang="en-CA" dirty="0"/>
              <a:t>mapping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1852ECA-B46D-CA89-51FF-A898C20C0CA1}"/>
              </a:ext>
            </a:extLst>
          </p:cNvPr>
          <p:cNvSpPr txBox="1"/>
          <p:nvPr/>
        </p:nvSpPr>
        <p:spPr>
          <a:xfrm>
            <a:off x="10807995" y="4696767"/>
            <a:ext cx="10695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/>
              <a:t>NN 2</a:t>
            </a:r>
          </a:p>
          <a:p>
            <a:r>
              <a:rPr lang="en-CA" dirty="0"/>
              <a:t>mapping</a:t>
            </a:r>
          </a:p>
        </p:txBody>
      </p:sp>
    </p:spTree>
    <p:extLst>
      <p:ext uri="{BB962C8B-B14F-4D97-AF65-F5344CB8AC3E}">
        <p14:creationId xmlns:p14="http://schemas.microsoft.com/office/powerpoint/2010/main" val="1860268580"/>
      </p:ext>
    </p:extLst>
  </p:cSld>
  <p:clrMapOvr>
    <a:masterClrMapping/>
  </p:clrMapOvr>
</p:sld>
</file>

<file path=ppt/theme/theme1.xml><?xml version="1.0" encoding="utf-8"?>
<a:theme xmlns:a="http://schemas.openxmlformats.org/drawingml/2006/main" name="DashVTI">
  <a:themeElements>
    <a:clrScheme name="Custom 6">
      <a:dk1>
        <a:sysClr val="windowText" lastClr="000000"/>
      </a:dk1>
      <a:lt1>
        <a:sysClr val="window" lastClr="FFFFFF"/>
      </a:lt1>
      <a:dk2>
        <a:srgbClr val="0D1C3B"/>
      </a:dk2>
      <a:lt2>
        <a:srgbClr val="F5F2F9"/>
      </a:lt2>
      <a:accent1>
        <a:srgbClr val="1973EB"/>
      </a:accent1>
      <a:accent2>
        <a:srgbClr val="25C8A2"/>
      </a:accent2>
      <a:accent3>
        <a:srgbClr val="BF8ED1"/>
      </a:accent3>
      <a:accent4>
        <a:srgbClr val="FE733C"/>
      </a:accent4>
      <a:accent5>
        <a:srgbClr val="FE5A5A"/>
      </a:accent5>
      <a:accent6>
        <a:srgbClr val="1AC16E"/>
      </a:accent6>
      <a:hlink>
        <a:srgbClr val="1AC16E"/>
      </a:hlink>
      <a:folHlink>
        <a:srgbClr val="00B0F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shVTI" id="{0A75137F-CDEB-4E94-A788-9D255EBE1B91}" vid="{DE9A6A09-5855-45A3-8E99-4290ED24057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Metadata/LabelInfo.xml><?xml version="1.0" encoding="utf-8"?>
<clbl:labelList xmlns:clbl="http://schemas.microsoft.com/office/2020/mipLabelMetadata">
  <clbl:label id="{04e8677e-c989-47b9-8619-d83d5a5f6c67}" enabled="0" method="" siteId="{04e8677e-c989-47b9-8619-d83d5a5f6c67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3086</TotalTime>
  <Words>1886</Words>
  <Application>Microsoft Office PowerPoint</Application>
  <PresentationFormat>Widescreen</PresentationFormat>
  <Paragraphs>338</Paragraphs>
  <Slides>25</Slides>
  <Notes>11</Notes>
  <HiddenSlides>1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Arial (body)</vt:lpstr>
      <vt:lpstr>等线</vt:lpstr>
      <vt:lpstr>Lucida Grande</vt:lpstr>
      <vt:lpstr>Aptos</vt:lpstr>
      <vt:lpstr>Arial</vt:lpstr>
      <vt:lpstr>Avenir Next LT Pro</vt:lpstr>
      <vt:lpstr>Calibri</vt:lpstr>
      <vt:lpstr>Cambria Math</vt:lpstr>
      <vt:lpstr>DashVTI</vt:lpstr>
      <vt:lpstr>Light-only Liquid Xenon experiment: Energy and position reconstruction </vt:lpstr>
      <vt:lpstr>What is LoLX?</vt:lpstr>
      <vt:lpstr>Goals</vt:lpstr>
      <vt:lpstr>LoLX runs</vt:lpstr>
      <vt:lpstr>Challenges in LoLX data</vt:lpstr>
      <vt:lpstr>Chroma – GPU Optical Simulation</vt:lpstr>
      <vt:lpstr>Geant 4 and Chroma</vt:lpstr>
      <vt:lpstr>Simulation data compare</vt:lpstr>
      <vt:lpstr>Position and energy reconstruction</vt:lpstr>
      <vt:lpstr>Position and energy reconstruction</vt:lpstr>
      <vt:lpstr>Validation within simulation – Electron gun</vt:lpstr>
      <vt:lpstr>PowerPoint Presentation</vt:lpstr>
      <vt:lpstr>Reconstruction on real data</vt:lpstr>
      <vt:lpstr>Summary</vt:lpstr>
      <vt:lpstr>Thank you!  Question?</vt:lpstr>
      <vt:lpstr>Back up</vt:lpstr>
      <vt:lpstr>Multi-sites events</vt:lpstr>
      <vt:lpstr>Neural network (NN)</vt:lpstr>
      <vt:lpstr>Reconstruction steps</vt:lpstr>
      <vt:lpstr>Likelihood function</vt:lpstr>
      <vt:lpstr>Likelihood vs number of photon</vt:lpstr>
      <vt:lpstr>Chroma SiPM</vt:lpstr>
      <vt:lpstr>Ba-133 Simulation</vt:lpstr>
      <vt:lpstr>Ba-133 Simulation data compare</vt:lpstr>
      <vt:lpstr>Compare LoLX1 and LoLX2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Alex Li</dc:creator>
  <cp:lastModifiedBy>Alex Li</cp:lastModifiedBy>
  <cp:revision>2</cp:revision>
  <dcterms:created xsi:type="dcterms:W3CDTF">2025-06-02T16:58:11Z</dcterms:created>
  <dcterms:modified xsi:type="dcterms:W3CDTF">2025-06-09T05:54:24Z</dcterms:modified>
</cp:coreProperties>
</file>