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9"/>
  </p:notesMasterIdLst>
  <p:handoutMasterIdLst>
    <p:handoutMasterId r:id="rId40"/>
  </p:handoutMasterIdLst>
  <p:sldIdLst>
    <p:sldId id="325" r:id="rId5"/>
    <p:sldId id="355" r:id="rId6"/>
    <p:sldId id="262" r:id="rId7"/>
    <p:sldId id="441" r:id="rId8"/>
    <p:sldId id="256" r:id="rId9"/>
    <p:sldId id="358" r:id="rId10"/>
    <p:sldId id="360" r:id="rId11"/>
    <p:sldId id="426" r:id="rId12"/>
    <p:sldId id="354" r:id="rId13"/>
    <p:sldId id="425" r:id="rId14"/>
    <p:sldId id="427" r:id="rId15"/>
    <p:sldId id="442" r:id="rId16"/>
    <p:sldId id="428" r:id="rId17"/>
    <p:sldId id="443" r:id="rId18"/>
    <p:sldId id="436" r:id="rId19"/>
    <p:sldId id="435" r:id="rId20"/>
    <p:sldId id="431" r:id="rId21"/>
    <p:sldId id="343" r:id="rId22"/>
    <p:sldId id="345" r:id="rId23"/>
    <p:sldId id="347" r:id="rId24"/>
    <p:sldId id="353" r:id="rId25"/>
    <p:sldId id="352" r:id="rId26"/>
    <p:sldId id="350" r:id="rId27"/>
    <p:sldId id="260" r:id="rId28"/>
    <p:sldId id="439" r:id="rId29"/>
    <p:sldId id="430" r:id="rId30"/>
    <p:sldId id="429" r:id="rId31"/>
    <p:sldId id="437" r:id="rId32"/>
    <p:sldId id="432" r:id="rId33"/>
    <p:sldId id="440" r:id="rId34"/>
    <p:sldId id="318" r:id="rId35"/>
    <p:sldId id="284" r:id="rId36"/>
    <p:sldId id="264" r:id="rId37"/>
    <p:sldId id="348" r:id="rId3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A9AC"/>
    <a:srgbClr val="EBEBEC"/>
    <a:srgbClr val="FABD0F"/>
    <a:srgbClr val="B4C0CC"/>
    <a:srgbClr val="788CA3"/>
    <a:srgbClr val="3C5979"/>
    <a:srgbClr val="212121"/>
    <a:srgbClr val="002451"/>
    <a:srgbClr val="B90E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257"/>
    <p:restoredTop sz="95761"/>
  </p:normalViewPr>
  <p:slideViewPr>
    <p:cSldViewPr snapToGrid="0" snapToObjects="1">
      <p:cViewPr varScale="1">
        <p:scale>
          <a:sx n="91" d="100"/>
          <a:sy n="91" d="100"/>
        </p:scale>
        <p:origin x="494" y="72"/>
      </p:cViewPr>
      <p:guideLst/>
    </p:cSldViewPr>
  </p:slideViewPr>
  <p:outlineViewPr>
    <p:cViewPr>
      <p:scale>
        <a:sx n="33" d="100"/>
        <a:sy n="33" d="100"/>
      </p:scale>
      <p:origin x="0" y="-13408"/>
    </p:cViewPr>
  </p:outlineViewPr>
  <p:notesTextViewPr>
    <p:cViewPr>
      <p:scale>
        <a:sx n="1" d="1"/>
        <a:sy n="1" d="1"/>
      </p:scale>
      <p:origin x="0" y="0"/>
    </p:cViewPr>
  </p:notesTextViewPr>
  <p:sorterViewPr>
    <p:cViewPr>
      <p:scale>
        <a:sx n="80" d="100"/>
        <a:sy n="80" d="100"/>
      </p:scale>
      <p:origin x="0" y="0"/>
    </p:cViewPr>
  </p:sorterViewPr>
  <p:notesViewPr>
    <p:cSldViewPr snapToGrid="0" snapToObjects="1">
      <p:cViewPr varScale="1">
        <p:scale>
          <a:sx n="88" d="100"/>
          <a:sy n="88" d="100"/>
        </p:scale>
        <p:origin x="2664" y="1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45"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0" Type="http://schemas.openxmlformats.org/officeDocument/2006/relationships/slide" Target="slides/slide16.xml"/><Relationship Id="rId41"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n Clarke" userId="68392ee9-fbf3-4400-b9c4-5750ac75eb51" providerId="ADAL" clId="{46478E8D-61B9-43B3-907E-2CF97392564B}"/>
    <pc:docChg chg="modSld">
      <pc:chgData name="Jon Clarke" userId="68392ee9-fbf3-4400-b9c4-5750ac75eb51" providerId="ADAL" clId="{46478E8D-61B9-43B3-907E-2CF97392564B}" dt="2025-06-08T23:50:50.014" v="10" actId="207"/>
      <pc:docMkLst>
        <pc:docMk/>
      </pc:docMkLst>
      <pc:sldChg chg="modSp mod">
        <pc:chgData name="Jon Clarke" userId="68392ee9-fbf3-4400-b9c4-5750ac75eb51" providerId="ADAL" clId="{46478E8D-61B9-43B3-907E-2CF97392564B}" dt="2025-06-08T23:50:50.014" v="10" actId="207"/>
        <pc:sldMkLst>
          <pc:docMk/>
          <pc:sldMk cId="1064648970" sldId="431"/>
        </pc:sldMkLst>
        <pc:spChg chg="mod">
          <ac:chgData name="Jon Clarke" userId="68392ee9-fbf3-4400-b9c4-5750ac75eb51" providerId="ADAL" clId="{46478E8D-61B9-43B3-907E-2CF97392564B}" dt="2025-06-08T23:50:50.014" v="10" actId="207"/>
          <ac:spMkLst>
            <pc:docMk/>
            <pc:sldMk cId="1064648970" sldId="431"/>
            <ac:spMk id="3" creationId="{DA741DF6-7427-C936-9535-C5EA11B63B75}"/>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4F59-D545-AAD9-B47ADC4F736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4F59-D545-AAD9-B47ADC4F736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4F59-D545-AAD9-B47ADC4F736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4F59-D545-AAD9-B47ADC4F736A}"/>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4F59-D545-AAD9-B47ADC4F736A}"/>
            </c:ext>
          </c:extLst>
        </c:ser>
        <c:dLbls>
          <c:showLegendKey val="0"/>
          <c:showVal val="0"/>
          <c:showCatName val="0"/>
          <c:showSerName val="0"/>
          <c:showPercent val="0"/>
          <c:showBubbleSize val="0"/>
          <c:showLeaderLines val="1"/>
        </c:dLbls>
        <c:firstSliceAng val="0"/>
        <c:holeSize val="75"/>
      </c:doughnut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6058634352219098E-2"/>
          <c:y val="3.8938053097345132E-2"/>
          <c:w val="0.94788273129556178"/>
          <c:h val="0.77888871855619812"/>
        </c:manualLayout>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Sheet1!$A$2:$A$4</c:f>
              <c:strCache>
                <c:ptCount val="3"/>
                <c:pt idx="0">
                  <c:v>Category 1</c:v>
                </c:pt>
                <c:pt idx="1">
                  <c:v>Category 2</c:v>
                </c:pt>
                <c:pt idx="2">
                  <c:v>Category 3</c:v>
                </c:pt>
              </c:strCache>
            </c:strRef>
          </c:cat>
          <c:val>
            <c:numRef>
              <c:f>Sheet1!$B$2:$B$4</c:f>
              <c:numCache>
                <c:formatCode>General</c:formatCode>
                <c:ptCount val="3"/>
                <c:pt idx="0">
                  <c:v>4.3</c:v>
                </c:pt>
                <c:pt idx="1">
                  <c:v>2.5</c:v>
                </c:pt>
                <c:pt idx="2">
                  <c:v>3.5</c:v>
                </c:pt>
              </c:numCache>
            </c:numRef>
          </c:val>
          <c:extLst>
            <c:ext xmlns:c16="http://schemas.microsoft.com/office/drawing/2014/chart" uri="{C3380CC4-5D6E-409C-BE32-E72D297353CC}">
              <c16:uniqueId val="{00000000-4496-5843-ACB9-1A24B77F9CB3}"/>
            </c:ext>
          </c:extLst>
        </c:ser>
        <c:ser>
          <c:idx val="1"/>
          <c:order val="1"/>
          <c:tx>
            <c:strRef>
              <c:f>Sheet1!$C$1</c:f>
              <c:strCache>
                <c:ptCount val="1"/>
                <c:pt idx="0">
                  <c:v>Series 2</c:v>
                </c:pt>
              </c:strCache>
            </c:strRef>
          </c:tx>
          <c:spPr>
            <a:solidFill>
              <a:schemeClr val="accent2"/>
            </a:solidFill>
            <a:ln>
              <a:noFill/>
            </a:ln>
            <a:effectLst/>
          </c:spPr>
          <c:invertIfNegative val="0"/>
          <c:cat>
            <c:strRef>
              <c:f>Sheet1!$A$2:$A$4</c:f>
              <c:strCache>
                <c:ptCount val="3"/>
                <c:pt idx="0">
                  <c:v>Category 1</c:v>
                </c:pt>
                <c:pt idx="1">
                  <c:v>Category 2</c:v>
                </c:pt>
                <c:pt idx="2">
                  <c:v>Category 3</c:v>
                </c:pt>
              </c:strCache>
            </c:strRef>
          </c:cat>
          <c:val>
            <c:numRef>
              <c:f>Sheet1!$C$2:$C$4</c:f>
              <c:numCache>
                <c:formatCode>General</c:formatCode>
                <c:ptCount val="3"/>
                <c:pt idx="0">
                  <c:v>2.4</c:v>
                </c:pt>
                <c:pt idx="1">
                  <c:v>4.4000000000000004</c:v>
                </c:pt>
                <c:pt idx="2">
                  <c:v>1.8</c:v>
                </c:pt>
              </c:numCache>
            </c:numRef>
          </c:val>
          <c:extLst>
            <c:ext xmlns:c16="http://schemas.microsoft.com/office/drawing/2014/chart" uri="{C3380CC4-5D6E-409C-BE32-E72D297353CC}">
              <c16:uniqueId val="{00000001-4496-5843-ACB9-1A24B77F9CB3}"/>
            </c:ext>
          </c:extLst>
        </c:ser>
        <c:ser>
          <c:idx val="2"/>
          <c:order val="2"/>
          <c:tx>
            <c:strRef>
              <c:f>Sheet1!$D$1</c:f>
              <c:strCache>
                <c:ptCount val="1"/>
                <c:pt idx="0">
                  <c:v>Series 3</c:v>
                </c:pt>
              </c:strCache>
            </c:strRef>
          </c:tx>
          <c:spPr>
            <a:solidFill>
              <a:schemeClr val="accent3"/>
            </a:solidFill>
            <a:ln>
              <a:noFill/>
            </a:ln>
            <a:effectLst/>
          </c:spPr>
          <c:invertIfNegative val="0"/>
          <c:cat>
            <c:strRef>
              <c:f>Sheet1!$A$2:$A$4</c:f>
              <c:strCache>
                <c:ptCount val="3"/>
                <c:pt idx="0">
                  <c:v>Category 1</c:v>
                </c:pt>
                <c:pt idx="1">
                  <c:v>Category 2</c:v>
                </c:pt>
                <c:pt idx="2">
                  <c:v>Category 3</c:v>
                </c:pt>
              </c:strCache>
            </c:strRef>
          </c:cat>
          <c:val>
            <c:numRef>
              <c:f>Sheet1!$D$2:$D$4</c:f>
              <c:numCache>
                <c:formatCode>General</c:formatCode>
                <c:ptCount val="3"/>
                <c:pt idx="0">
                  <c:v>2</c:v>
                </c:pt>
                <c:pt idx="1">
                  <c:v>2</c:v>
                </c:pt>
                <c:pt idx="2">
                  <c:v>3</c:v>
                </c:pt>
              </c:numCache>
            </c:numRef>
          </c:val>
          <c:extLst>
            <c:ext xmlns:c16="http://schemas.microsoft.com/office/drawing/2014/chart" uri="{C3380CC4-5D6E-409C-BE32-E72D297353CC}">
              <c16:uniqueId val="{00000002-4496-5843-ACB9-1A24B77F9CB3}"/>
            </c:ext>
          </c:extLst>
        </c:ser>
        <c:ser>
          <c:idx val="3"/>
          <c:order val="3"/>
          <c:tx>
            <c:strRef>
              <c:f>Sheet1!$E$1</c:f>
              <c:strCache>
                <c:ptCount val="1"/>
                <c:pt idx="0">
                  <c:v>Series 4</c:v>
                </c:pt>
              </c:strCache>
            </c:strRef>
          </c:tx>
          <c:spPr>
            <a:solidFill>
              <a:schemeClr val="accent4"/>
            </a:solidFill>
            <a:ln>
              <a:noFill/>
            </a:ln>
            <a:effectLst/>
          </c:spPr>
          <c:invertIfNegative val="0"/>
          <c:cat>
            <c:strRef>
              <c:f>Sheet1!$A$2:$A$4</c:f>
              <c:strCache>
                <c:ptCount val="3"/>
                <c:pt idx="0">
                  <c:v>Category 1</c:v>
                </c:pt>
                <c:pt idx="1">
                  <c:v>Category 2</c:v>
                </c:pt>
                <c:pt idx="2">
                  <c:v>Category 3</c:v>
                </c:pt>
              </c:strCache>
            </c:strRef>
          </c:cat>
          <c:val>
            <c:numRef>
              <c:f>Sheet1!$E$2:$E$4</c:f>
              <c:numCache>
                <c:formatCode>General</c:formatCode>
                <c:ptCount val="3"/>
                <c:pt idx="0">
                  <c:v>3.2</c:v>
                </c:pt>
                <c:pt idx="1">
                  <c:v>3</c:v>
                </c:pt>
                <c:pt idx="2">
                  <c:v>3.8</c:v>
                </c:pt>
              </c:numCache>
            </c:numRef>
          </c:val>
          <c:extLst>
            <c:ext xmlns:c16="http://schemas.microsoft.com/office/drawing/2014/chart" uri="{C3380CC4-5D6E-409C-BE32-E72D297353CC}">
              <c16:uniqueId val="{00000003-4496-5843-ACB9-1A24B77F9CB3}"/>
            </c:ext>
          </c:extLst>
        </c:ser>
        <c:dLbls>
          <c:showLegendKey val="0"/>
          <c:showVal val="0"/>
          <c:showCatName val="0"/>
          <c:showSerName val="0"/>
          <c:showPercent val="0"/>
          <c:showBubbleSize val="0"/>
        </c:dLbls>
        <c:gapWidth val="219"/>
        <c:overlap val="-27"/>
        <c:axId val="1113782015"/>
        <c:axId val="1113821359"/>
      </c:barChart>
      <c:catAx>
        <c:axId val="1113782015"/>
        <c:scaling>
          <c:orientation val="minMax"/>
        </c:scaling>
        <c:delete val="1"/>
        <c:axPos val="b"/>
        <c:numFmt formatCode="General" sourceLinked="1"/>
        <c:majorTickMark val="none"/>
        <c:minorTickMark val="none"/>
        <c:tickLblPos val="nextTo"/>
        <c:crossAx val="1113821359"/>
        <c:crosses val="autoZero"/>
        <c:auto val="1"/>
        <c:lblAlgn val="ctr"/>
        <c:lblOffset val="100"/>
        <c:noMultiLvlLbl val="0"/>
      </c:catAx>
      <c:valAx>
        <c:axId val="1113821359"/>
        <c:scaling>
          <c:orientation val="minMax"/>
        </c:scaling>
        <c:delete val="1"/>
        <c:axPos val="l"/>
        <c:majorGridlines>
          <c:spPr>
            <a:ln w="9525" cap="flat" cmpd="sng" algn="ctr">
              <a:solidFill>
                <a:schemeClr val="accent4"/>
              </a:solidFill>
              <a:round/>
            </a:ln>
            <a:effectLst/>
          </c:spPr>
        </c:majorGridlines>
        <c:numFmt formatCode="General" sourceLinked="1"/>
        <c:majorTickMark val="none"/>
        <c:minorTickMark val="none"/>
        <c:tickLblPos val="nextTo"/>
        <c:crossAx val="1113782015"/>
        <c:crosses val="autoZero"/>
        <c:crossBetween val="between"/>
      </c:valAx>
      <c:spPr>
        <a:noFill/>
        <a:ln w="25400">
          <a:noFill/>
        </a:ln>
        <a:effectLst/>
      </c:spPr>
    </c:plotArea>
    <c:legend>
      <c:legendPos val="b"/>
      <c:layout>
        <c:manualLayout>
          <c:xMode val="edge"/>
          <c:yMode val="edge"/>
          <c:x val="9.8525448358090323E-2"/>
          <c:y val="0.8532249124709701"/>
          <c:w val="0.80590523156888072"/>
          <c:h val="9.4780728038668521E-2"/>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854CC67-1E9B-4C4E-B5D1-7D7729F5F80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2FEE74E3-15AF-CB4E-A155-EB0F5B59EF9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8728A25-1BAA-A74E-AC84-5453BCE91025}" type="datetimeFigureOut">
              <a:rPr lang="en-US" smtClean="0"/>
              <a:t>6/8/2025</a:t>
            </a:fld>
            <a:endParaRPr lang="en-US"/>
          </a:p>
        </p:txBody>
      </p:sp>
      <p:sp>
        <p:nvSpPr>
          <p:cNvPr id="4" name="Footer Placeholder 3">
            <a:extLst>
              <a:ext uri="{FF2B5EF4-FFF2-40B4-BE49-F238E27FC236}">
                <a16:creationId xmlns:a16="http://schemas.microsoft.com/office/drawing/2014/main" id="{12B8721A-5977-B143-8AB1-2715B114406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7C52D89-0639-B248-B2AE-D88CCFDEC90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8F83FD-F661-8C46-B7DE-28696DF12391}" type="slidenum">
              <a:rPr lang="en-US" smtClean="0"/>
              <a:t>‹#›</a:t>
            </a:fld>
            <a:endParaRPr lang="en-US"/>
          </a:p>
        </p:txBody>
      </p:sp>
    </p:spTree>
    <p:extLst>
      <p:ext uri="{BB962C8B-B14F-4D97-AF65-F5344CB8AC3E}">
        <p14:creationId xmlns:p14="http://schemas.microsoft.com/office/powerpoint/2010/main" val="40031860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4A1A44-ACB7-774B-9A64-64B42C3402D6}" type="datetimeFigureOut">
              <a:rPr lang="en-US" smtClean="0"/>
              <a:t>6/8/2025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64D6FF-E85B-FF4F-B2E6-59386CDF929E}" type="slidenum">
              <a:rPr lang="en-US" smtClean="0"/>
              <a:t>‹#›</a:t>
            </a:fld>
            <a:endParaRPr lang="en-US"/>
          </a:p>
        </p:txBody>
      </p:sp>
    </p:spTree>
    <p:extLst>
      <p:ext uri="{BB962C8B-B14F-4D97-AF65-F5344CB8AC3E}">
        <p14:creationId xmlns:p14="http://schemas.microsoft.com/office/powerpoint/2010/main" val="25731187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1f9a6783967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4" name="Google Shape;94;g1f9a678396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tx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22C951-416A-1442-8F3A-220C4BD0C557}"/>
              </a:ext>
            </a:extLst>
          </p:cNvPr>
          <p:cNvSpPr/>
          <p:nvPr userDrawn="1"/>
        </p:nvSpPr>
        <p:spPr>
          <a:xfrm>
            <a:off x="0" y="5715000"/>
            <a:ext cx="1219200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FE908B9-9AF8-094E-B6F0-BA0132A3F2C7}"/>
              </a:ext>
            </a:extLst>
          </p:cNvPr>
          <p:cNvSpPr>
            <a:spLocks noGrp="1"/>
          </p:cNvSpPr>
          <p:nvPr>
            <p:ph type="ctrTitle"/>
          </p:nvPr>
        </p:nvSpPr>
        <p:spPr>
          <a:xfrm>
            <a:off x="590924" y="838200"/>
            <a:ext cx="10891875" cy="2284568"/>
          </a:xfrm>
          <a:prstGeom prst="rect">
            <a:avLst/>
          </a:prstGeom>
        </p:spPr>
        <p:txBody>
          <a:bodyPr anchor="b">
            <a:noAutofit/>
          </a:bodyPr>
          <a:lstStyle>
            <a:lvl1pPr algn="l">
              <a:defRPr sz="4400" b="1" i="0" spc="100" baseline="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3" name="Subtitle 2">
            <a:extLst>
              <a:ext uri="{FF2B5EF4-FFF2-40B4-BE49-F238E27FC236}">
                <a16:creationId xmlns:a16="http://schemas.microsoft.com/office/drawing/2014/main" id="{D159C2B5-FD32-5E49-900B-B13AFC4BAF88}"/>
              </a:ext>
            </a:extLst>
          </p:cNvPr>
          <p:cNvSpPr>
            <a:spLocks noGrp="1"/>
          </p:cNvSpPr>
          <p:nvPr>
            <p:ph type="subTitle" idx="1"/>
          </p:nvPr>
        </p:nvSpPr>
        <p:spPr>
          <a:xfrm>
            <a:off x="590924" y="3238578"/>
            <a:ext cx="10891875" cy="538730"/>
          </a:xfrm>
          <a:prstGeom prst="rect">
            <a:avLst/>
          </a:prstGeom>
        </p:spPr>
        <p:txBody>
          <a:bodyPr anchor="t">
            <a:noAutofit/>
          </a:bodyPr>
          <a:lstStyle>
            <a:lvl1pPr marL="0" indent="0" algn="l">
              <a:buNone/>
              <a:defRPr sz="2000" b="1" i="0" spc="50" baseline="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11" name="Text Placeholder 10">
            <a:extLst>
              <a:ext uri="{FF2B5EF4-FFF2-40B4-BE49-F238E27FC236}">
                <a16:creationId xmlns:a16="http://schemas.microsoft.com/office/drawing/2014/main" id="{D794D79B-4955-544D-9341-1E1E443C4334}"/>
              </a:ext>
            </a:extLst>
          </p:cNvPr>
          <p:cNvSpPr>
            <a:spLocks noGrp="1"/>
          </p:cNvSpPr>
          <p:nvPr>
            <p:ph type="body" sz="quarter" idx="10" hasCustomPrompt="1"/>
          </p:nvPr>
        </p:nvSpPr>
        <p:spPr>
          <a:xfrm>
            <a:off x="604800" y="4728727"/>
            <a:ext cx="10891875" cy="389812"/>
          </a:xfrm>
        </p:spPr>
        <p:txBody>
          <a:bodyPr anchor="b" anchorCtr="0"/>
          <a:lstStyle>
            <a:lvl1pPr marL="0" indent="0">
              <a:buNone/>
              <a:defRPr sz="1400" b="1" i="0" spc="200" baseline="0">
                <a:solidFill>
                  <a:schemeClr val="bg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MONTH XX, YEAR</a:t>
            </a:r>
          </a:p>
        </p:txBody>
      </p:sp>
      <p:pic>
        <p:nvPicPr>
          <p:cNvPr id="6" name="Picture 5">
            <a:extLst>
              <a:ext uri="{FF2B5EF4-FFF2-40B4-BE49-F238E27FC236}">
                <a16:creationId xmlns:a16="http://schemas.microsoft.com/office/drawing/2014/main" id="{FF9E08A7-EA70-124E-8872-8417C96B1FE3}"/>
              </a:ext>
            </a:extLst>
          </p:cNvPr>
          <p:cNvPicPr>
            <a:picLocks noChangeAspect="1"/>
          </p:cNvPicPr>
          <p:nvPr userDrawn="1"/>
        </p:nvPicPr>
        <p:blipFill>
          <a:blip r:embed="rId2"/>
          <a:stretch>
            <a:fillRect/>
          </a:stretch>
        </p:blipFill>
        <p:spPr>
          <a:xfrm>
            <a:off x="9553575" y="6057900"/>
            <a:ext cx="1943100" cy="457200"/>
          </a:xfrm>
          <a:prstGeom prst="rect">
            <a:avLst/>
          </a:prstGeom>
        </p:spPr>
      </p:pic>
      <p:pic>
        <p:nvPicPr>
          <p:cNvPr id="4" name="Image 9">
            <a:extLst>
              <a:ext uri="{FF2B5EF4-FFF2-40B4-BE49-F238E27FC236}">
                <a16:creationId xmlns:a16="http://schemas.microsoft.com/office/drawing/2014/main" id="{7DF5D986-BEC8-6E1A-CBBE-4F73672AE67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Tree>
    <p:extLst>
      <p:ext uri="{BB962C8B-B14F-4D97-AF65-F5344CB8AC3E}">
        <p14:creationId xmlns:p14="http://schemas.microsoft.com/office/powerpoint/2010/main" val="503448523"/>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le page">
    <p:bg>
      <p:bgPr>
        <a:solidFill>
          <a:schemeClr val="bg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558188"/>
            <a:ext cx="10897091"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graphicFrame>
        <p:nvGraphicFramePr>
          <p:cNvPr id="6" name="Content Placeholder 6">
            <a:extLst>
              <a:ext uri="{FF2B5EF4-FFF2-40B4-BE49-F238E27FC236}">
                <a16:creationId xmlns:a16="http://schemas.microsoft.com/office/drawing/2014/main" id="{DADEF27F-CC03-834D-A185-0B73C517815E}"/>
              </a:ext>
            </a:extLst>
          </p:cNvPr>
          <p:cNvGraphicFramePr>
            <a:graphicFrameLocks/>
          </p:cNvGraphicFramePr>
          <p:nvPr userDrawn="1">
            <p:extLst>
              <p:ext uri="{D42A27DB-BD31-4B8C-83A1-F6EECF244321}">
                <p14:modId xmlns:p14="http://schemas.microsoft.com/office/powerpoint/2010/main" val="1306299516"/>
              </p:ext>
            </p:extLst>
          </p:nvPr>
        </p:nvGraphicFramePr>
        <p:xfrm>
          <a:off x="685800" y="1444486"/>
          <a:ext cx="10810875" cy="4023360"/>
        </p:xfrm>
        <a:graphic>
          <a:graphicData uri="http://schemas.openxmlformats.org/drawingml/2006/table">
            <a:tbl>
              <a:tblPr firstRow="1" firstCol="1" bandRow="1">
                <a:tableStyleId>{B301B821-A1FF-4177-AEE7-76D212191A09}</a:tableStyleId>
              </a:tblPr>
              <a:tblGrid>
                <a:gridCol w="3714391">
                  <a:extLst>
                    <a:ext uri="{9D8B030D-6E8A-4147-A177-3AD203B41FA5}">
                      <a16:colId xmlns:a16="http://schemas.microsoft.com/office/drawing/2014/main" val="941155809"/>
                    </a:ext>
                  </a:extLst>
                </a:gridCol>
                <a:gridCol w="1837992">
                  <a:extLst>
                    <a:ext uri="{9D8B030D-6E8A-4147-A177-3AD203B41FA5}">
                      <a16:colId xmlns:a16="http://schemas.microsoft.com/office/drawing/2014/main" val="3853484078"/>
                    </a:ext>
                  </a:extLst>
                </a:gridCol>
                <a:gridCol w="5258492">
                  <a:extLst>
                    <a:ext uri="{9D8B030D-6E8A-4147-A177-3AD203B41FA5}">
                      <a16:colId xmlns:a16="http://schemas.microsoft.com/office/drawing/2014/main" val="3777659007"/>
                    </a:ext>
                  </a:extLst>
                </a:gridCol>
              </a:tblGrid>
              <a:tr h="347472">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Cost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Notes</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extLst>
                  <a:ext uri="{0D108BD9-81ED-4DB2-BD59-A6C34878D82A}">
                    <a16:rowId xmlns:a16="http://schemas.microsoft.com/office/drawing/2014/main" val="3010858711"/>
                  </a:ext>
                </a:extLst>
              </a:tr>
              <a:tr h="347472">
                <a:tc gridSpan="3">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Sub-category</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tcPr>
                </a:tc>
                <a:tc hMerge="1">
                  <a:txBody>
                    <a:bodyPr/>
                    <a:lstStyle/>
                    <a:p>
                      <a:endParaRPr lang="en-US"/>
                    </a:p>
                  </a:txBody>
                  <a:tcPr/>
                </a:tc>
                <a:tc hMerge="1">
                  <a:txBody>
                    <a:bodyPr/>
                    <a:lstStyle/>
                    <a:p>
                      <a:endParaRPr lang="en-US"/>
                    </a:p>
                  </a:txBody>
                  <a:tcPr>
                    <a:lnL w="12700" cap="flat" cmpd="sng" algn="ctr">
                      <a:solidFill>
                        <a:srgbClr val="A7A9AC"/>
                      </a:solidFill>
                      <a:prstDash val="solid"/>
                      <a:round/>
                      <a:headEnd type="none" w="med" len="med"/>
                      <a:tailEnd type="none" w="med" len="med"/>
                    </a:lnL>
                    <a:lnT w="12700" cap="flat" cmpd="sng" algn="ctr">
                      <a:solidFill>
                        <a:srgbClr val="A7A9AC"/>
                      </a:solidFill>
                      <a:prstDash val="solid"/>
                      <a:round/>
                      <a:headEnd type="none" w="med" len="med"/>
                      <a:tailEnd type="none" w="med" len="med"/>
                    </a:lnT>
                  </a:tcPr>
                </a:tc>
                <a:extLst>
                  <a:ext uri="{0D108BD9-81ED-4DB2-BD59-A6C34878D82A}">
                    <a16:rowId xmlns:a16="http://schemas.microsoft.com/office/drawing/2014/main" val="1973504128"/>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3962661979"/>
                  </a:ext>
                </a:extLst>
              </a:tr>
              <a:tr h="548640">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consectetur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adipiscing</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elit</a:t>
                      </a:r>
                      <a:r>
                        <a:rPr lang="en-US" sz="1200" dirty="0">
                          <a:effectLst/>
                          <a:latin typeface="Open Sans" panose="020B0606030504020204" pitchFamily="34" charset="0"/>
                          <a:ea typeface="Open Sans" panose="020B0606030504020204" pitchFamily="34" charset="0"/>
                          <a:cs typeface="Open Sans" panose="020B0606030504020204" pitchFamily="34" charset="0"/>
                        </a:rPr>
                        <a:t>, sed do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eiusmod</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tempor</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incididunt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ut</a:t>
                      </a:r>
                      <a:r>
                        <a:rPr lang="en-US" sz="1200" dirty="0">
                          <a:effectLst/>
                          <a:latin typeface="Open Sans" panose="020B0606030504020204" pitchFamily="34" charset="0"/>
                          <a:ea typeface="Open Sans" panose="020B0606030504020204" pitchFamily="34" charset="0"/>
                          <a:cs typeface="Open Sans" panose="020B0606030504020204" pitchFamily="34" charset="0"/>
                        </a:rPr>
                        <a: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labore</a:t>
                      </a:r>
                      <a:r>
                        <a:rPr lang="en-US" sz="1200" dirty="0">
                          <a:effectLst/>
                          <a:latin typeface="Open Sans" panose="020B0606030504020204" pitchFamily="34" charset="0"/>
                          <a:ea typeface="Open Sans" panose="020B0606030504020204" pitchFamily="34" charset="0"/>
                          <a:cs typeface="Open Sans" panose="020B0606030504020204" pitchFamily="34" charset="0"/>
                        </a:rPr>
                        <a:t> et dolore magna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aliqua</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328827410"/>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413064466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56997999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633896557"/>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057125131"/>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3505721934"/>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2105221844"/>
                  </a:ext>
                </a:extLst>
              </a:tr>
              <a:tr h="347472">
                <a:tc>
                  <a:txBody>
                    <a:bodyPr/>
                    <a:lstStyle/>
                    <a:p>
                      <a:pPr>
                        <a:lnSpc>
                          <a:spcPts val="1800"/>
                        </a:lnSpc>
                      </a:pPr>
                      <a:r>
                        <a:rPr lang="en-US" sz="1200" b="0" dirty="0">
                          <a:effectLst/>
                          <a:latin typeface="Open Sans" panose="020B0606030504020204" pitchFamily="34" charset="0"/>
                          <a:ea typeface="Open Sans" panose="020B0606030504020204" pitchFamily="34" charset="0"/>
                          <a:cs typeface="Open Sans" panose="020B0606030504020204" pitchFamily="34" charset="0"/>
                        </a:rPr>
                        <a:t>Lorem ipsum dolor sit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gn="r">
                        <a:lnSpc>
                          <a:spcPts val="1800"/>
                        </a:lnSpc>
                      </a:pPr>
                      <a:r>
                        <a:rPr lang="en-US" sz="1200">
                          <a:effectLst/>
                          <a:latin typeface="Open Sans" panose="020B0606030504020204" pitchFamily="34" charset="0"/>
                          <a:ea typeface="Open Sans" panose="020B0606030504020204" pitchFamily="34" charset="0"/>
                          <a:cs typeface="Open Sans" panose="020B0606030504020204" pitchFamily="34" charset="0"/>
                        </a:rPr>
                        <a:t>$1,000.00</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tc>
                  <a:txBody>
                    <a:bodyPr/>
                    <a:lstStyle/>
                    <a:p>
                      <a:pPr>
                        <a:lnSpc>
                          <a:spcPts val="1800"/>
                        </a:lnSpc>
                      </a:pPr>
                      <a:r>
                        <a:rPr lang="en-US" sz="1200" dirty="0">
                          <a:effectLst/>
                          <a:latin typeface="Open Sans" panose="020B0606030504020204" pitchFamily="34" charset="0"/>
                          <a:ea typeface="Open Sans" panose="020B0606030504020204" pitchFamily="34" charset="0"/>
                          <a:cs typeface="Open Sans" panose="020B0606030504020204" pitchFamily="34" charset="0"/>
                        </a:rPr>
                        <a:t>Lorem ipsum dolor sit </a:t>
                      </a:r>
                      <a:r>
                        <a:rPr lang="en-US" sz="1200" dirty="0" err="1">
                          <a:effectLst/>
                          <a:latin typeface="Open Sans" panose="020B0606030504020204" pitchFamily="34" charset="0"/>
                          <a:ea typeface="Open Sans" panose="020B0606030504020204" pitchFamily="34" charset="0"/>
                          <a:cs typeface="Open Sans" panose="020B0606030504020204" pitchFamily="34" charset="0"/>
                        </a:rPr>
                        <a:t>amet</a:t>
                      </a:r>
                      <a:r>
                        <a:rPr lang="en-US" sz="1200" dirty="0">
                          <a:effectLst/>
                          <a:latin typeface="Open Sans" panose="020B0606030504020204" pitchFamily="34" charset="0"/>
                          <a:ea typeface="Open Sans" panose="020B0606030504020204" pitchFamily="34" charset="0"/>
                          <a:cs typeface="Open Sans" panose="020B0606030504020204" pitchFamily="34" charset="0"/>
                        </a:rPr>
                        <a:t>.</a:t>
                      </a:r>
                      <a:endParaRPr lang="en-CA" sz="1200" b="0" dirty="0">
                        <a:effectLst/>
                        <a:latin typeface="Open Sans" panose="020B0606030504020204" pitchFamily="34" charset="0"/>
                        <a:ea typeface="Open Sans" panose="020B0606030504020204" pitchFamily="34" charset="0"/>
                        <a:cs typeface="Open Sans" panose="020B0606030504020204" pitchFamily="34" charset="0"/>
                      </a:endParaRPr>
                    </a:p>
                  </a:txBody>
                  <a:tcPr marL="137160" marR="137160" marT="0" marB="0" anchor="ctr">
                    <a:lnL w="9525" cap="flat" cmpd="sng" algn="ctr">
                      <a:solidFill>
                        <a:srgbClr val="A7A9AC"/>
                      </a:solidFill>
                      <a:prstDash val="solid"/>
                      <a:round/>
                      <a:headEnd type="none" w="med" len="med"/>
                      <a:tailEnd type="none" w="med" len="med"/>
                    </a:lnL>
                    <a:lnR w="9525" cap="flat" cmpd="sng" algn="ctr">
                      <a:solidFill>
                        <a:srgbClr val="A7A9AC"/>
                      </a:solidFill>
                      <a:prstDash val="solid"/>
                      <a:round/>
                      <a:headEnd type="none" w="med" len="med"/>
                      <a:tailEnd type="none" w="med" len="med"/>
                    </a:lnR>
                    <a:lnT w="9525" cap="flat" cmpd="sng" algn="ctr">
                      <a:solidFill>
                        <a:srgbClr val="A7A9AC"/>
                      </a:solidFill>
                      <a:prstDash val="solid"/>
                      <a:round/>
                      <a:headEnd type="none" w="med" len="med"/>
                      <a:tailEnd type="none" w="med" len="med"/>
                    </a:lnT>
                    <a:lnB w="9525" cap="flat" cmpd="sng" algn="ctr">
                      <a:solidFill>
                        <a:srgbClr val="A7A9AC"/>
                      </a:solidFill>
                      <a:prstDash val="solid"/>
                      <a:round/>
                      <a:headEnd type="none" w="med" len="med"/>
                      <a:tailEnd type="none" w="med" len="med"/>
                    </a:lnB>
                    <a:solidFill>
                      <a:schemeClr val="bg2"/>
                    </a:solidFill>
                  </a:tcPr>
                </a:tc>
                <a:extLst>
                  <a:ext uri="{0D108BD9-81ED-4DB2-BD59-A6C34878D82A}">
                    <a16:rowId xmlns:a16="http://schemas.microsoft.com/office/drawing/2014/main" val="1756667249"/>
                  </a:ext>
                </a:extLst>
              </a:tr>
            </a:tbl>
          </a:graphicData>
        </a:graphic>
      </p:graphicFrame>
      <p:sp>
        <p:nvSpPr>
          <p:cNvPr id="12" name="Rectangle 11">
            <a:extLst>
              <a:ext uri="{FF2B5EF4-FFF2-40B4-BE49-F238E27FC236}">
                <a16:creationId xmlns:a16="http://schemas.microsoft.com/office/drawing/2014/main" id="{1BA6A98D-D7C9-C54D-B1A1-2379FDD940C0}"/>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9AF0C0F4-B79E-C142-876B-CAF4DC28D4F0}"/>
              </a:ext>
            </a:extLst>
          </p:cNvPr>
          <p:cNvPicPr>
            <a:picLocks noChangeAspect="1"/>
          </p:cNvPicPr>
          <p:nvPr userDrawn="1"/>
        </p:nvPicPr>
        <p:blipFill>
          <a:blip r:embed="rId2"/>
          <a:stretch>
            <a:fillRect/>
          </a:stretch>
        </p:blipFill>
        <p:spPr>
          <a:xfrm>
            <a:off x="9553575" y="6057900"/>
            <a:ext cx="1943100" cy="457200"/>
          </a:xfrm>
          <a:prstGeom prst="rect">
            <a:avLst/>
          </a:prstGeom>
        </p:spPr>
      </p:pic>
      <p:pic>
        <p:nvPicPr>
          <p:cNvPr id="2" name="Image 9">
            <a:extLst>
              <a:ext uri="{FF2B5EF4-FFF2-40B4-BE49-F238E27FC236}">
                <a16:creationId xmlns:a16="http://schemas.microsoft.com/office/drawing/2014/main" id="{B86DD8DD-6B68-D985-A7CD-BF903A076B1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4" name="Slide Number Placeholder 3">
            <a:extLst>
              <a:ext uri="{FF2B5EF4-FFF2-40B4-BE49-F238E27FC236}">
                <a16:creationId xmlns:a16="http://schemas.microsoft.com/office/drawing/2014/main" id="{78D27F2A-38EB-1B74-B9D7-EE35F86DE0E4}"/>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1054578795"/>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age">
    <p:bg>
      <p:bgPr>
        <a:solidFill>
          <a:schemeClr val="bg2"/>
        </a:solidFill>
        <a:effectLst/>
      </p:bgPr>
    </p:bg>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558188"/>
            <a:ext cx="10897091"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6" name="Rectangle 5">
            <a:extLst>
              <a:ext uri="{FF2B5EF4-FFF2-40B4-BE49-F238E27FC236}">
                <a16:creationId xmlns:a16="http://schemas.microsoft.com/office/drawing/2014/main" id="{CA8FE1ED-0847-6343-923F-4D0E80C160C3}"/>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7CCB990-D12A-C94E-B892-1D2B93711B97}"/>
              </a:ext>
            </a:extLst>
          </p:cNvPr>
          <p:cNvPicPr>
            <a:picLocks noChangeAspect="1"/>
          </p:cNvPicPr>
          <p:nvPr userDrawn="1"/>
        </p:nvPicPr>
        <p:blipFill>
          <a:blip r:embed="rId2"/>
          <a:stretch>
            <a:fillRect/>
          </a:stretch>
        </p:blipFill>
        <p:spPr>
          <a:xfrm>
            <a:off x="9553575" y="6057900"/>
            <a:ext cx="1943100" cy="457200"/>
          </a:xfrm>
          <a:prstGeom prst="rect">
            <a:avLst/>
          </a:prstGeom>
        </p:spPr>
      </p:pic>
      <p:pic>
        <p:nvPicPr>
          <p:cNvPr id="2" name="Image 9">
            <a:extLst>
              <a:ext uri="{FF2B5EF4-FFF2-40B4-BE49-F238E27FC236}">
                <a16:creationId xmlns:a16="http://schemas.microsoft.com/office/drawing/2014/main" id="{F2303158-AF7A-426B-D94D-0D4C2C0BCA6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4" name="Slide Number Placeholder 3">
            <a:extLst>
              <a:ext uri="{FF2B5EF4-FFF2-40B4-BE49-F238E27FC236}">
                <a16:creationId xmlns:a16="http://schemas.microsoft.com/office/drawing/2014/main" id="{4EDF065C-3DE4-0854-C49E-49C59B798101}"/>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2562375358"/>
      </p:ext>
    </p:extLst>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age – one column (no logo)">
    <p:bg>
      <p:bgRef idx="1001">
        <a:schemeClr val="bg2"/>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557498"/>
            <a:ext cx="10897200"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295076"/>
            <a:ext cx="10897090" cy="48771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5" name="Rectangle 4">
            <a:extLst>
              <a:ext uri="{FF2B5EF4-FFF2-40B4-BE49-F238E27FC236}">
                <a16:creationId xmlns:a16="http://schemas.microsoft.com/office/drawing/2014/main" id="{0EDD00A5-8BC9-AE46-B8D3-B7FEC311C25B}"/>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F0D81F37-03C6-D07E-A72C-CC92B089F55E}"/>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3540822203"/>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Closing slide">
    <p:bg>
      <p:bgPr>
        <a:solidFill>
          <a:schemeClr val="bg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22FE736-7B03-5844-9CB9-94A54F70B134}"/>
              </a:ext>
            </a:extLst>
          </p:cNvPr>
          <p:cNvPicPr>
            <a:picLocks noChangeAspect="1"/>
          </p:cNvPicPr>
          <p:nvPr userDrawn="1"/>
        </p:nvPicPr>
        <p:blipFill>
          <a:blip r:embed="rId2"/>
          <a:srcRect/>
          <a:stretch/>
        </p:blipFill>
        <p:spPr>
          <a:xfrm>
            <a:off x="3865528" y="1676113"/>
            <a:ext cx="4460944" cy="3320113"/>
          </a:xfrm>
          <a:prstGeom prst="rect">
            <a:avLst/>
          </a:prstGeom>
        </p:spPr>
      </p:pic>
    </p:spTree>
    <p:extLst>
      <p:ext uri="{BB962C8B-B14F-4D97-AF65-F5344CB8AC3E}">
        <p14:creationId xmlns:p14="http://schemas.microsoft.com/office/powerpoint/2010/main" val="33190966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Truly empty">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21138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a:p>
        </p:txBody>
      </p:sp>
      <p:sp>
        <p:nvSpPr>
          <p:cNvPr id="2" name="Slide Number Placeholder 3">
            <a:extLst>
              <a:ext uri="{FF2B5EF4-FFF2-40B4-BE49-F238E27FC236}">
                <a16:creationId xmlns:a16="http://schemas.microsoft.com/office/drawing/2014/main" id="{2AB2FD25-60AA-F49A-88FE-AC2CCED51A62}"/>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4969551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987EB-915D-B4C6-5D72-0456B29E6A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8CDB256F-A214-A951-D704-3858721E44F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2DE41C50-3E05-6F09-3D01-4B312D69F122}"/>
              </a:ext>
            </a:extLst>
          </p:cNvPr>
          <p:cNvSpPr>
            <a:spLocks noGrp="1"/>
          </p:cNvSpPr>
          <p:nvPr>
            <p:ph type="dt" sz="half" idx="10"/>
          </p:nvPr>
        </p:nvSpPr>
        <p:spPr/>
        <p:txBody>
          <a:bodyPr/>
          <a:lstStyle/>
          <a:p>
            <a:endParaRPr lang="en-CA"/>
          </a:p>
        </p:txBody>
      </p:sp>
      <p:sp>
        <p:nvSpPr>
          <p:cNvPr id="5" name="Footer Placeholder 4">
            <a:extLst>
              <a:ext uri="{FF2B5EF4-FFF2-40B4-BE49-F238E27FC236}">
                <a16:creationId xmlns:a16="http://schemas.microsoft.com/office/drawing/2014/main" id="{9DBD6C3D-3051-E524-9EB5-2C117F4E9858}"/>
              </a:ext>
            </a:extLst>
          </p:cNvPr>
          <p:cNvSpPr>
            <a:spLocks noGrp="1"/>
          </p:cNvSpPr>
          <p:nvPr>
            <p:ph type="ftr" sz="quarter" idx="11"/>
          </p:nvPr>
        </p:nvSpPr>
        <p:spPr/>
        <p:txBody>
          <a:bodyPr/>
          <a:lstStyle/>
          <a:p>
            <a:endParaRPr lang="en-CA"/>
          </a:p>
        </p:txBody>
      </p:sp>
      <p:sp>
        <p:nvSpPr>
          <p:cNvPr id="7" name="Slide Number Placeholder 3">
            <a:extLst>
              <a:ext uri="{FF2B5EF4-FFF2-40B4-BE49-F238E27FC236}">
                <a16:creationId xmlns:a16="http://schemas.microsoft.com/office/drawing/2014/main" id="{9E9A3315-7F74-9D52-7651-0519FEA446F2}"/>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13589008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1060C-4A78-D0AB-1F28-E15A108050C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E3A0B846-54BE-861B-9BBE-4CCC3D92C8D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169C4B0D-473D-69C6-7A5C-0CDF1B551057}"/>
              </a:ext>
            </a:extLst>
          </p:cNvPr>
          <p:cNvSpPr>
            <a:spLocks noGrp="1"/>
          </p:cNvSpPr>
          <p:nvPr>
            <p:ph type="dt" sz="half" idx="10"/>
          </p:nvPr>
        </p:nvSpPr>
        <p:spPr/>
        <p:txBody>
          <a:bodyPr/>
          <a:lstStyle/>
          <a:p>
            <a:endParaRPr lang="en-CA"/>
          </a:p>
        </p:txBody>
      </p:sp>
      <p:sp>
        <p:nvSpPr>
          <p:cNvPr id="5" name="Footer Placeholder 4">
            <a:extLst>
              <a:ext uri="{FF2B5EF4-FFF2-40B4-BE49-F238E27FC236}">
                <a16:creationId xmlns:a16="http://schemas.microsoft.com/office/drawing/2014/main" id="{1AAB211F-0516-0367-1315-6F746CC9C850}"/>
              </a:ext>
            </a:extLst>
          </p:cNvPr>
          <p:cNvSpPr>
            <a:spLocks noGrp="1"/>
          </p:cNvSpPr>
          <p:nvPr>
            <p:ph type="ftr" sz="quarter" idx="11"/>
          </p:nvPr>
        </p:nvSpPr>
        <p:spPr/>
        <p:txBody>
          <a:bodyPr/>
          <a:lstStyle/>
          <a:p>
            <a:endParaRPr lang="en-CA"/>
          </a:p>
        </p:txBody>
      </p:sp>
      <p:sp>
        <p:nvSpPr>
          <p:cNvPr id="7" name="Slide Number Placeholder 3">
            <a:extLst>
              <a:ext uri="{FF2B5EF4-FFF2-40B4-BE49-F238E27FC236}">
                <a16:creationId xmlns:a16="http://schemas.microsoft.com/office/drawing/2014/main" id="{9E16E1D7-2926-5807-A48B-4D4FBEC3A609}"/>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8371681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tro paragraph / quote page">
    <p:bg>
      <p:bgPr>
        <a:solidFill>
          <a:schemeClr val="bg1"/>
        </a:solidFill>
        <a:effectLst/>
      </p:bgPr>
    </p:bg>
    <p:spTree>
      <p:nvGrpSpPr>
        <p:cNvPr id="1" name=""/>
        <p:cNvGrpSpPr/>
        <p:nvPr/>
      </p:nvGrpSpPr>
      <p:grpSpPr>
        <a:xfrm>
          <a:off x="0" y="0"/>
          <a:ext cx="0" cy="0"/>
          <a:chOff x="0" y="0"/>
          <a:chExt cx="0" cy="0"/>
        </a:xfrm>
      </p:grpSpPr>
      <p:sp>
        <p:nvSpPr>
          <p:cNvPr id="11" name="Content Placeholder 2">
            <a:extLst>
              <a:ext uri="{FF2B5EF4-FFF2-40B4-BE49-F238E27FC236}">
                <a16:creationId xmlns:a16="http://schemas.microsoft.com/office/drawing/2014/main" id="{74B1D494-1163-FD4D-87D9-F88FDD14180A}"/>
              </a:ext>
            </a:extLst>
          </p:cNvPr>
          <p:cNvSpPr>
            <a:spLocks noGrp="1"/>
          </p:cNvSpPr>
          <p:nvPr>
            <p:ph sz="half" idx="1" hasCustomPrompt="1"/>
          </p:nvPr>
        </p:nvSpPr>
        <p:spPr>
          <a:xfrm>
            <a:off x="1515533" y="838200"/>
            <a:ext cx="9160934" cy="4191000"/>
          </a:xfrm>
          <a:prstGeom prst="rect">
            <a:avLst/>
          </a:prstGeom>
        </p:spPr>
        <p:txBody>
          <a:bodyPr anchor="ctr">
            <a:noAutofit/>
          </a:bodyPr>
          <a:lstStyle>
            <a:lvl1pPr marL="0" indent="0" algn="ctr">
              <a:lnSpc>
                <a:spcPct val="150000"/>
              </a:lnSpc>
              <a:spcBef>
                <a:spcPts val="0"/>
              </a:spcBef>
              <a:spcAft>
                <a:spcPts val="1200"/>
              </a:spcAft>
              <a:buFont typeface="Arial" panose="020B0604020202020204" pitchFamily="34" charset="0"/>
              <a:buNone/>
              <a:tabLst/>
              <a:defRPr sz="2200" b="1" i="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title style</a:t>
            </a:r>
          </a:p>
        </p:txBody>
      </p:sp>
      <p:sp>
        <p:nvSpPr>
          <p:cNvPr id="4" name="Rectangle 3">
            <a:extLst>
              <a:ext uri="{FF2B5EF4-FFF2-40B4-BE49-F238E27FC236}">
                <a16:creationId xmlns:a16="http://schemas.microsoft.com/office/drawing/2014/main" id="{5FD39231-8104-2C4D-B887-C76C49B4B755}"/>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6A0E5017-6E1C-5D4E-A493-781F6C08DC9B}"/>
              </a:ext>
            </a:extLst>
          </p:cNvPr>
          <p:cNvPicPr>
            <a:picLocks noChangeAspect="1"/>
          </p:cNvPicPr>
          <p:nvPr userDrawn="1"/>
        </p:nvPicPr>
        <p:blipFill>
          <a:blip r:embed="rId2"/>
          <a:stretch>
            <a:fillRect/>
          </a:stretch>
        </p:blipFill>
        <p:spPr>
          <a:xfrm>
            <a:off x="9553575" y="6057900"/>
            <a:ext cx="1943100" cy="457200"/>
          </a:xfrm>
          <a:prstGeom prst="rect">
            <a:avLst/>
          </a:prstGeom>
        </p:spPr>
      </p:pic>
      <p:pic>
        <p:nvPicPr>
          <p:cNvPr id="2" name="Image 9">
            <a:extLst>
              <a:ext uri="{FF2B5EF4-FFF2-40B4-BE49-F238E27FC236}">
                <a16:creationId xmlns:a16="http://schemas.microsoft.com/office/drawing/2014/main" id="{1EFD6277-B7B1-D810-FD6E-7DA4103D92A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6" name="Slide Number Placeholder 3">
            <a:extLst>
              <a:ext uri="{FF2B5EF4-FFF2-40B4-BE49-F238E27FC236}">
                <a16:creationId xmlns:a16="http://schemas.microsoft.com/office/drawing/2014/main" id="{3A0E8542-8E6F-6185-2E05-BE80C6BD2AF8}"/>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3505137725"/>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xt page – one column">
    <p:bg>
      <p:bgPr>
        <a:solidFill>
          <a:schemeClr val="bg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95241A-FE81-E045-A53F-CCB1ECEF6369}"/>
              </a:ext>
            </a:extLst>
          </p:cNvPr>
          <p:cNvSpPr>
            <a:spLocks noGrp="1"/>
          </p:cNvSpPr>
          <p:nvPr>
            <p:ph type="title"/>
          </p:nvPr>
        </p:nvSpPr>
        <p:spPr>
          <a:xfrm>
            <a:off x="599585" y="557498"/>
            <a:ext cx="10897200"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74B1D494-1163-FD4D-87D9-F88FDD14180A}"/>
              </a:ext>
            </a:extLst>
          </p:cNvPr>
          <p:cNvSpPr>
            <a:spLocks noGrp="1"/>
          </p:cNvSpPr>
          <p:nvPr>
            <p:ph sz="half" idx="1"/>
          </p:nvPr>
        </p:nvSpPr>
        <p:spPr>
          <a:xfrm>
            <a:off x="599585" y="1295076"/>
            <a:ext cx="10897090" cy="40770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5" name="Rectangle 4">
            <a:extLst>
              <a:ext uri="{FF2B5EF4-FFF2-40B4-BE49-F238E27FC236}">
                <a16:creationId xmlns:a16="http://schemas.microsoft.com/office/drawing/2014/main" id="{0EDD00A5-8BC9-AE46-B8D3-B7FEC311C25B}"/>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8A24F25A-A643-A844-91A9-2D5B56DB8E7F}"/>
              </a:ext>
            </a:extLst>
          </p:cNvPr>
          <p:cNvPicPr>
            <a:picLocks noChangeAspect="1"/>
          </p:cNvPicPr>
          <p:nvPr userDrawn="1"/>
        </p:nvPicPr>
        <p:blipFill>
          <a:blip r:embed="rId2"/>
          <a:stretch>
            <a:fillRect/>
          </a:stretch>
        </p:blipFill>
        <p:spPr>
          <a:xfrm>
            <a:off x="9553575" y="6057900"/>
            <a:ext cx="1943100" cy="457200"/>
          </a:xfrm>
          <a:prstGeom prst="rect">
            <a:avLst/>
          </a:prstGeom>
          <a:solidFill>
            <a:schemeClr val="bg2"/>
          </a:solidFill>
        </p:spPr>
      </p:pic>
      <p:pic>
        <p:nvPicPr>
          <p:cNvPr id="3" name="Image 9">
            <a:extLst>
              <a:ext uri="{FF2B5EF4-FFF2-40B4-BE49-F238E27FC236}">
                <a16:creationId xmlns:a16="http://schemas.microsoft.com/office/drawing/2014/main" id="{2EAD5B7E-6209-A0D1-C1F4-C9EDDD53A7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6" name="Slide Number Placeholder 3">
            <a:extLst>
              <a:ext uri="{FF2B5EF4-FFF2-40B4-BE49-F238E27FC236}">
                <a16:creationId xmlns:a16="http://schemas.microsoft.com/office/drawing/2014/main" id="{063D857A-AE52-6756-ED71-A514A46C416B}"/>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3114510358"/>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xt page – two columns">
    <p:bg>
      <p:bgPr>
        <a:solidFill>
          <a:schemeClr val="bg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558188"/>
            <a:ext cx="10897091"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0" name="Content Placeholder 2">
            <a:extLst>
              <a:ext uri="{FF2B5EF4-FFF2-40B4-BE49-F238E27FC236}">
                <a16:creationId xmlns:a16="http://schemas.microsoft.com/office/drawing/2014/main" id="{E4710339-FCEB-864A-BE99-139C449C3056}"/>
              </a:ext>
            </a:extLst>
          </p:cNvPr>
          <p:cNvSpPr>
            <a:spLocks noGrp="1"/>
          </p:cNvSpPr>
          <p:nvPr>
            <p:ph sz="half" idx="1"/>
          </p:nvPr>
        </p:nvSpPr>
        <p:spPr>
          <a:xfrm>
            <a:off x="599585" y="1295076"/>
            <a:ext cx="5267815" cy="40770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11" name="Content Placeholder 2">
            <a:extLst>
              <a:ext uri="{FF2B5EF4-FFF2-40B4-BE49-F238E27FC236}">
                <a16:creationId xmlns:a16="http://schemas.microsoft.com/office/drawing/2014/main" id="{090E677D-56A4-5F4D-AB35-5014A471F121}"/>
              </a:ext>
            </a:extLst>
          </p:cNvPr>
          <p:cNvSpPr>
            <a:spLocks noGrp="1"/>
          </p:cNvSpPr>
          <p:nvPr>
            <p:ph sz="half" idx="13"/>
          </p:nvPr>
        </p:nvSpPr>
        <p:spPr>
          <a:xfrm>
            <a:off x="6228860" y="1295076"/>
            <a:ext cx="5267815" cy="40770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6" name="Rectangle 5">
            <a:extLst>
              <a:ext uri="{FF2B5EF4-FFF2-40B4-BE49-F238E27FC236}">
                <a16:creationId xmlns:a16="http://schemas.microsoft.com/office/drawing/2014/main" id="{9E79E0C7-49D7-D441-8459-298913F18B51}"/>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6613AD3E-8D13-2849-9D68-E72414870EFE}"/>
              </a:ext>
            </a:extLst>
          </p:cNvPr>
          <p:cNvPicPr>
            <a:picLocks noChangeAspect="1"/>
          </p:cNvPicPr>
          <p:nvPr userDrawn="1"/>
        </p:nvPicPr>
        <p:blipFill>
          <a:blip r:embed="rId2"/>
          <a:stretch>
            <a:fillRect/>
          </a:stretch>
        </p:blipFill>
        <p:spPr>
          <a:xfrm>
            <a:off x="9553575" y="6057900"/>
            <a:ext cx="1943100" cy="457200"/>
          </a:xfrm>
          <a:prstGeom prst="rect">
            <a:avLst/>
          </a:prstGeom>
        </p:spPr>
      </p:pic>
      <p:pic>
        <p:nvPicPr>
          <p:cNvPr id="2" name="Image 9">
            <a:extLst>
              <a:ext uri="{FF2B5EF4-FFF2-40B4-BE49-F238E27FC236}">
                <a16:creationId xmlns:a16="http://schemas.microsoft.com/office/drawing/2014/main" id="{63CB296D-6EE0-5E43-8E97-C2A7D9307A7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4" name="Slide Number Placeholder 3">
            <a:extLst>
              <a:ext uri="{FF2B5EF4-FFF2-40B4-BE49-F238E27FC236}">
                <a16:creationId xmlns:a16="http://schemas.microsoft.com/office/drawing/2014/main" id="{025B080A-34A1-91B3-FACE-BE832C691F09}"/>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1774644089"/>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page with photo">
    <p:bg>
      <p:bgPr>
        <a:solidFill>
          <a:schemeClr val="bg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5292A029-F549-3740-BF04-29AC6D613DB7}"/>
              </a:ext>
            </a:extLst>
          </p:cNvPr>
          <p:cNvSpPr>
            <a:spLocks noGrp="1"/>
          </p:cNvSpPr>
          <p:nvPr>
            <p:ph type="title"/>
          </p:nvPr>
        </p:nvSpPr>
        <p:spPr>
          <a:xfrm>
            <a:off x="599584" y="558188"/>
            <a:ext cx="10897091"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01DB2C69-F649-2E41-A435-292B23F4B621}"/>
              </a:ext>
            </a:extLst>
          </p:cNvPr>
          <p:cNvSpPr>
            <a:spLocks noGrp="1"/>
          </p:cNvSpPr>
          <p:nvPr>
            <p:ph sz="half" idx="1"/>
          </p:nvPr>
        </p:nvSpPr>
        <p:spPr>
          <a:xfrm>
            <a:off x="599585" y="1295076"/>
            <a:ext cx="5267815" cy="40770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5" name="Rectangle 4">
            <a:extLst>
              <a:ext uri="{FF2B5EF4-FFF2-40B4-BE49-F238E27FC236}">
                <a16:creationId xmlns:a16="http://schemas.microsoft.com/office/drawing/2014/main" id="{E062C3FF-FCAB-DB45-A58D-0BD8642C952C}"/>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a:extLst>
              <a:ext uri="{FF2B5EF4-FFF2-40B4-BE49-F238E27FC236}">
                <a16:creationId xmlns:a16="http://schemas.microsoft.com/office/drawing/2014/main" id="{687F8819-A836-B049-8514-1DE0A7FC7EEF}"/>
              </a:ext>
            </a:extLst>
          </p:cNvPr>
          <p:cNvPicPr>
            <a:picLocks noChangeAspect="1"/>
          </p:cNvPicPr>
          <p:nvPr userDrawn="1"/>
        </p:nvPicPr>
        <p:blipFill>
          <a:blip r:embed="rId2"/>
          <a:stretch>
            <a:fillRect/>
          </a:stretch>
        </p:blipFill>
        <p:spPr>
          <a:xfrm>
            <a:off x="9553575" y="6057900"/>
            <a:ext cx="1943100" cy="457200"/>
          </a:xfrm>
          <a:prstGeom prst="rect">
            <a:avLst/>
          </a:prstGeom>
        </p:spPr>
      </p:pic>
      <p:pic>
        <p:nvPicPr>
          <p:cNvPr id="2" name="Image 9">
            <a:extLst>
              <a:ext uri="{FF2B5EF4-FFF2-40B4-BE49-F238E27FC236}">
                <a16:creationId xmlns:a16="http://schemas.microsoft.com/office/drawing/2014/main" id="{41611CDB-CFF1-292A-DE5B-37F5119CF193}"/>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4" name="Slide Number Placeholder 3">
            <a:extLst>
              <a:ext uri="{FF2B5EF4-FFF2-40B4-BE49-F238E27FC236}">
                <a16:creationId xmlns:a16="http://schemas.microsoft.com/office/drawing/2014/main" id="{9A0E5223-A6C0-4EA9-3559-93CB3CF8B90B}"/>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1502890076"/>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page with call-out box – grey">
    <p:bg>
      <p:bgPr>
        <a:solidFill>
          <a:schemeClr val="bg2"/>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B6CA14FC-D5E3-E847-A5CB-16350B11CE2F}"/>
              </a:ext>
            </a:extLst>
          </p:cNvPr>
          <p:cNvSpPr>
            <a:spLocks noGrp="1"/>
          </p:cNvSpPr>
          <p:nvPr>
            <p:ph type="title"/>
          </p:nvPr>
        </p:nvSpPr>
        <p:spPr>
          <a:xfrm>
            <a:off x="599584" y="558188"/>
            <a:ext cx="10897091"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8" name="Content Placeholder 2">
            <a:extLst>
              <a:ext uri="{FF2B5EF4-FFF2-40B4-BE49-F238E27FC236}">
                <a16:creationId xmlns:a16="http://schemas.microsoft.com/office/drawing/2014/main" id="{FCA88CE5-A779-0641-85F6-BEC2C1831BA1}"/>
              </a:ext>
            </a:extLst>
          </p:cNvPr>
          <p:cNvSpPr>
            <a:spLocks noGrp="1"/>
          </p:cNvSpPr>
          <p:nvPr>
            <p:ph sz="half" idx="1"/>
          </p:nvPr>
        </p:nvSpPr>
        <p:spPr>
          <a:xfrm>
            <a:off x="599585" y="1295076"/>
            <a:ext cx="5267815" cy="40770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11" name="Rectangle 10">
            <a:extLst>
              <a:ext uri="{FF2B5EF4-FFF2-40B4-BE49-F238E27FC236}">
                <a16:creationId xmlns:a16="http://schemas.microsoft.com/office/drawing/2014/main" id="{EE5711D0-D8F4-4A49-9587-EDE19A5ED6DB}"/>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BA971143-3B60-194D-8E74-314C97087656}"/>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03DD7EF-F45E-B74D-ADF0-34EBA7EC4919}"/>
              </a:ext>
            </a:extLst>
          </p:cNvPr>
          <p:cNvPicPr>
            <a:picLocks noChangeAspect="1"/>
          </p:cNvPicPr>
          <p:nvPr userDrawn="1"/>
        </p:nvPicPr>
        <p:blipFill>
          <a:blip r:embed="rId2"/>
          <a:stretch>
            <a:fillRect/>
          </a:stretch>
        </p:blipFill>
        <p:spPr>
          <a:xfrm>
            <a:off x="9553575" y="6057900"/>
            <a:ext cx="1943100" cy="457200"/>
          </a:xfrm>
          <a:prstGeom prst="rect">
            <a:avLst/>
          </a:prstGeom>
        </p:spPr>
      </p:pic>
      <p:sp>
        <p:nvSpPr>
          <p:cNvPr id="16" name="Text Placeholder 4">
            <a:extLst>
              <a:ext uri="{FF2B5EF4-FFF2-40B4-BE49-F238E27FC236}">
                <a16:creationId xmlns:a16="http://schemas.microsoft.com/office/drawing/2014/main" id="{7C48E1BB-06F0-0B44-BA97-6B860B59B8CC}"/>
              </a:ext>
            </a:extLst>
          </p:cNvPr>
          <p:cNvSpPr>
            <a:spLocks noGrp="1"/>
          </p:cNvSpPr>
          <p:nvPr>
            <p:ph type="body" sz="quarter" idx="10" hasCustomPrompt="1"/>
          </p:nvPr>
        </p:nvSpPr>
        <p:spPr>
          <a:xfrm>
            <a:off x="6324600" y="1447800"/>
            <a:ext cx="5170199" cy="2560124"/>
          </a:xfrm>
          <a:prstGeom prst="roundRect">
            <a:avLst>
              <a:gd name="adj" fmla="val 193"/>
            </a:avLst>
          </a:prstGeom>
          <a:solidFill>
            <a:schemeClr val="bg1"/>
          </a:solidFill>
          <a:ln w="12700">
            <a:noFill/>
          </a:ln>
        </p:spPr>
        <p:txBody>
          <a:bodyPr wrap="square" lIns="457200" tIns="457200" rIns="457200" bIns="457200" anchor="t" anchorCtr="0">
            <a:spAutoFit/>
          </a:bodyPr>
          <a:lstStyle>
            <a:lvl1pPr marL="0" indent="0">
              <a:lnSpc>
                <a:spcPts val="2560"/>
              </a:lnSpc>
              <a:spcBef>
                <a:spcPts val="0"/>
              </a:spcBef>
              <a:spcAft>
                <a:spcPts val="0"/>
              </a:spcAft>
              <a:buNone/>
              <a:defRPr b="1" i="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lvl="0"/>
            <a:r>
              <a:rPr lang="en-US" dirty="0"/>
              <a:t>Lorem ipsum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Suspendisse</a:t>
            </a:r>
            <a:r>
              <a:rPr lang="en-US" dirty="0"/>
              <a:t> </a:t>
            </a:r>
            <a:r>
              <a:rPr lang="en-US" dirty="0" err="1"/>
              <a:t>mollis</a:t>
            </a:r>
            <a:r>
              <a:rPr lang="en-US" dirty="0"/>
              <a:t> </a:t>
            </a:r>
            <a:r>
              <a:rPr lang="en-US" dirty="0" err="1"/>
              <a:t>laoreet</a:t>
            </a:r>
            <a:r>
              <a:rPr lang="en-US" dirty="0"/>
              <a:t> </a:t>
            </a:r>
            <a:r>
              <a:rPr lang="en-US" dirty="0" err="1"/>
              <a:t>faucibus</a:t>
            </a:r>
            <a:r>
              <a:rPr lang="en-US" dirty="0"/>
              <a:t>. </a:t>
            </a:r>
            <a:r>
              <a:rPr lang="en-US" dirty="0" err="1"/>
              <a:t>Vivamus</a:t>
            </a:r>
            <a:r>
              <a:rPr lang="en-US" dirty="0"/>
              <a:t> </a:t>
            </a:r>
            <a:r>
              <a:rPr lang="en-US" dirty="0" err="1"/>
              <a:t>condimentum</a:t>
            </a:r>
            <a:r>
              <a:rPr lang="en-US" dirty="0"/>
              <a:t> magna at </a:t>
            </a:r>
            <a:r>
              <a:rPr lang="en-US" dirty="0" err="1"/>
              <a:t>neque</a:t>
            </a:r>
            <a:r>
              <a:rPr lang="en-US" dirty="0"/>
              <a:t> convallis, id vestibulum nisi </a:t>
            </a:r>
            <a:r>
              <a:rPr lang="en-US" dirty="0" err="1"/>
              <a:t>vulputate</a:t>
            </a:r>
            <a:r>
              <a:rPr lang="en-US" dirty="0"/>
              <a:t>. Sed fermentum </a:t>
            </a:r>
            <a:r>
              <a:rPr lang="en-US" dirty="0" err="1"/>
              <a:t>leo</a:t>
            </a:r>
            <a:r>
              <a:rPr lang="en-US" dirty="0"/>
              <a:t> </a:t>
            </a:r>
            <a:r>
              <a:rPr lang="en-US" dirty="0" err="1"/>
              <a:t>enim</a:t>
            </a:r>
            <a:r>
              <a:rPr lang="en-US" dirty="0"/>
              <a:t>.</a:t>
            </a:r>
          </a:p>
        </p:txBody>
      </p:sp>
      <p:pic>
        <p:nvPicPr>
          <p:cNvPr id="2" name="Image 9">
            <a:extLst>
              <a:ext uri="{FF2B5EF4-FFF2-40B4-BE49-F238E27FC236}">
                <a16:creationId xmlns:a16="http://schemas.microsoft.com/office/drawing/2014/main" id="{128E331E-AE3C-4AA2-4D96-BA2E046C97C7}"/>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4" name="Slide Number Placeholder 3">
            <a:extLst>
              <a:ext uri="{FF2B5EF4-FFF2-40B4-BE49-F238E27FC236}">
                <a16:creationId xmlns:a16="http://schemas.microsoft.com/office/drawing/2014/main" id="{5CBAA77C-711C-384C-4157-FC66FAD277A1}"/>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490063208"/>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page with chart – blank">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58BCE2-55D5-C94F-999B-0811A86B3A9E}"/>
              </a:ext>
            </a:extLst>
          </p:cNvPr>
          <p:cNvSpPr/>
          <p:nvPr userDrawn="1"/>
        </p:nvSpPr>
        <p:spPr>
          <a:xfrm>
            <a:off x="6324600" y="1447801"/>
            <a:ext cx="5172075" cy="3924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558188"/>
            <a:ext cx="10897091"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295076"/>
            <a:ext cx="5267815" cy="40770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9" name="Rectangle 8">
            <a:extLst>
              <a:ext uri="{FF2B5EF4-FFF2-40B4-BE49-F238E27FC236}">
                <a16:creationId xmlns:a16="http://schemas.microsoft.com/office/drawing/2014/main" id="{20DB83B9-54B8-CE4C-BAB4-1E541FC8585F}"/>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CFD8AC7-9F5E-B349-82F2-2056430DCCCB}"/>
              </a:ext>
            </a:extLst>
          </p:cNvPr>
          <p:cNvPicPr>
            <a:picLocks noChangeAspect="1"/>
          </p:cNvPicPr>
          <p:nvPr userDrawn="1"/>
        </p:nvPicPr>
        <p:blipFill>
          <a:blip r:embed="rId2"/>
          <a:stretch>
            <a:fillRect/>
          </a:stretch>
        </p:blipFill>
        <p:spPr>
          <a:xfrm>
            <a:off x="9553575" y="6057900"/>
            <a:ext cx="1943100" cy="457200"/>
          </a:xfrm>
          <a:prstGeom prst="rect">
            <a:avLst/>
          </a:prstGeom>
        </p:spPr>
      </p:pic>
      <p:pic>
        <p:nvPicPr>
          <p:cNvPr id="2" name="Image 9">
            <a:extLst>
              <a:ext uri="{FF2B5EF4-FFF2-40B4-BE49-F238E27FC236}">
                <a16:creationId xmlns:a16="http://schemas.microsoft.com/office/drawing/2014/main" id="{250B5F56-7513-98B8-2FAD-6D5B6085B210}"/>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4" name="Slide Number Placeholder 3">
            <a:extLst>
              <a:ext uri="{FF2B5EF4-FFF2-40B4-BE49-F238E27FC236}">
                <a16:creationId xmlns:a16="http://schemas.microsoft.com/office/drawing/2014/main" id="{849509DC-9DFA-1AEE-6B0E-0696F9D8DA2E}"/>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371225664"/>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xt page with chart – pie chart">
    <p:bg>
      <p:bgPr>
        <a:solidFill>
          <a:schemeClr val="bg2"/>
        </a:solid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4CE927F1-A53E-1649-9F0B-A5C21EDB2C08}"/>
              </a:ext>
            </a:extLst>
          </p:cNvPr>
          <p:cNvSpPr>
            <a:spLocks noGrp="1"/>
          </p:cNvSpPr>
          <p:nvPr>
            <p:ph type="title"/>
          </p:nvPr>
        </p:nvSpPr>
        <p:spPr>
          <a:xfrm>
            <a:off x="599584" y="558188"/>
            <a:ext cx="10897091"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16A36056-8BCF-FE40-937E-16F129FFBEF8}"/>
              </a:ext>
            </a:extLst>
          </p:cNvPr>
          <p:cNvSpPr>
            <a:spLocks noGrp="1"/>
          </p:cNvSpPr>
          <p:nvPr>
            <p:ph sz="half" idx="1"/>
          </p:nvPr>
        </p:nvSpPr>
        <p:spPr>
          <a:xfrm>
            <a:off x="599585" y="1295076"/>
            <a:ext cx="5267815" cy="40770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9" name="Rectangle 8">
            <a:extLst>
              <a:ext uri="{FF2B5EF4-FFF2-40B4-BE49-F238E27FC236}">
                <a16:creationId xmlns:a16="http://schemas.microsoft.com/office/drawing/2014/main" id="{7B2934EA-4202-FA4A-8735-8624E708DC61}"/>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198C9206-C980-F841-B47C-3AB7C0D8130F}"/>
              </a:ext>
            </a:extLst>
          </p:cNvPr>
          <p:cNvPicPr>
            <a:picLocks noChangeAspect="1"/>
          </p:cNvPicPr>
          <p:nvPr userDrawn="1"/>
        </p:nvPicPr>
        <p:blipFill>
          <a:blip r:embed="rId2"/>
          <a:stretch>
            <a:fillRect/>
          </a:stretch>
        </p:blipFill>
        <p:spPr>
          <a:xfrm>
            <a:off x="9553575" y="6057900"/>
            <a:ext cx="1943100" cy="457200"/>
          </a:xfrm>
          <a:prstGeom prst="rect">
            <a:avLst/>
          </a:prstGeom>
        </p:spPr>
      </p:pic>
      <p:sp>
        <p:nvSpPr>
          <p:cNvPr id="16" name="Rectangle 15">
            <a:extLst>
              <a:ext uri="{FF2B5EF4-FFF2-40B4-BE49-F238E27FC236}">
                <a16:creationId xmlns:a16="http://schemas.microsoft.com/office/drawing/2014/main" id="{8140C1D0-ECAF-7945-8694-02BB6AA575E9}"/>
              </a:ext>
            </a:extLst>
          </p:cNvPr>
          <p:cNvSpPr/>
          <p:nvPr userDrawn="1"/>
        </p:nvSpPr>
        <p:spPr>
          <a:xfrm>
            <a:off x="6324600" y="1447801"/>
            <a:ext cx="5172075" cy="3924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Content Placeholder 6">
            <a:extLst>
              <a:ext uri="{FF2B5EF4-FFF2-40B4-BE49-F238E27FC236}">
                <a16:creationId xmlns:a16="http://schemas.microsoft.com/office/drawing/2014/main" id="{E7BCD9BC-2BB9-FA4C-BC63-5596B430E149}"/>
              </a:ext>
            </a:extLst>
          </p:cNvPr>
          <p:cNvGraphicFramePr>
            <a:graphicFrameLocks/>
          </p:cNvGraphicFramePr>
          <p:nvPr userDrawn="1">
            <p:extLst>
              <p:ext uri="{D42A27DB-BD31-4B8C-83A1-F6EECF244321}">
                <p14:modId xmlns:p14="http://schemas.microsoft.com/office/powerpoint/2010/main" val="2294380861"/>
              </p:ext>
            </p:extLst>
          </p:nvPr>
        </p:nvGraphicFramePr>
        <p:xfrm>
          <a:off x="6818370" y="1560556"/>
          <a:ext cx="4184534" cy="3062244"/>
        </p:xfrm>
        <a:graphic>
          <a:graphicData uri="http://schemas.openxmlformats.org/drawingml/2006/chart">
            <c:chart xmlns:c="http://schemas.openxmlformats.org/drawingml/2006/chart" xmlns:r="http://schemas.openxmlformats.org/officeDocument/2006/relationships" r:id="rId3"/>
          </a:graphicData>
        </a:graphic>
      </p:graphicFrame>
      <p:sp>
        <p:nvSpPr>
          <p:cNvPr id="14" name="Content Placeholder 2">
            <a:extLst>
              <a:ext uri="{FF2B5EF4-FFF2-40B4-BE49-F238E27FC236}">
                <a16:creationId xmlns:a16="http://schemas.microsoft.com/office/drawing/2014/main" id="{35E732A7-6ACC-C04B-80D5-267CD7E3BD0D}"/>
              </a:ext>
            </a:extLst>
          </p:cNvPr>
          <p:cNvSpPr>
            <a:spLocks noGrp="1"/>
          </p:cNvSpPr>
          <p:nvPr>
            <p:ph sz="half" idx="10" hasCustomPrompt="1"/>
          </p:nvPr>
        </p:nvSpPr>
        <p:spPr>
          <a:xfrm>
            <a:off x="6324600" y="4630183"/>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pic>
        <p:nvPicPr>
          <p:cNvPr id="2" name="Image 9">
            <a:extLst>
              <a:ext uri="{FF2B5EF4-FFF2-40B4-BE49-F238E27FC236}">
                <a16:creationId xmlns:a16="http://schemas.microsoft.com/office/drawing/2014/main" id="{9420F94E-198E-ED58-9F8F-4AF99E13B0D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4" name="Slide Number Placeholder 3">
            <a:extLst>
              <a:ext uri="{FF2B5EF4-FFF2-40B4-BE49-F238E27FC236}">
                <a16:creationId xmlns:a16="http://schemas.microsoft.com/office/drawing/2014/main" id="{F6DB5CA7-07B0-E1FF-7E54-8DD6573DB3FE}"/>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1928950316"/>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page with chart – bar graph">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B6E3C6B-6AB0-AB44-A85B-B71A1009024C}"/>
              </a:ext>
            </a:extLst>
          </p:cNvPr>
          <p:cNvSpPr/>
          <p:nvPr userDrawn="1"/>
        </p:nvSpPr>
        <p:spPr>
          <a:xfrm>
            <a:off x="6324600" y="1447801"/>
            <a:ext cx="5172075" cy="39242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ontent Placeholder 2">
            <a:extLst>
              <a:ext uri="{FF2B5EF4-FFF2-40B4-BE49-F238E27FC236}">
                <a16:creationId xmlns:a16="http://schemas.microsoft.com/office/drawing/2014/main" id="{FC25F553-0922-294E-BC11-D3EF8C608DF4}"/>
              </a:ext>
            </a:extLst>
          </p:cNvPr>
          <p:cNvSpPr>
            <a:spLocks noGrp="1"/>
          </p:cNvSpPr>
          <p:nvPr>
            <p:ph sz="half" idx="10" hasCustomPrompt="1"/>
          </p:nvPr>
        </p:nvSpPr>
        <p:spPr>
          <a:xfrm>
            <a:off x="6324600" y="4630183"/>
            <a:ext cx="5172075" cy="584562"/>
          </a:xfrm>
          <a:prstGeom prst="rect">
            <a:avLst/>
          </a:prstGeom>
        </p:spPr>
        <p:txBody>
          <a:bodyPr anchor="b" anchorCtr="0">
            <a:noAutofit/>
          </a:bodyPr>
          <a:lstStyle>
            <a:lvl1pPr marL="0" indent="0" algn="ctr">
              <a:lnSpc>
                <a:spcPct val="112000"/>
              </a:lnSpc>
              <a:spcBef>
                <a:spcPts val="0"/>
              </a:spcBef>
              <a:spcAft>
                <a:spcPts val="0"/>
              </a:spcAft>
              <a:buFont typeface="Arial" panose="020B0604020202020204" pitchFamily="34" charset="0"/>
              <a:buNone/>
              <a:tabLst/>
              <a:defRPr sz="1600" b="1" i="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vl2pPr marL="457200" indent="-228600">
              <a:lnSpc>
                <a:spcPct val="150000"/>
              </a:lnSpc>
              <a:spcBef>
                <a:spcPts val="0"/>
              </a:spcBef>
              <a:spcAft>
                <a:spcPts val="1200"/>
              </a:spcAft>
              <a:buFont typeface="Arial" panose="020B0604020202020204" pitchFamily="34" charset="0"/>
              <a:buChar char="•"/>
              <a:tabLst/>
              <a:defRPr sz="1600">
                <a:solidFill>
                  <a:srgbClr val="212121"/>
                </a:solidFill>
              </a:defRPr>
            </a:lvl2pPr>
            <a:lvl3pPr marL="685800" indent="-228600">
              <a:lnSpc>
                <a:spcPct val="150000"/>
              </a:lnSpc>
              <a:spcBef>
                <a:spcPts val="0"/>
              </a:spcBef>
              <a:spcAft>
                <a:spcPts val="1200"/>
              </a:spcAft>
              <a:buFont typeface="System Font Regular"/>
              <a:buChar char="⁃"/>
              <a:tabLst/>
              <a:defRPr sz="1600">
                <a:solidFill>
                  <a:srgbClr val="212121"/>
                </a:solidFill>
              </a:defRPr>
            </a:lvl3pPr>
            <a:lvl4pPr marL="914400" indent="-228600">
              <a:lnSpc>
                <a:spcPct val="150000"/>
              </a:lnSpc>
              <a:spcBef>
                <a:spcPts val="0"/>
              </a:spcBef>
              <a:spcAft>
                <a:spcPts val="1200"/>
              </a:spcAft>
              <a:buFont typeface="Arial" panose="020B0604020202020204" pitchFamily="34" charset="0"/>
              <a:buChar char="•"/>
              <a:tabLst/>
              <a:defRPr sz="1400">
                <a:solidFill>
                  <a:srgbClr val="21212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rgbClr val="212121"/>
                </a:solidFill>
              </a:defRPr>
            </a:lvl5pPr>
            <a:lvl6pPr marL="1371600" indent="-228600">
              <a:spcBef>
                <a:spcPts val="0"/>
              </a:spcBef>
              <a:spcAft>
                <a:spcPts val="1200"/>
              </a:spcAft>
              <a:buFont typeface="Arial" panose="020B0604020202020204" pitchFamily="34" charset="0"/>
              <a:buChar char="•"/>
              <a:tabLst/>
              <a:defRPr/>
            </a:lvl6pPr>
            <a:lvl7pPr marL="1828800" indent="-228600">
              <a:defRPr/>
            </a:lvl7pPr>
            <a:lvl8pPr marL="2057400" indent="-228600">
              <a:defRPr/>
            </a:lvl8pPr>
          </a:lstStyle>
          <a:p>
            <a:pPr lvl="0"/>
            <a:r>
              <a:rPr lang="en-US" dirty="0"/>
              <a:t>Chart Title</a:t>
            </a:r>
          </a:p>
        </p:txBody>
      </p:sp>
      <p:sp>
        <p:nvSpPr>
          <p:cNvPr id="7" name="Title 1">
            <a:extLst>
              <a:ext uri="{FF2B5EF4-FFF2-40B4-BE49-F238E27FC236}">
                <a16:creationId xmlns:a16="http://schemas.microsoft.com/office/drawing/2014/main" id="{7C090CA8-4E6C-A247-8781-98EB368F5950}"/>
              </a:ext>
            </a:extLst>
          </p:cNvPr>
          <p:cNvSpPr>
            <a:spLocks noGrp="1"/>
          </p:cNvSpPr>
          <p:nvPr>
            <p:ph type="title"/>
          </p:nvPr>
        </p:nvSpPr>
        <p:spPr>
          <a:xfrm>
            <a:off x="599584" y="558188"/>
            <a:ext cx="10897091" cy="627189"/>
          </a:xfrm>
          <a:prstGeom prst="rect">
            <a:avLst/>
          </a:prstGeom>
        </p:spPr>
        <p:txBody>
          <a:bodyPr anchor="t"/>
          <a:lstStyle>
            <a:lvl1pPr>
              <a:defRPr sz="2600" b="1" i="0" spc="50" baseline="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Click to edit Master title style</a:t>
            </a:r>
          </a:p>
        </p:txBody>
      </p:sp>
      <p:sp>
        <p:nvSpPr>
          <p:cNvPr id="11" name="Content Placeholder 2">
            <a:extLst>
              <a:ext uri="{FF2B5EF4-FFF2-40B4-BE49-F238E27FC236}">
                <a16:creationId xmlns:a16="http://schemas.microsoft.com/office/drawing/2014/main" id="{DC85DD65-9689-3241-AEB0-955F1D770955}"/>
              </a:ext>
            </a:extLst>
          </p:cNvPr>
          <p:cNvSpPr>
            <a:spLocks noGrp="1"/>
          </p:cNvSpPr>
          <p:nvPr>
            <p:ph sz="half" idx="1"/>
          </p:nvPr>
        </p:nvSpPr>
        <p:spPr>
          <a:xfrm>
            <a:off x="599585" y="1295076"/>
            <a:ext cx="5267815" cy="4077024"/>
          </a:xfrm>
          <a:prstGeom prst="rect">
            <a:avLst/>
          </a:prstGeom>
        </p:spPr>
        <p:txBody>
          <a:bodyPr>
            <a:noAutofit/>
          </a:bodyPr>
          <a:lstStyle>
            <a:lvl1pPr marL="228600" indent="-228600">
              <a:lnSpc>
                <a:spcPct val="150000"/>
              </a:lnSpc>
              <a:spcBef>
                <a:spcPts val="0"/>
              </a:spcBef>
              <a:spcAft>
                <a:spcPts val="1200"/>
              </a:spcAft>
              <a:buFont typeface="Arial" panose="020B0604020202020204" pitchFamily="34" charset="0"/>
              <a:buChar char="•"/>
              <a:tabLst/>
              <a:defRPr sz="1600">
                <a:solidFill>
                  <a:schemeClr val="tx1"/>
                </a:solidFill>
              </a:defRPr>
            </a:lvl1pPr>
            <a:lvl2pPr marL="457200" indent="-228600">
              <a:lnSpc>
                <a:spcPct val="150000"/>
              </a:lnSpc>
              <a:spcBef>
                <a:spcPts val="0"/>
              </a:spcBef>
              <a:spcAft>
                <a:spcPts val="1200"/>
              </a:spcAft>
              <a:buFont typeface="Arial" panose="020B0604020202020204" pitchFamily="34" charset="0"/>
              <a:buChar char="•"/>
              <a:tabLst/>
              <a:defRPr sz="1600">
                <a:solidFill>
                  <a:schemeClr val="tx1"/>
                </a:solidFill>
              </a:defRPr>
            </a:lvl2pPr>
            <a:lvl3pPr marL="685800" indent="-228600">
              <a:lnSpc>
                <a:spcPct val="150000"/>
              </a:lnSpc>
              <a:spcBef>
                <a:spcPts val="0"/>
              </a:spcBef>
              <a:spcAft>
                <a:spcPts val="1200"/>
              </a:spcAft>
              <a:buFont typeface="System Font Regular"/>
              <a:buChar char="⁃"/>
              <a:tabLst/>
              <a:defRPr sz="1600">
                <a:solidFill>
                  <a:schemeClr val="tx1"/>
                </a:solidFill>
              </a:defRPr>
            </a:lvl3pPr>
            <a:lvl4pPr marL="914400" indent="-228600">
              <a:lnSpc>
                <a:spcPct val="150000"/>
              </a:lnSpc>
              <a:spcBef>
                <a:spcPts val="0"/>
              </a:spcBef>
              <a:spcAft>
                <a:spcPts val="1200"/>
              </a:spcAft>
              <a:buFont typeface="Arial" panose="020B0604020202020204" pitchFamily="34" charset="0"/>
              <a:buChar char="•"/>
              <a:tabLst/>
              <a:defRPr sz="1400">
                <a:solidFill>
                  <a:schemeClr val="tx1"/>
                </a:solidFill>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tab pos="1370013" algn="l"/>
              </a:tabLst>
              <a:defRPr sz="1300">
                <a:solidFill>
                  <a:schemeClr val="tx1"/>
                </a:solidFill>
              </a:defRPr>
            </a:lvl5pPr>
            <a:lvl6pPr marL="1371600" indent="-228600">
              <a:spcBef>
                <a:spcPts val="0"/>
              </a:spcBef>
              <a:spcAft>
                <a:spcPts val="1200"/>
              </a:spcAft>
              <a:buFont typeface="Arial" panose="020B0604020202020204" pitchFamily="34" charset="0"/>
              <a:buChar char="•"/>
              <a:tabLst/>
              <a:defRPr>
                <a:solidFill>
                  <a:schemeClr val="tx1"/>
                </a:solidFill>
              </a:defRPr>
            </a:lvl6pPr>
            <a:lvl7pPr marL="1828800" indent="-228600">
              <a:defRPr>
                <a:solidFill>
                  <a:schemeClr val="tx1"/>
                </a:solidFill>
              </a:defRPr>
            </a:lvl7pPr>
            <a:lvl8pPr marL="2057400" indent="-228600">
              <a:defRPr>
                <a:solidFill>
                  <a:schemeClr val="tx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marL="1371600" marR="0" lvl="5"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a:pPr>
            <a:r>
              <a:rPr lang="en-US" dirty="0"/>
              <a:t>Seventh level</a:t>
            </a:r>
          </a:p>
        </p:txBody>
      </p:sp>
      <p:sp>
        <p:nvSpPr>
          <p:cNvPr id="9" name="Rectangle 8">
            <a:extLst>
              <a:ext uri="{FF2B5EF4-FFF2-40B4-BE49-F238E27FC236}">
                <a16:creationId xmlns:a16="http://schemas.microsoft.com/office/drawing/2014/main" id="{6091DF19-0856-944E-B0D6-691ADEBEBE73}"/>
              </a:ext>
            </a:extLst>
          </p:cNvPr>
          <p:cNvSpPr/>
          <p:nvPr userDrawn="1"/>
        </p:nvSpPr>
        <p:spPr>
          <a:xfrm>
            <a:off x="0" y="5715000"/>
            <a:ext cx="12192000" cy="114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E60C85EA-DE95-BA49-86AD-D6F49468603D}"/>
              </a:ext>
            </a:extLst>
          </p:cNvPr>
          <p:cNvPicPr>
            <a:picLocks noChangeAspect="1"/>
          </p:cNvPicPr>
          <p:nvPr userDrawn="1"/>
        </p:nvPicPr>
        <p:blipFill>
          <a:blip r:embed="rId2"/>
          <a:stretch>
            <a:fillRect/>
          </a:stretch>
        </p:blipFill>
        <p:spPr>
          <a:xfrm>
            <a:off x="9553575" y="6057900"/>
            <a:ext cx="1943100" cy="457200"/>
          </a:xfrm>
          <a:prstGeom prst="rect">
            <a:avLst/>
          </a:prstGeom>
        </p:spPr>
      </p:pic>
      <p:graphicFrame>
        <p:nvGraphicFramePr>
          <p:cNvPr id="16" name="Content Placeholder 5">
            <a:extLst>
              <a:ext uri="{FF2B5EF4-FFF2-40B4-BE49-F238E27FC236}">
                <a16:creationId xmlns:a16="http://schemas.microsoft.com/office/drawing/2014/main" id="{CAECDAE9-41E9-7C4F-BFA4-669B142A29B7}"/>
              </a:ext>
            </a:extLst>
          </p:cNvPr>
          <p:cNvGraphicFramePr>
            <a:graphicFrameLocks/>
          </p:cNvGraphicFramePr>
          <p:nvPr userDrawn="1">
            <p:extLst>
              <p:ext uri="{D42A27DB-BD31-4B8C-83A1-F6EECF244321}">
                <p14:modId xmlns:p14="http://schemas.microsoft.com/office/powerpoint/2010/main" val="3817266442"/>
              </p:ext>
            </p:extLst>
          </p:nvPr>
        </p:nvGraphicFramePr>
        <p:xfrm>
          <a:off x="6884988" y="1605608"/>
          <a:ext cx="4051299" cy="3110963"/>
        </p:xfrm>
        <a:graphic>
          <a:graphicData uri="http://schemas.openxmlformats.org/drawingml/2006/chart">
            <c:chart xmlns:c="http://schemas.openxmlformats.org/drawingml/2006/chart" xmlns:r="http://schemas.openxmlformats.org/officeDocument/2006/relationships" r:id="rId3"/>
          </a:graphicData>
        </a:graphic>
      </p:graphicFrame>
      <p:pic>
        <p:nvPicPr>
          <p:cNvPr id="2" name="Image 9">
            <a:extLst>
              <a:ext uri="{FF2B5EF4-FFF2-40B4-BE49-F238E27FC236}">
                <a16:creationId xmlns:a16="http://schemas.microsoft.com/office/drawing/2014/main" id="{E017D19E-CE61-2A11-BBC2-791CE83196CA}"/>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7865616" y="5773296"/>
            <a:ext cx="1198485" cy="1040904"/>
          </a:xfrm>
          <a:prstGeom prst="rect">
            <a:avLst/>
          </a:prstGeom>
        </p:spPr>
      </p:pic>
      <p:sp>
        <p:nvSpPr>
          <p:cNvPr id="4" name="Slide Number Placeholder 3">
            <a:extLst>
              <a:ext uri="{FF2B5EF4-FFF2-40B4-BE49-F238E27FC236}">
                <a16:creationId xmlns:a16="http://schemas.microsoft.com/office/drawing/2014/main" id="{52C414BF-708B-9C18-1260-88BBA43B7C38}"/>
              </a:ext>
            </a:extLst>
          </p:cNvPr>
          <p:cNvSpPr txBox="1">
            <a:spLocks/>
          </p:cNvSpPr>
          <p:nvPr userDrawn="1"/>
        </p:nvSpPr>
        <p:spPr>
          <a:xfrm>
            <a:off x="11496675" y="6063512"/>
            <a:ext cx="552202" cy="365125"/>
          </a:xfrm>
          <a:prstGeom prst="rect">
            <a:avLst/>
          </a:prstGeom>
        </p:spPr>
        <p:txBody>
          <a:bodyPr vert="horz" lIns="91440" tIns="45720" rIns="91440" bIns="45720" rtlCol="0" anchor="ctr"/>
          <a:lstStyle>
            <a:defPPr>
              <a:defRPr lang="en-US"/>
            </a:defPPr>
            <a:lvl1pPr marL="0" algn="r" defTabSz="914400" rtl="0" eaLnBrk="1" latinLnBrk="0" hangingPunct="1">
              <a:defRPr sz="2000" kern="12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163306402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B04B3BC-6B9E-CB4D-9108-631CA69A8E5E}"/>
              </a:ext>
            </a:extLst>
          </p:cNvPr>
          <p:cNvSpPr>
            <a:spLocks noGrp="1"/>
          </p:cNvSpPr>
          <p:nvPr>
            <p:ph type="body" idx="1"/>
          </p:nvPr>
        </p:nvSpPr>
        <p:spPr>
          <a:xfrm>
            <a:off x="598843" y="1289137"/>
            <a:ext cx="10897832" cy="4735287"/>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a:p>
            <a:pPr lvl="7"/>
            <a:r>
              <a:rPr lang="en-US" dirty="0"/>
              <a:t>Eighth level</a:t>
            </a:r>
          </a:p>
          <a:p>
            <a:pPr lvl="8"/>
            <a:r>
              <a:rPr lang="en-US" dirty="0"/>
              <a:t>Ninth level</a:t>
            </a:r>
          </a:p>
        </p:txBody>
      </p:sp>
      <p:sp>
        <p:nvSpPr>
          <p:cNvPr id="2" name="Title Placeholder 1">
            <a:extLst>
              <a:ext uri="{FF2B5EF4-FFF2-40B4-BE49-F238E27FC236}">
                <a16:creationId xmlns:a16="http://schemas.microsoft.com/office/drawing/2014/main" id="{CD8A628D-071D-1D45-B08E-140D1CE667CC}"/>
              </a:ext>
            </a:extLst>
          </p:cNvPr>
          <p:cNvSpPr>
            <a:spLocks noGrp="1"/>
          </p:cNvSpPr>
          <p:nvPr>
            <p:ph type="title"/>
          </p:nvPr>
        </p:nvSpPr>
        <p:spPr>
          <a:xfrm>
            <a:off x="598843" y="611925"/>
            <a:ext cx="10897832" cy="643142"/>
          </a:xfrm>
          <a:prstGeom prst="rect">
            <a:avLst/>
          </a:prstGeom>
        </p:spPr>
        <p:txBody>
          <a:bodyPr vert="horz" lIns="91440" tIns="45720" rIns="91440" bIns="45720" rtlCol="0" anchor="t">
            <a:noAutofit/>
          </a:bodyPr>
          <a:lstStyle/>
          <a:p>
            <a:r>
              <a:rPr lang="en-US" dirty="0"/>
              <a:t>Click to edit Master title style</a:t>
            </a:r>
          </a:p>
        </p:txBody>
      </p:sp>
      <p:sp>
        <p:nvSpPr>
          <p:cNvPr id="4" name="Slide Number Placeholder 3">
            <a:extLst>
              <a:ext uri="{FF2B5EF4-FFF2-40B4-BE49-F238E27FC236}">
                <a16:creationId xmlns:a16="http://schemas.microsoft.com/office/drawing/2014/main" id="{BD0CA837-D238-CEE2-E1A9-0F7BA57B4B84}"/>
              </a:ext>
            </a:extLst>
          </p:cNvPr>
          <p:cNvSpPr>
            <a:spLocks noGrp="1"/>
          </p:cNvSpPr>
          <p:nvPr>
            <p:ph type="sldNum" sz="quarter" idx="4"/>
          </p:nvPr>
        </p:nvSpPr>
        <p:spPr>
          <a:xfrm>
            <a:off x="11496675" y="6063512"/>
            <a:ext cx="552202" cy="365125"/>
          </a:xfrm>
          <a:prstGeom prst="rect">
            <a:avLst/>
          </a:prstGeom>
        </p:spPr>
        <p:txBody>
          <a:bodyPr vert="horz" lIns="91440" tIns="45720" rIns="91440" bIns="45720" rtlCol="0" anchor="ctr"/>
          <a:lstStyle>
            <a:lvl1pPr algn="r">
              <a:defRPr sz="2000">
                <a:solidFill>
                  <a:schemeClr val="tx1">
                    <a:tint val="82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AF12A01B-8E6E-4615-BA1D-EC2CE46E6334}" type="slidenum">
              <a:rPr lang="en-CA" smtClean="0"/>
              <a:pPr/>
              <a:t>‹#›</a:t>
            </a:fld>
            <a:endParaRPr lang="en-CA" dirty="0"/>
          </a:p>
        </p:txBody>
      </p:sp>
    </p:spTree>
    <p:extLst>
      <p:ext uri="{BB962C8B-B14F-4D97-AF65-F5344CB8AC3E}">
        <p14:creationId xmlns:p14="http://schemas.microsoft.com/office/powerpoint/2010/main" val="2921470179"/>
      </p:ext>
    </p:extLst>
  </p:cSld>
  <p:clrMap bg1="lt1" tx1="dk1" bg2="lt2" tx2="dk2" accent1="accent1" accent2="accent2" accent3="accent3" accent4="accent4" accent5="accent5" accent6="accent6" hlink="hlink" folHlink="folHlink"/>
  <p:sldLayoutIdLst>
    <p:sldLayoutId id="2147483649" r:id="rId1"/>
    <p:sldLayoutId id="2147483703" r:id="rId2"/>
    <p:sldLayoutId id="2147483706" r:id="rId3"/>
    <p:sldLayoutId id="2147483688" r:id="rId4"/>
    <p:sldLayoutId id="2147483695" r:id="rId5"/>
    <p:sldLayoutId id="2147483689" r:id="rId6"/>
    <p:sldLayoutId id="2147483696" r:id="rId7"/>
    <p:sldLayoutId id="2147483693" r:id="rId8"/>
    <p:sldLayoutId id="2147483694" r:id="rId9"/>
    <p:sldLayoutId id="2147483704" r:id="rId10"/>
    <p:sldLayoutId id="2147483705" r:id="rId11"/>
    <p:sldLayoutId id="2147483687" r:id="rId12"/>
    <p:sldLayoutId id="2147483655" r:id="rId13"/>
    <p:sldLayoutId id="2147483709" r:id="rId14"/>
    <p:sldLayoutId id="2147483707" r:id="rId15"/>
    <p:sldLayoutId id="2147483708" r:id="rId16"/>
    <p:sldLayoutId id="2147483710" r:id="rId17"/>
  </p:sldLayoutIdLst>
  <p:hf hdr="0" ftr="0" dt="0"/>
  <p:txStyles>
    <p:title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p:titleStyle>
    <p:body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432" userDrawn="1">
          <p15:clr>
            <a:srgbClr val="F26B43"/>
          </p15:clr>
        </p15:guide>
        <p15:guide id="5" orient="horz" pos="3600" userDrawn="1">
          <p15:clr>
            <a:srgbClr val="F26B43"/>
          </p15:clr>
        </p15:guide>
        <p15:guide id="6" orient="horz" pos="4104" userDrawn="1">
          <p15:clr>
            <a:srgbClr val="F26B43"/>
          </p15:clr>
        </p15:guide>
        <p15:guide id="7" orient="horz" pos="3816" userDrawn="1">
          <p15:clr>
            <a:srgbClr val="F26B43"/>
          </p15:clr>
        </p15:guide>
        <p15:guide id="8" pos="3696" userDrawn="1">
          <p15:clr>
            <a:srgbClr val="F26B43"/>
          </p15:clr>
        </p15:guide>
        <p15:guide id="9" pos="3984" userDrawn="1">
          <p15:clr>
            <a:srgbClr val="F26B43"/>
          </p15:clr>
        </p15:guide>
        <p15:guide id="10" pos="7242" userDrawn="1">
          <p15:clr>
            <a:srgbClr val="F26B43"/>
          </p15:clr>
        </p15:guide>
        <p15:guide id="11" orient="horz" pos="3384" userDrawn="1">
          <p15:clr>
            <a:srgbClr val="F26B43"/>
          </p15:clr>
        </p15:guide>
        <p15:guide id="12" orient="horz" pos="3888" userDrawn="1">
          <p15:clr>
            <a:srgbClr val="F26B43"/>
          </p15:clr>
        </p15:guide>
        <p15:guide id="13" orient="horz" pos="3216" userDrawn="1">
          <p15:clr>
            <a:srgbClr val="F26B43"/>
          </p15:clr>
        </p15:guide>
        <p15:guide id="14" orient="horz" pos="432" userDrawn="1">
          <p15:clr>
            <a:srgbClr val="F26B43"/>
          </p15:clr>
        </p15:guide>
        <p15:guide id="15" orient="horz" pos="912" userDrawn="1">
          <p15:clr>
            <a:srgbClr val="F26B43"/>
          </p15:clr>
        </p15:guide>
        <p15:guide id="16" orient="horz" pos="10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hyperlink" Target="https://www.queensu.ca/physics/news-g/teams/collaboratio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s://www.theguardian.com/culture/2017/nov/13/how-we-made-the-original-murder-on-the-orient-expres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hyperlink" Target="https://www.overleaf.com/project/67802f6999b0e676d56e55c4" TargetMode="Externa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hyperlink" Target="https://indico.global/event/442/abstracts/37290/" TargetMode="Externa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hyperlink" Target="https://doi.org/10.1088/1748-0221/18/02/T02005" TargetMode="Externa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1.xml"/><Relationship Id="rId5" Type="http://schemas.openxmlformats.org/officeDocument/2006/relationships/image" Target="../media/image33.png"/><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7.xml"/></Relationships>
</file>

<file path=ppt/slides/_rels/slide3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 Id="rId4" Type="http://schemas.openxmlformats.org/officeDocument/2006/relationships/hyperlink" Target="https://doi.org/10.1088/1748-0221/18/02/T02005"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hyperlink" Target="https://doi.org/10.1103/PhysRevLett.134.141002" TargetMode="External"/><Relationship Id="rId2" Type="http://schemas.openxmlformats.org/officeDocument/2006/relationships/image" Target="../media/image9.png"/><Relationship Id="rId1" Type="http://schemas.openxmlformats.org/officeDocument/2006/relationships/slideLayout" Target="../slideLayouts/slideLayout15.xml"/><Relationship Id="rId4" Type="http://schemas.openxmlformats.org/officeDocument/2006/relationships/hyperlink" Target="https://doi.org/10.1016/j.astropartphys.2017.10.009"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doi.org/10.1103/PhysRevLett.134.141002" TargetMode="External"/><Relationship Id="rId2" Type="http://schemas.openxmlformats.org/officeDocument/2006/relationships/image" Target="../media/image10.png"/><Relationship Id="rId1" Type="http://schemas.openxmlformats.org/officeDocument/2006/relationships/slideLayout" Target="../slideLayouts/slideLayout15.xml"/><Relationship Id="rId4" Type="http://schemas.openxmlformats.org/officeDocument/2006/relationships/hyperlink" Target="https://doi.org/10.21468/SciPostPhysProc.9.001"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doi.org/10.1088/1748-0221/13/04/p04022" TargetMode="External"/><Relationship Id="rId2" Type="http://schemas.openxmlformats.org/officeDocument/2006/relationships/hyperlink" Target="https://doi.org/10.1088/0950-7671/41/2/418" TargetMode="Externa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64FD92-B381-0343-90F5-7E7C24033BAD}"/>
              </a:ext>
            </a:extLst>
          </p:cNvPr>
          <p:cNvSpPr>
            <a:spLocks noGrp="1"/>
          </p:cNvSpPr>
          <p:nvPr>
            <p:ph type="ctrTitle"/>
          </p:nvPr>
        </p:nvSpPr>
        <p:spPr>
          <a:xfrm>
            <a:off x="590923" y="620086"/>
            <a:ext cx="10891875" cy="2284568"/>
          </a:xfrm>
        </p:spPr>
        <p:txBody>
          <a:bodyPr/>
          <a:lstStyle/>
          <a:p>
            <a:r>
              <a:rPr lang="en-US" dirty="0"/>
              <a:t>Effect of electronegative impurities in NEWS-G's dark matter detector</a:t>
            </a:r>
          </a:p>
        </p:txBody>
      </p:sp>
      <p:sp>
        <p:nvSpPr>
          <p:cNvPr id="3" name="Subtitle 2">
            <a:extLst>
              <a:ext uri="{FF2B5EF4-FFF2-40B4-BE49-F238E27FC236}">
                <a16:creationId xmlns:a16="http://schemas.microsoft.com/office/drawing/2014/main" id="{5A4FAF5F-8D52-274A-8B4D-B90D0C892371}"/>
              </a:ext>
            </a:extLst>
          </p:cNvPr>
          <p:cNvSpPr>
            <a:spLocks noGrp="1"/>
          </p:cNvSpPr>
          <p:nvPr>
            <p:ph type="subTitle" idx="1"/>
          </p:nvPr>
        </p:nvSpPr>
        <p:spPr>
          <a:xfrm>
            <a:off x="590924" y="3238577"/>
            <a:ext cx="10891875" cy="1056585"/>
          </a:xfrm>
        </p:spPr>
        <p:txBody>
          <a:bodyPr/>
          <a:lstStyle/>
          <a:p>
            <a:r>
              <a:rPr lang="en-US" dirty="0"/>
              <a:t>Jon Clarke (he/him), jon.clarke@queensu.ca</a:t>
            </a:r>
            <a:br>
              <a:rPr lang="en-US" dirty="0"/>
            </a:br>
            <a:r>
              <a:rPr lang="en-US" dirty="0"/>
              <a:t>PhD student, Queen’s University, Canada </a:t>
            </a:r>
            <a:br>
              <a:rPr lang="en-US" dirty="0"/>
            </a:br>
            <a:r>
              <a:rPr lang="en-US" dirty="0"/>
              <a:t>Supervisor Guillaume Giroux </a:t>
            </a:r>
          </a:p>
        </p:txBody>
      </p:sp>
      <p:sp>
        <p:nvSpPr>
          <p:cNvPr id="4" name="Text Placeholder 3">
            <a:extLst>
              <a:ext uri="{FF2B5EF4-FFF2-40B4-BE49-F238E27FC236}">
                <a16:creationId xmlns:a16="http://schemas.microsoft.com/office/drawing/2014/main" id="{BE68920F-5895-4747-8AE1-389F822AC191}"/>
              </a:ext>
            </a:extLst>
          </p:cNvPr>
          <p:cNvSpPr>
            <a:spLocks noGrp="1"/>
          </p:cNvSpPr>
          <p:nvPr>
            <p:ph type="body" sz="quarter" idx="10"/>
          </p:nvPr>
        </p:nvSpPr>
        <p:spPr/>
        <p:txBody>
          <a:bodyPr/>
          <a:lstStyle/>
          <a:p>
            <a:r>
              <a:rPr lang="en-US" sz="1300" b="1" dirty="0">
                <a:latin typeface="Open Sans Semibold" panose="020B0606030504020204" pitchFamily="34" charset="0"/>
                <a:ea typeface="Open Sans Semibold" panose="020B0606030504020204" pitchFamily="34" charset="0"/>
                <a:cs typeface="Open Sans Semibold" panose="020B0606030504020204" pitchFamily="34" charset="0"/>
              </a:rPr>
              <a:t>CAP Congress, 9 June 2025 </a:t>
            </a:r>
          </a:p>
        </p:txBody>
      </p:sp>
      <p:pic>
        <p:nvPicPr>
          <p:cNvPr id="6" name="Picture 5" descr="A cartoon of a round object with legs and feet&#10;&#10;Description automatically generated">
            <a:extLst>
              <a:ext uri="{FF2B5EF4-FFF2-40B4-BE49-F238E27FC236}">
                <a16:creationId xmlns:a16="http://schemas.microsoft.com/office/drawing/2014/main" id="{17598830-0DDA-8811-D7DD-368885D30969}"/>
              </a:ext>
            </a:extLst>
          </p:cNvPr>
          <p:cNvPicPr>
            <a:picLocks noChangeAspect="1"/>
          </p:cNvPicPr>
          <p:nvPr/>
        </p:nvPicPr>
        <p:blipFill>
          <a:blip r:embed="rId2"/>
          <a:stretch>
            <a:fillRect/>
          </a:stretch>
        </p:blipFill>
        <p:spPr>
          <a:xfrm rot="696016">
            <a:off x="8353681" y="2503917"/>
            <a:ext cx="3233519" cy="2964058"/>
          </a:xfrm>
          <a:prstGeom prst="rect">
            <a:avLst/>
          </a:prstGeom>
        </p:spPr>
      </p:pic>
      <p:sp>
        <p:nvSpPr>
          <p:cNvPr id="5" name="TextBox 4">
            <a:extLst>
              <a:ext uri="{FF2B5EF4-FFF2-40B4-BE49-F238E27FC236}">
                <a16:creationId xmlns:a16="http://schemas.microsoft.com/office/drawing/2014/main" id="{13C9DEE3-6B2B-7620-AAC1-7C41AB9A113D}"/>
              </a:ext>
            </a:extLst>
          </p:cNvPr>
          <p:cNvSpPr txBox="1"/>
          <p:nvPr/>
        </p:nvSpPr>
        <p:spPr>
          <a:xfrm>
            <a:off x="10669339" y="4599545"/>
            <a:ext cx="1073791" cy="400110"/>
          </a:xfrm>
          <a:prstGeom prst="rect">
            <a:avLst/>
          </a:prstGeom>
          <a:noFill/>
        </p:spPr>
        <p:txBody>
          <a:bodyPr wrap="square" rtlCol="0">
            <a:spAutoFit/>
          </a:bodyPr>
          <a:lstStyle/>
          <a:p>
            <a:r>
              <a:rPr lang="en-CA" sz="2000" dirty="0" err="1">
                <a:solidFill>
                  <a:schemeClr val="bg1"/>
                </a:solidFill>
              </a:rPr>
              <a:t>Globie</a:t>
            </a:r>
            <a:endParaRPr lang="en-CA" sz="2000" dirty="0">
              <a:solidFill>
                <a:schemeClr val="bg1"/>
              </a:solidFill>
            </a:endParaRPr>
          </a:p>
        </p:txBody>
      </p:sp>
    </p:spTree>
    <p:extLst>
      <p:ext uri="{BB962C8B-B14F-4D97-AF65-F5344CB8AC3E}">
        <p14:creationId xmlns:p14="http://schemas.microsoft.com/office/powerpoint/2010/main" val="27823397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Video 4">
            <a:hlinkClick r:id="" action="ppaction://media"/>
            <a:extLst>
              <a:ext uri="{FF2B5EF4-FFF2-40B4-BE49-F238E27FC236}">
                <a16:creationId xmlns:a16="http://schemas.microsoft.com/office/drawing/2014/main" id="{EEF387E1-9F3E-6B3A-90FB-E0E8536E29EE}"/>
              </a:ext>
            </a:extLst>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0" y="0"/>
            <a:ext cx="12192000" cy="6858000"/>
          </a:xfrm>
          <a:prstGeom prst="rect">
            <a:avLst/>
          </a:prstGeom>
        </p:spPr>
      </p:pic>
      <p:sp>
        <p:nvSpPr>
          <p:cNvPr id="2" name="TextBox 1">
            <a:extLst>
              <a:ext uri="{FF2B5EF4-FFF2-40B4-BE49-F238E27FC236}">
                <a16:creationId xmlns:a16="http://schemas.microsoft.com/office/drawing/2014/main" id="{A11BE0F4-E0B6-054A-03A6-8571593EBF08}"/>
              </a:ext>
            </a:extLst>
          </p:cNvPr>
          <p:cNvSpPr txBox="1"/>
          <p:nvPr/>
        </p:nvSpPr>
        <p:spPr>
          <a:xfrm>
            <a:off x="7382313" y="58723"/>
            <a:ext cx="4809688" cy="646331"/>
          </a:xfrm>
          <a:prstGeom prst="rect">
            <a:avLst/>
          </a:prstGeom>
          <a:noFill/>
        </p:spPr>
        <p:txBody>
          <a:bodyPr wrap="square" rtlCol="0">
            <a:spAutoFit/>
          </a:bodyPr>
          <a:lstStyle/>
          <a:p>
            <a:pPr algn="r"/>
            <a:r>
              <a:rPr lang="en-CA" dirty="0"/>
              <a:t>Animation for Ne at 1 bar </a:t>
            </a:r>
          </a:p>
          <a:p>
            <a:pPr algn="r"/>
            <a:r>
              <a:rPr lang="en-CA" dirty="0"/>
              <a:t>detachment electric field strength ∝ pressure</a:t>
            </a:r>
          </a:p>
        </p:txBody>
      </p:sp>
    </p:spTree>
    <p:extLst>
      <p:ext uri="{BB962C8B-B14F-4D97-AF65-F5344CB8AC3E}">
        <p14:creationId xmlns:p14="http://schemas.microsoft.com/office/powerpoint/2010/main" val="1635610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5147"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7D0902-4A61-C7FE-400C-D9AD67494B6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6FCADA-7913-69E9-70D7-A86194575823}"/>
              </a:ext>
            </a:extLst>
          </p:cNvPr>
          <p:cNvSpPr>
            <a:spLocks noGrp="1"/>
          </p:cNvSpPr>
          <p:nvPr>
            <p:ph type="title"/>
          </p:nvPr>
        </p:nvSpPr>
        <p:spPr/>
        <p:txBody>
          <a:bodyPr/>
          <a:lstStyle/>
          <a:p>
            <a:r>
              <a:rPr lang="en-US" dirty="0"/>
              <a:t>Air injections test </a:t>
            </a:r>
            <a:endParaRPr lang="en-CA" dirty="0"/>
          </a:p>
        </p:txBody>
      </p:sp>
      <p:sp>
        <p:nvSpPr>
          <p:cNvPr id="3" name="Content Placeholder 2">
            <a:extLst>
              <a:ext uri="{FF2B5EF4-FFF2-40B4-BE49-F238E27FC236}">
                <a16:creationId xmlns:a16="http://schemas.microsoft.com/office/drawing/2014/main" id="{06BAAD9A-71A3-E5AC-E8CB-B0D1131958F3}"/>
              </a:ext>
            </a:extLst>
          </p:cNvPr>
          <p:cNvSpPr>
            <a:spLocks noGrp="1"/>
          </p:cNvSpPr>
          <p:nvPr>
            <p:ph sz="half" idx="1"/>
          </p:nvPr>
        </p:nvSpPr>
        <p:spPr>
          <a:xfrm>
            <a:off x="599585" y="1239881"/>
            <a:ext cx="10897090" cy="3622158"/>
          </a:xfrm>
        </p:spPr>
        <p:txBody>
          <a:bodyPr/>
          <a:lstStyle/>
          <a:p>
            <a:r>
              <a:rPr lang="en-CA" sz="1800" dirty="0"/>
              <a:t>Tested hypothesis by twice injecting air into main detector, 8 days apart </a:t>
            </a:r>
          </a:p>
          <a:p>
            <a:pPr lvl="1"/>
            <a:r>
              <a:rPr lang="en-US" sz="1800" dirty="0"/>
              <a:t>O</a:t>
            </a:r>
            <a:r>
              <a:rPr lang="en-US" sz="1800" baseline="-25000" dirty="0"/>
              <a:t>2</a:t>
            </a:r>
            <a:r>
              <a:rPr lang="en-US" sz="1800" dirty="0"/>
              <a:t> concentration of 11 ± 1 ppm each in 1400 L </a:t>
            </a:r>
          </a:p>
          <a:p>
            <a:r>
              <a:rPr lang="en-CA" sz="1800" i="1" dirty="0"/>
              <a:t>Perhaps due to unexpected behaviour of unquenched UV photons? </a:t>
            </a:r>
          </a:p>
          <a:p>
            <a:pPr lvl="1"/>
            <a:r>
              <a:rPr lang="en-CA" sz="1800" i="1" dirty="0"/>
              <a:t>Open to any plausible alternative explanation! </a:t>
            </a:r>
          </a:p>
        </p:txBody>
      </p:sp>
    </p:spTree>
    <p:extLst>
      <p:ext uri="{BB962C8B-B14F-4D97-AF65-F5344CB8AC3E}">
        <p14:creationId xmlns:p14="http://schemas.microsoft.com/office/powerpoint/2010/main" val="2728643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1A2B79-A477-34CB-1D1A-ABD69285949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36D20DD-AD2C-62A0-AFA4-2F77B42A13D3}"/>
              </a:ext>
            </a:extLst>
          </p:cNvPr>
          <p:cNvSpPr>
            <a:spLocks noGrp="1"/>
          </p:cNvSpPr>
          <p:nvPr>
            <p:ph type="title"/>
          </p:nvPr>
        </p:nvSpPr>
        <p:spPr/>
        <p:txBody>
          <a:bodyPr/>
          <a:lstStyle/>
          <a:p>
            <a:r>
              <a:rPr lang="en-US" dirty="0"/>
              <a:t>Air injections analysis </a:t>
            </a:r>
            <a:endParaRPr lang="en-CA" dirty="0"/>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8EC8AEC3-22E3-E9CF-17AE-911478A2F4BC}"/>
                  </a:ext>
                </a:extLst>
              </p:cNvPr>
              <p:cNvSpPr>
                <a:spLocks noGrp="1"/>
              </p:cNvSpPr>
              <p:nvPr>
                <p:ph sz="half" idx="1"/>
              </p:nvPr>
            </p:nvSpPr>
            <p:spPr>
              <a:xfrm>
                <a:off x="599585" y="1239881"/>
                <a:ext cx="10897090" cy="3622158"/>
              </a:xfrm>
            </p:spPr>
            <p:txBody>
              <a:bodyPr/>
              <a:lstStyle/>
              <a:p>
                <a:r>
                  <a:rPr lang="en-CA" sz="1800" dirty="0"/>
                  <a:t>Examine distribution of events according to time differences between successive events </a:t>
                </a:r>
              </a:p>
              <a:p>
                <a:pPr lvl="1"/>
                <a:r>
                  <a:rPr lang="en-CA" sz="1800" dirty="0"/>
                  <a:t>With no attachment, expect prompt, uncorrelated events, Poissonian distribution </a:t>
                </a:r>
              </a:p>
              <a:p>
                <a:pPr lvl="1"/>
                <a:r>
                  <a:rPr lang="en-CA" sz="1800" dirty="0"/>
                  <a:t>With attachment, expect delayed, correlated events </a:t>
                </a:r>
              </a:p>
              <a:p>
                <a:pPr lvl="1"/>
                <a:r>
                  <a:rPr lang="en-CA" sz="1800" dirty="0"/>
                  <a:t>Modelled distribution as two exponential terms: </a:t>
                </a:r>
              </a:p>
              <a:p>
                <a:pPr lvl="1"/>
                <a:r>
                  <a:rPr lang="en-CA" sz="1800" dirty="0"/>
                  <a:t>Rate is integral of normalized count for 0 ≤ </a:t>
                </a:r>
                <a:r>
                  <a:rPr lang="el-GR" sz="1800" dirty="0"/>
                  <a:t>Δ</a:t>
                </a:r>
                <a:r>
                  <a:rPr lang="en-CA" sz="1800" dirty="0"/>
                  <a:t>t &lt; ∞: </a:t>
                </a:r>
              </a:p>
              <a:p>
                <a:pPr lvl="1"/>
                <a:r>
                  <a:rPr lang="en-CA" sz="1800" dirty="0"/>
                  <a:t>Expect </a:t>
                </a:r>
                <a14:m>
                  <m:oMath xmlns:m="http://schemas.openxmlformats.org/officeDocument/2006/math">
                    <m:sSub>
                      <m:sSubPr>
                        <m:ctrlPr>
                          <a:rPr lang="en-CA" sz="1800" i="1">
                            <a:solidFill>
                              <a:schemeClr val="accent1">
                                <a:lumMod val="75000"/>
                                <a:lumOff val="25000"/>
                              </a:schemeClr>
                            </a:solidFill>
                            <a:latin typeface="Cambria Math" panose="02040503050406030204" pitchFamily="18" charset="0"/>
                            <a:ea typeface="Cambria Math" panose="02040503050406030204" pitchFamily="18" charset="0"/>
                          </a:rPr>
                        </m:ctrlPr>
                      </m:sSubPr>
                      <m:e>
                        <m:r>
                          <a:rPr lang="en-CA" sz="1800" i="1">
                            <a:solidFill>
                              <a:schemeClr val="accent1">
                                <a:lumMod val="75000"/>
                                <a:lumOff val="25000"/>
                              </a:schemeClr>
                            </a:solidFill>
                            <a:latin typeface="Cambria Math" panose="02040503050406030204" pitchFamily="18" charset="0"/>
                            <a:ea typeface="Cambria Math" panose="02040503050406030204" pitchFamily="18" charset="0"/>
                          </a:rPr>
                          <m:t>𝛼</m:t>
                        </m:r>
                      </m:e>
                      <m:sub>
                        <m:r>
                          <a:rPr lang="en-CA" sz="1800" i="1">
                            <a:solidFill>
                              <a:schemeClr val="accent1">
                                <a:lumMod val="75000"/>
                                <a:lumOff val="25000"/>
                              </a:schemeClr>
                            </a:solidFill>
                            <a:latin typeface="Cambria Math" panose="02040503050406030204" pitchFamily="18" charset="0"/>
                            <a:ea typeface="Cambria Math" panose="02040503050406030204" pitchFamily="18" charset="0"/>
                          </a:rPr>
                          <m:t>𝑢𝑛𝑐𝑜</m:t>
                        </m:r>
                      </m:sub>
                    </m:sSub>
                  </m:oMath>
                </a14:m>
                <a:r>
                  <a:rPr lang="en-CA" sz="1800" dirty="0"/>
                  <a:t> and </a:t>
                </a:r>
                <a14:m>
                  <m:oMath xmlns:m="http://schemas.openxmlformats.org/officeDocument/2006/math">
                    <m:sSub>
                      <m:sSubPr>
                        <m:ctrlPr>
                          <a:rPr lang="en-CA" sz="1800" i="1">
                            <a:solidFill>
                              <a:schemeClr val="accent1">
                                <a:lumMod val="75000"/>
                                <a:lumOff val="25000"/>
                              </a:schemeClr>
                            </a:solidFill>
                            <a:latin typeface="Cambria Math" panose="02040503050406030204" pitchFamily="18" charset="0"/>
                            <a:ea typeface="Cambria Math" panose="02040503050406030204" pitchFamily="18" charset="0"/>
                          </a:rPr>
                        </m:ctrlPr>
                      </m:sSubPr>
                      <m:e>
                        <m:r>
                          <a:rPr lang="en-CA" sz="1800" i="1">
                            <a:solidFill>
                              <a:schemeClr val="accent1">
                                <a:lumMod val="75000"/>
                                <a:lumOff val="25000"/>
                              </a:schemeClr>
                            </a:solidFill>
                            <a:latin typeface="Cambria Math" panose="02040503050406030204" pitchFamily="18" charset="0"/>
                            <a:ea typeface="Cambria Math" panose="02040503050406030204" pitchFamily="18" charset="0"/>
                          </a:rPr>
                          <m:t>𝜆</m:t>
                        </m:r>
                      </m:e>
                      <m:sub>
                        <m:r>
                          <a:rPr lang="en-CA" sz="1800" i="1">
                            <a:solidFill>
                              <a:schemeClr val="accent1">
                                <a:lumMod val="75000"/>
                                <a:lumOff val="25000"/>
                              </a:schemeClr>
                            </a:solidFill>
                            <a:latin typeface="Cambria Math" panose="02040503050406030204" pitchFamily="18" charset="0"/>
                            <a:ea typeface="Cambria Math" panose="02040503050406030204" pitchFamily="18" charset="0"/>
                          </a:rPr>
                          <m:t>𝑢𝑛𝑐𝑜</m:t>
                        </m:r>
                      </m:sub>
                    </m:sSub>
                  </m:oMath>
                </a14:m>
                <a:r>
                  <a:rPr lang="en-CA" sz="1800" dirty="0"/>
                  <a:t> to change with concentration, but integral </a:t>
                </a:r>
                <a14:m>
                  <m:oMath xmlns:m="http://schemas.openxmlformats.org/officeDocument/2006/math">
                    <m:f>
                      <m:fPr>
                        <m:ctrlPr>
                          <a:rPr lang="en-CA" sz="2400" i="1">
                            <a:solidFill>
                              <a:schemeClr val="accent1">
                                <a:lumMod val="75000"/>
                                <a:lumOff val="25000"/>
                              </a:schemeClr>
                            </a:solidFill>
                            <a:latin typeface="Cambria Math" panose="02040503050406030204" pitchFamily="18" charset="0"/>
                          </a:rPr>
                        </m:ctrlPr>
                      </m:fPr>
                      <m:num>
                        <m:sSub>
                          <m:sSubPr>
                            <m:ctrlPr>
                              <a:rPr lang="en-CA" sz="2400" i="1">
                                <a:solidFill>
                                  <a:schemeClr val="accent1">
                                    <a:lumMod val="75000"/>
                                    <a:lumOff val="25000"/>
                                  </a:schemeClr>
                                </a:solidFill>
                                <a:latin typeface="Cambria Math" panose="02040503050406030204" pitchFamily="18" charset="0"/>
                                <a:ea typeface="Cambria Math" panose="02040503050406030204" pitchFamily="18" charset="0"/>
                              </a:rPr>
                            </m:ctrlPr>
                          </m:sSubPr>
                          <m:e>
                            <m:r>
                              <a:rPr lang="en-CA" sz="2400" i="1">
                                <a:solidFill>
                                  <a:schemeClr val="accent1">
                                    <a:lumMod val="75000"/>
                                    <a:lumOff val="25000"/>
                                  </a:schemeClr>
                                </a:solidFill>
                                <a:latin typeface="Cambria Math" panose="02040503050406030204" pitchFamily="18" charset="0"/>
                                <a:ea typeface="Cambria Math" panose="02040503050406030204" pitchFamily="18" charset="0"/>
                              </a:rPr>
                              <m:t>𝛼</m:t>
                            </m:r>
                          </m:e>
                          <m:sub>
                            <m:r>
                              <a:rPr lang="en-CA" sz="2400" i="1">
                                <a:solidFill>
                                  <a:schemeClr val="accent1">
                                    <a:lumMod val="75000"/>
                                    <a:lumOff val="25000"/>
                                  </a:schemeClr>
                                </a:solidFill>
                                <a:latin typeface="Cambria Math" panose="02040503050406030204" pitchFamily="18" charset="0"/>
                                <a:ea typeface="Cambria Math" panose="02040503050406030204" pitchFamily="18" charset="0"/>
                              </a:rPr>
                              <m:t>𝑢𝑛𝑐𝑜</m:t>
                            </m:r>
                          </m:sub>
                        </m:sSub>
                      </m:num>
                      <m:den>
                        <m:sSub>
                          <m:sSubPr>
                            <m:ctrlPr>
                              <a:rPr lang="en-CA" sz="2400" i="1">
                                <a:solidFill>
                                  <a:schemeClr val="accent1">
                                    <a:lumMod val="75000"/>
                                    <a:lumOff val="25000"/>
                                  </a:schemeClr>
                                </a:solidFill>
                                <a:latin typeface="Cambria Math" panose="02040503050406030204" pitchFamily="18" charset="0"/>
                                <a:ea typeface="Cambria Math" panose="02040503050406030204" pitchFamily="18" charset="0"/>
                              </a:rPr>
                            </m:ctrlPr>
                          </m:sSubPr>
                          <m:e>
                            <m:r>
                              <a:rPr lang="en-CA" sz="2400" i="1">
                                <a:solidFill>
                                  <a:schemeClr val="accent1">
                                    <a:lumMod val="75000"/>
                                    <a:lumOff val="25000"/>
                                  </a:schemeClr>
                                </a:solidFill>
                                <a:latin typeface="Cambria Math" panose="02040503050406030204" pitchFamily="18" charset="0"/>
                                <a:ea typeface="Cambria Math" panose="02040503050406030204" pitchFamily="18" charset="0"/>
                              </a:rPr>
                              <m:t>𝜆</m:t>
                            </m:r>
                          </m:e>
                          <m:sub>
                            <m:r>
                              <a:rPr lang="en-CA" sz="2400" i="1">
                                <a:solidFill>
                                  <a:schemeClr val="accent1">
                                    <a:lumMod val="75000"/>
                                    <a:lumOff val="25000"/>
                                  </a:schemeClr>
                                </a:solidFill>
                                <a:latin typeface="Cambria Math" panose="02040503050406030204" pitchFamily="18" charset="0"/>
                                <a:ea typeface="Cambria Math" panose="02040503050406030204" pitchFamily="18" charset="0"/>
                              </a:rPr>
                              <m:t>𝑢𝑛𝑐𝑜</m:t>
                            </m:r>
                          </m:sub>
                        </m:sSub>
                      </m:den>
                    </m:f>
                    <m:r>
                      <a:rPr lang="en-CA" sz="2400" i="1">
                        <a:solidFill>
                          <a:schemeClr val="accent1">
                            <a:lumMod val="75000"/>
                            <a:lumOff val="25000"/>
                          </a:schemeClr>
                        </a:solidFill>
                        <a:latin typeface="Cambria Math" panose="02040503050406030204" pitchFamily="18" charset="0"/>
                        <a:ea typeface="Cambria Math" panose="02040503050406030204" pitchFamily="18" charset="0"/>
                      </a:rPr>
                      <m:t> </m:t>
                    </m:r>
                  </m:oMath>
                </a14:m>
                <a:r>
                  <a:rPr lang="en-CA" sz="1800" dirty="0"/>
                  <a:t>to be constant </a:t>
                </a:r>
              </a:p>
              <a:p>
                <a:pPr lvl="2"/>
                <a:r>
                  <a:rPr lang="en-CA" sz="1800" dirty="0"/>
                  <a:t>Data taken in 98% natural </a:t>
                </a:r>
                <a:r>
                  <a:rPr lang="en-CA" sz="1800" dirty="0" err="1"/>
                  <a:t>Ar</a:t>
                </a:r>
                <a:r>
                  <a:rPr lang="en-CA" sz="1800" dirty="0"/>
                  <a:t> + 2% CH</a:t>
                </a:r>
                <a:r>
                  <a:rPr lang="en-CA" sz="1800" baseline="-25000" dirty="0"/>
                  <a:t>4</a:t>
                </a:r>
                <a:r>
                  <a:rPr lang="en-CA" sz="1800" dirty="0"/>
                  <a:t>; </a:t>
                </a:r>
                <a:r>
                  <a:rPr lang="en-CA" sz="1800" baseline="30000" dirty="0"/>
                  <a:t>39</a:t>
                </a:r>
                <a:r>
                  <a:rPr lang="en-CA" sz="1800" dirty="0"/>
                  <a:t>Ar </a:t>
                </a:r>
                <a:r>
                  <a:rPr lang="el-GR" sz="1800" dirty="0"/>
                  <a:t>β</a:t>
                </a:r>
                <a:r>
                  <a:rPr lang="en-CA" sz="1800" dirty="0"/>
                  <a:t>s prevented use of “</a:t>
                </a:r>
                <a:r>
                  <a:rPr lang="el-GR" sz="1800" dirty="0"/>
                  <a:t>α</a:t>
                </a:r>
                <a:r>
                  <a:rPr lang="en-CA" sz="1800" dirty="0"/>
                  <a:t>-tails” </a:t>
                </a:r>
              </a:p>
            </p:txBody>
          </p:sp>
        </mc:Choice>
        <mc:Fallback xmlns="">
          <p:sp>
            <p:nvSpPr>
              <p:cNvPr id="3" name="Content Placeholder 2">
                <a:extLst>
                  <a:ext uri="{FF2B5EF4-FFF2-40B4-BE49-F238E27FC236}">
                    <a16:creationId xmlns:a16="http://schemas.microsoft.com/office/drawing/2014/main" id="{8EC8AEC3-22E3-E9CF-17AE-911478A2F4BC}"/>
                  </a:ext>
                </a:extLst>
              </p:cNvPr>
              <p:cNvSpPr>
                <a:spLocks noGrp="1" noRot="1" noChangeAspect="1" noMove="1" noResize="1" noEditPoints="1" noAdjustHandles="1" noChangeArrowheads="1" noChangeShapeType="1" noTextEdit="1"/>
              </p:cNvSpPr>
              <p:nvPr>
                <p:ph sz="half" idx="1"/>
              </p:nvPr>
            </p:nvSpPr>
            <p:spPr>
              <a:xfrm>
                <a:off x="599585" y="1239881"/>
                <a:ext cx="10897090" cy="3622158"/>
              </a:xfrm>
              <a:blipFill>
                <a:blip r:embed="rId2"/>
                <a:stretch>
                  <a:fillRect l="-336" b="-20000"/>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3B6CB0E6-0AE0-52F2-8E43-C737EE01A292}"/>
                  </a:ext>
                </a:extLst>
              </p:cNvPr>
              <p:cNvSpPr txBox="1"/>
              <p:nvPr/>
            </p:nvSpPr>
            <p:spPr>
              <a:xfrm>
                <a:off x="6403667" y="2991770"/>
                <a:ext cx="5463074" cy="39677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sz="2400" b="0" i="1" smtClean="0">
                          <a:latin typeface="Cambria Math" panose="02040503050406030204" pitchFamily="18" charset="0"/>
                        </a:rPr>
                        <m:t>𝑐𝑜𝑢𝑛𝑡</m:t>
                      </m:r>
                      <m:r>
                        <a:rPr lang="en-CA" sz="2400" b="0" i="1" smtClean="0">
                          <a:latin typeface="Cambria Math" panose="02040503050406030204" pitchFamily="18" charset="0"/>
                        </a:rPr>
                        <m:t>= </m:t>
                      </m:r>
                      <m:sSub>
                        <m:sSubPr>
                          <m:ctrlPr>
                            <a:rPr lang="en-CA" sz="2400" b="0" i="1" smtClean="0">
                              <a:solidFill>
                                <a:schemeClr val="tx2"/>
                              </a:solidFill>
                              <a:latin typeface="Cambria Math" panose="02040503050406030204" pitchFamily="18" charset="0"/>
                              <a:ea typeface="Cambria Math" panose="02040503050406030204" pitchFamily="18" charset="0"/>
                            </a:rPr>
                          </m:ctrlPr>
                        </m:sSubPr>
                        <m:e>
                          <m:r>
                            <a:rPr lang="en-CA" sz="2400" i="1">
                              <a:solidFill>
                                <a:schemeClr val="tx2"/>
                              </a:solidFill>
                              <a:latin typeface="Cambria Math" panose="02040503050406030204" pitchFamily="18" charset="0"/>
                              <a:ea typeface="Cambria Math" panose="02040503050406030204" pitchFamily="18" charset="0"/>
                            </a:rPr>
                            <m:t>𝛼</m:t>
                          </m:r>
                        </m:e>
                        <m:sub>
                          <m:r>
                            <a:rPr lang="en-CA" sz="2400" b="0" i="1" smtClean="0">
                              <a:solidFill>
                                <a:schemeClr val="tx2"/>
                              </a:solidFill>
                              <a:latin typeface="Cambria Math" panose="02040503050406030204" pitchFamily="18" charset="0"/>
                              <a:ea typeface="Cambria Math" panose="02040503050406030204" pitchFamily="18" charset="0"/>
                            </a:rPr>
                            <m:t>𝑐𝑜𝑟𝑟</m:t>
                          </m:r>
                        </m:sub>
                      </m:sSub>
                      <m:sSup>
                        <m:sSupPr>
                          <m:ctrlPr>
                            <a:rPr lang="en-CA" sz="2400" b="0" i="1" smtClean="0">
                              <a:solidFill>
                                <a:schemeClr val="tx2"/>
                              </a:solidFill>
                              <a:latin typeface="Cambria Math" panose="02040503050406030204" pitchFamily="18" charset="0"/>
                              <a:ea typeface="Cambria Math" panose="02040503050406030204" pitchFamily="18" charset="0"/>
                            </a:rPr>
                          </m:ctrlPr>
                        </m:sSupPr>
                        <m:e>
                          <m:r>
                            <a:rPr lang="en-CA" sz="2400" b="0" i="1" smtClean="0">
                              <a:solidFill>
                                <a:schemeClr val="tx2"/>
                              </a:solidFill>
                              <a:latin typeface="Cambria Math" panose="02040503050406030204" pitchFamily="18" charset="0"/>
                              <a:ea typeface="Cambria Math" panose="02040503050406030204" pitchFamily="18" charset="0"/>
                            </a:rPr>
                            <m:t>𝑒</m:t>
                          </m:r>
                        </m:e>
                        <m:sup>
                          <m:r>
                            <a:rPr lang="en-CA" sz="2400" b="0" i="1" smtClean="0">
                              <a:solidFill>
                                <a:schemeClr val="tx2"/>
                              </a:solidFill>
                              <a:latin typeface="Cambria Math" panose="02040503050406030204" pitchFamily="18" charset="0"/>
                              <a:ea typeface="Cambria Math" panose="02040503050406030204" pitchFamily="18" charset="0"/>
                            </a:rPr>
                            <m:t>−</m:t>
                          </m:r>
                          <m:sSub>
                            <m:sSubPr>
                              <m:ctrlPr>
                                <a:rPr lang="en-CA" sz="2400" b="0" i="1" smtClean="0">
                                  <a:solidFill>
                                    <a:schemeClr val="tx2"/>
                                  </a:solidFill>
                                  <a:latin typeface="Cambria Math" panose="02040503050406030204" pitchFamily="18" charset="0"/>
                                  <a:ea typeface="Cambria Math" panose="02040503050406030204" pitchFamily="18" charset="0"/>
                                </a:rPr>
                              </m:ctrlPr>
                            </m:sSubPr>
                            <m:e>
                              <m:r>
                                <a:rPr lang="en-CA" sz="2400" i="1">
                                  <a:solidFill>
                                    <a:schemeClr val="tx2"/>
                                  </a:solidFill>
                                  <a:latin typeface="Cambria Math" panose="02040503050406030204" pitchFamily="18" charset="0"/>
                                  <a:ea typeface="Cambria Math" panose="02040503050406030204" pitchFamily="18" charset="0"/>
                                </a:rPr>
                                <m:t>𝜆</m:t>
                              </m:r>
                            </m:e>
                            <m:sub>
                              <m:r>
                                <a:rPr lang="en-CA" sz="2400" b="0" i="1" smtClean="0">
                                  <a:solidFill>
                                    <a:schemeClr val="tx2"/>
                                  </a:solidFill>
                                  <a:latin typeface="Cambria Math" panose="02040503050406030204" pitchFamily="18" charset="0"/>
                                  <a:ea typeface="Cambria Math" panose="02040503050406030204" pitchFamily="18" charset="0"/>
                                </a:rPr>
                                <m:t>𝑐𝑜𝑟𝑟</m:t>
                              </m:r>
                            </m:sub>
                          </m:sSub>
                          <m:r>
                            <m:rPr>
                              <m:sty m:val="p"/>
                            </m:rPr>
                            <a:rPr lang="el-GR" sz="2400" b="0" i="1" smtClean="0">
                              <a:solidFill>
                                <a:schemeClr val="tx2"/>
                              </a:solidFill>
                              <a:latin typeface="Cambria Math" panose="02040503050406030204" pitchFamily="18" charset="0"/>
                              <a:ea typeface="Cambria Math" panose="02040503050406030204" pitchFamily="18" charset="0"/>
                            </a:rPr>
                            <m:t>Δ</m:t>
                          </m:r>
                          <m:r>
                            <a:rPr lang="en-CA" sz="2400" b="0" i="1" smtClean="0">
                              <a:solidFill>
                                <a:schemeClr val="tx2"/>
                              </a:solidFill>
                              <a:latin typeface="Cambria Math" panose="02040503050406030204" pitchFamily="18" charset="0"/>
                              <a:ea typeface="Cambria Math" panose="02040503050406030204" pitchFamily="18" charset="0"/>
                            </a:rPr>
                            <m:t>𝑡</m:t>
                          </m:r>
                        </m:sup>
                      </m:sSup>
                      <m:r>
                        <a:rPr lang="en-CA" sz="2400" b="0" i="1" smtClean="0">
                          <a:latin typeface="Cambria Math" panose="02040503050406030204" pitchFamily="18" charset="0"/>
                          <a:ea typeface="Cambria Math" panose="02040503050406030204" pitchFamily="18" charset="0"/>
                        </a:rPr>
                        <m:t>+</m:t>
                      </m:r>
                      <m:sSub>
                        <m:sSubPr>
                          <m:ctrlPr>
                            <a:rPr lang="en-CA" sz="2400" i="1" smtClean="0">
                              <a:solidFill>
                                <a:schemeClr val="accent1">
                                  <a:lumMod val="75000"/>
                                  <a:lumOff val="25000"/>
                                </a:schemeClr>
                              </a:solidFill>
                              <a:latin typeface="Cambria Math" panose="02040503050406030204" pitchFamily="18" charset="0"/>
                              <a:ea typeface="Cambria Math" panose="02040503050406030204" pitchFamily="18" charset="0"/>
                            </a:rPr>
                          </m:ctrlPr>
                        </m:sSubPr>
                        <m:e>
                          <m:r>
                            <a:rPr lang="en-CA" sz="2400" i="1">
                              <a:solidFill>
                                <a:schemeClr val="accent1">
                                  <a:lumMod val="75000"/>
                                  <a:lumOff val="25000"/>
                                </a:schemeClr>
                              </a:solidFill>
                              <a:latin typeface="Cambria Math" panose="02040503050406030204" pitchFamily="18" charset="0"/>
                              <a:ea typeface="Cambria Math" panose="02040503050406030204" pitchFamily="18" charset="0"/>
                            </a:rPr>
                            <m:t>𝛼</m:t>
                          </m:r>
                        </m:e>
                        <m:sub>
                          <m:r>
                            <a:rPr lang="en-CA" sz="2400" b="0" i="1" smtClean="0">
                              <a:solidFill>
                                <a:schemeClr val="accent1">
                                  <a:lumMod val="75000"/>
                                  <a:lumOff val="25000"/>
                                </a:schemeClr>
                              </a:solidFill>
                              <a:latin typeface="Cambria Math" panose="02040503050406030204" pitchFamily="18" charset="0"/>
                              <a:ea typeface="Cambria Math" panose="02040503050406030204" pitchFamily="18" charset="0"/>
                            </a:rPr>
                            <m:t>𝑢𝑛𝑐𝑜</m:t>
                          </m:r>
                        </m:sub>
                      </m:sSub>
                      <m:sSup>
                        <m:sSupPr>
                          <m:ctrlPr>
                            <a:rPr lang="en-CA" sz="2400" i="1">
                              <a:solidFill>
                                <a:schemeClr val="accent1">
                                  <a:lumMod val="75000"/>
                                  <a:lumOff val="25000"/>
                                </a:schemeClr>
                              </a:solidFill>
                              <a:latin typeface="Cambria Math" panose="02040503050406030204" pitchFamily="18" charset="0"/>
                              <a:ea typeface="Cambria Math" panose="02040503050406030204" pitchFamily="18" charset="0"/>
                            </a:rPr>
                          </m:ctrlPr>
                        </m:sSupPr>
                        <m:e>
                          <m:r>
                            <a:rPr lang="en-CA" sz="2400" i="1">
                              <a:solidFill>
                                <a:schemeClr val="accent1">
                                  <a:lumMod val="75000"/>
                                  <a:lumOff val="25000"/>
                                </a:schemeClr>
                              </a:solidFill>
                              <a:latin typeface="Cambria Math" panose="02040503050406030204" pitchFamily="18" charset="0"/>
                              <a:ea typeface="Cambria Math" panose="02040503050406030204" pitchFamily="18" charset="0"/>
                            </a:rPr>
                            <m:t>𝑒</m:t>
                          </m:r>
                        </m:e>
                        <m:sup>
                          <m:r>
                            <a:rPr lang="en-CA" sz="2400" i="1">
                              <a:solidFill>
                                <a:schemeClr val="accent1">
                                  <a:lumMod val="75000"/>
                                  <a:lumOff val="25000"/>
                                </a:schemeClr>
                              </a:solidFill>
                              <a:latin typeface="Cambria Math" panose="02040503050406030204" pitchFamily="18" charset="0"/>
                              <a:ea typeface="Cambria Math" panose="02040503050406030204" pitchFamily="18" charset="0"/>
                            </a:rPr>
                            <m:t>−</m:t>
                          </m:r>
                          <m:sSub>
                            <m:sSubPr>
                              <m:ctrlPr>
                                <a:rPr lang="en-CA" sz="2400" i="1">
                                  <a:solidFill>
                                    <a:schemeClr val="accent1">
                                      <a:lumMod val="75000"/>
                                      <a:lumOff val="25000"/>
                                    </a:schemeClr>
                                  </a:solidFill>
                                  <a:latin typeface="Cambria Math" panose="02040503050406030204" pitchFamily="18" charset="0"/>
                                  <a:ea typeface="Cambria Math" panose="02040503050406030204" pitchFamily="18" charset="0"/>
                                </a:rPr>
                              </m:ctrlPr>
                            </m:sSubPr>
                            <m:e>
                              <m:r>
                                <a:rPr lang="en-CA" sz="2400" i="1">
                                  <a:solidFill>
                                    <a:schemeClr val="accent1">
                                      <a:lumMod val="75000"/>
                                      <a:lumOff val="25000"/>
                                    </a:schemeClr>
                                  </a:solidFill>
                                  <a:latin typeface="Cambria Math" panose="02040503050406030204" pitchFamily="18" charset="0"/>
                                  <a:ea typeface="Cambria Math" panose="02040503050406030204" pitchFamily="18" charset="0"/>
                                </a:rPr>
                                <m:t>𝜆</m:t>
                              </m:r>
                            </m:e>
                            <m:sub>
                              <m:r>
                                <a:rPr lang="en-CA" sz="2400" b="0" i="1" smtClean="0">
                                  <a:solidFill>
                                    <a:schemeClr val="accent1">
                                      <a:lumMod val="75000"/>
                                      <a:lumOff val="25000"/>
                                    </a:schemeClr>
                                  </a:solidFill>
                                  <a:latin typeface="Cambria Math" panose="02040503050406030204" pitchFamily="18" charset="0"/>
                                  <a:ea typeface="Cambria Math" panose="02040503050406030204" pitchFamily="18" charset="0"/>
                                </a:rPr>
                                <m:t>𝑢𝑛𝑐𝑜</m:t>
                              </m:r>
                            </m:sub>
                          </m:sSub>
                          <m:r>
                            <m:rPr>
                              <m:sty m:val="p"/>
                            </m:rPr>
                            <a:rPr lang="el-GR" sz="2400" i="1">
                              <a:solidFill>
                                <a:schemeClr val="accent1">
                                  <a:lumMod val="75000"/>
                                  <a:lumOff val="25000"/>
                                </a:schemeClr>
                              </a:solidFill>
                              <a:latin typeface="Cambria Math" panose="02040503050406030204" pitchFamily="18" charset="0"/>
                              <a:ea typeface="Cambria Math" panose="02040503050406030204" pitchFamily="18" charset="0"/>
                            </a:rPr>
                            <m:t>Δ</m:t>
                          </m:r>
                          <m:r>
                            <a:rPr lang="en-CA" sz="2400" i="1">
                              <a:solidFill>
                                <a:schemeClr val="accent1">
                                  <a:lumMod val="75000"/>
                                  <a:lumOff val="25000"/>
                                </a:schemeClr>
                              </a:solidFill>
                              <a:latin typeface="Cambria Math" panose="02040503050406030204" pitchFamily="18" charset="0"/>
                              <a:ea typeface="Cambria Math" panose="02040503050406030204" pitchFamily="18" charset="0"/>
                            </a:rPr>
                            <m:t>𝑡</m:t>
                          </m:r>
                        </m:sup>
                      </m:sSup>
                    </m:oMath>
                  </m:oMathPara>
                </a14:m>
                <a:endParaRPr lang="en-CA" sz="2400" dirty="0"/>
              </a:p>
            </p:txBody>
          </p:sp>
        </mc:Choice>
        <mc:Fallback xmlns="">
          <p:sp>
            <p:nvSpPr>
              <p:cNvPr id="4" name="TextBox 3">
                <a:extLst>
                  <a:ext uri="{FF2B5EF4-FFF2-40B4-BE49-F238E27FC236}">
                    <a16:creationId xmlns:a16="http://schemas.microsoft.com/office/drawing/2014/main" id="{3B6CB0E6-0AE0-52F2-8E43-C737EE01A292}"/>
                  </a:ext>
                </a:extLst>
              </p:cNvPr>
              <p:cNvSpPr txBox="1">
                <a:spLocks noRot="1" noChangeAspect="1" noMove="1" noResize="1" noEditPoints="1" noAdjustHandles="1" noChangeArrowheads="1" noChangeShapeType="1" noTextEdit="1"/>
              </p:cNvSpPr>
              <p:nvPr/>
            </p:nvSpPr>
            <p:spPr>
              <a:xfrm>
                <a:off x="6403667" y="2991770"/>
                <a:ext cx="5463074" cy="396775"/>
              </a:xfrm>
              <a:prstGeom prst="rect">
                <a:avLst/>
              </a:prstGeom>
              <a:blipFill>
                <a:blip r:embed="rId3"/>
                <a:stretch>
                  <a:fillRect l="-892" t="-1538" r="-223" b="-6154"/>
                </a:stretch>
              </a:blipFill>
            </p:spPr>
            <p:txBody>
              <a:bodyPr/>
              <a:lstStyle/>
              <a:p>
                <a:r>
                  <a:rPr lang="en-CA">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31665D61-8AA4-2014-DB1E-065C21F7B78C}"/>
                  </a:ext>
                </a:extLst>
              </p:cNvPr>
              <p:cNvSpPr txBox="1"/>
              <p:nvPr/>
            </p:nvSpPr>
            <p:spPr>
              <a:xfrm>
                <a:off x="6460595" y="3455965"/>
                <a:ext cx="3201954" cy="69480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sz="2400" b="0" i="1" smtClean="0">
                          <a:latin typeface="Cambria Math" panose="02040503050406030204" pitchFamily="18" charset="0"/>
                        </a:rPr>
                        <m:t>𝑟𝑎𝑡𝑒</m:t>
                      </m:r>
                      <m:r>
                        <a:rPr lang="en-CA" sz="2400" b="0" i="1" smtClean="0">
                          <a:latin typeface="Cambria Math" panose="02040503050406030204" pitchFamily="18" charset="0"/>
                        </a:rPr>
                        <m:t>= </m:t>
                      </m:r>
                      <m:f>
                        <m:fPr>
                          <m:ctrlPr>
                            <a:rPr lang="en-CA" sz="2400" b="0" i="1" smtClean="0">
                              <a:solidFill>
                                <a:schemeClr val="tx2"/>
                              </a:solidFill>
                              <a:latin typeface="Cambria Math" panose="02040503050406030204" pitchFamily="18" charset="0"/>
                            </a:rPr>
                          </m:ctrlPr>
                        </m:fPr>
                        <m:num>
                          <m:sSub>
                            <m:sSubPr>
                              <m:ctrlPr>
                                <a:rPr lang="en-CA" sz="2400" i="1">
                                  <a:solidFill>
                                    <a:schemeClr val="tx2"/>
                                  </a:solidFill>
                                  <a:latin typeface="Cambria Math" panose="02040503050406030204" pitchFamily="18" charset="0"/>
                                  <a:ea typeface="Cambria Math" panose="02040503050406030204" pitchFamily="18" charset="0"/>
                                </a:rPr>
                              </m:ctrlPr>
                            </m:sSubPr>
                            <m:e>
                              <m:r>
                                <a:rPr lang="en-CA" sz="2400" i="1">
                                  <a:solidFill>
                                    <a:schemeClr val="tx2"/>
                                  </a:solidFill>
                                  <a:latin typeface="Cambria Math" panose="02040503050406030204" pitchFamily="18" charset="0"/>
                                  <a:ea typeface="Cambria Math" panose="02040503050406030204" pitchFamily="18" charset="0"/>
                                </a:rPr>
                                <m:t>𝛼</m:t>
                              </m:r>
                            </m:e>
                            <m:sub>
                              <m:r>
                                <a:rPr lang="en-CA" sz="2400" b="0" i="1" smtClean="0">
                                  <a:solidFill>
                                    <a:schemeClr val="tx2"/>
                                  </a:solidFill>
                                  <a:latin typeface="Cambria Math" panose="02040503050406030204" pitchFamily="18" charset="0"/>
                                  <a:ea typeface="Cambria Math" panose="02040503050406030204" pitchFamily="18" charset="0"/>
                                </a:rPr>
                                <m:t>𝑐𝑜𝑟𝑟</m:t>
                              </m:r>
                            </m:sub>
                          </m:sSub>
                        </m:num>
                        <m:den>
                          <m:sSub>
                            <m:sSubPr>
                              <m:ctrlPr>
                                <a:rPr lang="en-CA" sz="2400" i="1">
                                  <a:solidFill>
                                    <a:schemeClr val="tx2"/>
                                  </a:solidFill>
                                  <a:latin typeface="Cambria Math" panose="02040503050406030204" pitchFamily="18" charset="0"/>
                                  <a:ea typeface="Cambria Math" panose="02040503050406030204" pitchFamily="18" charset="0"/>
                                </a:rPr>
                              </m:ctrlPr>
                            </m:sSubPr>
                            <m:e>
                              <m:r>
                                <a:rPr lang="en-CA" sz="2400" i="1">
                                  <a:solidFill>
                                    <a:schemeClr val="tx2"/>
                                  </a:solidFill>
                                  <a:latin typeface="Cambria Math" panose="02040503050406030204" pitchFamily="18" charset="0"/>
                                  <a:ea typeface="Cambria Math" panose="02040503050406030204" pitchFamily="18" charset="0"/>
                                </a:rPr>
                                <m:t>𝜆</m:t>
                              </m:r>
                            </m:e>
                            <m:sub>
                              <m:r>
                                <a:rPr lang="en-CA" sz="2400" i="1">
                                  <a:solidFill>
                                    <a:schemeClr val="tx2"/>
                                  </a:solidFill>
                                  <a:latin typeface="Cambria Math" panose="02040503050406030204" pitchFamily="18" charset="0"/>
                                  <a:ea typeface="Cambria Math" panose="02040503050406030204" pitchFamily="18" charset="0"/>
                                </a:rPr>
                                <m:t>𝑐𝑜𝑟𝑟</m:t>
                              </m:r>
                            </m:sub>
                          </m:sSub>
                        </m:den>
                      </m:f>
                      <m:r>
                        <a:rPr lang="en-CA" sz="2400" b="0" i="1" smtClean="0">
                          <a:latin typeface="Cambria Math" panose="02040503050406030204" pitchFamily="18" charset="0"/>
                          <a:ea typeface="Cambria Math" panose="02040503050406030204" pitchFamily="18" charset="0"/>
                        </a:rPr>
                        <m:t>+</m:t>
                      </m:r>
                      <m:f>
                        <m:fPr>
                          <m:ctrlPr>
                            <a:rPr lang="en-CA" sz="2400" i="1" smtClean="0">
                              <a:solidFill>
                                <a:schemeClr val="accent1">
                                  <a:lumMod val="75000"/>
                                  <a:lumOff val="25000"/>
                                </a:schemeClr>
                              </a:solidFill>
                              <a:latin typeface="Cambria Math" panose="02040503050406030204" pitchFamily="18" charset="0"/>
                            </a:rPr>
                          </m:ctrlPr>
                        </m:fPr>
                        <m:num>
                          <m:sSub>
                            <m:sSubPr>
                              <m:ctrlPr>
                                <a:rPr lang="en-CA" sz="2400" i="1">
                                  <a:solidFill>
                                    <a:schemeClr val="accent1">
                                      <a:lumMod val="75000"/>
                                      <a:lumOff val="25000"/>
                                    </a:schemeClr>
                                  </a:solidFill>
                                  <a:latin typeface="Cambria Math" panose="02040503050406030204" pitchFamily="18" charset="0"/>
                                  <a:ea typeface="Cambria Math" panose="02040503050406030204" pitchFamily="18" charset="0"/>
                                </a:rPr>
                              </m:ctrlPr>
                            </m:sSubPr>
                            <m:e>
                              <m:r>
                                <a:rPr lang="en-CA" sz="2400" i="1">
                                  <a:solidFill>
                                    <a:schemeClr val="accent1">
                                      <a:lumMod val="75000"/>
                                      <a:lumOff val="25000"/>
                                    </a:schemeClr>
                                  </a:solidFill>
                                  <a:latin typeface="Cambria Math" panose="02040503050406030204" pitchFamily="18" charset="0"/>
                                  <a:ea typeface="Cambria Math" panose="02040503050406030204" pitchFamily="18" charset="0"/>
                                </a:rPr>
                                <m:t>𝛼</m:t>
                              </m:r>
                            </m:e>
                            <m:sub>
                              <m:r>
                                <a:rPr lang="en-CA" sz="2400" b="0" i="1" smtClean="0">
                                  <a:solidFill>
                                    <a:schemeClr val="accent1">
                                      <a:lumMod val="75000"/>
                                      <a:lumOff val="25000"/>
                                    </a:schemeClr>
                                  </a:solidFill>
                                  <a:latin typeface="Cambria Math" panose="02040503050406030204" pitchFamily="18" charset="0"/>
                                  <a:ea typeface="Cambria Math" panose="02040503050406030204" pitchFamily="18" charset="0"/>
                                </a:rPr>
                                <m:t>𝑢𝑛𝑐𝑜</m:t>
                              </m:r>
                            </m:sub>
                          </m:sSub>
                        </m:num>
                        <m:den>
                          <m:sSub>
                            <m:sSubPr>
                              <m:ctrlPr>
                                <a:rPr lang="en-CA" sz="2400" i="1">
                                  <a:solidFill>
                                    <a:schemeClr val="accent1">
                                      <a:lumMod val="75000"/>
                                      <a:lumOff val="25000"/>
                                    </a:schemeClr>
                                  </a:solidFill>
                                  <a:latin typeface="Cambria Math" panose="02040503050406030204" pitchFamily="18" charset="0"/>
                                  <a:ea typeface="Cambria Math" panose="02040503050406030204" pitchFamily="18" charset="0"/>
                                </a:rPr>
                              </m:ctrlPr>
                            </m:sSubPr>
                            <m:e>
                              <m:r>
                                <a:rPr lang="en-CA" sz="2400" i="1">
                                  <a:solidFill>
                                    <a:schemeClr val="accent1">
                                      <a:lumMod val="75000"/>
                                      <a:lumOff val="25000"/>
                                    </a:schemeClr>
                                  </a:solidFill>
                                  <a:latin typeface="Cambria Math" panose="02040503050406030204" pitchFamily="18" charset="0"/>
                                  <a:ea typeface="Cambria Math" panose="02040503050406030204" pitchFamily="18" charset="0"/>
                                </a:rPr>
                                <m:t>𝜆</m:t>
                              </m:r>
                            </m:e>
                            <m:sub>
                              <m:r>
                                <a:rPr lang="en-CA" sz="2400" i="1">
                                  <a:solidFill>
                                    <a:schemeClr val="accent1">
                                      <a:lumMod val="75000"/>
                                      <a:lumOff val="25000"/>
                                    </a:schemeClr>
                                  </a:solidFill>
                                  <a:latin typeface="Cambria Math" panose="02040503050406030204" pitchFamily="18" charset="0"/>
                                  <a:ea typeface="Cambria Math" panose="02040503050406030204" pitchFamily="18" charset="0"/>
                                </a:rPr>
                                <m:t>𝑢𝑛𝑐𝑜</m:t>
                              </m:r>
                            </m:sub>
                          </m:sSub>
                        </m:den>
                      </m:f>
                    </m:oMath>
                  </m:oMathPara>
                </a14:m>
                <a:endParaRPr lang="en-CA" sz="2400" dirty="0"/>
              </a:p>
            </p:txBody>
          </p:sp>
        </mc:Choice>
        <mc:Fallback xmlns="">
          <p:sp>
            <p:nvSpPr>
              <p:cNvPr id="5" name="TextBox 4">
                <a:extLst>
                  <a:ext uri="{FF2B5EF4-FFF2-40B4-BE49-F238E27FC236}">
                    <a16:creationId xmlns:a16="http://schemas.microsoft.com/office/drawing/2014/main" id="{31665D61-8AA4-2014-DB1E-065C21F7B78C}"/>
                  </a:ext>
                </a:extLst>
              </p:cNvPr>
              <p:cNvSpPr txBox="1">
                <a:spLocks noRot="1" noChangeAspect="1" noMove="1" noResize="1" noEditPoints="1" noAdjustHandles="1" noChangeArrowheads="1" noChangeShapeType="1" noTextEdit="1"/>
              </p:cNvSpPr>
              <p:nvPr/>
            </p:nvSpPr>
            <p:spPr>
              <a:xfrm>
                <a:off x="6460595" y="3455965"/>
                <a:ext cx="3201954" cy="694806"/>
              </a:xfrm>
              <a:prstGeom prst="rect">
                <a:avLst/>
              </a:prstGeom>
              <a:blipFill>
                <a:blip r:embed="rId4"/>
                <a:stretch>
                  <a:fillRect/>
                </a:stretch>
              </a:blipFill>
            </p:spPr>
            <p:txBody>
              <a:bodyPr/>
              <a:lstStyle/>
              <a:p>
                <a:r>
                  <a:rPr lang="en-CA">
                    <a:noFill/>
                  </a:rPr>
                  <a:t> </a:t>
                </a:r>
              </a:p>
            </p:txBody>
          </p:sp>
        </mc:Fallback>
      </mc:AlternateContent>
    </p:spTree>
    <p:extLst>
      <p:ext uri="{BB962C8B-B14F-4D97-AF65-F5344CB8AC3E}">
        <p14:creationId xmlns:p14="http://schemas.microsoft.com/office/powerpoint/2010/main" val="7295190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itle 1">
            <a:extLst>
              <a:ext uri="{FF2B5EF4-FFF2-40B4-BE49-F238E27FC236}">
                <a16:creationId xmlns:a16="http://schemas.microsoft.com/office/drawing/2014/main" id="{0E8A4694-AAF7-BB67-092C-DD25047E0A5D}"/>
              </a:ext>
            </a:extLst>
          </p:cNvPr>
          <p:cNvSpPr txBox="1">
            <a:spLocks/>
          </p:cNvSpPr>
          <p:nvPr/>
        </p:nvSpPr>
        <p:spPr>
          <a:xfrm>
            <a:off x="3720942" y="404991"/>
            <a:ext cx="4075052" cy="627189"/>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pPr algn="ctr"/>
            <a:r>
              <a:rPr lang="en-US" dirty="0"/>
              <a:t>Count histograms </a:t>
            </a:r>
            <a:endParaRPr lang="en-CA" dirty="0"/>
          </a:p>
        </p:txBody>
      </p:sp>
      <p:pic>
        <p:nvPicPr>
          <p:cNvPr id="27" name="Picture 26">
            <a:extLst>
              <a:ext uri="{FF2B5EF4-FFF2-40B4-BE49-F238E27FC236}">
                <a16:creationId xmlns:a16="http://schemas.microsoft.com/office/drawing/2014/main" id="{E7B3E4E3-3869-85CA-BAFB-746732FECCDE}"/>
              </a:ext>
            </a:extLst>
          </p:cNvPr>
          <p:cNvPicPr>
            <a:picLocks noChangeAspect="1"/>
          </p:cNvPicPr>
          <p:nvPr/>
        </p:nvPicPr>
        <p:blipFill>
          <a:blip r:embed="rId2"/>
          <a:stretch>
            <a:fillRect/>
          </a:stretch>
        </p:blipFill>
        <p:spPr>
          <a:xfrm>
            <a:off x="1785707" y="648271"/>
            <a:ext cx="7945522" cy="6317403"/>
          </a:xfrm>
          <a:prstGeom prst="rect">
            <a:avLst/>
          </a:prstGeom>
        </p:spPr>
      </p:pic>
    </p:spTree>
    <p:extLst>
      <p:ext uri="{BB962C8B-B14F-4D97-AF65-F5344CB8AC3E}">
        <p14:creationId xmlns:p14="http://schemas.microsoft.com/office/powerpoint/2010/main" val="4808834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32D3B-A3A1-AEE3-11D6-5C2B8D7FA0D3}"/>
            </a:ext>
          </a:extLst>
        </p:cNvPr>
        <p:cNvGrpSpPr/>
        <p:nvPr/>
      </p:nvGrpSpPr>
      <p:grpSpPr>
        <a:xfrm>
          <a:off x="0" y="0"/>
          <a:ext cx="0" cy="0"/>
          <a:chOff x="0" y="0"/>
          <a:chExt cx="0" cy="0"/>
        </a:xfrm>
      </p:grpSpPr>
      <p:pic>
        <p:nvPicPr>
          <p:cNvPr id="21" name="Picture 20">
            <a:extLst>
              <a:ext uri="{FF2B5EF4-FFF2-40B4-BE49-F238E27FC236}">
                <a16:creationId xmlns:a16="http://schemas.microsoft.com/office/drawing/2014/main" id="{6E45B7DA-249E-D2A1-4137-CC7C1DC1556C}"/>
              </a:ext>
            </a:extLst>
          </p:cNvPr>
          <p:cNvPicPr>
            <a:picLocks noChangeAspect="1"/>
          </p:cNvPicPr>
          <p:nvPr/>
        </p:nvPicPr>
        <p:blipFill>
          <a:blip r:embed="rId2"/>
          <a:stretch>
            <a:fillRect/>
          </a:stretch>
        </p:blipFill>
        <p:spPr>
          <a:xfrm>
            <a:off x="481996" y="1435063"/>
            <a:ext cx="7090030" cy="4373767"/>
          </a:xfrm>
          <a:prstGeom prst="rect">
            <a:avLst/>
          </a:prstGeom>
        </p:spPr>
      </p:pic>
      <p:sp>
        <p:nvSpPr>
          <p:cNvPr id="25" name="Title 1">
            <a:extLst>
              <a:ext uri="{FF2B5EF4-FFF2-40B4-BE49-F238E27FC236}">
                <a16:creationId xmlns:a16="http://schemas.microsoft.com/office/drawing/2014/main" id="{F9578EC4-00B6-2AF5-AD7A-7E45CCE57587}"/>
              </a:ext>
            </a:extLst>
          </p:cNvPr>
          <p:cNvSpPr txBox="1">
            <a:spLocks/>
          </p:cNvSpPr>
          <p:nvPr/>
        </p:nvSpPr>
        <p:spPr>
          <a:xfrm>
            <a:off x="948031" y="612792"/>
            <a:ext cx="4075052" cy="627189"/>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Count histograms </a:t>
            </a:r>
            <a:endParaRPr lang="en-CA" dirty="0"/>
          </a:p>
        </p:txBody>
      </p:sp>
      <p:sp>
        <p:nvSpPr>
          <p:cNvPr id="26" name="Content Placeholder 2">
            <a:extLst>
              <a:ext uri="{FF2B5EF4-FFF2-40B4-BE49-F238E27FC236}">
                <a16:creationId xmlns:a16="http://schemas.microsoft.com/office/drawing/2014/main" id="{08D3C3F7-E52D-C99F-00FC-FBE02C2D8BEC}"/>
              </a:ext>
            </a:extLst>
          </p:cNvPr>
          <p:cNvSpPr txBox="1">
            <a:spLocks/>
          </p:cNvSpPr>
          <p:nvPr/>
        </p:nvSpPr>
        <p:spPr>
          <a:xfrm>
            <a:off x="7874466" y="2139193"/>
            <a:ext cx="3970789" cy="3607266"/>
          </a:xfrm>
          <a:prstGeom prst="rect">
            <a:avLst/>
          </a:prstGeom>
        </p:spPr>
        <p:txBody>
          <a:bodyPr/>
          <a:lst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r>
              <a:rPr lang="en-CA" sz="1800" dirty="0">
                <a:solidFill>
                  <a:schemeClr val="accent1">
                    <a:lumMod val="75000"/>
                    <a:lumOff val="25000"/>
                  </a:schemeClr>
                </a:solidFill>
              </a:rPr>
              <a:t>Last run before 1</a:t>
            </a:r>
            <a:r>
              <a:rPr lang="en-CA" sz="1800" baseline="30000" dirty="0">
                <a:solidFill>
                  <a:schemeClr val="accent1">
                    <a:lumMod val="75000"/>
                    <a:lumOff val="25000"/>
                  </a:schemeClr>
                </a:solidFill>
              </a:rPr>
              <a:t>st</a:t>
            </a:r>
            <a:r>
              <a:rPr lang="en-CA" sz="1800" dirty="0">
                <a:solidFill>
                  <a:schemeClr val="accent1">
                    <a:lumMod val="75000"/>
                    <a:lumOff val="25000"/>
                  </a:schemeClr>
                </a:solidFill>
              </a:rPr>
              <a:t> air injection - zero attachment </a:t>
            </a:r>
          </a:p>
          <a:p>
            <a:pPr lvl="1"/>
            <a:r>
              <a:rPr lang="en-CA" sz="1800" dirty="0">
                <a:solidFill>
                  <a:schemeClr val="accent1">
                    <a:lumMod val="75000"/>
                    <a:lumOff val="25000"/>
                  </a:schemeClr>
                </a:solidFill>
              </a:rPr>
              <a:t>One straight line, as expected </a:t>
            </a:r>
          </a:p>
          <a:p>
            <a:r>
              <a:rPr lang="en-CA" sz="1800" dirty="0">
                <a:solidFill>
                  <a:schemeClr val="tx2"/>
                </a:solidFill>
              </a:rPr>
              <a:t>First run after 2</a:t>
            </a:r>
            <a:r>
              <a:rPr lang="en-CA" sz="1800" baseline="30000" dirty="0">
                <a:solidFill>
                  <a:schemeClr val="tx2"/>
                </a:solidFill>
              </a:rPr>
              <a:t>nd</a:t>
            </a:r>
            <a:r>
              <a:rPr lang="en-CA" sz="1800" dirty="0">
                <a:solidFill>
                  <a:schemeClr val="tx2"/>
                </a:solidFill>
              </a:rPr>
              <a:t> air injection - maximum attachment </a:t>
            </a:r>
          </a:p>
          <a:p>
            <a:pPr lvl="1"/>
            <a:r>
              <a:rPr lang="en-CA" sz="1800" dirty="0">
                <a:solidFill>
                  <a:schemeClr val="tx2"/>
                </a:solidFill>
              </a:rPr>
              <a:t>Sum of two straight lines, as expected </a:t>
            </a:r>
          </a:p>
        </p:txBody>
      </p:sp>
      <p:cxnSp>
        <p:nvCxnSpPr>
          <p:cNvPr id="28" name="Straight Connector 27">
            <a:extLst>
              <a:ext uri="{FF2B5EF4-FFF2-40B4-BE49-F238E27FC236}">
                <a16:creationId xmlns:a16="http://schemas.microsoft.com/office/drawing/2014/main" id="{4F0E605E-9247-76C3-C65C-2CE719585139}"/>
              </a:ext>
            </a:extLst>
          </p:cNvPr>
          <p:cNvCxnSpPr>
            <a:cxnSpLocks/>
          </p:cNvCxnSpPr>
          <p:nvPr/>
        </p:nvCxnSpPr>
        <p:spPr>
          <a:xfrm flipH="1" flipV="1">
            <a:off x="1013842" y="3594856"/>
            <a:ext cx="6746033" cy="1147666"/>
          </a:xfrm>
          <a:prstGeom prst="line">
            <a:avLst/>
          </a:prstGeom>
          <a:ln w="19050">
            <a:solidFill>
              <a:srgbClr val="0070C0"/>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20F3A72F-776C-7C09-A43C-C419B76C8C71}"/>
              </a:ext>
            </a:extLst>
          </p:cNvPr>
          <p:cNvCxnSpPr>
            <a:cxnSpLocks/>
          </p:cNvCxnSpPr>
          <p:nvPr/>
        </p:nvCxnSpPr>
        <p:spPr>
          <a:xfrm flipH="1" flipV="1">
            <a:off x="1013842" y="2997697"/>
            <a:ext cx="6558184" cy="2211355"/>
          </a:xfrm>
          <a:prstGeom prst="line">
            <a:avLst/>
          </a:prstGeom>
          <a:ln w="19050">
            <a:solidFill>
              <a:schemeClr val="accent1">
                <a:lumMod val="75000"/>
                <a:lumOff val="25000"/>
              </a:schemeClr>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B2FC1E32-CE37-A785-1AAD-C543019F8106}"/>
              </a:ext>
            </a:extLst>
          </p:cNvPr>
          <p:cNvCxnSpPr>
            <a:cxnSpLocks/>
          </p:cNvCxnSpPr>
          <p:nvPr/>
        </p:nvCxnSpPr>
        <p:spPr>
          <a:xfrm flipH="1" flipV="1">
            <a:off x="1013842" y="1691412"/>
            <a:ext cx="3554963" cy="3791338"/>
          </a:xfrm>
          <a:prstGeom prst="line">
            <a:avLst/>
          </a:prstGeom>
          <a:ln w="19050">
            <a:solidFill>
              <a:schemeClr val="tx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69601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6">
                                            <p:txEl>
                                              <p:pRg st="3" end="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00ED9D-0937-E900-6B9B-6244EAD6DF20}"/>
            </a:ext>
          </a:extLst>
        </p:cNvPr>
        <p:cNvGrpSpPr/>
        <p:nvPr/>
      </p:nvGrpSpPr>
      <p:grpSpPr>
        <a:xfrm>
          <a:off x="0" y="0"/>
          <a:ext cx="0" cy="0"/>
          <a:chOff x="0" y="0"/>
          <a:chExt cx="0" cy="0"/>
        </a:xfrm>
      </p:grpSpPr>
      <p:pic>
        <p:nvPicPr>
          <p:cNvPr id="22" name="Picture 21">
            <a:extLst>
              <a:ext uri="{FF2B5EF4-FFF2-40B4-BE49-F238E27FC236}">
                <a16:creationId xmlns:a16="http://schemas.microsoft.com/office/drawing/2014/main" id="{E2DB6C27-AB70-C744-FF1C-13FECAAE072F}"/>
              </a:ext>
            </a:extLst>
          </p:cNvPr>
          <p:cNvPicPr>
            <a:picLocks noChangeAspect="1"/>
          </p:cNvPicPr>
          <p:nvPr/>
        </p:nvPicPr>
        <p:blipFill>
          <a:blip r:embed="rId2"/>
          <a:stretch>
            <a:fillRect/>
          </a:stretch>
        </p:blipFill>
        <p:spPr>
          <a:xfrm>
            <a:off x="1499362" y="964529"/>
            <a:ext cx="9097645" cy="5449060"/>
          </a:xfrm>
          <a:prstGeom prst="rect">
            <a:avLst/>
          </a:prstGeom>
        </p:spPr>
      </p:pic>
      <p:sp>
        <p:nvSpPr>
          <p:cNvPr id="5" name="Title 1">
            <a:extLst>
              <a:ext uri="{FF2B5EF4-FFF2-40B4-BE49-F238E27FC236}">
                <a16:creationId xmlns:a16="http://schemas.microsoft.com/office/drawing/2014/main" id="{2D5CFB67-BA75-8E2C-F75B-5F59E794061B}"/>
              </a:ext>
            </a:extLst>
          </p:cNvPr>
          <p:cNvSpPr txBox="1">
            <a:spLocks/>
          </p:cNvSpPr>
          <p:nvPr/>
        </p:nvSpPr>
        <p:spPr>
          <a:xfrm>
            <a:off x="599585" y="165614"/>
            <a:ext cx="10897200" cy="627189"/>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Correlated and uncorrelated rates during air injections </a:t>
            </a:r>
            <a:endParaRPr lang="en-CA" dirty="0"/>
          </a:p>
        </p:txBody>
      </p:sp>
      <p:sp>
        <p:nvSpPr>
          <p:cNvPr id="7" name="TextBox 6">
            <a:extLst>
              <a:ext uri="{FF2B5EF4-FFF2-40B4-BE49-F238E27FC236}">
                <a16:creationId xmlns:a16="http://schemas.microsoft.com/office/drawing/2014/main" id="{FAF1B8E9-81DC-8059-0109-E66C800AFAB1}"/>
              </a:ext>
            </a:extLst>
          </p:cNvPr>
          <p:cNvSpPr txBox="1"/>
          <p:nvPr/>
        </p:nvSpPr>
        <p:spPr>
          <a:xfrm>
            <a:off x="5011752" y="2199372"/>
            <a:ext cx="2168496" cy="646331"/>
          </a:xfrm>
          <a:prstGeom prst="rect">
            <a:avLst/>
          </a:prstGeom>
          <a:noFill/>
        </p:spPr>
        <p:txBody>
          <a:bodyPr wrap="square" rtlCol="0">
            <a:spAutoFit/>
          </a:bodyPr>
          <a:lstStyle/>
          <a:p>
            <a:r>
              <a:rPr lang="en-CA" dirty="0">
                <a:solidFill>
                  <a:schemeClr val="accent1">
                    <a:lumMod val="75000"/>
                    <a:lumOff val="25000"/>
                  </a:schemeClr>
                </a:solidFill>
              </a:rPr>
              <a:t>Uncorrelated rate varies little </a:t>
            </a:r>
          </a:p>
        </p:txBody>
      </p:sp>
      <p:sp>
        <p:nvSpPr>
          <p:cNvPr id="8" name="TextBox 7">
            <a:extLst>
              <a:ext uri="{FF2B5EF4-FFF2-40B4-BE49-F238E27FC236}">
                <a16:creationId xmlns:a16="http://schemas.microsoft.com/office/drawing/2014/main" id="{F74CE55B-A9C0-6A97-13D5-B367CD3B40AF}"/>
              </a:ext>
            </a:extLst>
          </p:cNvPr>
          <p:cNvSpPr txBox="1"/>
          <p:nvPr/>
        </p:nvSpPr>
        <p:spPr>
          <a:xfrm>
            <a:off x="3999201" y="4637568"/>
            <a:ext cx="3945167" cy="369332"/>
          </a:xfrm>
          <a:prstGeom prst="rect">
            <a:avLst/>
          </a:prstGeom>
          <a:noFill/>
        </p:spPr>
        <p:txBody>
          <a:bodyPr wrap="square" rtlCol="0">
            <a:spAutoFit/>
          </a:bodyPr>
          <a:lstStyle/>
          <a:p>
            <a:r>
              <a:rPr lang="en-CA" dirty="0">
                <a:solidFill>
                  <a:schemeClr val="tx2">
                    <a:lumMod val="60000"/>
                    <a:lumOff val="40000"/>
                  </a:schemeClr>
                </a:solidFill>
              </a:rPr>
              <a:t>Correlated rate jumps at each injection</a:t>
            </a:r>
          </a:p>
        </p:txBody>
      </p:sp>
      <p:cxnSp>
        <p:nvCxnSpPr>
          <p:cNvPr id="11" name="Straight Arrow Connector 10">
            <a:extLst>
              <a:ext uri="{FF2B5EF4-FFF2-40B4-BE49-F238E27FC236}">
                <a16:creationId xmlns:a16="http://schemas.microsoft.com/office/drawing/2014/main" id="{3C236452-3993-A033-331B-4A6371990714}"/>
              </a:ext>
            </a:extLst>
          </p:cNvPr>
          <p:cNvCxnSpPr>
            <a:cxnSpLocks/>
            <a:stCxn id="7" idx="2"/>
          </p:cNvCxnSpPr>
          <p:nvPr/>
        </p:nvCxnSpPr>
        <p:spPr>
          <a:xfrm>
            <a:off x="6096000" y="2845703"/>
            <a:ext cx="0" cy="694451"/>
          </a:xfrm>
          <a:prstGeom prst="straightConnector1">
            <a:avLst/>
          </a:prstGeom>
          <a:ln w="28575">
            <a:solidFill>
              <a:schemeClr val="accent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C5D8C81F-82EA-A2F5-9221-8AE4A9983019}"/>
              </a:ext>
            </a:extLst>
          </p:cNvPr>
          <p:cNvCxnSpPr>
            <a:cxnSpLocks/>
            <a:stCxn id="8" idx="1"/>
          </p:cNvCxnSpPr>
          <p:nvPr/>
        </p:nvCxnSpPr>
        <p:spPr>
          <a:xfrm flipH="1" flipV="1">
            <a:off x="3649211" y="4739780"/>
            <a:ext cx="349990" cy="82454"/>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D749A4A-6D7D-5126-5AA1-89C24945263E}"/>
              </a:ext>
            </a:extLst>
          </p:cNvPr>
          <p:cNvCxnSpPr>
            <a:cxnSpLocks/>
            <a:stCxn id="8" idx="3"/>
          </p:cNvCxnSpPr>
          <p:nvPr/>
        </p:nvCxnSpPr>
        <p:spPr>
          <a:xfrm flipV="1">
            <a:off x="7944368" y="4018327"/>
            <a:ext cx="830516" cy="803907"/>
          </a:xfrm>
          <a:prstGeom prst="straightConnector1">
            <a:avLst/>
          </a:prstGeom>
          <a:ln w="28575">
            <a:solidFill>
              <a:schemeClr val="tx2">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291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F7D162-4ECE-3F8A-12AB-82266E42F761}"/>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901209F9-DE81-3099-9035-5B9D167359B7}"/>
              </a:ext>
            </a:extLst>
          </p:cNvPr>
          <p:cNvSpPr txBox="1">
            <a:spLocks/>
          </p:cNvSpPr>
          <p:nvPr/>
        </p:nvSpPr>
        <p:spPr>
          <a:xfrm>
            <a:off x="599585" y="165614"/>
            <a:ext cx="10897200" cy="627189"/>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Correlated and uncorrelated rates during air injections </a:t>
            </a:r>
            <a:endParaRPr lang="en-CA" dirty="0"/>
          </a:p>
        </p:txBody>
      </p:sp>
      <p:sp>
        <p:nvSpPr>
          <p:cNvPr id="5" name="Content Placeholder 2">
            <a:extLst>
              <a:ext uri="{FF2B5EF4-FFF2-40B4-BE49-F238E27FC236}">
                <a16:creationId xmlns:a16="http://schemas.microsoft.com/office/drawing/2014/main" id="{72A69300-9E72-B5C9-9ED9-A4C54D0521C4}"/>
              </a:ext>
            </a:extLst>
          </p:cNvPr>
          <p:cNvSpPr txBox="1">
            <a:spLocks/>
          </p:cNvSpPr>
          <p:nvPr/>
        </p:nvSpPr>
        <p:spPr>
          <a:xfrm>
            <a:off x="8794004" y="1788696"/>
            <a:ext cx="3151919" cy="4399512"/>
          </a:xfrm>
          <a:prstGeom prst="rect">
            <a:avLst/>
          </a:prstGeom>
        </p:spPr>
        <p:txBody>
          <a:bodyPr/>
          <a:lst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None/>
            </a:pPr>
            <a:r>
              <a:rPr lang="en-CA" sz="1800" dirty="0"/>
              <a:t>Statistically significant correlation between “correlated” rate and O</a:t>
            </a:r>
            <a:r>
              <a:rPr lang="en-CA" sz="1800" baseline="-25000" dirty="0"/>
              <a:t>2</a:t>
            </a:r>
            <a:r>
              <a:rPr lang="en-CA" sz="1800" dirty="0"/>
              <a:t> concentration </a:t>
            </a:r>
          </a:p>
          <a:p>
            <a:pPr marL="0" indent="0">
              <a:buNone/>
            </a:pPr>
            <a:r>
              <a:rPr lang="en-CA" sz="1800" dirty="0"/>
              <a:t>Weaker correlation with “uncorrelated” rate </a:t>
            </a:r>
          </a:p>
        </p:txBody>
      </p:sp>
      <p:pic>
        <p:nvPicPr>
          <p:cNvPr id="10" name="Picture 9">
            <a:extLst>
              <a:ext uri="{FF2B5EF4-FFF2-40B4-BE49-F238E27FC236}">
                <a16:creationId xmlns:a16="http://schemas.microsoft.com/office/drawing/2014/main" id="{87811E60-33B4-57BF-173F-75D36814E309}"/>
              </a:ext>
            </a:extLst>
          </p:cNvPr>
          <p:cNvPicPr>
            <a:picLocks noChangeAspect="1"/>
          </p:cNvPicPr>
          <p:nvPr/>
        </p:nvPicPr>
        <p:blipFill>
          <a:blip r:embed="rId2"/>
          <a:stretch>
            <a:fillRect/>
          </a:stretch>
        </p:blipFill>
        <p:spPr>
          <a:xfrm>
            <a:off x="107168" y="681115"/>
            <a:ext cx="8273434" cy="4649798"/>
          </a:xfrm>
          <a:prstGeom prst="rect">
            <a:avLst/>
          </a:prstGeom>
        </p:spPr>
      </p:pic>
      <p:graphicFrame>
        <p:nvGraphicFramePr>
          <p:cNvPr id="2" name="Table 1">
            <a:extLst>
              <a:ext uri="{FF2B5EF4-FFF2-40B4-BE49-F238E27FC236}">
                <a16:creationId xmlns:a16="http://schemas.microsoft.com/office/drawing/2014/main" id="{86AC18AD-98D0-564B-ABCF-C96EFFAD8C9B}"/>
              </a:ext>
            </a:extLst>
          </p:cNvPr>
          <p:cNvGraphicFramePr>
            <a:graphicFrameLocks noGrp="1"/>
          </p:cNvGraphicFramePr>
          <p:nvPr>
            <p:extLst>
              <p:ext uri="{D42A27DB-BD31-4B8C-83A1-F6EECF244321}">
                <p14:modId xmlns:p14="http://schemas.microsoft.com/office/powerpoint/2010/main" val="768039619"/>
              </p:ext>
            </p:extLst>
          </p:nvPr>
        </p:nvGraphicFramePr>
        <p:xfrm>
          <a:off x="1600408" y="5443428"/>
          <a:ext cx="5286954" cy="1112520"/>
        </p:xfrm>
        <a:graphic>
          <a:graphicData uri="http://schemas.openxmlformats.org/drawingml/2006/table">
            <a:tbl>
              <a:tblPr firstRow="1" bandRow="1">
                <a:tableStyleId>{5C22544A-7EE6-4342-B048-85BDC9FD1C3A}</a:tableStyleId>
              </a:tblPr>
              <a:tblGrid>
                <a:gridCol w="1665227">
                  <a:extLst>
                    <a:ext uri="{9D8B030D-6E8A-4147-A177-3AD203B41FA5}">
                      <a16:colId xmlns:a16="http://schemas.microsoft.com/office/drawing/2014/main" val="334847634"/>
                    </a:ext>
                  </a:extLst>
                </a:gridCol>
                <a:gridCol w="2583809">
                  <a:extLst>
                    <a:ext uri="{9D8B030D-6E8A-4147-A177-3AD203B41FA5}">
                      <a16:colId xmlns:a16="http://schemas.microsoft.com/office/drawing/2014/main" val="2212984623"/>
                    </a:ext>
                  </a:extLst>
                </a:gridCol>
                <a:gridCol w="1037918">
                  <a:extLst>
                    <a:ext uri="{9D8B030D-6E8A-4147-A177-3AD203B41FA5}">
                      <a16:colId xmlns:a16="http://schemas.microsoft.com/office/drawing/2014/main" val="1130865703"/>
                    </a:ext>
                  </a:extLst>
                </a:gridCol>
              </a:tblGrid>
              <a:tr h="370840">
                <a:tc>
                  <a:txBody>
                    <a:bodyPr/>
                    <a:lstStyle/>
                    <a:p>
                      <a:pPr algn="ctr"/>
                      <a:r>
                        <a:rPr lang="en-CA" dirty="0"/>
                        <a:t>Rate</a:t>
                      </a:r>
                    </a:p>
                  </a:txBody>
                  <a:tcPr anchor="ctr"/>
                </a:tc>
                <a:tc>
                  <a:txBody>
                    <a:bodyPr/>
                    <a:lstStyle/>
                    <a:p>
                      <a:pPr algn="ctr"/>
                      <a:r>
                        <a:rPr lang="en-CA" dirty="0"/>
                        <a:t>Correlation coefficient, r </a:t>
                      </a:r>
                    </a:p>
                  </a:txBody>
                  <a:tcPr anchor="ctr"/>
                </a:tc>
                <a:tc>
                  <a:txBody>
                    <a:bodyPr/>
                    <a:lstStyle/>
                    <a:p>
                      <a:pPr algn="ctr"/>
                      <a:r>
                        <a:rPr lang="en-CA" dirty="0"/>
                        <a:t>p</a:t>
                      </a:r>
                    </a:p>
                  </a:txBody>
                  <a:tcPr anchor="ctr"/>
                </a:tc>
                <a:extLst>
                  <a:ext uri="{0D108BD9-81ED-4DB2-BD59-A6C34878D82A}">
                    <a16:rowId xmlns:a16="http://schemas.microsoft.com/office/drawing/2014/main" val="2939749036"/>
                  </a:ext>
                </a:extLst>
              </a:tr>
              <a:tr h="370840">
                <a:tc>
                  <a:txBody>
                    <a:bodyPr/>
                    <a:lstStyle/>
                    <a:p>
                      <a:pPr algn="ctr"/>
                      <a:r>
                        <a:rPr lang="en-CA" dirty="0"/>
                        <a:t>“Correlated”</a:t>
                      </a:r>
                    </a:p>
                  </a:txBody>
                  <a:tcPr anchor="ctr"/>
                </a:tc>
                <a:tc>
                  <a:txBody>
                    <a:bodyPr/>
                    <a:lstStyle/>
                    <a:p>
                      <a:pPr algn="ctr"/>
                      <a:r>
                        <a:rPr lang="en-CA" dirty="0"/>
                        <a:t>0.97</a:t>
                      </a:r>
                    </a:p>
                  </a:txBody>
                  <a:tcPr anchor="ctr"/>
                </a:tc>
                <a:tc>
                  <a:txBody>
                    <a:bodyPr/>
                    <a:lstStyle/>
                    <a:p>
                      <a:pPr algn="ctr"/>
                      <a:r>
                        <a:rPr lang="en-CA" sz="1800" dirty="0"/>
                        <a:t>8 × 10</a:t>
                      </a:r>
                      <a:r>
                        <a:rPr lang="en-CA" sz="1800" baseline="30000" dirty="0"/>
                        <a:t>-5</a:t>
                      </a:r>
                      <a:endParaRPr lang="en-CA" dirty="0"/>
                    </a:p>
                  </a:txBody>
                  <a:tcPr anchor="ctr"/>
                </a:tc>
                <a:extLst>
                  <a:ext uri="{0D108BD9-81ED-4DB2-BD59-A6C34878D82A}">
                    <a16:rowId xmlns:a16="http://schemas.microsoft.com/office/drawing/2014/main" val="1953106999"/>
                  </a:ext>
                </a:extLst>
              </a:tr>
              <a:tr h="370840">
                <a:tc>
                  <a:txBody>
                    <a:bodyPr/>
                    <a:lstStyle/>
                    <a:p>
                      <a:pPr algn="ctr"/>
                      <a:r>
                        <a:rPr lang="en-CA" dirty="0"/>
                        <a:t>“Uncorrelated” </a:t>
                      </a:r>
                    </a:p>
                  </a:txBody>
                  <a:tcPr anchor="ctr"/>
                </a:tc>
                <a:tc>
                  <a:txBody>
                    <a:bodyPr/>
                    <a:lstStyle/>
                    <a:p>
                      <a:pPr algn="ctr"/>
                      <a:r>
                        <a:rPr lang="en-CA" dirty="0"/>
                        <a:t>0.90 </a:t>
                      </a:r>
                    </a:p>
                  </a:txBody>
                  <a:tcPr anchor="ctr"/>
                </a:tc>
                <a:tc>
                  <a:txBody>
                    <a:bodyPr/>
                    <a:lstStyle/>
                    <a:p>
                      <a:pPr algn="ctr"/>
                      <a:r>
                        <a:rPr lang="en-CA" sz="1800" dirty="0"/>
                        <a:t>2 × 10</a:t>
                      </a:r>
                      <a:r>
                        <a:rPr lang="en-CA" sz="1800" baseline="30000" dirty="0"/>
                        <a:t>-3</a:t>
                      </a:r>
                      <a:endParaRPr lang="en-CA" dirty="0"/>
                    </a:p>
                  </a:txBody>
                  <a:tcPr anchor="ctr"/>
                </a:tc>
                <a:extLst>
                  <a:ext uri="{0D108BD9-81ED-4DB2-BD59-A6C34878D82A}">
                    <a16:rowId xmlns:a16="http://schemas.microsoft.com/office/drawing/2014/main" val="938682980"/>
                  </a:ext>
                </a:extLst>
              </a:tr>
            </a:tbl>
          </a:graphicData>
        </a:graphic>
      </p:graphicFrame>
    </p:spTree>
    <p:extLst>
      <p:ext uri="{BB962C8B-B14F-4D97-AF65-F5344CB8AC3E}">
        <p14:creationId xmlns:p14="http://schemas.microsoft.com/office/powerpoint/2010/main" val="1580713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B6B7DD-0B4D-9783-5EF2-B61176404341}"/>
              </a:ext>
            </a:extLst>
          </p:cNvPr>
          <p:cNvSpPr>
            <a:spLocks noGrp="1"/>
          </p:cNvSpPr>
          <p:nvPr>
            <p:ph type="title"/>
          </p:nvPr>
        </p:nvSpPr>
        <p:spPr/>
        <p:txBody>
          <a:bodyPr/>
          <a:lstStyle/>
          <a:p>
            <a:r>
              <a:rPr lang="en-CA" dirty="0"/>
              <a:t>Conclusions</a:t>
            </a:r>
          </a:p>
        </p:txBody>
      </p:sp>
      <p:sp>
        <p:nvSpPr>
          <p:cNvPr id="3" name="Content Placeholder 2">
            <a:extLst>
              <a:ext uri="{FF2B5EF4-FFF2-40B4-BE49-F238E27FC236}">
                <a16:creationId xmlns:a16="http://schemas.microsoft.com/office/drawing/2014/main" id="{DA741DF6-7427-C936-9535-C5EA11B63B75}"/>
              </a:ext>
            </a:extLst>
          </p:cNvPr>
          <p:cNvSpPr>
            <a:spLocks noGrp="1"/>
          </p:cNvSpPr>
          <p:nvPr>
            <p:ph sz="half" idx="1"/>
          </p:nvPr>
        </p:nvSpPr>
        <p:spPr/>
        <p:txBody>
          <a:bodyPr/>
          <a:lstStyle/>
          <a:p>
            <a:r>
              <a:rPr lang="en-CA" sz="1800" dirty="0"/>
              <a:t>Results of air injections test has supported our hypothesis </a:t>
            </a:r>
          </a:p>
          <a:p>
            <a:pPr lvl="1"/>
            <a:r>
              <a:rPr lang="en-CA" sz="1800" dirty="0"/>
              <a:t>This time difference analysis agrees with separate line of evidence (results of analyzing “</a:t>
            </a:r>
            <a:r>
              <a:rPr lang="el-GR" sz="1800" dirty="0"/>
              <a:t>α</a:t>
            </a:r>
            <a:r>
              <a:rPr lang="en-CA" sz="1800" dirty="0"/>
              <a:t>-tails” during an accidental air leak) </a:t>
            </a:r>
          </a:p>
          <a:p>
            <a:r>
              <a:rPr lang="en-CA" sz="1800" dirty="0"/>
              <a:t>Looking very likely that attachment due to O</a:t>
            </a:r>
            <a:r>
              <a:rPr lang="en-CA" sz="1800" baseline="-25000" dirty="0"/>
              <a:t>2</a:t>
            </a:r>
            <a:r>
              <a:rPr lang="en-CA" sz="1800" dirty="0"/>
              <a:t> contamination is a significant contributor to our unexplained excess of single-electron events </a:t>
            </a:r>
          </a:p>
          <a:p>
            <a:r>
              <a:rPr lang="en-CA" sz="1800" dirty="0"/>
              <a:t>Changes attribution: some of what we interpreted as </a:t>
            </a:r>
            <a:r>
              <a:rPr lang="en-CA" sz="1800" dirty="0">
                <a:solidFill>
                  <a:schemeClr val="accent1">
                    <a:lumMod val="75000"/>
                    <a:lumOff val="25000"/>
                  </a:schemeClr>
                </a:solidFill>
              </a:rPr>
              <a:t>uncorrelated, prompt, single-electron events</a:t>
            </a:r>
            <a:r>
              <a:rPr lang="en-CA" sz="1800" dirty="0"/>
              <a:t> are probably </a:t>
            </a:r>
            <a:r>
              <a:rPr lang="en-CA" sz="1800" dirty="0">
                <a:solidFill>
                  <a:schemeClr val="tx2"/>
                </a:solidFill>
              </a:rPr>
              <a:t>correlated, delayed, attachment signals from multi-electron events </a:t>
            </a:r>
          </a:p>
        </p:txBody>
      </p:sp>
    </p:spTree>
    <p:extLst>
      <p:ext uri="{BB962C8B-B14F-4D97-AF65-F5344CB8AC3E}">
        <p14:creationId xmlns:p14="http://schemas.microsoft.com/office/powerpoint/2010/main" val="10646489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068724-56B9-117C-EC4B-5AB664BB8B1A}"/>
              </a:ext>
            </a:extLst>
          </p:cNvPr>
          <p:cNvSpPr>
            <a:spLocks noGrp="1"/>
          </p:cNvSpPr>
          <p:nvPr>
            <p:ph type="title"/>
          </p:nvPr>
        </p:nvSpPr>
        <p:spPr/>
        <p:txBody>
          <a:bodyPr/>
          <a:lstStyle/>
          <a:p>
            <a:r>
              <a:rPr lang="en-CA" dirty="0"/>
              <a:t>What’s next?</a:t>
            </a:r>
          </a:p>
        </p:txBody>
      </p:sp>
      <p:sp>
        <p:nvSpPr>
          <p:cNvPr id="3" name="Content Placeholder 2">
            <a:extLst>
              <a:ext uri="{FF2B5EF4-FFF2-40B4-BE49-F238E27FC236}">
                <a16:creationId xmlns:a16="http://schemas.microsoft.com/office/drawing/2014/main" id="{F4320BE9-E0C6-F77E-5AE5-4511C63AA7FD}"/>
              </a:ext>
            </a:extLst>
          </p:cNvPr>
          <p:cNvSpPr>
            <a:spLocks noGrp="1"/>
          </p:cNvSpPr>
          <p:nvPr>
            <p:ph sz="half" idx="1"/>
          </p:nvPr>
        </p:nvSpPr>
        <p:spPr>
          <a:xfrm>
            <a:off x="599585" y="1295075"/>
            <a:ext cx="10897090" cy="4723169"/>
          </a:xfrm>
        </p:spPr>
        <p:txBody>
          <a:bodyPr/>
          <a:lstStyle/>
          <a:p>
            <a:r>
              <a:rPr lang="en-CA" sz="1800" dirty="0"/>
              <a:t>Complete related analysis, e.g., quantify expected size of effect &amp; gas purity needed so single-electron pile-up would no longer be the leading constraint, test UV photon alternative explanation, simulate processes </a:t>
            </a:r>
          </a:p>
          <a:p>
            <a:r>
              <a:rPr lang="en-CA" sz="1800" dirty="0"/>
              <a:t>Finish technical note for internal NEWS-G discussion and record-keeping </a:t>
            </a:r>
          </a:p>
          <a:p>
            <a:r>
              <a:rPr lang="en-CA" sz="1800" dirty="0"/>
              <a:t>Prepare paper for publication </a:t>
            </a:r>
          </a:p>
          <a:p>
            <a:r>
              <a:rPr lang="en-CA" sz="1800" i="1" dirty="0"/>
              <a:t>On other topics, across NEWS-G: </a:t>
            </a:r>
          </a:p>
          <a:p>
            <a:pPr lvl="1"/>
            <a:r>
              <a:rPr lang="en-CA" sz="1800" i="1" dirty="0"/>
              <a:t>Use SNOLAB Ne data to calculate new dark matter exclusion limits </a:t>
            </a:r>
          </a:p>
          <a:p>
            <a:pPr lvl="1"/>
            <a:r>
              <a:rPr lang="en-CA" sz="1800" i="1" dirty="0"/>
              <a:t>Trying He as detector gas for first time </a:t>
            </a:r>
          </a:p>
          <a:p>
            <a:pPr lvl="1"/>
            <a:r>
              <a:rPr lang="en-CA" sz="1800" i="1" dirty="0"/>
              <a:t>G3 project to study coherent elastic neutrino-nucleus scattering </a:t>
            </a:r>
          </a:p>
        </p:txBody>
      </p:sp>
    </p:spTree>
    <p:extLst>
      <p:ext uri="{BB962C8B-B14F-4D97-AF65-F5344CB8AC3E}">
        <p14:creationId xmlns:p14="http://schemas.microsoft.com/office/powerpoint/2010/main" val="33703647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EA4427-6F32-9F0D-5D75-5DFE79D96D0F}"/>
              </a:ext>
            </a:extLst>
          </p:cNvPr>
          <p:cNvSpPr>
            <a:spLocks noGrp="1"/>
          </p:cNvSpPr>
          <p:nvPr>
            <p:ph sz="half" idx="1"/>
          </p:nvPr>
        </p:nvSpPr>
        <p:spPr>
          <a:xfrm>
            <a:off x="3551923" y="1873268"/>
            <a:ext cx="5088151" cy="2489545"/>
          </a:xfrm>
        </p:spPr>
        <p:txBody>
          <a:bodyPr/>
          <a:lstStyle/>
          <a:p>
            <a:pPr marL="0" indent="0" algn="ctr">
              <a:buNone/>
            </a:pPr>
            <a:r>
              <a:rPr lang="en-CA" sz="4000" dirty="0"/>
              <a:t>Thank you </a:t>
            </a:r>
          </a:p>
          <a:p>
            <a:pPr marL="0" indent="0" algn="ctr">
              <a:buNone/>
            </a:pPr>
            <a:r>
              <a:rPr lang="en-CA" sz="4000" dirty="0"/>
              <a:t>Any questions? </a:t>
            </a:r>
          </a:p>
        </p:txBody>
      </p:sp>
      <p:pic>
        <p:nvPicPr>
          <p:cNvPr id="5" name="Picture 4" descr="A cartoon of a brown object with a black background&#10;&#10;Description automatically generated">
            <a:extLst>
              <a:ext uri="{FF2B5EF4-FFF2-40B4-BE49-F238E27FC236}">
                <a16:creationId xmlns:a16="http://schemas.microsoft.com/office/drawing/2014/main" id="{EC272010-42E7-2F1C-FEB6-BD848D508F6B}"/>
              </a:ext>
            </a:extLst>
          </p:cNvPr>
          <p:cNvPicPr>
            <a:picLocks noChangeAspect="1"/>
          </p:cNvPicPr>
          <p:nvPr/>
        </p:nvPicPr>
        <p:blipFill>
          <a:blip r:embed="rId2"/>
          <a:stretch>
            <a:fillRect/>
          </a:stretch>
        </p:blipFill>
        <p:spPr>
          <a:xfrm rot="20769441">
            <a:off x="7742144" y="965753"/>
            <a:ext cx="2214933" cy="2452855"/>
          </a:xfrm>
          <a:prstGeom prst="rect">
            <a:avLst/>
          </a:prstGeom>
        </p:spPr>
      </p:pic>
      <p:pic>
        <p:nvPicPr>
          <p:cNvPr id="7" name="Picture 6" descr="A cartoon of a round object with a question mark&#10;&#10;Description automatically generated">
            <a:extLst>
              <a:ext uri="{FF2B5EF4-FFF2-40B4-BE49-F238E27FC236}">
                <a16:creationId xmlns:a16="http://schemas.microsoft.com/office/drawing/2014/main" id="{C675D6C9-C5BE-141E-4602-5C4170CD0E28}"/>
              </a:ext>
            </a:extLst>
          </p:cNvPr>
          <p:cNvPicPr>
            <a:picLocks noChangeAspect="1"/>
          </p:cNvPicPr>
          <p:nvPr/>
        </p:nvPicPr>
        <p:blipFill>
          <a:blip r:embed="rId3"/>
          <a:stretch>
            <a:fillRect/>
          </a:stretch>
        </p:blipFill>
        <p:spPr>
          <a:xfrm rot="331916">
            <a:off x="2066737" y="2000029"/>
            <a:ext cx="2185188" cy="2652208"/>
          </a:xfrm>
          <a:prstGeom prst="rect">
            <a:avLst/>
          </a:prstGeom>
        </p:spPr>
      </p:pic>
      <p:sp>
        <p:nvSpPr>
          <p:cNvPr id="6" name="TextBox 5">
            <a:extLst>
              <a:ext uri="{FF2B5EF4-FFF2-40B4-BE49-F238E27FC236}">
                <a16:creationId xmlns:a16="http://schemas.microsoft.com/office/drawing/2014/main" id="{20F6F78C-6639-DEAE-ABA3-394F5472CE77}"/>
              </a:ext>
            </a:extLst>
          </p:cNvPr>
          <p:cNvSpPr txBox="1"/>
          <p:nvPr/>
        </p:nvSpPr>
        <p:spPr>
          <a:xfrm>
            <a:off x="3551923" y="5046040"/>
            <a:ext cx="6094602" cy="369332"/>
          </a:xfrm>
          <a:prstGeom prst="rect">
            <a:avLst/>
          </a:prstGeom>
          <a:noFill/>
        </p:spPr>
        <p:txBody>
          <a:bodyPr wrap="square">
            <a:spAutoFit/>
          </a:bodyPr>
          <a:lstStyle/>
          <a:p>
            <a:r>
              <a:rPr lang="en-CA" dirty="0">
                <a:hlinkClick r:id="rId4"/>
              </a:rPr>
              <a:t>https://www.queensu.ca/physics/news-g/teams/collaboration</a:t>
            </a:r>
            <a:endParaRPr lang="en-CA" dirty="0"/>
          </a:p>
        </p:txBody>
      </p:sp>
    </p:spTree>
    <p:extLst>
      <p:ext uri="{BB962C8B-B14F-4D97-AF65-F5344CB8AC3E}">
        <p14:creationId xmlns:p14="http://schemas.microsoft.com/office/powerpoint/2010/main" val="15181497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7AA42-DE4C-88E9-9F7A-FD142BB28346}"/>
              </a:ext>
            </a:extLst>
          </p:cNvPr>
          <p:cNvSpPr>
            <a:spLocks noGrp="1"/>
          </p:cNvSpPr>
          <p:nvPr>
            <p:ph type="title"/>
          </p:nvPr>
        </p:nvSpPr>
        <p:spPr/>
        <p:txBody>
          <a:bodyPr/>
          <a:lstStyle/>
          <a:p>
            <a:r>
              <a:rPr lang="en-CA" dirty="0"/>
              <a:t>Overview</a:t>
            </a:r>
          </a:p>
        </p:txBody>
      </p:sp>
      <p:sp>
        <p:nvSpPr>
          <p:cNvPr id="3" name="Content Placeholder 2">
            <a:extLst>
              <a:ext uri="{FF2B5EF4-FFF2-40B4-BE49-F238E27FC236}">
                <a16:creationId xmlns:a16="http://schemas.microsoft.com/office/drawing/2014/main" id="{486C05B8-03FF-2B45-EFCA-60B774961884}"/>
              </a:ext>
            </a:extLst>
          </p:cNvPr>
          <p:cNvSpPr>
            <a:spLocks noGrp="1"/>
          </p:cNvSpPr>
          <p:nvPr>
            <p:ph sz="half" idx="1"/>
          </p:nvPr>
        </p:nvSpPr>
        <p:spPr>
          <a:xfrm>
            <a:off x="599585" y="1295076"/>
            <a:ext cx="4895204" cy="4077024"/>
          </a:xfrm>
        </p:spPr>
        <p:txBody>
          <a:bodyPr/>
          <a:lstStyle/>
          <a:p>
            <a:r>
              <a:rPr lang="en-CA" sz="1800" dirty="0"/>
              <a:t>Introduce NEWS-G’s main detector </a:t>
            </a:r>
          </a:p>
          <a:p>
            <a:r>
              <a:rPr lang="en-CA" sz="1800" dirty="0"/>
              <a:t>Excess of low-energy events </a:t>
            </a:r>
          </a:p>
          <a:p>
            <a:r>
              <a:rPr lang="en-CA" sz="1800" dirty="0"/>
              <a:t>Attachment hypothesis </a:t>
            </a:r>
          </a:p>
          <a:p>
            <a:r>
              <a:rPr lang="en-CA" sz="1800" dirty="0"/>
              <a:t>Air injection test </a:t>
            </a:r>
          </a:p>
          <a:p>
            <a:r>
              <a:rPr lang="en-CA" sz="1800" dirty="0"/>
              <a:t>Provisional findings </a:t>
            </a:r>
          </a:p>
          <a:p>
            <a:r>
              <a:rPr lang="en-CA" sz="1800" dirty="0"/>
              <a:t>If this were a detective film, we’re about 10 minutes before all the suspects are herded into a room… </a:t>
            </a:r>
            <a:r>
              <a:rPr lang="en-CA" sz="1200" dirty="0">
                <a:hlinkClick r:id="rId2"/>
              </a:rPr>
              <a:t>https://www.theguardian.com/culture/2017/nov/13/how-we-made-the-original-murder-on-the-orient-express</a:t>
            </a:r>
            <a:r>
              <a:rPr lang="en-CA" sz="1200" dirty="0"/>
              <a:t> </a:t>
            </a:r>
            <a:endParaRPr lang="en-CA" dirty="0"/>
          </a:p>
        </p:txBody>
      </p:sp>
      <p:pic>
        <p:nvPicPr>
          <p:cNvPr id="1026" name="Picture 2" descr="‘There was no snow – we had to order 10-truckloads from the Alps’ … Jacqueline Bisset, third from right, and Albert Finney, centre, in the 1974 film.">
            <a:extLst>
              <a:ext uri="{FF2B5EF4-FFF2-40B4-BE49-F238E27FC236}">
                <a16:creationId xmlns:a16="http://schemas.microsoft.com/office/drawing/2014/main" id="{1D5E1313-5C44-EC39-2F17-F158221639F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80649" y="1775390"/>
            <a:ext cx="5512032" cy="33072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9668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92B101-6015-52A6-9BC8-ABE7B25714B3}"/>
              </a:ext>
            </a:extLst>
          </p:cNvPr>
          <p:cNvSpPr>
            <a:spLocks noGrp="1"/>
          </p:cNvSpPr>
          <p:nvPr>
            <p:ph type="title"/>
          </p:nvPr>
        </p:nvSpPr>
        <p:spPr/>
        <p:txBody>
          <a:bodyPr/>
          <a:lstStyle/>
          <a:p>
            <a:r>
              <a:rPr lang="en-CA" dirty="0"/>
              <a:t>Extra slides</a:t>
            </a:r>
          </a:p>
        </p:txBody>
      </p:sp>
      <p:sp>
        <p:nvSpPr>
          <p:cNvPr id="3" name="Content Placeholder 2">
            <a:extLst>
              <a:ext uri="{FF2B5EF4-FFF2-40B4-BE49-F238E27FC236}">
                <a16:creationId xmlns:a16="http://schemas.microsoft.com/office/drawing/2014/main" id="{E209E086-4536-3665-653D-56D1A4D92181}"/>
              </a:ext>
            </a:extLst>
          </p:cNvPr>
          <p:cNvSpPr>
            <a:spLocks noGrp="1"/>
          </p:cNvSpPr>
          <p:nvPr>
            <p:ph sz="half" idx="1"/>
          </p:nvPr>
        </p:nvSpPr>
        <p:spPr/>
        <p:txBody>
          <a:bodyPr/>
          <a:lstStyle/>
          <a:p>
            <a:endParaRPr lang="en-CA"/>
          </a:p>
        </p:txBody>
      </p:sp>
    </p:spTree>
    <p:extLst>
      <p:ext uri="{BB962C8B-B14F-4D97-AF65-F5344CB8AC3E}">
        <p14:creationId xmlns:p14="http://schemas.microsoft.com/office/powerpoint/2010/main" val="11155966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BCE7CD-0C05-453D-3898-2F9ACB689952}"/>
              </a:ext>
            </a:extLst>
          </p:cNvPr>
          <p:cNvSpPr>
            <a:spLocks noGrp="1"/>
          </p:cNvSpPr>
          <p:nvPr>
            <p:ph type="title"/>
          </p:nvPr>
        </p:nvSpPr>
        <p:spPr>
          <a:xfrm>
            <a:off x="599585" y="179994"/>
            <a:ext cx="10897200" cy="627189"/>
          </a:xfrm>
        </p:spPr>
        <p:txBody>
          <a:bodyPr/>
          <a:lstStyle/>
          <a:p>
            <a:r>
              <a:rPr lang="en-CA" dirty="0"/>
              <a:t>Outline </a:t>
            </a:r>
            <a:r>
              <a:rPr lang="en-CA" sz="1600" dirty="0"/>
              <a:t>– technical note, </a:t>
            </a:r>
            <a:r>
              <a:rPr lang="en-CA" sz="1600" dirty="0">
                <a:hlinkClick r:id="rId2"/>
              </a:rPr>
              <a:t>https://www.overleaf.com/project/67802f6999b0e676d56e55c4</a:t>
            </a:r>
            <a:r>
              <a:rPr lang="en-CA" sz="1600" dirty="0"/>
              <a:t> </a:t>
            </a:r>
          </a:p>
        </p:txBody>
      </p:sp>
      <p:sp>
        <p:nvSpPr>
          <p:cNvPr id="3" name="Content Placeholder 2">
            <a:extLst>
              <a:ext uri="{FF2B5EF4-FFF2-40B4-BE49-F238E27FC236}">
                <a16:creationId xmlns:a16="http://schemas.microsoft.com/office/drawing/2014/main" id="{B2F95269-83EF-4476-01C5-364BFBA9D148}"/>
              </a:ext>
            </a:extLst>
          </p:cNvPr>
          <p:cNvSpPr>
            <a:spLocks noGrp="1"/>
          </p:cNvSpPr>
          <p:nvPr>
            <p:ph sz="half" idx="1"/>
          </p:nvPr>
        </p:nvSpPr>
        <p:spPr>
          <a:xfrm>
            <a:off x="599585" y="807183"/>
            <a:ext cx="10897090" cy="4564917"/>
          </a:xfrm>
        </p:spPr>
        <p:txBody>
          <a:bodyPr/>
          <a:lstStyle/>
          <a:p>
            <a:r>
              <a:rPr lang="en-CA" dirty="0"/>
              <a:t>overview </a:t>
            </a:r>
          </a:p>
          <a:p>
            <a:r>
              <a:rPr lang="en-CA" dirty="0"/>
              <a:t>NEWS-G </a:t>
            </a:r>
          </a:p>
          <a:p>
            <a:r>
              <a:rPr lang="en-CA" dirty="0"/>
              <a:t>alpha-tails, air leak – if time </a:t>
            </a:r>
          </a:p>
          <a:p>
            <a:r>
              <a:rPr lang="en-CA" dirty="0"/>
              <a:t>single-e excess</a:t>
            </a:r>
          </a:p>
          <a:p>
            <a:r>
              <a:rPr lang="en-CA" dirty="0"/>
              <a:t>attachment</a:t>
            </a:r>
          </a:p>
          <a:p>
            <a:r>
              <a:rPr lang="en-CA" dirty="0"/>
              <a:t>hypothesis </a:t>
            </a:r>
          </a:p>
          <a:p>
            <a:r>
              <a:rPr lang="en-CA" dirty="0"/>
              <a:t>air injection test </a:t>
            </a:r>
          </a:p>
          <a:p>
            <a:r>
              <a:rPr lang="en-CA" dirty="0"/>
              <a:t>delta t air injection analysis </a:t>
            </a:r>
          </a:p>
          <a:p>
            <a:r>
              <a:rPr lang="en-CA" dirty="0"/>
              <a:t>delta t air leak analysis – if time </a:t>
            </a:r>
          </a:p>
          <a:p>
            <a:r>
              <a:rPr lang="en-CA" dirty="0"/>
              <a:t>future work </a:t>
            </a:r>
          </a:p>
        </p:txBody>
      </p:sp>
    </p:spTree>
    <p:extLst>
      <p:ext uri="{BB962C8B-B14F-4D97-AF65-F5344CB8AC3E}">
        <p14:creationId xmlns:p14="http://schemas.microsoft.com/office/powerpoint/2010/main" val="32202075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72B2A24-D0B2-E909-6287-778674BB9C8B}"/>
              </a:ext>
            </a:extLst>
          </p:cNvPr>
          <p:cNvSpPr>
            <a:spLocks noGrp="1"/>
          </p:cNvSpPr>
          <p:nvPr>
            <p:ph type="title" idx="4294967295"/>
          </p:nvPr>
        </p:nvSpPr>
        <p:spPr>
          <a:xfrm>
            <a:off x="685802" y="557213"/>
            <a:ext cx="10896600" cy="627062"/>
          </a:xfrm>
        </p:spPr>
        <p:txBody>
          <a:bodyPr/>
          <a:lstStyle/>
          <a:p>
            <a:r>
              <a:rPr lang="en-CA" dirty="0"/>
              <a:t>Submitted abstract</a:t>
            </a:r>
          </a:p>
        </p:txBody>
      </p:sp>
      <p:sp>
        <p:nvSpPr>
          <p:cNvPr id="4" name="Content Placeholder 3">
            <a:extLst>
              <a:ext uri="{FF2B5EF4-FFF2-40B4-BE49-F238E27FC236}">
                <a16:creationId xmlns:a16="http://schemas.microsoft.com/office/drawing/2014/main" id="{08BB7796-2055-493B-F52D-4E9CABF7E075}"/>
              </a:ext>
            </a:extLst>
          </p:cNvPr>
          <p:cNvSpPr>
            <a:spLocks noGrp="1"/>
          </p:cNvSpPr>
          <p:nvPr>
            <p:ph sz="half" idx="4294967295"/>
          </p:nvPr>
        </p:nvSpPr>
        <p:spPr>
          <a:xfrm>
            <a:off x="685802" y="1295400"/>
            <a:ext cx="10896600" cy="4076700"/>
          </a:xfrm>
        </p:spPr>
        <p:txBody>
          <a:bodyPr/>
          <a:lstStyle/>
          <a:p>
            <a:r>
              <a:rPr lang="en-US" dirty="0">
                <a:hlinkClick r:id="rId2"/>
              </a:rPr>
              <a:t>https://indico.global/event/442/abstracts/37290/</a:t>
            </a:r>
            <a:r>
              <a:rPr lang="en-US" dirty="0"/>
              <a:t> - 15 min, including questions </a:t>
            </a:r>
          </a:p>
          <a:p>
            <a:r>
              <a:rPr lang="en-US" dirty="0"/>
              <a:t>Effect of electronegative impurities in NEWS-G's dark matter detector</a:t>
            </a:r>
          </a:p>
          <a:p>
            <a:r>
              <a:rPr lang="en-US" dirty="0"/>
              <a:t>The NEWS-G collaboration uses spherical proportional counters to search directly for low-mass dark matter. Each counter is a metallic sphere filled with gas with high-voltage anodes at its </a:t>
            </a:r>
            <a:r>
              <a:rPr lang="en-US" dirty="0" err="1"/>
              <a:t>centre</a:t>
            </a:r>
            <a:r>
              <a:rPr lang="en-US" dirty="0"/>
              <a:t> producing a radial electric field. The interaction between a dark matter particle and a nucleus can ionize the gas, which leads to electron avalanches near the anodes and a detectable signal. The latest NEWS-G detector is a 140 cm diameter copper sphere currently taking data with various gases at SNOLAB. </a:t>
            </a:r>
          </a:p>
          <a:p>
            <a:r>
              <a:rPr lang="en-US" dirty="0"/>
              <a:t>Like many sensitive detectors of various types, we have found an unexplained excess of low-energy events, which is the main limit on NEWS-G's sensitivity. Our working hypothesis was that this relates to electron attachment to electronegative impurities, such as oxygen, in the detector gas. In fall 2024, we injected two small boluses of air into our detector volume (O_2 concentration of 11 ± 1 ppm each in 1400 L) and found proportionate changes in certain types of event. I will introduce the detector and discuss the issue of attachment, including the results of this injection experiment.</a:t>
            </a:r>
          </a:p>
        </p:txBody>
      </p:sp>
    </p:spTree>
    <p:extLst>
      <p:ext uri="{BB962C8B-B14F-4D97-AF65-F5344CB8AC3E}">
        <p14:creationId xmlns:p14="http://schemas.microsoft.com/office/powerpoint/2010/main" val="479216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1">
            <a:extLst>
              <a:ext uri="{FF2B5EF4-FFF2-40B4-BE49-F238E27FC236}">
                <a16:creationId xmlns:a16="http://schemas.microsoft.com/office/drawing/2014/main" id="{708DADCE-0373-F42C-F4C9-77B8391176F7}"/>
              </a:ext>
            </a:extLst>
          </p:cNvPr>
          <p:cNvSpPr txBox="1">
            <a:spLocks/>
          </p:cNvSpPr>
          <p:nvPr/>
        </p:nvSpPr>
        <p:spPr>
          <a:xfrm>
            <a:off x="359088" y="272975"/>
            <a:ext cx="5400785" cy="627189"/>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l-GR" dirty="0"/>
              <a:t>α </a:t>
            </a:r>
            <a:r>
              <a:rPr lang="en-CA" dirty="0"/>
              <a:t>contamination, “</a:t>
            </a:r>
            <a:r>
              <a:rPr lang="el-GR" dirty="0"/>
              <a:t>α</a:t>
            </a:r>
            <a:r>
              <a:rPr lang="en-CA" dirty="0"/>
              <a:t>-tails” </a:t>
            </a:r>
            <a:endParaRPr lang="fr-CA" dirty="0"/>
          </a:p>
        </p:txBody>
      </p:sp>
      <p:sp>
        <p:nvSpPr>
          <p:cNvPr id="5" name="Espace réservé du contenu 2">
            <a:extLst>
              <a:ext uri="{FF2B5EF4-FFF2-40B4-BE49-F238E27FC236}">
                <a16:creationId xmlns:a16="http://schemas.microsoft.com/office/drawing/2014/main" id="{5CE785CA-1F53-F18A-15FA-C5FAA59F14C5}"/>
              </a:ext>
            </a:extLst>
          </p:cNvPr>
          <p:cNvSpPr txBox="1">
            <a:spLocks/>
          </p:cNvSpPr>
          <p:nvPr/>
        </p:nvSpPr>
        <p:spPr>
          <a:xfrm>
            <a:off x="359088" y="900164"/>
            <a:ext cx="5465723" cy="5761893"/>
          </a:xfrm>
          <a:prstGeom prst="rect">
            <a:avLst/>
          </a:prstGeom>
        </p:spPr>
        <p:txBody>
          <a:bodyPr/>
          <a:lst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r>
              <a:rPr lang="en-US" sz="1800" dirty="0"/>
              <a:t>Inner surface of the sphere is contaminated with </a:t>
            </a:r>
            <a:br>
              <a:rPr lang="en-US" sz="1800" dirty="0"/>
            </a:br>
            <a:r>
              <a:rPr lang="en-US" sz="1800" dirty="0"/>
              <a:t>Pb-210, which decays to the </a:t>
            </a:r>
            <a:r>
              <a:rPr lang="el-GR" sz="1800" dirty="0"/>
              <a:t>α</a:t>
            </a:r>
            <a:r>
              <a:rPr lang="en-US" sz="1800" dirty="0"/>
              <a:t>-emitter </a:t>
            </a:r>
            <a:br>
              <a:rPr lang="en-US" sz="1800" dirty="0"/>
            </a:br>
            <a:r>
              <a:rPr lang="en-US" sz="1800" dirty="0"/>
              <a:t>Po-210, </a:t>
            </a:r>
            <a:r>
              <a:rPr lang="en-CA" sz="1800" dirty="0"/>
              <a:t>~25 </a:t>
            </a:r>
            <a:r>
              <a:rPr lang="en-CA" sz="1800" dirty="0" err="1"/>
              <a:t>mHz</a:t>
            </a:r>
            <a:r>
              <a:rPr lang="en-CA" sz="1800" dirty="0"/>
              <a:t>  of </a:t>
            </a:r>
            <a:r>
              <a:rPr lang="el-GR" sz="1800" dirty="0"/>
              <a:t>α</a:t>
            </a:r>
            <a:r>
              <a:rPr lang="en-CA" sz="1800" dirty="0"/>
              <a:t>-particles </a:t>
            </a:r>
          </a:p>
          <a:p>
            <a:r>
              <a:rPr lang="el-GR" sz="1800" dirty="0"/>
              <a:t>α</a:t>
            </a:r>
            <a:r>
              <a:rPr lang="en-CA" sz="1800" dirty="0"/>
              <a:t>-particles</a:t>
            </a:r>
            <a:r>
              <a:rPr lang="el-GR" sz="1800" dirty="0"/>
              <a:t> </a:t>
            </a:r>
            <a:r>
              <a:rPr lang="en-CA" sz="1800" dirty="0"/>
              <a:t>ionize a lot of gas and create a space charge that disturbs the electric field; changes the electron drift time</a:t>
            </a:r>
          </a:p>
          <a:p>
            <a:r>
              <a:rPr lang="en-CA" sz="1800" dirty="0"/>
              <a:t>For some still unknown reason, a high rate of low-energy events occur for around 5s after each </a:t>
            </a:r>
            <a:r>
              <a:rPr lang="el-GR" sz="1800" dirty="0"/>
              <a:t>α</a:t>
            </a:r>
            <a:r>
              <a:rPr lang="en-CA" sz="1800" dirty="0"/>
              <a:t>; so-called “</a:t>
            </a:r>
            <a:r>
              <a:rPr lang="el-GR" sz="1800" dirty="0"/>
              <a:t>α</a:t>
            </a:r>
            <a:r>
              <a:rPr lang="en-CA" sz="1800" dirty="0"/>
              <a:t>-tail” </a:t>
            </a:r>
          </a:p>
          <a:p>
            <a:r>
              <a:rPr lang="en-CA" sz="1800" dirty="0"/>
              <a:t>5 s cut after each </a:t>
            </a:r>
            <a:r>
              <a:rPr lang="el-GR" sz="1800" dirty="0"/>
              <a:t>α </a:t>
            </a:r>
            <a:r>
              <a:rPr lang="en-CA" sz="1800" dirty="0"/>
              <a:t>reduces background by ~70% but exposure by only ~12%</a:t>
            </a:r>
            <a:endParaRPr lang="fr-CA" sz="2000" dirty="0"/>
          </a:p>
        </p:txBody>
      </p:sp>
      <p:grpSp>
        <p:nvGrpSpPr>
          <p:cNvPr id="3" name="Group 2">
            <a:extLst>
              <a:ext uri="{FF2B5EF4-FFF2-40B4-BE49-F238E27FC236}">
                <a16:creationId xmlns:a16="http://schemas.microsoft.com/office/drawing/2014/main" id="{1F8143EB-D03B-28C8-B47B-2D14E303CABC}"/>
              </a:ext>
            </a:extLst>
          </p:cNvPr>
          <p:cNvGrpSpPr>
            <a:grpSpLocks noChangeAspect="1"/>
          </p:cNvGrpSpPr>
          <p:nvPr/>
        </p:nvGrpSpPr>
        <p:grpSpPr>
          <a:xfrm>
            <a:off x="5599315" y="1698171"/>
            <a:ext cx="6503989" cy="3620278"/>
            <a:chOff x="6142567" y="3456139"/>
            <a:chExt cx="5582063" cy="3107112"/>
          </a:xfrm>
        </p:grpSpPr>
        <p:pic>
          <p:nvPicPr>
            <p:cNvPr id="6" name="Image 4">
              <a:extLst>
                <a:ext uri="{FF2B5EF4-FFF2-40B4-BE49-F238E27FC236}">
                  <a16:creationId xmlns:a16="http://schemas.microsoft.com/office/drawing/2014/main" id="{53E894FD-67F2-D7AB-B251-FAD910708AA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57722" y="3456139"/>
              <a:ext cx="5009906" cy="2922446"/>
            </a:xfrm>
            <a:prstGeom prst="rect">
              <a:avLst/>
            </a:prstGeom>
          </p:spPr>
        </p:pic>
        <p:cxnSp>
          <p:nvCxnSpPr>
            <p:cNvPr id="7" name="Connecteur droit 49">
              <a:extLst>
                <a:ext uri="{FF2B5EF4-FFF2-40B4-BE49-F238E27FC236}">
                  <a16:creationId xmlns:a16="http://schemas.microsoft.com/office/drawing/2014/main" id="{AB07A1DE-64A6-86B0-1882-A42AFAF3D6D8}"/>
                </a:ext>
              </a:extLst>
            </p:cNvPr>
            <p:cNvCxnSpPr>
              <a:cxnSpLocks/>
            </p:cNvCxnSpPr>
            <p:nvPr/>
          </p:nvCxnSpPr>
          <p:spPr>
            <a:xfrm flipV="1">
              <a:off x="8113344" y="3646238"/>
              <a:ext cx="0" cy="2450237"/>
            </a:xfrm>
            <a:prstGeom prst="line">
              <a:avLst/>
            </a:prstGeom>
            <a:ln w="19050">
              <a:solidFill>
                <a:srgbClr val="000000">
                  <a:alpha val="50196"/>
                </a:srgbClr>
              </a:solidFill>
              <a:prstDash val="dash"/>
            </a:ln>
          </p:spPr>
          <p:style>
            <a:lnRef idx="1">
              <a:schemeClr val="dk1"/>
            </a:lnRef>
            <a:fillRef idx="0">
              <a:schemeClr val="dk1"/>
            </a:fillRef>
            <a:effectRef idx="0">
              <a:schemeClr val="dk1"/>
            </a:effectRef>
            <a:fontRef idx="minor">
              <a:schemeClr val="tx1"/>
            </a:fontRef>
          </p:style>
        </p:cxnSp>
        <p:sp>
          <p:nvSpPr>
            <p:cNvPr id="9" name="ZoneTexte 3">
              <a:extLst>
                <a:ext uri="{FF2B5EF4-FFF2-40B4-BE49-F238E27FC236}">
                  <a16:creationId xmlns:a16="http://schemas.microsoft.com/office/drawing/2014/main" id="{98690FA1-919D-A383-327C-B3F85F2CC4A3}"/>
                </a:ext>
              </a:extLst>
            </p:cNvPr>
            <p:cNvSpPr txBox="1"/>
            <p:nvPr/>
          </p:nvSpPr>
          <p:spPr>
            <a:xfrm>
              <a:off x="6913575" y="4348624"/>
              <a:ext cx="882013" cy="738664"/>
            </a:xfrm>
            <a:prstGeom prst="rect">
              <a:avLst/>
            </a:prstGeom>
            <a:noFill/>
          </p:spPr>
          <p:txBody>
            <a:bodyPr wrap="square" rtlCol="0">
              <a:spAutoFit/>
            </a:bodyPr>
            <a:lstStyle/>
            <a:p>
              <a:pPr algn="ctr"/>
              <a:r>
                <a:rPr lang="en-CA" sz="1400" b="1" dirty="0"/>
                <a:t>Methane</a:t>
              </a:r>
              <a:br>
                <a:rPr lang="en-CA" sz="1400" b="1" dirty="0"/>
              </a:br>
              <a:r>
                <a:rPr lang="en-CA" sz="1400" dirty="0"/>
                <a:t>135 mbar</a:t>
              </a:r>
              <a:br>
                <a:rPr lang="en-CA" sz="1400" dirty="0"/>
              </a:br>
              <a:r>
                <a:rPr lang="en-CA" sz="1400" dirty="0"/>
                <a:t>1630 V</a:t>
              </a:r>
              <a:endParaRPr lang="fr-CA" sz="1400" b="1" dirty="0"/>
            </a:p>
          </p:txBody>
        </p:sp>
        <p:sp>
          <p:nvSpPr>
            <p:cNvPr id="10" name="ZoneTexte 6">
              <a:extLst>
                <a:ext uri="{FF2B5EF4-FFF2-40B4-BE49-F238E27FC236}">
                  <a16:creationId xmlns:a16="http://schemas.microsoft.com/office/drawing/2014/main" id="{9A74C4DD-FD6D-D36F-87B0-36D6D8C9B1C9}"/>
                </a:ext>
              </a:extLst>
            </p:cNvPr>
            <p:cNvSpPr txBox="1"/>
            <p:nvPr/>
          </p:nvSpPr>
          <p:spPr>
            <a:xfrm>
              <a:off x="8803799" y="4986229"/>
              <a:ext cx="1175394" cy="646331"/>
            </a:xfrm>
            <a:prstGeom prst="rect">
              <a:avLst/>
            </a:prstGeom>
            <a:noFill/>
          </p:spPr>
          <p:txBody>
            <a:bodyPr wrap="square" rtlCol="0">
              <a:spAutoFit/>
            </a:bodyPr>
            <a:lstStyle/>
            <a:p>
              <a:pPr algn="ctr"/>
              <a:r>
                <a:rPr lang="en-CA" dirty="0">
                  <a:solidFill>
                    <a:srgbClr val="0070C0"/>
                  </a:solidFill>
                </a:rPr>
                <a:t>Drift time decreases</a:t>
              </a:r>
              <a:endParaRPr lang="fr-CA" dirty="0">
                <a:solidFill>
                  <a:srgbClr val="0070C0"/>
                </a:solidFill>
              </a:endParaRPr>
            </a:p>
          </p:txBody>
        </p:sp>
        <p:sp>
          <p:nvSpPr>
            <p:cNvPr id="11" name="TextBox 10">
              <a:extLst>
                <a:ext uri="{FF2B5EF4-FFF2-40B4-BE49-F238E27FC236}">
                  <a16:creationId xmlns:a16="http://schemas.microsoft.com/office/drawing/2014/main" id="{969EEDAD-6D49-C247-53FB-013D50A35545}"/>
                </a:ext>
              </a:extLst>
            </p:cNvPr>
            <p:cNvSpPr txBox="1"/>
            <p:nvPr/>
          </p:nvSpPr>
          <p:spPr>
            <a:xfrm>
              <a:off x="6142567" y="4019744"/>
              <a:ext cx="461665" cy="1703223"/>
            </a:xfrm>
            <a:prstGeom prst="rect">
              <a:avLst/>
            </a:prstGeom>
            <a:solidFill>
              <a:schemeClr val="bg2"/>
            </a:solidFill>
          </p:spPr>
          <p:txBody>
            <a:bodyPr vert="vert270" wrap="none" rtlCol="0">
              <a:spAutoFit/>
            </a:bodyPr>
            <a:lstStyle/>
            <a:p>
              <a:r>
                <a:rPr lang="en-CA" dirty="0">
                  <a:solidFill>
                    <a:srgbClr val="FF0000"/>
                  </a:solidFill>
                </a:rPr>
                <a:t>Average rate (Hz)</a:t>
              </a:r>
            </a:p>
          </p:txBody>
        </p:sp>
        <p:sp>
          <p:nvSpPr>
            <p:cNvPr id="12" name="TextBox 11">
              <a:extLst>
                <a:ext uri="{FF2B5EF4-FFF2-40B4-BE49-F238E27FC236}">
                  <a16:creationId xmlns:a16="http://schemas.microsoft.com/office/drawing/2014/main" id="{27ED5DF7-519A-A90A-1D3F-A8B14148D8E7}"/>
                </a:ext>
              </a:extLst>
            </p:cNvPr>
            <p:cNvSpPr txBox="1"/>
            <p:nvPr/>
          </p:nvSpPr>
          <p:spPr>
            <a:xfrm>
              <a:off x="11262965" y="3757561"/>
              <a:ext cx="461665" cy="2195088"/>
            </a:xfrm>
            <a:prstGeom prst="rect">
              <a:avLst/>
            </a:prstGeom>
            <a:solidFill>
              <a:schemeClr val="bg2"/>
            </a:solidFill>
          </p:spPr>
          <p:txBody>
            <a:bodyPr vert="vert270" wrap="none" rtlCol="0">
              <a:spAutoFit/>
            </a:bodyPr>
            <a:lstStyle/>
            <a:p>
              <a:r>
                <a:rPr lang="en-CA" dirty="0">
                  <a:solidFill>
                    <a:schemeClr val="accent1">
                      <a:lumMod val="50000"/>
                      <a:lumOff val="50000"/>
                    </a:schemeClr>
                  </a:solidFill>
                </a:rPr>
                <a:t>Average drift time (</a:t>
              </a:r>
              <a:r>
                <a:rPr lang="el-GR" dirty="0">
                  <a:solidFill>
                    <a:schemeClr val="accent1">
                      <a:lumMod val="50000"/>
                      <a:lumOff val="50000"/>
                    </a:schemeClr>
                  </a:solidFill>
                </a:rPr>
                <a:t>μ</a:t>
              </a:r>
              <a:r>
                <a:rPr lang="en-CA" dirty="0">
                  <a:solidFill>
                    <a:schemeClr val="accent1">
                      <a:lumMod val="50000"/>
                      <a:lumOff val="50000"/>
                    </a:schemeClr>
                  </a:solidFill>
                </a:rPr>
                <a:t>s)</a:t>
              </a:r>
            </a:p>
          </p:txBody>
        </p:sp>
        <p:sp>
          <p:nvSpPr>
            <p:cNvPr id="13" name="TextBox 12">
              <a:extLst>
                <a:ext uri="{FF2B5EF4-FFF2-40B4-BE49-F238E27FC236}">
                  <a16:creationId xmlns:a16="http://schemas.microsoft.com/office/drawing/2014/main" id="{378E75DB-C48E-D344-4ACA-7F815A3F789B}"/>
                </a:ext>
              </a:extLst>
            </p:cNvPr>
            <p:cNvSpPr txBox="1"/>
            <p:nvPr/>
          </p:nvSpPr>
          <p:spPr>
            <a:xfrm>
              <a:off x="8496039" y="6193919"/>
              <a:ext cx="933269" cy="369332"/>
            </a:xfrm>
            <a:prstGeom prst="rect">
              <a:avLst/>
            </a:prstGeom>
            <a:solidFill>
              <a:schemeClr val="bg2"/>
            </a:solidFill>
          </p:spPr>
          <p:txBody>
            <a:bodyPr vert="horz" wrap="none" rtlCol="0">
              <a:spAutoFit/>
            </a:bodyPr>
            <a:lstStyle/>
            <a:p>
              <a:r>
                <a:rPr lang="en-CA" dirty="0"/>
                <a:t>Time (s)</a:t>
              </a:r>
            </a:p>
          </p:txBody>
        </p:sp>
        <p:sp>
          <p:nvSpPr>
            <p:cNvPr id="14" name="Rectangle 13">
              <a:extLst>
                <a:ext uri="{FF2B5EF4-FFF2-40B4-BE49-F238E27FC236}">
                  <a16:creationId xmlns:a16="http://schemas.microsoft.com/office/drawing/2014/main" id="{C4C8354F-F028-223B-70C2-E181E362E222}"/>
                </a:ext>
              </a:extLst>
            </p:cNvPr>
            <p:cNvSpPr/>
            <p:nvPr/>
          </p:nvSpPr>
          <p:spPr>
            <a:xfrm>
              <a:off x="8496039" y="3657076"/>
              <a:ext cx="933267" cy="362668"/>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Rectangle 14">
              <a:extLst>
                <a:ext uri="{FF2B5EF4-FFF2-40B4-BE49-F238E27FC236}">
                  <a16:creationId xmlns:a16="http://schemas.microsoft.com/office/drawing/2014/main" id="{EFAAF809-CBDA-AC68-09B6-E6B8EA628413}"/>
                </a:ext>
              </a:extLst>
            </p:cNvPr>
            <p:cNvSpPr/>
            <p:nvPr/>
          </p:nvSpPr>
          <p:spPr>
            <a:xfrm>
              <a:off x="9947005" y="4562274"/>
              <a:ext cx="1073832" cy="525013"/>
            </a:xfrm>
            <a:prstGeom prst="rect">
              <a:avLst/>
            </a:prstGeom>
            <a:solidFill>
              <a:schemeClr val="bg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6" name="ZoneTexte 5">
              <a:extLst>
                <a:ext uri="{FF2B5EF4-FFF2-40B4-BE49-F238E27FC236}">
                  <a16:creationId xmlns:a16="http://schemas.microsoft.com/office/drawing/2014/main" id="{DE5B1A99-33A8-29EC-1D25-72F2CE1F7463}"/>
                </a:ext>
              </a:extLst>
            </p:cNvPr>
            <p:cNvSpPr txBox="1"/>
            <p:nvPr/>
          </p:nvSpPr>
          <p:spPr>
            <a:xfrm>
              <a:off x="8237202" y="3708408"/>
              <a:ext cx="1133195" cy="646331"/>
            </a:xfrm>
            <a:prstGeom prst="rect">
              <a:avLst/>
            </a:prstGeom>
            <a:noFill/>
          </p:spPr>
          <p:txBody>
            <a:bodyPr wrap="square" rtlCol="0">
              <a:spAutoFit/>
            </a:bodyPr>
            <a:lstStyle/>
            <a:p>
              <a:r>
                <a:rPr lang="en-CA" dirty="0">
                  <a:solidFill>
                    <a:srgbClr val="FF0000"/>
                  </a:solidFill>
                </a:rPr>
                <a:t>Rate increases</a:t>
              </a:r>
              <a:endParaRPr lang="fr-CA" dirty="0">
                <a:solidFill>
                  <a:srgbClr val="FF0000"/>
                </a:solidFill>
              </a:endParaRPr>
            </a:p>
          </p:txBody>
        </p:sp>
      </p:grpSp>
    </p:spTree>
    <p:extLst>
      <p:ext uri="{BB962C8B-B14F-4D97-AF65-F5344CB8AC3E}">
        <p14:creationId xmlns:p14="http://schemas.microsoft.com/office/powerpoint/2010/main" val="33782725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BBA214B-E305-A629-C53C-FAD0B0B797FB}"/>
              </a:ext>
            </a:extLst>
          </p:cNvPr>
          <p:cNvPicPr>
            <a:picLocks noChangeAspect="1"/>
          </p:cNvPicPr>
          <p:nvPr/>
        </p:nvPicPr>
        <p:blipFill>
          <a:blip r:embed="rId2"/>
          <a:stretch>
            <a:fillRect/>
          </a:stretch>
        </p:blipFill>
        <p:spPr>
          <a:xfrm>
            <a:off x="229456" y="331201"/>
            <a:ext cx="9220999" cy="6195597"/>
          </a:xfrm>
          <a:prstGeom prst="rect">
            <a:avLst/>
          </a:prstGeom>
        </p:spPr>
      </p:pic>
      <p:sp>
        <p:nvSpPr>
          <p:cNvPr id="6" name="Rectangle: Rounded Corners 5">
            <a:extLst>
              <a:ext uri="{FF2B5EF4-FFF2-40B4-BE49-F238E27FC236}">
                <a16:creationId xmlns:a16="http://schemas.microsoft.com/office/drawing/2014/main" id="{D6CB0CBD-BFDB-C6E0-6D0D-43505979ACDF}"/>
              </a:ext>
            </a:extLst>
          </p:cNvPr>
          <p:cNvSpPr/>
          <p:nvPr/>
        </p:nvSpPr>
        <p:spPr>
          <a:xfrm>
            <a:off x="967792" y="2268976"/>
            <a:ext cx="1006921" cy="1160023"/>
          </a:xfrm>
          <a:prstGeom prst="round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Rectangle: Rounded Corners 6">
            <a:extLst>
              <a:ext uri="{FF2B5EF4-FFF2-40B4-BE49-F238E27FC236}">
                <a16:creationId xmlns:a16="http://schemas.microsoft.com/office/drawing/2014/main" id="{22C2AD7B-8104-FC05-BCF3-7ECD5E36E11A}"/>
              </a:ext>
            </a:extLst>
          </p:cNvPr>
          <p:cNvSpPr/>
          <p:nvPr/>
        </p:nvSpPr>
        <p:spPr>
          <a:xfrm>
            <a:off x="967792" y="769355"/>
            <a:ext cx="1006915" cy="583731"/>
          </a:xfrm>
          <a:prstGeom prst="roundRect">
            <a:avLst/>
          </a:prstGeom>
          <a:noFill/>
          <a:ln w="38100">
            <a:solidFill>
              <a:schemeClr val="accent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TextBox 7">
            <a:extLst>
              <a:ext uri="{FF2B5EF4-FFF2-40B4-BE49-F238E27FC236}">
                <a16:creationId xmlns:a16="http://schemas.microsoft.com/office/drawing/2014/main" id="{9869CEDF-1DAD-73DD-A55A-4C3525686A9D}"/>
              </a:ext>
            </a:extLst>
          </p:cNvPr>
          <p:cNvSpPr txBox="1"/>
          <p:nvPr/>
        </p:nvSpPr>
        <p:spPr>
          <a:xfrm>
            <a:off x="4391772" y="4367185"/>
            <a:ext cx="1379113" cy="646331"/>
          </a:xfrm>
          <a:prstGeom prst="rect">
            <a:avLst/>
          </a:prstGeom>
          <a:noFill/>
        </p:spPr>
        <p:txBody>
          <a:bodyPr wrap="square" rtlCol="0">
            <a:spAutoFit/>
          </a:bodyPr>
          <a:lstStyle/>
          <a:p>
            <a:r>
              <a:rPr lang="en-CA" dirty="0">
                <a:latin typeface="Open Sans" panose="020B0606030504020204" pitchFamily="34" charset="0"/>
                <a:ea typeface="Open Sans" panose="020B0606030504020204" pitchFamily="34" charset="0"/>
                <a:cs typeface="Open Sans" panose="020B0606030504020204" pitchFamily="34" charset="0"/>
              </a:rPr>
              <a:t>Event rate increases</a:t>
            </a:r>
          </a:p>
        </p:txBody>
      </p:sp>
      <p:cxnSp>
        <p:nvCxnSpPr>
          <p:cNvPr id="9" name="Straight Arrow Connector 8">
            <a:extLst>
              <a:ext uri="{FF2B5EF4-FFF2-40B4-BE49-F238E27FC236}">
                <a16:creationId xmlns:a16="http://schemas.microsoft.com/office/drawing/2014/main" id="{7712331C-8D6B-EC1A-E147-87A6C16AA13B}"/>
              </a:ext>
            </a:extLst>
          </p:cNvPr>
          <p:cNvCxnSpPr>
            <a:cxnSpLocks/>
          </p:cNvCxnSpPr>
          <p:nvPr/>
        </p:nvCxnSpPr>
        <p:spPr>
          <a:xfrm flipV="1">
            <a:off x="4839955" y="2420537"/>
            <a:ext cx="0" cy="1829916"/>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AA1E1AD6-D827-6753-D1A2-97E15FAD1884}"/>
              </a:ext>
            </a:extLst>
          </p:cNvPr>
          <p:cNvSpPr txBox="1"/>
          <p:nvPr/>
        </p:nvSpPr>
        <p:spPr>
          <a:xfrm>
            <a:off x="967793" y="3547587"/>
            <a:ext cx="1379113" cy="923330"/>
          </a:xfrm>
          <a:prstGeom prst="rect">
            <a:avLst/>
          </a:prstGeom>
          <a:noFill/>
        </p:spPr>
        <p:txBody>
          <a:bodyPr wrap="square" rtlCol="0">
            <a:spAutoFit/>
          </a:bodyPr>
          <a:lstStyle/>
          <a:p>
            <a:r>
              <a:rPr lang="en-CA" dirty="0">
                <a:latin typeface="Open Sans" panose="020B0606030504020204" pitchFamily="34" charset="0"/>
                <a:ea typeface="Open Sans" panose="020B0606030504020204" pitchFamily="34" charset="0"/>
                <a:cs typeface="Open Sans" panose="020B0606030504020204" pitchFamily="34" charset="0"/>
              </a:rPr>
              <a:t>Fast, early decay disappears</a:t>
            </a:r>
          </a:p>
        </p:txBody>
      </p:sp>
      <p:cxnSp>
        <p:nvCxnSpPr>
          <p:cNvPr id="11" name="Straight Arrow Connector 10">
            <a:extLst>
              <a:ext uri="{FF2B5EF4-FFF2-40B4-BE49-F238E27FC236}">
                <a16:creationId xmlns:a16="http://schemas.microsoft.com/office/drawing/2014/main" id="{9B4A8952-1BFC-EF33-2601-70695080CCD8}"/>
              </a:ext>
            </a:extLst>
          </p:cNvPr>
          <p:cNvCxnSpPr>
            <a:cxnSpLocks/>
            <a:stCxn id="6" idx="0"/>
          </p:cNvCxnSpPr>
          <p:nvPr/>
        </p:nvCxnSpPr>
        <p:spPr>
          <a:xfrm flipH="1" flipV="1">
            <a:off x="1471249" y="1353086"/>
            <a:ext cx="4" cy="915890"/>
          </a:xfrm>
          <a:prstGeom prst="straightConnector1">
            <a:avLst/>
          </a:prstGeom>
          <a:ln w="508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5251655-B714-5743-5269-0B5B59F8A7FE}"/>
              </a:ext>
            </a:extLst>
          </p:cNvPr>
          <p:cNvSpPr txBox="1"/>
          <p:nvPr/>
        </p:nvSpPr>
        <p:spPr>
          <a:xfrm>
            <a:off x="9580277" y="2060000"/>
            <a:ext cx="2509737" cy="3898503"/>
          </a:xfrm>
          <a:prstGeom prst="rect">
            <a:avLst/>
          </a:prstGeom>
          <a:noFill/>
        </p:spPr>
        <p:txBody>
          <a:bodyPr wrap="square" rtlCol="0">
            <a:spAutoFit/>
          </a:bodyPr>
          <a:lstStyle/>
          <a:p>
            <a:pPr>
              <a:spcBef>
                <a:spcPts val="200"/>
              </a:spcBef>
              <a:spcAft>
                <a:spcPts val="200"/>
              </a:spcAft>
            </a:pPr>
            <a:r>
              <a:rPr lang="en-CA" dirty="0">
                <a:latin typeface="Open Sans" panose="020B0606030504020204" pitchFamily="34" charset="0"/>
                <a:ea typeface="Open Sans" panose="020B0606030504020204" pitchFamily="34" charset="0"/>
                <a:cs typeface="Open Sans" panose="020B0606030504020204" pitchFamily="34" charset="0"/>
              </a:rPr>
              <a:t>22 Oct (j22) to </a:t>
            </a:r>
            <a:br>
              <a:rPr lang="en-CA" dirty="0">
                <a:latin typeface="Open Sans" panose="020B0606030504020204" pitchFamily="34" charset="0"/>
                <a:ea typeface="Open Sans" panose="020B0606030504020204" pitchFamily="34" charset="0"/>
                <a:cs typeface="Open Sans" panose="020B0606030504020204" pitchFamily="34" charset="0"/>
              </a:rPr>
            </a:br>
            <a:r>
              <a:rPr lang="en-CA" dirty="0">
                <a:latin typeface="Open Sans" panose="020B0606030504020204" pitchFamily="34" charset="0"/>
                <a:ea typeface="Open Sans" panose="020B0606030504020204" pitchFamily="34" charset="0"/>
                <a:cs typeface="Open Sans" panose="020B0606030504020204" pitchFamily="34" charset="0"/>
              </a:rPr>
              <a:t>16 Nov (k16), 2022, taken in 98% Ne + 2% CH</a:t>
            </a:r>
            <a:r>
              <a:rPr lang="en-CA" baseline="-25000" dirty="0">
                <a:latin typeface="Open Sans" panose="020B0606030504020204" pitchFamily="34" charset="0"/>
                <a:ea typeface="Open Sans" panose="020B0606030504020204" pitchFamily="34" charset="0"/>
                <a:cs typeface="Open Sans" panose="020B0606030504020204" pitchFamily="34" charset="0"/>
              </a:rPr>
              <a:t>4</a:t>
            </a:r>
            <a:r>
              <a:rPr lang="en-CA" dirty="0">
                <a:latin typeface="Open Sans" panose="020B0606030504020204" pitchFamily="34" charset="0"/>
                <a:ea typeface="Open Sans" panose="020B0606030504020204" pitchFamily="34" charset="0"/>
                <a:cs typeface="Open Sans" panose="020B0606030504020204" pitchFamily="34" charset="0"/>
              </a:rPr>
              <a:t> </a:t>
            </a:r>
          </a:p>
          <a:p>
            <a:pPr>
              <a:spcBef>
                <a:spcPts val="200"/>
              </a:spcBef>
              <a:spcAft>
                <a:spcPts val="200"/>
              </a:spcAft>
            </a:pPr>
            <a:endParaRPr lang="en-CA" dirty="0">
              <a:latin typeface="Open Sans" panose="020B0606030504020204" pitchFamily="34" charset="0"/>
              <a:ea typeface="Open Sans" panose="020B0606030504020204" pitchFamily="34" charset="0"/>
              <a:cs typeface="Open Sans" panose="020B0606030504020204" pitchFamily="34" charset="0"/>
            </a:endParaRPr>
          </a:p>
          <a:p>
            <a:pPr>
              <a:spcBef>
                <a:spcPts val="200"/>
              </a:spcBef>
              <a:spcAft>
                <a:spcPts val="200"/>
              </a:spcAft>
            </a:pPr>
            <a:r>
              <a:rPr lang="en-CA" dirty="0">
                <a:latin typeface="Open Sans" panose="020B0606030504020204" pitchFamily="34" charset="0"/>
                <a:ea typeface="Open Sans" panose="020B0606030504020204" pitchFamily="34" charset="0"/>
                <a:cs typeface="Open Sans" panose="020B0606030504020204" pitchFamily="34" charset="0"/>
              </a:rPr>
              <a:t>Evidence that the </a:t>
            </a:r>
            <a:r>
              <a:rPr lang="el-GR" dirty="0"/>
              <a:t>α</a:t>
            </a:r>
            <a:r>
              <a:rPr lang="en-CA" dirty="0"/>
              <a:t>-</a:t>
            </a:r>
            <a:r>
              <a:rPr lang="en-CA" dirty="0">
                <a:latin typeface="Open Sans" panose="020B0606030504020204" pitchFamily="34" charset="0"/>
                <a:ea typeface="Open Sans" panose="020B0606030504020204" pitchFamily="34" charset="0"/>
                <a:cs typeface="Open Sans" panose="020B0606030504020204" pitchFamily="34" charset="0"/>
              </a:rPr>
              <a:t>tail worsens as gas quality worsens </a:t>
            </a:r>
          </a:p>
          <a:p>
            <a:pPr marL="285750" indent="-285750">
              <a:spcBef>
                <a:spcPts val="200"/>
              </a:spcBef>
              <a:spcAft>
                <a:spcPts val="200"/>
              </a:spcAft>
              <a:buFont typeface="Arial" panose="020B0604020202020204" pitchFamily="34" charset="0"/>
              <a:buChar char="•"/>
            </a:pPr>
            <a:endParaRPr lang="en-CA" dirty="0">
              <a:latin typeface="Open Sans" panose="020B0606030504020204" pitchFamily="34" charset="0"/>
              <a:ea typeface="Open Sans" panose="020B0606030504020204" pitchFamily="34" charset="0"/>
              <a:cs typeface="Open Sans" panose="020B0606030504020204" pitchFamily="34" charset="0"/>
            </a:endParaRPr>
          </a:p>
          <a:p>
            <a:pPr>
              <a:spcBef>
                <a:spcPts val="200"/>
              </a:spcBef>
              <a:spcAft>
                <a:spcPts val="200"/>
              </a:spcAft>
            </a:pPr>
            <a:r>
              <a:rPr lang="en-CA" dirty="0">
                <a:latin typeface="Open Sans" panose="020B0606030504020204" pitchFamily="34" charset="0"/>
                <a:ea typeface="Open Sans" panose="020B0606030504020204" pitchFamily="34" charset="0"/>
                <a:cs typeface="Open Sans" panose="020B0606030504020204" pitchFamily="34" charset="0"/>
              </a:rPr>
              <a:t>1</a:t>
            </a:r>
            <a:r>
              <a:rPr lang="en-CA" baseline="30000" dirty="0">
                <a:latin typeface="Open Sans" panose="020B0606030504020204" pitchFamily="34" charset="0"/>
                <a:ea typeface="Open Sans" panose="020B0606030504020204" pitchFamily="34" charset="0"/>
                <a:cs typeface="Open Sans" panose="020B0606030504020204" pitchFamily="34" charset="0"/>
              </a:rPr>
              <a:t>st</a:t>
            </a:r>
            <a:r>
              <a:rPr lang="en-CA" dirty="0">
                <a:latin typeface="Open Sans" panose="020B0606030504020204" pitchFamily="34" charset="0"/>
                <a:ea typeface="Open Sans" panose="020B0606030504020204" pitchFamily="34" charset="0"/>
                <a:cs typeface="Open Sans" panose="020B0606030504020204" pitchFamily="34" charset="0"/>
              </a:rPr>
              <a:t> indication that single-e background might relate to gas quality </a:t>
            </a:r>
          </a:p>
        </p:txBody>
      </p:sp>
      <p:sp>
        <p:nvSpPr>
          <p:cNvPr id="2" name="TextBox 1">
            <a:extLst>
              <a:ext uri="{FF2B5EF4-FFF2-40B4-BE49-F238E27FC236}">
                <a16:creationId xmlns:a16="http://schemas.microsoft.com/office/drawing/2014/main" id="{35671FA5-228A-1C96-0A1F-7DAC7179A69B}"/>
              </a:ext>
            </a:extLst>
          </p:cNvPr>
          <p:cNvSpPr txBox="1"/>
          <p:nvPr/>
        </p:nvSpPr>
        <p:spPr>
          <a:xfrm>
            <a:off x="10227733" y="6488668"/>
            <a:ext cx="1964267" cy="369332"/>
          </a:xfrm>
          <a:prstGeom prst="rect">
            <a:avLst/>
          </a:prstGeom>
          <a:noFill/>
        </p:spPr>
        <p:txBody>
          <a:bodyPr wrap="square" rtlCol="0">
            <a:spAutoFit/>
          </a:bodyPr>
          <a:lstStyle/>
          <a:p>
            <a:pPr algn="r"/>
            <a:r>
              <a:rPr lang="en-CA" dirty="0"/>
              <a:t>J Clarke</a:t>
            </a:r>
          </a:p>
        </p:txBody>
      </p:sp>
      <p:sp>
        <p:nvSpPr>
          <p:cNvPr id="3" name="TextBox 2">
            <a:extLst>
              <a:ext uri="{FF2B5EF4-FFF2-40B4-BE49-F238E27FC236}">
                <a16:creationId xmlns:a16="http://schemas.microsoft.com/office/drawing/2014/main" id="{7F143983-2307-20DC-F14D-BDCF7FA30CE9}"/>
              </a:ext>
            </a:extLst>
          </p:cNvPr>
          <p:cNvSpPr txBox="1"/>
          <p:nvPr/>
        </p:nvSpPr>
        <p:spPr>
          <a:xfrm>
            <a:off x="967793" y="4784671"/>
            <a:ext cx="2983422" cy="923330"/>
          </a:xfrm>
          <a:prstGeom prst="rect">
            <a:avLst/>
          </a:prstGeom>
          <a:noFill/>
        </p:spPr>
        <p:txBody>
          <a:bodyPr wrap="square" rtlCol="0">
            <a:spAutoFit/>
          </a:bodyPr>
          <a:lstStyle/>
          <a:p>
            <a:r>
              <a:rPr lang="en-CA" dirty="0">
                <a:latin typeface="Open Sans" panose="020B0606030504020204" pitchFamily="34" charset="0"/>
                <a:ea typeface="Open Sans" panose="020B0606030504020204" pitchFamily="34" charset="0"/>
                <a:cs typeface="Open Sans" panose="020B0606030504020204" pitchFamily="34" charset="0"/>
              </a:rPr>
              <a:t>(Also, decay constant of exponential fit increases</a:t>
            </a:r>
            <a:r>
              <a:rPr lang="en-CA">
                <a:latin typeface="Open Sans" panose="020B0606030504020204" pitchFamily="34" charset="0"/>
                <a:ea typeface="Open Sans" panose="020B0606030504020204" pitchFamily="34" charset="0"/>
                <a:cs typeface="Open Sans" panose="020B0606030504020204" pitchFamily="34" charset="0"/>
              </a:rPr>
              <a:t>, 1.32 </a:t>
            </a:r>
            <a:r>
              <a:rPr lang="en-CA" dirty="0">
                <a:latin typeface="Open Sans" panose="020B0606030504020204" pitchFamily="34" charset="0"/>
                <a:ea typeface="Open Sans" panose="020B0606030504020204" pitchFamily="34" charset="0"/>
                <a:cs typeface="Open Sans" panose="020B0606030504020204" pitchFamily="34" charset="0"/>
              </a:rPr>
              <a:t>to 1.49 s</a:t>
            </a:r>
            <a:r>
              <a:rPr lang="en-CA" baseline="30000" dirty="0">
                <a:latin typeface="Open Sans" panose="020B0606030504020204" pitchFamily="34" charset="0"/>
                <a:ea typeface="Open Sans" panose="020B0606030504020204" pitchFamily="34" charset="0"/>
                <a:cs typeface="Open Sans" panose="020B0606030504020204" pitchFamily="34" charset="0"/>
              </a:rPr>
              <a:t>-1</a:t>
            </a:r>
            <a:r>
              <a:rPr lang="en-CA" dirty="0">
                <a:latin typeface="Open Sans" panose="020B0606030504020204" pitchFamily="34" charset="0"/>
                <a:ea typeface="Open Sans" panose="020B0606030504020204" pitchFamily="34" charset="0"/>
                <a:cs typeface="Open Sans" panose="020B0606030504020204" pitchFamily="34" charset="0"/>
              </a:rPr>
              <a:t>)</a:t>
            </a:r>
          </a:p>
        </p:txBody>
      </p:sp>
      <p:sp>
        <p:nvSpPr>
          <p:cNvPr id="4" name="TextBox 3">
            <a:extLst>
              <a:ext uri="{FF2B5EF4-FFF2-40B4-BE49-F238E27FC236}">
                <a16:creationId xmlns:a16="http://schemas.microsoft.com/office/drawing/2014/main" id="{28D2DD55-F5E8-1BE2-2B90-DEBD428D58B0}"/>
              </a:ext>
            </a:extLst>
          </p:cNvPr>
          <p:cNvSpPr txBox="1"/>
          <p:nvPr/>
        </p:nvSpPr>
        <p:spPr>
          <a:xfrm>
            <a:off x="3521988" y="6274198"/>
            <a:ext cx="2635934" cy="369332"/>
          </a:xfrm>
          <a:prstGeom prst="rect">
            <a:avLst/>
          </a:prstGeom>
          <a:solidFill>
            <a:schemeClr val="bg2"/>
          </a:solidFill>
        </p:spPr>
        <p:txBody>
          <a:bodyPr wrap="square" rtlCol="0">
            <a:spAutoFit/>
          </a:bodyPr>
          <a:lstStyle/>
          <a:p>
            <a:r>
              <a:rPr lang="en-CA" dirty="0"/>
              <a:t>Time since alpha event (s)</a:t>
            </a:r>
          </a:p>
        </p:txBody>
      </p:sp>
      <p:sp>
        <p:nvSpPr>
          <p:cNvPr id="12" name="TextBox 11">
            <a:extLst>
              <a:ext uri="{FF2B5EF4-FFF2-40B4-BE49-F238E27FC236}">
                <a16:creationId xmlns:a16="http://schemas.microsoft.com/office/drawing/2014/main" id="{08F25AA3-D5B2-7043-9856-F3A07DCE716B}"/>
              </a:ext>
            </a:extLst>
          </p:cNvPr>
          <p:cNvSpPr txBox="1"/>
          <p:nvPr/>
        </p:nvSpPr>
        <p:spPr>
          <a:xfrm>
            <a:off x="99634" y="2572456"/>
            <a:ext cx="461665" cy="1526077"/>
          </a:xfrm>
          <a:prstGeom prst="rect">
            <a:avLst/>
          </a:prstGeom>
          <a:solidFill>
            <a:schemeClr val="bg2"/>
          </a:solidFill>
        </p:spPr>
        <p:txBody>
          <a:bodyPr vert="vert270" wrap="square" rtlCol="0">
            <a:spAutoFit/>
          </a:bodyPr>
          <a:lstStyle/>
          <a:p>
            <a:r>
              <a:rPr lang="en-CA" dirty="0"/>
              <a:t>Event rate (Hz)</a:t>
            </a:r>
          </a:p>
        </p:txBody>
      </p:sp>
      <p:sp>
        <p:nvSpPr>
          <p:cNvPr id="13" name="Title 1">
            <a:extLst>
              <a:ext uri="{FF2B5EF4-FFF2-40B4-BE49-F238E27FC236}">
                <a16:creationId xmlns:a16="http://schemas.microsoft.com/office/drawing/2014/main" id="{E19D7A73-7F03-CD79-A2B8-74C26B1ACF03}"/>
              </a:ext>
            </a:extLst>
          </p:cNvPr>
          <p:cNvSpPr txBox="1">
            <a:spLocks/>
          </p:cNvSpPr>
          <p:nvPr/>
        </p:nvSpPr>
        <p:spPr>
          <a:xfrm>
            <a:off x="9450454" y="277580"/>
            <a:ext cx="2485479" cy="1392687"/>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l-GR" dirty="0"/>
              <a:t>α</a:t>
            </a:r>
            <a:r>
              <a:rPr lang="en-CA" dirty="0"/>
              <a:t>-tails during accidental air leak </a:t>
            </a:r>
          </a:p>
        </p:txBody>
      </p:sp>
      <p:sp>
        <p:nvSpPr>
          <p:cNvPr id="15" name="Slide Number Placeholder 14">
            <a:extLst>
              <a:ext uri="{FF2B5EF4-FFF2-40B4-BE49-F238E27FC236}">
                <a16:creationId xmlns:a16="http://schemas.microsoft.com/office/drawing/2014/main" id="{96AB42EF-16ED-E721-9314-B675E5AB3537}"/>
              </a:ext>
            </a:extLst>
          </p:cNvPr>
          <p:cNvSpPr>
            <a:spLocks noGrp="1"/>
          </p:cNvSpPr>
          <p:nvPr>
            <p:ph type="sldNum" sz="quarter" idx="4294967295"/>
          </p:nvPr>
        </p:nvSpPr>
        <p:spPr>
          <a:xfrm>
            <a:off x="11496675" y="6063512"/>
            <a:ext cx="552202" cy="365125"/>
          </a:xfrm>
        </p:spPr>
        <p:txBody>
          <a:bodyPr/>
          <a:lstStyle/>
          <a:p>
            <a:fld id="{A36F5919-7E1D-4124-AB92-228F2DDA10E9}" type="slidenum">
              <a:rPr lang="en-CA" smtClean="0"/>
              <a:t>24</a:t>
            </a:fld>
            <a:endParaRPr lang="en-CA"/>
          </a:p>
        </p:txBody>
      </p:sp>
    </p:spTree>
    <p:extLst>
      <p:ext uri="{BB962C8B-B14F-4D97-AF65-F5344CB8AC3E}">
        <p14:creationId xmlns:p14="http://schemas.microsoft.com/office/powerpoint/2010/main" val="3951058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4">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10"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diagram of a machine&#10;&#10;AI-generated content may be incorrect.">
            <a:extLst>
              <a:ext uri="{FF2B5EF4-FFF2-40B4-BE49-F238E27FC236}">
                <a16:creationId xmlns:a16="http://schemas.microsoft.com/office/drawing/2014/main" id="{E41A5D65-BEF8-C34F-C636-00097B085C26}"/>
              </a:ext>
            </a:extLst>
          </p:cNvPr>
          <p:cNvPicPr>
            <a:picLocks noGrp="1" noChangeAspect="1"/>
          </p:cNvPicPr>
          <p:nvPr>
            <p:ph idx="1"/>
          </p:nvPr>
        </p:nvPicPr>
        <p:blipFill>
          <a:blip r:embed="rId2"/>
          <a:stretch>
            <a:fillRect/>
          </a:stretch>
        </p:blipFill>
        <p:spPr>
          <a:xfrm>
            <a:off x="525710" y="108250"/>
            <a:ext cx="11140580" cy="6641499"/>
          </a:xfrm>
        </p:spPr>
      </p:pic>
      <p:sp>
        <p:nvSpPr>
          <p:cNvPr id="2" name="Title 1">
            <a:extLst>
              <a:ext uri="{FF2B5EF4-FFF2-40B4-BE49-F238E27FC236}">
                <a16:creationId xmlns:a16="http://schemas.microsoft.com/office/drawing/2014/main" id="{FAEFE716-691E-4556-A9BB-BBFCBCB6666C}"/>
              </a:ext>
            </a:extLst>
          </p:cNvPr>
          <p:cNvSpPr>
            <a:spLocks noGrp="1"/>
          </p:cNvSpPr>
          <p:nvPr>
            <p:ph type="title"/>
          </p:nvPr>
        </p:nvSpPr>
        <p:spPr>
          <a:xfrm>
            <a:off x="598843" y="427368"/>
            <a:ext cx="10897832" cy="643142"/>
          </a:xfrm>
        </p:spPr>
        <p:txBody>
          <a:bodyPr/>
          <a:lstStyle/>
          <a:p>
            <a:r>
              <a:rPr lang="en-CA" dirty="0"/>
              <a:t>SNOGLOBE gas system</a:t>
            </a:r>
          </a:p>
        </p:txBody>
      </p:sp>
    </p:spTree>
    <p:extLst>
      <p:ext uri="{BB962C8B-B14F-4D97-AF65-F5344CB8AC3E}">
        <p14:creationId xmlns:p14="http://schemas.microsoft.com/office/powerpoint/2010/main" val="41632790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graph of a graph showing different colored lines&#10;&#10;AI-generated content may be incorrect.">
            <a:extLst>
              <a:ext uri="{FF2B5EF4-FFF2-40B4-BE49-F238E27FC236}">
                <a16:creationId xmlns:a16="http://schemas.microsoft.com/office/drawing/2014/main" id="{8C29F94F-2471-0359-F3C3-A02C663B8260}"/>
              </a:ext>
            </a:extLst>
          </p:cNvPr>
          <p:cNvPicPr>
            <a:picLocks noGrp="1" noChangeAspect="1"/>
          </p:cNvPicPr>
          <p:nvPr>
            <p:ph sz="half" idx="4294967295"/>
          </p:nvPr>
        </p:nvPicPr>
        <p:blipFill>
          <a:blip r:embed="rId2"/>
          <a:stretch>
            <a:fillRect/>
          </a:stretch>
        </p:blipFill>
        <p:spPr>
          <a:xfrm>
            <a:off x="3163078" y="536291"/>
            <a:ext cx="8469216" cy="5929824"/>
          </a:xfrm>
        </p:spPr>
      </p:pic>
      <p:sp>
        <p:nvSpPr>
          <p:cNvPr id="6" name="Title 1">
            <a:extLst>
              <a:ext uri="{FF2B5EF4-FFF2-40B4-BE49-F238E27FC236}">
                <a16:creationId xmlns:a16="http://schemas.microsoft.com/office/drawing/2014/main" id="{05C6E1D5-5DB7-917A-4C6C-05F61D3E417A}"/>
              </a:ext>
            </a:extLst>
          </p:cNvPr>
          <p:cNvSpPr txBox="1">
            <a:spLocks/>
          </p:cNvSpPr>
          <p:nvPr/>
        </p:nvSpPr>
        <p:spPr>
          <a:xfrm>
            <a:off x="217030" y="536291"/>
            <a:ext cx="3711158" cy="627189"/>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Gas concentrations</a:t>
            </a:r>
            <a:endParaRPr lang="en-CA" dirty="0"/>
          </a:p>
        </p:txBody>
      </p:sp>
      <p:sp>
        <p:nvSpPr>
          <p:cNvPr id="7" name="Content Placeholder 2">
            <a:extLst>
              <a:ext uri="{FF2B5EF4-FFF2-40B4-BE49-F238E27FC236}">
                <a16:creationId xmlns:a16="http://schemas.microsoft.com/office/drawing/2014/main" id="{8FC95577-1AA1-6E05-7AED-05E666AA3441}"/>
              </a:ext>
            </a:extLst>
          </p:cNvPr>
          <p:cNvSpPr txBox="1">
            <a:spLocks/>
          </p:cNvSpPr>
          <p:nvPr/>
        </p:nvSpPr>
        <p:spPr>
          <a:xfrm>
            <a:off x="382555" y="1617921"/>
            <a:ext cx="2603241" cy="3622158"/>
          </a:xfrm>
          <a:prstGeom prst="rect">
            <a:avLst/>
          </a:prstGeom>
        </p:spPr>
        <p:txBody>
          <a:bodyPr/>
          <a:lst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None/>
            </a:pPr>
            <a:r>
              <a:rPr lang="en-CA" sz="1800" dirty="0"/>
              <a:t>Detector contained 98% </a:t>
            </a:r>
            <a:r>
              <a:rPr lang="en-CA" sz="1800" dirty="0" err="1"/>
              <a:t>Ar</a:t>
            </a:r>
            <a:r>
              <a:rPr lang="en-CA" sz="1800" dirty="0"/>
              <a:t> and 2% CH</a:t>
            </a:r>
            <a:r>
              <a:rPr lang="en-CA" sz="1800" baseline="-25000" dirty="0"/>
              <a:t>4</a:t>
            </a:r>
            <a:r>
              <a:rPr lang="en-CA" sz="1800" dirty="0"/>
              <a:t>. </a:t>
            </a:r>
          </a:p>
          <a:p>
            <a:pPr marL="0" indent="0">
              <a:buNone/>
            </a:pPr>
            <a:r>
              <a:rPr lang="en-CA" sz="1800" dirty="0"/>
              <a:t>Data from our residual gas analyzer shows jumps in concentrations of O</a:t>
            </a:r>
            <a:r>
              <a:rPr lang="en-CA" sz="1800" baseline="-25000" dirty="0"/>
              <a:t>2</a:t>
            </a:r>
            <a:r>
              <a:rPr lang="en-CA" sz="1800" dirty="0"/>
              <a:t> and N</a:t>
            </a:r>
            <a:r>
              <a:rPr lang="en-CA" sz="1800" baseline="-25000" dirty="0"/>
              <a:t>2</a:t>
            </a:r>
            <a:r>
              <a:rPr lang="en-CA" sz="1800" dirty="0"/>
              <a:t>, as expected, during both air injections. </a:t>
            </a:r>
          </a:p>
        </p:txBody>
      </p:sp>
    </p:spTree>
    <p:extLst>
      <p:ext uri="{BB962C8B-B14F-4D97-AF65-F5344CB8AC3E}">
        <p14:creationId xmlns:p14="http://schemas.microsoft.com/office/powerpoint/2010/main" val="13195248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9051C2-FF31-F753-9A9C-26E1AF62B20E}"/>
            </a:ext>
          </a:extLst>
        </p:cNvPr>
        <p:cNvGrpSpPr/>
        <p:nvPr/>
      </p:nvGrpSpPr>
      <p:grpSpPr>
        <a:xfrm>
          <a:off x="0" y="0"/>
          <a:ext cx="0" cy="0"/>
          <a:chOff x="0" y="0"/>
          <a:chExt cx="0" cy="0"/>
        </a:xfrm>
      </p:grpSpPr>
      <p:grpSp>
        <p:nvGrpSpPr>
          <p:cNvPr id="17" name="Group 16">
            <a:extLst>
              <a:ext uri="{FF2B5EF4-FFF2-40B4-BE49-F238E27FC236}">
                <a16:creationId xmlns:a16="http://schemas.microsoft.com/office/drawing/2014/main" id="{17CEB0E5-6B1E-F60C-A0D6-603181AE85C3}"/>
              </a:ext>
            </a:extLst>
          </p:cNvPr>
          <p:cNvGrpSpPr>
            <a:grpSpLocks noChangeAspect="1"/>
          </p:cNvGrpSpPr>
          <p:nvPr/>
        </p:nvGrpSpPr>
        <p:grpSpPr>
          <a:xfrm>
            <a:off x="87862" y="1836939"/>
            <a:ext cx="6359590" cy="4946991"/>
            <a:chOff x="358451" y="1314421"/>
            <a:chExt cx="6359590" cy="4946991"/>
          </a:xfrm>
        </p:grpSpPr>
        <p:cxnSp>
          <p:nvCxnSpPr>
            <p:cNvPr id="5" name="Straight Arrow Connector 4">
              <a:extLst>
                <a:ext uri="{FF2B5EF4-FFF2-40B4-BE49-F238E27FC236}">
                  <a16:creationId xmlns:a16="http://schemas.microsoft.com/office/drawing/2014/main" id="{A672230D-205C-2511-FEDA-1F1596B95E35}"/>
                </a:ext>
              </a:extLst>
            </p:cNvPr>
            <p:cNvCxnSpPr>
              <a:cxnSpLocks/>
            </p:cNvCxnSpPr>
            <p:nvPr/>
          </p:nvCxnSpPr>
          <p:spPr>
            <a:xfrm>
              <a:off x="942391" y="5861180"/>
              <a:ext cx="4329405"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169FDB95-B870-DA0D-22B1-AA41D5769A3D}"/>
                </a:ext>
              </a:extLst>
            </p:cNvPr>
            <p:cNvCxnSpPr>
              <a:cxnSpLocks/>
            </p:cNvCxnSpPr>
            <p:nvPr/>
          </p:nvCxnSpPr>
          <p:spPr>
            <a:xfrm rot="16200000">
              <a:off x="-1005295" y="3941486"/>
              <a:ext cx="4330800"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 name="TextBox 6">
              <a:extLst>
                <a:ext uri="{FF2B5EF4-FFF2-40B4-BE49-F238E27FC236}">
                  <a16:creationId xmlns:a16="http://schemas.microsoft.com/office/drawing/2014/main" id="{FD3ADF05-4FAD-68BB-3F25-FC67E59032C8}"/>
                </a:ext>
              </a:extLst>
            </p:cNvPr>
            <p:cNvSpPr txBox="1"/>
            <p:nvPr/>
          </p:nvSpPr>
          <p:spPr>
            <a:xfrm>
              <a:off x="5271796" y="5430415"/>
              <a:ext cx="1446245" cy="830997"/>
            </a:xfrm>
            <a:prstGeom prst="rect">
              <a:avLst/>
            </a:prstGeom>
            <a:noFill/>
          </p:spPr>
          <p:txBody>
            <a:bodyPr wrap="square" rtlCol="0">
              <a:spAutoFit/>
            </a:bodyPr>
            <a:lstStyle/>
            <a:p>
              <a:pPr algn="ctr"/>
              <a:r>
                <a:rPr lang="en-CA" sz="2400" dirty="0"/>
                <a:t>time difference</a:t>
              </a:r>
            </a:p>
          </p:txBody>
        </p:sp>
        <p:sp>
          <p:nvSpPr>
            <p:cNvPr id="9" name="TextBox 8">
              <a:extLst>
                <a:ext uri="{FF2B5EF4-FFF2-40B4-BE49-F238E27FC236}">
                  <a16:creationId xmlns:a16="http://schemas.microsoft.com/office/drawing/2014/main" id="{9BDDF67D-BF99-6A7B-2FBC-92498000E331}"/>
                </a:ext>
              </a:extLst>
            </p:cNvPr>
            <p:cNvSpPr txBox="1"/>
            <p:nvPr/>
          </p:nvSpPr>
          <p:spPr>
            <a:xfrm>
              <a:off x="358451" y="1314421"/>
              <a:ext cx="1603308" cy="461665"/>
            </a:xfrm>
            <a:prstGeom prst="rect">
              <a:avLst/>
            </a:prstGeom>
            <a:noFill/>
          </p:spPr>
          <p:txBody>
            <a:bodyPr wrap="square" rtlCol="0">
              <a:spAutoFit/>
            </a:bodyPr>
            <a:lstStyle/>
            <a:p>
              <a:pPr algn="ctr"/>
              <a:r>
                <a:rPr lang="en-CA" sz="2400" dirty="0"/>
                <a:t>log(count)</a:t>
              </a:r>
            </a:p>
          </p:txBody>
        </p:sp>
        <p:sp>
          <p:nvSpPr>
            <p:cNvPr id="10" name="Right Triangle 9">
              <a:extLst>
                <a:ext uri="{FF2B5EF4-FFF2-40B4-BE49-F238E27FC236}">
                  <a16:creationId xmlns:a16="http://schemas.microsoft.com/office/drawing/2014/main" id="{CE9FA7F3-780A-8E72-1713-F2C10089F6C6}"/>
                </a:ext>
              </a:extLst>
            </p:cNvPr>
            <p:cNvSpPr/>
            <p:nvPr/>
          </p:nvSpPr>
          <p:spPr>
            <a:xfrm>
              <a:off x="1160105" y="3732248"/>
              <a:ext cx="3794450" cy="2128932"/>
            </a:xfrm>
            <a:prstGeom prst="rtTriangle">
              <a:avLst/>
            </a:prstGeom>
            <a:solidFill>
              <a:schemeClr val="accent2">
                <a:lumMod val="60000"/>
                <a:lumOff val="40000"/>
              </a:schemeClr>
            </a:solidFill>
            <a:ln>
              <a:solidFill>
                <a:schemeClr val="accent2">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Freeform: Shape 13">
              <a:extLst>
                <a:ext uri="{FF2B5EF4-FFF2-40B4-BE49-F238E27FC236}">
                  <a16:creationId xmlns:a16="http://schemas.microsoft.com/office/drawing/2014/main" id="{907D4F01-840A-7D55-CB3B-3F9071017942}"/>
                </a:ext>
              </a:extLst>
            </p:cNvPr>
            <p:cNvSpPr/>
            <p:nvPr/>
          </p:nvSpPr>
          <p:spPr>
            <a:xfrm>
              <a:off x="1156996" y="2136710"/>
              <a:ext cx="1483567" cy="2444621"/>
            </a:xfrm>
            <a:custGeom>
              <a:avLst/>
              <a:gdLst>
                <a:gd name="connsiteX0" fmla="*/ 0 w 1483567"/>
                <a:gd name="connsiteY0" fmla="*/ 0 h 2444621"/>
                <a:gd name="connsiteX1" fmla="*/ 1483567 w 1483567"/>
                <a:gd name="connsiteY1" fmla="*/ 2444621 h 2444621"/>
                <a:gd name="connsiteX2" fmla="*/ 9331 w 1483567"/>
                <a:gd name="connsiteY2" fmla="*/ 1623527 h 2444621"/>
                <a:gd name="connsiteX3" fmla="*/ 0 w 1483567"/>
                <a:gd name="connsiteY3" fmla="*/ 0 h 2444621"/>
              </a:gdLst>
              <a:ahLst/>
              <a:cxnLst>
                <a:cxn ang="0">
                  <a:pos x="connsiteX0" y="connsiteY0"/>
                </a:cxn>
                <a:cxn ang="0">
                  <a:pos x="connsiteX1" y="connsiteY1"/>
                </a:cxn>
                <a:cxn ang="0">
                  <a:pos x="connsiteX2" y="connsiteY2"/>
                </a:cxn>
                <a:cxn ang="0">
                  <a:pos x="connsiteX3" y="connsiteY3"/>
                </a:cxn>
              </a:cxnLst>
              <a:rect l="l" t="t" r="r" b="b"/>
              <a:pathLst>
                <a:path w="1483567" h="2444621">
                  <a:moveTo>
                    <a:pt x="0" y="0"/>
                  </a:moveTo>
                  <a:lnTo>
                    <a:pt x="1483567" y="2444621"/>
                  </a:lnTo>
                  <a:lnTo>
                    <a:pt x="9331" y="1623527"/>
                  </a:lnTo>
                  <a:cubicBezTo>
                    <a:pt x="6221" y="1082351"/>
                    <a:pt x="3110" y="541176"/>
                    <a:pt x="0" y="0"/>
                  </a:cubicBezTo>
                  <a:close/>
                </a:path>
              </a:pathLst>
            </a:custGeom>
            <a:solidFill>
              <a:schemeClr val="tx2"/>
            </a:solid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TextBox 14">
              <a:extLst>
                <a:ext uri="{FF2B5EF4-FFF2-40B4-BE49-F238E27FC236}">
                  <a16:creationId xmlns:a16="http://schemas.microsoft.com/office/drawing/2014/main" id="{BFEA0D8F-DEA8-1839-59F8-316FA8BF0438}"/>
                </a:ext>
              </a:extLst>
            </p:cNvPr>
            <p:cNvSpPr txBox="1"/>
            <p:nvPr/>
          </p:nvSpPr>
          <p:spPr>
            <a:xfrm>
              <a:off x="3592912" y="3935454"/>
              <a:ext cx="2773677" cy="1200329"/>
            </a:xfrm>
            <a:prstGeom prst="rect">
              <a:avLst/>
            </a:prstGeom>
            <a:noFill/>
          </p:spPr>
          <p:txBody>
            <a:bodyPr wrap="square" rtlCol="0">
              <a:spAutoFit/>
            </a:bodyPr>
            <a:lstStyle/>
            <a:p>
              <a:r>
                <a:rPr lang="en-CA" dirty="0">
                  <a:solidFill>
                    <a:schemeClr val="accent1">
                      <a:lumMod val="75000"/>
                      <a:lumOff val="25000"/>
                    </a:schemeClr>
                  </a:solidFill>
                </a:rPr>
                <a:t>Uncorrelated term </a:t>
              </a:r>
              <a:br>
                <a:rPr lang="en-CA" dirty="0">
                  <a:solidFill>
                    <a:schemeClr val="accent1">
                      <a:lumMod val="75000"/>
                      <a:lumOff val="25000"/>
                    </a:schemeClr>
                  </a:solidFill>
                </a:rPr>
              </a:br>
              <a:r>
                <a:rPr lang="en-CA" dirty="0">
                  <a:solidFill>
                    <a:schemeClr val="accent1">
                      <a:lumMod val="75000"/>
                      <a:lumOff val="25000"/>
                    </a:schemeClr>
                  </a:solidFill>
                </a:rPr>
                <a:t>Due to prompt background </a:t>
              </a:r>
              <a:br>
                <a:rPr lang="en-CA" dirty="0">
                  <a:solidFill>
                    <a:schemeClr val="accent1">
                      <a:lumMod val="75000"/>
                      <a:lumOff val="25000"/>
                    </a:schemeClr>
                  </a:solidFill>
                </a:rPr>
              </a:br>
              <a:r>
                <a:rPr lang="en-CA" dirty="0">
                  <a:solidFill>
                    <a:schemeClr val="accent1">
                      <a:lumMod val="75000"/>
                      <a:lumOff val="25000"/>
                    </a:schemeClr>
                  </a:solidFill>
                </a:rPr>
                <a:t>Expect </a:t>
              </a:r>
              <a:r>
                <a:rPr lang="en-CA" b="1" dirty="0">
                  <a:solidFill>
                    <a:schemeClr val="accent1">
                      <a:lumMod val="75000"/>
                      <a:lumOff val="25000"/>
                    </a:schemeClr>
                  </a:solidFill>
                </a:rPr>
                <a:t>area</a:t>
              </a:r>
              <a:r>
                <a:rPr lang="en-CA" dirty="0">
                  <a:solidFill>
                    <a:schemeClr val="accent1">
                      <a:lumMod val="75000"/>
                      <a:lumOff val="25000"/>
                    </a:schemeClr>
                  </a:solidFill>
                </a:rPr>
                <a:t> independent </a:t>
              </a:r>
            </a:p>
            <a:p>
              <a:r>
                <a:rPr lang="en-CA" dirty="0">
                  <a:solidFill>
                    <a:schemeClr val="accent1">
                      <a:lumMod val="75000"/>
                      <a:lumOff val="25000"/>
                    </a:schemeClr>
                  </a:solidFill>
                </a:rPr>
                <a:t>of O</a:t>
              </a:r>
              <a:r>
                <a:rPr lang="en-CA" baseline="-25000" dirty="0">
                  <a:solidFill>
                    <a:schemeClr val="accent1">
                      <a:lumMod val="75000"/>
                      <a:lumOff val="25000"/>
                    </a:schemeClr>
                  </a:solidFill>
                </a:rPr>
                <a:t>2</a:t>
              </a:r>
              <a:r>
                <a:rPr lang="en-CA" dirty="0">
                  <a:solidFill>
                    <a:schemeClr val="accent1">
                      <a:lumMod val="75000"/>
                      <a:lumOff val="25000"/>
                    </a:schemeClr>
                  </a:solidFill>
                </a:rPr>
                <a:t> concentration</a:t>
              </a:r>
            </a:p>
          </p:txBody>
        </p:sp>
        <p:sp>
          <p:nvSpPr>
            <p:cNvPr id="16" name="TextBox 15">
              <a:extLst>
                <a:ext uri="{FF2B5EF4-FFF2-40B4-BE49-F238E27FC236}">
                  <a16:creationId xmlns:a16="http://schemas.microsoft.com/office/drawing/2014/main" id="{7F9D67F2-E09C-A467-89BB-0454D15A0752}"/>
                </a:ext>
              </a:extLst>
            </p:cNvPr>
            <p:cNvSpPr txBox="1"/>
            <p:nvPr/>
          </p:nvSpPr>
          <p:spPr>
            <a:xfrm>
              <a:off x="1618861" y="2060476"/>
              <a:ext cx="3523862" cy="923330"/>
            </a:xfrm>
            <a:prstGeom prst="rect">
              <a:avLst/>
            </a:prstGeom>
            <a:noFill/>
          </p:spPr>
          <p:txBody>
            <a:bodyPr wrap="square" rtlCol="0">
              <a:spAutoFit/>
            </a:bodyPr>
            <a:lstStyle/>
            <a:p>
              <a:r>
                <a:rPr lang="en-CA" dirty="0">
                  <a:solidFill>
                    <a:schemeClr val="tx2"/>
                  </a:solidFill>
                </a:rPr>
                <a:t>Correlated term </a:t>
              </a:r>
            </a:p>
            <a:p>
              <a:r>
                <a:rPr lang="en-CA" dirty="0">
                  <a:solidFill>
                    <a:schemeClr val="tx2"/>
                  </a:solidFill>
                </a:rPr>
                <a:t>Due to attachment </a:t>
              </a:r>
              <a:br>
                <a:rPr lang="en-CA" dirty="0">
                  <a:solidFill>
                    <a:schemeClr val="tx2"/>
                  </a:solidFill>
                </a:rPr>
              </a:br>
              <a:r>
                <a:rPr lang="en-CA" dirty="0">
                  <a:solidFill>
                    <a:schemeClr val="tx2"/>
                  </a:solidFill>
                </a:rPr>
                <a:t>Expect </a:t>
              </a:r>
              <a:r>
                <a:rPr lang="en-CA" b="1" dirty="0">
                  <a:solidFill>
                    <a:schemeClr val="tx2"/>
                  </a:solidFill>
                </a:rPr>
                <a:t>area</a:t>
              </a:r>
              <a:r>
                <a:rPr lang="en-CA" dirty="0">
                  <a:solidFill>
                    <a:schemeClr val="tx2"/>
                  </a:solidFill>
                </a:rPr>
                <a:t> ∝ O</a:t>
              </a:r>
              <a:r>
                <a:rPr lang="en-CA" baseline="-25000" dirty="0">
                  <a:solidFill>
                    <a:schemeClr val="tx2"/>
                  </a:solidFill>
                </a:rPr>
                <a:t>2</a:t>
              </a:r>
              <a:r>
                <a:rPr lang="en-CA" dirty="0">
                  <a:solidFill>
                    <a:schemeClr val="tx2"/>
                  </a:solidFill>
                </a:rPr>
                <a:t> concentration </a:t>
              </a:r>
            </a:p>
          </p:txBody>
        </p:sp>
      </p:grpSp>
      <p:sp>
        <p:nvSpPr>
          <p:cNvPr id="2" name="TextBox 1">
            <a:extLst>
              <a:ext uri="{FF2B5EF4-FFF2-40B4-BE49-F238E27FC236}">
                <a16:creationId xmlns:a16="http://schemas.microsoft.com/office/drawing/2014/main" id="{7EB2E8EB-F76C-21D1-A50E-FA71CC4C95DB}"/>
              </a:ext>
            </a:extLst>
          </p:cNvPr>
          <p:cNvSpPr txBox="1"/>
          <p:nvPr/>
        </p:nvSpPr>
        <p:spPr>
          <a:xfrm>
            <a:off x="2136710" y="456049"/>
            <a:ext cx="2100942" cy="923330"/>
          </a:xfrm>
          <a:prstGeom prst="rect">
            <a:avLst/>
          </a:prstGeom>
          <a:noFill/>
        </p:spPr>
        <p:txBody>
          <a:bodyPr wrap="square" rtlCol="0">
            <a:spAutoFit/>
          </a:bodyPr>
          <a:lstStyle/>
          <a:p>
            <a:r>
              <a:rPr lang="en-CA" dirty="0"/>
              <a:t>[Original object drawing of this figure] </a:t>
            </a:r>
          </a:p>
        </p:txBody>
      </p:sp>
    </p:spTree>
    <p:extLst>
      <p:ext uri="{BB962C8B-B14F-4D97-AF65-F5344CB8AC3E}">
        <p14:creationId xmlns:p14="http://schemas.microsoft.com/office/powerpoint/2010/main" val="12471866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843B0DB-A72D-ACEC-3820-62B728E546A4}"/>
              </a:ext>
            </a:extLst>
          </p:cNvPr>
          <p:cNvPicPr>
            <a:picLocks noChangeAspect="1"/>
          </p:cNvPicPr>
          <p:nvPr/>
        </p:nvPicPr>
        <p:blipFill>
          <a:blip r:embed="rId2"/>
          <a:stretch>
            <a:fillRect/>
          </a:stretch>
        </p:blipFill>
        <p:spPr>
          <a:xfrm>
            <a:off x="984392" y="327171"/>
            <a:ext cx="10214911" cy="6198618"/>
          </a:xfrm>
          <a:prstGeom prst="rect">
            <a:avLst/>
          </a:prstGeom>
        </p:spPr>
      </p:pic>
    </p:spTree>
    <p:extLst>
      <p:ext uri="{BB962C8B-B14F-4D97-AF65-F5344CB8AC3E}">
        <p14:creationId xmlns:p14="http://schemas.microsoft.com/office/powerpoint/2010/main" val="32599259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graph with a line and a line&#10;&#10;AI-generated content may be incorrect.">
            <a:extLst>
              <a:ext uri="{FF2B5EF4-FFF2-40B4-BE49-F238E27FC236}">
                <a16:creationId xmlns:a16="http://schemas.microsoft.com/office/drawing/2014/main" id="{DE6F0FC7-86D0-35D8-784F-EB6BB9EBEED5}"/>
              </a:ext>
            </a:extLst>
          </p:cNvPr>
          <p:cNvPicPr>
            <a:picLocks noChangeAspect="1"/>
          </p:cNvPicPr>
          <p:nvPr/>
        </p:nvPicPr>
        <p:blipFill>
          <a:blip r:embed="rId2"/>
          <a:stretch>
            <a:fillRect/>
          </a:stretch>
        </p:blipFill>
        <p:spPr>
          <a:xfrm>
            <a:off x="440550" y="1199957"/>
            <a:ext cx="7392041" cy="4458086"/>
          </a:xfrm>
          <a:prstGeom prst="rect">
            <a:avLst/>
          </a:prstGeom>
        </p:spPr>
      </p:pic>
      <p:sp>
        <p:nvSpPr>
          <p:cNvPr id="4" name="Title 1">
            <a:extLst>
              <a:ext uri="{FF2B5EF4-FFF2-40B4-BE49-F238E27FC236}">
                <a16:creationId xmlns:a16="http://schemas.microsoft.com/office/drawing/2014/main" id="{FAEA0A9D-A427-1D52-1A12-EEAF1AAD5939}"/>
              </a:ext>
            </a:extLst>
          </p:cNvPr>
          <p:cNvSpPr txBox="1">
            <a:spLocks/>
          </p:cNvSpPr>
          <p:nvPr/>
        </p:nvSpPr>
        <p:spPr>
          <a:xfrm>
            <a:off x="515609" y="479208"/>
            <a:ext cx="10897200" cy="627189"/>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US" dirty="0"/>
              <a:t>Fast and slow rates during air leak  </a:t>
            </a:r>
            <a:endParaRPr lang="en-CA" dirty="0"/>
          </a:p>
        </p:txBody>
      </p:sp>
      <p:sp>
        <p:nvSpPr>
          <p:cNvPr id="5" name="Content Placeholder 2">
            <a:extLst>
              <a:ext uri="{FF2B5EF4-FFF2-40B4-BE49-F238E27FC236}">
                <a16:creationId xmlns:a16="http://schemas.microsoft.com/office/drawing/2014/main" id="{49D47B40-3B46-2F3C-962C-707F6C38CA75}"/>
              </a:ext>
            </a:extLst>
          </p:cNvPr>
          <p:cNvSpPr txBox="1">
            <a:spLocks/>
          </p:cNvSpPr>
          <p:nvPr/>
        </p:nvSpPr>
        <p:spPr>
          <a:xfrm>
            <a:off x="8173616" y="1617921"/>
            <a:ext cx="3577834" cy="3622158"/>
          </a:xfrm>
          <a:prstGeom prst="rect">
            <a:avLst/>
          </a:prstGeom>
        </p:spPr>
        <p:txBody>
          <a:bodyPr/>
          <a:lst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None/>
            </a:pPr>
            <a:r>
              <a:rPr lang="en-CA" sz="1800" dirty="0"/>
              <a:t>Returned to earlier air leak data, which showed worsening </a:t>
            </a:r>
            <a:r>
              <a:rPr lang="el-GR" sz="1800" dirty="0"/>
              <a:t>α</a:t>
            </a:r>
            <a:r>
              <a:rPr lang="en-CA" sz="1800" dirty="0"/>
              <a:t>-tails, and reran this new analysis. </a:t>
            </a:r>
          </a:p>
          <a:p>
            <a:pPr marL="0" indent="0">
              <a:buNone/>
            </a:pPr>
            <a:r>
              <a:rPr lang="en-CA" sz="1800" dirty="0"/>
              <a:t>Similar findings: </a:t>
            </a:r>
          </a:p>
          <a:p>
            <a:pPr marL="0" indent="0">
              <a:buNone/>
            </a:pPr>
            <a:r>
              <a:rPr lang="en-CA" sz="1800" dirty="0"/>
              <a:t>no consistent trend in slow rate  </a:t>
            </a:r>
          </a:p>
          <a:p>
            <a:pPr marL="0" indent="0">
              <a:buNone/>
            </a:pPr>
            <a:r>
              <a:rPr lang="en-CA" sz="1800" dirty="0"/>
              <a:t>fast rate consistently increases </a:t>
            </a:r>
          </a:p>
        </p:txBody>
      </p:sp>
    </p:spTree>
    <p:extLst>
      <p:ext uri="{BB962C8B-B14F-4D97-AF65-F5344CB8AC3E}">
        <p14:creationId xmlns:p14="http://schemas.microsoft.com/office/powerpoint/2010/main" val="13805593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e 8">
            <a:extLst>
              <a:ext uri="{FF2B5EF4-FFF2-40B4-BE49-F238E27FC236}">
                <a16:creationId xmlns:a16="http://schemas.microsoft.com/office/drawing/2014/main" id="{11479400-7592-76D0-2996-3F1036A23812}"/>
              </a:ext>
            </a:extLst>
          </p:cNvPr>
          <p:cNvGrpSpPr/>
          <p:nvPr/>
        </p:nvGrpSpPr>
        <p:grpSpPr>
          <a:xfrm>
            <a:off x="6252596" y="1271151"/>
            <a:ext cx="5939404" cy="3897195"/>
            <a:chOff x="599585" y="2608510"/>
            <a:chExt cx="6171118" cy="3643493"/>
          </a:xfrm>
        </p:grpSpPr>
        <p:pic>
          <p:nvPicPr>
            <p:cNvPr id="8" name="Image 3">
              <a:extLst>
                <a:ext uri="{FF2B5EF4-FFF2-40B4-BE49-F238E27FC236}">
                  <a16:creationId xmlns:a16="http://schemas.microsoft.com/office/drawing/2014/main" id="{8EB241D5-37FF-AEBE-FC9F-1CC1F9B4699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499" y="2743200"/>
              <a:ext cx="6040204" cy="3508803"/>
            </a:xfrm>
            <a:prstGeom prst="rect">
              <a:avLst/>
            </a:prstGeom>
          </p:spPr>
        </p:pic>
        <p:pic>
          <p:nvPicPr>
            <p:cNvPr id="9" name="Image 7">
              <a:extLst>
                <a:ext uri="{FF2B5EF4-FFF2-40B4-BE49-F238E27FC236}">
                  <a16:creationId xmlns:a16="http://schemas.microsoft.com/office/drawing/2014/main" id="{24D4EC60-A919-0351-EB04-A16681646F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585" y="2608510"/>
              <a:ext cx="1390984" cy="925939"/>
            </a:xfrm>
            <a:prstGeom prst="rect">
              <a:avLst/>
            </a:prstGeom>
          </p:spPr>
        </p:pic>
      </p:grpSp>
      <p:sp>
        <p:nvSpPr>
          <p:cNvPr id="2" name="Titre 1">
            <a:extLst>
              <a:ext uri="{FF2B5EF4-FFF2-40B4-BE49-F238E27FC236}">
                <a16:creationId xmlns:a16="http://schemas.microsoft.com/office/drawing/2014/main" id="{7D731A2E-7D06-B70A-B784-6D8EAF947C53}"/>
              </a:ext>
            </a:extLst>
          </p:cNvPr>
          <p:cNvSpPr>
            <a:spLocks noGrp="1"/>
          </p:cNvSpPr>
          <p:nvPr>
            <p:ph type="title"/>
          </p:nvPr>
        </p:nvSpPr>
        <p:spPr>
          <a:xfrm>
            <a:off x="599585" y="490809"/>
            <a:ext cx="10897200" cy="627189"/>
          </a:xfrm>
        </p:spPr>
        <p:txBody>
          <a:bodyPr/>
          <a:lstStyle/>
          <a:p>
            <a:r>
              <a:rPr lang="en-CA" sz="2800" dirty="0"/>
              <a:t>Spherical proportional counters</a:t>
            </a:r>
            <a:endParaRPr lang="fr-CA" dirty="0"/>
          </a:p>
        </p:txBody>
      </p:sp>
      <p:sp>
        <p:nvSpPr>
          <p:cNvPr id="5" name="Espace réservé du contenu 4">
            <a:extLst>
              <a:ext uri="{FF2B5EF4-FFF2-40B4-BE49-F238E27FC236}">
                <a16:creationId xmlns:a16="http://schemas.microsoft.com/office/drawing/2014/main" id="{9A5698FA-920A-13B9-2022-BA7877C007FE}"/>
              </a:ext>
            </a:extLst>
          </p:cNvPr>
          <p:cNvSpPr>
            <a:spLocks noGrp="1"/>
          </p:cNvSpPr>
          <p:nvPr>
            <p:ph sz="half" idx="1"/>
          </p:nvPr>
        </p:nvSpPr>
        <p:spPr>
          <a:xfrm>
            <a:off x="695215" y="1117998"/>
            <a:ext cx="5987772" cy="5005747"/>
          </a:xfrm>
        </p:spPr>
        <p:txBody>
          <a:bodyPr/>
          <a:lstStyle/>
          <a:p>
            <a:r>
              <a:rPr lang="en-CA" sz="2000" dirty="0"/>
              <a:t>Grounded metal spheres </a:t>
            </a:r>
          </a:p>
          <a:p>
            <a:r>
              <a:rPr lang="en-CA" sz="2000" dirty="0"/>
              <a:t>Filled with gas, e.g., neon + 2% methane </a:t>
            </a:r>
          </a:p>
          <a:p>
            <a:r>
              <a:rPr lang="en-CA" sz="2000" dirty="0"/>
              <a:t>Central anodes – radial electric field </a:t>
            </a:r>
          </a:p>
          <a:p>
            <a:r>
              <a:rPr lang="en-CA" sz="2000" dirty="0"/>
              <a:t>Single mode – ionization </a:t>
            </a:r>
          </a:p>
          <a:p>
            <a:r>
              <a:rPr lang="en-CA" sz="2000" dirty="0"/>
              <a:t>Signal amplitude ∝ energy deposited </a:t>
            </a:r>
          </a:p>
        </p:txBody>
      </p:sp>
      <p:sp>
        <p:nvSpPr>
          <p:cNvPr id="10" name="ZoneTexte 6">
            <a:extLst>
              <a:ext uri="{FF2B5EF4-FFF2-40B4-BE49-F238E27FC236}">
                <a16:creationId xmlns:a16="http://schemas.microsoft.com/office/drawing/2014/main" id="{48ADD736-0043-1CE7-7608-4EC3B6BD828E}"/>
              </a:ext>
            </a:extLst>
          </p:cNvPr>
          <p:cNvSpPr txBox="1"/>
          <p:nvPr/>
        </p:nvSpPr>
        <p:spPr>
          <a:xfrm>
            <a:off x="7378202" y="5177654"/>
            <a:ext cx="3814189" cy="338554"/>
          </a:xfrm>
          <a:prstGeom prst="rect">
            <a:avLst/>
          </a:prstGeom>
          <a:noFill/>
        </p:spPr>
        <p:txBody>
          <a:bodyPr wrap="square">
            <a:spAutoFit/>
          </a:bodyPr>
          <a:lstStyle/>
          <a:p>
            <a:pPr algn="ctr"/>
            <a:r>
              <a:rPr lang="en-CA" sz="1600" dirty="0">
                <a:latin typeface="Open Sans" panose="020B0606030504020204" pitchFamily="34" charset="0"/>
                <a:ea typeface="Open Sans" panose="020B0606030504020204" pitchFamily="34" charset="0"/>
                <a:cs typeface="Open Sans" panose="020B0606030504020204" pitchFamily="34" charset="0"/>
                <a:hlinkClick r:id="rId4"/>
              </a:rPr>
              <a:t>10.1088/1748-0221/18/02/T02005</a:t>
            </a:r>
            <a:endParaRPr lang="en-CA" sz="1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9270511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C36CC37-E66F-E480-B8C9-9C5C4F6E7AAC}"/>
              </a:ext>
            </a:extLst>
          </p:cNvPr>
          <p:cNvPicPr>
            <a:picLocks noChangeAspect="1"/>
          </p:cNvPicPr>
          <p:nvPr/>
        </p:nvPicPr>
        <p:blipFill>
          <a:blip r:embed="rId2"/>
          <a:stretch>
            <a:fillRect/>
          </a:stretch>
        </p:blipFill>
        <p:spPr>
          <a:xfrm>
            <a:off x="511727" y="201227"/>
            <a:ext cx="11190915" cy="6468475"/>
          </a:xfrm>
          <a:prstGeom prst="rect">
            <a:avLst/>
          </a:prstGeom>
        </p:spPr>
      </p:pic>
    </p:spTree>
    <p:extLst>
      <p:ext uri="{BB962C8B-B14F-4D97-AF65-F5344CB8AC3E}">
        <p14:creationId xmlns:p14="http://schemas.microsoft.com/office/powerpoint/2010/main" val="13874866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8"/>
          <p:cNvSpPr txBox="1">
            <a:spLocks noGrp="1"/>
          </p:cNvSpPr>
          <p:nvPr>
            <p:ph type="title"/>
          </p:nvPr>
        </p:nvSpPr>
        <p:spPr>
          <a:prstGeom prst="rect">
            <a:avLst/>
          </a:prstGeom>
        </p:spPr>
        <p:txBody>
          <a:bodyPr spcFirstLastPara="1" vert="horz" wrap="square" lIns="121900" tIns="121900" rIns="121900" bIns="121900" rtlCol="0" anchor="t" anchorCtr="0">
            <a:normAutofit/>
          </a:bodyPr>
          <a:lstStyle/>
          <a:p>
            <a:r>
              <a:rPr lang="en-CA" dirty="0"/>
              <a:t>Principle of operation</a:t>
            </a:r>
            <a:endParaRPr dirty="0"/>
          </a:p>
          <a:p>
            <a:endParaRPr dirty="0"/>
          </a:p>
        </p:txBody>
      </p:sp>
      <p:sp>
        <p:nvSpPr>
          <p:cNvPr id="97" name="Google Shape;97;p18"/>
          <p:cNvSpPr txBox="1">
            <a:spLocks noGrp="1"/>
          </p:cNvSpPr>
          <p:nvPr>
            <p:ph sz="half" idx="1"/>
          </p:nvPr>
        </p:nvSpPr>
        <p:spPr>
          <a:xfrm>
            <a:off x="599585" y="1295076"/>
            <a:ext cx="5597135" cy="5005426"/>
          </a:xfrm>
          <a:prstGeom prst="rect">
            <a:avLst/>
          </a:prstGeom>
        </p:spPr>
        <p:txBody>
          <a:bodyPr spcFirstLastPara="1" vert="horz" wrap="square" lIns="121900" tIns="121900" rIns="121900" bIns="121900" rtlCol="0" anchor="t" anchorCtr="0">
            <a:noAutofit/>
          </a:bodyPr>
          <a:lstStyle/>
          <a:p>
            <a:pPr marL="666746" indent="-514350">
              <a:lnSpc>
                <a:spcPct val="95000"/>
              </a:lnSpc>
              <a:spcBef>
                <a:spcPts val="300"/>
              </a:spcBef>
              <a:spcAft>
                <a:spcPts val="300"/>
              </a:spcAft>
              <a:buFont typeface="+mj-lt"/>
              <a:buAutoNum type="arabicPeriod"/>
            </a:pPr>
            <a:r>
              <a:rPr lang="en" sz="2000" dirty="0"/>
              <a:t>Gas molecules ionised by incoming particles</a:t>
            </a:r>
          </a:p>
          <a:p>
            <a:pPr marL="666746" indent="-514350">
              <a:lnSpc>
                <a:spcPct val="95000"/>
              </a:lnSpc>
              <a:spcBef>
                <a:spcPts val="300"/>
              </a:spcBef>
              <a:spcAft>
                <a:spcPts val="300"/>
              </a:spcAft>
              <a:buFont typeface="+mj-lt"/>
              <a:buAutoNum type="arabicPeriod"/>
            </a:pPr>
            <a:r>
              <a:rPr lang="en" sz="2000" dirty="0"/>
              <a:t>Freed primary electrons drift towards central anode</a:t>
            </a:r>
          </a:p>
          <a:p>
            <a:pPr marL="666746" indent="-514350">
              <a:lnSpc>
                <a:spcPct val="95000"/>
              </a:lnSpc>
              <a:spcBef>
                <a:spcPts val="300"/>
              </a:spcBef>
              <a:spcAft>
                <a:spcPts val="300"/>
              </a:spcAft>
              <a:buFont typeface="+mj-lt"/>
              <a:buAutoNum type="arabicPeriod"/>
            </a:pPr>
            <a:r>
              <a:rPr lang="en" sz="2000" dirty="0"/>
              <a:t>Townsend avalanche close to the anode </a:t>
            </a:r>
            <a:r>
              <a:rPr lang="en-CA" sz="2000" dirty="0"/>
              <a:t>produces secondary electron-ion pairs, amplifying </a:t>
            </a:r>
            <a:r>
              <a:rPr lang="en" sz="2000" dirty="0"/>
              <a:t>signal</a:t>
            </a:r>
          </a:p>
          <a:p>
            <a:pPr marL="666746" indent="-514350">
              <a:lnSpc>
                <a:spcPct val="95000"/>
              </a:lnSpc>
              <a:spcBef>
                <a:spcPts val="300"/>
              </a:spcBef>
              <a:spcAft>
                <a:spcPts val="300"/>
              </a:spcAft>
              <a:buFont typeface="+mj-lt"/>
              <a:buAutoNum type="arabicPeriod"/>
            </a:pPr>
            <a:r>
              <a:rPr lang="en" sz="2000" dirty="0"/>
              <a:t>Current induced in the anode by drifting secondary ions</a:t>
            </a:r>
          </a:p>
        </p:txBody>
      </p:sp>
      <p:pic>
        <p:nvPicPr>
          <p:cNvPr id="99" name="Google Shape;99;p18"/>
          <p:cNvPicPr preferRelativeResize="0">
            <a:picLocks noChangeAspect="1"/>
          </p:cNvPicPr>
          <p:nvPr/>
        </p:nvPicPr>
        <p:blipFill>
          <a:blip r:embed="rId3">
            <a:alphaModFix/>
          </a:blip>
          <a:stretch>
            <a:fillRect/>
          </a:stretch>
        </p:blipFill>
        <p:spPr>
          <a:xfrm>
            <a:off x="6048185" y="417998"/>
            <a:ext cx="5597135" cy="4892429"/>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9187FD0A-04B7-481B-AE02-6D7BC023BC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17099" y="310791"/>
            <a:ext cx="4942333" cy="2468970"/>
          </a:xfrm>
          <a:prstGeom prst="rect">
            <a:avLst/>
          </a:prstGeom>
        </p:spPr>
      </p:pic>
      <p:sp>
        <p:nvSpPr>
          <p:cNvPr id="2" name="Titre 1">
            <a:extLst>
              <a:ext uri="{FF2B5EF4-FFF2-40B4-BE49-F238E27FC236}">
                <a16:creationId xmlns:a16="http://schemas.microsoft.com/office/drawing/2014/main" id="{3A3DF6D3-362B-4E7B-A9D2-DEBF5EA67037}"/>
              </a:ext>
            </a:extLst>
          </p:cNvPr>
          <p:cNvSpPr>
            <a:spLocks noGrp="1"/>
          </p:cNvSpPr>
          <p:nvPr>
            <p:ph type="title"/>
          </p:nvPr>
        </p:nvSpPr>
        <p:spPr>
          <a:xfrm>
            <a:off x="599585" y="289758"/>
            <a:ext cx="4473306" cy="456159"/>
          </a:xfrm>
        </p:spPr>
        <p:txBody>
          <a:bodyPr/>
          <a:lstStyle/>
          <a:p>
            <a:r>
              <a:rPr lang="en-CA" dirty="0"/>
              <a:t>Double deconvolution</a:t>
            </a:r>
            <a:endParaRPr lang="fr-CA" dirty="0"/>
          </a:p>
        </p:txBody>
      </p:sp>
      <p:pic>
        <p:nvPicPr>
          <p:cNvPr id="12" name="Image 11">
            <a:extLst>
              <a:ext uri="{FF2B5EF4-FFF2-40B4-BE49-F238E27FC236}">
                <a16:creationId xmlns:a16="http://schemas.microsoft.com/office/drawing/2014/main" id="{FDF9DCE8-DB8B-4F9F-8F60-4B883B564DA0}"/>
              </a:ext>
            </a:extLst>
          </p:cNvPr>
          <p:cNvPicPr>
            <a:picLocks noChangeAspect="1"/>
          </p:cNvPicPr>
          <p:nvPr/>
        </p:nvPicPr>
        <p:blipFill rotWithShape="1">
          <a:blip r:embed="rId3">
            <a:extLst>
              <a:ext uri="{28A0092B-C50C-407E-A947-70E740481C1C}">
                <a14:useLocalDpi xmlns:a14="http://schemas.microsoft.com/office/drawing/2010/main" val="0"/>
              </a:ext>
            </a:extLst>
          </a:blip>
          <a:srcRect t="999" b="1"/>
          <a:stretch/>
        </p:blipFill>
        <p:spPr>
          <a:xfrm>
            <a:off x="526362" y="929431"/>
            <a:ext cx="4941081" cy="2443682"/>
          </a:xfrm>
          <a:prstGeom prst="rect">
            <a:avLst/>
          </a:prstGeom>
        </p:spPr>
      </p:pic>
      <p:pic>
        <p:nvPicPr>
          <p:cNvPr id="14" name="Image 13">
            <a:extLst>
              <a:ext uri="{FF2B5EF4-FFF2-40B4-BE49-F238E27FC236}">
                <a16:creationId xmlns:a16="http://schemas.microsoft.com/office/drawing/2014/main" id="{2285E3FE-4C3F-4569-A16F-12BC5808DC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30066" y="3049673"/>
            <a:ext cx="5160683" cy="2468344"/>
          </a:xfrm>
          <a:prstGeom prst="rect">
            <a:avLst/>
          </a:prstGeom>
        </p:spPr>
      </p:pic>
      <p:grpSp>
        <p:nvGrpSpPr>
          <p:cNvPr id="18" name="Groupe 17">
            <a:extLst>
              <a:ext uri="{FF2B5EF4-FFF2-40B4-BE49-F238E27FC236}">
                <a16:creationId xmlns:a16="http://schemas.microsoft.com/office/drawing/2014/main" id="{CB40BBAA-E775-4F25-81A3-1E2C3FBB45C6}"/>
              </a:ext>
            </a:extLst>
          </p:cNvPr>
          <p:cNvGrpSpPr/>
          <p:nvPr/>
        </p:nvGrpSpPr>
        <p:grpSpPr>
          <a:xfrm>
            <a:off x="7119111" y="311969"/>
            <a:ext cx="4941080" cy="2479405"/>
            <a:chOff x="6490047" y="1629284"/>
            <a:chExt cx="4941080" cy="2479405"/>
          </a:xfrm>
        </p:grpSpPr>
        <p:pic>
          <p:nvPicPr>
            <p:cNvPr id="16" name="Image 15">
              <a:extLst>
                <a:ext uri="{FF2B5EF4-FFF2-40B4-BE49-F238E27FC236}">
                  <a16:creationId xmlns:a16="http://schemas.microsoft.com/office/drawing/2014/main" id="{9CDE908C-8A81-422F-ADD1-5DD1AB32EE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0047" y="1640345"/>
              <a:ext cx="4941080" cy="2468344"/>
            </a:xfrm>
            <a:prstGeom prst="rect">
              <a:avLst/>
            </a:prstGeom>
          </p:spPr>
        </p:pic>
        <p:pic>
          <p:nvPicPr>
            <p:cNvPr id="8" name="Image 7">
              <a:extLst>
                <a:ext uri="{FF2B5EF4-FFF2-40B4-BE49-F238E27FC236}">
                  <a16:creationId xmlns:a16="http://schemas.microsoft.com/office/drawing/2014/main" id="{22EEE684-8C09-4809-B5FF-4E8E0EF164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90047" y="1629284"/>
              <a:ext cx="4941080" cy="2468344"/>
            </a:xfrm>
            <a:prstGeom prst="rect">
              <a:avLst/>
            </a:prstGeom>
          </p:spPr>
        </p:pic>
      </p:grpSp>
      <p:grpSp>
        <p:nvGrpSpPr>
          <p:cNvPr id="15" name="Groupe 14">
            <a:extLst>
              <a:ext uri="{FF2B5EF4-FFF2-40B4-BE49-F238E27FC236}">
                <a16:creationId xmlns:a16="http://schemas.microsoft.com/office/drawing/2014/main" id="{19D6635E-817F-4D57-BE4C-271E456152D5}"/>
              </a:ext>
            </a:extLst>
          </p:cNvPr>
          <p:cNvGrpSpPr/>
          <p:nvPr/>
        </p:nvGrpSpPr>
        <p:grpSpPr>
          <a:xfrm rot="7842479">
            <a:off x="5443166" y="1248379"/>
            <a:ext cx="1698209" cy="1404057"/>
            <a:chOff x="9223788" y="4898880"/>
            <a:chExt cx="1257672" cy="1178064"/>
          </a:xfrm>
        </p:grpSpPr>
        <p:sp>
          <p:nvSpPr>
            <p:cNvPr id="17" name="Arc plein 16">
              <a:extLst>
                <a:ext uri="{FF2B5EF4-FFF2-40B4-BE49-F238E27FC236}">
                  <a16:creationId xmlns:a16="http://schemas.microsoft.com/office/drawing/2014/main" id="{2E269F8E-191C-47A0-870C-6E66974F67E4}"/>
                </a:ext>
              </a:extLst>
            </p:cNvPr>
            <p:cNvSpPr/>
            <p:nvPr/>
          </p:nvSpPr>
          <p:spPr>
            <a:xfrm rot="10800000">
              <a:off x="9298866" y="4898880"/>
              <a:ext cx="1182594" cy="1178064"/>
            </a:xfrm>
            <a:prstGeom prst="blockArc">
              <a:avLst>
                <a:gd name="adj1" fmla="val 16105481"/>
                <a:gd name="adj2" fmla="val 284421"/>
                <a:gd name="adj3" fmla="val 7356"/>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solidFill>
                  <a:schemeClr val="tx1"/>
                </a:solidFill>
              </a:endParaRPr>
            </a:p>
          </p:txBody>
        </p:sp>
        <p:sp>
          <p:nvSpPr>
            <p:cNvPr id="19" name="Triangle isocèle 18">
              <a:extLst>
                <a:ext uri="{FF2B5EF4-FFF2-40B4-BE49-F238E27FC236}">
                  <a16:creationId xmlns:a16="http://schemas.microsoft.com/office/drawing/2014/main" id="{46519944-962E-491D-9C38-B3F9387CA101}"/>
                </a:ext>
              </a:extLst>
            </p:cNvPr>
            <p:cNvSpPr/>
            <p:nvPr/>
          </p:nvSpPr>
          <p:spPr>
            <a:xfrm rot="221928">
              <a:off x="9223788" y="5197629"/>
              <a:ext cx="254844" cy="252197"/>
            </a:xfrm>
            <a:prstGeom prst="triangle">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p>
          </p:txBody>
        </p:sp>
      </p:grpSp>
      <p:grpSp>
        <p:nvGrpSpPr>
          <p:cNvPr id="20" name="Groupe 19">
            <a:extLst>
              <a:ext uri="{FF2B5EF4-FFF2-40B4-BE49-F238E27FC236}">
                <a16:creationId xmlns:a16="http://schemas.microsoft.com/office/drawing/2014/main" id="{260D8A09-135B-424D-B8A3-A9B2A084BFED}"/>
              </a:ext>
            </a:extLst>
          </p:cNvPr>
          <p:cNvGrpSpPr/>
          <p:nvPr/>
        </p:nvGrpSpPr>
        <p:grpSpPr>
          <a:xfrm rot="8015014" flipH="1">
            <a:off x="6737116" y="2343777"/>
            <a:ext cx="1136320" cy="923053"/>
            <a:chOff x="9223788" y="4898880"/>
            <a:chExt cx="1257672" cy="1178064"/>
          </a:xfrm>
        </p:grpSpPr>
        <p:sp>
          <p:nvSpPr>
            <p:cNvPr id="21" name="Arc plein 20">
              <a:extLst>
                <a:ext uri="{FF2B5EF4-FFF2-40B4-BE49-F238E27FC236}">
                  <a16:creationId xmlns:a16="http://schemas.microsoft.com/office/drawing/2014/main" id="{CC066CC6-8C01-4374-B270-3B20911FCCB5}"/>
                </a:ext>
              </a:extLst>
            </p:cNvPr>
            <p:cNvSpPr/>
            <p:nvPr/>
          </p:nvSpPr>
          <p:spPr>
            <a:xfrm rot="10800000">
              <a:off x="9298866" y="4898880"/>
              <a:ext cx="1182594" cy="1178064"/>
            </a:xfrm>
            <a:prstGeom prst="blockArc">
              <a:avLst>
                <a:gd name="adj1" fmla="val 16105481"/>
                <a:gd name="adj2" fmla="val 284421"/>
                <a:gd name="adj3" fmla="val 7356"/>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solidFill>
                  <a:schemeClr val="tx1"/>
                </a:solidFill>
              </a:endParaRPr>
            </a:p>
          </p:txBody>
        </p:sp>
        <p:sp>
          <p:nvSpPr>
            <p:cNvPr id="22" name="Triangle isocèle 21">
              <a:extLst>
                <a:ext uri="{FF2B5EF4-FFF2-40B4-BE49-F238E27FC236}">
                  <a16:creationId xmlns:a16="http://schemas.microsoft.com/office/drawing/2014/main" id="{845CDED2-C000-465B-8918-B37897B0A5D0}"/>
                </a:ext>
              </a:extLst>
            </p:cNvPr>
            <p:cNvSpPr/>
            <p:nvPr/>
          </p:nvSpPr>
          <p:spPr>
            <a:xfrm rot="221928">
              <a:off x="9223788" y="5197629"/>
              <a:ext cx="254844" cy="252197"/>
            </a:xfrm>
            <a:prstGeom prst="triangle">
              <a:avLst/>
            </a:prstGeom>
            <a:ln w="6350"/>
          </p:spPr>
          <p:style>
            <a:lnRef idx="3">
              <a:schemeClr val="lt1"/>
            </a:lnRef>
            <a:fillRef idx="1">
              <a:schemeClr val="accent1"/>
            </a:fillRef>
            <a:effectRef idx="1">
              <a:schemeClr val="accent1"/>
            </a:effectRef>
            <a:fontRef idx="minor">
              <a:schemeClr val="lt1"/>
            </a:fontRef>
          </p:style>
          <p:txBody>
            <a:bodyPr rtlCol="0" anchor="ctr"/>
            <a:lstStyle/>
            <a:p>
              <a:pPr algn="ctr"/>
              <a:endParaRPr lang="fr-CA"/>
            </a:p>
          </p:txBody>
        </p:sp>
      </p:grpSp>
      <p:sp>
        <p:nvSpPr>
          <p:cNvPr id="23" name="ZoneTexte 22">
            <a:extLst>
              <a:ext uri="{FF2B5EF4-FFF2-40B4-BE49-F238E27FC236}">
                <a16:creationId xmlns:a16="http://schemas.microsoft.com/office/drawing/2014/main" id="{652F4EF3-AB72-4C08-984F-6C717E065ED3}"/>
              </a:ext>
            </a:extLst>
          </p:cNvPr>
          <p:cNvSpPr txBox="1"/>
          <p:nvPr/>
        </p:nvSpPr>
        <p:spPr>
          <a:xfrm>
            <a:off x="5615191" y="2712278"/>
            <a:ext cx="1253690" cy="307777"/>
          </a:xfrm>
          <a:prstGeom prst="rect">
            <a:avLst/>
          </a:prstGeom>
          <a:noFill/>
        </p:spPr>
        <p:txBody>
          <a:bodyPr wrap="square" rtlCol="0">
            <a:spAutoFit/>
          </a:bodyPr>
          <a:lstStyle/>
          <a:p>
            <a:pPr algn="r"/>
            <a:r>
              <a:rPr lang="en-CA" sz="1400" dirty="0">
                <a:latin typeface="Open Sans" panose="020B0606030504020204" pitchFamily="34" charset="0"/>
                <a:ea typeface="Open Sans" panose="020B0606030504020204" pitchFamily="34" charset="0"/>
                <a:cs typeface="Open Sans" panose="020B0606030504020204" pitchFamily="34" charset="0"/>
              </a:rPr>
              <a:t>Integration</a:t>
            </a:r>
          </a:p>
        </p:txBody>
      </p:sp>
      <p:sp>
        <p:nvSpPr>
          <p:cNvPr id="24" name="ZoneTexte 23">
            <a:extLst>
              <a:ext uri="{FF2B5EF4-FFF2-40B4-BE49-F238E27FC236}">
                <a16:creationId xmlns:a16="http://schemas.microsoft.com/office/drawing/2014/main" id="{0F7881B1-45E4-4163-92DE-9DC016458FBF}"/>
              </a:ext>
            </a:extLst>
          </p:cNvPr>
          <p:cNvSpPr txBox="1"/>
          <p:nvPr/>
        </p:nvSpPr>
        <p:spPr>
          <a:xfrm>
            <a:off x="5637711" y="685866"/>
            <a:ext cx="1422146" cy="523220"/>
          </a:xfrm>
          <a:prstGeom prst="rect">
            <a:avLst/>
          </a:prstGeom>
          <a:noFill/>
        </p:spPr>
        <p:txBody>
          <a:bodyPr wrap="square" rtlCol="0">
            <a:spAutoFit/>
          </a:bodyPr>
          <a:lstStyle/>
          <a:p>
            <a:pPr algn="ctr"/>
            <a:r>
              <a:rPr lang="en-CA" sz="1400" dirty="0">
                <a:latin typeface="Open Sans" panose="020B0606030504020204" pitchFamily="34" charset="0"/>
                <a:ea typeface="Open Sans" panose="020B0606030504020204" pitchFamily="34" charset="0"/>
                <a:cs typeface="Open Sans" panose="020B0606030504020204" pitchFamily="34" charset="0"/>
              </a:rPr>
              <a:t>Double deconvolution</a:t>
            </a:r>
          </a:p>
        </p:txBody>
      </p:sp>
      <p:sp>
        <p:nvSpPr>
          <p:cNvPr id="4" name="ZoneTexte 3">
            <a:extLst>
              <a:ext uri="{FF2B5EF4-FFF2-40B4-BE49-F238E27FC236}">
                <a16:creationId xmlns:a16="http://schemas.microsoft.com/office/drawing/2014/main" id="{C6FC1BD0-851D-494E-8673-A52A432EF29B}"/>
              </a:ext>
            </a:extLst>
          </p:cNvPr>
          <p:cNvSpPr txBox="1"/>
          <p:nvPr/>
        </p:nvSpPr>
        <p:spPr>
          <a:xfrm>
            <a:off x="878889" y="3798541"/>
            <a:ext cx="4739098" cy="2308324"/>
          </a:xfrm>
          <a:prstGeom prst="rect">
            <a:avLst/>
          </a:prstGeom>
          <a:noFill/>
        </p:spPr>
        <p:txBody>
          <a:bodyPr wrap="square" rtlCol="0">
            <a:spAutoFit/>
          </a:bodyPr>
          <a:lstStyle/>
          <a:p>
            <a:pPr marL="285750" indent="-285750" algn="just">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Signal amplitude underestimated due to the exponential decay of the preamplifier</a:t>
            </a:r>
          </a:p>
          <a:p>
            <a:pPr marL="285750" indent="-285750" algn="just">
              <a:buFont typeface="Arial" panose="020B0604020202020204" pitchFamily="34" charset="0"/>
              <a:buChar char="•"/>
            </a:pPr>
            <a:endParaRPr lang="en-CA" dirty="0">
              <a:latin typeface="Open Sans" panose="020B0606030504020204" pitchFamily="34" charset="0"/>
              <a:ea typeface="Open Sans" panose="020B0606030504020204" pitchFamily="34" charset="0"/>
              <a:cs typeface="Open Sans" panose="020B0606030504020204" pitchFamily="34" charset="0"/>
            </a:endParaRPr>
          </a:p>
          <a:p>
            <a:pPr marL="285750" indent="-285750" algn="just">
              <a:buFont typeface="Arial" panose="020B0604020202020204" pitchFamily="34" charset="0"/>
              <a:buChar char="•"/>
            </a:pPr>
            <a:r>
              <a:rPr lang="en-CA" dirty="0">
                <a:latin typeface="Open Sans" panose="020B0606030504020204" pitchFamily="34" charset="0"/>
                <a:ea typeface="Open Sans" panose="020B0606030504020204" pitchFamily="34" charset="0"/>
                <a:cs typeface="Open Sans" panose="020B0606030504020204" pitchFamily="34" charset="0"/>
              </a:rPr>
              <a:t>Full amplitude (energy) is retrieved by doing a double deconvolution of the raw signal, and then integrating the pulses</a:t>
            </a:r>
            <a:endParaRPr lang="fr-CA" dirty="0">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724F0A76-BB76-68AD-76AB-942A1D833289}"/>
              </a:ext>
            </a:extLst>
          </p:cNvPr>
          <p:cNvSpPr txBox="1"/>
          <p:nvPr/>
        </p:nvSpPr>
        <p:spPr>
          <a:xfrm>
            <a:off x="232878" y="1165023"/>
            <a:ext cx="461665" cy="1679499"/>
          </a:xfrm>
          <a:prstGeom prst="rect">
            <a:avLst/>
          </a:prstGeom>
          <a:solidFill>
            <a:schemeClr val="bg2"/>
          </a:solidFill>
        </p:spPr>
        <p:txBody>
          <a:bodyPr vert="vert270" wrap="none" rtlCol="0">
            <a:spAutoFit/>
          </a:bodyPr>
          <a:lstStyle/>
          <a:p>
            <a:r>
              <a:rPr lang="en-CA" dirty="0">
                <a:latin typeface="Open Sans" panose="020B0606030504020204" pitchFamily="34" charset="0"/>
                <a:ea typeface="Open Sans" panose="020B0606030504020204" pitchFamily="34" charset="0"/>
                <a:cs typeface="Open Sans" panose="020B0606030504020204" pitchFamily="34" charset="0"/>
              </a:rPr>
              <a:t>Voltage (ADUs)</a:t>
            </a:r>
          </a:p>
        </p:txBody>
      </p:sp>
      <p:sp>
        <p:nvSpPr>
          <p:cNvPr id="6" name="TextBox 5">
            <a:extLst>
              <a:ext uri="{FF2B5EF4-FFF2-40B4-BE49-F238E27FC236}">
                <a16:creationId xmlns:a16="http://schemas.microsoft.com/office/drawing/2014/main" id="{144CC8E1-7663-2577-090D-D13BB47E1A5B}"/>
              </a:ext>
            </a:extLst>
          </p:cNvPr>
          <p:cNvSpPr txBox="1"/>
          <p:nvPr/>
        </p:nvSpPr>
        <p:spPr>
          <a:xfrm>
            <a:off x="2432088" y="3245695"/>
            <a:ext cx="1165704" cy="369332"/>
          </a:xfrm>
          <a:prstGeom prst="rect">
            <a:avLst/>
          </a:prstGeom>
          <a:solidFill>
            <a:schemeClr val="bg2"/>
          </a:solidFill>
        </p:spPr>
        <p:txBody>
          <a:bodyPr vert="horz" wrap="none" rtlCol="0">
            <a:spAutoFit/>
          </a:bodyPr>
          <a:lstStyle/>
          <a:p>
            <a:r>
              <a:rPr lang="en-CA" dirty="0">
                <a:latin typeface="Open Sans" panose="020B0606030504020204" pitchFamily="34" charset="0"/>
                <a:ea typeface="Open Sans" panose="020B0606030504020204" pitchFamily="34" charset="0"/>
                <a:cs typeface="Open Sans" panose="020B0606030504020204" pitchFamily="34" charset="0"/>
              </a:rPr>
              <a:t>Time (</a:t>
            </a:r>
            <a:r>
              <a:rPr lang="el-GR" dirty="0">
                <a:latin typeface="Open Sans" panose="020B0606030504020204" pitchFamily="34" charset="0"/>
                <a:ea typeface="Open Sans" panose="020B0606030504020204" pitchFamily="34" charset="0"/>
                <a:cs typeface="Open Sans" panose="020B0606030504020204" pitchFamily="34" charset="0"/>
              </a:rPr>
              <a:t>μ</a:t>
            </a:r>
            <a:r>
              <a:rPr lang="en-CA" dirty="0">
                <a:latin typeface="Open Sans" panose="020B0606030504020204" pitchFamily="34" charset="0"/>
                <a:ea typeface="Open Sans" panose="020B0606030504020204" pitchFamily="34" charset="0"/>
                <a:cs typeface="Open Sans" panose="020B0606030504020204" pitchFamily="34" charset="0"/>
              </a:rPr>
              <a:t>s)</a:t>
            </a:r>
          </a:p>
        </p:txBody>
      </p:sp>
    </p:spTree>
    <p:extLst>
      <p:ext uri="{BB962C8B-B14F-4D97-AF65-F5344CB8AC3E}">
        <p14:creationId xmlns:p14="http://schemas.microsoft.com/office/powerpoint/2010/main" val="58698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A1C6E-8E1A-88B7-6A58-1A9D59A2964C}"/>
              </a:ext>
            </a:extLst>
          </p:cNvPr>
          <p:cNvSpPr>
            <a:spLocks noGrp="1"/>
          </p:cNvSpPr>
          <p:nvPr>
            <p:ph type="title"/>
          </p:nvPr>
        </p:nvSpPr>
        <p:spPr>
          <a:xfrm>
            <a:off x="539620" y="545537"/>
            <a:ext cx="10515600" cy="777875"/>
          </a:xfrm>
        </p:spPr>
        <p:txBody>
          <a:bodyPr/>
          <a:lstStyle/>
          <a:p>
            <a:r>
              <a:rPr lang="en-CA" dirty="0"/>
              <a:t>Single-electron background</a:t>
            </a:r>
          </a:p>
        </p:txBody>
      </p:sp>
      <p:sp>
        <p:nvSpPr>
          <p:cNvPr id="3" name="Content Placeholder 2">
            <a:extLst>
              <a:ext uri="{FF2B5EF4-FFF2-40B4-BE49-F238E27FC236}">
                <a16:creationId xmlns:a16="http://schemas.microsoft.com/office/drawing/2014/main" id="{96A4CAF8-3800-2614-980D-2101FCC55B5E}"/>
              </a:ext>
            </a:extLst>
          </p:cNvPr>
          <p:cNvSpPr>
            <a:spLocks noGrp="1"/>
          </p:cNvSpPr>
          <p:nvPr>
            <p:ph idx="1"/>
          </p:nvPr>
        </p:nvSpPr>
        <p:spPr>
          <a:xfrm>
            <a:off x="7837971" y="1909233"/>
            <a:ext cx="4055533" cy="4147617"/>
          </a:xfrm>
        </p:spPr>
        <p:txBody>
          <a:bodyPr>
            <a:normAutofit/>
          </a:bodyPr>
          <a:lstStyle/>
          <a:p>
            <a:r>
              <a:rPr lang="en-CA" sz="1800" dirty="0"/>
              <a:t>Limiting factor for our WIMP exclusion limits </a:t>
            </a:r>
            <a:endParaRPr lang="en-US" sz="1800" dirty="0"/>
          </a:p>
          <a:p>
            <a:r>
              <a:rPr lang="en-US" sz="1800" dirty="0"/>
              <a:t>Mechanism of this background not known </a:t>
            </a:r>
          </a:p>
          <a:p>
            <a:pPr lvl="1"/>
            <a:r>
              <a:rPr lang="en-US" sz="1800" dirty="0"/>
              <a:t>Hypothesis: it is similar to that for “alpha tails”, but generated by lower-energy events</a:t>
            </a:r>
          </a:p>
          <a:p>
            <a:pPr lvl="1"/>
            <a:endParaRPr lang="en-US" dirty="0"/>
          </a:p>
        </p:txBody>
      </p:sp>
      <p:pic>
        <p:nvPicPr>
          <p:cNvPr id="5" name="Picture 4">
            <a:extLst>
              <a:ext uri="{FF2B5EF4-FFF2-40B4-BE49-F238E27FC236}">
                <a16:creationId xmlns:a16="http://schemas.microsoft.com/office/drawing/2014/main" id="{21DE1768-D29D-91D4-54BC-465891BB6D3A}"/>
              </a:ext>
            </a:extLst>
          </p:cNvPr>
          <p:cNvPicPr>
            <a:picLocks noChangeAspect="1"/>
          </p:cNvPicPr>
          <p:nvPr/>
        </p:nvPicPr>
        <p:blipFill>
          <a:blip r:embed="rId2"/>
          <a:stretch>
            <a:fillRect/>
          </a:stretch>
        </p:blipFill>
        <p:spPr>
          <a:xfrm>
            <a:off x="417029" y="1642924"/>
            <a:ext cx="7219904" cy="3572151"/>
          </a:xfrm>
          <a:prstGeom prst="rect">
            <a:avLst/>
          </a:prstGeom>
        </p:spPr>
      </p:pic>
      <p:sp>
        <p:nvSpPr>
          <p:cNvPr id="8" name="Content Placeholder 2">
            <a:extLst>
              <a:ext uri="{FF2B5EF4-FFF2-40B4-BE49-F238E27FC236}">
                <a16:creationId xmlns:a16="http://schemas.microsoft.com/office/drawing/2014/main" id="{6472EBB0-937B-D64C-7E35-7CA9A8FCFB19}"/>
              </a:ext>
            </a:extLst>
          </p:cNvPr>
          <p:cNvSpPr txBox="1">
            <a:spLocks/>
          </p:cNvSpPr>
          <p:nvPr/>
        </p:nvSpPr>
        <p:spPr>
          <a:xfrm>
            <a:off x="1376914" y="5404136"/>
            <a:ext cx="5300134" cy="65271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latin typeface="Open Sans" panose="020B0606030504020204" pitchFamily="34" charset="0"/>
                <a:ea typeface="Open Sans" panose="020B0606030504020204" pitchFamily="34" charset="0"/>
                <a:cs typeface="Open Sans" panose="020B0606030504020204" pitchFamily="34" charset="0"/>
              </a:rPr>
              <a:t>Typical double-deconvolved signal from a single primary electron</a:t>
            </a:r>
          </a:p>
        </p:txBody>
      </p:sp>
      <p:sp>
        <p:nvSpPr>
          <p:cNvPr id="4" name="Slide Number Placeholder 3">
            <a:extLst>
              <a:ext uri="{FF2B5EF4-FFF2-40B4-BE49-F238E27FC236}">
                <a16:creationId xmlns:a16="http://schemas.microsoft.com/office/drawing/2014/main" id="{ECA8C8EA-D934-40EB-F1D1-09B973B6DC7C}"/>
              </a:ext>
            </a:extLst>
          </p:cNvPr>
          <p:cNvSpPr>
            <a:spLocks noGrp="1"/>
          </p:cNvSpPr>
          <p:nvPr>
            <p:ph type="sldNum" sz="quarter" idx="4294967295"/>
          </p:nvPr>
        </p:nvSpPr>
        <p:spPr>
          <a:xfrm>
            <a:off x="11496675" y="6063512"/>
            <a:ext cx="552202" cy="365125"/>
          </a:xfrm>
        </p:spPr>
        <p:txBody>
          <a:bodyPr/>
          <a:lstStyle/>
          <a:p>
            <a:fld id="{A36F5919-7E1D-4124-AB92-228F2DDA10E9}" type="slidenum">
              <a:rPr lang="en-CA" smtClean="0"/>
              <a:t>33</a:t>
            </a:fld>
            <a:endParaRPr lang="en-CA"/>
          </a:p>
        </p:txBody>
      </p:sp>
    </p:spTree>
    <p:extLst>
      <p:ext uri="{BB962C8B-B14F-4D97-AF65-F5344CB8AC3E}">
        <p14:creationId xmlns:p14="http://schemas.microsoft.com/office/powerpoint/2010/main" val="23946681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015F732-C649-D88C-985A-C0C4C0CA0B29}"/>
              </a:ext>
            </a:extLst>
          </p:cNvPr>
          <p:cNvPicPr>
            <a:picLocks noChangeAspect="1"/>
          </p:cNvPicPr>
          <p:nvPr/>
        </p:nvPicPr>
        <p:blipFill>
          <a:blip r:embed="rId2"/>
          <a:stretch>
            <a:fillRect/>
          </a:stretch>
        </p:blipFill>
        <p:spPr>
          <a:xfrm>
            <a:off x="165100" y="102413"/>
            <a:ext cx="11861800" cy="6653174"/>
          </a:xfrm>
          <a:prstGeom prst="rect">
            <a:avLst/>
          </a:prstGeom>
        </p:spPr>
      </p:pic>
      <p:sp>
        <p:nvSpPr>
          <p:cNvPr id="6" name="TextBox 5">
            <a:extLst>
              <a:ext uri="{FF2B5EF4-FFF2-40B4-BE49-F238E27FC236}">
                <a16:creationId xmlns:a16="http://schemas.microsoft.com/office/drawing/2014/main" id="{2EC0E23C-B109-48C0-8CB1-0C7D2EDA1C64}"/>
              </a:ext>
            </a:extLst>
          </p:cNvPr>
          <p:cNvSpPr txBox="1"/>
          <p:nvPr/>
        </p:nvSpPr>
        <p:spPr>
          <a:xfrm>
            <a:off x="9364133" y="6443133"/>
            <a:ext cx="2662768" cy="369332"/>
          </a:xfrm>
          <a:prstGeom prst="rect">
            <a:avLst/>
          </a:prstGeom>
          <a:noFill/>
        </p:spPr>
        <p:txBody>
          <a:bodyPr wrap="square" rtlCol="0">
            <a:spAutoFit/>
          </a:bodyPr>
          <a:lstStyle/>
          <a:p>
            <a:pPr algn="r"/>
            <a:r>
              <a:rPr lang="en-CA" dirty="0"/>
              <a:t>F Vazquez de Sola</a:t>
            </a:r>
          </a:p>
        </p:txBody>
      </p:sp>
    </p:spTree>
    <p:extLst>
      <p:ext uri="{BB962C8B-B14F-4D97-AF65-F5344CB8AC3E}">
        <p14:creationId xmlns:p14="http://schemas.microsoft.com/office/powerpoint/2010/main" val="11185679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F17181-A8AC-E9AC-A9BE-5BD8B4A083F6}"/>
            </a:ext>
          </a:extLst>
        </p:cNvPr>
        <p:cNvGrpSpPr/>
        <p:nvPr/>
      </p:nvGrpSpPr>
      <p:grpSpPr>
        <a:xfrm>
          <a:off x="0" y="0"/>
          <a:ext cx="0" cy="0"/>
          <a:chOff x="0" y="0"/>
          <a:chExt cx="0" cy="0"/>
        </a:xfrm>
      </p:grpSpPr>
      <p:grpSp>
        <p:nvGrpSpPr>
          <p:cNvPr id="3" name="Groupe 8">
            <a:extLst>
              <a:ext uri="{FF2B5EF4-FFF2-40B4-BE49-F238E27FC236}">
                <a16:creationId xmlns:a16="http://schemas.microsoft.com/office/drawing/2014/main" id="{D1632CF8-A659-8E35-4118-E8BF36000D9B}"/>
              </a:ext>
            </a:extLst>
          </p:cNvPr>
          <p:cNvGrpSpPr/>
          <p:nvPr/>
        </p:nvGrpSpPr>
        <p:grpSpPr>
          <a:xfrm>
            <a:off x="6252596" y="1128538"/>
            <a:ext cx="5939404" cy="3897195"/>
            <a:chOff x="599585" y="2608510"/>
            <a:chExt cx="6171118" cy="3643493"/>
          </a:xfrm>
        </p:grpSpPr>
        <p:pic>
          <p:nvPicPr>
            <p:cNvPr id="8" name="Image 3">
              <a:extLst>
                <a:ext uri="{FF2B5EF4-FFF2-40B4-BE49-F238E27FC236}">
                  <a16:creationId xmlns:a16="http://schemas.microsoft.com/office/drawing/2014/main" id="{64076EB9-74A2-EFEB-0EE0-22962D9CC6F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0499" y="2743200"/>
              <a:ext cx="6040204" cy="3508803"/>
            </a:xfrm>
            <a:prstGeom prst="rect">
              <a:avLst/>
            </a:prstGeom>
          </p:spPr>
        </p:pic>
        <p:pic>
          <p:nvPicPr>
            <p:cNvPr id="9" name="Image 7">
              <a:extLst>
                <a:ext uri="{FF2B5EF4-FFF2-40B4-BE49-F238E27FC236}">
                  <a16:creationId xmlns:a16="http://schemas.microsoft.com/office/drawing/2014/main" id="{D6063ECB-7DBE-5367-F6C6-A33101A665F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9585" y="2608510"/>
              <a:ext cx="1390984" cy="925939"/>
            </a:xfrm>
            <a:prstGeom prst="rect">
              <a:avLst/>
            </a:prstGeom>
          </p:spPr>
        </p:pic>
      </p:grpSp>
      <p:sp>
        <p:nvSpPr>
          <p:cNvPr id="2" name="Titre 1">
            <a:extLst>
              <a:ext uri="{FF2B5EF4-FFF2-40B4-BE49-F238E27FC236}">
                <a16:creationId xmlns:a16="http://schemas.microsoft.com/office/drawing/2014/main" id="{4F859982-FEB8-5C0E-52E3-39F826377B28}"/>
              </a:ext>
            </a:extLst>
          </p:cNvPr>
          <p:cNvSpPr>
            <a:spLocks noGrp="1"/>
          </p:cNvSpPr>
          <p:nvPr>
            <p:ph type="title"/>
          </p:nvPr>
        </p:nvSpPr>
        <p:spPr>
          <a:xfrm>
            <a:off x="599585" y="490809"/>
            <a:ext cx="10897200" cy="627189"/>
          </a:xfrm>
        </p:spPr>
        <p:txBody>
          <a:bodyPr/>
          <a:lstStyle/>
          <a:p>
            <a:r>
              <a:rPr lang="en-US" dirty="0"/>
              <a:t>New Experiments with Spheres–Gas (NEWS-G) </a:t>
            </a:r>
            <a:endParaRPr lang="fr-CA" dirty="0"/>
          </a:p>
        </p:txBody>
      </p:sp>
      <p:sp>
        <p:nvSpPr>
          <p:cNvPr id="5" name="Espace réservé du contenu 4">
            <a:extLst>
              <a:ext uri="{FF2B5EF4-FFF2-40B4-BE49-F238E27FC236}">
                <a16:creationId xmlns:a16="http://schemas.microsoft.com/office/drawing/2014/main" id="{D91E0BFB-7214-40F0-F9CF-BA1CF271ED19}"/>
              </a:ext>
            </a:extLst>
          </p:cNvPr>
          <p:cNvSpPr>
            <a:spLocks noGrp="1"/>
          </p:cNvSpPr>
          <p:nvPr>
            <p:ph sz="half" idx="1"/>
          </p:nvPr>
        </p:nvSpPr>
        <p:spPr>
          <a:xfrm>
            <a:off x="695215" y="1117998"/>
            <a:ext cx="5813406" cy="5005747"/>
          </a:xfrm>
        </p:spPr>
        <p:txBody>
          <a:bodyPr/>
          <a:lstStyle/>
          <a:p>
            <a:r>
              <a:rPr lang="en-CA" sz="2000" dirty="0"/>
              <a:t>Copper 140 cm diameter spherical proportional counter to search for low-mass dark matter </a:t>
            </a:r>
          </a:p>
          <a:p>
            <a:r>
              <a:rPr lang="en-CA" sz="2000" dirty="0"/>
              <a:t>Operating at SNOLAB, Sudbury, Canada since 2021</a:t>
            </a:r>
          </a:p>
          <a:p>
            <a:r>
              <a:rPr lang="en-CA" sz="2000" dirty="0"/>
              <a:t>Can resolve individual ionization electrons </a:t>
            </a:r>
          </a:p>
        </p:txBody>
      </p:sp>
      <p:sp>
        <p:nvSpPr>
          <p:cNvPr id="10" name="ZoneTexte 6">
            <a:extLst>
              <a:ext uri="{FF2B5EF4-FFF2-40B4-BE49-F238E27FC236}">
                <a16:creationId xmlns:a16="http://schemas.microsoft.com/office/drawing/2014/main" id="{9C604B0E-E3CF-7960-340E-98F4FF95666E}"/>
              </a:ext>
            </a:extLst>
          </p:cNvPr>
          <p:cNvSpPr txBox="1"/>
          <p:nvPr/>
        </p:nvSpPr>
        <p:spPr>
          <a:xfrm>
            <a:off x="7378202" y="5035041"/>
            <a:ext cx="3814189" cy="338554"/>
          </a:xfrm>
          <a:prstGeom prst="rect">
            <a:avLst/>
          </a:prstGeom>
          <a:noFill/>
        </p:spPr>
        <p:txBody>
          <a:bodyPr wrap="square">
            <a:spAutoFit/>
          </a:bodyPr>
          <a:lstStyle/>
          <a:p>
            <a:pPr algn="ctr"/>
            <a:r>
              <a:rPr lang="en-CA" sz="1600" dirty="0">
                <a:latin typeface="Open Sans" panose="020B0606030504020204" pitchFamily="34" charset="0"/>
                <a:ea typeface="Open Sans" panose="020B0606030504020204" pitchFamily="34" charset="0"/>
                <a:cs typeface="Open Sans" panose="020B0606030504020204" pitchFamily="34" charset="0"/>
                <a:hlinkClick r:id="rId4"/>
              </a:rPr>
              <a:t>10.1088/1748-0221/18/02/T02005</a:t>
            </a:r>
            <a:endParaRPr lang="en-CA" sz="16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4491695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9CAA16-9A98-83F7-2DD5-585004ECA5F5}"/>
              </a:ext>
            </a:extLst>
          </p:cNvPr>
          <p:cNvSpPr>
            <a:spLocks noGrp="1"/>
          </p:cNvSpPr>
          <p:nvPr>
            <p:ph type="ctrTitle"/>
          </p:nvPr>
        </p:nvSpPr>
        <p:spPr/>
        <p:txBody>
          <a:bodyPr/>
          <a:lstStyle/>
          <a:p>
            <a:endParaRPr lang="en-CA">
              <a:latin typeface="Arial" panose="020B0604020202020204" pitchFamily="34" charset="0"/>
              <a:cs typeface="Arial" panose="020B0604020202020204" pitchFamily="34" charset="0"/>
            </a:endParaRPr>
          </a:p>
        </p:txBody>
      </p:sp>
      <p:sp>
        <p:nvSpPr>
          <p:cNvPr id="3" name="Subtitle 2">
            <a:extLst>
              <a:ext uri="{FF2B5EF4-FFF2-40B4-BE49-F238E27FC236}">
                <a16:creationId xmlns:a16="http://schemas.microsoft.com/office/drawing/2014/main" id="{2ACF7721-6CAA-5795-EBB7-BF641AC244BD}"/>
              </a:ext>
            </a:extLst>
          </p:cNvPr>
          <p:cNvSpPr>
            <a:spLocks noGrp="1"/>
          </p:cNvSpPr>
          <p:nvPr>
            <p:ph type="subTitle" idx="1"/>
          </p:nvPr>
        </p:nvSpPr>
        <p:spPr/>
        <p:txBody>
          <a:bodyPr/>
          <a:lstStyle/>
          <a:p>
            <a:endParaRPr lang="en-CA">
              <a:latin typeface="Arial" panose="020B060402020202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441248BF-5DD1-EA92-288D-383E3A6BD18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050" y="228600"/>
            <a:ext cx="11391900" cy="64008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EEAC3B1-B074-EF02-1BBF-BD79EE327AFC}"/>
              </a:ext>
            </a:extLst>
          </p:cNvPr>
          <p:cNvSpPr txBox="1"/>
          <p:nvPr/>
        </p:nvSpPr>
        <p:spPr>
          <a:xfrm>
            <a:off x="10668000" y="6488668"/>
            <a:ext cx="956808" cy="369332"/>
          </a:xfrm>
          <a:prstGeom prst="rect">
            <a:avLst/>
          </a:prstGeom>
          <a:noFill/>
        </p:spPr>
        <p:txBody>
          <a:bodyPr wrap="square" rtlCol="0">
            <a:spAutoFit/>
          </a:bodyPr>
          <a:lstStyle/>
          <a:p>
            <a:pPr algn="r"/>
            <a:r>
              <a:rPr lang="en-CA" dirty="0">
                <a:cs typeface="Arial" panose="020B0604020202020204" pitchFamily="34" charset="0"/>
              </a:rPr>
              <a:t>P Gros</a:t>
            </a:r>
          </a:p>
        </p:txBody>
      </p:sp>
      <p:sp>
        <p:nvSpPr>
          <p:cNvPr id="5" name="Slide Number Placeholder 4">
            <a:extLst>
              <a:ext uri="{FF2B5EF4-FFF2-40B4-BE49-F238E27FC236}">
                <a16:creationId xmlns:a16="http://schemas.microsoft.com/office/drawing/2014/main" id="{F3829B0B-1BC0-31C1-B273-AE4E04271AB6}"/>
              </a:ext>
            </a:extLst>
          </p:cNvPr>
          <p:cNvSpPr>
            <a:spLocks noGrp="1"/>
          </p:cNvSpPr>
          <p:nvPr>
            <p:ph type="sldNum" sz="quarter" idx="4294967295"/>
          </p:nvPr>
        </p:nvSpPr>
        <p:spPr>
          <a:xfrm>
            <a:off x="11496675" y="6063512"/>
            <a:ext cx="552202" cy="365125"/>
          </a:xfrm>
        </p:spPr>
        <p:txBody>
          <a:bodyPr/>
          <a:lstStyle/>
          <a:p>
            <a:fld id="{A36F5919-7E1D-4124-AB92-228F2DDA10E9}" type="slidenum">
              <a:rPr lang="en-CA" smtClean="0"/>
              <a:t>5</a:t>
            </a:fld>
            <a:endParaRPr lang="en-CA"/>
          </a:p>
        </p:txBody>
      </p:sp>
    </p:spTree>
    <p:extLst>
      <p:ext uri="{BB962C8B-B14F-4D97-AF65-F5344CB8AC3E}">
        <p14:creationId xmlns:p14="http://schemas.microsoft.com/office/powerpoint/2010/main" val="36506549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5C02E4D0-200C-743C-6948-8725B8AD90EB}"/>
              </a:ext>
            </a:extLst>
          </p:cNvPr>
          <p:cNvGrpSpPr>
            <a:grpSpLocks noChangeAspect="1"/>
          </p:cNvGrpSpPr>
          <p:nvPr/>
        </p:nvGrpSpPr>
        <p:grpSpPr>
          <a:xfrm>
            <a:off x="170056" y="256252"/>
            <a:ext cx="8050213" cy="6251055"/>
            <a:chOff x="170056" y="-276044"/>
            <a:chExt cx="8831848" cy="6858000"/>
          </a:xfrm>
        </p:grpSpPr>
        <p:pic>
          <p:nvPicPr>
            <p:cNvPr id="4" name="Picture 3">
              <a:extLst>
                <a:ext uri="{FF2B5EF4-FFF2-40B4-BE49-F238E27FC236}">
                  <a16:creationId xmlns:a16="http://schemas.microsoft.com/office/drawing/2014/main" id="{9DB99AB5-FA07-D23E-542B-44FBB6EE5A01}"/>
                </a:ext>
              </a:extLst>
            </p:cNvPr>
            <p:cNvPicPr>
              <a:picLocks noChangeAspect="1"/>
            </p:cNvPicPr>
            <p:nvPr/>
          </p:nvPicPr>
          <p:blipFill>
            <a:blip r:embed="rId2"/>
            <a:stretch>
              <a:fillRect/>
            </a:stretch>
          </p:blipFill>
          <p:spPr>
            <a:xfrm>
              <a:off x="170056" y="-276044"/>
              <a:ext cx="8831848" cy="6858000"/>
            </a:xfrm>
            <a:prstGeom prst="rect">
              <a:avLst/>
            </a:prstGeom>
          </p:spPr>
        </p:pic>
        <p:sp>
          <p:nvSpPr>
            <p:cNvPr id="5" name="Rectangle 4">
              <a:extLst>
                <a:ext uri="{FF2B5EF4-FFF2-40B4-BE49-F238E27FC236}">
                  <a16:creationId xmlns:a16="http://schemas.microsoft.com/office/drawing/2014/main" id="{00C2253A-DA3C-2CF9-2D62-957C888E4CC6}"/>
                </a:ext>
              </a:extLst>
            </p:cNvPr>
            <p:cNvSpPr/>
            <p:nvPr/>
          </p:nvSpPr>
          <p:spPr>
            <a:xfrm rot="3922068">
              <a:off x="1988191" y="2859286"/>
              <a:ext cx="964734" cy="402672"/>
            </a:xfrm>
            <a:prstGeom prst="rect">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7" name="TextBox 6">
            <a:extLst>
              <a:ext uri="{FF2B5EF4-FFF2-40B4-BE49-F238E27FC236}">
                <a16:creationId xmlns:a16="http://schemas.microsoft.com/office/drawing/2014/main" id="{39CB8E03-B110-0E1E-78E1-9FE1C9C40F0B}"/>
              </a:ext>
            </a:extLst>
          </p:cNvPr>
          <p:cNvSpPr txBox="1"/>
          <p:nvPr/>
        </p:nvSpPr>
        <p:spPr>
          <a:xfrm>
            <a:off x="1147861" y="6477033"/>
            <a:ext cx="6094602" cy="338554"/>
          </a:xfrm>
          <a:prstGeom prst="rect">
            <a:avLst/>
          </a:prstGeom>
          <a:noFill/>
        </p:spPr>
        <p:txBody>
          <a:bodyPr wrap="square">
            <a:spAutoFit/>
          </a:bodyPr>
          <a:lstStyle/>
          <a:p>
            <a:pPr algn="ctr"/>
            <a:r>
              <a:rPr lang="en-CA" sz="1600" b="0" i="0" u="none" strike="noStrike" baseline="0" dirty="0">
                <a:solidFill>
                  <a:srgbClr val="2E3093"/>
                </a:solidFill>
                <a:latin typeface="Open Sans" panose="020B0606030504020204" pitchFamily="34" charset="0"/>
                <a:ea typeface="Open Sans" panose="020B0606030504020204" pitchFamily="34" charset="0"/>
                <a:cs typeface="Open Sans" panose="020B0606030504020204" pitchFamily="34" charset="0"/>
                <a:hlinkClick r:id="rId3"/>
              </a:rPr>
              <a:t>10.1103/PhysRevLett.134.141002</a:t>
            </a:r>
            <a:endParaRPr lang="en-CA"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Content Placeholder 2">
            <a:extLst>
              <a:ext uri="{FF2B5EF4-FFF2-40B4-BE49-F238E27FC236}">
                <a16:creationId xmlns:a16="http://schemas.microsoft.com/office/drawing/2014/main" id="{C15B5CAD-EE75-EA51-8992-866AB2FC61DC}"/>
              </a:ext>
            </a:extLst>
          </p:cNvPr>
          <p:cNvSpPr txBox="1">
            <a:spLocks/>
          </p:cNvSpPr>
          <p:nvPr/>
        </p:nvSpPr>
        <p:spPr>
          <a:xfrm>
            <a:off x="8509519" y="1719743"/>
            <a:ext cx="3344474" cy="2483141"/>
          </a:xfrm>
          <a:prstGeom prst="rect">
            <a:avLst/>
          </a:prstGeom>
        </p:spPr>
        <p:txBody>
          <a:bodyPr/>
          <a:lst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None/>
            </a:pPr>
            <a:r>
              <a:rPr lang="en-CA" sz="1800" dirty="0"/>
              <a:t>NEWS-G has set world-leading dark matter exclusion limits for spin-independent interactions at 0.5 GeV/c^2 and spin-dependent proton interactions at </a:t>
            </a:r>
            <a:br>
              <a:rPr lang="en-CA" sz="1800" dirty="0"/>
            </a:br>
            <a:r>
              <a:rPr lang="en-CA" sz="1800" dirty="0"/>
              <a:t>0.2-1.0 GeV/c^2 </a:t>
            </a:r>
          </a:p>
          <a:p>
            <a:pPr marL="0" indent="0">
              <a:buNone/>
            </a:pPr>
            <a:r>
              <a:rPr lang="en-CA" dirty="0">
                <a:hlinkClick r:id="rId4"/>
              </a:rPr>
              <a:t>10.1016/j.astropartphys.2017.10.009</a:t>
            </a:r>
            <a:r>
              <a:rPr lang="en-CA" dirty="0"/>
              <a:t> </a:t>
            </a:r>
          </a:p>
        </p:txBody>
      </p:sp>
      <p:sp>
        <p:nvSpPr>
          <p:cNvPr id="10" name="Title 1">
            <a:extLst>
              <a:ext uri="{FF2B5EF4-FFF2-40B4-BE49-F238E27FC236}">
                <a16:creationId xmlns:a16="http://schemas.microsoft.com/office/drawing/2014/main" id="{0AFB1362-BFDD-F536-D069-F19A6319DC39}"/>
              </a:ext>
            </a:extLst>
          </p:cNvPr>
          <p:cNvSpPr txBox="1">
            <a:spLocks/>
          </p:cNvSpPr>
          <p:nvPr/>
        </p:nvSpPr>
        <p:spPr>
          <a:xfrm>
            <a:off x="599585" y="277580"/>
            <a:ext cx="10897200" cy="627189"/>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CA" dirty="0"/>
              <a:t>Dark matter exclusion limits </a:t>
            </a:r>
          </a:p>
        </p:txBody>
      </p:sp>
    </p:spTree>
    <p:extLst>
      <p:ext uri="{BB962C8B-B14F-4D97-AF65-F5344CB8AC3E}">
        <p14:creationId xmlns:p14="http://schemas.microsoft.com/office/powerpoint/2010/main" val="1472081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70E7310-0E7B-3475-A400-511EF6D215D6}"/>
              </a:ext>
            </a:extLst>
          </p:cNvPr>
          <p:cNvPicPr>
            <a:picLocks noChangeAspect="1"/>
          </p:cNvPicPr>
          <p:nvPr/>
        </p:nvPicPr>
        <p:blipFill>
          <a:blip r:embed="rId2"/>
          <a:stretch>
            <a:fillRect/>
          </a:stretch>
        </p:blipFill>
        <p:spPr>
          <a:xfrm>
            <a:off x="196389" y="233267"/>
            <a:ext cx="4344509" cy="6087928"/>
          </a:xfrm>
          <a:prstGeom prst="rect">
            <a:avLst/>
          </a:prstGeom>
        </p:spPr>
      </p:pic>
      <p:sp>
        <p:nvSpPr>
          <p:cNvPr id="5" name="TextBox 4">
            <a:extLst>
              <a:ext uri="{FF2B5EF4-FFF2-40B4-BE49-F238E27FC236}">
                <a16:creationId xmlns:a16="http://schemas.microsoft.com/office/drawing/2014/main" id="{46B992AC-F97E-2729-EFEB-F4E19546CA4F}"/>
              </a:ext>
            </a:extLst>
          </p:cNvPr>
          <p:cNvSpPr txBox="1"/>
          <p:nvPr/>
        </p:nvSpPr>
        <p:spPr>
          <a:xfrm>
            <a:off x="619377" y="6321195"/>
            <a:ext cx="3498532" cy="338554"/>
          </a:xfrm>
          <a:prstGeom prst="rect">
            <a:avLst/>
          </a:prstGeom>
          <a:noFill/>
        </p:spPr>
        <p:txBody>
          <a:bodyPr wrap="square">
            <a:spAutoFit/>
          </a:bodyPr>
          <a:lstStyle/>
          <a:p>
            <a:pPr algn="ctr"/>
            <a:r>
              <a:rPr lang="en-CA" sz="1600" b="0" i="0" u="none" strike="noStrike" baseline="0" dirty="0">
                <a:solidFill>
                  <a:srgbClr val="2E3093"/>
                </a:solidFill>
                <a:latin typeface="Open Sans" panose="020B0606030504020204" pitchFamily="34" charset="0"/>
                <a:ea typeface="Open Sans" panose="020B0606030504020204" pitchFamily="34" charset="0"/>
                <a:cs typeface="Open Sans" panose="020B0606030504020204" pitchFamily="34" charset="0"/>
                <a:hlinkClick r:id="rId3"/>
              </a:rPr>
              <a:t>10.1103/PhysRevLett.134.141002</a:t>
            </a:r>
            <a:endParaRPr lang="en-CA" sz="1600" dirty="0">
              <a:latin typeface="Open Sans" panose="020B0606030504020204" pitchFamily="34" charset="0"/>
              <a:ea typeface="Open Sans" panose="020B0606030504020204" pitchFamily="34" charset="0"/>
              <a:cs typeface="Open Sans" panose="020B0606030504020204" pitchFamily="34" charset="0"/>
            </a:endParaRPr>
          </a:p>
        </p:txBody>
      </p:sp>
      <p:sp>
        <p:nvSpPr>
          <p:cNvPr id="6" name="Content Placeholder 2">
            <a:extLst>
              <a:ext uri="{FF2B5EF4-FFF2-40B4-BE49-F238E27FC236}">
                <a16:creationId xmlns:a16="http://schemas.microsoft.com/office/drawing/2014/main" id="{A66A3EEA-5929-C586-8FE0-9BA9A5095E6A}"/>
              </a:ext>
            </a:extLst>
          </p:cNvPr>
          <p:cNvSpPr txBox="1">
            <a:spLocks/>
          </p:cNvSpPr>
          <p:nvPr/>
        </p:nvSpPr>
        <p:spPr>
          <a:xfrm>
            <a:off x="4954556" y="858417"/>
            <a:ext cx="6106336" cy="3274333"/>
          </a:xfrm>
          <a:prstGeom prst="rect">
            <a:avLst/>
          </a:prstGeom>
        </p:spPr>
        <p:txBody>
          <a:bodyPr/>
          <a:lst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None/>
            </a:pPr>
            <a:r>
              <a:rPr lang="en-CA" sz="2000" dirty="0"/>
              <a:t>Unexplained excess of low-energy events in many dark matter detection experiments, including NEWS-G - </a:t>
            </a:r>
            <a:r>
              <a:rPr lang="en-CA" dirty="0">
                <a:solidFill>
                  <a:schemeClr val="accent2"/>
                </a:solidFill>
                <a:hlinkClick r:id="rId4"/>
              </a:rPr>
              <a:t>10.21468/SciPostPhysProc.9.001</a:t>
            </a:r>
            <a:endParaRPr lang="en-CA" sz="2000" dirty="0">
              <a:solidFill>
                <a:schemeClr val="accent2"/>
              </a:solidFill>
            </a:endParaRPr>
          </a:p>
          <a:p>
            <a:pPr marL="0" indent="0">
              <a:buNone/>
            </a:pPr>
            <a:r>
              <a:rPr lang="en-CA" sz="2000" dirty="0"/>
              <a:t>Coincident pile-up due to unexplained excess of single-electron events is largest constraint on our dark matter exclusion limits </a:t>
            </a:r>
          </a:p>
        </p:txBody>
      </p:sp>
      <p:cxnSp>
        <p:nvCxnSpPr>
          <p:cNvPr id="8" name="Straight Arrow Connector 7">
            <a:extLst>
              <a:ext uri="{FF2B5EF4-FFF2-40B4-BE49-F238E27FC236}">
                <a16:creationId xmlns:a16="http://schemas.microsoft.com/office/drawing/2014/main" id="{20150C53-5773-CA35-5C19-99B88614A2CB}"/>
              </a:ext>
            </a:extLst>
          </p:cNvPr>
          <p:cNvCxnSpPr>
            <a:cxnSpLocks/>
          </p:cNvCxnSpPr>
          <p:nvPr/>
        </p:nvCxnSpPr>
        <p:spPr>
          <a:xfrm flipH="1" flipV="1">
            <a:off x="1847461" y="1922106"/>
            <a:ext cx="3107095" cy="1203649"/>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9" name="Title 1">
            <a:extLst>
              <a:ext uri="{FF2B5EF4-FFF2-40B4-BE49-F238E27FC236}">
                <a16:creationId xmlns:a16="http://schemas.microsoft.com/office/drawing/2014/main" id="{C41C8C4F-6CF7-BE0D-1629-6799DBAE7F44}"/>
              </a:ext>
            </a:extLst>
          </p:cNvPr>
          <p:cNvSpPr txBox="1">
            <a:spLocks/>
          </p:cNvSpPr>
          <p:nvPr/>
        </p:nvSpPr>
        <p:spPr>
          <a:xfrm>
            <a:off x="4954556" y="277581"/>
            <a:ext cx="6981378" cy="580836"/>
          </a:xfrm>
          <a:prstGeom prst="rect">
            <a:avLst/>
          </a:prstGeom>
        </p:spPr>
        <p:txBody>
          <a:bodyPr/>
          <a:lstStyle>
            <a:lvl1pPr algn="l" defTabSz="914400" rtl="0" eaLnBrk="1" latinLnBrk="0" hangingPunct="1">
              <a:lnSpc>
                <a:spcPct val="90000"/>
              </a:lnSpc>
              <a:spcBef>
                <a:spcPct val="0"/>
              </a:spcBef>
              <a:buNone/>
              <a:defRPr sz="2600" b="1" i="0" kern="1200">
                <a:solidFill>
                  <a:schemeClr val="tx1"/>
                </a:solidFill>
                <a:latin typeface="Open Sans Semibold" panose="020B0606030504020204" pitchFamily="34" charset="0"/>
                <a:ea typeface="Open Sans Semibold" panose="020B0606030504020204" pitchFamily="34" charset="0"/>
                <a:cs typeface="Open Sans Semibold" panose="020B0606030504020204" pitchFamily="34" charset="0"/>
              </a:defRPr>
            </a:lvl1pPr>
          </a:lstStyle>
          <a:p>
            <a:r>
              <a:rPr lang="en-CA" dirty="0"/>
              <a:t>Low-energy excess </a:t>
            </a:r>
          </a:p>
        </p:txBody>
      </p:sp>
    </p:spTree>
    <p:extLst>
      <p:ext uri="{BB962C8B-B14F-4D97-AF65-F5344CB8AC3E}">
        <p14:creationId xmlns:p14="http://schemas.microsoft.com/office/powerpoint/2010/main" val="2058390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80291-7D89-13DA-6ECA-A96552D66F0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F70D529-5B88-6CF9-EC8C-5AC6A83D8060}"/>
              </a:ext>
            </a:extLst>
          </p:cNvPr>
          <p:cNvSpPr>
            <a:spLocks noGrp="1"/>
          </p:cNvSpPr>
          <p:nvPr>
            <p:ph type="title"/>
          </p:nvPr>
        </p:nvSpPr>
        <p:spPr/>
        <p:txBody>
          <a:bodyPr/>
          <a:lstStyle/>
          <a:p>
            <a:r>
              <a:rPr lang="en-US" dirty="0"/>
              <a:t>Hypothesis: delayed negative ion signal due to attachment</a:t>
            </a:r>
            <a:endParaRPr lang="en-CA" dirty="0"/>
          </a:p>
        </p:txBody>
      </p:sp>
      <p:sp>
        <p:nvSpPr>
          <p:cNvPr id="3" name="Content Placeholder 2">
            <a:extLst>
              <a:ext uri="{FF2B5EF4-FFF2-40B4-BE49-F238E27FC236}">
                <a16:creationId xmlns:a16="http://schemas.microsoft.com/office/drawing/2014/main" id="{7B43DFAD-8957-5564-E479-6194DA258969}"/>
              </a:ext>
            </a:extLst>
          </p:cNvPr>
          <p:cNvSpPr>
            <a:spLocks noGrp="1"/>
          </p:cNvSpPr>
          <p:nvPr>
            <p:ph sz="half" idx="1"/>
          </p:nvPr>
        </p:nvSpPr>
        <p:spPr>
          <a:xfrm>
            <a:off x="599585" y="1295075"/>
            <a:ext cx="10897090" cy="4723169"/>
          </a:xfrm>
        </p:spPr>
        <p:txBody>
          <a:bodyPr/>
          <a:lstStyle/>
          <a:p>
            <a:r>
              <a:rPr lang="en-CA" sz="1800" dirty="0"/>
              <a:t>Attachment of ionization electrons to electronegative species has been reported in gaseous detector for decades - </a:t>
            </a:r>
            <a:r>
              <a:rPr lang="en-CA" dirty="0">
                <a:solidFill>
                  <a:schemeClr val="accent2"/>
                </a:solidFill>
                <a:hlinkClick r:id="rId2"/>
              </a:rPr>
              <a:t>10.1088/0950-7671/41/2/418</a:t>
            </a:r>
            <a:r>
              <a:rPr lang="en-CA" dirty="0">
                <a:solidFill>
                  <a:schemeClr val="accent2"/>
                </a:solidFill>
              </a:rPr>
              <a:t>, </a:t>
            </a:r>
            <a:r>
              <a:rPr lang="en-CA" dirty="0">
                <a:solidFill>
                  <a:schemeClr val="accent2"/>
                </a:solidFill>
                <a:hlinkClick r:id="rId3"/>
              </a:rPr>
              <a:t>10.1088/1748-0221/13/04/p04022</a:t>
            </a:r>
            <a:r>
              <a:rPr lang="en-CA" dirty="0">
                <a:solidFill>
                  <a:schemeClr val="accent2"/>
                </a:solidFill>
              </a:rPr>
              <a:t> </a:t>
            </a:r>
            <a:endParaRPr lang="en-CA" sz="1800" dirty="0"/>
          </a:p>
          <a:p>
            <a:r>
              <a:rPr lang="en-US" sz="1800" dirty="0"/>
              <a:t>Oxygen of particular interest </a:t>
            </a:r>
          </a:p>
          <a:p>
            <a:pPr lvl="1"/>
            <a:r>
              <a:rPr lang="en-US" sz="1800" dirty="0"/>
              <a:t>Present in air, more electronegative than all elements except fluorine </a:t>
            </a:r>
          </a:p>
          <a:p>
            <a:r>
              <a:rPr lang="en-US" sz="1800" dirty="0"/>
              <a:t>A typical effect is reduction in signal amplitude because a proportion of electrons have been captured </a:t>
            </a:r>
            <a:endParaRPr lang="en-CA" sz="1800" dirty="0"/>
          </a:p>
        </p:txBody>
      </p:sp>
    </p:spTree>
    <p:extLst>
      <p:ext uri="{BB962C8B-B14F-4D97-AF65-F5344CB8AC3E}">
        <p14:creationId xmlns:p14="http://schemas.microsoft.com/office/powerpoint/2010/main" val="8568778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D02CAA3E-B788-C7E7-AFD6-97B1A9E2AE3F}"/>
              </a:ext>
            </a:extLst>
          </p:cNvPr>
          <p:cNvSpPr txBox="1">
            <a:spLocks/>
          </p:cNvSpPr>
          <p:nvPr/>
        </p:nvSpPr>
        <p:spPr>
          <a:xfrm>
            <a:off x="8509519" y="2594146"/>
            <a:ext cx="3344474" cy="1669707"/>
          </a:xfrm>
          <a:prstGeom prst="rect">
            <a:avLst/>
          </a:prstGeom>
        </p:spPr>
        <p:txBody>
          <a:bodyPr/>
          <a:lstStyle>
            <a:lvl1pPr marL="228600" indent="-228600" algn="l" defTabSz="914400" rtl="0" eaLnBrk="1" latinLnBrk="0" hangingPunct="1">
              <a:lnSpc>
                <a:spcPct val="150000"/>
              </a:lnSpc>
              <a:spcBef>
                <a:spcPts val="0"/>
              </a:spcBef>
              <a:spcAft>
                <a:spcPts val="1200"/>
              </a:spcAft>
              <a:buFont typeface="Arial" panose="020B0604020202020204" pitchFamily="34" charset="0"/>
              <a:buChar char="•"/>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457200" indent="-228600" algn="l" defTabSz="914400" rtl="0" eaLnBrk="1" latinLnBrk="0" hangingPunct="1">
              <a:lnSpc>
                <a:spcPct val="150000"/>
              </a:lnSpc>
              <a:spcBef>
                <a:spcPts val="0"/>
              </a:spcBef>
              <a:spcAft>
                <a:spcPts val="1200"/>
              </a:spcAft>
              <a:buFont typeface="Arial" panose="020B0604020202020204" pitchFamily="34" charset="0"/>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685800" indent="-225425" algn="l" defTabSz="914400" rtl="0" eaLnBrk="1" latinLnBrk="0" hangingPunct="1">
              <a:lnSpc>
                <a:spcPct val="150000"/>
              </a:lnSpc>
              <a:spcBef>
                <a:spcPts val="0"/>
              </a:spcBef>
              <a:spcAft>
                <a:spcPts val="1200"/>
              </a:spcAft>
              <a:buFont typeface="System Font Regular"/>
              <a:buChar char="⁃"/>
              <a:tabLst/>
              <a:defRPr sz="16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914400" indent="-225425" algn="l" defTabSz="914400" rtl="0" eaLnBrk="1" latinLnBrk="0" hangingPunct="1">
              <a:lnSpc>
                <a:spcPct val="150000"/>
              </a:lnSpc>
              <a:spcBef>
                <a:spcPts val="0"/>
              </a:spcBef>
              <a:spcAft>
                <a:spcPts val="1200"/>
              </a:spcAft>
              <a:buFont typeface="Arial" panose="020B0604020202020204" pitchFamily="34" charset="0"/>
              <a:buChar char="•"/>
              <a:tabLst/>
              <a:defRPr sz="1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1143000" marR="0" indent="-228600" algn="l" defTabSz="914400" rtl="0" eaLnBrk="1" fontAlgn="auto" latinLnBrk="0" hangingPunct="1">
              <a:lnSpc>
                <a:spcPct val="150000"/>
              </a:lnSpc>
              <a:spcBef>
                <a:spcPts val="0"/>
              </a:spcBef>
              <a:spcAft>
                <a:spcPts val="1200"/>
              </a:spcAft>
              <a:buClrTx/>
              <a:buSzTx/>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1371600" indent="-225425" algn="l" defTabSz="914400" rtl="0" eaLnBrk="1" latinLnBrk="0" hangingPunct="1">
              <a:lnSpc>
                <a:spcPct val="150000"/>
              </a:lnSpc>
              <a:spcBef>
                <a:spcPts val="0"/>
              </a:spcBef>
              <a:spcAft>
                <a:spcPts val="1200"/>
              </a:spcAft>
              <a:buFont typeface="Arial" panose="020B0604020202020204" pitchFamily="34" charset="0"/>
              <a:buChar char="•"/>
              <a:tabLst/>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6pPr>
            <a:lvl7pPr marL="16002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7pPr>
            <a:lvl8pPr marL="18288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8pPr>
            <a:lvl9pPr marL="2057400" indent="-228600" algn="l" defTabSz="914400" rtl="0" eaLnBrk="1" latinLnBrk="0" hangingPunct="1">
              <a:lnSpc>
                <a:spcPct val="150000"/>
              </a:lnSpc>
              <a:spcBef>
                <a:spcPts val="0"/>
              </a:spcBef>
              <a:spcAft>
                <a:spcPts val="1200"/>
              </a:spcAft>
              <a:buFont typeface="Arial" panose="020B0604020202020204" pitchFamily="34" charset="0"/>
              <a:buChar char="•"/>
              <a:defRPr sz="13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9pPr>
          </a:lstStyle>
          <a:p>
            <a:pPr marL="0" indent="0">
              <a:buNone/>
            </a:pPr>
            <a:r>
              <a:rPr lang="en-CA" dirty="0"/>
              <a:t>Proposed physical processes that explain why attachment can lead to a delayed signal </a:t>
            </a:r>
          </a:p>
        </p:txBody>
      </p:sp>
      <p:pic>
        <p:nvPicPr>
          <p:cNvPr id="4" name="Picture 3">
            <a:extLst>
              <a:ext uri="{FF2B5EF4-FFF2-40B4-BE49-F238E27FC236}">
                <a16:creationId xmlns:a16="http://schemas.microsoft.com/office/drawing/2014/main" id="{62A7BA19-1371-AF43-916A-4DE53635776F}"/>
              </a:ext>
            </a:extLst>
          </p:cNvPr>
          <p:cNvPicPr>
            <a:picLocks noChangeAspect="1"/>
          </p:cNvPicPr>
          <p:nvPr/>
        </p:nvPicPr>
        <p:blipFill>
          <a:blip r:embed="rId2"/>
          <a:stretch>
            <a:fillRect/>
          </a:stretch>
        </p:blipFill>
        <p:spPr>
          <a:xfrm>
            <a:off x="497038" y="177930"/>
            <a:ext cx="7724172" cy="6502139"/>
          </a:xfrm>
          <a:prstGeom prst="rect">
            <a:avLst/>
          </a:prstGeom>
        </p:spPr>
      </p:pic>
      <p:sp>
        <p:nvSpPr>
          <p:cNvPr id="2" name="Rectangle 1">
            <a:extLst>
              <a:ext uri="{FF2B5EF4-FFF2-40B4-BE49-F238E27FC236}">
                <a16:creationId xmlns:a16="http://schemas.microsoft.com/office/drawing/2014/main" id="{66A5F665-9005-6467-657D-C750CA2A5AD9}"/>
              </a:ext>
            </a:extLst>
          </p:cNvPr>
          <p:cNvSpPr/>
          <p:nvPr/>
        </p:nvSpPr>
        <p:spPr>
          <a:xfrm>
            <a:off x="4088423" y="1987062"/>
            <a:ext cx="4132787" cy="3305907"/>
          </a:xfrm>
          <a:prstGeom prst="rect">
            <a:avLst/>
          </a:prstGeom>
          <a:solidFill>
            <a:schemeClr val="bg2"/>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65512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heme/theme1.xml><?xml version="1.0" encoding="utf-8"?>
<a:theme xmlns:a="http://schemas.openxmlformats.org/drawingml/2006/main" name="Queen's University Presentation">
  <a:themeElements>
    <a:clrScheme name="Custom 16">
      <a:dk1>
        <a:srgbClr val="000000"/>
      </a:dk1>
      <a:lt1>
        <a:srgbClr val="EBEBEC"/>
      </a:lt1>
      <a:dk2>
        <a:srgbClr val="B90D30"/>
      </a:dk2>
      <a:lt2>
        <a:srgbClr val="FFFFFF"/>
      </a:lt2>
      <a:accent1>
        <a:srgbClr val="002452"/>
      </a:accent1>
      <a:accent2>
        <a:srgbClr val="1A4771"/>
      </a:accent2>
      <a:accent3>
        <a:srgbClr val="4D7091"/>
      </a:accent3>
      <a:accent4>
        <a:srgbClr val="8099B1"/>
      </a:accent4>
      <a:accent5>
        <a:srgbClr val="B3C2D0"/>
      </a:accent5>
      <a:accent6>
        <a:srgbClr val="CCD6E0"/>
      </a:accent6>
      <a:hlink>
        <a:srgbClr val="335B81"/>
      </a:hlink>
      <a:folHlink>
        <a:srgbClr val="00245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15F7E0128C3A5429EC19392EC944ECD" ma:contentTypeVersion="14" ma:contentTypeDescription="Create a new document." ma:contentTypeScope="" ma:versionID="0b92440a9dc61e06f3a3a66067de5bc1">
  <xsd:schema xmlns:xsd="http://www.w3.org/2001/XMLSchema" xmlns:xs="http://www.w3.org/2001/XMLSchema" xmlns:p="http://schemas.microsoft.com/office/2006/metadata/properties" xmlns:ns2="5e5da622-d03b-44d5-8258-2a090d027dba" xmlns:ns3="2a008c20-89da-4e85-ad7f-29602c14038c" targetNamespace="http://schemas.microsoft.com/office/2006/metadata/properties" ma:root="true" ma:fieldsID="f5947cf2af9a4f73445bf381e9f62093" ns2:_="" ns3:_="">
    <xsd:import namespace="5e5da622-d03b-44d5-8258-2a090d027dba"/>
    <xsd:import namespace="2a008c20-89da-4e85-ad7f-29602c14038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CR" minOccurs="0"/>
                <xsd:element ref="ns2:MediaServiceGenerationTime" minOccurs="0"/>
                <xsd:element ref="ns2:MediaServiceEventHashCode" minOccurs="0"/>
                <xsd:element ref="ns3:SharedWithUsers" minOccurs="0"/>
                <xsd:element ref="ns3:SharedWithDetails" minOccurs="0"/>
                <xsd:element ref="ns2:lcf76f155ced4ddcb4097134ff3c332f" minOccurs="0"/>
                <xsd:element ref="ns3:TaxCatchAll"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5da622-d03b-44d5-8258-2a090d027db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cbd2e69d-a885-47d9-a849-8bc90acf94ca" ma:termSetId="09814cd3-568e-fe90-9814-8d621ff8fb84" ma:anchorId="fba54fb3-c3e1-fe81-a776-ca4b69148c4d" ma:open="true" ma:isKeyword="false">
      <xsd:complexType>
        <xsd:sequence>
          <xsd:element ref="pc:Terms" minOccurs="0" maxOccurs="1"/>
        </xsd:sequence>
      </xsd:complexType>
    </xsd:element>
    <xsd:element name="MediaLengthInSeconds" ma:index="19" nillable="true" ma:displayName="MediaLengthInSeconds" ma:hidden="true" ma:internalName="MediaLengthInSeconds" ma:readOnly="true">
      <xsd:simpleType>
        <xsd:restriction base="dms:Unknown"/>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a008c20-89da-4e85-ad7f-29602c14038c"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0486d584-1209-4e23-b6db-207f344022dc}" ma:internalName="TaxCatchAll" ma:showField="CatchAllData" ma:web="2a008c20-89da-4e85-ad7f-29602c14038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e5da622-d03b-44d5-8258-2a090d027dba">
      <Terms xmlns="http://schemas.microsoft.com/office/infopath/2007/PartnerControls"/>
    </lcf76f155ced4ddcb4097134ff3c332f>
    <TaxCatchAll xmlns="2a008c20-89da-4e85-ad7f-29602c14038c"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0B53411-E2AB-45D4-85E6-AEC4C585E2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e5da622-d03b-44d5-8258-2a090d027dba"/>
    <ds:schemaRef ds:uri="2a008c20-89da-4e85-ad7f-29602c14038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CF2E5A3-F13C-4E95-B68F-B21C9B2B9569}">
  <ds:schemaRefs>
    <ds:schemaRef ds:uri="http://schemas.microsoft.com/office/2006/metadata/properties"/>
    <ds:schemaRef ds:uri="9bb0f450-2dcc-4079-a193-20cc67dc94b2"/>
    <ds:schemaRef ds:uri="http://purl.org/dc/dcmitype/"/>
    <ds:schemaRef ds:uri="http://schemas.microsoft.com/office/2006/documentManagement/types"/>
    <ds:schemaRef ds:uri="http://purl.org/dc/terms/"/>
    <ds:schemaRef ds:uri="http://schemas.openxmlformats.org/package/2006/metadata/core-properties"/>
    <ds:schemaRef ds:uri="http://purl.org/dc/elements/1.1/"/>
    <ds:schemaRef ds:uri="http://schemas.microsoft.com/office/infopath/2007/PartnerControls"/>
    <ds:schemaRef ds:uri="1e59d818-3dda-4b8d-a058-ca1daae95e60"/>
    <ds:schemaRef ds:uri="http://www.w3.org/XML/1998/namespace"/>
    <ds:schemaRef ds:uri="5e5da622-d03b-44d5-8258-2a090d027dba"/>
    <ds:schemaRef ds:uri="2a008c20-89da-4e85-ad7f-29602c14038c"/>
  </ds:schemaRefs>
</ds:datastoreItem>
</file>

<file path=customXml/itemProps3.xml><?xml version="1.0" encoding="utf-8"?>
<ds:datastoreItem xmlns:ds="http://schemas.openxmlformats.org/officeDocument/2006/customXml" ds:itemID="{BFE81BC4-925A-4B49-A6EF-ADFCA9D5405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10372</TotalTime>
  <Words>1519</Words>
  <Application>Microsoft Office PowerPoint</Application>
  <PresentationFormat>Widescreen</PresentationFormat>
  <Paragraphs>170</Paragraphs>
  <Slides>34</Slides>
  <Notes>1</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Cambria Math</vt:lpstr>
      <vt:lpstr>Open Sans</vt:lpstr>
      <vt:lpstr>Open Sans Semibold</vt:lpstr>
      <vt:lpstr>System Font Regular</vt:lpstr>
      <vt:lpstr>Queen's University Presentation</vt:lpstr>
      <vt:lpstr>Effect of electronegative impurities in NEWS-G's dark matter detector</vt:lpstr>
      <vt:lpstr>Overview</vt:lpstr>
      <vt:lpstr>Spherical proportional counters</vt:lpstr>
      <vt:lpstr>New Experiments with Spheres–Gas (NEWS-G) </vt:lpstr>
      <vt:lpstr>PowerPoint Presentation</vt:lpstr>
      <vt:lpstr>PowerPoint Presentation</vt:lpstr>
      <vt:lpstr>PowerPoint Presentation</vt:lpstr>
      <vt:lpstr>Hypothesis: delayed negative ion signal due to attachment</vt:lpstr>
      <vt:lpstr>PowerPoint Presentation</vt:lpstr>
      <vt:lpstr>PowerPoint Presentation</vt:lpstr>
      <vt:lpstr>Air injections test </vt:lpstr>
      <vt:lpstr>Air injections analysis </vt:lpstr>
      <vt:lpstr>PowerPoint Presentation</vt:lpstr>
      <vt:lpstr>PowerPoint Presentation</vt:lpstr>
      <vt:lpstr>PowerPoint Presentation</vt:lpstr>
      <vt:lpstr>PowerPoint Presentation</vt:lpstr>
      <vt:lpstr>Conclusions</vt:lpstr>
      <vt:lpstr>What’s next?</vt:lpstr>
      <vt:lpstr>PowerPoint Presentation</vt:lpstr>
      <vt:lpstr>Extra slides</vt:lpstr>
      <vt:lpstr>Outline – technical note, https://www.overleaf.com/project/67802f6999b0e676d56e55c4 </vt:lpstr>
      <vt:lpstr>Submitted abstract</vt:lpstr>
      <vt:lpstr>PowerPoint Presentation</vt:lpstr>
      <vt:lpstr>PowerPoint Presentation</vt:lpstr>
      <vt:lpstr>SNOGLOBE gas system</vt:lpstr>
      <vt:lpstr>PowerPoint Presentation</vt:lpstr>
      <vt:lpstr>PowerPoint Presentation</vt:lpstr>
      <vt:lpstr>PowerPoint Presentation</vt:lpstr>
      <vt:lpstr>PowerPoint Presentation</vt:lpstr>
      <vt:lpstr>PowerPoint Presentation</vt:lpstr>
      <vt:lpstr>Principle of operation </vt:lpstr>
      <vt:lpstr>Double deconvolution</vt:lpstr>
      <vt:lpstr>Single-electron background</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Kanisha Szekely</dc:creator>
  <cp:lastModifiedBy>Jon Clarke</cp:lastModifiedBy>
  <cp:revision>156</cp:revision>
  <dcterms:created xsi:type="dcterms:W3CDTF">2021-07-23T16:36:50Z</dcterms:created>
  <dcterms:modified xsi:type="dcterms:W3CDTF">2025-06-08T23:50:59Z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0x010100D15F7E0128C3A5429EC19392EC944ECD</vt:lpwstr>
  </property>
</Properties>
</file>