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00"/>
    <a:srgbClr val="FBB031"/>
    <a:srgbClr val="E32726"/>
    <a:srgbClr val="D60057"/>
    <a:srgbClr val="8B857B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47"/>
  </p:normalViewPr>
  <p:slideViewPr>
    <p:cSldViewPr snapToGrid="0" snapToObjects="1" showGuides="1">
      <p:cViewPr varScale="1">
        <p:scale>
          <a:sx n="79" d="100"/>
          <a:sy n="79" d="100"/>
        </p:scale>
        <p:origin x="504" y="43"/>
      </p:cViewPr>
      <p:guideLst>
        <p:guide orient="horz" pos="411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CACE1-0839-DD4E-8A8D-815B08AED9A4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58301-8E47-694C-884E-80E9D5260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21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78C2-47AD-C340-9456-D9F9B3D300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8279" y="1785343"/>
            <a:ext cx="7841294" cy="234268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ts val="5600"/>
              </a:lnSpc>
              <a:defRPr sz="54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038AA-9B5A-234E-B6E1-FE9722AB0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279" y="4128032"/>
            <a:ext cx="7841294" cy="71493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FD472B-32E4-8A46-90E5-97757DC24E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8279" y="4849226"/>
            <a:ext cx="7841294" cy="112568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 / additional designations</a:t>
            </a:r>
            <a:br>
              <a:rPr lang="en-US" dirty="0"/>
            </a:br>
            <a:r>
              <a:rPr lang="en-US" dirty="0"/>
              <a:t>Faculty of / Department of / additional designations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5E4B113-E638-B640-8F48-252058659E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78279" y="5981178"/>
            <a:ext cx="6586081" cy="5218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398029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A32D7-DB76-2847-ADA0-EE213BEBB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63968"/>
            <a:ext cx="9724372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7C696-28D5-3D4E-90D5-168D38046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28" y="1773195"/>
            <a:ext cx="9724372" cy="4115669"/>
          </a:xfrm>
          <a:prstGeom prst="rect">
            <a:avLst/>
          </a:prstGeom>
        </p:spPr>
        <p:txBody>
          <a:bodyPr/>
          <a:lstStyle>
            <a:lvl1pPr>
              <a:buClr>
                <a:srgbClr val="E32726"/>
              </a:buClr>
              <a:defRPr sz="2800"/>
            </a:lvl1pPr>
            <a:lvl2pPr>
              <a:buClr>
                <a:srgbClr val="FBB031"/>
              </a:buClr>
              <a:defRPr sz="2400"/>
            </a:lvl2pPr>
            <a:lvl3pPr>
              <a:buClr>
                <a:srgbClr val="8B857B"/>
              </a:buClr>
              <a:defRPr sz="2000"/>
            </a:lvl3pPr>
            <a:lvl4pPr>
              <a:buClr>
                <a:schemeClr val="accent3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54994-38BD-EA48-95B9-EDE63B92B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6427" y="638053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4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hoto with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83A0EC-D117-3A44-A056-CF7521187A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3864" y="1773021"/>
            <a:ext cx="3938587" cy="3938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2CEEFA-DEDA-3C4E-B209-94546CDD8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7569" y="1773021"/>
            <a:ext cx="6013537" cy="3938587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800"/>
            </a:lvl1pPr>
            <a:lvl2pPr>
              <a:buClr>
                <a:srgbClr val="FBB031"/>
              </a:buClr>
              <a:defRPr sz="2400"/>
            </a:lvl2pPr>
            <a:lvl3pPr>
              <a:buClr>
                <a:srgbClr val="8B857B"/>
              </a:buClr>
              <a:defRPr sz="2000"/>
            </a:lvl3pPr>
            <a:lvl4pPr>
              <a:buClr>
                <a:schemeClr val="accent3"/>
              </a:buClr>
              <a:defRPr sz="1800"/>
            </a:lvl4pPr>
            <a:lvl5pPr>
              <a:buClr>
                <a:schemeClr val="accent1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F3C08-C8EC-DC49-84E7-B18774364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6427" y="638053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F4FC2F-942D-6942-8D5B-4C7E0E524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63968"/>
            <a:ext cx="9724372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3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photo with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83A0EC-D117-3A44-A056-CF7521187A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3864" y="1655241"/>
            <a:ext cx="3982602" cy="22227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C2CEEFA-DEDA-3C4E-B209-94546CDD8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864" y="4202482"/>
            <a:ext cx="3995802" cy="1835063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>
              <a:buClr>
                <a:srgbClr val="FBB031"/>
              </a:buClr>
              <a:defRPr sz="1800"/>
            </a:lvl2pPr>
            <a:lvl3pPr>
              <a:buClr>
                <a:srgbClr val="8B857B"/>
              </a:buClr>
              <a:defRPr sz="1600"/>
            </a:lvl3pPr>
            <a:lvl4pPr>
              <a:buClr>
                <a:schemeClr val="accent3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73EC9B2-3D79-EB42-BD2D-94A59CE5C3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40719" y="1655241"/>
            <a:ext cx="3982602" cy="22227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1D7853A-8D09-4041-8FD1-E58DBA8A7F0F}"/>
              </a:ext>
            </a:extLst>
          </p:cNvPr>
          <p:cNvCxnSpPr/>
          <p:nvPr userDrawn="1"/>
        </p:nvCxnSpPr>
        <p:spPr>
          <a:xfrm>
            <a:off x="6096000" y="1551313"/>
            <a:ext cx="0" cy="465342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F50DEA-27DF-7C4E-AD5F-60F66ED518A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7240719" y="4202482"/>
            <a:ext cx="3995802" cy="1835063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>
              <a:buClr>
                <a:srgbClr val="FBB031"/>
              </a:buClr>
              <a:defRPr sz="1800"/>
            </a:lvl2pPr>
            <a:lvl3pPr>
              <a:buClr>
                <a:srgbClr val="8B857B"/>
              </a:buClr>
              <a:defRPr sz="1600"/>
            </a:lvl3pPr>
            <a:lvl4pPr>
              <a:buClr>
                <a:schemeClr val="accent3"/>
              </a:buClr>
              <a:defRPr sz="1400"/>
            </a:lvl4pPr>
            <a:lvl5pPr>
              <a:buClr>
                <a:schemeClr val="accent1"/>
              </a:buCl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4A5085-02C7-C249-93B0-AC3B683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6427" y="638053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5C35FCF4-C3EF-BD43-82E0-05BC237DAD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CF9A15B-E143-B248-AA59-A29370229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463968"/>
            <a:ext cx="9724372" cy="103339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lnSpc>
                <a:spcPts val="3800"/>
              </a:lnSpc>
              <a:defRPr sz="36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8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016D1F-0C29-D446-876E-DD6C096D73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8280" y="1637270"/>
            <a:ext cx="8749432" cy="4621427"/>
          </a:xfrm>
          <a:prstGeom prst="rect">
            <a:avLst/>
          </a:prstGeom>
        </p:spPr>
        <p:txBody>
          <a:bodyPr anchor="ctr" anchorCtr="0"/>
          <a:lstStyle>
            <a:lvl1pPr marL="0" indent="0">
              <a:lnSpc>
                <a:spcPts val="6200"/>
              </a:lnSpc>
              <a:spcBef>
                <a:spcPts val="0"/>
              </a:spcBef>
              <a:buNone/>
              <a:defRPr sz="6000" b="1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This slide is for one big, bold statement. Bullet points can’t compete! </a:t>
            </a:r>
          </a:p>
        </p:txBody>
      </p:sp>
    </p:spTree>
    <p:extLst>
      <p:ext uri="{BB962C8B-B14F-4D97-AF65-F5344CB8AC3E}">
        <p14:creationId xmlns:p14="http://schemas.microsoft.com/office/powerpoint/2010/main" val="399748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d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78C2-47AD-C340-9456-D9F9B3D300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78279" y="1680519"/>
            <a:ext cx="8418337" cy="19284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ts val="3800"/>
              </a:lnSpc>
              <a:defRPr sz="3600" b="1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Thank you for attending! </a:t>
            </a:r>
            <a:br>
              <a:rPr lang="en-US" dirty="0"/>
            </a:br>
            <a:r>
              <a:rPr lang="en-US" dirty="0"/>
              <a:t>and/or other concluding message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038AA-9B5A-234E-B6E1-FE9722AB065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78279" y="3624188"/>
            <a:ext cx="8418337" cy="7809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For more information go to </a:t>
            </a:r>
            <a:r>
              <a:rPr lang="en-US" dirty="0" err="1"/>
              <a:t>ucalgary.ca</a:t>
            </a:r>
            <a:r>
              <a:rPr lang="en-US" dirty="0"/>
              <a:t>/</a:t>
            </a:r>
            <a:r>
              <a:rPr lang="en-US" dirty="0" err="1"/>
              <a:t>webaddress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FD472B-32E4-8A46-90E5-97757DC24E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78279" y="4420386"/>
            <a:ext cx="8418337" cy="1468879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 err="1"/>
              <a:t>presentersemail@ucalgary.ca</a:t>
            </a:r>
            <a:br>
              <a:rPr lang="en-US" dirty="0"/>
            </a:br>
            <a:r>
              <a:rPr lang="en-US" dirty="0"/>
              <a:t>Phone number / Twitter handle / additional contact info</a:t>
            </a:r>
          </a:p>
        </p:txBody>
      </p:sp>
    </p:spTree>
    <p:extLst>
      <p:ext uri="{BB962C8B-B14F-4D97-AF65-F5344CB8AC3E}">
        <p14:creationId xmlns:p14="http://schemas.microsoft.com/office/powerpoint/2010/main" val="179591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83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  <p:sldLayoutId id="2147483654" r:id="rId5"/>
    <p:sldLayoutId id="214748365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jastp.2021.105666" TargetMode="External"/><Relationship Id="rId2" Type="http://schemas.openxmlformats.org/officeDocument/2006/relationships/hyperlink" Target="https://doi.org/10.1029/2023JA03208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BE60-5D8F-6C41-A517-E4C3855CFB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1365" y="1635857"/>
            <a:ext cx="9129269" cy="234268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effect of auroral absorption events on HF propagation links over Canada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E932DF-6BEC-8349-9E3C-C74C19687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57349" y="3858611"/>
            <a:ext cx="8877299" cy="1125689"/>
          </a:xfrm>
        </p:spPr>
        <p:txBody>
          <a:bodyPr/>
          <a:lstStyle/>
          <a:p>
            <a:pPr algn="ctr"/>
            <a:r>
              <a:rPr lang="en-CA" sz="2400" dirty="0"/>
              <a:t>R. G. Gillies, E. Spanswick, F. Ghaly, T. Cameron, R. Fiori, and S. Skone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423051-1C04-6F46-BEDF-92AECB7401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7798" y="5086996"/>
            <a:ext cx="9296400" cy="521874"/>
          </a:xfrm>
        </p:spPr>
        <p:txBody>
          <a:bodyPr>
            <a:noAutofit/>
          </a:bodyPr>
          <a:lstStyle/>
          <a:p>
            <a:pPr algn="ctr"/>
            <a:r>
              <a:rPr lang="en-CA" sz="2400" dirty="0"/>
              <a:t>Division of Atmospheric and Space Physics (DASP) annual meeting 2025</a:t>
            </a:r>
          </a:p>
          <a:p>
            <a:pPr algn="ctr"/>
            <a:r>
              <a:rPr lang="en-CA" sz="2400" dirty="0"/>
              <a:t>University of Saskatchewan, Saskatoon, SK</a:t>
            </a:r>
            <a:endParaRPr lang="en-US" sz="2400" dirty="0"/>
          </a:p>
          <a:p>
            <a:pPr algn="ctr"/>
            <a:r>
              <a:rPr lang="en-US" sz="2400" dirty="0"/>
              <a:t>June 10, 2025</a:t>
            </a:r>
          </a:p>
        </p:txBody>
      </p:sp>
    </p:spTree>
    <p:extLst>
      <p:ext uri="{BB962C8B-B14F-4D97-AF65-F5344CB8AC3E}">
        <p14:creationId xmlns:p14="http://schemas.microsoft.com/office/powerpoint/2010/main" val="3682412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1F89B-CDBF-842F-A1B8-5237980B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84" y="224977"/>
            <a:ext cx="9724372" cy="1033398"/>
          </a:xfrm>
        </p:spPr>
        <p:txBody>
          <a:bodyPr/>
          <a:lstStyle/>
          <a:p>
            <a:r>
              <a:rPr lang="en-CA" sz="3600" dirty="0"/>
              <a:t>Signal loss vs absorption at different frequencies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ED310-C0EC-D2C6-9A13-EFDDA725A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6F291B-A581-86E2-9504-A5032DB713C3}"/>
              </a:ext>
            </a:extLst>
          </p:cNvPr>
          <p:cNvSpPr txBox="1"/>
          <p:nvPr/>
        </p:nvSpPr>
        <p:spPr>
          <a:xfrm>
            <a:off x="-1" y="1293965"/>
            <a:ext cx="55154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Increase of signal losses vs absorption at different frequencies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Little frequency dependence: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/>
              <a:t>Any absorption (~0.1-0.2 dB) at 30 MHz corresponds to a total blackout at frequencies below 14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Therefore, signal along the HF link is only lost if measured absorption region is large enough to be detected above both the riometer site and the HF link 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2FD37CA4-27A0-2F21-4279-7589BA697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4170" y="1133815"/>
            <a:ext cx="6874010" cy="5499208"/>
          </a:xfrm>
        </p:spPr>
      </p:pic>
    </p:spTree>
    <p:extLst>
      <p:ext uri="{BB962C8B-B14F-4D97-AF65-F5344CB8AC3E}">
        <p14:creationId xmlns:p14="http://schemas.microsoft.com/office/powerpoint/2010/main" val="339403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6D0A7-24E7-C030-D590-A48E6EE4F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Signal loss vs absorption at different sites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AD5E5-0921-07FF-0322-BB119778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328199-0765-8D9A-67CA-F7E4E9CF7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0982" y="1217025"/>
            <a:ext cx="6804818" cy="544385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9FBF580-FFA8-E4CC-8A2C-1B9585E83872}"/>
              </a:ext>
            </a:extLst>
          </p:cNvPr>
          <p:cNvSpPr txBox="1"/>
          <p:nvPr/>
        </p:nvSpPr>
        <p:spPr>
          <a:xfrm>
            <a:off x="0" y="1342378"/>
            <a:ext cx="54376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Increase of signal losses vs absorption at different riometer 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Rankin Inlet (closest site to link) shows most loss vs absorption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/>
              <a:t>Overall, at 0.5 dB threshold (</a:t>
            </a:r>
            <a:r>
              <a:rPr lang="en-CA" sz="2400" i="1" dirty="0"/>
              <a:t>Gillies et al.</a:t>
            </a:r>
            <a:r>
              <a:rPr lang="en-CA" sz="2400" dirty="0"/>
              <a:t>, 2024), ~20-50% increase in signal losses (broadly in agreement with ~30% of absorption events having appropriate sizes)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/>
              <a:t>Proximity of riometer to HF link/path is very important for predicting useability of link with absorption measurement</a:t>
            </a:r>
          </a:p>
        </p:txBody>
      </p:sp>
    </p:spTree>
    <p:extLst>
      <p:ext uri="{BB962C8B-B14F-4D97-AF65-F5344CB8AC3E}">
        <p14:creationId xmlns:p14="http://schemas.microsoft.com/office/powerpoint/2010/main" val="3221400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02BE7-5243-CFF5-B1A3-06A4EEAE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	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F5B8A-2770-2139-DA65-6C92E7577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D0EE7A2-DADB-A8F6-0E91-0F60CF53A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952" y="1874006"/>
            <a:ext cx="12071048" cy="435133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CA" sz="2400" dirty="0"/>
              <a:t>HF link between Ottawa and Alert examined with respect to ionospheric absorption </a:t>
            </a:r>
          </a:p>
          <a:p>
            <a:pPr>
              <a:buClr>
                <a:schemeClr val="tx1"/>
              </a:buClr>
            </a:pPr>
            <a:r>
              <a:rPr lang="en-CA" sz="2400" dirty="0"/>
              <a:t>Signal tends to be lost more often as measured absorption increases</a:t>
            </a:r>
          </a:p>
          <a:p>
            <a:pPr>
              <a:buClr>
                <a:schemeClr val="tx1"/>
              </a:buClr>
            </a:pPr>
            <a:r>
              <a:rPr lang="en-CA" sz="2400" dirty="0"/>
              <a:t>From 5 to 14 MHz, a given level of absorption tends to result in same probability of signal loss</a:t>
            </a:r>
          </a:p>
          <a:p>
            <a:pPr lvl="1">
              <a:buClr>
                <a:schemeClr val="tx1"/>
              </a:buClr>
            </a:pPr>
            <a:r>
              <a:rPr lang="en-CA" dirty="0"/>
              <a:t>Any amount of absorption measured at 30-MHz results in total signal loss regardless of frequency </a:t>
            </a:r>
            <a:r>
              <a:rPr lang="en-CA" b="1" dirty="0"/>
              <a:t>if</a:t>
            </a:r>
            <a:r>
              <a:rPr lang="en-CA" dirty="0"/>
              <a:t> region above riometers is representative of the D-region at the pierce points of HF signal</a:t>
            </a:r>
          </a:p>
          <a:p>
            <a:pPr>
              <a:buClr>
                <a:schemeClr val="tx1"/>
              </a:buClr>
            </a:pPr>
            <a:r>
              <a:rPr lang="en-CA" sz="2400" dirty="0"/>
              <a:t>Sites closer to HF link path correlate better with HF signal losses</a:t>
            </a:r>
          </a:p>
          <a:p>
            <a:pPr>
              <a:buClr>
                <a:schemeClr val="tx1"/>
              </a:buClr>
            </a:pPr>
            <a:r>
              <a:rPr lang="en-CA" sz="2400" dirty="0"/>
              <a:t>Future studies may consider other HF links/transmitters (e.g., SuperDARN) and/or other riometers closer to predicted HF path and D-region intersections</a:t>
            </a:r>
          </a:p>
        </p:txBody>
      </p:sp>
    </p:spTree>
    <p:extLst>
      <p:ext uri="{BB962C8B-B14F-4D97-AF65-F5344CB8AC3E}">
        <p14:creationId xmlns:p14="http://schemas.microsoft.com/office/powerpoint/2010/main" val="1851852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6E7AC-3210-E810-E30D-ECE246585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C8629-A7D1-487F-51FD-FB81BFCFD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Gillies, R. G., Spanswick, E., and Skone, S. (2024). A statistical examination of the spatial correlations of HF ionospheric absorption signatures using the GO‐Canada riometer network. Journal of Geophysical Research: Space Physics, 129, e2023JA032082. </a:t>
            </a:r>
            <a:r>
              <a:rPr lang="en-US" sz="24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https://doi.org/10.1029/2023JA032082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Cameron, T. G., R. A. D. Fiori, E. M. Warrington, A. J. Stocker, T. Thayaparan, &amp; D. W. Danskin (2021). Characterization of high latitude radio wave propagation over Canada, </a:t>
            </a:r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Atmospheric and Solar-Terrestrial Physics, Volume 219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2021, 105666, </a:t>
            </a:r>
            <a:r>
              <a:rPr lang="en-US" sz="24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https://doi.org/10.1016/j.jastp.2021.105666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375109-FC45-E4E0-D50A-1913B3FEB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5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D2AD0-B422-9948-BB03-1443DE901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NRCan</a:t>
            </a:r>
            <a:r>
              <a:rPr lang="en-US" dirty="0"/>
              <a:t> Ottawa-Alert HF link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FA3F3-625E-CA46-8A0A-6A0AF37CF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6DF734-604B-30DB-F0B2-CC9C4B720403}"/>
              </a:ext>
            </a:extLst>
          </p:cNvPr>
          <p:cNvSpPr txBox="1"/>
          <p:nvPr/>
        </p:nvSpPr>
        <p:spPr>
          <a:xfrm>
            <a:off x="231023" y="1429542"/>
            <a:ext cx="51937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Dedicated HF link between Ottawa and Alert operated by NRCan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Reception data from 2013-2019 available (Cameron et al., 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Relationship between absorption from GO-Canada riometers and HF link examined</a:t>
            </a:r>
          </a:p>
        </p:txBody>
      </p:sp>
      <p:pic>
        <p:nvPicPr>
          <p:cNvPr id="7" name="Content Placeholder 4" descr="A map of the world with different directions&#10;&#10;Description automatically generated">
            <a:extLst>
              <a:ext uri="{FF2B5EF4-FFF2-40B4-BE49-F238E27FC236}">
                <a16:creationId xmlns:a16="http://schemas.microsoft.com/office/drawing/2014/main" id="{9BA797A9-B6A2-8192-AC07-F82808D38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113" y="1214444"/>
            <a:ext cx="6609005" cy="5127626"/>
          </a:xfr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6A4BD6FB-33CA-47F8-455A-8884CBEF90C4}"/>
              </a:ext>
            </a:extLst>
          </p:cNvPr>
          <p:cNvSpPr/>
          <p:nvPr/>
        </p:nvSpPr>
        <p:spPr>
          <a:xfrm rot="772054">
            <a:off x="8046137" y="3203402"/>
            <a:ext cx="886954" cy="2633073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C26115-BC78-E907-300C-AB33FD3EFB06}"/>
              </a:ext>
            </a:extLst>
          </p:cNvPr>
          <p:cNvCxnSpPr>
            <a:cxnSpLocks/>
          </p:cNvCxnSpPr>
          <p:nvPr/>
        </p:nvCxnSpPr>
        <p:spPr>
          <a:xfrm flipV="1">
            <a:off x="3676073" y="5444636"/>
            <a:ext cx="5985603" cy="6051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CD2B17-FE17-986D-BE14-2FE5AF42AABA}"/>
              </a:ext>
            </a:extLst>
          </p:cNvPr>
          <p:cNvCxnSpPr>
            <a:cxnSpLocks/>
          </p:cNvCxnSpPr>
          <p:nvPr/>
        </p:nvCxnSpPr>
        <p:spPr>
          <a:xfrm flipV="1">
            <a:off x="4427918" y="4857160"/>
            <a:ext cx="3903414" cy="1329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9332E94-064C-D634-F6EE-20858FDF3482}"/>
              </a:ext>
            </a:extLst>
          </p:cNvPr>
          <p:cNvSpPr txBox="1"/>
          <p:nvPr/>
        </p:nvSpPr>
        <p:spPr>
          <a:xfrm>
            <a:off x="2903729" y="4793673"/>
            <a:ext cx="1696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Riometer chain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FBCCD2-7524-8D91-B75F-02086CE00507}"/>
              </a:ext>
            </a:extLst>
          </p:cNvPr>
          <p:cNvSpPr txBox="1"/>
          <p:nvPr/>
        </p:nvSpPr>
        <p:spPr>
          <a:xfrm>
            <a:off x="2806924" y="5845559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HF link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E9A194-B875-E349-40C7-A408863FC4FD}"/>
              </a:ext>
            </a:extLst>
          </p:cNvPr>
          <p:cNvSpPr txBox="1"/>
          <p:nvPr/>
        </p:nvSpPr>
        <p:spPr>
          <a:xfrm>
            <a:off x="5565684" y="6253009"/>
            <a:ext cx="282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Cameron et al., 2021, Fig 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1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63DB7-951F-E170-BBC2-1FD66D06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218378"/>
            <a:ext cx="9724372" cy="1033398"/>
          </a:xfrm>
        </p:spPr>
        <p:txBody>
          <a:bodyPr/>
          <a:lstStyle/>
          <a:p>
            <a:r>
              <a:rPr lang="en-US" dirty="0"/>
              <a:t>Absorption as a function of radio wave frequency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9F0BD-538B-5D47-BE8D-89C4DABB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904411-42B0-F406-B6E7-8A93B46B3D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61200" y="2029200"/>
                <a:ext cx="6876288" cy="4351338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2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 : 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absorption/distance (dB/km)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sz="2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28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e </a:t>
                </a:r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: electron density</a:t>
                </a: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CA" sz="2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: collision frequency </a:t>
                </a:r>
                <a:endParaRPr lang="en-CA" sz="28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Clr>
                    <a:schemeClr val="tx1"/>
                  </a:buClr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CA" sz="2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CA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: wave frequency </a:t>
                </a:r>
              </a:p>
              <a:p>
                <a:pPr>
                  <a:buClr>
                    <a:schemeClr val="tx1"/>
                  </a:buClr>
                </a:pPr>
                <a:r>
                  <a:rPr lang="en-CA" dirty="0"/>
                  <a:t>Typically,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CA" dirty="0"/>
                  <a:t> &lt;&lt;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CA" dirty="0"/>
                  <a:t>, so, absorption follows </a:t>
                </a:r>
                <a:r>
                  <a:rPr lang="en-CA" b="1" dirty="0"/>
                  <a:t>1/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en-CA" b="1" baseline="30000" dirty="0"/>
                  <a:t>2 </a:t>
                </a:r>
                <a:endParaRPr lang="en-CA" b="1" dirty="0"/>
              </a:p>
              <a:p>
                <a:pPr lvl="1">
                  <a:buClr>
                    <a:schemeClr val="tx1"/>
                  </a:buClr>
                </a:pPr>
                <a:r>
                  <a:rPr lang="en-CA" dirty="0"/>
                  <a:t>HF wave propagating from Ottawa to Alert (5-14 MHz in this case) experiences much more absorption than a 30 MHz wave would</a:t>
                </a:r>
              </a:p>
              <a:p>
                <a:pPr lvl="1">
                  <a:buClr>
                    <a:schemeClr val="tx1"/>
                  </a:buClr>
                </a:pPr>
                <a:r>
                  <a:rPr lang="en-CA" dirty="0"/>
                  <a:t>Further, riometer measures one vertical path, HF link has multiple low elevation (~10° ) passes through D-region</a:t>
                </a:r>
              </a:p>
              <a:p>
                <a:pPr lvl="1">
                  <a:buClr>
                    <a:schemeClr val="tx1"/>
                  </a:buClr>
                </a:pPr>
                <a:r>
                  <a:rPr lang="en-CA" dirty="0"/>
                  <a:t>E.g., </a:t>
                </a:r>
                <a:r>
                  <a:rPr lang="en-CA" b="1" dirty="0"/>
                  <a:t>1 dB @ 30 MHz </a:t>
                </a:r>
                <a:r>
                  <a:rPr lang="en-CA" dirty="0"/>
                  <a:t>-&gt; more than </a:t>
                </a:r>
                <a:r>
                  <a:rPr lang="en-CA" b="1" dirty="0"/>
                  <a:t>100 dB @ 10 MHz</a:t>
                </a: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92904411-42B0-F406-B6E7-8A93B46B3D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61200" y="2029200"/>
                <a:ext cx="6876288" cy="4351338"/>
              </a:xfrm>
              <a:blipFill>
                <a:blip r:embed="rId2"/>
                <a:stretch>
                  <a:fillRect l="-1418" t="-3081" r="-1862" b="-7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E6BDB56-F669-6FE5-843E-64EEFD5C7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68" y="1380744"/>
            <a:ext cx="5437632" cy="43501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BE0A8D-2277-4D56-BD15-DFCF79EAE866}"/>
              </a:ext>
            </a:extLst>
          </p:cNvPr>
          <p:cNvSpPr txBox="1"/>
          <p:nvPr/>
        </p:nvSpPr>
        <p:spPr>
          <a:xfrm>
            <a:off x="6815088" y="5710124"/>
            <a:ext cx="4662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i="1" dirty="0"/>
              <a:t>Figure 2: Gillies et al.</a:t>
            </a:r>
            <a:r>
              <a:rPr lang="en-CA" dirty="0"/>
              <a:t>,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E3AB6F2-FE76-21E6-1057-08E7C9C93452}"/>
                  </a:ext>
                </a:extLst>
              </p:cNvPr>
              <p:cNvSpPr txBox="1"/>
              <p:nvPr/>
            </p:nvSpPr>
            <p:spPr>
              <a:xfrm>
                <a:off x="444626" y="1105472"/>
                <a:ext cx="2752725" cy="8138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A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E3AB6F2-FE76-21E6-1057-08E7C9C93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626" y="1105472"/>
                <a:ext cx="2752725" cy="8138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068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04A1-E9FF-11C9-2B10-BD3FD53A6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Riometers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2F50A-3171-D8A4-34B5-B83B72A3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106FB4-9B65-FBB3-B8EE-A42CDE101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4" y="1501775"/>
            <a:ext cx="6670099" cy="4351338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</a:pPr>
            <a:r>
              <a:rPr lang="en-CA" dirty="0"/>
              <a:t>GO-Canada sites examined: Rabbit, Gillam, Churchill, and Rankin (from farthest to closest)</a:t>
            </a:r>
          </a:p>
          <a:p>
            <a:pPr lvl="1">
              <a:buClr>
                <a:schemeClr val="tx1"/>
              </a:buClr>
            </a:pPr>
            <a:r>
              <a:rPr lang="en-CA" dirty="0"/>
              <a:t>Distance from riometers to HF link ~1000-2000 km</a:t>
            </a:r>
          </a:p>
          <a:p>
            <a:pPr>
              <a:buClr>
                <a:schemeClr val="tx1"/>
              </a:buClr>
            </a:pPr>
            <a:r>
              <a:rPr lang="en-CA" i="1" dirty="0"/>
              <a:t>Gillies et al</a:t>
            </a:r>
            <a:r>
              <a:rPr lang="en-CA" dirty="0"/>
              <a:t>., 2024 examined typical auroral absorption region sizes</a:t>
            </a:r>
          </a:p>
          <a:p>
            <a:pPr lvl="1">
              <a:buClr>
                <a:schemeClr val="tx1"/>
              </a:buClr>
            </a:pPr>
            <a:r>
              <a:rPr lang="en-CA" dirty="0"/>
              <a:t>0.5 dB threshold used in that study</a:t>
            </a:r>
          </a:p>
          <a:p>
            <a:pPr lvl="1">
              <a:buClr>
                <a:schemeClr val="tx1"/>
              </a:buClr>
            </a:pPr>
            <a:r>
              <a:rPr lang="en-CA" dirty="0"/>
              <a:t>Roughly </a:t>
            </a:r>
            <a:r>
              <a:rPr lang="en-CA" b="1" dirty="0"/>
              <a:t>30%</a:t>
            </a:r>
            <a:r>
              <a:rPr lang="en-CA" dirty="0"/>
              <a:t> of events have scale sizes larger than ~1000 km</a:t>
            </a:r>
          </a:p>
          <a:p>
            <a:pPr lvl="1">
              <a:buClr>
                <a:schemeClr val="tx1"/>
              </a:buClr>
            </a:pPr>
            <a:r>
              <a:rPr lang="en-CA" b="1" dirty="0"/>
              <a:t>Most absorption events measured at riometer sites are not expected to affect HF link</a:t>
            </a:r>
          </a:p>
          <a:p>
            <a:pPr lvl="1"/>
            <a:endParaRPr lang="en-C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00E8CA-A529-62E4-22C0-50E0954AF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53236" y="1272175"/>
            <a:ext cx="5538764" cy="44310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A33ADE-C83E-A338-5F3A-7A4FC0CC4893}"/>
              </a:ext>
            </a:extLst>
          </p:cNvPr>
          <p:cNvSpPr txBox="1"/>
          <p:nvPr/>
        </p:nvSpPr>
        <p:spPr>
          <a:xfrm>
            <a:off x="6428383" y="5703186"/>
            <a:ext cx="6273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Gillies et al.</a:t>
            </a:r>
            <a:r>
              <a:rPr lang="en-CA" dirty="0"/>
              <a:t>, 2024; absorption region scale size occurrence (magnetic East-West direction)</a:t>
            </a:r>
            <a:endParaRPr lang="en-CA" i="1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45872DB-C2EE-61F0-796D-28A4D1AD9EB2}"/>
              </a:ext>
            </a:extLst>
          </p:cNvPr>
          <p:cNvCxnSpPr>
            <a:cxnSpLocks/>
          </p:cNvCxnSpPr>
          <p:nvPr/>
        </p:nvCxnSpPr>
        <p:spPr>
          <a:xfrm flipH="1" flipV="1">
            <a:off x="8611331" y="4638841"/>
            <a:ext cx="1126998" cy="5732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3EB326-D7D5-4D72-48FA-E3520CBB6911}"/>
              </a:ext>
            </a:extLst>
          </p:cNvPr>
          <p:cNvSpPr txBox="1"/>
          <p:nvPr/>
        </p:nvSpPr>
        <p:spPr>
          <a:xfrm>
            <a:off x="7389005" y="4205971"/>
            <a:ext cx="2674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~Riometer to HF link distance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26B7AB-5BCF-90A7-E36D-E144FDEE5537}"/>
              </a:ext>
            </a:extLst>
          </p:cNvPr>
          <p:cNvCxnSpPr>
            <a:cxnSpLocks/>
          </p:cNvCxnSpPr>
          <p:nvPr/>
        </p:nvCxnSpPr>
        <p:spPr>
          <a:xfrm>
            <a:off x="9738329" y="2020491"/>
            <a:ext cx="103417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559D891-3FF4-DC3F-2D04-1D6D88CE38E4}"/>
              </a:ext>
            </a:extLst>
          </p:cNvPr>
          <p:cNvSpPr txBox="1"/>
          <p:nvPr/>
        </p:nvSpPr>
        <p:spPr>
          <a:xfrm>
            <a:off x="10196728" y="2084832"/>
            <a:ext cx="169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~30% of events</a:t>
            </a:r>
          </a:p>
        </p:txBody>
      </p:sp>
    </p:spTree>
    <p:extLst>
      <p:ext uri="{BB962C8B-B14F-4D97-AF65-F5344CB8AC3E}">
        <p14:creationId xmlns:p14="http://schemas.microsoft.com/office/powerpoint/2010/main" val="3850483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63A3-492B-9A58-5307-2ABEE85A7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NRCan</a:t>
            </a:r>
            <a:r>
              <a:rPr lang="en-US" dirty="0"/>
              <a:t> HF link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92D6C-2B6A-0287-386D-338BEE63A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199" y="1724814"/>
            <a:ext cx="11509829" cy="4115669"/>
          </a:xfrm>
        </p:spPr>
        <p:txBody>
          <a:bodyPr/>
          <a:lstStyle/>
          <a:p>
            <a:pPr lvl="1"/>
            <a:r>
              <a:rPr lang="en-CA" dirty="0"/>
              <a:t>HF pulses (CW and Barker code) transmitted from Ottawa and received at Alert</a:t>
            </a:r>
          </a:p>
          <a:p>
            <a:pPr lvl="1"/>
            <a:r>
              <a:rPr lang="en-CA" dirty="0"/>
              <a:t>5.4, 6.9, 8.1, 10.4, 11.1, 14.4 MHz transmitted (4 - 24 pulses/hour for each frequency)</a:t>
            </a:r>
          </a:p>
          <a:p>
            <a:pPr lvl="1"/>
            <a:r>
              <a:rPr lang="en-CA" dirty="0"/>
              <a:t>Parameters measured for each pulse (if received/decoded) included:</a:t>
            </a:r>
          </a:p>
          <a:p>
            <a:pPr lvl="2"/>
            <a:r>
              <a:rPr lang="en-CA" dirty="0"/>
              <a:t>Received SNR</a:t>
            </a:r>
          </a:p>
          <a:p>
            <a:pPr lvl="2"/>
            <a:r>
              <a:rPr lang="en-CA" dirty="0"/>
              <a:t>Angle-of-arrival</a:t>
            </a:r>
          </a:p>
          <a:p>
            <a:pPr lvl="2"/>
            <a:r>
              <a:rPr lang="en-CA" dirty="0"/>
              <a:t>Doppler shift</a:t>
            </a:r>
          </a:p>
          <a:p>
            <a:pPr lvl="2"/>
            <a:r>
              <a:rPr lang="en-CA" dirty="0"/>
              <a:t>Time delay</a:t>
            </a:r>
          </a:p>
          <a:p>
            <a:pPr lvl="1"/>
            <a:r>
              <a:rPr lang="en-CA" dirty="0"/>
              <a:t>Signal propagation depends on ionospheric electron density profile: </a:t>
            </a:r>
          </a:p>
          <a:p>
            <a:pPr lvl="2"/>
            <a:r>
              <a:rPr lang="en-CA" dirty="0"/>
              <a:t>F-region -&gt; controls maximum usable frequency (MUF) -&gt; allows sufficient refraction</a:t>
            </a:r>
          </a:p>
          <a:p>
            <a:pPr lvl="2"/>
            <a:r>
              <a:rPr lang="en-CA" dirty="0"/>
              <a:t>D-region -&gt; controls lowest usable frequency (LUF) -&gt; allows minimal absorption</a:t>
            </a:r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9F6D7-D141-A7A1-02F9-1321E379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85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02B8E-1651-2284-A7D6-770AD6528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NRCan reception occurrences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2A2B9F-47B2-E404-3CFD-7DA74A313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87BEBE3E-D37C-8E8B-3162-18130A0388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424" y="1253331"/>
            <a:ext cx="5439172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5223B2-3D20-E911-4737-3806563D9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2805" y="1253332"/>
            <a:ext cx="5439171" cy="43513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7A247F-8834-17BB-4A63-6E343E7319CA}"/>
              </a:ext>
            </a:extLst>
          </p:cNvPr>
          <p:cNvSpPr txBox="1"/>
          <p:nvPr/>
        </p:nvSpPr>
        <p:spPr>
          <a:xfrm>
            <a:off x="26497" y="5639770"/>
            <a:ext cx="5809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5 MHz reception occurrence probability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Lower absorption during night -&gt; more receptions</a:t>
            </a:r>
          </a:p>
          <a:p>
            <a:endParaRPr lang="en-C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2FCBCA-0FAF-F761-AA8B-71002B85D69C}"/>
              </a:ext>
            </a:extLst>
          </p:cNvPr>
          <p:cNvSpPr txBox="1"/>
          <p:nvPr/>
        </p:nvSpPr>
        <p:spPr>
          <a:xfrm>
            <a:off x="6477397" y="5639770"/>
            <a:ext cx="53654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14 MHz reception occurrence probability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Higher density during day -&gt; more receptions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4627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8DA14-448F-2626-A6AB-B3675C641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98323"/>
            <a:ext cx="9724372" cy="1033398"/>
          </a:xfrm>
        </p:spPr>
        <p:txBody>
          <a:bodyPr/>
          <a:lstStyle/>
          <a:p>
            <a:r>
              <a:rPr lang="en-CA" dirty="0"/>
              <a:t>NRCan data selection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A82AA8-75F0-06A9-7B96-7E7963523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D4C6A-9BC8-EE61-7D26-16932235550E}"/>
              </a:ext>
            </a:extLst>
          </p:cNvPr>
          <p:cNvSpPr txBox="1"/>
          <p:nvPr/>
        </p:nvSpPr>
        <p:spPr>
          <a:xfrm>
            <a:off x="1163782" y="960495"/>
            <a:ext cx="99717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Large-scale variation of HF propagation conditions generally predictable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Local time, season, and solar cycle variation of F-layer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Interested in more sporadic deviations from this occurrence when reception otherwise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Consider hour/days when 20-day running average of reception is &gt;50% 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7CDE0E2-9781-F372-DC48-3ABDDC34E6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5360" y="2323908"/>
            <a:ext cx="5439172" cy="43513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A42A8C-C78D-FEEF-EC62-6476790C1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9666" y="2323910"/>
            <a:ext cx="5439171" cy="435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267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20723-13B0-B6A9-5A5C-D26B85DFF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628" y="112337"/>
            <a:ext cx="9724372" cy="1033398"/>
          </a:xfrm>
        </p:spPr>
        <p:txBody>
          <a:bodyPr/>
          <a:lstStyle/>
          <a:p>
            <a:r>
              <a:rPr lang="en-US" dirty="0"/>
              <a:t>Absorption when signal received vs not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AF6B7-62C4-10E5-2EA6-E1437FAD7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E99EA10-CA72-A055-8A89-EFC7DA664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" y="1561713"/>
            <a:ext cx="5489448" cy="4351338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0070C0"/>
                </a:solidFill>
              </a:rPr>
              <a:t>Blue curve</a:t>
            </a:r>
            <a:r>
              <a:rPr lang="en-US" dirty="0"/>
              <a:t>: total receptions vs absorption</a:t>
            </a: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rgbClr val="C00000"/>
                </a:solidFill>
              </a:rPr>
              <a:t>Red curve</a:t>
            </a:r>
            <a:r>
              <a:rPr lang="en-US" dirty="0"/>
              <a:t>: signal losses (signal should be received but was not)</a:t>
            </a:r>
          </a:p>
          <a:p>
            <a:pPr>
              <a:buClr>
                <a:schemeClr val="tx1"/>
              </a:buClr>
            </a:pPr>
            <a:r>
              <a:rPr lang="en-CA" dirty="0"/>
              <a:t>Red curve normalized to area of blue curve </a:t>
            </a:r>
          </a:p>
          <a:p>
            <a:pPr>
              <a:buClr>
                <a:schemeClr val="tx1"/>
              </a:buClr>
            </a:pPr>
            <a:r>
              <a:rPr lang="en-CA" dirty="0"/>
              <a:t>At low absorption (&lt;0.5 dB), signal is received more than lost</a:t>
            </a:r>
          </a:p>
          <a:p>
            <a:pPr>
              <a:buClr>
                <a:schemeClr val="tx1"/>
              </a:buClr>
            </a:pPr>
            <a:r>
              <a:rPr lang="en-CA" dirty="0"/>
              <a:t>At higher absorptions, signal is lost more than received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39F4CF-A16F-F2DA-C9BA-17509C5F80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8424" y="1145735"/>
            <a:ext cx="6632641" cy="530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C8220-397B-B8A8-D08B-4460784A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Signal loss vs measured absorption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DFDC8-8703-808D-3989-BB725115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FCF4-C3EF-BD43-82E0-05BC237DAD2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1B300C-F772-4F6C-41C8-2E6DF109D9D3}"/>
              </a:ext>
            </a:extLst>
          </p:cNvPr>
          <p:cNvSpPr txBox="1"/>
          <p:nvPr/>
        </p:nvSpPr>
        <p:spPr>
          <a:xfrm>
            <a:off x="-1" y="1910236"/>
            <a:ext cx="55202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Number of missed pulses/total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Dashed line is overall missed/expected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/>
              <a:t>Above dashed line: more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400" dirty="0"/>
              <a:t>Below dashed line: more receptions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Blue curves: separate frequencies/sites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Black curve: overall average (all sites and frequencies)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/>
              <a:t>Overall, higher measured absorption corresponds to more signals being lost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573EDA58-3829-4988-DCA8-04F6DC963A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60417" y="1276856"/>
            <a:ext cx="6897810" cy="5518249"/>
          </a:xfrm>
        </p:spPr>
      </p:pic>
    </p:spTree>
    <p:extLst>
      <p:ext uri="{BB962C8B-B14F-4D97-AF65-F5344CB8AC3E}">
        <p14:creationId xmlns:p14="http://schemas.microsoft.com/office/powerpoint/2010/main" val="1495916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algary 2">
      <a:dk1>
        <a:srgbClr val="000000"/>
      </a:dk1>
      <a:lt1>
        <a:srgbClr val="FFFFFF"/>
      </a:lt1>
      <a:dk2>
        <a:srgbClr val="8C857B"/>
      </a:dk2>
      <a:lt2>
        <a:srgbClr val="C3BFB6"/>
      </a:lt2>
      <a:accent1>
        <a:srgbClr val="EE2C2A"/>
      </a:accent1>
      <a:accent2>
        <a:srgbClr val="FFA300"/>
      </a:accent2>
      <a:accent3>
        <a:srgbClr val="FF671F"/>
      </a:accent3>
      <a:accent4>
        <a:srgbClr val="46A67B"/>
      </a:accent4>
      <a:accent5>
        <a:srgbClr val="EC0971"/>
      </a:accent5>
      <a:accent6>
        <a:srgbClr val="9C0533"/>
      </a:accent6>
      <a:hlink>
        <a:srgbClr val="D6001C"/>
      </a:hlink>
      <a:folHlink>
        <a:srgbClr val="8C857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servative - Widescreen" id="{1FDA4292-5ABC-2347-8AEC-8713E981E356}" vid="{2CAB1A43-65EA-6D44-BFF7-FD9BC8254A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4D9A0FA515564792FEACC70AB1043E" ma:contentTypeVersion="15" ma:contentTypeDescription="Create a new document." ma:contentTypeScope="" ma:versionID="3387522b3212352fc6bbea455d3cfc53">
  <xsd:schema xmlns:xsd="http://www.w3.org/2001/XMLSchema" xmlns:xs="http://www.w3.org/2001/XMLSchema" xmlns:p="http://schemas.microsoft.com/office/2006/metadata/properties" xmlns:ns2="7a4191d5-9b76-4ae3-8401-87ceee92a846" xmlns:ns3="b9b0194d-1e98-4efc-bad5-9450f4bf7a13" targetNamespace="http://schemas.microsoft.com/office/2006/metadata/properties" ma:root="true" ma:fieldsID="e28e2b4de73025e43726d49ef756c6aa" ns2:_="" ns3:_="">
    <xsd:import namespace="7a4191d5-9b76-4ae3-8401-87ceee92a846"/>
    <xsd:import namespace="b9b0194d-1e98-4efc-bad5-9450f4bf7a1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4191d5-9b76-4ae3-8401-87ceee92a84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976da6b-3754-4ea3-9a44-9d844208727a}" ma:internalName="TaxCatchAll" ma:showField="CatchAllData" ma:web="7a4191d5-9b76-4ae3-8401-87ceee92a8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b0194d-1e98-4efc-bad5-9450f4bf7a1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d23ff3b-8b4b-4ebe-81e4-de565bb03c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a4191d5-9b76-4ae3-8401-87ceee92a846">
      <UserInfo>
        <DisplayName>Office Of Advancement Visitors</DisplayName>
        <AccountId>4</AccountId>
        <AccountType/>
      </UserInfo>
      <UserInfo>
        <DisplayName>UCalgary Brand</DisplayName>
        <AccountId>15</AccountId>
        <AccountType/>
      </UserInfo>
    </SharedWithUsers>
    <TaxCatchAll xmlns="7a4191d5-9b76-4ae3-8401-87ceee92a846" xsi:nil="true"/>
    <lcf76f155ced4ddcb4097134ff3c332f xmlns="b9b0194d-1e98-4efc-bad5-9450f4bf7a1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1379BBF-6672-4ABD-B16E-D222A38B6B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FE4E6F-A4E5-40F2-8CE2-36663D7A06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4191d5-9b76-4ae3-8401-87ceee92a846"/>
    <ds:schemaRef ds:uri="b9b0194d-1e98-4efc-bad5-9450f4bf7a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36ABDF2-BD05-4010-80BA-3DB41DBF8678}">
  <ds:schemaRefs>
    <ds:schemaRef ds:uri="http://schemas.microsoft.com/office/2006/metadata/properties"/>
    <ds:schemaRef ds:uri="http://schemas.microsoft.com/office/infopath/2007/PartnerControls"/>
    <ds:schemaRef ds:uri="7a4191d5-9b76-4ae3-8401-87ceee92a846"/>
    <ds:schemaRef ds:uri="b9b0194d-1e98-4efc-bad5-9450f4bf7a1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Conservative</Template>
  <TotalTime>1045</TotalTime>
  <Words>1031</Words>
  <Application>Microsoft Office PowerPoint</Application>
  <PresentationFormat>Widescreen</PresentationFormat>
  <Paragraphs>102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The effect of auroral absorption events on HF propagation links over Canada</vt:lpstr>
      <vt:lpstr>NRCan Ottawa-Alert HF link</vt:lpstr>
      <vt:lpstr>Absorption as a function of radio wave frequency</vt:lpstr>
      <vt:lpstr>Riometers</vt:lpstr>
      <vt:lpstr>NRCan HF link</vt:lpstr>
      <vt:lpstr>NRCan reception occurrences</vt:lpstr>
      <vt:lpstr>NRCan data selection</vt:lpstr>
      <vt:lpstr>Absorption when signal received vs not</vt:lpstr>
      <vt:lpstr>Signal loss vs measured absorption</vt:lpstr>
      <vt:lpstr>Signal loss vs absorption at different frequencies</vt:lpstr>
      <vt:lpstr>Signal loss vs absorption at different sites</vt:lpstr>
      <vt:lpstr>Summary  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Gillies</dc:creator>
  <cp:lastModifiedBy>Rob Gillies</cp:lastModifiedBy>
  <cp:revision>8</cp:revision>
  <dcterms:created xsi:type="dcterms:W3CDTF">2025-06-06T19:00:02Z</dcterms:created>
  <dcterms:modified xsi:type="dcterms:W3CDTF">2025-06-10T15:56:52Z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0x010100A14D9A0FA515564792FEACC70AB1043E</vt:lpwstr>
  </property>
  <property fmtid="{D5CDD505-2E9C-101B-9397-08002B2CF9AE}" pid="3" name="Order">
    <vt:r8>20700</vt:r8>
  </property>
</Properties>
</file>