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" ContentType="image/ti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56" r:id="rId3"/>
    <p:sldId id="272" r:id="rId4"/>
    <p:sldId id="273" r:id="rId5"/>
    <p:sldId id="279" r:id="rId6"/>
    <p:sldId id="280" r:id="rId7"/>
    <p:sldId id="286" r:id="rId8"/>
    <p:sldId id="288" r:id="rId9"/>
    <p:sldId id="294" r:id="rId10"/>
    <p:sldId id="285" r:id="rId11"/>
    <p:sldId id="292" r:id="rId12"/>
    <p:sldId id="293" r:id="rId13"/>
    <p:sldId id="295" r:id="rId14"/>
    <p:sldId id="271" r:id="rId15"/>
    <p:sldId id="267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E4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FD9FC7-CCEE-4525-B997-838E1EB02807}" type="datetimeFigureOut">
              <a:rPr lang="en-US" smtClean="0"/>
              <a:t>6/9/2025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69888-8F8D-4DF7-AD93-F8F91E2394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0018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12768-57B3-7B46-6E4F-4EB5B4E37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1C180E-D806-7426-5252-5A8E5EC985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464A3-B3A9-4A41-19DA-7D192F8D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2B448-A3C6-4649-A453-CABFA8221005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7B8FA-1283-5C18-CA63-16DCF275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79AE4-BA38-0148-66D8-B041E0EC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5166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561F6-5DB3-7561-EC0E-4249D049A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C20FA-3CD0-C47F-0921-6E2E7D2FD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90E0C-80B4-705A-6997-818C9B59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B062-077D-4F49-B345-E3C7D8516337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1C115-0FC4-AC6F-545D-532181EDD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E0BEB-C1F3-6202-39F9-783656364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13409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B6A9B8-A54C-162E-D331-CDA4462F2D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35D478-AF1A-3EBD-8E01-F2E5FE645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21ABA-7147-7768-B58F-902DFF15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1C916-B7C4-4359-9057-7424EDBDCFCE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C4381-DC11-F6FD-D162-E9672E3B3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B549D-1FF5-68AC-C85A-4154120B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541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C12768-57B3-7B46-6E4F-4EB5B4E37B5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1C180E-D806-7426-5252-5A8E5EC985C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C464A3-B3A9-4A41-19DA-7D192F8DE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32B448-A3C6-4649-A453-CABFA8221005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77B8FA-1283-5C18-CA63-16DCF27533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779AE4-BA38-0148-66D8-B041E0EC63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5388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5962C-697E-74FE-882B-CBE86D6B5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907B9-6250-FC2D-15FF-56B3EBA00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7FC1F-92BA-6D40-46D3-4FCF2B094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2B1A-50B9-4C05-9C4C-785B07150F9B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58208-B2B0-D073-CAA5-2BFE749E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DFA77-0FA1-8BD1-F75C-240FDFE4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3139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D8C71-53FC-BC04-8CB7-B6CFD5A84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9DA76-B5A4-F7EB-1FE8-D10F283B7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E76D4-CB34-502D-DE8E-F28C3F0B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701B-087F-43B7-B351-7B2F5B178E16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D2F40-7247-1075-2D9F-D81D58CC6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3B3D6-89A6-22B7-8836-FA225C54C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8204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A1A72-D12C-16A3-8820-E014B45ED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26167-C50A-B3C8-127F-3C79E1A34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CEEC8D-0E03-9E91-A1C9-EFE3E1821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5051D-A0E7-4F40-21E7-29CD632FE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CE27-0D09-4DDA-B302-1DCF6E8DEE8A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FFABF-36D9-4FBE-A886-2A20FC157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3FEEB4-601B-3E28-2296-BC4AE3F23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371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0EA2A-DB4B-DB91-6C44-E972BEC3E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7B22E-B331-A9CE-45CF-CD0247B86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F34D08-21E0-AFB7-6360-96BE6F264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D4882-3D61-0DB6-C29E-5AFEB85F67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26ADC9-56E0-D978-B3C1-1FA19A9F7E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8C9BE7-C290-57C5-F820-793C84DA3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1A2F-7801-437D-88D7-2C1B00B6AC80}" type="datetime1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C7C704-D58F-E1D7-9FCA-E0E6325F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274D68-3CEF-5679-E7DE-CDC8E7903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83304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E305A-4172-A920-FD97-8BFABD23E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77126F-D22A-0B0B-9E1E-95A13FEF1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152A-95D9-4AD6-B0EB-FF809AAD6B9D}" type="datetime1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9443E7-8794-E42A-CCA8-11D283ED2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3CD93A-1341-CDA9-779D-DC279E90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6709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379D24-ECFB-FF1F-F50D-060062F66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EFD5-F1E3-46FC-9C77-8382E41A6F9A}" type="datetime1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EC3293-4C29-C2AE-80AB-F9145C13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A3216-DC71-D866-843E-D79AF4CB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13823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4D9DB-55C7-9C68-F563-36C86E9F2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72BE1-AE5D-D4C3-94F0-12850209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27C150-B3C6-6C15-09DE-B6567C936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8E8A1-BC32-E61C-11E7-EE805BDE7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EAA6D-043B-4034-994F-6A58CD411F6B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50357-BFD8-F927-32D4-9B639729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187E68-6E6B-FA85-6306-A8B08705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0614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95962C-697E-74FE-882B-CBE86D6B5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D907B9-6250-FC2D-15FF-56B3EBA00E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7FC1F-92BA-6D40-46D3-4FCF2B0945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A02B1A-50B9-4C05-9C4C-785B07150F9B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058208-B2B0-D073-CAA5-2BFE749E3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1DFA77-0FA1-8BD1-F75C-240FDFE43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0710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31802-601B-10B5-3013-FCCF54C6E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64BFC9-5D5E-A838-6D09-967F2EFBC4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22EDC-1CBC-4249-92B5-4169FBFD5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55CB4-C9A6-CE63-33BC-C8D33E0C9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7CA65-DA13-404E-8B09-D20AFE447AA1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8CBCEE-836C-EAE7-C4B6-709F5BC40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02BB1-B157-C70E-D134-109409895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3993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6561F6-5DB3-7561-EC0E-4249D049A0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ABC20FA-3CD0-C47F-0921-6E2E7D2FDE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AF90E0C-80B4-705A-6997-818C9B592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54B062-077D-4F49-B345-E3C7D8516337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31C115-0FC4-AC6F-545D-532181EDDC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DE0BEB-C1F3-6202-39F9-7836563646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69956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1B6A9B8-A54C-162E-D331-CDA4462F2D9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635D478-AF1A-3EBD-8E01-F2E5FE645D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A21ABA-7147-7768-B58F-902DFF15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1C916-B7C4-4359-9057-7424EDBDCFCE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2C4381-DC11-F6FD-D162-E9672E3B3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1B549D-1FF5-68AC-C85A-4154120B3E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8074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6142057"/>
      </p:ext>
    </p:extLst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0D8C71-53FC-BC04-8CB7-B6CFD5A84C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39DA76-B5A4-F7EB-1FE8-D10F283B72F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93E76D4-CB34-502D-DE8E-F28C3F0BD2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D701B-087F-43B7-B351-7B2F5B178E16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1D2F40-7247-1075-2D9F-D81D58CC66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3B3D6-89A6-22B7-8836-FA225C54C4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4767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A1A72-D12C-16A3-8820-E014B45ED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426167-C50A-B3C8-127F-3C79E1A34E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CEEC8D-0E03-9E91-A1C9-EFE3E1821F7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85051D-A0E7-4F40-21E7-29CD632FE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CE27-0D09-4DDA-B302-1DCF6E8DEE8A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5FFABF-36D9-4FBE-A886-2A20FC1579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53FEEB4-601B-3E28-2296-BC4AE3F23F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85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A0EA2A-DB4B-DB91-6C44-E972BEC3ED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2D7B22E-B331-A9CE-45CF-CD0247B869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5F34D08-21E0-AFB7-6360-96BE6F26449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D2D4882-3D61-0DB6-C29E-5AFEB85F67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326ADC9-56E0-D978-B3C1-1FA19A9F7ED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88C9BE7-C290-57C5-F820-793C84DA3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691A2F-7801-437D-88D7-2C1B00B6AC80}" type="datetime1">
              <a:rPr lang="en-US" smtClean="0"/>
              <a:t>6/9/2025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7C7C704-D58F-E1D7-9FCA-E0E6325F35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C274D68-3CEF-5679-E7DE-CDC8E79030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4440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BE305A-4172-A920-FD97-8BFABD23E6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77126F-D22A-0B0B-9E1E-95A13FEF1C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EA152A-95D9-4AD6-B0EB-FF809AAD6B9D}" type="datetime1">
              <a:rPr lang="en-US" smtClean="0"/>
              <a:t>6/9/2025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29443E7-8794-E42A-CCA8-11D283ED26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53CD93A-1341-CDA9-779D-DC279E908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70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379D24-ECFB-FF1F-F50D-060062F66D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F7EFD5-F1E3-46FC-9C77-8382E41A6F9A}" type="datetime1">
              <a:rPr lang="en-US" smtClean="0"/>
              <a:t>6/9/2025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EC3293-4C29-C2AE-80AB-F9145C132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0CA3216-DC71-D866-843E-D79AF4CBE4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565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44D9DB-55C7-9C68-F563-36C86E9F22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F72BE1-AE5D-D4C3-94F0-128502092B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27C150-B3C6-6C15-09DE-B6567C93674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BE8E8A1-BC32-E61C-11E7-EE805BDE7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FEAA6D-043B-4034-994F-6A58CD411F6B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950357-BFD8-F927-32D4-9B63972991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187E68-6E6B-FA85-6306-A8B08705C3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56885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031802-601B-10B5-3013-FCCF54C6E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64BFC9-5D5E-A838-6D09-967F2EFBC4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EC22EDC-1CBC-4249-92B5-4169FBFD5B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755CB4-C9A6-CE63-33BC-C8D33E0C92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57CA65-DA13-404E-8B09-D20AFE447AA1}" type="datetime1">
              <a:rPr lang="en-US" smtClean="0"/>
              <a:t>6/9/2025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8CBCEE-836C-EAE7-C4B6-709F5BC409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902BB1-B157-C70E-D134-109409895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7451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6CCAC9-ECAA-CEA3-AFE4-75192BEAD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57EEF-9FF7-0A53-7739-E3986DAE8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62030-9642-286C-1F71-40B85B4E6D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52F44-5ED4-482A-9FE4-305B872671E5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9BAED-16E2-00DC-2B66-AC6B6CE28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3B479-E033-C116-AFC0-317604833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5711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D6CCAC9-ECAA-CEA3-AFE4-75192BEAD1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9557EEF-9FF7-0A53-7739-E3986DAE8D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562030-9642-286C-1F71-40B85B4E6DF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D52F44-5ED4-482A-9FE4-305B872671E5}" type="datetime1">
              <a:rPr lang="en-US" smtClean="0"/>
              <a:t>6/9/2025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B9BAED-16E2-00DC-2B66-AC6B6CE283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93B479-E033-C116-AFC0-317604833C8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9CC8F1-4F51-4A0D-83D8-6E211DEA5DC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47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Falcon_9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pop.phys.ucalgary.ca/" TargetMode="External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t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7648E6-9D97-E077-EAFE-A3DFDDBCA75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2197" y="1007023"/>
            <a:ext cx="8767605" cy="1418554"/>
          </a:xfrm>
          <a:noFill/>
        </p:spPr>
        <p:txBody>
          <a:bodyPr>
            <a:noAutofit/>
          </a:bodyPr>
          <a:lstStyle/>
          <a:p>
            <a:r>
              <a:rPr lang="en-US" sz="4400" dirty="0">
                <a:solidFill>
                  <a:srgbClr val="007E45"/>
                </a:solidFill>
              </a:rPr>
              <a:t>Doppler shift of </a:t>
            </a:r>
            <a:r>
              <a:rPr lang="en-US" sz="4400" dirty="0" err="1">
                <a:solidFill>
                  <a:srgbClr val="007E45"/>
                </a:solidFill>
              </a:rPr>
              <a:t>transionospheric</a:t>
            </a:r>
            <a:r>
              <a:rPr lang="en-US" sz="4400" dirty="0">
                <a:solidFill>
                  <a:srgbClr val="007E45"/>
                </a:solidFill>
              </a:rPr>
              <a:t> </a:t>
            </a:r>
            <a:br>
              <a:rPr lang="en-US" sz="4400" dirty="0">
                <a:solidFill>
                  <a:srgbClr val="007E45"/>
                </a:solidFill>
              </a:rPr>
            </a:br>
            <a:r>
              <a:rPr lang="en-US" sz="4400" dirty="0">
                <a:solidFill>
                  <a:srgbClr val="007E45"/>
                </a:solidFill>
              </a:rPr>
              <a:t>HF radio waves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980C16-08FB-2482-2287-D05CD5F76BF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80560" y="2732533"/>
            <a:ext cx="5811375" cy="1655762"/>
          </a:xfrm>
        </p:spPr>
        <p:txBody>
          <a:bodyPr>
            <a:normAutofit fontScale="92500" lnSpcReduction="20000"/>
          </a:bodyPr>
          <a:lstStyle/>
          <a:p>
            <a:r>
              <a:rPr lang="en-US" sz="2000" dirty="0"/>
              <a:t>D.W. Danskin</a:t>
            </a:r>
            <a:r>
              <a:rPr lang="en-US" sz="2000" baseline="30000" dirty="0"/>
              <a:t>1</a:t>
            </a:r>
            <a:r>
              <a:rPr lang="en-US" sz="2000" dirty="0"/>
              <a:t>, R.G. Gilles</a:t>
            </a:r>
            <a:r>
              <a:rPr lang="en-US" sz="2000" baseline="30000" dirty="0"/>
              <a:t>2</a:t>
            </a:r>
            <a:r>
              <a:rPr lang="en-US" sz="2000" dirty="0"/>
              <a:t>, E.C. </a:t>
            </a:r>
            <a:r>
              <a:rPr lang="en-US" sz="2000" dirty="0" err="1"/>
              <a:t>Kalafatoglu</a:t>
            </a:r>
            <a:r>
              <a:rPr lang="en-US" sz="2000" dirty="0"/>
              <a:t> Eyiguler</a:t>
            </a:r>
            <a:r>
              <a:rPr lang="en-US" sz="2000" baseline="30000" dirty="0"/>
              <a:t>1</a:t>
            </a:r>
            <a:r>
              <a:rPr lang="en-US" sz="2000" dirty="0"/>
              <a:t>,</a:t>
            </a:r>
          </a:p>
          <a:p>
            <a:r>
              <a:rPr lang="en-US" sz="2000" dirty="0"/>
              <a:t> G.C. Hussey</a:t>
            </a:r>
            <a:r>
              <a:rPr lang="en-US" sz="2000" baseline="30000" dirty="0"/>
              <a:t>1</a:t>
            </a:r>
            <a:r>
              <a:rPr lang="en-US" sz="2000" dirty="0"/>
              <a:t>, and A.W. Yau</a:t>
            </a:r>
            <a:r>
              <a:rPr lang="en-US" sz="2000" baseline="30000" dirty="0"/>
              <a:t>2</a:t>
            </a:r>
          </a:p>
          <a:p>
            <a:r>
              <a:rPr lang="en-US" sz="2000" baseline="30000" dirty="0"/>
              <a:t>1</a:t>
            </a:r>
            <a:r>
              <a:rPr lang="en-US" sz="2000" dirty="0"/>
              <a:t>Institute of Space and Atmospheric Studies</a:t>
            </a:r>
          </a:p>
          <a:p>
            <a:r>
              <a:rPr lang="en-US" sz="2000" dirty="0"/>
              <a:t> University of Saskatchewan, Saskatoon</a:t>
            </a:r>
          </a:p>
          <a:p>
            <a:r>
              <a:rPr lang="en-US" sz="2000" baseline="30000" dirty="0"/>
              <a:t>2</a:t>
            </a:r>
            <a:r>
              <a:rPr lang="en-US" sz="2000" dirty="0"/>
              <a:t>University of Calgary, Calgary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D37FD11-1C6F-093D-E726-E55CBF51A5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95847" y="4930798"/>
            <a:ext cx="1211530" cy="12115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E824BFE-37C0-845A-3FC8-573B7EF1900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75790" y="4955120"/>
            <a:ext cx="2060620" cy="1017431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D060AA81-576B-DF07-BE0D-FD06D2D9F34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65" y="5139018"/>
            <a:ext cx="3221596" cy="768227"/>
          </a:xfrm>
          <a:prstGeom prst="rect">
            <a:avLst/>
          </a:prstGeom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20E6A992-7166-0299-D40B-56D16D87BB1C}"/>
              </a:ext>
            </a:extLst>
          </p:cNvPr>
          <p:cNvSpPr txBox="1"/>
          <p:nvPr/>
        </p:nvSpPr>
        <p:spPr>
          <a:xfrm>
            <a:off x="2965504" y="6377410"/>
            <a:ext cx="66624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Canadian Association of Physicist Congress, Saskatoon Jun 8-13, 2025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FC1E9B73-FC00-C9C1-AD28-20279D505147}"/>
              </a:ext>
            </a:extLst>
          </p:cNvPr>
          <p:cNvSpPr txBox="1"/>
          <p:nvPr/>
        </p:nvSpPr>
        <p:spPr>
          <a:xfrm>
            <a:off x="161689" y="6396952"/>
            <a:ext cx="27717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ddanskinLDS@gmail.com</a:t>
            </a:r>
          </a:p>
        </p:txBody>
      </p:sp>
    </p:spTree>
    <p:extLst>
      <p:ext uri="{BB962C8B-B14F-4D97-AF65-F5344CB8AC3E}">
        <p14:creationId xmlns:p14="http://schemas.microsoft.com/office/powerpoint/2010/main" val="24817770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graph of elevation and refractive index&#10;&#10;AI-generated content may be incorrect.">
            <a:extLst>
              <a:ext uri="{FF2B5EF4-FFF2-40B4-BE49-F238E27FC236}">
                <a16:creationId xmlns:a16="http://schemas.microsoft.com/office/drawing/2014/main" id="{A10103AF-AD30-F985-8753-F9F4178B46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33125" y="919438"/>
            <a:ext cx="7902277" cy="593856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16FB43F8-E91B-16FD-664E-428104E0C5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39586" y="112713"/>
            <a:ext cx="10515600" cy="1325563"/>
          </a:xfrm>
        </p:spPr>
        <p:txBody>
          <a:bodyPr/>
          <a:lstStyle/>
          <a:p>
            <a:r>
              <a:rPr lang="en-US" sz="3600" dirty="0">
                <a:solidFill>
                  <a:srgbClr val="007E45"/>
                </a:solidFill>
                <a:latin typeface="Calibri Light" panose="020F0302020204030204"/>
              </a:rPr>
              <a:t>Refractive index profile from ray-tracing m</a:t>
            </a:r>
            <a:r>
              <a:rPr kumimoji="0" lang="en-US" sz="3600" b="0" i="0" u="none" strike="noStrike" kern="1200" cap="none" spc="0" normalizeH="0" baseline="0" noProof="0" dirty="0" err="1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odel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4D3D3E-0FD3-C1D4-474F-E2C9BB92D90A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4C92E0-3D94-9D35-0FD2-6E2CB1D68604}"/>
              </a:ext>
            </a:extLst>
          </p:cNvPr>
          <p:cNvSpPr txBox="1"/>
          <p:nvPr/>
        </p:nvSpPr>
        <p:spPr>
          <a:xfrm>
            <a:off x="10878349" y="1846053"/>
            <a:ext cx="9509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O-mode</a:t>
            </a:r>
          </a:p>
          <a:p>
            <a:r>
              <a:rPr lang="en-US" dirty="0"/>
              <a:t>X-mode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1C604F8-6F2F-D3BE-A0E8-1E1518A7BAE4}"/>
              </a:ext>
            </a:extLst>
          </p:cNvPr>
          <p:cNvCxnSpPr>
            <a:cxnSpLocks/>
          </p:cNvCxnSpPr>
          <p:nvPr/>
        </p:nvCxnSpPr>
        <p:spPr>
          <a:xfrm>
            <a:off x="10153291" y="2053087"/>
            <a:ext cx="629009" cy="0"/>
          </a:xfrm>
          <a:prstGeom prst="line">
            <a:avLst/>
          </a:prstGeom>
          <a:ln w="3492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904DE0A-4941-A500-801A-87290B76EB41}"/>
              </a:ext>
            </a:extLst>
          </p:cNvPr>
          <p:cNvCxnSpPr>
            <a:cxnSpLocks/>
          </p:cNvCxnSpPr>
          <p:nvPr/>
        </p:nvCxnSpPr>
        <p:spPr>
          <a:xfrm>
            <a:off x="10153291" y="2338837"/>
            <a:ext cx="629009" cy="0"/>
          </a:xfrm>
          <a:prstGeom prst="line">
            <a:avLst/>
          </a:prstGeom>
          <a:ln w="349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555E1F-7D18-6F37-1F2F-44FFB9D22F90}"/>
              </a:ext>
            </a:extLst>
          </p:cNvPr>
          <p:cNvSpPr txBox="1"/>
          <p:nvPr/>
        </p:nvSpPr>
        <p:spPr>
          <a:xfrm>
            <a:off x="9829800" y="4943475"/>
            <a:ext cx="16594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.00002</a:t>
            </a:r>
            <a:r>
              <a:rPr lang="en-US" baseline="30000" dirty="0"/>
              <a:t>o</a:t>
            </a:r>
            <a:r>
              <a:rPr lang="en-US" dirty="0"/>
              <a:t> ~ 2.2 m</a:t>
            </a:r>
          </a:p>
        </p:txBody>
      </p:sp>
    </p:spTree>
    <p:extLst>
      <p:ext uri="{BB962C8B-B14F-4D97-AF65-F5344CB8AC3E}">
        <p14:creationId xmlns:p14="http://schemas.microsoft.com/office/powerpoint/2010/main" val="448407792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number of people&#10;&#10;AI-generated content may be incorrect.">
            <a:extLst>
              <a:ext uri="{FF2B5EF4-FFF2-40B4-BE49-F238E27FC236}">
                <a16:creationId xmlns:a16="http://schemas.microsoft.com/office/drawing/2014/main" id="{BE082A35-07BE-DE2B-E47B-F202C8AA83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5267" y="1188479"/>
            <a:ext cx="7137967" cy="5561759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27B8DD5-A666-8C74-7E57-227EAC7673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8310" y="136525"/>
            <a:ext cx="10515600" cy="1325563"/>
          </a:xfrm>
        </p:spPr>
        <p:txBody>
          <a:bodyPr/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Comparison of refractive index for satellite pass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4F15EAC-4FC4-B7DC-5DB9-E803FB448E1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11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D80B004-3BF0-0F57-8468-A2BB80F8DAA9}"/>
              </a:ext>
            </a:extLst>
          </p:cNvPr>
          <p:cNvSpPr txBox="1"/>
          <p:nvPr/>
        </p:nvSpPr>
        <p:spPr>
          <a:xfrm>
            <a:off x="9807623" y="1573492"/>
            <a:ext cx="197086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Refractive index</a:t>
            </a:r>
          </a:p>
          <a:p>
            <a:r>
              <a:rPr lang="en-US" dirty="0"/>
              <a:t>O-mode sat</a:t>
            </a:r>
          </a:p>
          <a:p>
            <a:r>
              <a:rPr lang="en-US" dirty="0"/>
              <a:t>O-mode integrated</a:t>
            </a:r>
          </a:p>
          <a:p>
            <a:r>
              <a:rPr lang="en-US" dirty="0"/>
              <a:t>X-mode sat</a:t>
            </a:r>
          </a:p>
          <a:p>
            <a:r>
              <a:rPr lang="en-US" dirty="0"/>
              <a:t>X-mode integrated</a:t>
            </a:r>
          </a:p>
          <a:p>
            <a:r>
              <a:rPr lang="en-US" dirty="0"/>
              <a:t>estimated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4902BA3C-7BAD-3B58-89E0-6B275F70E7D1}"/>
              </a:ext>
            </a:extLst>
          </p:cNvPr>
          <p:cNvGrpSpPr/>
          <p:nvPr/>
        </p:nvGrpSpPr>
        <p:grpSpPr>
          <a:xfrm>
            <a:off x="9010924" y="2053611"/>
            <a:ext cx="629010" cy="1104900"/>
            <a:chOff x="10153290" y="2053087"/>
            <a:chExt cx="629010" cy="1104900"/>
          </a:xfrm>
        </p:grpSpPr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F7F732D1-ABD0-75E9-1951-96CDAA35A59F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291" y="2053087"/>
              <a:ext cx="629009" cy="0"/>
            </a:xfrm>
            <a:prstGeom prst="line">
              <a:avLst/>
            </a:prstGeom>
            <a:ln w="3492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96AB93E8-8290-FF8F-6276-6F8A67662F2E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291" y="2596012"/>
              <a:ext cx="629009" cy="0"/>
            </a:xfrm>
            <a:prstGeom prst="line">
              <a:avLst/>
            </a:prstGeom>
            <a:ln w="34925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69914E1A-68D1-C487-AE20-E9EA1E568DD1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291" y="2329312"/>
              <a:ext cx="629009" cy="0"/>
            </a:xfrm>
            <a:prstGeom prst="line">
              <a:avLst/>
            </a:prstGeom>
            <a:ln w="34925">
              <a:solidFill>
                <a:srgbClr val="C0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35AC20F8-E5DF-780C-BEAA-33D7FAF62ABA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291" y="2853187"/>
              <a:ext cx="629009" cy="0"/>
            </a:xfrm>
            <a:prstGeom prst="line">
              <a:avLst/>
            </a:prstGeom>
            <a:ln w="34925"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D9C990A5-2C6E-668F-8B38-2D97A1D49B84}"/>
                </a:ext>
              </a:extLst>
            </p:cNvPr>
            <p:cNvCxnSpPr>
              <a:cxnSpLocks/>
            </p:cNvCxnSpPr>
            <p:nvPr/>
          </p:nvCxnSpPr>
          <p:spPr>
            <a:xfrm>
              <a:off x="10153290" y="3157987"/>
              <a:ext cx="629009" cy="0"/>
            </a:xfrm>
            <a:prstGeom prst="line">
              <a:avLst/>
            </a:prstGeom>
            <a:ln w="34925">
              <a:solidFill>
                <a:schemeClr val="accent2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91983373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graph of a function&#10;&#10;AI-generated content may be incorrect.">
            <a:extLst>
              <a:ext uri="{FF2B5EF4-FFF2-40B4-BE49-F238E27FC236}">
                <a16:creationId xmlns:a16="http://schemas.microsoft.com/office/drawing/2014/main" id="{18CDE4E0-8DED-CAB5-BCE7-EA2C542441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E7B94FC-990B-10C3-0F61-CCB70A6C35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4351" y="787819"/>
            <a:ext cx="2181045" cy="2524724"/>
          </a:xfrm>
        </p:spPr>
        <p:txBody>
          <a:bodyPr>
            <a:normAutofit fontScale="90000"/>
          </a:bodyPr>
          <a:lstStyle/>
          <a:p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13 satellite passes</a:t>
            </a: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X = (foF2/f)</a:t>
            </a:r>
            <a:r>
              <a:rPr kumimoji="0" lang="en-US" sz="3600" b="0" i="0" u="none" strike="noStrike" kern="1200" cap="none" spc="0" normalizeH="0" baseline="3000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2</a:t>
            </a:r>
            <a:endParaRPr lang="en-US" baseline="300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4AB015E-9BB3-3786-DEE6-83F444688ADB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12</a:t>
            </a:fld>
            <a:endParaRPr lang="en-US"/>
          </a:p>
        </p:txBody>
      </p:sp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47865301-B0B0-E82A-E57F-079DA9E8BA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541FCBB2-62F1-F78E-9136-800042864E62}"/>
              </a:ext>
            </a:extLst>
          </p:cNvPr>
          <p:cNvSpPr txBox="1"/>
          <p:nvPr/>
        </p:nvSpPr>
        <p:spPr>
          <a:xfrm>
            <a:off x="8790316" y="4573746"/>
            <a:ext cx="35713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Strangeways</a:t>
            </a:r>
            <a:r>
              <a:rPr lang="en-US" dirty="0"/>
              <a:t>, H. (1992). The Lorentz </a:t>
            </a:r>
            <a:r>
              <a:rPr lang="en-US" dirty="0" err="1"/>
              <a:t>polarisation</a:t>
            </a:r>
            <a:r>
              <a:rPr lang="en-US" dirty="0"/>
              <a:t> term for ionospheric and magnetospheric electromagnetic propagation. JATP. </a:t>
            </a:r>
          </a:p>
          <a:p>
            <a:r>
              <a:rPr lang="en-US" dirty="0"/>
              <a:t>doi/10.1016/0021-9169(92)90087-2</a:t>
            </a:r>
          </a:p>
        </p:txBody>
      </p:sp>
    </p:spTree>
    <p:extLst>
      <p:ext uri="{BB962C8B-B14F-4D97-AF65-F5344CB8AC3E}">
        <p14:creationId xmlns:p14="http://schemas.microsoft.com/office/powerpoint/2010/main" val="54093765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049BA9-1CB2-3A7E-C3BC-F4F9F8AE3D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E45"/>
                </a:solidFill>
              </a:rPr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7A239E-45FE-596F-B2D1-64FA622AA6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59798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Three models were used to estimate the refractive index detected by e-POP RRI on SWARM-E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Curve fitting of frequency shift v time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Curve fitting of range v frequency shift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/>
              <a:t>Slope of expected Doppler shift v frequency shift line</a:t>
            </a:r>
          </a:p>
          <a:p>
            <a:r>
              <a:rPr lang="en-US" dirty="0"/>
              <a:t>Observationally, the effective refractive index is similar to the height-integrated refractive index rather than the local refractive index at satellite altitude</a:t>
            </a:r>
          </a:p>
          <a:p>
            <a:r>
              <a:rPr lang="en-US" dirty="0"/>
              <a:t>the radio wave has a memory of the refractive index along the path from the transmitter to the receiver via the ionosphere</a:t>
            </a:r>
          </a:p>
          <a:p>
            <a:r>
              <a:rPr lang="en-US" dirty="0"/>
              <a:t>Experimentally, Lorentz polarization term of effective Electric field is necessary to explain measured values of refractive index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BB71CBF-2664-1023-9D22-E1157090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102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C0CFD05-4778-C9F7-2038-65449DDFF24B}"/>
              </a:ext>
            </a:extLst>
          </p:cNvPr>
          <p:cNvSpPr>
            <a:spLocks noGrp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en-US" dirty="0">
                <a:solidFill>
                  <a:srgbClr val="007E45"/>
                </a:solidFill>
              </a:rPr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B9F05D2-16D5-4CF5-EBBC-35353ED8CC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Funding provided by the Canadian Space Agency and the European Space Agency</a:t>
            </a:r>
          </a:p>
          <a:p>
            <a:endParaRPr lang="en-US" dirty="0"/>
          </a:p>
          <a:p>
            <a:r>
              <a:rPr lang="en-US" dirty="0"/>
              <a:t>Swarm-E RRI data is available at: </a:t>
            </a:r>
          </a:p>
          <a:p>
            <a:pPr marL="457200" lvl="1" indent="0">
              <a:buNone/>
            </a:pPr>
            <a:r>
              <a:rPr lang="en-US" dirty="0"/>
              <a:t>https://epop-data.phys.ucalgary.ca, (e-POP data portal)</a:t>
            </a:r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DB43E141-EFEF-2F9F-72F9-C7E573D7EB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CC8F1-4F51-4A0D-83D8-6E211DEA5DC0}" type="slidenum">
              <a:rPr lang="en-US" smtClean="0"/>
              <a:t>14</a:t>
            </a:fld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0FC18DA-74E6-37C1-6347-FF953CAE8F4C}"/>
              </a:ext>
            </a:extLst>
          </p:cNvPr>
          <p:cNvSpPr txBox="1"/>
          <p:nvPr/>
        </p:nvSpPr>
        <p:spPr>
          <a:xfrm>
            <a:off x="333375" y="6081991"/>
            <a:ext cx="6096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/>
              <a:t>Contact:  ddanskinLDS@gmail.com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29B80A-441F-93F2-93A1-69BE8601E46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7383" y="4417042"/>
            <a:ext cx="10638442" cy="1295512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F32EE6D-33C6-5762-9914-20F663843CF6}"/>
              </a:ext>
            </a:extLst>
          </p:cNvPr>
          <p:cNvSpPr/>
          <p:nvPr/>
        </p:nvSpPr>
        <p:spPr>
          <a:xfrm>
            <a:off x="2303253" y="5063706"/>
            <a:ext cx="129396" cy="327803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49691D2-7C86-8201-7C89-6A5C286B2F91}"/>
              </a:ext>
            </a:extLst>
          </p:cNvPr>
          <p:cNvSpPr/>
          <p:nvPr/>
        </p:nvSpPr>
        <p:spPr>
          <a:xfrm>
            <a:off x="4979778" y="5063706"/>
            <a:ext cx="129396" cy="327803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048ECCE-0193-461C-BD0C-F6CA20BCBE2F}"/>
              </a:ext>
            </a:extLst>
          </p:cNvPr>
          <p:cNvSpPr/>
          <p:nvPr/>
        </p:nvSpPr>
        <p:spPr>
          <a:xfrm>
            <a:off x="7818228" y="5089385"/>
            <a:ext cx="129396" cy="327803"/>
          </a:xfrm>
          <a:prstGeom prst="rect">
            <a:avLst/>
          </a:prstGeom>
          <a:solidFill>
            <a:schemeClr val="accent1">
              <a:alpha val="29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C6004D9-D4FC-0012-5590-452AE7132D90}"/>
              </a:ext>
            </a:extLst>
          </p:cNvPr>
          <p:cNvSpPr txBox="1"/>
          <p:nvPr/>
        </p:nvSpPr>
        <p:spPr>
          <a:xfrm>
            <a:off x="6620624" y="5539657"/>
            <a:ext cx="2395207" cy="4339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marR="0" lvl="1" indent="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sa Offc Serif Pro" panose="020F0502020204030204" pitchFamily="2" charset="0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0 or </a:t>
            </a:r>
            <a:r>
              <a:rPr kumimoji="0" lang="en-US" sz="2400" b="1" i="1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+mn-ea"/>
                <a:cs typeface="+mn-cs"/>
              </a:rPr>
              <a:t>l</a:t>
            </a: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= 1/3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738779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2C7A13-1418-FAD4-D80E-3B0E103212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>
                <a:solidFill>
                  <a:srgbClr val="007E45"/>
                </a:solidFill>
              </a:rPr>
              <a:t>Outline</a:t>
            </a:r>
            <a:endParaRPr lang="en-US" dirty="0">
              <a:solidFill>
                <a:srgbClr val="007E45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640C5-2534-2FE7-0232-6B401BC376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6548032" cy="3721160"/>
          </a:xfrm>
        </p:spPr>
        <p:txBody>
          <a:bodyPr/>
          <a:lstStyle/>
          <a:p>
            <a:r>
              <a:rPr lang="en-US" dirty="0"/>
              <a:t>Overview of e-POP on </a:t>
            </a:r>
            <a:r>
              <a:rPr lang="en-US" dirty="0" err="1"/>
              <a:t>Cassiope</a:t>
            </a:r>
            <a:r>
              <a:rPr lang="en-US" dirty="0"/>
              <a:t>/Swarm-E</a:t>
            </a:r>
          </a:p>
          <a:p>
            <a:r>
              <a:rPr lang="en-US" dirty="0"/>
              <a:t>Radio receiver instrument (RRI)</a:t>
            </a:r>
          </a:p>
          <a:p>
            <a:r>
              <a:rPr lang="en-US" dirty="0"/>
              <a:t>Transmitted waveforms (HF band)</a:t>
            </a:r>
          </a:p>
          <a:p>
            <a:r>
              <a:rPr lang="en-US" dirty="0"/>
              <a:t>Doppler effect for satellites</a:t>
            </a:r>
          </a:p>
          <a:p>
            <a:r>
              <a:rPr lang="en-US" dirty="0"/>
              <a:t>Research results</a:t>
            </a:r>
          </a:p>
          <a:p>
            <a:r>
              <a:rPr lang="en-US" dirty="0"/>
              <a:t>Interpretation</a:t>
            </a:r>
          </a:p>
          <a:p>
            <a:r>
              <a:rPr lang="en-US" dirty="0"/>
              <a:t>Summary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81C8B-8D98-AA2A-3FFD-061FE726F0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CC8F1-4F51-4A0D-83D8-6E211DEA5D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2F79BE0-1185-006C-438F-A869D6B490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16769" y="927536"/>
            <a:ext cx="3306494" cy="495974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D6C9F6-E8FB-4077-E0E0-12DEB0C68288}"/>
              </a:ext>
            </a:extLst>
          </p:cNvPr>
          <p:cNvSpPr txBox="1"/>
          <p:nvPr/>
        </p:nvSpPr>
        <p:spPr>
          <a:xfrm>
            <a:off x="5637972" y="6075144"/>
            <a:ext cx="609765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By SpaceX.com - http://www.spacex.com/media, CC0, https://commons.wikimedia.org/w/index.php?curid=47875078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93AF90D-E31F-F728-10CC-29A2F38E07D2}"/>
              </a:ext>
            </a:extLst>
          </p:cNvPr>
          <p:cNvSpPr txBox="1"/>
          <p:nvPr/>
        </p:nvSpPr>
        <p:spPr>
          <a:xfrm>
            <a:off x="6322016" y="324392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CASSIOPE launches on a 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66CC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 tooltip="Falcon 9"/>
              </a:rPr>
              <a:t>Falcon 9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 v1.1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September 29, 2013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4D73439-4120-1A25-888D-56D3E85199D3}"/>
              </a:ext>
            </a:extLst>
          </p:cNvPr>
          <p:cNvSpPr txBox="1"/>
          <p:nvPr/>
        </p:nvSpPr>
        <p:spPr>
          <a:xfrm>
            <a:off x="1966823" y="6082452"/>
            <a:ext cx="29212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e-POP first meeting Sep 1997</a:t>
            </a:r>
          </a:p>
        </p:txBody>
      </p:sp>
    </p:spTree>
    <p:extLst>
      <p:ext uri="{BB962C8B-B14F-4D97-AF65-F5344CB8AC3E}">
        <p14:creationId xmlns:p14="http://schemas.microsoft.com/office/powerpoint/2010/main" val="3406792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96F608-6331-312F-4C34-14DFC45750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4514" y="275599"/>
            <a:ext cx="7153214" cy="1325563"/>
          </a:xfrm>
          <a:noFill/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E45"/>
                </a:solidFill>
              </a:rPr>
              <a:t>Overview</a:t>
            </a:r>
            <a:br>
              <a:rPr lang="en-US" sz="3600" dirty="0">
                <a:solidFill>
                  <a:srgbClr val="007E45"/>
                </a:solidFill>
              </a:rPr>
            </a:br>
            <a:r>
              <a:rPr lang="en-US" sz="3600" dirty="0">
                <a:solidFill>
                  <a:srgbClr val="007E45"/>
                </a:solidFill>
              </a:rPr>
              <a:t>RRI on e-POP </a:t>
            </a:r>
            <a:r>
              <a:rPr lang="en-US" sz="3600" dirty="0" err="1">
                <a:solidFill>
                  <a:srgbClr val="007E45"/>
                </a:solidFill>
              </a:rPr>
              <a:t>Cassiope</a:t>
            </a:r>
            <a:r>
              <a:rPr lang="en-US" sz="3600" dirty="0">
                <a:solidFill>
                  <a:srgbClr val="007E45"/>
                </a:solidFill>
              </a:rPr>
              <a:t>/Swarm-E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CCD08D1-828A-DD90-5EDE-8BA80A71CF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06854" y="1723806"/>
            <a:ext cx="4975400" cy="4351338"/>
          </a:xfrm>
        </p:spPr>
      </p:pic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D633B4D6-681D-AD06-2E0C-CEDD3CE1F7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1695450" cy="365125"/>
          </a:xfrm>
        </p:spPr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CC8F1-4F51-4A0D-83D8-6E211DEA5D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23F4415-0FC8-2357-6FFB-4A0E77518C4A}"/>
              </a:ext>
            </a:extLst>
          </p:cNvPr>
          <p:cNvSpPr txBox="1"/>
          <p:nvPr/>
        </p:nvSpPr>
        <p:spPr>
          <a:xfrm>
            <a:off x="9609098" y="1298615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Dipole A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F7C3493-0575-6692-0C26-F830DA493A39}"/>
              </a:ext>
            </a:extLst>
          </p:cNvPr>
          <p:cNvSpPr txBox="1"/>
          <p:nvPr/>
        </p:nvSpPr>
        <p:spPr>
          <a:xfrm>
            <a:off x="4580560" y="1558542"/>
            <a:ext cx="9701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Dipole 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E27665D-3FEB-31EF-75E7-743742EDE8FE}"/>
              </a:ext>
            </a:extLst>
          </p:cNvPr>
          <p:cNvSpPr txBox="1"/>
          <p:nvPr/>
        </p:nvSpPr>
        <p:spPr>
          <a:xfrm>
            <a:off x="10344150" y="5600700"/>
            <a:ext cx="1695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Magnetometers (MGF)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14C56D9C-40B4-D844-A787-130E56702FB9}"/>
              </a:ext>
            </a:extLst>
          </p:cNvPr>
          <p:cNvCxnSpPr>
            <a:cxnSpLocks/>
          </p:cNvCxnSpPr>
          <p:nvPr/>
        </p:nvCxnSpPr>
        <p:spPr>
          <a:xfrm flipH="1" flipV="1">
            <a:off x="8519851" y="5438775"/>
            <a:ext cx="1690949" cy="35560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35599A9E-CA48-1F49-5216-6D00E8ABF851}"/>
              </a:ext>
            </a:extLst>
          </p:cNvPr>
          <p:cNvCxnSpPr>
            <a:cxnSpLocks/>
          </p:cNvCxnSpPr>
          <p:nvPr/>
        </p:nvCxnSpPr>
        <p:spPr>
          <a:xfrm flipH="1">
            <a:off x="8582158" y="5794375"/>
            <a:ext cx="1628642" cy="129490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E68FB8CF-1E90-1B9A-7792-1956F772C630}"/>
              </a:ext>
            </a:extLst>
          </p:cNvPr>
          <p:cNvSpPr txBox="1"/>
          <p:nvPr/>
        </p:nvSpPr>
        <p:spPr>
          <a:xfrm>
            <a:off x="182700" y="3489821"/>
            <a:ext cx="471685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Radio Receiver instrument has: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crossed dipoles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in-phase and quadrature (I/Q) radio receiver, 4 channel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sampling at ~62.5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ks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/s =&gt; 30 kHz bandwidth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central frequency is selectable from 15 kHz – 18.5 </a:t>
            </a: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MHz.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Fixed frequency or sweep modes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 gain modes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8CCC2F4-219C-21FA-D991-7B02483F0140}"/>
              </a:ext>
            </a:extLst>
          </p:cNvPr>
          <p:cNvSpPr txBox="1"/>
          <p:nvPr/>
        </p:nvSpPr>
        <p:spPr>
          <a:xfrm>
            <a:off x="6652088" y="728000"/>
            <a:ext cx="27534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GPS Attitude and Profiling Experiment (GAP)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215856E-A39E-3298-27CE-F51FD071C544}"/>
              </a:ext>
            </a:extLst>
          </p:cNvPr>
          <p:cNvCxnSpPr>
            <a:cxnSpLocks/>
          </p:cNvCxnSpPr>
          <p:nvPr/>
        </p:nvCxnSpPr>
        <p:spPr>
          <a:xfrm flipH="1">
            <a:off x="6274026" y="1298615"/>
            <a:ext cx="1336449" cy="1778744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0E8C83C4-F3EA-5465-E880-45D7EE9FA0CF}"/>
              </a:ext>
            </a:extLst>
          </p:cNvPr>
          <p:cNvCxnSpPr>
            <a:cxnSpLocks/>
          </p:cNvCxnSpPr>
          <p:nvPr/>
        </p:nvCxnSpPr>
        <p:spPr>
          <a:xfrm>
            <a:off x="7628705" y="1358680"/>
            <a:ext cx="381091" cy="1970102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B06403-0AFE-E1BC-F8C2-DA0F11C1814B}"/>
              </a:ext>
            </a:extLst>
          </p:cNvPr>
          <p:cNvCxnSpPr>
            <a:cxnSpLocks/>
          </p:cNvCxnSpPr>
          <p:nvPr/>
        </p:nvCxnSpPr>
        <p:spPr>
          <a:xfrm flipH="1">
            <a:off x="7019883" y="1358680"/>
            <a:ext cx="572362" cy="1265498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18C2F8A-8946-964A-41E0-D78336A23860}"/>
              </a:ext>
            </a:extLst>
          </p:cNvPr>
          <p:cNvCxnSpPr>
            <a:cxnSpLocks/>
          </p:cNvCxnSpPr>
          <p:nvPr/>
        </p:nvCxnSpPr>
        <p:spPr>
          <a:xfrm>
            <a:off x="7610475" y="1302589"/>
            <a:ext cx="971683" cy="1491826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82F74827-4A96-2C30-F6BA-3ED0E63730FE}"/>
              </a:ext>
            </a:extLst>
          </p:cNvPr>
          <p:cNvSpPr txBox="1"/>
          <p:nvPr/>
        </p:nvSpPr>
        <p:spPr>
          <a:xfrm>
            <a:off x="6491090" y="6245421"/>
            <a:ext cx="20287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Certo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Radio Beacon (CER)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A28C504-9882-B587-3060-A0542B99043D}"/>
              </a:ext>
            </a:extLst>
          </p:cNvPr>
          <p:cNvCxnSpPr>
            <a:cxnSpLocks/>
          </p:cNvCxnSpPr>
          <p:nvPr/>
        </p:nvCxnSpPr>
        <p:spPr>
          <a:xfrm flipH="1" flipV="1">
            <a:off x="6739241" y="5680299"/>
            <a:ext cx="533170" cy="660400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D0EB96E4-3316-AE52-5493-306D4963777A}"/>
              </a:ext>
            </a:extLst>
          </p:cNvPr>
          <p:cNvSpPr txBox="1"/>
          <p:nvPr/>
        </p:nvSpPr>
        <p:spPr>
          <a:xfrm>
            <a:off x="8743950" y="6151047"/>
            <a:ext cx="13542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Fast Auroral Imager (FAI)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36DBA07-F627-C947-02C5-C7BBAA8287E5}"/>
              </a:ext>
            </a:extLst>
          </p:cNvPr>
          <p:cNvCxnSpPr>
            <a:cxnSpLocks/>
          </p:cNvCxnSpPr>
          <p:nvPr/>
        </p:nvCxnSpPr>
        <p:spPr>
          <a:xfrm flipH="1" flipV="1">
            <a:off x="7904620" y="5096502"/>
            <a:ext cx="903660" cy="1331184"/>
          </a:xfrm>
          <a:prstGeom prst="straightConnector1">
            <a:avLst/>
          </a:prstGeom>
          <a:ln w="158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C57E43EA-983F-E005-6DAC-DC4130657C3C}"/>
              </a:ext>
            </a:extLst>
          </p:cNvPr>
          <p:cNvSpPr txBox="1"/>
          <p:nvPr/>
        </p:nvSpPr>
        <p:spPr>
          <a:xfrm>
            <a:off x="9609098" y="1915107"/>
            <a:ext cx="26149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Other instruments: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Neutral mass spectrometer (NMS) (demo)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Suprathermal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electron imager (SEI)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Imaging and Rapid-Scanning Ion Mass Spectrometer (IRM)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CASCADE </a:t>
            </a: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333"/>
                </a:solidFill>
                <a:effectLst/>
                <a:uLnTx/>
                <a:uFillTx/>
                <a:latin typeface="Noto Sans" panose="020B0502040204020203" pitchFamily="34" charset="0"/>
                <a:ea typeface="+mn-ea"/>
                <a:cs typeface="+mn-cs"/>
              </a:rPr>
              <a:t>high-capacity digital courier (demo) 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7BDED20-A7E8-6434-7C7F-4BBFC71D14DE}"/>
              </a:ext>
            </a:extLst>
          </p:cNvPr>
          <p:cNvSpPr txBox="1"/>
          <p:nvPr/>
        </p:nvSpPr>
        <p:spPr>
          <a:xfrm>
            <a:off x="531192" y="6337911"/>
            <a:ext cx="31835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https://epop.phys.ucalgary.ca/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E12FE6DF-616F-4A26-32EC-404E3C6F7C49}"/>
              </a:ext>
            </a:extLst>
          </p:cNvPr>
          <p:cNvSpPr txBox="1"/>
          <p:nvPr/>
        </p:nvSpPr>
        <p:spPr>
          <a:xfrm>
            <a:off x="531192" y="1847850"/>
            <a:ext cx="277306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Variable attitude: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Point any axis to a target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Ram orientation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Nadir orientation</a:t>
            </a:r>
          </a:p>
        </p:txBody>
      </p:sp>
    </p:spTree>
    <p:extLst>
      <p:ext uri="{BB962C8B-B14F-4D97-AF65-F5344CB8AC3E}">
        <p14:creationId xmlns:p14="http://schemas.microsoft.com/office/powerpoint/2010/main" val="8855692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A4C0B92D-703F-C6D7-8B6A-F6553FD5E8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79276" y="424102"/>
            <a:ext cx="6603536" cy="585699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FCFC186D-0D20-62C7-01D5-D36F353853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0780" y="136525"/>
            <a:ext cx="6420569" cy="575154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E45"/>
                </a:solidFill>
              </a:rPr>
              <a:t>Ottawa HF transmitter waveform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0A00E3-AD04-E41B-A5A6-15C3EA54F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CC8F1-4F51-4A0D-83D8-6E211DEA5D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5351B6AF-302A-A005-9FF5-2E5F6F502CB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7217" y="711679"/>
            <a:ext cx="3408864" cy="3155470"/>
          </a:xfrm>
          <a:prstGeom prst="rect">
            <a:avLst/>
          </a:prstGeom>
        </p:spPr>
      </p:pic>
      <p:pic>
        <p:nvPicPr>
          <p:cNvPr id="9" name="Picture 8" descr="A picture containing shape&#10;&#10;Description automatically generated">
            <a:extLst>
              <a:ext uri="{FF2B5EF4-FFF2-40B4-BE49-F238E27FC236}">
                <a16:creationId xmlns:a16="http://schemas.microsoft.com/office/drawing/2014/main" id="{6549C025-E7F0-1CD0-347C-1DF864B3AD9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286" y="3867149"/>
            <a:ext cx="3123557" cy="2205847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C03BB86E-5A5C-EB0D-6CF1-82B355038E32}"/>
              </a:ext>
            </a:extLst>
          </p:cNvPr>
          <p:cNvSpPr txBox="1"/>
          <p:nvPr/>
        </p:nvSpPr>
        <p:spPr>
          <a:xfrm>
            <a:off x="56717" y="2058375"/>
            <a:ext cx="1302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Transmitted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0.015 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399FD88-A088-77BA-8292-D9F536E981E0}"/>
              </a:ext>
            </a:extLst>
          </p:cNvPr>
          <p:cNvSpPr txBox="1"/>
          <p:nvPr/>
        </p:nvSpPr>
        <p:spPr>
          <a:xfrm>
            <a:off x="194929" y="4416074"/>
            <a:ext cx="102637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Received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0.030 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1BBDA69-17EF-8059-C1E5-6CF9A86E365B}"/>
              </a:ext>
            </a:extLst>
          </p:cNvPr>
          <p:cNvSpPr txBox="1"/>
          <p:nvPr/>
        </p:nvSpPr>
        <p:spPr>
          <a:xfrm>
            <a:off x="5024000" y="1735209"/>
            <a:ext cx="7360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RRI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10.0 s</a:t>
            </a:r>
          </a:p>
        </p:txBody>
      </p:sp>
    </p:spTree>
    <p:extLst>
      <p:ext uri="{BB962C8B-B14F-4D97-AF65-F5344CB8AC3E}">
        <p14:creationId xmlns:p14="http://schemas.microsoft.com/office/powerpoint/2010/main" val="135273870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7A51A-4FCE-EC4C-1065-E60D2BA612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3430180" cy="799441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E45"/>
                </a:solidFill>
              </a:rPr>
              <a:t>HF transmitter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6182EA-33CE-1CDB-0ECB-F53AC75E6D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A9CC8F1-4F51-4A0D-83D8-6E211DEA5DC0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Spectrogram of signal recorded on one of RRI dipoles">
            <a:extLst>
              <a:ext uri="{FF2B5EF4-FFF2-40B4-BE49-F238E27FC236}">
                <a16:creationId xmlns:a16="http://schemas.microsoft.com/office/drawing/2014/main" id="{8EE5DC76-8625-1379-AC09-AA8B7368016C}"/>
              </a:ext>
            </a:extLst>
          </p:cNvPr>
          <p:cNvSpPr txBox="1"/>
          <p:nvPr/>
        </p:nvSpPr>
        <p:spPr>
          <a:xfrm>
            <a:off x="6386731" y="5848716"/>
            <a:ext cx="4447737" cy="300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defRPr sz="1600" i="1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Spectrogram of signal recorded on one of RRI dipoles</a:t>
            </a:r>
          </a:p>
        </p:txBody>
      </p:sp>
      <p:sp>
        <p:nvSpPr>
          <p:cNvPr id="7" name="Five passes of e-POP near Ottawa in April 2016">
            <a:extLst>
              <a:ext uri="{FF2B5EF4-FFF2-40B4-BE49-F238E27FC236}">
                <a16:creationId xmlns:a16="http://schemas.microsoft.com/office/drawing/2014/main" id="{C35ADFF5-ECC5-C6A9-2904-8E85D395F9A6}"/>
              </a:ext>
            </a:extLst>
          </p:cNvPr>
          <p:cNvSpPr txBox="1"/>
          <p:nvPr/>
        </p:nvSpPr>
        <p:spPr>
          <a:xfrm>
            <a:off x="402203" y="4572446"/>
            <a:ext cx="3953430" cy="30059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lIns="45718" tIns="45718" rIns="45718" bIns="45718">
            <a:spAutoFit/>
          </a:bodyPr>
          <a:lstStyle>
            <a:lvl1pPr defTabSz="457200">
              <a:defRPr sz="1600" i="1"/>
            </a:lvl1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sz="16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Five passes of e-POP near Ottawa in April 2016</a:t>
            </a:r>
          </a:p>
        </p:txBody>
      </p:sp>
      <p:pic>
        <p:nvPicPr>
          <p:cNvPr id="8" name="Image" descr="Image">
            <a:extLst>
              <a:ext uri="{FF2B5EF4-FFF2-40B4-BE49-F238E27FC236}">
                <a16:creationId xmlns:a16="http://schemas.microsoft.com/office/drawing/2014/main" id="{61BD1B9A-9BCC-4D5A-ACF7-1E124C578F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407" y="1115937"/>
            <a:ext cx="4752706" cy="3550060"/>
          </a:xfrm>
          <a:prstGeom prst="rect">
            <a:avLst/>
          </a:prstGeom>
          <a:ln w="12700">
            <a:miter lim="400000"/>
          </a:ln>
        </p:spPr>
      </p:pic>
      <p:pic>
        <p:nvPicPr>
          <p:cNvPr id="5" name="Image" descr="Image">
            <a:extLst>
              <a:ext uri="{FF2B5EF4-FFF2-40B4-BE49-F238E27FC236}">
                <a16:creationId xmlns:a16="http://schemas.microsoft.com/office/drawing/2014/main" id="{BFE969C6-C423-AF50-90DC-0A05111C8E8E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17022"/>
          <a:stretch>
            <a:fillRect/>
          </a:stretch>
        </p:blipFill>
        <p:spPr>
          <a:xfrm>
            <a:off x="4442886" y="365125"/>
            <a:ext cx="7528707" cy="5276550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78C2C9A-B527-8BB5-F717-2F5D7686E93B}"/>
              </a:ext>
            </a:extLst>
          </p:cNvPr>
          <p:cNvSpPr txBox="1"/>
          <p:nvPr/>
        </p:nvSpPr>
        <p:spPr>
          <a:xfrm>
            <a:off x="578763" y="5015547"/>
            <a:ext cx="3505767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18 Apr 2016</a:t>
            </a:r>
          </a:p>
          <a:p>
            <a:pPr algn="ctr"/>
            <a:r>
              <a:rPr lang="en-US" dirty="0"/>
              <a:t>Transmitter frequency 10.422 MHz</a:t>
            </a:r>
          </a:p>
          <a:p>
            <a:pPr algn="ctr"/>
            <a:r>
              <a:rPr lang="en-US" dirty="0"/>
              <a:t>foF2 ~6.262 MHz  hmF2 ~260.2 km</a:t>
            </a:r>
          </a:p>
          <a:p>
            <a:pPr algn="ctr"/>
            <a:endParaRPr lang="en-US" dirty="0"/>
          </a:p>
          <a:p>
            <a:pPr algn="ctr"/>
            <a:r>
              <a:rPr lang="en-US" dirty="0"/>
              <a:t>Frequency determined using 1s FFT</a:t>
            </a:r>
          </a:p>
        </p:txBody>
      </p:sp>
    </p:spTree>
    <p:extLst>
      <p:ext uri="{BB962C8B-B14F-4D97-AF65-F5344CB8AC3E}">
        <p14:creationId xmlns:p14="http://schemas.microsoft.com/office/powerpoint/2010/main" val="40214560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Rectangle 99">
            <a:extLst>
              <a:ext uri="{FF2B5EF4-FFF2-40B4-BE49-F238E27FC236}">
                <a16:creationId xmlns:a16="http://schemas.microsoft.com/office/drawing/2014/main" id="{597D43CB-6CFE-36F4-C315-B9992BA53B3C}"/>
              </a:ext>
            </a:extLst>
          </p:cNvPr>
          <p:cNvSpPr/>
          <p:nvPr/>
        </p:nvSpPr>
        <p:spPr>
          <a:xfrm>
            <a:off x="7470475" y="3310989"/>
            <a:ext cx="3883325" cy="1063206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18C0187-6583-BE47-8160-3BD100EE2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2885544" cy="59953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E45"/>
                </a:solidFill>
              </a:rPr>
              <a:t>Doppler effect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EBA1F-DF37-C54D-7EFF-69E0371B918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44128273-8B04-475A-5629-4C39ED411A6A}"/>
              </a:ext>
            </a:extLst>
          </p:cNvPr>
          <p:cNvGrpSpPr/>
          <p:nvPr/>
        </p:nvGrpSpPr>
        <p:grpSpPr>
          <a:xfrm>
            <a:off x="309823" y="2823609"/>
            <a:ext cx="4603640" cy="4034391"/>
            <a:chOff x="2172423" y="1486513"/>
            <a:chExt cx="4603640" cy="4034391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90B89A57-58F1-A5A8-5705-48CE2209032A}"/>
                </a:ext>
              </a:extLst>
            </p:cNvPr>
            <p:cNvGrpSpPr/>
            <p:nvPr/>
          </p:nvGrpSpPr>
          <p:grpSpPr>
            <a:xfrm>
              <a:off x="2172423" y="3404563"/>
              <a:ext cx="2198296" cy="2116341"/>
              <a:chOff x="2172423" y="3404563"/>
              <a:chExt cx="2198296" cy="2116341"/>
            </a:xfrm>
          </p:grpSpPr>
          <p:sp>
            <p:nvSpPr>
              <p:cNvPr id="7" name="Arc 6">
                <a:extLst>
                  <a:ext uri="{FF2B5EF4-FFF2-40B4-BE49-F238E27FC236}">
                    <a16:creationId xmlns:a16="http://schemas.microsoft.com/office/drawing/2014/main" id="{C1E8513B-1001-B23B-BA46-51ED65035290}"/>
                  </a:ext>
                </a:extLst>
              </p:cNvPr>
              <p:cNvSpPr/>
              <p:nvPr/>
            </p:nvSpPr>
            <p:spPr>
              <a:xfrm>
                <a:off x="2172423" y="420106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8" name="Arc 7">
                <a:extLst>
                  <a:ext uri="{FF2B5EF4-FFF2-40B4-BE49-F238E27FC236}">
                    <a16:creationId xmlns:a16="http://schemas.microsoft.com/office/drawing/2014/main" id="{5D3A022C-77B1-43D2-652A-3F11D300FD06}"/>
                  </a:ext>
                </a:extLst>
              </p:cNvPr>
              <p:cNvSpPr/>
              <p:nvPr/>
            </p:nvSpPr>
            <p:spPr>
              <a:xfrm>
                <a:off x="2372271" y="4045774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9" name="Arc 8">
                <a:extLst>
                  <a:ext uri="{FF2B5EF4-FFF2-40B4-BE49-F238E27FC236}">
                    <a16:creationId xmlns:a16="http://schemas.microsoft.com/office/drawing/2014/main" id="{D77F2684-57C1-73AE-6EBF-8C398664FD62}"/>
                  </a:ext>
                </a:extLst>
              </p:cNvPr>
              <p:cNvSpPr/>
              <p:nvPr/>
            </p:nvSpPr>
            <p:spPr>
              <a:xfrm>
                <a:off x="2566364" y="389194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Arc 9">
                <a:extLst>
                  <a:ext uri="{FF2B5EF4-FFF2-40B4-BE49-F238E27FC236}">
                    <a16:creationId xmlns:a16="http://schemas.microsoft.com/office/drawing/2014/main" id="{3B9CA9E9-5039-D750-1DFF-1C0543695562}"/>
                  </a:ext>
                </a:extLst>
              </p:cNvPr>
              <p:cNvSpPr/>
              <p:nvPr/>
            </p:nvSpPr>
            <p:spPr>
              <a:xfrm>
                <a:off x="2760457" y="3710781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Arc 10">
                <a:extLst>
                  <a:ext uri="{FF2B5EF4-FFF2-40B4-BE49-F238E27FC236}">
                    <a16:creationId xmlns:a16="http://schemas.microsoft.com/office/drawing/2014/main" id="{23E70BFE-BC0A-9074-214B-BF0B489D1325}"/>
                  </a:ext>
                </a:extLst>
              </p:cNvPr>
              <p:cNvSpPr/>
              <p:nvPr/>
            </p:nvSpPr>
            <p:spPr>
              <a:xfrm>
                <a:off x="2980432" y="3555492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2" name="Arc 11">
                <a:extLst>
                  <a:ext uri="{FF2B5EF4-FFF2-40B4-BE49-F238E27FC236}">
                    <a16:creationId xmlns:a16="http://schemas.microsoft.com/office/drawing/2014/main" id="{CC4CE9C3-C88E-8F13-CE45-4D2DF802D694}"/>
                  </a:ext>
                </a:extLst>
              </p:cNvPr>
              <p:cNvSpPr/>
              <p:nvPr/>
            </p:nvSpPr>
            <p:spPr>
              <a:xfrm>
                <a:off x="3188900" y="340456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D6563DBF-D3F4-B4DD-2AD1-3AC0772BCA54}"/>
                </a:ext>
              </a:extLst>
            </p:cNvPr>
            <p:cNvGrpSpPr/>
            <p:nvPr/>
          </p:nvGrpSpPr>
          <p:grpSpPr>
            <a:xfrm>
              <a:off x="3367187" y="2471448"/>
              <a:ext cx="2198296" cy="2116341"/>
              <a:chOff x="2172423" y="3404563"/>
              <a:chExt cx="2198296" cy="2116341"/>
            </a:xfrm>
          </p:grpSpPr>
          <p:sp>
            <p:nvSpPr>
              <p:cNvPr id="15" name="Arc 14">
                <a:extLst>
                  <a:ext uri="{FF2B5EF4-FFF2-40B4-BE49-F238E27FC236}">
                    <a16:creationId xmlns:a16="http://schemas.microsoft.com/office/drawing/2014/main" id="{E085822E-69B1-9D1E-CBCC-2747508FA19D}"/>
                  </a:ext>
                </a:extLst>
              </p:cNvPr>
              <p:cNvSpPr/>
              <p:nvPr/>
            </p:nvSpPr>
            <p:spPr>
              <a:xfrm>
                <a:off x="2172423" y="420106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6" name="Arc 15">
                <a:extLst>
                  <a:ext uri="{FF2B5EF4-FFF2-40B4-BE49-F238E27FC236}">
                    <a16:creationId xmlns:a16="http://schemas.microsoft.com/office/drawing/2014/main" id="{BD6B9C05-609A-FF2B-9028-590783CAD12E}"/>
                  </a:ext>
                </a:extLst>
              </p:cNvPr>
              <p:cNvSpPr/>
              <p:nvPr/>
            </p:nvSpPr>
            <p:spPr>
              <a:xfrm>
                <a:off x="2372271" y="4045774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7" name="Arc 16">
                <a:extLst>
                  <a:ext uri="{FF2B5EF4-FFF2-40B4-BE49-F238E27FC236}">
                    <a16:creationId xmlns:a16="http://schemas.microsoft.com/office/drawing/2014/main" id="{AD21D389-1B2E-3313-640C-A4BBBF05A2CE}"/>
                  </a:ext>
                </a:extLst>
              </p:cNvPr>
              <p:cNvSpPr/>
              <p:nvPr/>
            </p:nvSpPr>
            <p:spPr>
              <a:xfrm>
                <a:off x="2566364" y="389194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8" name="Arc 17">
                <a:extLst>
                  <a:ext uri="{FF2B5EF4-FFF2-40B4-BE49-F238E27FC236}">
                    <a16:creationId xmlns:a16="http://schemas.microsoft.com/office/drawing/2014/main" id="{FA32DF50-1901-93F9-D574-28D500310956}"/>
                  </a:ext>
                </a:extLst>
              </p:cNvPr>
              <p:cNvSpPr/>
              <p:nvPr/>
            </p:nvSpPr>
            <p:spPr>
              <a:xfrm>
                <a:off x="2760457" y="3710781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9" name="Arc 18">
                <a:extLst>
                  <a:ext uri="{FF2B5EF4-FFF2-40B4-BE49-F238E27FC236}">
                    <a16:creationId xmlns:a16="http://schemas.microsoft.com/office/drawing/2014/main" id="{54A178C4-7A44-C6B2-7DF2-B37B173D3D73}"/>
                  </a:ext>
                </a:extLst>
              </p:cNvPr>
              <p:cNvSpPr/>
              <p:nvPr/>
            </p:nvSpPr>
            <p:spPr>
              <a:xfrm>
                <a:off x="2980432" y="3555492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0" name="Arc 19">
                <a:extLst>
                  <a:ext uri="{FF2B5EF4-FFF2-40B4-BE49-F238E27FC236}">
                    <a16:creationId xmlns:a16="http://schemas.microsoft.com/office/drawing/2014/main" id="{D9D6A675-FFE8-679A-F8DD-4E131F8C8EEB}"/>
                  </a:ext>
                </a:extLst>
              </p:cNvPr>
              <p:cNvSpPr/>
              <p:nvPr/>
            </p:nvSpPr>
            <p:spPr>
              <a:xfrm>
                <a:off x="3188900" y="340456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9F495997-60A7-C8E0-8DA8-09C7F49E9A43}"/>
                </a:ext>
              </a:extLst>
            </p:cNvPr>
            <p:cNvGrpSpPr/>
            <p:nvPr/>
          </p:nvGrpSpPr>
          <p:grpSpPr>
            <a:xfrm>
              <a:off x="4577767" y="1486513"/>
              <a:ext cx="2198296" cy="2116341"/>
              <a:chOff x="2172423" y="3404563"/>
              <a:chExt cx="2198296" cy="2116341"/>
            </a:xfrm>
          </p:grpSpPr>
          <p:sp>
            <p:nvSpPr>
              <p:cNvPr id="22" name="Arc 21">
                <a:extLst>
                  <a:ext uri="{FF2B5EF4-FFF2-40B4-BE49-F238E27FC236}">
                    <a16:creationId xmlns:a16="http://schemas.microsoft.com/office/drawing/2014/main" id="{EE655416-6EC6-C30E-BE6A-73339019C45C}"/>
                  </a:ext>
                </a:extLst>
              </p:cNvPr>
              <p:cNvSpPr/>
              <p:nvPr/>
            </p:nvSpPr>
            <p:spPr>
              <a:xfrm>
                <a:off x="2172423" y="420106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3" name="Arc 22">
                <a:extLst>
                  <a:ext uri="{FF2B5EF4-FFF2-40B4-BE49-F238E27FC236}">
                    <a16:creationId xmlns:a16="http://schemas.microsoft.com/office/drawing/2014/main" id="{05A278E4-CE0F-3DA5-986C-F6EA31D5B983}"/>
                  </a:ext>
                </a:extLst>
              </p:cNvPr>
              <p:cNvSpPr/>
              <p:nvPr/>
            </p:nvSpPr>
            <p:spPr>
              <a:xfrm>
                <a:off x="2372271" y="4045774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4" name="Arc 23">
                <a:extLst>
                  <a:ext uri="{FF2B5EF4-FFF2-40B4-BE49-F238E27FC236}">
                    <a16:creationId xmlns:a16="http://schemas.microsoft.com/office/drawing/2014/main" id="{D0338B83-C10B-5992-3970-E8403B1CF6DE}"/>
                  </a:ext>
                </a:extLst>
              </p:cNvPr>
              <p:cNvSpPr/>
              <p:nvPr/>
            </p:nvSpPr>
            <p:spPr>
              <a:xfrm>
                <a:off x="2566364" y="389194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5" name="Arc 24">
                <a:extLst>
                  <a:ext uri="{FF2B5EF4-FFF2-40B4-BE49-F238E27FC236}">
                    <a16:creationId xmlns:a16="http://schemas.microsoft.com/office/drawing/2014/main" id="{A2F8553B-F47E-38E3-207E-4B9D14268DA9}"/>
                  </a:ext>
                </a:extLst>
              </p:cNvPr>
              <p:cNvSpPr/>
              <p:nvPr/>
            </p:nvSpPr>
            <p:spPr>
              <a:xfrm>
                <a:off x="2760457" y="3710781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19228257-6E95-EBB8-F28E-BF85B18B76CB}"/>
                  </a:ext>
                </a:extLst>
              </p:cNvPr>
              <p:cNvSpPr/>
              <p:nvPr/>
            </p:nvSpPr>
            <p:spPr>
              <a:xfrm>
                <a:off x="2980432" y="3555492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7" name="Arc 26">
                <a:extLst>
                  <a:ext uri="{FF2B5EF4-FFF2-40B4-BE49-F238E27FC236}">
                    <a16:creationId xmlns:a16="http://schemas.microsoft.com/office/drawing/2014/main" id="{9D4B6219-4420-E571-0BF0-F76F744BB80B}"/>
                  </a:ext>
                </a:extLst>
              </p:cNvPr>
              <p:cNvSpPr/>
              <p:nvPr/>
            </p:nvSpPr>
            <p:spPr>
              <a:xfrm>
                <a:off x="3188900" y="3404563"/>
                <a:ext cx="1181819" cy="1319841"/>
              </a:xfrm>
              <a:prstGeom prst="arc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204F5857-DE1E-1407-F8A1-1CCF47214B11}"/>
              </a:ext>
            </a:extLst>
          </p:cNvPr>
          <p:cNvCxnSpPr>
            <a:cxnSpLocks/>
          </p:cNvCxnSpPr>
          <p:nvPr/>
        </p:nvCxnSpPr>
        <p:spPr>
          <a:xfrm>
            <a:off x="838200" y="6229792"/>
            <a:ext cx="0" cy="41254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2DEE49E-981D-DE18-5CC8-019545EE82C8}"/>
              </a:ext>
            </a:extLst>
          </p:cNvPr>
          <p:cNvCxnSpPr>
            <a:cxnSpLocks/>
          </p:cNvCxnSpPr>
          <p:nvPr/>
        </p:nvCxnSpPr>
        <p:spPr>
          <a:xfrm flipV="1">
            <a:off x="405442" y="6229792"/>
            <a:ext cx="432758" cy="412548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E4068C0B-79E9-67C3-5DBE-FCC094CC1391}"/>
              </a:ext>
            </a:extLst>
          </p:cNvPr>
          <p:cNvCxnSpPr>
            <a:cxnSpLocks/>
          </p:cNvCxnSpPr>
          <p:nvPr/>
        </p:nvCxnSpPr>
        <p:spPr>
          <a:xfrm>
            <a:off x="838200" y="6229792"/>
            <a:ext cx="378125" cy="412548"/>
          </a:xfrm>
          <a:prstGeom prst="line">
            <a:avLst/>
          </a:prstGeom>
          <a:ln w="25400"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>
            <a:extLst>
              <a:ext uri="{FF2B5EF4-FFF2-40B4-BE49-F238E27FC236}">
                <a16:creationId xmlns:a16="http://schemas.microsoft.com/office/drawing/2014/main" id="{D6C97D4D-984E-47AC-CE05-4F41D7DD0C94}"/>
              </a:ext>
            </a:extLst>
          </p:cNvPr>
          <p:cNvSpPr txBox="1"/>
          <p:nvPr/>
        </p:nvSpPr>
        <p:spPr>
          <a:xfrm>
            <a:off x="1515008" y="6352143"/>
            <a:ext cx="126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Transmitter</a:t>
            </a:r>
          </a:p>
        </p:txBody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BB8600C1-E7B7-5B18-2DDC-4040EE234B97}"/>
              </a:ext>
            </a:extLst>
          </p:cNvPr>
          <p:cNvGrpSpPr/>
          <p:nvPr/>
        </p:nvGrpSpPr>
        <p:grpSpPr>
          <a:xfrm>
            <a:off x="5067300" y="1981200"/>
            <a:ext cx="819150" cy="762000"/>
            <a:chOff x="5067300" y="1981200"/>
            <a:chExt cx="819150" cy="762000"/>
          </a:xfrm>
        </p:grpSpPr>
        <p:sp>
          <p:nvSpPr>
            <p:cNvPr id="44" name="Cube 43">
              <a:extLst>
                <a:ext uri="{FF2B5EF4-FFF2-40B4-BE49-F238E27FC236}">
                  <a16:creationId xmlns:a16="http://schemas.microsoft.com/office/drawing/2014/main" id="{555438C5-B6C5-2C0D-DE6A-A4AAC731912D}"/>
                </a:ext>
              </a:extLst>
            </p:cNvPr>
            <p:cNvSpPr/>
            <p:nvPr/>
          </p:nvSpPr>
          <p:spPr>
            <a:xfrm>
              <a:off x="5340286" y="2205037"/>
              <a:ext cx="273177" cy="24765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73D12F5D-42FA-3A9B-5F0A-986FA22C5A26}"/>
                </a:ext>
              </a:extLst>
            </p:cNvPr>
            <p:cNvCxnSpPr/>
            <p:nvPr/>
          </p:nvCxnSpPr>
          <p:spPr>
            <a:xfrm>
              <a:off x="5191125" y="1981200"/>
              <a:ext cx="590550" cy="76200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914BC72-C182-29BB-F430-B6D4A04DC89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67300" y="1990725"/>
              <a:ext cx="819150" cy="67627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15E1486-5ECB-3E3C-B417-A7F65982CB7F}"/>
              </a:ext>
            </a:extLst>
          </p:cNvPr>
          <p:cNvGrpSpPr/>
          <p:nvPr/>
        </p:nvGrpSpPr>
        <p:grpSpPr>
          <a:xfrm>
            <a:off x="4410075" y="1085850"/>
            <a:ext cx="857250" cy="809625"/>
            <a:chOff x="4410075" y="1085850"/>
            <a:chExt cx="857250" cy="809625"/>
          </a:xfrm>
        </p:grpSpPr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B254A1CF-B3F0-68F4-A43C-7592D8172654}"/>
                </a:ext>
              </a:extLst>
            </p:cNvPr>
            <p:cNvCxnSpPr/>
            <p:nvPr/>
          </p:nvCxnSpPr>
          <p:spPr>
            <a:xfrm flipH="1">
              <a:off x="4410075" y="1085850"/>
              <a:ext cx="857250" cy="809625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FE0D1B6E-3AEC-A695-0CCC-FE59123DD7BC}"/>
                </a:ext>
              </a:extLst>
            </p:cNvPr>
            <p:cNvSpPr txBox="1"/>
            <p:nvPr/>
          </p:nvSpPr>
          <p:spPr>
            <a:xfrm>
              <a:off x="4522588" y="1121330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6142C0B5-F5E1-BB12-1341-EAE0DFC2F295}"/>
              </a:ext>
            </a:extLst>
          </p:cNvPr>
          <p:cNvGrpSpPr/>
          <p:nvPr/>
        </p:nvGrpSpPr>
        <p:grpSpPr>
          <a:xfrm>
            <a:off x="10506232" y="2095227"/>
            <a:ext cx="819150" cy="762000"/>
            <a:chOff x="5067300" y="1981200"/>
            <a:chExt cx="819150" cy="762000"/>
          </a:xfrm>
        </p:grpSpPr>
        <p:sp>
          <p:nvSpPr>
            <p:cNvPr id="54" name="Cube 53">
              <a:extLst>
                <a:ext uri="{FF2B5EF4-FFF2-40B4-BE49-F238E27FC236}">
                  <a16:creationId xmlns:a16="http://schemas.microsoft.com/office/drawing/2014/main" id="{6F06D5C6-96E6-6A8D-433B-F138248035B0}"/>
                </a:ext>
              </a:extLst>
            </p:cNvPr>
            <p:cNvSpPr/>
            <p:nvPr/>
          </p:nvSpPr>
          <p:spPr>
            <a:xfrm>
              <a:off x="5340286" y="2205037"/>
              <a:ext cx="273177" cy="247650"/>
            </a:xfrm>
            <a:prstGeom prst="cub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2E3F8B5A-F3C5-904C-8BA9-17D80C2C09A4}"/>
                </a:ext>
              </a:extLst>
            </p:cNvPr>
            <p:cNvCxnSpPr/>
            <p:nvPr/>
          </p:nvCxnSpPr>
          <p:spPr>
            <a:xfrm>
              <a:off x="5191125" y="1981200"/>
              <a:ext cx="590550" cy="762000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95D5FF09-0C9D-3FF9-07E2-28A53C64B0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067300" y="1990725"/>
              <a:ext cx="819150" cy="676275"/>
            </a:xfrm>
            <a:prstGeom prst="line">
              <a:avLst/>
            </a:prstGeom>
            <a:ln w="2540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012B4D6-CC71-3998-C567-9FDC537DC2C4}"/>
              </a:ext>
            </a:extLst>
          </p:cNvPr>
          <p:cNvGrpSpPr/>
          <p:nvPr/>
        </p:nvGrpSpPr>
        <p:grpSpPr>
          <a:xfrm>
            <a:off x="9154802" y="2002203"/>
            <a:ext cx="1441546" cy="1147207"/>
            <a:chOff x="10195353" y="537646"/>
            <a:chExt cx="1441546" cy="1147207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F4091F23-E3F0-5CE9-FEDC-183B058FE9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95353" y="973696"/>
              <a:ext cx="988798" cy="1295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4974D5B-3342-A623-4D0B-B49BDA5D7A96}"/>
                </a:ext>
              </a:extLst>
            </p:cNvPr>
            <p:cNvSpPr txBox="1"/>
            <p:nvPr/>
          </p:nvSpPr>
          <p:spPr>
            <a:xfrm>
              <a:off x="10784101" y="1315521"/>
              <a:ext cx="852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 cos </a:t>
              </a: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θ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91CF71E-661E-CC29-0BD0-24ECD7C2330D}"/>
                </a:ext>
              </a:extLst>
            </p:cNvPr>
            <p:cNvSpPr txBox="1"/>
            <p:nvPr/>
          </p:nvSpPr>
          <p:spPr>
            <a:xfrm>
              <a:off x="10348176" y="537646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56A930D-2F4C-68CC-5D81-6ED39882AE3C}"/>
                </a:ext>
              </a:extLst>
            </p:cNvPr>
            <p:cNvSpPr txBox="1"/>
            <p:nvPr/>
          </p:nvSpPr>
          <p:spPr>
            <a:xfrm>
              <a:off x="10689752" y="936370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θ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6B6801F9-4938-C448-17CF-E1107B371596}"/>
                </a:ext>
              </a:extLst>
            </p:cNvPr>
            <p:cNvCxnSpPr/>
            <p:nvPr/>
          </p:nvCxnSpPr>
          <p:spPr>
            <a:xfrm flipH="1">
              <a:off x="10568871" y="973696"/>
              <a:ext cx="615280" cy="516966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2AFA826-A37D-3569-6728-C4B40B0E3DAB}"/>
              </a:ext>
            </a:extLst>
          </p:cNvPr>
          <p:cNvGrpSpPr/>
          <p:nvPr/>
        </p:nvGrpSpPr>
        <p:grpSpPr>
          <a:xfrm>
            <a:off x="6256661" y="4646939"/>
            <a:ext cx="2198296" cy="2116341"/>
            <a:chOff x="2172423" y="3404563"/>
            <a:chExt cx="2198296" cy="2116341"/>
          </a:xfrm>
        </p:grpSpPr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D4C111CD-85B8-98B0-7585-33A8A938F21A}"/>
                </a:ext>
              </a:extLst>
            </p:cNvPr>
            <p:cNvSpPr/>
            <p:nvPr/>
          </p:nvSpPr>
          <p:spPr>
            <a:xfrm>
              <a:off x="2172423" y="42010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AE35D423-D2DC-986C-6AFE-66CDC3BAD214}"/>
                </a:ext>
              </a:extLst>
            </p:cNvPr>
            <p:cNvSpPr/>
            <p:nvPr/>
          </p:nvSpPr>
          <p:spPr>
            <a:xfrm>
              <a:off x="2372271" y="4045774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CFE48985-BF6D-F7FA-7BAC-2AE124AD64AF}"/>
                </a:ext>
              </a:extLst>
            </p:cNvPr>
            <p:cNvSpPr/>
            <p:nvPr/>
          </p:nvSpPr>
          <p:spPr>
            <a:xfrm>
              <a:off x="2566364" y="389194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4E543E0C-ADDE-CC31-9051-C91552189B01}"/>
                </a:ext>
              </a:extLst>
            </p:cNvPr>
            <p:cNvSpPr/>
            <p:nvPr/>
          </p:nvSpPr>
          <p:spPr>
            <a:xfrm>
              <a:off x="2760457" y="3710781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FCEA4FB7-7A35-2F9C-1523-277CA9784270}"/>
                </a:ext>
              </a:extLst>
            </p:cNvPr>
            <p:cNvSpPr/>
            <p:nvPr/>
          </p:nvSpPr>
          <p:spPr>
            <a:xfrm>
              <a:off x="2980432" y="3555492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6C1FB8B1-FE8E-AB13-F49D-BC8BCB82B362}"/>
                </a:ext>
              </a:extLst>
            </p:cNvPr>
            <p:cNvSpPr/>
            <p:nvPr/>
          </p:nvSpPr>
          <p:spPr>
            <a:xfrm>
              <a:off x="3188900" y="34045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105CA85-E110-3752-1C3C-27BDB9C847D3}"/>
              </a:ext>
            </a:extLst>
          </p:cNvPr>
          <p:cNvGrpSpPr/>
          <p:nvPr/>
        </p:nvGrpSpPr>
        <p:grpSpPr>
          <a:xfrm>
            <a:off x="7470475" y="3675724"/>
            <a:ext cx="2198296" cy="2116341"/>
            <a:chOff x="2172423" y="3404563"/>
            <a:chExt cx="2198296" cy="2116341"/>
          </a:xfrm>
        </p:grpSpPr>
        <p:sp>
          <p:nvSpPr>
            <p:cNvPr id="80" name="Arc 79">
              <a:extLst>
                <a:ext uri="{FF2B5EF4-FFF2-40B4-BE49-F238E27FC236}">
                  <a16:creationId xmlns:a16="http://schemas.microsoft.com/office/drawing/2014/main" id="{00B41687-6F10-7A12-747E-7ED62B4B4D52}"/>
                </a:ext>
              </a:extLst>
            </p:cNvPr>
            <p:cNvSpPr/>
            <p:nvPr/>
          </p:nvSpPr>
          <p:spPr>
            <a:xfrm>
              <a:off x="2172423" y="42010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1" name="Arc 80">
              <a:extLst>
                <a:ext uri="{FF2B5EF4-FFF2-40B4-BE49-F238E27FC236}">
                  <a16:creationId xmlns:a16="http://schemas.microsoft.com/office/drawing/2014/main" id="{B3C36CB3-79B5-5531-7E56-2246F33A248B}"/>
                </a:ext>
              </a:extLst>
            </p:cNvPr>
            <p:cNvSpPr/>
            <p:nvPr/>
          </p:nvSpPr>
          <p:spPr>
            <a:xfrm>
              <a:off x="2372271" y="4045774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2" name="Arc 81">
              <a:extLst>
                <a:ext uri="{FF2B5EF4-FFF2-40B4-BE49-F238E27FC236}">
                  <a16:creationId xmlns:a16="http://schemas.microsoft.com/office/drawing/2014/main" id="{B557AC80-DD2B-8A37-A532-D9E617101705}"/>
                </a:ext>
              </a:extLst>
            </p:cNvPr>
            <p:cNvSpPr/>
            <p:nvPr/>
          </p:nvSpPr>
          <p:spPr>
            <a:xfrm>
              <a:off x="2566364" y="389194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3" name="Arc 82">
              <a:extLst>
                <a:ext uri="{FF2B5EF4-FFF2-40B4-BE49-F238E27FC236}">
                  <a16:creationId xmlns:a16="http://schemas.microsoft.com/office/drawing/2014/main" id="{3900F430-2E00-0E23-F174-6945B7E3CDD6}"/>
                </a:ext>
              </a:extLst>
            </p:cNvPr>
            <p:cNvSpPr/>
            <p:nvPr/>
          </p:nvSpPr>
          <p:spPr>
            <a:xfrm>
              <a:off x="2760457" y="3710781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4" name="Arc 83">
              <a:extLst>
                <a:ext uri="{FF2B5EF4-FFF2-40B4-BE49-F238E27FC236}">
                  <a16:creationId xmlns:a16="http://schemas.microsoft.com/office/drawing/2014/main" id="{90B30B31-06EF-9CBD-4763-9A700AB61448}"/>
                </a:ext>
              </a:extLst>
            </p:cNvPr>
            <p:cNvSpPr/>
            <p:nvPr/>
          </p:nvSpPr>
          <p:spPr>
            <a:xfrm>
              <a:off x="2980432" y="3555492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518FB2F7-5825-5CD6-C778-D16CC042AC03}"/>
                </a:ext>
              </a:extLst>
            </p:cNvPr>
            <p:cNvSpPr/>
            <p:nvPr/>
          </p:nvSpPr>
          <p:spPr>
            <a:xfrm>
              <a:off x="3188900" y="34045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73" name="Group 72">
            <a:extLst>
              <a:ext uri="{FF2B5EF4-FFF2-40B4-BE49-F238E27FC236}">
                <a16:creationId xmlns:a16="http://schemas.microsoft.com/office/drawing/2014/main" id="{8869A9C0-5A71-6E44-9B23-05AEF4440864}"/>
              </a:ext>
            </a:extLst>
          </p:cNvPr>
          <p:cNvGrpSpPr/>
          <p:nvPr/>
        </p:nvGrpSpPr>
        <p:grpSpPr>
          <a:xfrm>
            <a:off x="8585805" y="2805089"/>
            <a:ext cx="2198296" cy="2116341"/>
            <a:chOff x="2172423" y="3404563"/>
            <a:chExt cx="2198296" cy="2116341"/>
          </a:xfrm>
        </p:grpSpPr>
        <p:sp>
          <p:nvSpPr>
            <p:cNvPr id="74" name="Arc 73">
              <a:extLst>
                <a:ext uri="{FF2B5EF4-FFF2-40B4-BE49-F238E27FC236}">
                  <a16:creationId xmlns:a16="http://schemas.microsoft.com/office/drawing/2014/main" id="{9470CD3D-E818-29CF-C660-13238FBD0A27}"/>
                </a:ext>
              </a:extLst>
            </p:cNvPr>
            <p:cNvSpPr/>
            <p:nvPr/>
          </p:nvSpPr>
          <p:spPr>
            <a:xfrm>
              <a:off x="2172423" y="42010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5" name="Arc 74">
              <a:extLst>
                <a:ext uri="{FF2B5EF4-FFF2-40B4-BE49-F238E27FC236}">
                  <a16:creationId xmlns:a16="http://schemas.microsoft.com/office/drawing/2014/main" id="{AB6BD4E9-E684-1211-C604-2F91914FAC17}"/>
                </a:ext>
              </a:extLst>
            </p:cNvPr>
            <p:cNvSpPr/>
            <p:nvPr/>
          </p:nvSpPr>
          <p:spPr>
            <a:xfrm>
              <a:off x="2372271" y="4045774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6" name="Arc 75">
              <a:extLst>
                <a:ext uri="{FF2B5EF4-FFF2-40B4-BE49-F238E27FC236}">
                  <a16:creationId xmlns:a16="http://schemas.microsoft.com/office/drawing/2014/main" id="{38AC7833-105F-70C6-8D6B-11DBBFE3A82A}"/>
                </a:ext>
              </a:extLst>
            </p:cNvPr>
            <p:cNvSpPr/>
            <p:nvPr/>
          </p:nvSpPr>
          <p:spPr>
            <a:xfrm>
              <a:off x="2566364" y="389194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7" name="Arc 76">
              <a:extLst>
                <a:ext uri="{FF2B5EF4-FFF2-40B4-BE49-F238E27FC236}">
                  <a16:creationId xmlns:a16="http://schemas.microsoft.com/office/drawing/2014/main" id="{2B9AFD62-4285-274E-08E4-A6C2922E73A9}"/>
                </a:ext>
              </a:extLst>
            </p:cNvPr>
            <p:cNvSpPr/>
            <p:nvPr/>
          </p:nvSpPr>
          <p:spPr>
            <a:xfrm>
              <a:off x="2760457" y="3710781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8" name="Arc 77">
              <a:extLst>
                <a:ext uri="{FF2B5EF4-FFF2-40B4-BE49-F238E27FC236}">
                  <a16:creationId xmlns:a16="http://schemas.microsoft.com/office/drawing/2014/main" id="{E9CFC09D-AFD1-9050-C4DE-F85E2CC9FB9D}"/>
                </a:ext>
              </a:extLst>
            </p:cNvPr>
            <p:cNvSpPr/>
            <p:nvPr/>
          </p:nvSpPr>
          <p:spPr>
            <a:xfrm>
              <a:off x="2980432" y="3555492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9" name="Arc 78">
              <a:extLst>
                <a:ext uri="{FF2B5EF4-FFF2-40B4-BE49-F238E27FC236}">
                  <a16:creationId xmlns:a16="http://schemas.microsoft.com/office/drawing/2014/main" id="{BAC9783F-DE43-3701-DA74-201BDAE7D612}"/>
                </a:ext>
              </a:extLst>
            </p:cNvPr>
            <p:cNvSpPr/>
            <p:nvPr/>
          </p:nvSpPr>
          <p:spPr>
            <a:xfrm>
              <a:off x="3188900" y="34045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A3CD9A52-9583-8FFE-EDEA-46B875A091D4}"/>
              </a:ext>
            </a:extLst>
          </p:cNvPr>
          <p:cNvGrpSpPr/>
          <p:nvPr/>
        </p:nvGrpSpPr>
        <p:grpSpPr>
          <a:xfrm>
            <a:off x="6462255" y="6061500"/>
            <a:ext cx="810883" cy="412548"/>
            <a:chOff x="557842" y="6382192"/>
            <a:chExt cx="810883" cy="412548"/>
          </a:xfrm>
        </p:grpSpPr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59D8C553-D7F5-8DF0-053A-EC2B4DE7DB49}"/>
                </a:ext>
              </a:extLst>
            </p:cNvPr>
            <p:cNvCxnSpPr>
              <a:cxnSpLocks/>
            </p:cNvCxnSpPr>
            <p:nvPr/>
          </p:nvCxnSpPr>
          <p:spPr>
            <a:xfrm>
              <a:off x="990600" y="6382192"/>
              <a:ext cx="0" cy="41254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Connector 92">
              <a:extLst>
                <a:ext uri="{FF2B5EF4-FFF2-40B4-BE49-F238E27FC236}">
                  <a16:creationId xmlns:a16="http://schemas.microsoft.com/office/drawing/2014/main" id="{9920A571-1E53-EC15-8865-EC8F69D501C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7842" y="6382192"/>
              <a:ext cx="432758" cy="412548"/>
            </a:xfrm>
            <a:prstGeom prst="line">
              <a:avLst/>
            </a:prstGeom>
            <a:ln w="254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Connector 93">
              <a:extLst>
                <a:ext uri="{FF2B5EF4-FFF2-40B4-BE49-F238E27FC236}">
                  <a16:creationId xmlns:a16="http://schemas.microsoft.com/office/drawing/2014/main" id="{C82DD016-1850-F4C4-9FED-AD63E975BA9C}"/>
                </a:ext>
              </a:extLst>
            </p:cNvPr>
            <p:cNvCxnSpPr>
              <a:cxnSpLocks/>
            </p:cNvCxnSpPr>
            <p:nvPr/>
          </p:nvCxnSpPr>
          <p:spPr>
            <a:xfrm>
              <a:off x="990600" y="6382192"/>
              <a:ext cx="378125" cy="412548"/>
            </a:xfrm>
            <a:prstGeom prst="line">
              <a:avLst/>
            </a:prstGeom>
            <a:ln w="25400">
              <a:solidFill>
                <a:schemeClr val="accent6">
                  <a:lumMod val="60000"/>
                  <a:lumOff val="4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20E354BB-680E-95E8-F1E4-9C48A3FD75C2}"/>
              </a:ext>
            </a:extLst>
          </p:cNvPr>
          <p:cNvSpPr txBox="1"/>
          <p:nvPr/>
        </p:nvSpPr>
        <p:spPr>
          <a:xfrm>
            <a:off x="7390926" y="6295919"/>
            <a:ext cx="126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Transmitter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D9C23EA5-9BA0-D056-D1AC-F6A605694F49}"/>
              </a:ext>
            </a:extLst>
          </p:cNvPr>
          <p:cNvSpPr txBox="1"/>
          <p:nvPr/>
        </p:nvSpPr>
        <p:spPr>
          <a:xfrm>
            <a:off x="10235143" y="4581475"/>
            <a:ext cx="1249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Ionosphere</a:t>
            </a: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92E71C90-7AAF-93B4-1C7E-3DC827DFF0EC}"/>
              </a:ext>
            </a:extLst>
          </p:cNvPr>
          <p:cNvSpPr txBox="1"/>
          <p:nvPr/>
        </p:nvSpPr>
        <p:spPr>
          <a:xfrm>
            <a:off x="7570910" y="340036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</a:t>
            </a:r>
          </a:p>
        </p:txBody>
      </p:sp>
    </p:spTree>
    <p:extLst>
      <p:ext uri="{BB962C8B-B14F-4D97-AF65-F5344CB8AC3E}">
        <p14:creationId xmlns:p14="http://schemas.microsoft.com/office/powerpoint/2010/main" val="2552099433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8C0187-6583-BE47-8160-3BD100EE2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365126"/>
            <a:ext cx="5514975" cy="599534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rgbClr val="007E45"/>
                </a:solidFill>
              </a:rPr>
              <a:t>Change of Doppler shift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EEBA1F-DF37-C54D-7EFF-69E0371B918F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A012B4D6-CC71-3998-C567-9FDC537DC2C4}"/>
              </a:ext>
            </a:extLst>
          </p:cNvPr>
          <p:cNvGrpSpPr/>
          <p:nvPr/>
        </p:nvGrpSpPr>
        <p:grpSpPr>
          <a:xfrm>
            <a:off x="10819650" y="1495945"/>
            <a:ext cx="1441546" cy="1147207"/>
            <a:chOff x="10195353" y="537646"/>
            <a:chExt cx="1441546" cy="1147207"/>
          </a:xfrm>
        </p:grpSpPr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F4091F23-E3F0-5CE9-FEDC-183B058FE97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195353" y="973696"/>
              <a:ext cx="988798" cy="1295"/>
            </a:xfrm>
            <a:prstGeom prst="straightConnector1">
              <a:avLst/>
            </a:prstGeom>
            <a:ln w="508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54974D5B-3342-A623-4D0B-B49BDA5D7A96}"/>
                </a:ext>
              </a:extLst>
            </p:cNvPr>
            <p:cNvSpPr txBox="1"/>
            <p:nvPr/>
          </p:nvSpPr>
          <p:spPr>
            <a:xfrm>
              <a:off x="10784101" y="1315521"/>
              <a:ext cx="8527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 cos </a:t>
              </a: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θ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691CF71E-661E-CC29-0BD0-24ECD7C2330D}"/>
                </a:ext>
              </a:extLst>
            </p:cNvPr>
            <p:cNvSpPr txBox="1"/>
            <p:nvPr/>
          </p:nvSpPr>
          <p:spPr>
            <a:xfrm>
              <a:off x="10348176" y="537646"/>
              <a:ext cx="3161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</a:t>
              </a:r>
            </a:p>
          </p:txBody>
        </p:sp>
        <p:sp>
          <p:nvSpPr>
            <p:cNvPr id="63" name="TextBox 62">
              <a:extLst>
                <a:ext uri="{FF2B5EF4-FFF2-40B4-BE49-F238E27FC236}">
                  <a16:creationId xmlns:a16="http://schemas.microsoft.com/office/drawing/2014/main" id="{256A930D-2F4C-68CC-5D81-6ED39882AE3C}"/>
                </a:ext>
              </a:extLst>
            </p:cNvPr>
            <p:cNvSpPr txBox="1"/>
            <p:nvPr/>
          </p:nvSpPr>
          <p:spPr>
            <a:xfrm>
              <a:off x="10689752" y="936370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l-GR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θ</a:t>
              </a:r>
              <a:endPara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6B6801F9-4938-C448-17CF-E1107B371596}"/>
                </a:ext>
              </a:extLst>
            </p:cNvPr>
            <p:cNvCxnSpPr/>
            <p:nvPr/>
          </p:nvCxnSpPr>
          <p:spPr>
            <a:xfrm flipH="1">
              <a:off x="10568871" y="973696"/>
              <a:ext cx="615280" cy="516966"/>
            </a:xfrm>
            <a:prstGeom prst="straightConnector1">
              <a:avLst/>
            </a:prstGeom>
            <a:ln w="25400">
              <a:solidFill>
                <a:schemeClr val="tx1"/>
              </a:solidFill>
              <a:prstDash val="dash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A2AFA826-A37D-3569-6728-C4B40B0E3DAB}"/>
              </a:ext>
            </a:extLst>
          </p:cNvPr>
          <p:cNvGrpSpPr/>
          <p:nvPr/>
        </p:nvGrpSpPr>
        <p:grpSpPr>
          <a:xfrm>
            <a:off x="6256661" y="4646939"/>
            <a:ext cx="2198296" cy="2116341"/>
            <a:chOff x="2172423" y="3404563"/>
            <a:chExt cx="2198296" cy="2116341"/>
          </a:xfrm>
        </p:grpSpPr>
        <p:sp>
          <p:nvSpPr>
            <p:cNvPr id="86" name="Arc 85">
              <a:extLst>
                <a:ext uri="{FF2B5EF4-FFF2-40B4-BE49-F238E27FC236}">
                  <a16:creationId xmlns:a16="http://schemas.microsoft.com/office/drawing/2014/main" id="{D4C111CD-85B8-98B0-7585-33A8A938F21A}"/>
                </a:ext>
              </a:extLst>
            </p:cNvPr>
            <p:cNvSpPr/>
            <p:nvPr/>
          </p:nvSpPr>
          <p:spPr>
            <a:xfrm>
              <a:off x="2172423" y="42010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7" name="Arc 86">
              <a:extLst>
                <a:ext uri="{FF2B5EF4-FFF2-40B4-BE49-F238E27FC236}">
                  <a16:creationId xmlns:a16="http://schemas.microsoft.com/office/drawing/2014/main" id="{AE35D423-D2DC-986C-6AFE-66CDC3BAD214}"/>
                </a:ext>
              </a:extLst>
            </p:cNvPr>
            <p:cNvSpPr/>
            <p:nvPr/>
          </p:nvSpPr>
          <p:spPr>
            <a:xfrm>
              <a:off x="2372271" y="4045774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CFE48985-BF6D-F7FA-7BAC-2AE124AD64AF}"/>
                </a:ext>
              </a:extLst>
            </p:cNvPr>
            <p:cNvSpPr/>
            <p:nvPr/>
          </p:nvSpPr>
          <p:spPr>
            <a:xfrm>
              <a:off x="2566364" y="389194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89" name="Arc 88">
              <a:extLst>
                <a:ext uri="{FF2B5EF4-FFF2-40B4-BE49-F238E27FC236}">
                  <a16:creationId xmlns:a16="http://schemas.microsoft.com/office/drawing/2014/main" id="{4E543E0C-ADDE-CC31-9051-C91552189B01}"/>
                </a:ext>
              </a:extLst>
            </p:cNvPr>
            <p:cNvSpPr/>
            <p:nvPr/>
          </p:nvSpPr>
          <p:spPr>
            <a:xfrm>
              <a:off x="2760457" y="3710781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0" name="Arc 89">
              <a:extLst>
                <a:ext uri="{FF2B5EF4-FFF2-40B4-BE49-F238E27FC236}">
                  <a16:creationId xmlns:a16="http://schemas.microsoft.com/office/drawing/2014/main" id="{FCEA4FB7-7A35-2F9C-1523-277CA9784270}"/>
                </a:ext>
              </a:extLst>
            </p:cNvPr>
            <p:cNvSpPr/>
            <p:nvPr/>
          </p:nvSpPr>
          <p:spPr>
            <a:xfrm>
              <a:off x="2980432" y="3555492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1" name="Arc 90">
              <a:extLst>
                <a:ext uri="{FF2B5EF4-FFF2-40B4-BE49-F238E27FC236}">
                  <a16:creationId xmlns:a16="http://schemas.microsoft.com/office/drawing/2014/main" id="{6C1FB8B1-FE8E-AB13-F49D-BC8BCB82B362}"/>
                </a:ext>
              </a:extLst>
            </p:cNvPr>
            <p:cNvSpPr/>
            <p:nvPr/>
          </p:nvSpPr>
          <p:spPr>
            <a:xfrm>
              <a:off x="3188900" y="34045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99" name="TextBox 98">
            <a:extLst>
              <a:ext uri="{FF2B5EF4-FFF2-40B4-BE49-F238E27FC236}">
                <a16:creationId xmlns:a16="http://schemas.microsoft.com/office/drawing/2014/main" id="{20E354BB-680E-95E8-F1E4-9C48A3FD75C2}"/>
              </a:ext>
            </a:extLst>
          </p:cNvPr>
          <p:cNvSpPr txBox="1"/>
          <p:nvPr/>
        </p:nvSpPr>
        <p:spPr>
          <a:xfrm>
            <a:off x="7085812" y="6353137"/>
            <a:ext cx="12611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Transmitter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E14F8DA5-F716-F167-EEE8-03B255EEABB8}"/>
              </a:ext>
            </a:extLst>
          </p:cNvPr>
          <p:cNvGrpSpPr/>
          <p:nvPr/>
        </p:nvGrpSpPr>
        <p:grpSpPr>
          <a:xfrm rot="16200000">
            <a:off x="4730674" y="4719199"/>
            <a:ext cx="2198296" cy="2116341"/>
            <a:chOff x="2172423" y="3404563"/>
            <a:chExt cx="2198296" cy="2116341"/>
          </a:xfrm>
        </p:grpSpPr>
        <p:sp>
          <p:nvSpPr>
            <p:cNvPr id="5" name="Arc 4">
              <a:extLst>
                <a:ext uri="{FF2B5EF4-FFF2-40B4-BE49-F238E27FC236}">
                  <a16:creationId xmlns:a16="http://schemas.microsoft.com/office/drawing/2014/main" id="{79CD6188-6522-CB35-42EE-3077F137E12B}"/>
                </a:ext>
              </a:extLst>
            </p:cNvPr>
            <p:cNvSpPr/>
            <p:nvPr/>
          </p:nvSpPr>
          <p:spPr>
            <a:xfrm>
              <a:off x="2172423" y="42010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Arc 5">
              <a:extLst>
                <a:ext uri="{FF2B5EF4-FFF2-40B4-BE49-F238E27FC236}">
                  <a16:creationId xmlns:a16="http://schemas.microsoft.com/office/drawing/2014/main" id="{7DE09339-E450-7061-AC02-437EB382B9DE}"/>
                </a:ext>
              </a:extLst>
            </p:cNvPr>
            <p:cNvSpPr/>
            <p:nvPr/>
          </p:nvSpPr>
          <p:spPr>
            <a:xfrm>
              <a:off x="2372271" y="4045774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9" name="Arc 28">
              <a:extLst>
                <a:ext uri="{FF2B5EF4-FFF2-40B4-BE49-F238E27FC236}">
                  <a16:creationId xmlns:a16="http://schemas.microsoft.com/office/drawing/2014/main" id="{FD5DC01E-8AE1-BCBF-5ADC-18DF8EBDFF3E}"/>
                </a:ext>
              </a:extLst>
            </p:cNvPr>
            <p:cNvSpPr/>
            <p:nvPr/>
          </p:nvSpPr>
          <p:spPr>
            <a:xfrm>
              <a:off x="2566364" y="389194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23B79AB9-DBB4-23ED-C4CB-B84CF28D73D0}"/>
                </a:ext>
              </a:extLst>
            </p:cNvPr>
            <p:cNvSpPr/>
            <p:nvPr/>
          </p:nvSpPr>
          <p:spPr>
            <a:xfrm>
              <a:off x="2760457" y="3710781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2" name="Arc 31">
              <a:extLst>
                <a:ext uri="{FF2B5EF4-FFF2-40B4-BE49-F238E27FC236}">
                  <a16:creationId xmlns:a16="http://schemas.microsoft.com/office/drawing/2014/main" id="{5950C9EC-3763-972A-A500-6816A1D9006E}"/>
                </a:ext>
              </a:extLst>
            </p:cNvPr>
            <p:cNvSpPr/>
            <p:nvPr/>
          </p:nvSpPr>
          <p:spPr>
            <a:xfrm>
              <a:off x="2980432" y="3555492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55BC3417-9C1D-21D4-F00B-859CD1366275}"/>
                </a:ext>
              </a:extLst>
            </p:cNvPr>
            <p:cNvSpPr/>
            <p:nvPr/>
          </p:nvSpPr>
          <p:spPr>
            <a:xfrm>
              <a:off x="3188900" y="34045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50" name="Group 149">
            <a:extLst>
              <a:ext uri="{FF2B5EF4-FFF2-40B4-BE49-F238E27FC236}">
                <a16:creationId xmlns:a16="http://schemas.microsoft.com/office/drawing/2014/main" id="{929CF8E9-3BFE-A2E5-25D9-FA1BE26B32DF}"/>
              </a:ext>
            </a:extLst>
          </p:cNvPr>
          <p:cNvGrpSpPr/>
          <p:nvPr/>
        </p:nvGrpSpPr>
        <p:grpSpPr>
          <a:xfrm>
            <a:off x="717119" y="857907"/>
            <a:ext cx="10767277" cy="5615670"/>
            <a:chOff x="717119" y="857907"/>
            <a:chExt cx="10767277" cy="5615670"/>
          </a:xfrm>
        </p:grpSpPr>
        <p:grpSp>
          <p:nvGrpSpPr>
            <p:cNvPr id="140" name="Group 139">
              <a:extLst>
                <a:ext uri="{FF2B5EF4-FFF2-40B4-BE49-F238E27FC236}">
                  <a16:creationId xmlns:a16="http://schemas.microsoft.com/office/drawing/2014/main" id="{EC134EFE-5980-1606-5C9E-99CC43BEFAD8}"/>
                </a:ext>
              </a:extLst>
            </p:cNvPr>
            <p:cNvGrpSpPr/>
            <p:nvPr/>
          </p:nvGrpSpPr>
          <p:grpSpPr>
            <a:xfrm>
              <a:off x="5974843" y="857907"/>
              <a:ext cx="2227437" cy="926007"/>
              <a:chOff x="7307622" y="1697122"/>
              <a:chExt cx="2227437" cy="926007"/>
            </a:xfrm>
          </p:grpSpPr>
          <p:cxnSp>
            <p:nvCxnSpPr>
              <p:cNvPr id="127" name="Straight Arrow Connector 126">
                <a:extLst>
                  <a:ext uri="{FF2B5EF4-FFF2-40B4-BE49-F238E27FC236}">
                    <a16:creationId xmlns:a16="http://schemas.microsoft.com/office/drawing/2014/main" id="{E60A7E80-E692-943E-9848-38D0FD1B027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7307622" y="2133172"/>
                <a:ext cx="988798" cy="1295"/>
              </a:xfrm>
              <a:prstGeom prst="straightConnector1">
                <a:avLst/>
              </a:prstGeom>
              <a:ln w="508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8" name="TextBox 127">
                <a:extLst>
                  <a:ext uri="{FF2B5EF4-FFF2-40B4-BE49-F238E27FC236}">
                    <a16:creationId xmlns:a16="http://schemas.microsoft.com/office/drawing/2014/main" id="{474BE407-6813-996C-64CA-2D6C86D6D6DE}"/>
                  </a:ext>
                </a:extLst>
              </p:cNvPr>
              <p:cNvSpPr txBox="1"/>
              <p:nvPr/>
            </p:nvSpPr>
            <p:spPr>
              <a:xfrm>
                <a:off x="8233421" y="2253797"/>
                <a:ext cx="130163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 cos 90 = 0</a:t>
                </a:r>
              </a:p>
            </p:txBody>
          </p:sp>
          <p:sp>
            <p:nvSpPr>
              <p:cNvPr id="129" name="TextBox 128">
                <a:extLst>
                  <a:ext uri="{FF2B5EF4-FFF2-40B4-BE49-F238E27FC236}">
                    <a16:creationId xmlns:a16="http://schemas.microsoft.com/office/drawing/2014/main" id="{DBA1759A-AF2D-718A-226A-FB212F06C6F2}"/>
                  </a:ext>
                </a:extLst>
              </p:cNvPr>
              <p:cNvSpPr txBox="1"/>
              <p:nvPr/>
            </p:nvSpPr>
            <p:spPr>
              <a:xfrm>
                <a:off x="7460445" y="1697122"/>
                <a:ext cx="3161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V</a:t>
                </a:r>
              </a:p>
            </p:txBody>
          </p:sp>
          <p:sp>
            <p:nvSpPr>
              <p:cNvPr id="130" name="TextBox 129">
                <a:extLst>
                  <a:ext uri="{FF2B5EF4-FFF2-40B4-BE49-F238E27FC236}">
                    <a16:creationId xmlns:a16="http://schemas.microsoft.com/office/drawing/2014/main" id="{89885417-0FA9-CD4E-2D17-03F2EB8883B6}"/>
                  </a:ext>
                </a:extLst>
              </p:cNvPr>
              <p:cNvSpPr txBox="1"/>
              <p:nvPr/>
            </p:nvSpPr>
            <p:spPr>
              <a:xfrm>
                <a:off x="7802021" y="2095846"/>
                <a:ext cx="41870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90</a:t>
                </a:r>
              </a:p>
            </p:txBody>
          </p:sp>
          <p:cxnSp>
            <p:nvCxnSpPr>
              <p:cNvPr id="131" name="Straight Arrow Connector 130">
                <a:extLst>
                  <a:ext uri="{FF2B5EF4-FFF2-40B4-BE49-F238E27FC236}">
                    <a16:creationId xmlns:a16="http://schemas.microsoft.com/office/drawing/2014/main" id="{28D0463C-D482-A7C6-1FF5-7A03264FDA69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96420" y="2133172"/>
                <a:ext cx="0" cy="120625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prstDash val="dash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9" name="Group 148">
              <a:extLst>
                <a:ext uri="{FF2B5EF4-FFF2-40B4-BE49-F238E27FC236}">
                  <a16:creationId xmlns:a16="http://schemas.microsoft.com/office/drawing/2014/main" id="{D4086164-B522-4A22-7762-A488206A06A0}"/>
                </a:ext>
              </a:extLst>
            </p:cNvPr>
            <p:cNvGrpSpPr/>
            <p:nvPr/>
          </p:nvGrpSpPr>
          <p:grpSpPr>
            <a:xfrm>
              <a:off x="717119" y="1358652"/>
              <a:ext cx="10767277" cy="5114925"/>
              <a:chOff x="717119" y="1358652"/>
              <a:chExt cx="10767277" cy="5114925"/>
            </a:xfrm>
          </p:grpSpPr>
          <p:sp>
            <p:nvSpPr>
              <p:cNvPr id="100" name="Rectangle 99">
                <a:extLst>
                  <a:ext uri="{FF2B5EF4-FFF2-40B4-BE49-F238E27FC236}">
                    <a16:creationId xmlns:a16="http://schemas.microsoft.com/office/drawing/2014/main" id="{597D43CB-6CFE-36F4-C315-B9992BA53B3C}"/>
                  </a:ext>
                </a:extLst>
              </p:cNvPr>
              <p:cNvSpPr/>
              <p:nvPr/>
            </p:nvSpPr>
            <p:spPr>
              <a:xfrm>
                <a:off x="717119" y="3320396"/>
                <a:ext cx="10620375" cy="1063206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53" name="Group 52">
                <a:extLst>
                  <a:ext uri="{FF2B5EF4-FFF2-40B4-BE49-F238E27FC236}">
                    <a16:creationId xmlns:a16="http://schemas.microsoft.com/office/drawing/2014/main" id="{6142C0B5-F5E1-BB12-1341-EAE0DFC2F295}"/>
                  </a:ext>
                </a:extLst>
              </p:cNvPr>
              <p:cNvGrpSpPr/>
              <p:nvPr/>
            </p:nvGrpSpPr>
            <p:grpSpPr>
              <a:xfrm>
                <a:off x="10235143" y="1590636"/>
                <a:ext cx="819150" cy="762000"/>
                <a:chOff x="5067300" y="1981200"/>
                <a:chExt cx="819150" cy="762000"/>
              </a:xfrm>
            </p:grpSpPr>
            <p:sp>
              <p:nvSpPr>
                <p:cNvPr id="54" name="Cube 53">
                  <a:extLst>
                    <a:ext uri="{FF2B5EF4-FFF2-40B4-BE49-F238E27FC236}">
                      <a16:creationId xmlns:a16="http://schemas.microsoft.com/office/drawing/2014/main" id="{6F06D5C6-96E6-6A8D-433B-F138248035B0}"/>
                    </a:ext>
                  </a:extLst>
                </p:cNvPr>
                <p:cNvSpPr/>
                <p:nvPr/>
              </p:nvSpPr>
              <p:spPr>
                <a:xfrm>
                  <a:off x="5340286" y="2205037"/>
                  <a:ext cx="273177" cy="247650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2E3F8B5A-F3C5-904C-8BA9-17D80C2C09A4}"/>
                    </a:ext>
                  </a:extLst>
                </p:cNvPr>
                <p:cNvCxnSpPr/>
                <p:nvPr/>
              </p:nvCxnSpPr>
              <p:spPr>
                <a:xfrm>
                  <a:off x="5191125" y="1981200"/>
                  <a:ext cx="590550" cy="76200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95D5FF09-0C9D-3FF9-07E2-28A53C64B05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67300" y="1990725"/>
                  <a:ext cx="819150" cy="676275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72" name="Group 71">
                <a:extLst>
                  <a:ext uri="{FF2B5EF4-FFF2-40B4-BE49-F238E27FC236}">
                    <a16:creationId xmlns:a16="http://schemas.microsoft.com/office/drawing/2014/main" id="{B105CA85-E110-3752-1C3C-27BDB9C847D3}"/>
                  </a:ext>
                </a:extLst>
              </p:cNvPr>
              <p:cNvGrpSpPr/>
              <p:nvPr/>
            </p:nvGrpSpPr>
            <p:grpSpPr>
              <a:xfrm>
                <a:off x="7470475" y="3675724"/>
                <a:ext cx="2198296" cy="2116341"/>
                <a:chOff x="2172423" y="3404563"/>
                <a:chExt cx="2198296" cy="2116341"/>
              </a:xfrm>
            </p:grpSpPr>
            <p:sp>
              <p:nvSpPr>
                <p:cNvPr id="80" name="Arc 79">
                  <a:extLst>
                    <a:ext uri="{FF2B5EF4-FFF2-40B4-BE49-F238E27FC236}">
                      <a16:creationId xmlns:a16="http://schemas.microsoft.com/office/drawing/2014/main" id="{00B41687-6F10-7A12-747E-7ED62B4B4D52}"/>
                    </a:ext>
                  </a:extLst>
                </p:cNvPr>
                <p:cNvSpPr/>
                <p:nvPr/>
              </p:nvSpPr>
              <p:spPr>
                <a:xfrm>
                  <a:off x="2172423" y="42010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1" name="Arc 80">
                  <a:extLst>
                    <a:ext uri="{FF2B5EF4-FFF2-40B4-BE49-F238E27FC236}">
                      <a16:creationId xmlns:a16="http://schemas.microsoft.com/office/drawing/2014/main" id="{B3C36CB3-79B5-5531-7E56-2246F33A248B}"/>
                    </a:ext>
                  </a:extLst>
                </p:cNvPr>
                <p:cNvSpPr/>
                <p:nvPr/>
              </p:nvSpPr>
              <p:spPr>
                <a:xfrm>
                  <a:off x="2372271" y="4045774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2" name="Arc 81">
                  <a:extLst>
                    <a:ext uri="{FF2B5EF4-FFF2-40B4-BE49-F238E27FC236}">
                      <a16:creationId xmlns:a16="http://schemas.microsoft.com/office/drawing/2014/main" id="{B557AC80-DD2B-8A37-A532-D9E617101705}"/>
                    </a:ext>
                  </a:extLst>
                </p:cNvPr>
                <p:cNvSpPr/>
                <p:nvPr/>
              </p:nvSpPr>
              <p:spPr>
                <a:xfrm>
                  <a:off x="2566364" y="389194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3" name="Arc 82">
                  <a:extLst>
                    <a:ext uri="{FF2B5EF4-FFF2-40B4-BE49-F238E27FC236}">
                      <a16:creationId xmlns:a16="http://schemas.microsoft.com/office/drawing/2014/main" id="{3900F430-2E00-0E23-F174-6945B7E3CDD6}"/>
                    </a:ext>
                  </a:extLst>
                </p:cNvPr>
                <p:cNvSpPr/>
                <p:nvPr/>
              </p:nvSpPr>
              <p:spPr>
                <a:xfrm>
                  <a:off x="2760457" y="3710781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4" name="Arc 83">
                  <a:extLst>
                    <a:ext uri="{FF2B5EF4-FFF2-40B4-BE49-F238E27FC236}">
                      <a16:creationId xmlns:a16="http://schemas.microsoft.com/office/drawing/2014/main" id="{90B30B31-06EF-9CBD-4763-9A700AB61448}"/>
                    </a:ext>
                  </a:extLst>
                </p:cNvPr>
                <p:cNvSpPr/>
                <p:nvPr/>
              </p:nvSpPr>
              <p:spPr>
                <a:xfrm>
                  <a:off x="2980432" y="3555492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85" name="Arc 84">
                  <a:extLst>
                    <a:ext uri="{FF2B5EF4-FFF2-40B4-BE49-F238E27FC236}">
                      <a16:creationId xmlns:a16="http://schemas.microsoft.com/office/drawing/2014/main" id="{518FB2F7-5825-5CD6-C778-D16CC042AC03}"/>
                    </a:ext>
                  </a:extLst>
                </p:cNvPr>
                <p:cNvSpPr/>
                <p:nvPr/>
              </p:nvSpPr>
              <p:spPr>
                <a:xfrm>
                  <a:off x="3188900" y="34045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8869A9C0-5A71-6E44-9B23-05AEF4440864}"/>
                  </a:ext>
                </a:extLst>
              </p:cNvPr>
              <p:cNvGrpSpPr/>
              <p:nvPr/>
            </p:nvGrpSpPr>
            <p:grpSpPr>
              <a:xfrm>
                <a:off x="8585805" y="2805089"/>
                <a:ext cx="2198296" cy="2116341"/>
                <a:chOff x="2172423" y="3404563"/>
                <a:chExt cx="2198296" cy="2116341"/>
              </a:xfrm>
            </p:grpSpPr>
            <p:sp>
              <p:nvSpPr>
                <p:cNvPr id="74" name="Arc 73">
                  <a:extLst>
                    <a:ext uri="{FF2B5EF4-FFF2-40B4-BE49-F238E27FC236}">
                      <a16:creationId xmlns:a16="http://schemas.microsoft.com/office/drawing/2014/main" id="{9470CD3D-E818-29CF-C660-13238FBD0A27}"/>
                    </a:ext>
                  </a:extLst>
                </p:cNvPr>
                <p:cNvSpPr/>
                <p:nvPr/>
              </p:nvSpPr>
              <p:spPr>
                <a:xfrm>
                  <a:off x="2172423" y="42010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5" name="Arc 74">
                  <a:extLst>
                    <a:ext uri="{FF2B5EF4-FFF2-40B4-BE49-F238E27FC236}">
                      <a16:creationId xmlns:a16="http://schemas.microsoft.com/office/drawing/2014/main" id="{AB6BD4E9-E684-1211-C604-2F91914FAC17}"/>
                    </a:ext>
                  </a:extLst>
                </p:cNvPr>
                <p:cNvSpPr/>
                <p:nvPr/>
              </p:nvSpPr>
              <p:spPr>
                <a:xfrm>
                  <a:off x="2372271" y="4045774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6" name="Arc 75">
                  <a:extLst>
                    <a:ext uri="{FF2B5EF4-FFF2-40B4-BE49-F238E27FC236}">
                      <a16:creationId xmlns:a16="http://schemas.microsoft.com/office/drawing/2014/main" id="{38AC7833-105F-70C6-8D6B-11DBBFE3A82A}"/>
                    </a:ext>
                  </a:extLst>
                </p:cNvPr>
                <p:cNvSpPr/>
                <p:nvPr/>
              </p:nvSpPr>
              <p:spPr>
                <a:xfrm>
                  <a:off x="2566364" y="389194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7" name="Arc 76">
                  <a:extLst>
                    <a:ext uri="{FF2B5EF4-FFF2-40B4-BE49-F238E27FC236}">
                      <a16:creationId xmlns:a16="http://schemas.microsoft.com/office/drawing/2014/main" id="{2B9AFD62-4285-274E-08E4-A6C2922E73A9}"/>
                    </a:ext>
                  </a:extLst>
                </p:cNvPr>
                <p:cNvSpPr/>
                <p:nvPr/>
              </p:nvSpPr>
              <p:spPr>
                <a:xfrm>
                  <a:off x="2760457" y="3710781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8" name="Arc 77">
                  <a:extLst>
                    <a:ext uri="{FF2B5EF4-FFF2-40B4-BE49-F238E27FC236}">
                      <a16:creationId xmlns:a16="http://schemas.microsoft.com/office/drawing/2014/main" id="{E9CFC09D-AFD1-9050-C4DE-F85E2CC9FB9D}"/>
                    </a:ext>
                  </a:extLst>
                </p:cNvPr>
                <p:cNvSpPr/>
                <p:nvPr/>
              </p:nvSpPr>
              <p:spPr>
                <a:xfrm>
                  <a:off x="2980432" y="3555492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79" name="Arc 78">
                  <a:extLst>
                    <a:ext uri="{FF2B5EF4-FFF2-40B4-BE49-F238E27FC236}">
                      <a16:creationId xmlns:a16="http://schemas.microsoft.com/office/drawing/2014/main" id="{BAC9783F-DE43-3701-DA74-201BDAE7D612}"/>
                    </a:ext>
                  </a:extLst>
                </p:cNvPr>
                <p:cNvSpPr/>
                <p:nvPr/>
              </p:nvSpPr>
              <p:spPr>
                <a:xfrm>
                  <a:off x="3188900" y="34045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95" name="Group 94">
                <a:extLst>
                  <a:ext uri="{FF2B5EF4-FFF2-40B4-BE49-F238E27FC236}">
                    <a16:creationId xmlns:a16="http://schemas.microsoft.com/office/drawing/2014/main" id="{A3CD9A52-9583-8FFE-EDEA-46B875A091D4}"/>
                  </a:ext>
                </a:extLst>
              </p:cNvPr>
              <p:cNvGrpSpPr/>
              <p:nvPr/>
            </p:nvGrpSpPr>
            <p:grpSpPr>
              <a:xfrm>
                <a:off x="6196585" y="6061029"/>
                <a:ext cx="810883" cy="412548"/>
                <a:chOff x="557842" y="6382192"/>
                <a:chExt cx="810883" cy="412548"/>
              </a:xfrm>
            </p:grpSpPr>
            <p:cxnSp>
              <p:nvCxnSpPr>
                <p:cNvPr id="92" name="Straight Connector 91">
                  <a:extLst>
                    <a:ext uri="{FF2B5EF4-FFF2-40B4-BE49-F238E27FC236}">
                      <a16:creationId xmlns:a16="http://schemas.microsoft.com/office/drawing/2014/main" id="{59D8C553-D7F5-8DF0-053A-EC2B4DE7DB49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0600" y="6382192"/>
                  <a:ext cx="0" cy="412548"/>
                </a:xfrm>
                <a:prstGeom prst="line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Straight Connector 92">
                  <a:extLst>
                    <a:ext uri="{FF2B5EF4-FFF2-40B4-BE49-F238E27FC236}">
                      <a16:creationId xmlns:a16="http://schemas.microsoft.com/office/drawing/2014/main" id="{9920A571-1E53-EC15-8865-EC8F69D501C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57842" y="6382192"/>
                  <a:ext cx="432758" cy="412548"/>
                </a:xfrm>
                <a:prstGeom prst="line">
                  <a:avLst/>
                </a:prstGeom>
                <a:ln w="254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Straight Connector 93">
                  <a:extLst>
                    <a:ext uri="{FF2B5EF4-FFF2-40B4-BE49-F238E27FC236}">
                      <a16:creationId xmlns:a16="http://schemas.microsoft.com/office/drawing/2014/main" id="{C82DD016-1850-F4C4-9FED-AD63E975BA9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990600" y="6382192"/>
                  <a:ext cx="378125" cy="412548"/>
                </a:xfrm>
                <a:prstGeom prst="line">
                  <a:avLst/>
                </a:prstGeom>
                <a:ln w="25400">
                  <a:solidFill>
                    <a:schemeClr val="accent6">
                      <a:lumMod val="60000"/>
                      <a:lumOff val="40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01" name="TextBox 100">
                <a:extLst>
                  <a:ext uri="{FF2B5EF4-FFF2-40B4-BE49-F238E27FC236}">
                    <a16:creationId xmlns:a16="http://schemas.microsoft.com/office/drawing/2014/main" id="{D9C23EA5-9BA0-D056-D1AC-F6A605694F49}"/>
                  </a:ext>
                </a:extLst>
              </p:cNvPr>
              <p:cNvSpPr txBox="1"/>
              <p:nvPr/>
            </p:nvSpPr>
            <p:spPr>
              <a:xfrm>
                <a:off x="10235143" y="4581475"/>
                <a:ext cx="124925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Ionosphere</a:t>
                </a:r>
              </a:p>
            </p:txBody>
          </p:sp>
          <p:sp>
            <p:nvSpPr>
              <p:cNvPr id="103" name="TextBox 102">
                <a:extLst>
                  <a:ext uri="{FF2B5EF4-FFF2-40B4-BE49-F238E27FC236}">
                    <a16:creationId xmlns:a16="http://schemas.microsoft.com/office/drawing/2014/main" id="{92E71C90-7AAF-93B4-1C7E-3DC827DFF0EC}"/>
                  </a:ext>
                </a:extLst>
              </p:cNvPr>
              <p:cNvSpPr txBox="1"/>
              <p:nvPr/>
            </p:nvSpPr>
            <p:spPr>
              <a:xfrm>
                <a:off x="970085" y="3482667"/>
                <a:ext cx="30649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rPr>
                  <a:t>n</a:t>
                </a:r>
              </a:p>
            </p:txBody>
          </p:sp>
          <p:grpSp>
            <p:nvGrpSpPr>
              <p:cNvPr id="36" name="Group 35">
                <a:extLst>
                  <a:ext uri="{FF2B5EF4-FFF2-40B4-BE49-F238E27FC236}">
                    <a16:creationId xmlns:a16="http://schemas.microsoft.com/office/drawing/2014/main" id="{8E544BC9-E006-5ADA-AF5C-F146D78AEC8C}"/>
                  </a:ext>
                </a:extLst>
              </p:cNvPr>
              <p:cNvGrpSpPr/>
              <p:nvPr/>
            </p:nvGrpSpPr>
            <p:grpSpPr>
              <a:xfrm rot="18767689">
                <a:off x="5760800" y="2859293"/>
                <a:ext cx="2198296" cy="2116341"/>
                <a:chOff x="2172423" y="3404563"/>
                <a:chExt cx="2198296" cy="2116341"/>
              </a:xfrm>
            </p:grpSpPr>
            <p:sp>
              <p:nvSpPr>
                <p:cNvPr id="37" name="Arc 36">
                  <a:extLst>
                    <a:ext uri="{FF2B5EF4-FFF2-40B4-BE49-F238E27FC236}">
                      <a16:creationId xmlns:a16="http://schemas.microsoft.com/office/drawing/2014/main" id="{B9840F1D-47A7-94C3-E1DF-A57D76CD5AFD}"/>
                    </a:ext>
                  </a:extLst>
                </p:cNvPr>
                <p:cNvSpPr/>
                <p:nvPr/>
              </p:nvSpPr>
              <p:spPr>
                <a:xfrm>
                  <a:off x="2172423" y="42010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39" name="Arc 38">
                  <a:extLst>
                    <a:ext uri="{FF2B5EF4-FFF2-40B4-BE49-F238E27FC236}">
                      <a16:creationId xmlns:a16="http://schemas.microsoft.com/office/drawing/2014/main" id="{22F5C73B-498E-314F-66CD-89B8A1B79052}"/>
                    </a:ext>
                  </a:extLst>
                </p:cNvPr>
                <p:cNvSpPr/>
                <p:nvPr/>
              </p:nvSpPr>
              <p:spPr>
                <a:xfrm>
                  <a:off x="2372271" y="4045774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2" name="Arc 41">
                  <a:extLst>
                    <a:ext uri="{FF2B5EF4-FFF2-40B4-BE49-F238E27FC236}">
                      <a16:creationId xmlns:a16="http://schemas.microsoft.com/office/drawing/2014/main" id="{C626DD46-E83C-7739-3FD6-34ADEE52F41E}"/>
                    </a:ext>
                  </a:extLst>
                </p:cNvPr>
                <p:cNvSpPr/>
                <p:nvPr/>
              </p:nvSpPr>
              <p:spPr>
                <a:xfrm>
                  <a:off x="2566364" y="389194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3" name="Arc 42">
                  <a:extLst>
                    <a:ext uri="{FF2B5EF4-FFF2-40B4-BE49-F238E27FC236}">
                      <a16:creationId xmlns:a16="http://schemas.microsoft.com/office/drawing/2014/main" id="{6322C109-7A9B-E9D0-FEE9-67A615F5FE48}"/>
                    </a:ext>
                  </a:extLst>
                </p:cNvPr>
                <p:cNvSpPr/>
                <p:nvPr/>
              </p:nvSpPr>
              <p:spPr>
                <a:xfrm>
                  <a:off x="2760457" y="3710781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46" name="Arc 45">
                  <a:extLst>
                    <a:ext uri="{FF2B5EF4-FFF2-40B4-BE49-F238E27FC236}">
                      <a16:creationId xmlns:a16="http://schemas.microsoft.com/office/drawing/2014/main" id="{F0A93B80-3BF9-8592-43E4-7874FA7F61AB}"/>
                    </a:ext>
                  </a:extLst>
                </p:cNvPr>
                <p:cNvSpPr/>
                <p:nvPr/>
              </p:nvSpPr>
              <p:spPr>
                <a:xfrm>
                  <a:off x="2980432" y="3555492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0" name="Arc 49">
                  <a:extLst>
                    <a:ext uri="{FF2B5EF4-FFF2-40B4-BE49-F238E27FC236}">
                      <a16:creationId xmlns:a16="http://schemas.microsoft.com/office/drawing/2014/main" id="{7984FD06-48F5-7C0F-1E76-842F35A3B290}"/>
                    </a:ext>
                  </a:extLst>
                </p:cNvPr>
                <p:cNvSpPr/>
                <p:nvPr/>
              </p:nvSpPr>
              <p:spPr>
                <a:xfrm>
                  <a:off x="3188900" y="34045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" name="Group 56">
                <a:extLst>
                  <a:ext uri="{FF2B5EF4-FFF2-40B4-BE49-F238E27FC236}">
                    <a16:creationId xmlns:a16="http://schemas.microsoft.com/office/drawing/2014/main" id="{70784CDC-FBCE-728B-80A0-966700712C91}"/>
                  </a:ext>
                </a:extLst>
              </p:cNvPr>
              <p:cNvGrpSpPr/>
              <p:nvPr/>
            </p:nvGrpSpPr>
            <p:grpSpPr>
              <a:xfrm rot="16418070">
                <a:off x="3975799" y="3712519"/>
                <a:ext cx="2198296" cy="2116341"/>
                <a:chOff x="2172423" y="3404563"/>
                <a:chExt cx="2198296" cy="2116341"/>
              </a:xfrm>
            </p:grpSpPr>
            <p:sp>
              <p:nvSpPr>
                <p:cNvPr id="58" name="Arc 57">
                  <a:extLst>
                    <a:ext uri="{FF2B5EF4-FFF2-40B4-BE49-F238E27FC236}">
                      <a16:creationId xmlns:a16="http://schemas.microsoft.com/office/drawing/2014/main" id="{A1A08F6F-D23F-CFC4-46C3-ABD4BB52CA62}"/>
                    </a:ext>
                  </a:extLst>
                </p:cNvPr>
                <p:cNvSpPr/>
                <p:nvPr/>
              </p:nvSpPr>
              <p:spPr>
                <a:xfrm>
                  <a:off x="2172423" y="42010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59" name="Arc 58">
                  <a:extLst>
                    <a:ext uri="{FF2B5EF4-FFF2-40B4-BE49-F238E27FC236}">
                      <a16:creationId xmlns:a16="http://schemas.microsoft.com/office/drawing/2014/main" id="{2E9CFFE1-D034-A15B-4B48-FB385EEFF9ED}"/>
                    </a:ext>
                  </a:extLst>
                </p:cNvPr>
                <p:cNvSpPr/>
                <p:nvPr/>
              </p:nvSpPr>
              <p:spPr>
                <a:xfrm>
                  <a:off x="2372271" y="4045774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0" name="Arc 59">
                  <a:extLst>
                    <a:ext uri="{FF2B5EF4-FFF2-40B4-BE49-F238E27FC236}">
                      <a16:creationId xmlns:a16="http://schemas.microsoft.com/office/drawing/2014/main" id="{4070BD08-7144-37CE-2879-DE154E02DAB7}"/>
                    </a:ext>
                  </a:extLst>
                </p:cNvPr>
                <p:cNvSpPr/>
                <p:nvPr/>
              </p:nvSpPr>
              <p:spPr>
                <a:xfrm>
                  <a:off x="2566364" y="389194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1" name="Arc 60">
                  <a:extLst>
                    <a:ext uri="{FF2B5EF4-FFF2-40B4-BE49-F238E27FC236}">
                      <a16:creationId xmlns:a16="http://schemas.microsoft.com/office/drawing/2014/main" id="{782F2647-381E-0F65-853A-B71CEAF2C7E7}"/>
                    </a:ext>
                  </a:extLst>
                </p:cNvPr>
                <p:cNvSpPr/>
                <p:nvPr/>
              </p:nvSpPr>
              <p:spPr>
                <a:xfrm>
                  <a:off x="2760457" y="3710781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4" name="Arc 63">
                  <a:extLst>
                    <a:ext uri="{FF2B5EF4-FFF2-40B4-BE49-F238E27FC236}">
                      <a16:creationId xmlns:a16="http://schemas.microsoft.com/office/drawing/2014/main" id="{FB2B7014-7591-BE2B-B571-8039A077D77A}"/>
                    </a:ext>
                  </a:extLst>
                </p:cNvPr>
                <p:cNvSpPr/>
                <p:nvPr/>
              </p:nvSpPr>
              <p:spPr>
                <a:xfrm>
                  <a:off x="2980432" y="3555492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65" name="Arc 64">
                  <a:extLst>
                    <a:ext uri="{FF2B5EF4-FFF2-40B4-BE49-F238E27FC236}">
                      <a16:creationId xmlns:a16="http://schemas.microsoft.com/office/drawing/2014/main" id="{DBD00AE5-72A2-E11F-CDE1-C8418B223581}"/>
                    </a:ext>
                  </a:extLst>
                </p:cNvPr>
                <p:cNvSpPr/>
                <p:nvPr/>
              </p:nvSpPr>
              <p:spPr>
                <a:xfrm>
                  <a:off x="3188900" y="34045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04" name="Group 103">
                <a:extLst>
                  <a:ext uri="{FF2B5EF4-FFF2-40B4-BE49-F238E27FC236}">
                    <a16:creationId xmlns:a16="http://schemas.microsoft.com/office/drawing/2014/main" id="{C10BC540-1165-B6B8-7E64-939AD24FC80B}"/>
                  </a:ext>
                </a:extLst>
              </p:cNvPr>
              <p:cNvGrpSpPr/>
              <p:nvPr/>
            </p:nvGrpSpPr>
            <p:grpSpPr>
              <a:xfrm rot="16200000">
                <a:off x="3148626" y="2567158"/>
                <a:ext cx="2198296" cy="2116341"/>
                <a:chOff x="2172423" y="3404563"/>
                <a:chExt cx="2198296" cy="2116341"/>
              </a:xfrm>
            </p:grpSpPr>
            <p:sp>
              <p:nvSpPr>
                <p:cNvPr id="105" name="Arc 104">
                  <a:extLst>
                    <a:ext uri="{FF2B5EF4-FFF2-40B4-BE49-F238E27FC236}">
                      <a16:creationId xmlns:a16="http://schemas.microsoft.com/office/drawing/2014/main" id="{7F798F81-CAC7-3809-F54D-E6B4ABCEA6CA}"/>
                    </a:ext>
                  </a:extLst>
                </p:cNvPr>
                <p:cNvSpPr/>
                <p:nvPr/>
              </p:nvSpPr>
              <p:spPr>
                <a:xfrm>
                  <a:off x="2172423" y="42010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6" name="Arc 105">
                  <a:extLst>
                    <a:ext uri="{FF2B5EF4-FFF2-40B4-BE49-F238E27FC236}">
                      <a16:creationId xmlns:a16="http://schemas.microsoft.com/office/drawing/2014/main" id="{0BE96AB1-3C5E-0451-5447-22F4A1F69B8E}"/>
                    </a:ext>
                  </a:extLst>
                </p:cNvPr>
                <p:cNvSpPr/>
                <p:nvPr/>
              </p:nvSpPr>
              <p:spPr>
                <a:xfrm>
                  <a:off x="2372271" y="4045774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7" name="Arc 106">
                  <a:extLst>
                    <a:ext uri="{FF2B5EF4-FFF2-40B4-BE49-F238E27FC236}">
                      <a16:creationId xmlns:a16="http://schemas.microsoft.com/office/drawing/2014/main" id="{9076BE2C-2295-3EBF-F0C0-8625B5AA263E}"/>
                    </a:ext>
                  </a:extLst>
                </p:cNvPr>
                <p:cNvSpPr/>
                <p:nvPr/>
              </p:nvSpPr>
              <p:spPr>
                <a:xfrm>
                  <a:off x="2566364" y="389194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8" name="Arc 107">
                  <a:extLst>
                    <a:ext uri="{FF2B5EF4-FFF2-40B4-BE49-F238E27FC236}">
                      <a16:creationId xmlns:a16="http://schemas.microsoft.com/office/drawing/2014/main" id="{751154DB-6626-5A78-5A20-20B8E34374D9}"/>
                    </a:ext>
                  </a:extLst>
                </p:cNvPr>
                <p:cNvSpPr/>
                <p:nvPr/>
              </p:nvSpPr>
              <p:spPr>
                <a:xfrm>
                  <a:off x="2760457" y="3710781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09" name="Arc 108">
                  <a:extLst>
                    <a:ext uri="{FF2B5EF4-FFF2-40B4-BE49-F238E27FC236}">
                      <a16:creationId xmlns:a16="http://schemas.microsoft.com/office/drawing/2014/main" id="{54A45AE4-0F46-9F17-34C8-18A1A729EF72}"/>
                    </a:ext>
                  </a:extLst>
                </p:cNvPr>
                <p:cNvSpPr/>
                <p:nvPr/>
              </p:nvSpPr>
              <p:spPr>
                <a:xfrm>
                  <a:off x="2980432" y="3555492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0" name="Arc 109">
                  <a:extLst>
                    <a:ext uri="{FF2B5EF4-FFF2-40B4-BE49-F238E27FC236}">
                      <a16:creationId xmlns:a16="http://schemas.microsoft.com/office/drawing/2014/main" id="{C098FC62-A643-1EB3-0BFF-722F9B407F1C}"/>
                    </a:ext>
                  </a:extLst>
                </p:cNvPr>
                <p:cNvSpPr/>
                <p:nvPr/>
              </p:nvSpPr>
              <p:spPr>
                <a:xfrm>
                  <a:off x="3188900" y="3404563"/>
                  <a:ext cx="1181819" cy="1319841"/>
                </a:xfrm>
                <a:prstGeom prst="arc">
                  <a:avLst/>
                </a:prstGeom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18" name="Group 117">
                <a:extLst>
                  <a:ext uri="{FF2B5EF4-FFF2-40B4-BE49-F238E27FC236}">
                    <a16:creationId xmlns:a16="http://schemas.microsoft.com/office/drawing/2014/main" id="{877DD697-ED01-0B70-3CB8-5074F155E0B0}"/>
                  </a:ext>
                </a:extLst>
              </p:cNvPr>
              <p:cNvGrpSpPr/>
              <p:nvPr/>
            </p:nvGrpSpPr>
            <p:grpSpPr>
              <a:xfrm>
                <a:off x="3086247" y="1638027"/>
                <a:ext cx="819150" cy="762000"/>
                <a:chOff x="5067300" y="1981200"/>
                <a:chExt cx="819150" cy="762000"/>
              </a:xfrm>
            </p:grpSpPr>
            <p:sp>
              <p:nvSpPr>
                <p:cNvPr id="119" name="Cube 118">
                  <a:extLst>
                    <a:ext uri="{FF2B5EF4-FFF2-40B4-BE49-F238E27FC236}">
                      <a16:creationId xmlns:a16="http://schemas.microsoft.com/office/drawing/2014/main" id="{A8428235-06C0-3848-1E90-23476154BC20}"/>
                    </a:ext>
                  </a:extLst>
                </p:cNvPr>
                <p:cNvSpPr/>
                <p:nvPr/>
              </p:nvSpPr>
              <p:spPr>
                <a:xfrm>
                  <a:off x="5340286" y="2205037"/>
                  <a:ext cx="273177" cy="247650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0" name="Straight Connector 119">
                  <a:extLst>
                    <a:ext uri="{FF2B5EF4-FFF2-40B4-BE49-F238E27FC236}">
                      <a16:creationId xmlns:a16="http://schemas.microsoft.com/office/drawing/2014/main" id="{5A464565-3C7E-9772-447A-F66340B24E94}"/>
                    </a:ext>
                  </a:extLst>
                </p:cNvPr>
                <p:cNvCxnSpPr/>
                <p:nvPr/>
              </p:nvCxnSpPr>
              <p:spPr>
                <a:xfrm>
                  <a:off x="5191125" y="1981200"/>
                  <a:ext cx="590550" cy="76200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1" name="Straight Connector 120">
                  <a:extLst>
                    <a:ext uri="{FF2B5EF4-FFF2-40B4-BE49-F238E27FC236}">
                      <a16:creationId xmlns:a16="http://schemas.microsoft.com/office/drawing/2014/main" id="{4D6B10E6-34E4-674A-28EE-1DC6F1B80A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67300" y="1990725"/>
                  <a:ext cx="819150" cy="676275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BCFC3771-FB5F-6257-6517-BCC9CEC4EF62}"/>
                  </a:ext>
                </a:extLst>
              </p:cNvPr>
              <p:cNvGrpSpPr/>
              <p:nvPr/>
            </p:nvGrpSpPr>
            <p:grpSpPr>
              <a:xfrm>
                <a:off x="6503425" y="1714227"/>
                <a:ext cx="819150" cy="762000"/>
                <a:chOff x="5067300" y="1981200"/>
                <a:chExt cx="819150" cy="762000"/>
              </a:xfrm>
            </p:grpSpPr>
            <p:sp>
              <p:nvSpPr>
                <p:cNvPr id="123" name="Cube 122">
                  <a:extLst>
                    <a:ext uri="{FF2B5EF4-FFF2-40B4-BE49-F238E27FC236}">
                      <a16:creationId xmlns:a16="http://schemas.microsoft.com/office/drawing/2014/main" id="{F9F71CDE-EBA3-2926-CA78-F8A27BC92629}"/>
                    </a:ext>
                  </a:extLst>
                </p:cNvPr>
                <p:cNvSpPr/>
                <p:nvPr/>
              </p:nvSpPr>
              <p:spPr>
                <a:xfrm>
                  <a:off x="5340286" y="2205037"/>
                  <a:ext cx="273177" cy="247650"/>
                </a:xfrm>
                <a:prstGeom prst="cube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24" name="Straight Connector 123">
                  <a:extLst>
                    <a:ext uri="{FF2B5EF4-FFF2-40B4-BE49-F238E27FC236}">
                      <a16:creationId xmlns:a16="http://schemas.microsoft.com/office/drawing/2014/main" id="{22388A52-1243-9E5C-0310-221517D625E7}"/>
                    </a:ext>
                  </a:extLst>
                </p:cNvPr>
                <p:cNvCxnSpPr/>
                <p:nvPr/>
              </p:nvCxnSpPr>
              <p:spPr>
                <a:xfrm>
                  <a:off x="5191125" y="1981200"/>
                  <a:ext cx="590550" cy="762000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5" name="Straight Connector 124">
                  <a:extLst>
                    <a:ext uri="{FF2B5EF4-FFF2-40B4-BE49-F238E27FC236}">
                      <a16:creationId xmlns:a16="http://schemas.microsoft.com/office/drawing/2014/main" id="{0FE08854-699F-065B-D980-1EF2F12A7F72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067300" y="1990725"/>
                  <a:ext cx="819150" cy="676275"/>
                </a:xfrm>
                <a:prstGeom prst="line">
                  <a:avLst/>
                </a:prstGeom>
                <a:ln w="25400">
                  <a:solidFill>
                    <a:schemeClr val="accent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8" name="Group 147">
                <a:extLst>
                  <a:ext uri="{FF2B5EF4-FFF2-40B4-BE49-F238E27FC236}">
                    <a16:creationId xmlns:a16="http://schemas.microsoft.com/office/drawing/2014/main" id="{4E39A581-E7F7-674D-28B0-0E4C7734C9E2}"/>
                  </a:ext>
                </a:extLst>
              </p:cNvPr>
              <p:cNvGrpSpPr/>
              <p:nvPr/>
            </p:nvGrpSpPr>
            <p:grpSpPr>
              <a:xfrm>
                <a:off x="1850529" y="1358652"/>
                <a:ext cx="1337390" cy="937853"/>
                <a:chOff x="1850529" y="1358652"/>
                <a:chExt cx="1337390" cy="937853"/>
              </a:xfrm>
            </p:grpSpPr>
            <p:cxnSp>
              <p:nvCxnSpPr>
                <p:cNvPr id="133" name="Straight Arrow Connector 132">
                  <a:extLst>
                    <a:ext uri="{FF2B5EF4-FFF2-40B4-BE49-F238E27FC236}">
                      <a16:creationId xmlns:a16="http://schemas.microsoft.com/office/drawing/2014/main" id="{1195ED0C-8E0D-B817-C15C-36204D6EF88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H="1" flipV="1">
                  <a:off x="1850529" y="2244418"/>
                  <a:ext cx="988798" cy="1295"/>
                </a:xfrm>
                <a:prstGeom prst="straightConnector1">
                  <a:avLst/>
                </a:prstGeom>
                <a:ln w="50800">
                  <a:solidFill>
                    <a:schemeClr val="tx1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34" name="TextBox 133">
                  <a:extLst>
                    <a:ext uri="{FF2B5EF4-FFF2-40B4-BE49-F238E27FC236}">
                      <a16:creationId xmlns:a16="http://schemas.microsoft.com/office/drawing/2014/main" id="{E6BC3EBF-CC00-342E-5D93-C2384850EED4}"/>
                    </a:ext>
                  </a:extLst>
                </p:cNvPr>
                <p:cNvSpPr txBox="1"/>
                <p:nvPr/>
              </p:nvSpPr>
              <p:spPr>
                <a:xfrm>
                  <a:off x="2335121" y="1358652"/>
                  <a:ext cx="8527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V cos </a:t>
                  </a:r>
                  <a:r>
                    <a:rPr kumimoji="0" lang="el-G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θ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35" name="TextBox 134">
                  <a:extLst>
                    <a:ext uri="{FF2B5EF4-FFF2-40B4-BE49-F238E27FC236}">
                      <a16:creationId xmlns:a16="http://schemas.microsoft.com/office/drawing/2014/main" id="{7CE45C6F-4C51-C1B9-500B-A7E12E7C1F04}"/>
                    </a:ext>
                  </a:extLst>
                </p:cNvPr>
                <p:cNvSpPr txBox="1"/>
                <p:nvPr/>
              </p:nvSpPr>
              <p:spPr>
                <a:xfrm>
                  <a:off x="2003352" y="1808368"/>
                  <a:ext cx="3161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V</a:t>
                  </a:r>
                </a:p>
              </p:txBody>
            </p:sp>
            <p:sp>
              <p:nvSpPr>
                <p:cNvPr id="136" name="TextBox 135">
                  <a:extLst>
                    <a:ext uri="{FF2B5EF4-FFF2-40B4-BE49-F238E27FC236}">
                      <a16:creationId xmlns:a16="http://schemas.microsoft.com/office/drawing/2014/main" id="{C55E092B-3162-4522-0AEB-3AD6BC5B68CE}"/>
                    </a:ext>
                  </a:extLst>
                </p:cNvPr>
                <p:cNvSpPr txBox="1"/>
                <p:nvPr/>
              </p:nvSpPr>
              <p:spPr>
                <a:xfrm>
                  <a:off x="2355313" y="1927173"/>
                  <a:ext cx="30809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l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l-GR" sz="1800" b="0" i="0" u="none" strike="noStrike" kern="1200" cap="none" spc="0" normalizeH="0" baseline="0" noProof="0" dirty="0">
                      <a:ln>
                        <a:noFill/>
                      </a:ln>
                      <a:solidFill>
                        <a:prstClr val="black"/>
                      </a:solidFill>
                      <a:effectLst/>
                      <a:uLnTx/>
                      <a:uFillTx/>
                      <a:latin typeface="Calibri" panose="020F0502020204030204"/>
                      <a:ea typeface="+mn-ea"/>
                      <a:cs typeface="+mn-cs"/>
                    </a:rPr>
                    <a:t>θ</a:t>
                  </a:r>
                  <a:endParaRPr kumimoji="0" lang="en-US" sz="18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cxnSp>
              <p:nvCxnSpPr>
                <p:cNvPr id="137" name="Straight Arrow Connector 136">
                  <a:extLst>
                    <a:ext uri="{FF2B5EF4-FFF2-40B4-BE49-F238E27FC236}">
                      <a16:creationId xmlns:a16="http://schemas.microsoft.com/office/drawing/2014/main" id="{791B7CE2-D9EA-B134-AF1D-74B8DE67E3E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2447925" y="1762125"/>
                  <a:ext cx="379160" cy="469187"/>
                </a:xfrm>
                <a:prstGeom prst="straightConnector1">
                  <a:avLst/>
                </a:prstGeom>
                <a:ln w="25400">
                  <a:solidFill>
                    <a:schemeClr val="tx1"/>
                  </a:solidFill>
                  <a:prstDash val="dash"/>
                  <a:headEnd type="triangle"/>
                  <a:tailEnd type="non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1B58443D-37AE-3AA8-D003-5A680FDD1074}"/>
              </a:ext>
            </a:extLst>
          </p:cNvPr>
          <p:cNvGrpSpPr/>
          <p:nvPr/>
        </p:nvGrpSpPr>
        <p:grpSpPr>
          <a:xfrm rot="18767689">
            <a:off x="5638411" y="4267109"/>
            <a:ext cx="2198296" cy="2116341"/>
            <a:chOff x="2172423" y="3404563"/>
            <a:chExt cx="2198296" cy="2116341"/>
          </a:xfrm>
        </p:grpSpPr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19F2D734-10C8-2C71-DDB0-757280025815}"/>
                </a:ext>
              </a:extLst>
            </p:cNvPr>
            <p:cNvSpPr/>
            <p:nvPr/>
          </p:nvSpPr>
          <p:spPr>
            <a:xfrm>
              <a:off x="2172423" y="42010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9" name="Arc 68">
              <a:extLst>
                <a:ext uri="{FF2B5EF4-FFF2-40B4-BE49-F238E27FC236}">
                  <a16:creationId xmlns:a16="http://schemas.microsoft.com/office/drawing/2014/main" id="{F77289E3-23FD-2BF4-E8A3-AB102156B188}"/>
                </a:ext>
              </a:extLst>
            </p:cNvPr>
            <p:cNvSpPr/>
            <p:nvPr/>
          </p:nvSpPr>
          <p:spPr>
            <a:xfrm>
              <a:off x="2372271" y="4045774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0CEE986D-D7BB-7D48-0351-F4E91DAD43EA}"/>
                </a:ext>
              </a:extLst>
            </p:cNvPr>
            <p:cNvSpPr/>
            <p:nvPr/>
          </p:nvSpPr>
          <p:spPr>
            <a:xfrm>
              <a:off x="2566364" y="389194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6" name="Arc 95">
              <a:extLst>
                <a:ext uri="{FF2B5EF4-FFF2-40B4-BE49-F238E27FC236}">
                  <a16:creationId xmlns:a16="http://schemas.microsoft.com/office/drawing/2014/main" id="{7F42D46E-FEAF-FCEC-D5D2-0850CE1F2787}"/>
                </a:ext>
              </a:extLst>
            </p:cNvPr>
            <p:cNvSpPr/>
            <p:nvPr/>
          </p:nvSpPr>
          <p:spPr>
            <a:xfrm>
              <a:off x="2760457" y="3710781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Arc 96">
              <a:extLst>
                <a:ext uri="{FF2B5EF4-FFF2-40B4-BE49-F238E27FC236}">
                  <a16:creationId xmlns:a16="http://schemas.microsoft.com/office/drawing/2014/main" id="{24DB8D53-FB08-FE42-76AB-BA333C9C6605}"/>
                </a:ext>
              </a:extLst>
            </p:cNvPr>
            <p:cNvSpPr/>
            <p:nvPr/>
          </p:nvSpPr>
          <p:spPr>
            <a:xfrm>
              <a:off x="2980432" y="3555492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Arc 97">
              <a:extLst>
                <a:ext uri="{FF2B5EF4-FFF2-40B4-BE49-F238E27FC236}">
                  <a16:creationId xmlns:a16="http://schemas.microsoft.com/office/drawing/2014/main" id="{BE8A92C7-A1CC-6DB5-F55F-7F6E23BBE3C8}"/>
                </a:ext>
              </a:extLst>
            </p:cNvPr>
            <p:cNvSpPr/>
            <p:nvPr/>
          </p:nvSpPr>
          <p:spPr>
            <a:xfrm>
              <a:off x="3188900" y="3404563"/>
              <a:ext cx="1181819" cy="1319841"/>
            </a:xfrm>
            <a:prstGeom prst="arc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745221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waveform&#10;&#10;AI-generated content may be incorrect.">
            <a:extLst>
              <a:ext uri="{FF2B5EF4-FFF2-40B4-BE49-F238E27FC236}">
                <a16:creationId xmlns:a16="http://schemas.microsoft.com/office/drawing/2014/main" id="{0CD96342-F2A9-7163-B56B-76A3413C5E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9798" y="0"/>
            <a:ext cx="8014291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21E87DE-8E15-C8E4-101E-CD6E8FF866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7911" y="408257"/>
            <a:ext cx="4235570" cy="2567856"/>
          </a:xfrm>
        </p:spPr>
        <p:txBody>
          <a:bodyPr>
            <a:normAutofit/>
          </a:bodyPr>
          <a:lstStyle/>
          <a:p>
            <a:r>
              <a:rPr lang="en-US" sz="2800" dirty="0">
                <a:solidFill>
                  <a:srgbClr val="007E45"/>
                </a:solidFill>
                <a:latin typeface="Calibri Light" panose="020F0302020204030204"/>
              </a:rPr>
              <a:t>Experimental method:</a:t>
            </a:r>
            <a:br>
              <a:rPr lang="en-US" sz="2800" dirty="0">
                <a:solidFill>
                  <a:srgbClr val="007E45"/>
                </a:solidFill>
                <a:latin typeface="Calibri Light" panose="020F0302020204030204"/>
              </a:rPr>
            </a:br>
            <a:br>
              <a:rPr lang="en-US" sz="2800" dirty="0">
                <a:solidFill>
                  <a:srgbClr val="007E45"/>
                </a:solidFill>
                <a:latin typeface="Calibri Light" panose="020F0302020204030204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frequency shift analysis</a:t>
            </a: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b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</a:br>
            <a:r>
              <a:rPr kumimoji="0" lang="en-US" sz="2800" b="0" i="0" u="none" strike="noStrike" kern="1200" cap="none" spc="0" normalizeH="0" baseline="0" noProof="0" dirty="0">
                <a:ln>
                  <a:noFill/>
                </a:ln>
                <a:solidFill>
                  <a:srgbClr val="007E45"/>
                </a:solidFill>
                <a:effectLst/>
                <a:uLnTx/>
                <a:uFillTx/>
                <a:latin typeface="Calibri Light" panose="020F0302020204030204"/>
                <a:ea typeface="+mj-ea"/>
                <a:cs typeface="+mj-cs"/>
              </a:rPr>
              <a:t>1s FFT -&gt; 1 Hz resolution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872574D-1D45-DCAE-53B6-89E9DCC417F9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3163133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graph of a function&#10;&#10;AI-generated content may be incorrect.">
            <a:extLst>
              <a:ext uri="{FF2B5EF4-FFF2-40B4-BE49-F238E27FC236}">
                <a16:creationId xmlns:a16="http://schemas.microsoft.com/office/drawing/2014/main" id="{914E41F5-025C-8C8C-5E63-6B7B21659B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05231"/>
            <a:ext cx="12192000" cy="6096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0E66A50-82D9-F3C0-EF15-38607EE949B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6438900" cy="611188"/>
          </a:xfrm>
        </p:spPr>
        <p:txBody>
          <a:bodyPr>
            <a:noAutofit/>
          </a:bodyPr>
          <a:lstStyle/>
          <a:p>
            <a:r>
              <a:rPr lang="en-US" sz="3600" dirty="0">
                <a:solidFill>
                  <a:srgbClr val="007E45"/>
                </a:solidFill>
              </a:rPr>
              <a:t>Detected frequency shift analysis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9BDC42-39A5-9598-5C97-4C6707CAA532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6CB4B4D-7CA3-9044-876B-883B54F8677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7A46F80-A1E5-EE04-8B3B-0AFC1C73DBE5}"/>
              </a:ext>
            </a:extLst>
          </p:cNvPr>
          <p:cNvSpPr txBox="1"/>
          <p:nvPr/>
        </p:nvSpPr>
        <p:spPr>
          <a:xfrm>
            <a:off x="3181350" y="6191250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Time, UT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25247EA-0285-56B8-ABD2-B34BFF65C8DA}"/>
              </a:ext>
            </a:extLst>
          </p:cNvPr>
          <p:cNvSpPr txBox="1"/>
          <p:nvPr/>
        </p:nvSpPr>
        <p:spPr>
          <a:xfrm>
            <a:off x="569343" y="6191250"/>
            <a:ext cx="1327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18 Apr 2016</a:t>
            </a:r>
          </a:p>
        </p:txBody>
      </p:sp>
    </p:spTree>
    <p:extLst>
      <p:ext uri="{BB962C8B-B14F-4D97-AF65-F5344CB8AC3E}">
        <p14:creationId xmlns:p14="http://schemas.microsoft.com/office/powerpoint/2010/main" val="2692753544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4228</TotalTime>
  <Words>640</Words>
  <Application>Microsoft Office PowerPoint</Application>
  <PresentationFormat>Widescreen</PresentationFormat>
  <Paragraphs>127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3" baseType="lpstr">
      <vt:lpstr>Arial</vt:lpstr>
      <vt:lpstr>Calibri</vt:lpstr>
      <vt:lpstr>Calibri Light</vt:lpstr>
      <vt:lpstr>Noto Sans</vt:lpstr>
      <vt:lpstr>Times New Roman</vt:lpstr>
      <vt:lpstr>Tisa Offc Serif Pro</vt:lpstr>
      <vt:lpstr>Wingdings</vt:lpstr>
      <vt:lpstr>Office Theme</vt:lpstr>
      <vt:lpstr>1_Office Theme</vt:lpstr>
      <vt:lpstr>Doppler shift of transionospheric  HF radio waves</vt:lpstr>
      <vt:lpstr>Outline</vt:lpstr>
      <vt:lpstr>Overview RRI on e-POP Cassiope/Swarm-E</vt:lpstr>
      <vt:lpstr>Ottawa HF transmitter waveform</vt:lpstr>
      <vt:lpstr>HF transmitter</vt:lpstr>
      <vt:lpstr>Doppler effect</vt:lpstr>
      <vt:lpstr>Change of Doppler shift</vt:lpstr>
      <vt:lpstr>Experimental method:  frequency shift analysis  1s FFT -&gt; 1 Hz resolution</vt:lpstr>
      <vt:lpstr>Detected frequency shift analysis</vt:lpstr>
      <vt:lpstr>Refractive index profile from ray-tracing model</vt:lpstr>
      <vt:lpstr>Comparison of refractive index for satellite pass</vt:lpstr>
      <vt:lpstr>13 satellite passes   X = (foF2/f)2</vt:lpstr>
      <vt:lpstr>Summary</vt:lpstr>
      <vt:lpstr>Acknowledgements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Danskin, Donald</dc:creator>
  <cp:lastModifiedBy>Danskin, Donald</cp:lastModifiedBy>
  <cp:revision>12</cp:revision>
  <dcterms:created xsi:type="dcterms:W3CDTF">2022-12-06T22:22:47Z</dcterms:created>
  <dcterms:modified xsi:type="dcterms:W3CDTF">2025-06-10T00:50:10Z</dcterms:modified>
</cp:coreProperties>
</file>