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8"/>
  </p:notesMasterIdLst>
  <p:sldIdLst>
    <p:sldId id="401" r:id="rId2"/>
    <p:sldId id="302" r:id="rId3"/>
    <p:sldId id="319" r:id="rId4"/>
    <p:sldId id="409" r:id="rId5"/>
    <p:sldId id="310" r:id="rId6"/>
    <p:sldId id="315" r:id="rId7"/>
    <p:sldId id="297" r:id="rId8"/>
    <p:sldId id="425" r:id="rId9"/>
    <p:sldId id="299" r:id="rId10"/>
    <p:sldId id="345" r:id="rId11"/>
    <p:sldId id="312" r:id="rId12"/>
    <p:sldId id="284" r:id="rId13"/>
    <p:sldId id="328" r:id="rId14"/>
    <p:sldId id="329" r:id="rId15"/>
    <p:sldId id="285" r:id="rId16"/>
    <p:sldId id="317" r:id="rId17"/>
    <p:sldId id="426" r:id="rId18"/>
    <p:sldId id="382" r:id="rId19"/>
    <p:sldId id="406" r:id="rId20"/>
    <p:sldId id="428" r:id="rId21"/>
    <p:sldId id="404" r:id="rId22"/>
    <p:sldId id="427" r:id="rId23"/>
    <p:sldId id="361" r:id="rId24"/>
    <p:sldId id="363" r:id="rId25"/>
    <p:sldId id="429" r:id="rId26"/>
    <p:sldId id="420" r:id="rId27"/>
    <p:sldId id="418" r:id="rId28"/>
    <p:sldId id="421" r:id="rId29"/>
    <p:sldId id="419" r:id="rId30"/>
    <p:sldId id="422" r:id="rId31"/>
    <p:sldId id="417" r:id="rId32"/>
    <p:sldId id="385" r:id="rId33"/>
    <p:sldId id="403" r:id="rId34"/>
    <p:sldId id="391" r:id="rId35"/>
    <p:sldId id="386" r:id="rId36"/>
    <p:sldId id="338" r:id="rId3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1EA"/>
    <a:srgbClr val="FF47FF"/>
    <a:srgbClr val="6D53BD"/>
    <a:srgbClr val="D1D5FF"/>
    <a:srgbClr val="F4B5B1"/>
    <a:srgbClr val="0809FF"/>
    <a:srgbClr val="F0E7FF"/>
    <a:srgbClr val="564096"/>
    <a:srgbClr val="00912A"/>
    <a:srgbClr val="007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437"/>
    <p:restoredTop sz="94663"/>
  </p:normalViewPr>
  <p:slideViewPr>
    <p:cSldViewPr snapToGrid="0" snapToObjects="1">
      <p:cViewPr varScale="1">
        <p:scale>
          <a:sx n="74" d="100"/>
          <a:sy n="74" d="100"/>
        </p:scale>
        <p:origin x="17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8T22:55:57.8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0 24575,'-2'17'0,"-3"19"0,3-5 0,-2 5 0,2-2 0,0 3 0,0 2 0,1-3 0,-1 0 0,2 2 0,-1 1 0,1 2 0,0 2 0,0 0 0,0-2 0,1 0 0,-1-2 0,0 0 0,2-1 0,-2 3 0,1 0 0,-1-3 0,1 11 0,0-1 0,2-4 0,-1 0 0,1 0 0,-1-3 0,2-2 0,-1-3 0,-2-7 0,2-3 0,0 14 0,1-2 0,1 8 0,3 3 0,-3-5 0,0-9 0,-3-8 0,0-6 0,-1-4 0,-1-1 0,1-4 0,-1-4 0,1-1 0,-1 0 0,0 2 0,-1 1 0,1 1 0,-1-2 0,0 0 0,1-3 0,-2-1 0,2 1 0,0 4 0,0 2 0,0-2 0,0-3 0,0-3 0,0-2 0,3 0 0,2-2 0,-1-2 0,0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8T22:55:57.8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24575,'23'22'0,"12"6"0,-8-7 0,1 0 0,4 5 0,3-1 0,1 3 0,1 1 0,1-1 0,-2 0 0,1-2 0,0-2 0,-3-2 0,-1 0 0,-3-2 0,0-1 0,-3 0 0,-2-1 0,-2 0 0,-1 1 0,-2-1 0,0-1 0,1 3 0,0-2 0,0 1 0,-1 0 0,1 1 0,-1-1 0,1 1 0,0 1 0,-2-2 0,0 0 0,1 0 0,-1 1 0,-2-3 0,1 0 0,11 11 0,-4-7 0,-3-3 0,-1 1 0,5 3 0,-1 1 0,-2-3 0,-7-6 0,-3-4 0,-4-4 0,-6-2 0,-6 2 0,-18 10 0,4 0 0,-5 1 0,-6 6 0,-1 3 0,-5 2 0,-1 1 0,-1 0 0,1 0 0,0-2 0,1 1 0,2-2 0,2-1 0,2 0 0,2-2 0,2 0 0,2 0 0,1-3 0,1 1 0,3-1 0,-2-2 0,-13 15 0,4-5 0,2-1 0,-5 1 0,1 4 0,-2 0 0,3-3 0,4-4 0,2-4 0,4-3 0,3-2 0,3-3 0,1 2 0,-2 1 0,-4 4 0,-1-1 0,1-4 0,3-4 0,4-4 0,3-2 0,2-1 0,2-1 0,-1 1 0,0 0 0,-1 1 0,1 0 0,-1 0 0,3-2 0,-1 0 0,1-1 0,2-1 0,0-1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8T22:55:57.8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0 24575,'-2'17'0,"-3"19"0,3-5 0,-2 5 0,2-2 0,0 3 0,0 2 0,1-3 0,-1 0 0,2 2 0,-1 1 0,1 2 0,0 2 0,0 0 0,0-2 0,1 0 0,-1-2 0,0 0 0,2-1 0,-2 3 0,1 0 0,-1-3 0,1 11 0,0-1 0,2-4 0,-1 0 0,1 0 0,-1-3 0,2-2 0,-1-3 0,-2-7 0,2-3 0,0 14 0,1-2 0,1 8 0,3 3 0,-3-5 0,0-9 0,-3-8 0,0-6 0,-1-4 0,-1-1 0,1-4 0,-1-4 0,1-1 0,-1 0 0,0 2 0,-1 1 0,1 1 0,-1-2 0,0 0 0,1-3 0,-2-1 0,2 1 0,0 4 0,0 2 0,0-2 0,0-3 0,0-3 0,0-2 0,3 0 0,2-2 0,-1-2 0,0 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8T22:55:57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24575,'23'22'0,"12"6"0,-8-7 0,1 0 0,4 5 0,3-1 0,1 3 0,1 1 0,1-1 0,-2 0 0,1-2 0,0-2 0,-3-2 0,-1 0 0,-3-2 0,0-1 0,-3 0 0,-2-1 0,-2 0 0,-1 1 0,-2-1 0,0-1 0,1 3 0,0-2 0,0 1 0,-1 0 0,1 1 0,-1-1 0,1 1 0,0 1 0,-2-2 0,0 0 0,1 0 0,-1 1 0,-2-3 0,1 0 0,11 11 0,-4-7 0,-3-3 0,-1 1 0,5 3 0,-1 1 0,-2-3 0,-7-6 0,-3-4 0,-4-4 0,-6-2 0,-6 2 0,-18 10 0,2 0 0,-1 1 0,-8 6 0,-1 3 0,-5 2 0,-1 1 0,-1 0 0,1 0 0,0-2 0,1 1 0,2-2 0,2-1 0,2 0 0,2-2 0,2 0 0,2 0 0,1-3 0,1 1 0,3-1 0,-2-2 0,-13 15 0,4-5 0,2-1 0,-5 1 0,1 4 0,-2 0 0,3-3 0,4-4 0,2-4 0,4-3 0,3-2 0,3-3 0,1 2 0,-2 1 0,-4 4 0,-1-1 0,1-4 0,3-4 0,4-4 0,3-2 0,2-1 0,2-1 0,-1 1 0,0 0 0,-1 1 0,1 0 0,-1 0 0,3-2 0,-1 0 0,1-1 0,2-1 0,0-1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8T22:55:57.8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24575,'15'1'0,"22"0"0,-12-1 0,2 0 0,2 0 0,1 0 0,3 0 0,-1 0 0,-5 0 0,0 0 0,18 0 0,-13 0 0,-18 0 0,-5 2 0,3-2 0,7 1 0,5 0 0,-2 0 0,-6 1 0,-4-2 0,-5 0 0,2 0 0,-1-2 0,-2 1 0,3 1 0,-2 0 0,1 0 0,-4 0 0,-4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5-28T22:55:57.8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0 24575,'-2'11'0,"2"17"0,0-2 0,2 2 0,-1 4 0,0 1 0,-1-2 0,1-3 0,-2 10 0,0-22 0,-2-8 0,2 1 0,0-4 0,0-1 0,-1 4 0,0 3 0,-1 2 0,1 1 0,0-2 0,0-1 0,1 0 0,1 1 0,-2 2 0,2 3 0,-1 0 0,1 3 0,-1-2 0,-2-2 0,2-3 0,1 0 0,-1-4 0,0 1 0,1-3 0,-2 2 0,2 0 0,0 2 0,0 1 0,0-2 0,0-2 0,0-3 0,0-2 0,-1 0 0,1 3 0,0 3 0,0 0 0,0-2 0,1-3 0,-1-2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4:52:37.46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1 276 24575,'8'-7'0,"-1"1"0,0 0 0,-1-1 0,2 0 0,-1 0 0,1-1 0,0 2 0,0-1 0,1 0 0,1-1 0,1 2 0,0-2 0,0 1 0,-1 0 0,1 0 0,-1 1 0,0 0 0,1-1 0,-1 2 0,-1 0 0,1-1 0,1 0 0,-1 0 0,2 0 0,1-1 0,1 0 0,3-2 0,0 0 0,1 2 0,1 0 0,-1 1 0,6-2 0,-3 2 0,3-2 0,4 1 0,-3 2 0,6-1 0,3 2 0,2 0 0,2 0 0,6 1 0,-6 1 0,6 0 0,-5 2 0,-1-1 0,1 1 0,-5 0 0,-1 0 0,-1 0 0,2 1 0,1 1 0,6 0 0,-2 3 0,1-3 0,2 4 0,-4-2 0,-2 1 0,-2 1 0,-5-1 0,2 3 0,-1-1 0,-1-1 0,5 1 0,-1 0 0,4 2 0,4 2 0,0 0 0,0 0 0,1 1 0,-4-1 0,-1-1 0,4 2 0,-6-1 0,10 2 0,-5 0 0,3 1 0,1 3 0,1 2 0,-3 0 0,7 6 0,-7-4 0,0 1 0,-2 1 0,-6-1 0,-1 1 0,2 1 0,-2-1 0,3 1 0,3 2 0,-7-3 0,3 0 0,-6-1 0,-2-2 0,2 2 0,-4-1 0,2 0 0,-4 0 0,5 1 0,-3 0 0,8 4 0,2 5 0,3-1 0,7 9 0,-7-6 0,8 3 0,-4-2 0,-3-6 0,0 3 0,-7-7 0,-4-1 0,1 1 0,-6-4 0,-1 2 0,1 1 0,-6-1 0,3 3 0,-1 0 0,2 5 0,2 1 0,0 5 0,-1-2 0,4 6 0,3 3 0,2 2 0,3 6 0,-2-5 0,-3-3 0,0-1 0,-5-9 0,-5-2 0,2-4 0,-7-7 0,-1-2 0,-3-4 0,-4-2 0,-1-1 0,-2-1 0,0 1 0,2 2 0,3 2 0,1 5 0,5 2 0,-1 1 0,1-1 0,0 0 0,-3-2 0,0-2 0,0 0 0,-4-6 0,-2 1 0,0-3 0,-1 2 0,2 0 0,0 0 0,-2-1 0,3 2 0,-2-3 0,1 2 0,0-1 0,-1 1 0,1 0 0,-2 0 0,-1 0 0,1-3 0,-1 1 0,0-2 0,-1 0 0,-1-1 0,0 2 0,2 2 0,1 1 0,1 4 0,2 1 0,0 1 0,0 0 0,2 0 0,-4-3 0,0-3 0,-3-5 0,-1-4 0,-11-11 0,-5-3 0,-11-7 0,-6 0 0,-1 2 0,1 2 0,7 4 0,8 4 0,7 2 0,3 2 0,4 1 0,-2-1 0,1 1 0,1-1 0,11-2 0,5 0 0,9-3 0,0 1 0,-1 1 0,-2-1 0,0 1 0,-5 1 0,-3 2 0,-1-1 0,-2 0 0,-1 1 0,1 0 0,-3 0 0,2 0 0,1 0 0,-1 1 0,4 0 0,-2-1 0,0 1 0,0-1 0,0 0 0,1-1 0,1 1 0,-2 0 0,1 0 0,-2-2 0,-1 2 0,-1 0 0,-6 3 0,-3 4 0,-3 3 0,-2 2 0,1 1 0,-2 1 0,3-1 0,-1 0 0,2 0 0,1-2 0,3-2 0,0-3 0,1-3 0,-1 2 0,1 0 0,-2 4 0,0 0 0,0 2 0,0-1 0,1-2 0,-1 0 0,1-2 0,0-1 0,0 0 0,0-1 0,1 1 0,-1 1 0,0-1 0,0 0 0,0-2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4:52:47.801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0 1 24575,'5'14'0,"2"5"0,6 5 0,2 4 0,8 12 0,5 2 0,3 5 0,11 10 0,0-6 0,2 1 0,1-1 0,-9-12 0,-3-2 0,0 0 0,-8-9 0,6 7 0,-4-4 0,1 0 0,3 6 0,-1-1 0,0 3 0,1-2 0,-3-3 0,0-4 0,1 2 0,-1-6 0,2 2 0,1-1 0,-8-5 0,5 3 0,-7-4 0,3 2 0,-1 0 0,2-1 0,-3 1 0,6 3 0,-2 0 0,2 2 0,4 3 0,-1-4 0,3 2 0,2 0 0,-4-4 0,6 5 0,0-3 0,3 3 0,9 2 0,4 2 0,4 0 0,-5-3 0,-5-3 0,-10-8 0,4 4 0,-5-3 0,6 5 0,0-1 0,2 0 0,4 2 0,-2-1 0,9 4 0,-8-4 0,4 2 0,-12-7 0,7 3 0,-5-3 0,2 1 0,3 2 0,-5-4 0,8 3 0,-4-2 0,0-2 0,-7-2 0,-1-2 0,-9-2 0,5 2 0,0-1 0,2 2 0,8 0 0,3 2 0,-3-3 0,6 5 0,-8-6 0,10 5 0,-5-4 0,2 0 0,1 0 0,-2-1 0,3-2 0,3 3 0,-4-4 0,1 3 0,-4-4 0,-4 1 0,-3-2 0,0 1 0,-5-1 0,5 0 0,-3-1 0,1 0 0,3 1 0,-4-3 0,-4 1 0,3-2 0,-2-1 0,4 0 0,4 2 0,-6-3 0,2 3 0,-3-3 0,-1 2 0,6-1 0,-2-1 0,4 0 0,1 0 0,2 0 0,0 0 0,11 1 0,1-1 0,4-1 0,8-1 0,-14 0 0,11 0 0,-3-1 0,1 1 0,8 0 0,-12-2 0,-5 1 0,-4-3 0,-7 0 0,-3 0 0,4 0 0,-5 1 0,1 1 0,2-1 0,-7 2 0,3-2 0,-2 1 0,2 0 0,-2-1 0,3 2 0,-6-1 0,7 1 0,-5-1 0,0 1 0,1-2 0,-5 0 0,0-1 0,1-1 0,1-2 0,0 0 0,6 0 0,-7-1 0,9 2 0,-2 0 0,1 0 0,4 1 0,-4 0 0,1 1 0,2-1 0,-1 1 0,-1 0 0,8-2 0,-11 2 0,11-2 0,-9 2 0,1-1 0,2-2 0,-3 0 0,0-2 0,0 1 0,-6 0 0,-2 0 0,2 1 0,1-1 0,-7 3 0,5-3 0,-11 2 0,8-4 0,1 0 0,1-1 0,2 0 0,-3 1 0,-2-3 0,3 2 0,-5-1 0,0 1 0,-2 1 0,-5 1 0,2-1 0,-3 1 0,0-1 0,3 0 0,-2 0 0,3-2 0,4 0 0,-3-1 0,1 1 0,0-1 0,-3 0 0,1 0 0,0-1 0,-3 3 0,3-3 0,2 2 0,-3-2 0,2 1 0,-4 3 0,-3 0 0,3 2 0,-3-2 0,1 2 0,1-3 0,-2 2 0,-1 0 0,0-2 0,-3 3 0,2-4 0,-3 2 0,1-2 0,-2 3 0,-1-1 0,1 1 0,-1-2 0,1 1 0,1-1 0,-1 1 0,-1 1 0,-1 1 0,0-2 0,-1 0 0,2 0 0,-3 0 0,3 1 0,-2 0 0,0 0 0,1 0 0,0 0 0,-1 2 0,-2 0 0,2 0 0,-4 2 0,1-2 0,-1 3 0,0-3 0,0 2 0,-1-1 0,-1 1 0,1 2 0,0-1 0,1 0 0,3-2 0,-2 1 0,3-2 0,-4 0 0,2 0 0,-2-1 0,-1 4 0,-1-1 0,-2 2 0,1 0 0,-18 4 0,-1-1 0,-18 3 0,8-2 0,0 3 0,10-3 0,3 2 0,6-2 0,4-1 0,-1-1 0,-10 2 0,-2 0 0,-5 1 0,7-2 0,5 0 0,9 3 0,13 8 0,5 2 0,8 4 0,-10-5 0,-4-5 0,-6-3 0,-1-2 0,3 5 0,0 0 0,0 3 0,1 1 0,-3-3 0,1 2 0,0-1 0,-2-2 0,-1-3 0,-2-1 0,0-2 0,0 0 0,1 3 0,1 0 0,-1 1 0,-1 2 0,2 1 0,-2 1 0,1-1 0,-1-2 0,0-2 0,2-4 0,0-2 0,2-1 0,-2-1 0,-1 1 0,0 0 0,-1 0 0,2 0 0,-1-1 0,1-1 0,1-3 0,1-1 0,0-1 0,1-1 0,-3 0 0,1 0 0,-2 1 0,0 1 0,0 2 0,-1-1 0,0 3 0,1-2 0,-2 2 0,1-2 0,0 1 0,0-1 0,1-1 0,-1 1 0,1-1 0,0 1 0,0-2 0,0 1 0,-1 0 0,0 2 0,0 0 0,-1 0 0,-1 3 0,0-1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6E6096-0679-2F4A-9A8C-DC6EE1FF1D7E}" type="datetimeFigureOut">
              <a:rPr lang="en-US" smtClean="0"/>
              <a:t>6/11/25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E7042-BB04-4147-8710-C7CFF34CA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05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AE7042-BB04-4147-8710-C7CFF34CA7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55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86852-23B3-0F4A-B66F-98712E028FF2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41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EABB7-CCE3-3F49-9024-A6E248574F64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7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F7C4-1C94-C94E-9697-D3602B93D9CD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336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3666-9E0F-584E-953F-61B22195707E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009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70F8E-7608-A045-B16A-7FDF5FB446AF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42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DF4FD-D51A-B24F-ABCE-877008238550}" type="datetime1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74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98BEC-2942-8246-8E64-226651245645}" type="datetime1">
              <a:rPr lang="en-US" smtClean="0"/>
              <a:t>6/11/25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62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1916-E170-764E-8769-535FBA51A55D}" type="datetime1">
              <a:rPr lang="en-US" smtClean="0"/>
              <a:t>6/11/25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48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7704-A155-C848-A51F-108569BF4D1F}" type="datetime1">
              <a:rPr lang="en-US" smtClean="0"/>
              <a:t>6/11/25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368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6522-E6F3-8E4D-B988-12AD9D4FBA14}" type="datetime1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60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41EB2-3C50-C042-9F48-D557373B9322}" type="datetime1">
              <a:rPr lang="en-US" smtClean="0"/>
              <a:t>6/11/25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618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64E39-DC3E-054C-85D3-8FE85D7CF55C}" type="datetime1">
              <a:rPr lang="en-US" smtClean="0"/>
              <a:t>6/11/25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C79EB-64E3-014E-A3C2-193ED93FE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91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emf"/><Relationship Id="rId11" Type="http://schemas.openxmlformats.org/officeDocument/2006/relationships/image" Target="../media/image40.emf"/><Relationship Id="rId5" Type="http://schemas.openxmlformats.org/officeDocument/2006/relationships/image" Target="../media/image34.emf"/><Relationship Id="rId10" Type="http://schemas.openxmlformats.org/officeDocument/2006/relationships/image" Target="../media/image39.emf"/><Relationship Id="rId4" Type="http://schemas.openxmlformats.org/officeDocument/2006/relationships/image" Target="../media/image33.emf"/><Relationship Id="rId9" Type="http://schemas.openxmlformats.org/officeDocument/2006/relationships/image" Target="../media/image3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51.emf"/><Relationship Id="rId7" Type="http://schemas.openxmlformats.org/officeDocument/2006/relationships/image" Target="../media/image55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10" Type="http://schemas.openxmlformats.org/officeDocument/2006/relationships/image" Target="../media/image58.jpg"/><Relationship Id="rId4" Type="http://schemas.openxmlformats.org/officeDocument/2006/relationships/image" Target="../media/image52.emf"/><Relationship Id="rId9" Type="http://schemas.openxmlformats.org/officeDocument/2006/relationships/image" Target="../media/image5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gif"/><Relationship Id="rId13" Type="http://schemas.openxmlformats.org/officeDocument/2006/relationships/customXml" Target="../ink/ink3.xml"/><Relationship Id="rId18" Type="http://schemas.openxmlformats.org/officeDocument/2006/relationships/image" Target="NULL"/><Relationship Id="rId3" Type="http://schemas.openxmlformats.org/officeDocument/2006/relationships/image" Target="../media/image60.emf"/><Relationship Id="rId7" Type="http://schemas.openxmlformats.org/officeDocument/2006/relationships/image" Target="../media/image64.gif"/><Relationship Id="rId12" Type="http://schemas.openxmlformats.org/officeDocument/2006/relationships/image" Target="NULL"/><Relationship Id="rId17" Type="http://schemas.openxmlformats.org/officeDocument/2006/relationships/customXml" Target="../ink/ink6.xml"/><Relationship Id="rId2" Type="http://schemas.openxmlformats.org/officeDocument/2006/relationships/image" Target="../media/image59.emf"/><Relationship Id="rId16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gif"/><Relationship Id="rId11" Type="http://schemas.openxmlformats.org/officeDocument/2006/relationships/customXml" Target="../ink/ink2.xml"/><Relationship Id="rId5" Type="http://schemas.openxmlformats.org/officeDocument/2006/relationships/image" Target="../media/image62.jpg"/><Relationship Id="rId15" Type="http://schemas.openxmlformats.org/officeDocument/2006/relationships/customXml" Target="../ink/ink5.xml"/><Relationship Id="rId10" Type="http://schemas.openxmlformats.org/officeDocument/2006/relationships/image" Target="NULL"/><Relationship Id="rId4" Type="http://schemas.openxmlformats.org/officeDocument/2006/relationships/image" Target="../media/image61.jpg"/><Relationship Id="rId9" Type="http://schemas.openxmlformats.org/officeDocument/2006/relationships/customXml" Target="../ink/ink1.xml"/><Relationship Id="rId14" Type="http://schemas.openxmlformats.org/officeDocument/2006/relationships/customXml" Target="../ink/ink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emf"/><Relationship Id="rId5" Type="http://schemas.openxmlformats.org/officeDocument/2006/relationships/image" Target="../media/image67.emf"/><Relationship Id="rId4" Type="http://schemas.openxmlformats.org/officeDocument/2006/relationships/image" Target="../media/image4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emf"/><Relationship Id="rId4" Type="http://schemas.openxmlformats.org/officeDocument/2006/relationships/image" Target="../media/image7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emf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0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3" Type="http://schemas.openxmlformats.org/officeDocument/2006/relationships/image" Target="../media/image81.png"/><Relationship Id="rId7" Type="http://schemas.openxmlformats.org/officeDocument/2006/relationships/image" Target="../media/image85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emf"/><Relationship Id="rId5" Type="http://schemas.openxmlformats.org/officeDocument/2006/relationships/image" Target="../media/image83.emf"/><Relationship Id="rId10" Type="http://schemas.openxmlformats.org/officeDocument/2006/relationships/image" Target="../media/image88.emf"/><Relationship Id="rId4" Type="http://schemas.openxmlformats.org/officeDocument/2006/relationships/image" Target="../media/image82.emf"/><Relationship Id="rId9" Type="http://schemas.openxmlformats.org/officeDocument/2006/relationships/image" Target="../media/image87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3" Type="http://schemas.openxmlformats.org/officeDocument/2006/relationships/image" Target="../media/image81.png"/><Relationship Id="rId7" Type="http://schemas.openxmlformats.org/officeDocument/2006/relationships/image" Target="../media/image85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emf"/><Relationship Id="rId11" Type="http://schemas.openxmlformats.org/officeDocument/2006/relationships/image" Target="../media/image90.png"/><Relationship Id="rId5" Type="http://schemas.openxmlformats.org/officeDocument/2006/relationships/image" Target="../media/image83.emf"/><Relationship Id="rId10" Type="http://schemas.openxmlformats.org/officeDocument/2006/relationships/image" Target="../media/image88.emf"/><Relationship Id="rId4" Type="http://schemas.openxmlformats.org/officeDocument/2006/relationships/image" Target="../media/image82.emf"/><Relationship Id="rId9" Type="http://schemas.openxmlformats.org/officeDocument/2006/relationships/image" Target="../media/image8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g"/><Relationship Id="rId2" Type="http://schemas.openxmlformats.org/officeDocument/2006/relationships/image" Target="../media/image99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7" Type="http://schemas.openxmlformats.org/officeDocument/2006/relationships/image" Target="../media/image41.png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8.xml"/><Relationship Id="rId5" Type="http://schemas.openxmlformats.org/officeDocument/2006/relationships/image" Target="../media/image40.png"/><Relationship Id="rId4" Type="http://schemas.openxmlformats.org/officeDocument/2006/relationships/customXml" Target="../ink/ink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055374-E83E-5B48-9DB4-3759A3568C8B}"/>
              </a:ext>
            </a:extLst>
          </p:cNvPr>
          <p:cNvSpPr txBox="1">
            <a:spLocks noGrp="1" noChangeArrowheads="1"/>
          </p:cNvSpPr>
          <p:nvPr>
            <p:ph type="ctrTitle"/>
          </p:nvPr>
        </p:nvSpPr>
        <p:spPr bwMode="auto">
          <a:xfrm>
            <a:off x="230049" y="876761"/>
            <a:ext cx="1180705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sz="3200" dirty="0">
                <a:solidFill>
                  <a:srgbClr val="0070C0"/>
                </a:solidFill>
                <a:latin typeface="Chalkboard" panose="03050602040202020205" pitchFamily="66" charset="77"/>
              </a:rPr>
              <a:t>E</a:t>
            </a:r>
            <a:r>
              <a:rPr lang="en-US" sz="3200" dirty="0">
                <a:solidFill>
                  <a:srgbClr val="0070C0"/>
                </a:solidFill>
                <a:effectLst/>
                <a:latin typeface="Chalkboard" panose="03050602040202020205" pitchFamily="66" charset="77"/>
              </a:rPr>
              <a:t>ntanglement </a:t>
            </a:r>
            <a:r>
              <a:rPr lang="en-US" sz="3200">
                <a:solidFill>
                  <a:srgbClr val="0070C0"/>
                </a:solidFill>
                <a:effectLst/>
                <a:latin typeface="Chalkboard" panose="03050602040202020205" pitchFamily="66" charset="77"/>
              </a:rPr>
              <a:t>growth in </a:t>
            </a:r>
            <a:r>
              <a:rPr lang="en-US" sz="3200" dirty="0">
                <a:solidFill>
                  <a:srgbClr val="0070C0"/>
                </a:solidFill>
                <a:effectLst/>
                <a:latin typeface="Chalkboard" panose="03050602040202020205" pitchFamily="66" charset="77"/>
              </a:rPr>
              <a:t>the disordered Fermi-Hubbard model</a:t>
            </a:r>
            <a:br>
              <a:rPr lang="en-US" sz="3200" dirty="0">
                <a:solidFill>
                  <a:srgbClr val="564096"/>
                </a:solidFill>
                <a:effectLst/>
                <a:latin typeface="Helvetica" pitchFamily="2" charset="0"/>
              </a:rPr>
            </a:br>
            <a:r>
              <a:rPr lang="en-US" alt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Rachel Wortis</a:t>
            </a:r>
            <a:endParaRPr lang="en-US" altLang="en-US" sz="2800" dirty="0">
              <a:solidFill>
                <a:schemeClr val="accent5">
                  <a:lumMod val="75000"/>
                </a:schemeClr>
              </a:solidFill>
              <a:latin typeface="Chalkboard" panose="03050602040202020205" pitchFamily="66" charset="77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29BF13-8140-464C-B3EE-8969F3365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1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82407DC-8DA3-6A04-2525-F589E2307307}"/>
              </a:ext>
            </a:extLst>
          </p:cNvPr>
          <p:cNvGrpSpPr/>
          <p:nvPr/>
        </p:nvGrpSpPr>
        <p:grpSpPr>
          <a:xfrm>
            <a:off x="230049" y="3760018"/>
            <a:ext cx="11325181" cy="2652631"/>
            <a:chOff x="3402" y="2123368"/>
            <a:chExt cx="11325181" cy="2652631"/>
          </a:xfrm>
        </p:grpSpPr>
        <p:pic>
          <p:nvPicPr>
            <p:cNvPr id="7" name="Picture 6" descr="crest.jpg">
              <a:extLst>
                <a:ext uri="{FF2B5EF4-FFF2-40B4-BE49-F238E27FC236}">
                  <a16:creationId xmlns:a16="http://schemas.microsoft.com/office/drawing/2014/main" id="{3A8EAF33-FF32-794B-90B5-1233CB0A34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2" y="2123368"/>
              <a:ext cx="3028580" cy="1107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 descr="nserc.jpg">
              <a:extLst>
                <a:ext uri="{FF2B5EF4-FFF2-40B4-BE49-F238E27FC236}">
                  <a16:creationId xmlns:a16="http://schemas.microsoft.com/office/drawing/2014/main" id="{52290BCD-F0D3-A347-B3EB-5A247BD95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15423" y="2199377"/>
              <a:ext cx="2139950" cy="86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44F8343-3917-6649-B8F8-2511547320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10833" y="3505999"/>
              <a:ext cx="2317750" cy="1270000"/>
            </a:xfrm>
            <a:prstGeom prst="rect">
              <a:avLst/>
            </a:prstGeom>
          </p:spPr>
        </p:pic>
      </p:grpSp>
      <p:pic>
        <p:nvPicPr>
          <p:cNvPr id="9" name="Picture 8" descr="A person looking down at something&#10;&#10;Description automatically generated">
            <a:extLst>
              <a:ext uri="{FF2B5EF4-FFF2-40B4-BE49-F238E27FC236}">
                <a16:creationId xmlns:a16="http://schemas.microsoft.com/office/drawing/2014/main" id="{CE07CB1D-41A7-B5EE-11F3-2AFD257754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6020" y="1982099"/>
            <a:ext cx="1455987" cy="16705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58F583-7D9B-F862-218D-4B5A1002CAD6}"/>
              </a:ext>
            </a:extLst>
          </p:cNvPr>
          <p:cNvSpPr txBox="1"/>
          <p:nvPr/>
        </p:nvSpPr>
        <p:spPr>
          <a:xfrm>
            <a:off x="8056160" y="2555766"/>
            <a:ext cx="3852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dirty="0">
                <a:latin typeface="Chalkboard" panose="03050602040202020205" pitchFamily="66" charset="77"/>
              </a:rPr>
              <a:t>Brandon </a:t>
            </a:r>
            <a:r>
              <a:rPr lang="en-US" altLang="en-US" sz="2800" dirty="0" err="1">
                <a:latin typeface="Chalkboard" panose="03050602040202020205" pitchFamily="66" charset="77"/>
              </a:rPr>
              <a:t>Leipner</a:t>
            </a:r>
            <a:r>
              <a:rPr lang="en-US" altLang="en-US" sz="2800" dirty="0">
                <a:latin typeface="Chalkboard" panose="03050602040202020205" pitchFamily="66" charset="77"/>
              </a:rPr>
              <a:t>-Johns</a:t>
            </a:r>
            <a:endParaRPr lang="en-US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0B9EBF-20C8-214F-C5BB-D07E3DAB4D41}"/>
              </a:ext>
            </a:extLst>
          </p:cNvPr>
          <p:cNvSpPr txBox="1"/>
          <p:nvPr/>
        </p:nvSpPr>
        <p:spPr>
          <a:xfrm>
            <a:off x="309225" y="2555766"/>
            <a:ext cx="3605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2800" dirty="0">
                <a:latin typeface="Chalkboard" panose="03050602040202020205" pitchFamily="66" charset="77"/>
              </a:rPr>
              <a:t>Ahad </a:t>
            </a:r>
            <a:r>
              <a:rPr lang="en-US" altLang="en-US" sz="2800" dirty="0" err="1">
                <a:latin typeface="Chalkboard" panose="03050602040202020205" pitchFamily="66" charset="77"/>
              </a:rPr>
              <a:t>Nokhostin</a:t>
            </a:r>
            <a:r>
              <a:rPr lang="en-US" altLang="en-US" sz="2800" dirty="0">
                <a:latin typeface="Chalkboard" panose="03050602040202020205" pitchFamily="66" charset="77"/>
              </a:rPr>
              <a:t> Helm</a:t>
            </a:r>
            <a:endParaRPr lang="en-US" sz="2800" dirty="0"/>
          </a:p>
        </p:txBody>
      </p:sp>
      <p:pic>
        <p:nvPicPr>
          <p:cNvPr id="16" name="Picture 15" descr="A person with short hair&#10;&#10;Description automatically generated">
            <a:extLst>
              <a:ext uri="{FF2B5EF4-FFF2-40B4-BE49-F238E27FC236}">
                <a16:creationId xmlns:a16="http://schemas.microsoft.com/office/drawing/2014/main" id="{92DCE79D-E7D5-4662-CC56-BD00235213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9164" y="1982099"/>
            <a:ext cx="1296027" cy="1737228"/>
          </a:xfrm>
          <a:prstGeom prst="rect">
            <a:avLst/>
          </a:prstGeom>
        </p:spPr>
      </p:pic>
      <p:pic>
        <p:nvPicPr>
          <p:cNvPr id="6" name="Picture 5" descr="A building next to a body of water&#10;&#10;AI-generated content may be incorrect.">
            <a:extLst>
              <a:ext uri="{FF2B5EF4-FFF2-40B4-BE49-F238E27FC236}">
                <a16:creationId xmlns:a16="http://schemas.microsoft.com/office/drawing/2014/main" id="{263E4A32-0F44-DA73-CDAC-DB852DA577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6440" y="4016669"/>
            <a:ext cx="5520403" cy="24482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5B1E6DD-9960-21EF-E470-6272196CEE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5429" y="4979792"/>
            <a:ext cx="2668079" cy="14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341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B053AA-10EE-184A-AD57-C8083F1E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10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424A7A-D92F-5F43-91B4-49CA00A31BCC}"/>
              </a:ext>
            </a:extLst>
          </p:cNvPr>
          <p:cNvSpPr txBox="1"/>
          <p:nvPr/>
        </p:nvSpPr>
        <p:spPr>
          <a:xfrm>
            <a:off x="7496438" y="5789843"/>
            <a:ext cx="4105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dirty="0">
                <a:solidFill>
                  <a:schemeClr val="accent1"/>
                </a:solidFill>
                <a:latin typeface="Chalkboard" panose="03050602040202020205" pitchFamily="66" charset="77"/>
              </a:rPr>
              <a:t>Anderson localization</a:t>
            </a: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1FD00F87-6AAF-B541-BAEF-F21E5A0C05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4220183"/>
            <a:ext cx="496029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i="1" dirty="0"/>
              <a:t>Absence of diffusion in certain random lattices </a:t>
            </a:r>
          </a:p>
          <a:p>
            <a:pPr eaLnBrk="1" hangingPunct="1"/>
            <a:r>
              <a:rPr lang="en-US" altLang="en-US" sz="1200" dirty="0"/>
              <a:t>P.W. Anderson, Phys. Rev. </a:t>
            </a:r>
            <a:r>
              <a:rPr lang="en-US" altLang="en-US" sz="1200" b="1" dirty="0"/>
              <a:t>109</a:t>
            </a:r>
            <a:r>
              <a:rPr lang="en-US" altLang="en-US" sz="1200" dirty="0"/>
              <a:t>, 1492 (1958)</a:t>
            </a:r>
          </a:p>
          <a:p>
            <a:pPr eaLnBrk="1" hangingPunct="1"/>
            <a:endParaRPr lang="en-US" altLang="en-US" sz="1200" dirty="0"/>
          </a:p>
          <a:p>
            <a:pPr eaLnBrk="1" hangingPunct="1"/>
            <a:r>
              <a:rPr lang="en-US" altLang="en-US" sz="1200" i="1" dirty="0"/>
              <a:t>Scaling Theory of Localization: Absence of Quantum Diffusion in Two Dimensions</a:t>
            </a:r>
          </a:p>
          <a:p>
            <a:pPr eaLnBrk="1" hangingPunct="1"/>
            <a:r>
              <a:rPr lang="en-US" altLang="en-US" sz="1200" dirty="0"/>
              <a:t>E. Abrahams, P. W. Anderson, D. C. Licciardello, and T. V. Ramakrishnan</a:t>
            </a:r>
          </a:p>
          <a:p>
            <a:pPr eaLnBrk="1" hangingPunct="1"/>
            <a:r>
              <a:rPr lang="en-US" altLang="en-US" sz="1200" dirty="0"/>
              <a:t>Phys. Rev. Lett. </a:t>
            </a:r>
            <a:r>
              <a:rPr lang="en-US" altLang="en-US" sz="1200" b="1" dirty="0"/>
              <a:t>42</a:t>
            </a:r>
            <a:r>
              <a:rPr lang="en-US" altLang="en-US" sz="1200" dirty="0"/>
              <a:t>, 673 (1979)</a:t>
            </a:r>
          </a:p>
        </p:txBody>
      </p:sp>
      <p:pic>
        <p:nvPicPr>
          <p:cNvPr id="13" name="Picture 1" descr="NormWFTNSITE100D0E0.pdf">
            <a:extLst>
              <a:ext uri="{FF2B5EF4-FFF2-40B4-BE49-F238E27FC236}">
                <a16:creationId xmlns:a16="http://schemas.microsoft.com/office/drawing/2014/main" id="{C68F27D6-83DF-B74F-87C5-E33DC61F19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073" y="1218246"/>
            <a:ext cx="2076426" cy="136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NormWFTNSITE100D1E0.pdf">
            <a:extLst>
              <a:ext uri="{FF2B5EF4-FFF2-40B4-BE49-F238E27FC236}">
                <a16:creationId xmlns:a16="http://schemas.microsoft.com/office/drawing/2014/main" id="{AC5638B4-669F-CE44-B4C5-104109D026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073" y="2551690"/>
            <a:ext cx="2076426" cy="132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 descr="NormWFTNSITE100D4E0.pdf">
            <a:extLst>
              <a:ext uri="{FF2B5EF4-FFF2-40B4-BE49-F238E27FC236}">
                <a16:creationId xmlns:a16="http://schemas.microsoft.com/office/drawing/2014/main" id="{65C27EA8-2726-1247-AC9A-90AAD2160C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073" y="3840587"/>
            <a:ext cx="2076426" cy="1327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NormWFTNSITE100D16E0.pdf">
            <a:extLst>
              <a:ext uri="{FF2B5EF4-FFF2-40B4-BE49-F238E27FC236}">
                <a16:creationId xmlns:a16="http://schemas.microsoft.com/office/drawing/2014/main" id="{3546E92D-432D-C546-91FB-76D8FA5341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073" y="5202287"/>
            <a:ext cx="2076426" cy="132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2432C98-9B10-B14D-9F56-F8EBB4BAE91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804847" y="3508443"/>
            <a:ext cx="4134336" cy="45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dirty="0"/>
              <a:t>amplitudes of sample wavefunctions</a:t>
            </a:r>
          </a:p>
        </p:txBody>
      </p:sp>
      <p:sp>
        <p:nvSpPr>
          <p:cNvPr id="18" name="TextBox 10">
            <a:extLst>
              <a:ext uri="{FF2B5EF4-FFF2-40B4-BE49-F238E27FC236}">
                <a16:creationId xmlns:a16="http://schemas.microsoft.com/office/drawing/2014/main" id="{D0352D70-2E94-1E4C-8B61-49F86C033C2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023044" y="3330989"/>
            <a:ext cx="3216611" cy="45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dirty="0"/>
              <a:t>increasing disorder strength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9F352F5-CA10-8649-BB86-BB67419BCE6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98057" y="1733021"/>
            <a:ext cx="0" cy="4215132"/>
          </a:xfrm>
          <a:prstGeom prst="straightConnector1">
            <a:avLst/>
          </a:prstGeom>
          <a:noFill/>
          <a:ln w="38100">
            <a:solidFill>
              <a:srgbClr val="008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3B4F1CA-610A-8648-B8B5-E5149FFE5C59}"/>
              </a:ext>
            </a:extLst>
          </p:cNvPr>
          <p:cNvGrpSpPr/>
          <p:nvPr/>
        </p:nvGrpSpPr>
        <p:grpSpPr>
          <a:xfrm>
            <a:off x="1167660" y="1678680"/>
            <a:ext cx="1428880" cy="4573611"/>
            <a:chOff x="8678038" y="1392849"/>
            <a:chExt cx="1750238" cy="456672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FC1FA31-570F-374E-AC72-41FEE0CA63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78038" y="1392849"/>
              <a:ext cx="1750238" cy="54110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D601FAF-CDCE-5A48-995B-DF6CBA727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78038" y="2754803"/>
              <a:ext cx="1750238" cy="576707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A3A5BA5-6570-F848-BC7E-03AA7B2BB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684146" y="4048669"/>
              <a:ext cx="1744130" cy="559187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57344E3-376D-F143-8C68-DD5FD992D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84146" y="5349130"/>
              <a:ext cx="1744130" cy="610446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D5B58076-F750-064B-9BC6-DE2AFEBFB9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6000" y="3263520"/>
            <a:ext cx="2076426" cy="7134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D23EAF-7AD1-B001-9566-99A392CEBBB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6000" y="2285478"/>
            <a:ext cx="5114822" cy="7752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AC810D-29FA-CD99-9A57-7FEF043C671F}"/>
              </a:ext>
            </a:extLst>
          </p:cNvPr>
          <p:cNvSpPr txBox="1"/>
          <p:nvPr/>
        </p:nvSpPr>
        <p:spPr>
          <a:xfrm>
            <a:off x="392137" y="283911"/>
            <a:ext cx="66779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blocking equilibration with disorder</a:t>
            </a:r>
          </a:p>
          <a:p>
            <a:r>
              <a:rPr lang="en-US" sz="2800" dirty="0">
                <a:latin typeface="Chalkboard" panose="03050602040202020205" pitchFamily="66" charset="77"/>
              </a:rPr>
              <a:t>non-interacting particles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6BE109-700F-062E-25D8-5C330A175E59}"/>
              </a:ext>
            </a:extLst>
          </p:cNvPr>
          <p:cNvSpPr txBox="1"/>
          <p:nvPr/>
        </p:nvSpPr>
        <p:spPr>
          <a:xfrm>
            <a:off x="3832914" y="1676305"/>
            <a:ext cx="3305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halkboard" panose="03050602040202020205" pitchFamily="66" charset="77"/>
              </a:rPr>
              <a:t>particle-in-a-box/extended states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5F2516-692F-3FB8-5764-F03F3636F359}"/>
              </a:ext>
            </a:extLst>
          </p:cNvPr>
          <p:cNvSpPr txBox="1"/>
          <p:nvPr/>
        </p:nvSpPr>
        <p:spPr>
          <a:xfrm>
            <a:off x="3832914" y="5789843"/>
            <a:ext cx="251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halkboard" panose="03050602040202020205" pitchFamily="66" charset="77"/>
              </a:rPr>
              <a:t>Anderson localized states</a:t>
            </a:r>
          </a:p>
        </p:txBody>
      </p:sp>
    </p:spTree>
    <p:extLst>
      <p:ext uri="{BB962C8B-B14F-4D97-AF65-F5344CB8AC3E}">
        <p14:creationId xmlns:p14="http://schemas.microsoft.com/office/powerpoint/2010/main" val="150103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33A578-3DCF-3546-BB33-A6C00C777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4" descr="Billy2008_Fig1.pdf">
            <a:extLst>
              <a:ext uri="{FF2B5EF4-FFF2-40B4-BE49-F238E27FC236}">
                <a16:creationId xmlns:a16="http://schemas.microsoft.com/office/drawing/2014/main" id="{72630F39-B23C-3A4A-AE40-D10421E74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82" y="1245394"/>
            <a:ext cx="2205038" cy="464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Schwartz2007_Fig2.pdf">
            <a:extLst>
              <a:ext uri="{FF2B5EF4-FFF2-40B4-BE49-F238E27FC236}">
                <a16:creationId xmlns:a16="http://schemas.microsoft.com/office/drawing/2014/main" id="{940F995B-735A-2244-9B91-5644D08077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237" y="2225675"/>
            <a:ext cx="13335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chwartz2007_Fig1a.pdf">
            <a:extLst>
              <a:ext uri="{FF2B5EF4-FFF2-40B4-BE49-F238E27FC236}">
                <a16:creationId xmlns:a16="http://schemas.microsoft.com/office/drawing/2014/main" id="{2B8D3F76-77EF-B542-A7FA-574B8E3CB8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900" y="703262"/>
            <a:ext cx="149383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1C970EDA-78C0-764A-B792-030B7B788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4734" y="2888456"/>
            <a:ext cx="1876425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8000"/>
                </a:solidFill>
                <a:latin typeface="Chalkboard" panose="03050602040202020205" pitchFamily="66" charset="77"/>
              </a:rPr>
              <a:t>cold atoms</a:t>
            </a:r>
          </a:p>
          <a:p>
            <a:pPr eaLnBrk="1" hangingPunct="1"/>
            <a:endParaRPr lang="en-US" altLang="en-US" sz="1600" dirty="0">
              <a:latin typeface="Chalkboard" panose="03050602040202020205" pitchFamily="66" charset="77"/>
            </a:endParaRPr>
          </a:p>
          <a:p>
            <a:pPr eaLnBrk="1" hangingPunct="1"/>
            <a:endParaRPr lang="en-US" altLang="en-US" sz="1600" dirty="0"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sz="1600" dirty="0">
                <a:latin typeface="Chalkboard" panose="03050602040202020205" pitchFamily="66" charset="77"/>
              </a:rPr>
              <a:t>Billy, et al, Nature </a:t>
            </a:r>
          </a:p>
          <a:p>
            <a:pPr eaLnBrk="1" hangingPunct="1"/>
            <a:r>
              <a:rPr lang="en-US" altLang="en-US" sz="1600" b="1" dirty="0">
                <a:latin typeface="Chalkboard" panose="03050602040202020205" pitchFamily="66" charset="77"/>
              </a:rPr>
              <a:t>453</a:t>
            </a:r>
            <a:r>
              <a:rPr lang="en-US" altLang="en-US" sz="1600" dirty="0">
                <a:latin typeface="Chalkboard" panose="03050602040202020205" pitchFamily="66" charset="77"/>
              </a:rPr>
              <a:t> 891 (2008)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EAFBB952-D386-B94D-81C9-3B27EBE737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16014" y="2888456"/>
            <a:ext cx="2384425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8000"/>
                </a:solidFill>
                <a:latin typeface="Chalkboard" panose="03050602040202020205" pitchFamily="66" charset="77"/>
              </a:rPr>
              <a:t>light</a:t>
            </a:r>
          </a:p>
          <a:p>
            <a:pPr eaLnBrk="1" hangingPunct="1"/>
            <a:endParaRPr lang="en-US" altLang="en-US" sz="1600" dirty="0">
              <a:latin typeface="Chalkboard" panose="03050602040202020205" pitchFamily="66" charset="77"/>
            </a:endParaRPr>
          </a:p>
          <a:p>
            <a:pPr eaLnBrk="1" hangingPunct="1"/>
            <a:endParaRPr lang="en-US" altLang="en-US" sz="1600" dirty="0"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sz="1600" dirty="0">
                <a:latin typeface="Chalkboard" panose="03050602040202020205" pitchFamily="66" charset="77"/>
              </a:rPr>
              <a:t>Schwartz, et al, Nature </a:t>
            </a:r>
          </a:p>
          <a:p>
            <a:pPr eaLnBrk="1" hangingPunct="1"/>
            <a:r>
              <a:rPr lang="en-US" altLang="en-US" sz="1600" b="1" dirty="0">
                <a:latin typeface="Chalkboard" panose="03050602040202020205" pitchFamily="66" charset="77"/>
              </a:rPr>
              <a:t>446</a:t>
            </a:r>
            <a:r>
              <a:rPr lang="en-US" altLang="en-US" sz="1600" dirty="0">
                <a:latin typeface="Chalkboard" panose="03050602040202020205" pitchFamily="66" charset="77"/>
              </a:rPr>
              <a:t> 52 (2007)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01FAC4-30B0-ED4F-A53E-94DF2C6E63F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955971" y="1601788"/>
            <a:ext cx="0" cy="4560887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7A0578C-245B-0245-83AF-FA1BC94FFB3B}"/>
              </a:ext>
            </a:extLst>
          </p:cNvPr>
          <p:cNvSpPr txBox="1"/>
          <p:nvPr/>
        </p:nvSpPr>
        <p:spPr>
          <a:xfrm>
            <a:off x="452802" y="300430"/>
            <a:ext cx="4105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dirty="0">
                <a:solidFill>
                  <a:schemeClr val="accent1"/>
                </a:solidFill>
                <a:latin typeface="Chalkboard" panose="03050602040202020205" pitchFamily="66" charset="77"/>
              </a:rPr>
              <a:t>Anderson localization</a:t>
            </a:r>
          </a:p>
        </p:txBody>
      </p:sp>
    </p:spTree>
    <p:extLst>
      <p:ext uri="{BB962C8B-B14F-4D97-AF65-F5344CB8AC3E}">
        <p14:creationId xmlns:p14="http://schemas.microsoft.com/office/powerpoint/2010/main" val="1652822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791D78-A486-DB4B-8000-A43E641E7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FE8D2CF4-75F9-1D40-8F86-4DF66A8B7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868" y="1273601"/>
            <a:ext cx="3448619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 err="1">
                <a:latin typeface="Chalkboard" panose="03050602040202020205" pitchFamily="66" charset="77"/>
              </a:rPr>
              <a:t>precursers</a:t>
            </a:r>
            <a:r>
              <a:rPr lang="en-US" altLang="en-US" sz="1800" dirty="0"/>
              <a:t>:  Fleishman &amp; Anderson (1980); Finkelstein (1983); </a:t>
            </a:r>
            <a:r>
              <a:rPr lang="en-US" altLang="en-US" sz="1800" dirty="0" err="1"/>
              <a:t>Giamarchi</a:t>
            </a:r>
            <a:r>
              <a:rPr lang="en-US" altLang="en-US" sz="1800" dirty="0"/>
              <a:t> &amp; Schulz (1988)</a:t>
            </a:r>
          </a:p>
          <a:p>
            <a:pPr eaLnBrk="1" hangingPunct="1"/>
            <a:endParaRPr lang="en-US" altLang="en-US" sz="1800" dirty="0"/>
          </a:p>
          <a:p>
            <a:pPr eaLnBrk="1" hangingPunct="1"/>
            <a:r>
              <a:rPr lang="en-US" altLang="en-US" sz="1800" dirty="0">
                <a:latin typeface="Chalkboard" panose="03050602040202020205" pitchFamily="66" charset="77"/>
              </a:rPr>
              <a:t>early work</a:t>
            </a:r>
            <a:r>
              <a:rPr lang="en-US" altLang="en-US" sz="1800" dirty="0"/>
              <a:t>:  </a:t>
            </a:r>
            <a:r>
              <a:rPr lang="en-US" altLang="en-US" sz="1800" dirty="0" err="1"/>
              <a:t>Gornyi</a:t>
            </a:r>
            <a:r>
              <a:rPr lang="en-US" altLang="en-US" sz="1800" dirty="0"/>
              <a:t>, </a:t>
            </a:r>
            <a:r>
              <a:rPr lang="en-US" altLang="en-US" sz="1800" dirty="0" err="1"/>
              <a:t>Mirlin</a:t>
            </a:r>
            <a:r>
              <a:rPr lang="en-US" altLang="en-US" sz="1800" dirty="0"/>
              <a:t>, &amp; Polyakov (2005); </a:t>
            </a:r>
            <a:r>
              <a:rPr lang="en-US" altLang="en-US" sz="1800" dirty="0" err="1"/>
              <a:t>Basko</a:t>
            </a:r>
            <a:r>
              <a:rPr lang="en-US" altLang="en-US" sz="1800" dirty="0"/>
              <a:t>, </a:t>
            </a:r>
            <a:r>
              <a:rPr lang="en-US" altLang="en-US" sz="1800" dirty="0" err="1"/>
              <a:t>Aleiner</a:t>
            </a:r>
            <a:r>
              <a:rPr lang="en-US" altLang="en-US" sz="1800" dirty="0"/>
              <a:t>, &amp; </a:t>
            </a:r>
            <a:r>
              <a:rPr lang="en-US" altLang="en-US" sz="1800" dirty="0" err="1"/>
              <a:t>Altshuler</a:t>
            </a:r>
            <a:r>
              <a:rPr lang="en-US" altLang="en-US" sz="1800" dirty="0"/>
              <a:t> (2006,2007)</a:t>
            </a:r>
          </a:p>
          <a:p>
            <a:pPr eaLnBrk="1" hangingPunct="1"/>
            <a:endParaRPr lang="en-US" altLang="en-US" sz="1800" dirty="0"/>
          </a:p>
          <a:p>
            <a:pPr eaLnBrk="1" hangingPunct="1"/>
            <a:r>
              <a:rPr lang="en-US" altLang="en-US" sz="1800" dirty="0">
                <a:latin typeface="Chalkboard" panose="03050602040202020205" pitchFamily="66" charset="77"/>
              </a:rPr>
              <a:t>reviews</a:t>
            </a:r>
            <a:r>
              <a:rPr lang="en-US" altLang="en-US" sz="1800" dirty="0"/>
              <a:t>:  </a:t>
            </a:r>
            <a:r>
              <a:rPr lang="en-US" altLang="en-US" sz="1800" dirty="0" err="1"/>
              <a:t>Nandkishore</a:t>
            </a:r>
            <a:r>
              <a:rPr lang="en-US" altLang="en-US" sz="1800" dirty="0"/>
              <a:t> &amp; </a:t>
            </a:r>
            <a:r>
              <a:rPr lang="en-US" altLang="en-US" sz="1800" dirty="0" err="1"/>
              <a:t>Huse</a:t>
            </a:r>
            <a:r>
              <a:rPr lang="en-US" altLang="en-US" sz="1800" dirty="0"/>
              <a:t>, Annual Review of Cond. Matt. Phys. </a:t>
            </a:r>
            <a:r>
              <a:rPr lang="en-US" altLang="en-US" sz="1800" b="1" dirty="0"/>
              <a:t>6</a:t>
            </a:r>
            <a:r>
              <a:rPr lang="en-US" altLang="en-US" sz="1800" dirty="0"/>
              <a:t>, 15 (2015); </a:t>
            </a:r>
            <a:r>
              <a:rPr lang="en-US" altLang="en-US" sz="1800" dirty="0" err="1"/>
              <a:t>Abanin</a:t>
            </a:r>
            <a:r>
              <a:rPr lang="en-US" altLang="en-US" sz="1800" dirty="0"/>
              <a:t>, Altman, Bloch, &amp; </a:t>
            </a:r>
            <a:r>
              <a:rPr lang="en-US" altLang="en-US" sz="1800" dirty="0" err="1"/>
              <a:t>Serbyn</a:t>
            </a:r>
            <a:r>
              <a:rPr lang="en-US" altLang="en-US" sz="1800" dirty="0"/>
              <a:t>, Rev. Mod. Phys. </a:t>
            </a:r>
            <a:r>
              <a:rPr lang="en-US" altLang="en-US" sz="1800" b="1" dirty="0"/>
              <a:t>91</a:t>
            </a:r>
            <a:r>
              <a:rPr lang="en-US" altLang="en-US" sz="1800" dirty="0"/>
              <a:t> 021001 (2019)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468022-27CB-6D45-836A-421CAA4A853C}"/>
              </a:ext>
            </a:extLst>
          </p:cNvPr>
          <p:cNvSpPr txBox="1"/>
          <p:nvPr/>
        </p:nvSpPr>
        <p:spPr>
          <a:xfrm>
            <a:off x="974777" y="148094"/>
            <a:ext cx="10242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Chalkboard" panose="03050602040202020205" pitchFamily="66" charset="77"/>
              </a:rPr>
              <a:t>What does localization mean in an interacting system?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7483C6-98C3-CA47-8D49-0E2872740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923" y="732869"/>
            <a:ext cx="3196151" cy="31414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BFDC7E7-F747-954A-974A-A3366C6AC182}"/>
              </a:ext>
            </a:extLst>
          </p:cNvPr>
          <p:cNvSpPr txBox="1"/>
          <p:nvPr/>
        </p:nvSpPr>
        <p:spPr>
          <a:xfrm>
            <a:off x="4356920" y="3940591"/>
            <a:ext cx="3585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dirty="0"/>
              <a:t>Choi, et al., Science </a:t>
            </a:r>
            <a:r>
              <a:rPr lang="en-US" altLang="en-US" b="1" dirty="0"/>
              <a:t>352</a:t>
            </a:r>
            <a:r>
              <a:rPr lang="en-US" altLang="en-US" dirty="0"/>
              <a:t> 1547 (2016)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BA0F51-2EF8-6C4D-9DF6-F246BFB08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1" y="4376223"/>
            <a:ext cx="5177052" cy="21217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CCACC1-31A8-0A4C-A2BD-9966420DA254}"/>
              </a:ext>
            </a:extLst>
          </p:cNvPr>
          <p:cNvSpPr txBox="1"/>
          <p:nvPr/>
        </p:nvSpPr>
        <p:spPr>
          <a:xfrm>
            <a:off x="4356920" y="6425055"/>
            <a:ext cx="4033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dirty="0"/>
              <a:t>Schreiber, et al., Science </a:t>
            </a:r>
            <a:r>
              <a:rPr lang="en-US" altLang="en-US" b="1" dirty="0"/>
              <a:t>349</a:t>
            </a:r>
            <a:r>
              <a:rPr lang="en-US" altLang="en-US" dirty="0"/>
              <a:t> 6250 (2015)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ED2A75-EBE4-0540-8FDE-8576E2856B54}"/>
              </a:ext>
            </a:extLst>
          </p:cNvPr>
          <p:cNvSpPr txBox="1"/>
          <p:nvPr/>
        </p:nvSpPr>
        <p:spPr>
          <a:xfrm>
            <a:off x="8316112" y="1509476"/>
            <a:ext cx="272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dirty="0">
                <a:solidFill>
                  <a:schemeClr val="accent3">
                    <a:lumMod val="50000"/>
                  </a:schemeClr>
                </a:solidFill>
                <a:latin typeface="Chalkboard" panose="03050602040202020205" pitchFamily="66" charset="77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B383BA-0E28-5F4F-A540-5BEFA82F8A24}"/>
              </a:ext>
            </a:extLst>
          </p:cNvPr>
          <p:cNvSpPr txBox="1"/>
          <p:nvPr/>
        </p:nvSpPr>
        <p:spPr>
          <a:xfrm>
            <a:off x="8978657" y="906601"/>
            <a:ext cx="3196151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8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lack of transport</a:t>
            </a:r>
          </a:p>
          <a:p>
            <a:endParaRPr lang="en-US" altLang="en-US" dirty="0">
              <a:solidFill>
                <a:schemeClr val="accent1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altLang="en-US" sz="18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memory of initial conditions</a:t>
            </a:r>
          </a:p>
          <a:p>
            <a:endParaRPr lang="en-US" altLang="en-US" sz="1800" dirty="0">
              <a:solidFill>
                <a:schemeClr val="accent1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altLang="en-US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lack of thermalization</a:t>
            </a:r>
          </a:p>
          <a:p>
            <a:endParaRPr lang="en-US" altLang="en-US" sz="1800" dirty="0">
              <a:solidFill>
                <a:schemeClr val="accent1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altLang="en-US" sz="18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macroscopic number of local conserved quantities</a:t>
            </a:r>
          </a:p>
          <a:p>
            <a:endParaRPr lang="en-US" altLang="en-US" sz="1800" dirty="0">
              <a:solidFill>
                <a:schemeClr val="accent1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altLang="en-US" sz="18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Poisson statistics of level spacing </a:t>
            </a:r>
          </a:p>
          <a:p>
            <a:endParaRPr lang="en-US" altLang="en-US" dirty="0">
              <a:solidFill>
                <a:schemeClr val="accent1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altLang="en-US" sz="18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discrete local spectrum</a:t>
            </a:r>
          </a:p>
          <a:p>
            <a:endParaRPr lang="en-US" altLang="en-US" sz="1800" dirty="0">
              <a:solidFill>
                <a:schemeClr val="accent1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altLang="en-US" sz="18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entanglement entropy area law and logarithmic time dependence </a:t>
            </a:r>
          </a:p>
          <a:p>
            <a:endParaRPr lang="en-US" altLang="en-US" sz="1800" dirty="0">
              <a:solidFill>
                <a:schemeClr val="accent1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not just ground state property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536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Pal2010.pdf">
            <a:extLst>
              <a:ext uri="{FF2B5EF4-FFF2-40B4-BE49-F238E27FC236}">
                <a16:creationId xmlns:a16="http://schemas.microsoft.com/office/drawing/2014/main" id="{163AD12C-92C3-9842-9778-5A6D35460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871" y="1748344"/>
            <a:ext cx="6208753" cy="479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791D78-A486-DB4B-8000-A43E641E7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1">
            <a:extLst>
              <a:ext uri="{FF2B5EF4-FFF2-40B4-BE49-F238E27FC236}">
                <a16:creationId xmlns:a16="http://schemas.microsoft.com/office/drawing/2014/main" id="{FE8D2CF4-75F9-1D40-8F86-4DF66A8B7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512" y="1464795"/>
            <a:ext cx="38580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/>
              <a:t>Pal &amp; </a:t>
            </a:r>
            <a:r>
              <a:rPr lang="en-US" altLang="en-US" sz="1800" dirty="0" err="1"/>
              <a:t>Huse</a:t>
            </a:r>
            <a:r>
              <a:rPr lang="en-US" altLang="en-US" sz="1800" dirty="0"/>
              <a:t>, PRB </a:t>
            </a:r>
            <a:r>
              <a:rPr lang="en-US" altLang="en-US" sz="1800" b="1" dirty="0"/>
              <a:t>82</a:t>
            </a:r>
            <a:r>
              <a:rPr lang="en-US" altLang="en-US" sz="1800" dirty="0"/>
              <a:t> 174411 (2010)</a:t>
            </a:r>
          </a:p>
        </p:txBody>
      </p:sp>
      <p:pic>
        <p:nvPicPr>
          <p:cNvPr id="6" name="Picture 6" descr="spinchain3.jpeg">
            <a:extLst>
              <a:ext uri="{FF2B5EF4-FFF2-40B4-BE49-F238E27FC236}">
                <a16:creationId xmlns:a16="http://schemas.microsoft.com/office/drawing/2014/main" id="{95B3FAA1-5CD7-DB40-8B8A-EF192413A0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12" y="2013134"/>
            <a:ext cx="5377883" cy="771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45D3EC48-8A24-CD46-B17D-5B53FE06A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512" y="3105944"/>
            <a:ext cx="50895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lack of thermalization</a:t>
            </a:r>
            <a:r>
              <a:rPr lang="en-US" altLang="en-US" sz="1800" dirty="0">
                <a:solidFill>
                  <a:srgbClr val="008000"/>
                </a:solidFill>
                <a:latin typeface="Chalkboard" panose="03050602040202020205" pitchFamily="66" charset="77"/>
              </a:rPr>
              <a:t>:  many-body localized system does not act as a thermal bath for a subsystem.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468022-27CB-6D45-836A-421CAA4A853C}"/>
              </a:ext>
            </a:extLst>
          </p:cNvPr>
          <p:cNvSpPr txBox="1"/>
          <p:nvPr/>
        </p:nvSpPr>
        <p:spPr>
          <a:xfrm>
            <a:off x="974777" y="363537"/>
            <a:ext cx="10242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Chalkboard" panose="03050602040202020205" pitchFamily="66" charset="77"/>
              </a:rPr>
              <a:t>What does localization mean in an interacting system?</a:t>
            </a:r>
          </a:p>
        </p:txBody>
      </p:sp>
    </p:spTree>
    <p:extLst>
      <p:ext uri="{BB962C8B-B14F-4D97-AF65-F5344CB8AC3E}">
        <p14:creationId xmlns:p14="http://schemas.microsoft.com/office/powerpoint/2010/main" val="1539982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1D1DE8-1E0F-0A4B-AAAA-1C8C7DDE96EC}"/>
              </a:ext>
            </a:extLst>
          </p:cNvPr>
          <p:cNvSpPr txBox="1"/>
          <p:nvPr/>
        </p:nvSpPr>
        <p:spPr>
          <a:xfrm>
            <a:off x="2513962" y="1518137"/>
            <a:ext cx="7189471" cy="464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Hamiltonian in terms of local integrals of motion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69AAA7-0B68-C941-83F4-85E64DEBD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649" y="2614300"/>
            <a:ext cx="6616700" cy="1041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C99BCF-0118-D547-93D9-B7A23EA33211}"/>
              </a:ext>
            </a:extLst>
          </p:cNvPr>
          <p:cNvSpPr txBox="1"/>
          <p:nvPr/>
        </p:nvSpPr>
        <p:spPr>
          <a:xfrm>
            <a:off x="3257176" y="3984995"/>
            <a:ext cx="5677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dirty="0" err="1"/>
              <a:t>Huse</a:t>
            </a:r>
            <a:r>
              <a:rPr lang="en-US" altLang="en-US" dirty="0"/>
              <a:t>, </a:t>
            </a:r>
            <a:r>
              <a:rPr lang="en-US" altLang="en-US" dirty="0" err="1"/>
              <a:t>Nandkishore</a:t>
            </a:r>
            <a:r>
              <a:rPr lang="en-US" altLang="en-US" dirty="0"/>
              <a:t> and </a:t>
            </a:r>
            <a:r>
              <a:rPr lang="en-US" altLang="en-US" dirty="0" err="1"/>
              <a:t>Oganesyan</a:t>
            </a:r>
            <a:r>
              <a:rPr lang="en-US" altLang="en-US" dirty="0"/>
              <a:t>, PRB </a:t>
            </a:r>
            <a:r>
              <a:rPr lang="en-US" altLang="en-US" b="1" dirty="0"/>
              <a:t>90</a:t>
            </a:r>
            <a:r>
              <a:rPr lang="en-US" altLang="en-US" dirty="0"/>
              <a:t>, 174202 (2014)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1324C0-7D10-C249-80EE-3AD91EBD7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14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962A07-ED19-484A-9BBD-848AE32A9096}"/>
              </a:ext>
            </a:extLst>
          </p:cNvPr>
          <p:cNvSpPr txBox="1"/>
          <p:nvPr/>
        </p:nvSpPr>
        <p:spPr>
          <a:xfrm>
            <a:off x="974777" y="363537"/>
            <a:ext cx="10242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Chalkboard" panose="03050602040202020205" pitchFamily="66" charset="77"/>
              </a:rPr>
              <a:t>What does localization mean in an interacting system?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E6488F-0334-745F-4063-9C95F12B20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7489" y="4825351"/>
            <a:ext cx="406400" cy="457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B9C020-1ED2-282D-A2C5-EAD37B8F59AE}"/>
              </a:ext>
            </a:extLst>
          </p:cNvPr>
          <p:cNvSpPr txBox="1"/>
          <p:nvPr/>
        </p:nvSpPr>
        <p:spPr>
          <a:xfrm>
            <a:off x="4387747" y="5282551"/>
            <a:ext cx="2865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halkboard" panose="03050602040202020205" pitchFamily="66" charset="77"/>
              </a:rPr>
              <a:t>local integral of motion</a:t>
            </a:r>
          </a:p>
        </p:txBody>
      </p:sp>
    </p:spTree>
    <p:extLst>
      <p:ext uri="{BB962C8B-B14F-4D97-AF65-F5344CB8AC3E}">
        <p14:creationId xmlns:p14="http://schemas.microsoft.com/office/powerpoint/2010/main" val="257052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8413647-AA00-CD47-A744-F8CFD9DEEB16}"/>
              </a:ext>
            </a:extLst>
          </p:cNvPr>
          <p:cNvSpPr txBox="1"/>
          <p:nvPr/>
        </p:nvSpPr>
        <p:spPr>
          <a:xfrm>
            <a:off x="1590675" y="647701"/>
            <a:ext cx="9010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questions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B40FAF-F627-074E-A47E-75815A181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80F6C8-6B65-6644-8B58-39CA5DF64271}"/>
              </a:ext>
            </a:extLst>
          </p:cNvPr>
          <p:cNvSpPr txBox="1"/>
          <p:nvPr/>
        </p:nvSpPr>
        <p:spPr>
          <a:xfrm>
            <a:off x="730155" y="1578674"/>
            <a:ext cx="10734135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Is many-body localization stable in the thermodynamic limit?</a:t>
            </a:r>
          </a:p>
          <a:p>
            <a:endParaRPr lang="en-US" sz="2000" dirty="0">
              <a:solidFill>
                <a:schemeClr val="accent1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halkboard" panose="03050602040202020205" pitchFamily="66" charset="77"/>
              </a:rPr>
              <a:t>What is the nature of the transition?  Is there an intermediate phase?  A mobility edge?</a:t>
            </a:r>
          </a:p>
          <a:p>
            <a:endParaRPr lang="en-US" sz="2000" dirty="0">
              <a:solidFill>
                <a:schemeClr val="accent6">
                  <a:lumMod val="75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halkboard" panose="03050602040202020205" pitchFamily="66" charset="77"/>
              </a:rPr>
              <a:t>Is there localization for d&gt;1?  </a:t>
            </a:r>
          </a:p>
          <a:p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halkboard" panose="03050602040202020205" pitchFamily="66" charset="77"/>
              </a:rPr>
              <a:t>Can localization persist in the presence of external coupling?</a:t>
            </a:r>
          </a:p>
          <a:p>
            <a:endParaRPr lang="en-US" sz="2000" dirty="0">
              <a:solidFill>
                <a:schemeClr val="accent4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What novel nonequilibrium states might arise?  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Can the local memory retention be used in quantum computing?</a:t>
            </a: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sz="2000" dirty="0">
                <a:solidFill>
                  <a:srgbClr val="7030A0"/>
                </a:solidFill>
                <a:latin typeface="Chalkboard" panose="03050602040202020205" pitchFamily="66" charset="77"/>
              </a:rPr>
              <a:t>What new aspects of localization arise in multi-component systems?</a:t>
            </a:r>
          </a:p>
        </p:txBody>
      </p:sp>
    </p:spTree>
    <p:extLst>
      <p:ext uri="{BB962C8B-B14F-4D97-AF65-F5344CB8AC3E}">
        <p14:creationId xmlns:p14="http://schemas.microsoft.com/office/powerpoint/2010/main" val="289912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38FEB7-3C5E-2E4A-B028-D676825B5CBD}"/>
              </a:ext>
            </a:extLst>
          </p:cNvPr>
          <p:cNvSpPr txBox="1"/>
          <p:nvPr/>
        </p:nvSpPr>
        <p:spPr>
          <a:xfrm>
            <a:off x="442912" y="2366706"/>
            <a:ext cx="11306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Chalkboard" panose="03050602040202020205" pitchFamily="66" charset="77"/>
              </a:rPr>
              <a:t>Fermi-Hubbard model with charge and spin disorder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15CF60-C867-9049-A4A8-3F5FDCC0A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478" y="3184683"/>
            <a:ext cx="8365945" cy="10250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A97623-C363-F441-AA27-3B650732B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6713" y="4265989"/>
            <a:ext cx="3416300" cy="8144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330051-156D-5641-A53B-0F2388EC3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9614" y="5286806"/>
            <a:ext cx="2246243" cy="3761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F19501-686F-AA4F-81CA-9A4C0B3D5A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5723" y="5335585"/>
            <a:ext cx="2362559" cy="2785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D3C2FCB-AC31-844C-BC53-3CB023FACCC4}"/>
              </a:ext>
            </a:extLst>
          </p:cNvPr>
          <p:cNvSpPr txBox="1"/>
          <p:nvPr/>
        </p:nvSpPr>
        <p:spPr>
          <a:xfrm>
            <a:off x="9074978" y="5685826"/>
            <a:ext cx="2080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spin disorder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EE3BB8-93A5-6547-A835-468D477F7D23}"/>
              </a:ext>
            </a:extLst>
          </p:cNvPr>
          <p:cNvSpPr txBox="1"/>
          <p:nvPr/>
        </p:nvSpPr>
        <p:spPr>
          <a:xfrm>
            <a:off x="772051" y="5685826"/>
            <a:ext cx="2456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charge disorder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21EF43-3CF4-AA43-A673-1902D24B7B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9614" y="6196195"/>
            <a:ext cx="2782878" cy="3827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0A3CCCC-C0C0-6F41-B061-1936CDA764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35723" y="6196195"/>
            <a:ext cx="2679700" cy="37437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A2A3305-0ED9-D742-BE38-0DCAAD835A9E}"/>
              </a:ext>
            </a:extLst>
          </p:cNvPr>
          <p:cNvSpPr txBox="1"/>
          <p:nvPr/>
        </p:nvSpPr>
        <p:spPr>
          <a:xfrm>
            <a:off x="772051" y="4708797"/>
            <a:ext cx="230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charge density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C41251-4B1F-294B-A7D2-B972E57666AC}"/>
              </a:ext>
            </a:extLst>
          </p:cNvPr>
          <p:cNvSpPr txBox="1"/>
          <p:nvPr/>
        </p:nvSpPr>
        <p:spPr>
          <a:xfrm>
            <a:off x="8893711" y="4708797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magnetization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B97EF7-B8AF-90D3-6B41-6FFC5E549E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38290" y="269192"/>
            <a:ext cx="3159992" cy="18745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F8345C-F741-4019-6977-5AC2680ABB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41053" y="783721"/>
            <a:ext cx="2194036" cy="1437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F4C08A-04D4-A628-07F4-D0C66AE85C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49614" y="300711"/>
            <a:ext cx="1287504" cy="20659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FD0A37-EBF4-AC25-F42E-ECE4D3415F7A}"/>
              </a:ext>
            </a:extLst>
          </p:cNvPr>
          <p:cNvSpPr txBox="1"/>
          <p:nvPr/>
        </p:nvSpPr>
        <p:spPr>
          <a:xfrm>
            <a:off x="8303042" y="2053864"/>
            <a:ext cx="1266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Kondov</a:t>
            </a:r>
            <a:r>
              <a:rPr lang="en-US" sz="1200" dirty="0"/>
              <a:t> PRL 2015</a:t>
            </a:r>
          </a:p>
        </p:txBody>
      </p:sp>
    </p:spTree>
    <p:extLst>
      <p:ext uri="{BB962C8B-B14F-4D97-AF65-F5344CB8AC3E}">
        <p14:creationId xmlns:p14="http://schemas.microsoft.com/office/powerpoint/2010/main" val="2221398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CE6BF7-5226-DF55-0D8E-1DD4EFD9B8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1000F0F-77C5-0D31-741F-6736EB57EC64}"/>
              </a:ext>
            </a:extLst>
          </p:cNvPr>
          <p:cNvSpPr/>
          <p:nvPr/>
        </p:nvSpPr>
        <p:spPr>
          <a:xfrm>
            <a:off x="1327814" y="3988638"/>
            <a:ext cx="10238930" cy="1417983"/>
          </a:xfrm>
          <a:prstGeom prst="roundRect">
            <a:avLst/>
          </a:prstGeom>
          <a:solidFill>
            <a:srgbClr val="F0E7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EB565E-5B88-2538-8764-3924FA98F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17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235D56-F850-97CC-E734-8F84B3479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4297" y="669032"/>
            <a:ext cx="75118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u="sng" dirty="0">
                <a:solidFill>
                  <a:schemeClr val="accent4">
                    <a:lumMod val="50000"/>
                  </a:schemeClr>
                </a:solidFill>
                <a:latin typeface="Chalkboard" panose="03050602040202020205" pitchFamily="66" charset="77"/>
              </a:rPr>
              <a:t>Outline</a:t>
            </a:r>
          </a:p>
          <a:p>
            <a:pPr eaLnBrk="1" hangingPunct="1"/>
            <a:endParaRPr lang="en-US" altLang="en-US" sz="1600" dirty="0">
              <a:solidFill>
                <a:schemeClr val="accent4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sz="3200" dirty="0">
                <a:solidFill>
                  <a:schemeClr val="bg1">
                    <a:lumMod val="65000"/>
                  </a:schemeClr>
                </a:solidFill>
                <a:latin typeface="Chalkboard" panose="03050602040202020205" pitchFamily="66" charset="77"/>
              </a:rPr>
              <a:t>equilibrium in closed systems</a:t>
            </a:r>
          </a:p>
          <a:p>
            <a:pPr eaLnBrk="1" hangingPunct="1"/>
            <a:endParaRPr lang="en-US" altLang="en-US" sz="3200" dirty="0">
              <a:solidFill>
                <a:schemeClr val="bg1">
                  <a:lumMod val="65000"/>
                </a:schemeClr>
              </a:solidFill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sz="3200" dirty="0">
                <a:solidFill>
                  <a:schemeClr val="bg1">
                    <a:lumMod val="65000"/>
                  </a:schemeClr>
                </a:solidFill>
                <a:latin typeface="Chalkboard" panose="03050602040202020205" pitchFamily="66" charset="77"/>
              </a:rPr>
              <a:t>systems which don’t equilibrate</a:t>
            </a:r>
          </a:p>
          <a:p>
            <a:pPr eaLnBrk="1" hangingPunct="1"/>
            <a:endParaRPr lang="en-US" altLang="en-US" sz="3200" dirty="0">
              <a:solidFill>
                <a:schemeClr val="accent4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sz="3200" dirty="0">
                <a:solidFill>
                  <a:schemeClr val="accent4">
                    <a:lumMod val="50000"/>
                  </a:schemeClr>
                </a:solidFill>
                <a:latin typeface="Chalkboard" panose="03050602040202020205" pitchFamily="66" charset="77"/>
              </a:rPr>
              <a:t>the Fermi Hubbard model with disorder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2E0D745-C772-D017-886F-135E5197284B}"/>
              </a:ext>
            </a:extLst>
          </p:cNvPr>
          <p:cNvSpPr/>
          <p:nvPr/>
        </p:nvSpPr>
        <p:spPr>
          <a:xfrm>
            <a:off x="603600" y="3204697"/>
            <a:ext cx="8429764" cy="75754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B07F43-C58A-5607-3C1A-94ADF0F4A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740" y="4097466"/>
            <a:ext cx="101040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dirty="0">
                <a:solidFill>
                  <a:srgbClr val="7853AD"/>
                </a:solidFill>
                <a:latin typeface="Chalkboard" panose="03050602040202020205" pitchFamily="66" charset="77"/>
              </a:rPr>
              <a:t>How does the entanglement grow with time?  </a:t>
            </a:r>
          </a:p>
          <a:p>
            <a:r>
              <a:rPr lang="en-US" dirty="0">
                <a:solidFill>
                  <a:srgbClr val="7853AD"/>
                </a:solidFill>
                <a:latin typeface="Chalkboard" panose="03050602040202020205" pitchFamily="66" charset="77"/>
              </a:rPr>
              <a:t>What are the contributions of charge and spin to this growth?  </a:t>
            </a:r>
          </a:p>
          <a:p>
            <a:r>
              <a:rPr lang="en-US" dirty="0">
                <a:solidFill>
                  <a:srgbClr val="7853AD"/>
                </a:solidFill>
                <a:latin typeface="Chalkboard" panose="03050602040202020205" pitchFamily="66" charset="77"/>
              </a:rPr>
              <a:t>How might disorder in charge and spin be used to control this growth?</a:t>
            </a:r>
          </a:p>
        </p:txBody>
      </p:sp>
    </p:spTree>
    <p:extLst>
      <p:ext uri="{BB962C8B-B14F-4D97-AF65-F5344CB8AC3E}">
        <p14:creationId xmlns:p14="http://schemas.microsoft.com/office/powerpoint/2010/main" val="1952487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A230B93-C79B-8642-BAF7-8DF9555934E4}"/>
              </a:ext>
            </a:extLst>
          </p:cNvPr>
          <p:cNvSpPr txBox="1"/>
          <p:nvPr/>
        </p:nvSpPr>
        <p:spPr>
          <a:xfrm>
            <a:off x="541650" y="2511785"/>
            <a:ext cx="59298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halkboard" panose="03050602040202020205" pitchFamily="66" charset="77"/>
              </a:rPr>
              <a:t>Identifying distinct phases of matter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halkboard" panose="03050602040202020205" pitchFamily="66" charset="77"/>
              </a:rPr>
              <a:t>Controlling entanglement for quantum computation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halkboard" panose="03050602040202020205" pitchFamily="66" charset="77"/>
              </a:rPr>
              <a:t>Understanding how quantum systems approach thermal equilibrium</a:t>
            </a:r>
            <a:endParaRPr lang="en-US" sz="2400" dirty="0">
              <a:solidFill>
                <a:srgbClr val="C00000"/>
              </a:solidFill>
              <a:latin typeface="Chalkboard" panose="03050602040202020205" pitchFamily="66" charset="77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20F5AD1-11C5-5812-980A-19C1D98338AB}"/>
              </a:ext>
            </a:extLst>
          </p:cNvPr>
          <p:cNvGrpSpPr/>
          <p:nvPr/>
        </p:nvGrpSpPr>
        <p:grpSpPr>
          <a:xfrm>
            <a:off x="7895613" y="2621486"/>
            <a:ext cx="3110014" cy="859795"/>
            <a:chOff x="7345017" y="1560639"/>
            <a:chExt cx="3110014" cy="85979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E0E28D4-D3B6-E9DA-FEB7-4389C49D7492}"/>
                </a:ext>
              </a:extLst>
            </p:cNvPr>
            <p:cNvSpPr/>
            <p:nvPr/>
          </p:nvSpPr>
          <p:spPr>
            <a:xfrm>
              <a:off x="8900024" y="1560639"/>
              <a:ext cx="1555007" cy="85979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F253D4A-BE97-9B10-88D7-BC5010A73F56}"/>
                </a:ext>
              </a:extLst>
            </p:cNvPr>
            <p:cNvSpPr/>
            <p:nvPr/>
          </p:nvSpPr>
          <p:spPr>
            <a:xfrm>
              <a:off x="7345017" y="1560639"/>
              <a:ext cx="1555007" cy="85979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3674508-A897-701A-B2AC-32AF976A16AF}"/>
                </a:ext>
              </a:extLst>
            </p:cNvPr>
            <p:cNvSpPr txBox="1"/>
            <p:nvPr/>
          </p:nvSpPr>
          <p:spPr>
            <a:xfrm>
              <a:off x="7990961" y="1805870"/>
              <a:ext cx="1818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                          B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2388D6D8-EA24-6F99-3410-5CA8CEC7F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4805" y="3785540"/>
            <a:ext cx="2076886" cy="3343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9BFD82-2AE7-17AB-788F-4A56B840D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3444" y="4363336"/>
            <a:ext cx="3359607" cy="36668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E868C19-3991-307E-2E40-C239DC60DF5C}"/>
              </a:ext>
            </a:extLst>
          </p:cNvPr>
          <p:cNvSpPr txBox="1"/>
          <p:nvPr/>
        </p:nvSpPr>
        <p:spPr>
          <a:xfrm>
            <a:off x="6810902" y="1357217"/>
            <a:ext cx="52046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How to quantify entanglement?</a:t>
            </a:r>
          </a:p>
          <a:p>
            <a:pPr algn="ctr"/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halkboard" panose="03050602040202020205" pitchFamily="66" charset="77"/>
              </a:rPr>
              <a:t>entanglement entropy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ABD18C-83E2-8585-C3C5-C9890C20A3ED}"/>
              </a:ext>
            </a:extLst>
          </p:cNvPr>
          <p:cNvSpPr txBox="1"/>
          <p:nvPr/>
        </p:nvSpPr>
        <p:spPr>
          <a:xfrm>
            <a:off x="541650" y="523708"/>
            <a:ext cx="4993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Why study entanglement?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24BD572-7B0A-1FF1-EBFC-B3F4006FC457}"/>
              </a:ext>
            </a:extLst>
          </p:cNvPr>
          <p:cNvGrpSpPr/>
          <p:nvPr/>
        </p:nvGrpSpPr>
        <p:grpSpPr>
          <a:xfrm>
            <a:off x="541650" y="1237579"/>
            <a:ext cx="4839449" cy="1012007"/>
            <a:chOff x="1122071" y="3311295"/>
            <a:chExt cx="9693889" cy="2054993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BEBEB86-E702-4539-11A2-D795D311A00C}"/>
                </a:ext>
              </a:extLst>
            </p:cNvPr>
            <p:cNvGrpSpPr/>
            <p:nvPr/>
          </p:nvGrpSpPr>
          <p:grpSpPr>
            <a:xfrm>
              <a:off x="1122071" y="3311295"/>
              <a:ext cx="9040667" cy="2054993"/>
              <a:chOff x="1099517" y="1981752"/>
              <a:chExt cx="10153348" cy="2171700"/>
            </a:xfrm>
          </p:grpSpPr>
          <p:pic>
            <p:nvPicPr>
              <p:cNvPr id="31" name="Picture 30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8C1DE6DE-D002-DBE0-9DBE-B831B817EA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99517" y="1981752"/>
                <a:ext cx="2819400" cy="2171700"/>
              </a:xfrm>
              <a:prstGeom prst="rect">
                <a:avLst/>
              </a:prstGeom>
            </p:spPr>
          </p:pic>
          <p:pic>
            <p:nvPicPr>
              <p:cNvPr id="32" name="Picture 31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59308E1D-C4B3-9CBB-7679-3EB8EBD77F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57924" y="2172124"/>
                <a:ext cx="3714386" cy="1830277"/>
              </a:xfrm>
              <a:prstGeom prst="rect">
                <a:avLst/>
              </a:prstGeom>
            </p:spPr>
          </p:pic>
          <p:pic>
            <p:nvPicPr>
              <p:cNvPr id="33" name="Picture 32" descr="Chart, bubble chart&#10;&#10;Description automatically generated">
                <a:extLst>
                  <a:ext uri="{FF2B5EF4-FFF2-40B4-BE49-F238E27FC236}">
                    <a16:creationId xmlns:a16="http://schemas.microsoft.com/office/drawing/2014/main" id="{E5E89D68-2A45-440C-7061-EA247DF81E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74768" y="2522743"/>
                <a:ext cx="893075" cy="1089715"/>
              </a:xfrm>
              <a:prstGeom prst="rect">
                <a:avLst/>
              </a:prstGeom>
            </p:spPr>
          </p:pic>
          <p:pic>
            <p:nvPicPr>
              <p:cNvPr id="34" name="Picture 33" descr="Chart, bubble chart&#10;&#10;Description automatically generated">
                <a:extLst>
                  <a:ext uri="{FF2B5EF4-FFF2-40B4-BE49-F238E27FC236}">
                    <a16:creationId xmlns:a16="http://schemas.microsoft.com/office/drawing/2014/main" id="{1B4B3864-B287-FCF9-24CF-54ACE3469F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429172" y="2486721"/>
                <a:ext cx="742045" cy="965379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2577880C-8A08-F21D-6483-DA96A04960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986165" y="3339408"/>
                <a:ext cx="266700" cy="273050"/>
              </a:xfrm>
              <a:prstGeom prst="rect">
                <a:avLst/>
              </a:prstGeom>
            </p:spPr>
          </p:pic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00BFEA0-DE0E-320C-BD67-B613D6CEFA09}"/>
                  </a:ext>
                </a:extLst>
              </p:cNvPr>
              <p:cNvSpPr/>
              <p:nvPr/>
            </p:nvSpPr>
            <p:spPr>
              <a:xfrm>
                <a:off x="4850296" y="3429000"/>
                <a:ext cx="208721" cy="31998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5BDB4DEA-97FD-3003-17D5-253FCD79497C}"/>
                    </a:ext>
                  </a:extLst>
                </p14:cNvPr>
                <p14:cNvContentPartPr/>
                <p14:nvPr/>
              </p14:nvContentPartPr>
              <p14:xfrm>
                <a:off x="9139250" y="3789127"/>
                <a:ext cx="53640" cy="12448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87DB0C85-1800-42B0-225E-2927BDE95F0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116900" y="3766769"/>
                  <a:ext cx="97446" cy="1288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3375CF2-8ED9-53BB-702A-164260A17252}"/>
                    </a:ext>
                  </a:extLst>
                </p14:cNvPr>
                <p14:cNvContentPartPr/>
                <p14:nvPr/>
              </p14:nvContentPartPr>
              <p14:xfrm>
                <a:off x="4364875" y="3718027"/>
                <a:ext cx="833760" cy="138708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DC18979D-120F-BAAB-DCF3-7F87F43E06C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342095" y="3695669"/>
                  <a:ext cx="878409" cy="14309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35A543EC-D7F1-3403-A67F-4B30CDA48E0C}"/>
                    </a:ext>
                  </a:extLst>
                </p14:cNvPr>
                <p14:cNvContentPartPr/>
                <p14:nvPr/>
              </p14:nvContentPartPr>
              <p14:xfrm>
                <a:off x="3729313" y="3829637"/>
                <a:ext cx="53640" cy="124488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D0D3D9B7-8234-263D-5ECB-5EAF8244351F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706963" y="3807279"/>
                  <a:ext cx="97446" cy="12887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B3A5777A-E4C2-3727-B983-B33038523F6F}"/>
                    </a:ext>
                  </a:extLst>
                </p14:cNvPr>
                <p14:cNvContentPartPr/>
                <p14:nvPr/>
              </p14:nvContentPartPr>
              <p14:xfrm>
                <a:off x="9982200" y="3702226"/>
                <a:ext cx="833760" cy="138708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88B3F588-6876-3596-B7B6-CEBBFB0F2507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9959420" y="3679868"/>
                  <a:ext cx="878409" cy="14309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0C01B317-FAF8-6FBF-BAC3-0FB85E1928E0}"/>
                    </a:ext>
                  </a:extLst>
                </p14:cNvPr>
                <p14:cNvContentPartPr/>
                <p14:nvPr/>
              </p14:nvContentPartPr>
              <p14:xfrm>
                <a:off x="5388553" y="4388717"/>
                <a:ext cx="393120" cy="684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ED417835-B881-1C91-A0DE-44A6B579B5AF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5365803" y="4367342"/>
                  <a:ext cx="437710" cy="487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9D27D140-553C-213F-D6A1-CE8A44BE374A}"/>
                    </a:ext>
                  </a:extLst>
                </p14:cNvPr>
                <p14:cNvContentPartPr/>
                <p14:nvPr/>
              </p14:nvContentPartPr>
              <p14:xfrm>
                <a:off x="5586553" y="4155437"/>
                <a:ext cx="25200" cy="475200"/>
              </p14:xfrm>
            </p:contentPart>
          </mc:Choice>
          <mc:Fallback xmlns=""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C6CB94BB-234A-7578-C862-AFD571610B0E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5564053" y="4133106"/>
                  <a:ext cx="69300" cy="518968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F4E600B-76EF-AF57-A29A-44BED4D5A3B6}"/>
              </a:ext>
            </a:extLst>
          </p:cNvPr>
          <p:cNvSpPr/>
          <p:nvPr/>
        </p:nvSpPr>
        <p:spPr>
          <a:xfrm>
            <a:off x="1686218" y="5436541"/>
            <a:ext cx="9274053" cy="1072811"/>
          </a:xfrm>
          <a:prstGeom prst="roundRect">
            <a:avLst/>
          </a:prstGeom>
          <a:solidFill>
            <a:schemeClr val="accent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C6C85B-8F59-9D8B-F669-5142EE980719}"/>
              </a:ext>
            </a:extLst>
          </p:cNvPr>
          <p:cNvSpPr txBox="1"/>
          <p:nvPr/>
        </p:nvSpPr>
        <p:spPr>
          <a:xfrm>
            <a:off x="1818999" y="5538054"/>
            <a:ext cx="909088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Chalkboard" panose="03050602040202020205" pitchFamily="66" charset="77"/>
              </a:rPr>
              <a:t>next</a:t>
            </a:r>
            <a:r>
              <a:rPr lang="en-US" sz="2800" dirty="0">
                <a:latin typeface="Chalkboard" panose="03050602040202020205" pitchFamily="66" charset="77"/>
              </a:rPr>
              <a:t>: </a:t>
            </a:r>
            <a:r>
              <a:rPr lang="en-US" sz="2400" dirty="0">
                <a:latin typeface="Chalkboard" panose="03050602040202020205" pitchFamily="66" charset="77"/>
              </a:rPr>
              <a:t>S(t) in noninteracting system -&gt; S(t) in interacting system</a:t>
            </a:r>
          </a:p>
          <a:p>
            <a:r>
              <a:rPr lang="en-US" sz="2400" dirty="0">
                <a:latin typeface="Chalkboard" panose="03050602040202020205" pitchFamily="66" charset="77"/>
              </a:rPr>
              <a:t>        -&gt; understanding charge and spin contributions </a:t>
            </a:r>
          </a:p>
        </p:txBody>
      </p:sp>
    </p:spTree>
    <p:extLst>
      <p:ext uri="{BB962C8B-B14F-4D97-AF65-F5344CB8AC3E}">
        <p14:creationId xmlns:p14="http://schemas.microsoft.com/office/powerpoint/2010/main" val="1938625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CFDF0-48DC-6565-E3F7-B87D4E3D9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1E301E5-B3CB-8A8C-B9ED-650F01BD0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872" y="1680022"/>
            <a:ext cx="2269419" cy="7798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032346B-0333-56FB-B7DC-6AC8C72D2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265" y="2596601"/>
            <a:ext cx="3674525" cy="258997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2A75C50-AD81-3C81-44B6-5000C9644532}"/>
              </a:ext>
            </a:extLst>
          </p:cNvPr>
          <p:cNvSpPr txBox="1"/>
          <p:nvPr/>
        </p:nvSpPr>
        <p:spPr>
          <a:xfrm>
            <a:off x="2518166" y="5092520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21702D"/>
                </a:solidFill>
              </a:rPr>
              <a:t>time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9B58D3-DD0E-F42F-E1CF-17C615BD577D}"/>
              </a:ext>
            </a:extLst>
          </p:cNvPr>
          <p:cNvSpPr txBox="1"/>
          <p:nvPr/>
        </p:nvSpPr>
        <p:spPr>
          <a:xfrm rot="16200000">
            <a:off x="-681573" y="3576043"/>
            <a:ext cx="2983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21702D"/>
                </a:solidFill>
              </a:rPr>
              <a:t>entanglement entropy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CEF788B-4BF9-B50B-5029-B61A5FA6F722}"/>
              </a:ext>
            </a:extLst>
          </p:cNvPr>
          <p:cNvSpPr txBox="1"/>
          <p:nvPr/>
        </p:nvSpPr>
        <p:spPr>
          <a:xfrm>
            <a:off x="414519" y="355176"/>
            <a:ext cx="10657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Disorder impedes entanglement growth and equilibration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81BB76-456E-0229-B225-B04686DC29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7489" y="4825351"/>
            <a:ext cx="406400" cy="457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92F4BF-4624-4AC6-CF9E-4F8BF0D164F9}"/>
              </a:ext>
            </a:extLst>
          </p:cNvPr>
          <p:cNvSpPr txBox="1"/>
          <p:nvPr/>
        </p:nvSpPr>
        <p:spPr>
          <a:xfrm>
            <a:off x="6589860" y="1076753"/>
            <a:ext cx="4750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halkboard" panose="03050602040202020205" pitchFamily="66" charset="77"/>
              </a:rPr>
              <a:t>interacting spinless Fermions + disorder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89CBC2-08B3-FDE3-3546-A21C775FA3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0099" y="2505237"/>
            <a:ext cx="3972081" cy="32200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3650860-00A0-00FD-840F-AD9C34058EE2}"/>
              </a:ext>
            </a:extLst>
          </p:cNvPr>
          <p:cNvSpPr txBox="1"/>
          <p:nvPr/>
        </p:nvSpPr>
        <p:spPr>
          <a:xfrm>
            <a:off x="7459581" y="5547613"/>
            <a:ext cx="42079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Bardarson</a:t>
            </a:r>
            <a:r>
              <a:rPr lang="en-US" sz="1400" dirty="0"/>
              <a:t>, Pollmann, &amp; Moore, PRL </a:t>
            </a:r>
            <a:r>
              <a:rPr lang="en-US" sz="1400" b="1" dirty="0"/>
              <a:t>109</a:t>
            </a:r>
            <a:r>
              <a:rPr lang="en-US" sz="1400" dirty="0"/>
              <a:t> 017202 (2012)</a:t>
            </a:r>
          </a:p>
          <a:p>
            <a:r>
              <a:rPr lang="en-US" sz="1400" dirty="0"/>
              <a:t>Huse &amp; Oganesyan, PRB </a:t>
            </a:r>
            <a:r>
              <a:rPr lang="en-US" sz="1400" b="1" dirty="0"/>
              <a:t>90</a:t>
            </a:r>
            <a:r>
              <a:rPr lang="en-US" sz="1400" dirty="0"/>
              <a:t> 174202 (2014)</a:t>
            </a:r>
          </a:p>
          <a:p>
            <a:r>
              <a:rPr lang="en-US" sz="1400" dirty="0" err="1"/>
              <a:t>Serbyn</a:t>
            </a:r>
            <a:r>
              <a:rPr lang="en-US" sz="1400" dirty="0"/>
              <a:t> &amp; </a:t>
            </a:r>
            <a:r>
              <a:rPr lang="en-US" sz="1400" dirty="0" err="1"/>
              <a:t>Abanin</a:t>
            </a:r>
            <a:r>
              <a:rPr lang="en-US" sz="1400" dirty="0"/>
              <a:t>, PRL </a:t>
            </a:r>
            <a:r>
              <a:rPr lang="en-US" sz="1400" b="1" dirty="0"/>
              <a:t>110</a:t>
            </a:r>
            <a:r>
              <a:rPr lang="en-US" sz="1400" dirty="0"/>
              <a:t> 260601 (2013)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026ADF-0759-2E4B-73E4-D2A8F138AD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9569" y="1724906"/>
            <a:ext cx="4957959" cy="7803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A197F16-B379-4E48-5D35-9A9EC9491EA8}"/>
              </a:ext>
            </a:extLst>
          </p:cNvPr>
          <p:cNvSpPr txBox="1"/>
          <p:nvPr/>
        </p:nvSpPr>
        <p:spPr>
          <a:xfrm>
            <a:off x="4387747" y="5282551"/>
            <a:ext cx="2865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halkboard" panose="03050602040202020205" pitchFamily="66" charset="77"/>
              </a:rPr>
              <a:t>local integral of motion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4A0317-9ECC-7C76-7D62-FBA7C98AC2B1}"/>
              </a:ext>
            </a:extLst>
          </p:cNvPr>
          <p:cNvSpPr txBox="1"/>
          <p:nvPr/>
        </p:nvSpPr>
        <p:spPr>
          <a:xfrm>
            <a:off x="645909" y="1100129"/>
            <a:ext cx="4768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halkboard" panose="03050602040202020205" pitchFamily="66" charset="77"/>
              </a:rPr>
              <a:t>non-interacting tight-binding + disorder</a:t>
            </a:r>
          </a:p>
        </p:txBody>
      </p:sp>
    </p:spTree>
    <p:extLst>
      <p:ext uri="{BB962C8B-B14F-4D97-AF65-F5344CB8AC3E}">
        <p14:creationId xmlns:p14="http://schemas.microsoft.com/office/powerpoint/2010/main" val="3752614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A69D4E-2C51-6A47-BC75-7A201AFFE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2</a:t>
            </a:fld>
            <a:endParaRPr lang="en-US"/>
          </a:p>
        </p:txBody>
      </p:sp>
      <p:pic>
        <p:nvPicPr>
          <p:cNvPr id="3" name="Picture 1" descr="collage2.pdf">
            <a:extLst>
              <a:ext uri="{FF2B5EF4-FFF2-40B4-BE49-F238E27FC236}">
                <a16:creationId xmlns:a16="http://schemas.microsoft.com/office/drawing/2014/main" id="{68C81900-AF49-694F-A2D3-E35CBB1174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680" y="680800"/>
            <a:ext cx="8042640" cy="49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95282078-DCF0-0E41-AEE8-5B5D26451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9481" y="5780881"/>
            <a:ext cx="77930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trike="sngStrike" dirty="0">
                <a:latin typeface="Chalkboard" panose="03050602040202020205" pitchFamily="66" charset="77"/>
              </a:rPr>
              <a:t>What does disorder do to strongly correlated systems?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32514C4-3BFB-DF4A-88EA-D13CB23D0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450" y="6279851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8000"/>
                </a:solidFill>
                <a:latin typeface="Chalkboard" panose="03050602040202020205" pitchFamily="66" charset="77"/>
              </a:rPr>
              <a:t>What do interactions do to disordered systems?</a:t>
            </a:r>
          </a:p>
        </p:txBody>
      </p:sp>
    </p:spTree>
    <p:extLst>
      <p:ext uri="{BB962C8B-B14F-4D97-AF65-F5344CB8AC3E}">
        <p14:creationId xmlns:p14="http://schemas.microsoft.com/office/powerpoint/2010/main" val="20632690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5056A-CB24-8403-F796-44B1978F7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905BCF-3900-56F2-0F0B-1D120FD170B3}"/>
              </a:ext>
            </a:extLst>
          </p:cNvPr>
          <p:cNvSpPr txBox="1"/>
          <p:nvPr/>
        </p:nvSpPr>
        <p:spPr>
          <a:xfrm>
            <a:off x="445770" y="275344"/>
            <a:ext cx="10915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Chalkboard" panose="03050602040202020205" pitchFamily="66" charset="77"/>
              </a:rPr>
              <a:t>Experiments in cold-atom systems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F82F76-7C9C-FD3C-3737-35CFA115A236}"/>
              </a:ext>
            </a:extLst>
          </p:cNvPr>
          <p:cNvSpPr txBox="1"/>
          <p:nvPr/>
        </p:nvSpPr>
        <p:spPr>
          <a:xfrm>
            <a:off x="2067697" y="5942945"/>
            <a:ext cx="6744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Lukin</a:t>
            </a:r>
            <a:r>
              <a:rPr lang="en-US" dirty="0"/>
              <a:t>, </a:t>
            </a:r>
            <a:r>
              <a:rPr lang="en-US" dirty="0" err="1"/>
              <a:t>Rispoli</a:t>
            </a:r>
            <a:r>
              <a:rPr lang="en-US" dirty="0"/>
              <a:t>, </a:t>
            </a:r>
            <a:r>
              <a:rPr lang="en-US" dirty="0" err="1"/>
              <a:t>Schittko</a:t>
            </a:r>
            <a:r>
              <a:rPr lang="en-US" dirty="0"/>
              <a:t>, Tai, Kaufman, Choi, </a:t>
            </a:r>
            <a:r>
              <a:rPr lang="en-US" dirty="0" err="1"/>
              <a:t>Khemani</a:t>
            </a:r>
            <a:r>
              <a:rPr lang="en-US" dirty="0"/>
              <a:t>, Leonard, Greiner</a:t>
            </a:r>
          </a:p>
          <a:p>
            <a:r>
              <a:rPr lang="en-US" dirty="0"/>
              <a:t>Science </a:t>
            </a:r>
            <a:r>
              <a:rPr lang="en-US" b="1" dirty="0"/>
              <a:t>364</a:t>
            </a:r>
            <a:r>
              <a:rPr lang="en-US" dirty="0"/>
              <a:t> 256 (2019)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C3E507-B48C-5912-CFE1-7721819104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961" y="1306441"/>
            <a:ext cx="4856078" cy="13440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FC1443F-9E46-C2AA-96A8-60C9B2151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6262" y="2945130"/>
            <a:ext cx="4097332" cy="26809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BE8A73-5D58-F743-5B6A-E150D0E2F0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8406" y="2945130"/>
            <a:ext cx="4097332" cy="27032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324E35-EA4A-B344-320F-B9843B1BF74F}"/>
              </a:ext>
            </a:extLst>
          </p:cNvPr>
          <p:cNvSpPr txBox="1"/>
          <p:nvPr/>
        </p:nvSpPr>
        <p:spPr>
          <a:xfrm>
            <a:off x="854985" y="1306441"/>
            <a:ext cx="2425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halkboard" panose="03050602040202020205" pitchFamily="66" charset="77"/>
              </a:rPr>
              <a:t>Bose-Hubbard </a:t>
            </a:r>
          </a:p>
          <a:p>
            <a:pPr algn="ctr"/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halkboard" panose="03050602040202020205" pitchFamily="66" charset="77"/>
              </a:rPr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32725575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882ECFA-B8BB-B74F-8127-A271424E9C3A}"/>
              </a:ext>
            </a:extLst>
          </p:cNvPr>
          <p:cNvSpPr txBox="1"/>
          <p:nvPr/>
        </p:nvSpPr>
        <p:spPr>
          <a:xfrm>
            <a:off x="4556889" y="6304847"/>
            <a:ext cx="1175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time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B41226-3E55-8BBE-808F-40A2D7CB8FE1}"/>
              </a:ext>
            </a:extLst>
          </p:cNvPr>
          <p:cNvSpPr txBox="1"/>
          <p:nvPr/>
        </p:nvSpPr>
        <p:spPr>
          <a:xfrm>
            <a:off x="273626" y="244187"/>
            <a:ext cx="116105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Entanglement growth in disordered Fermi-Hubbard model </a:t>
            </a:r>
          </a:p>
          <a:p>
            <a:pPr algn="ctr"/>
            <a:r>
              <a:rPr lang="en-US" sz="3200" dirty="0">
                <a:latin typeface="Chalkboard" panose="03050602040202020205" pitchFamily="66" charset="77"/>
              </a:rPr>
              <a:t>comparing </a:t>
            </a:r>
            <a:r>
              <a:rPr lang="en-US" sz="3200" dirty="0" err="1">
                <a:latin typeface="Chalkboard" panose="03050602040202020205" pitchFamily="66" charset="77"/>
              </a:rPr>
              <a:t>W</a:t>
            </a:r>
            <a:r>
              <a:rPr lang="en-US" sz="3200" baseline="-25000" dirty="0" err="1">
                <a:latin typeface="Chalkboard" panose="03050602040202020205" pitchFamily="66" charset="77"/>
              </a:rPr>
              <a:t>ch</a:t>
            </a:r>
            <a:r>
              <a:rPr lang="en-US" sz="3200" dirty="0">
                <a:latin typeface="Chalkboard" panose="03050602040202020205" pitchFamily="66" charset="77"/>
              </a:rPr>
              <a:t>=16,W</a:t>
            </a:r>
            <a:r>
              <a:rPr lang="en-US" sz="3200" baseline="-25000" dirty="0">
                <a:latin typeface="Chalkboard" panose="03050602040202020205" pitchFamily="66" charset="77"/>
              </a:rPr>
              <a:t>sp</a:t>
            </a:r>
            <a:r>
              <a:rPr lang="en-US" sz="3200" dirty="0">
                <a:latin typeface="Chalkboard" panose="03050602040202020205" pitchFamily="66" charset="77"/>
              </a:rPr>
              <a:t>=16 with </a:t>
            </a:r>
            <a:r>
              <a:rPr lang="en-US" sz="3200" dirty="0" err="1">
                <a:solidFill>
                  <a:srgbClr val="E941EA"/>
                </a:solidFill>
                <a:latin typeface="Chalkboard" panose="03050602040202020205" pitchFamily="66" charset="77"/>
              </a:rPr>
              <a:t>W</a:t>
            </a:r>
            <a:r>
              <a:rPr lang="en-US" sz="3200" baseline="-25000" dirty="0" err="1">
                <a:solidFill>
                  <a:srgbClr val="E941EA"/>
                </a:solidFill>
                <a:latin typeface="Chalkboard" panose="03050602040202020205" pitchFamily="66" charset="77"/>
              </a:rPr>
              <a:t>ch</a:t>
            </a:r>
            <a:r>
              <a:rPr lang="en-US" sz="3200" dirty="0">
                <a:solidFill>
                  <a:srgbClr val="E941EA"/>
                </a:solidFill>
                <a:latin typeface="Chalkboard" panose="03050602040202020205" pitchFamily="66" charset="77"/>
              </a:rPr>
              <a:t>=16,W</a:t>
            </a:r>
            <a:r>
              <a:rPr lang="en-US" sz="3200" baseline="-25000" dirty="0">
                <a:solidFill>
                  <a:srgbClr val="E941EA"/>
                </a:solidFill>
                <a:latin typeface="Chalkboard" panose="03050602040202020205" pitchFamily="66" charset="77"/>
              </a:rPr>
              <a:t>sp</a:t>
            </a:r>
            <a:r>
              <a:rPr lang="en-US" sz="3200" dirty="0">
                <a:solidFill>
                  <a:srgbClr val="E941EA"/>
                </a:solidFill>
                <a:latin typeface="Chalkboard" panose="03050602040202020205" pitchFamily="66" charset="77"/>
              </a:rPr>
              <a:t>=0.1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E05B8-902E-874E-84C3-75CBB5C7476D}"/>
              </a:ext>
            </a:extLst>
          </p:cNvPr>
          <p:cNvSpPr txBox="1"/>
          <p:nvPr/>
        </p:nvSpPr>
        <p:spPr>
          <a:xfrm rot="16200000">
            <a:off x="8467" y="3285023"/>
            <a:ext cx="404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entanglement entropy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9C2346-97FC-492C-EAFD-F7EE62C388D8}"/>
              </a:ext>
            </a:extLst>
          </p:cNvPr>
          <p:cNvSpPr txBox="1"/>
          <p:nvPr/>
        </p:nvSpPr>
        <p:spPr>
          <a:xfrm>
            <a:off x="8989643" y="4037226"/>
            <a:ext cx="32023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Lower </a:t>
            </a:r>
            <a:r>
              <a:rPr lang="en-US" sz="2400" dirty="0" err="1"/>
              <a:t>W</a:t>
            </a:r>
            <a:r>
              <a:rPr lang="en-US" sz="2400" baseline="-25000" dirty="0" err="1"/>
              <a:t>sp</a:t>
            </a:r>
            <a:r>
              <a:rPr lang="en-US" sz="2400" dirty="0"/>
              <a:t> causes small</a:t>
            </a:r>
          </a:p>
          <a:p>
            <a:r>
              <a:rPr lang="en-US" sz="2400" dirty="0"/>
              <a:t>increase for U=0</a:t>
            </a:r>
          </a:p>
          <a:p>
            <a:r>
              <a:rPr lang="en-US" sz="2400" dirty="0"/>
              <a:t>but a large increase for U=1</a:t>
            </a:r>
          </a:p>
        </p:txBody>
      </p:sp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00990380-71CF-C1B1-7B1A-06E10AF13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712" y="1322980"/>
            <a:ext cx="6696932" cy="502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556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CE9518-9648-3AAC-C0B1-DF5C92D91F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5F912E44-3034-A3FF-2FC9-C28E256E312F}"/>
              </a:ext>
            </a:extLst>
          </p:cNvPr>
          <p:cNvSpPr/>
          <p:nvPr/>
        </p:nvSpPr>
        <p:spPr>
          <a:xfrm>
            <a:off x="4098615" y="5609639"/>
            <a:ext cx="491319" cy="493860"/>
          </a:xfrm>
          <a:prstGeom prst="ellipse">
            <a:avLst/>
          </a:prstGeom>
          <a:solidFill>
            <a:srgbClr val="D1D5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2DF2105-E5D9-EC33-E644-71489050D032}"/>
              </a:ext>
            </a:extLst>
          </p:cNvPr>
          <p:cNvSpPr/>
          <p:nvPr/>
        </p:nvSpPr>
        <p:spPr>
          <a:xfrm>
            <a:off x="2985691" y="5585293"/>
            <a:ext cx="508136" cy="542552"/>
          </a:xfrm>
          <a:prstGeom prst="ellipse">
            <a:avLst/>
          </a:prstGeom>
          <a:solidFill>
            <a:srgbClr val="F4B5B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B50DFE-4295-1BBA-1727-9386F0AA4A67}"/>
              </a:ext>
            </a:extLst>
          </p:cNvPr>
          <p:cNvSpPr txBox="1"/>
          <p:nvPr/>
        </p:nvSpPr>
        <p:spPr>
          <a:xfrm>
            <a:off x="442912" y="518858"/>
            <a:ext cx="11306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accent1"/>
                </a:solidFill>
                <a:latin typeface="Chalkboard" panose="03050602040202020205" pitchFamily="66" charset="77"/>
              </a:rPr>
              <a:t>Expressing the disordered Fermi-Hubbard model </a:t>
            </a:r>
          </a:p>
          <a:p>
            <a:pPr algn="ctr"/>
            <a:r>
              <a:rPr lang="en-US" sz="3600" dirty="0">
                <a:solidFill>
                  <a:schemeClr val="accent1"/>
                </a:solidFill>
                <a:latin typeface="Chalkboard" panose="03050602040202020205" pitchFamily="66" charset="77"/>
              </a:rPr>
              <a:t>in terms of local integrals of motion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847C0C-BEA7-A708-DB37-D6BF10746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98" y="2386428"/>
            <a:ext cx="8365945" cy="10250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E82CA3-1D83-DDC1-CC6E-FFD5C9BE9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7002" y="2342728"/>
            <a:ext cx="3416300" cy="8144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3F423F-F0D8-1BC8-F5EA-A52299F9A6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845" y="5609639"/>
            <a:ext cx="11395678" cy="8479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F558489-ED81-2FAB-BD7A-988BB10A25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698" y="4123273"/>
            <a:ext cx="5653986" cy="8898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E2FDEA8-680D-1F00-EA57-5D8128098427}"/>
              </a:ext>
            </a:extLst>
          </p:cNvPr>
          <p:cNvSpPr txBox="1"/>
          <p:nvPr/>
        </p:nvSpPr>
        <p:spPr>
          <a:xfrm>
            <a:off x="114845" y="5062073"/>
            <a:ext cx="11918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Our version with </a:t>
            </a:r>
            <a:r>
              <a:rPr lang="en-US" sz="2800" dirty="0">
                <a:solidFill>
                  <a:srgbClr val="FF0000"/>
                </a:solidFill>
                <a:latin typeface="Chalkboard" panose="03050602040202020205" pitchFamily="66" charset="77"/>
              </a:rPr>
              <a:t>charge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 and </a:t>
            </a:r>
            <a:r>
              <a:rPr lang="en-US" sz="2800" dirty="0">
                <a:solidFill>
                  <a:srgbClr val="0809FF"/>
                </a:solidFill>
                <a:latin typeface="Chalkboard" panose="03050602040202020205" pitchFamily="66" charset="77"/>
              </a:rPr>
              <a:t>spin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 specific local integrals of motion: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A7A1E4-A03A-56DA-B1E0-280BC6EDD1DB}"/>
              </a:ext>
            </a:extLst>
          </p:cNvPr>
          <p:cNvSpPr txBox="1"/>
          <p:nvPr/>
        </p:nvSpPr>
        <p:spPr>
          <a:xfrm>
            <a:off x="158698" y="1980797"/>
            <a:ext cx="8862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Hamiltonian in the usual form: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872DC6-86A2-AEFF-01F9-D543115A043C}"/>
              </a:ext>
            </a:extLst>
          </p:cNvPr>
          <p:cNvSpPr txBox="1"/>
          <p:nvPr/>
        </p:nvSpPr>
        <p:spPr>
          <a:xfrm>
            <a:off x="114845" y="3551133"/>
            <a:ext cx="11714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Originally proposed Hamiltonian in terms of local integrals of motion:</a:t>
            </a:r>
          </a:p>
        </p:txBody>
      </p:sp>
    </p:spTree>
    <p:extLst>
      <p:ext uri="{BB962C8B-B14F-4D97-AF65-F5344CB8AC3E}">
        <p14:creationId xmlns:p14="http://schemas.microsoft.com/office/powerpoint/2010/main" val="4719997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11C32E-450B-CE42-97F9-61EDEBBE4A18}"/>
              </a:ext>
            </a:extLst>
          </p:cNvPr>
          <p:cNvSpPr txBox="1"/>
          <p:nvPr/>
        </p:nvSpPr>
        <p:spPr>
          <a:xfrm>
            <a:off x="709612" y="495301"/>
            <a:ext cx="10772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Chalkboard" panose="03050602040202020205" pitchFamily="66" charset="77"/>
              </a:rPr>
              <a:t>Charge and spin-specific local integrals of motion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8DD60B-E853-DB40-9C24-DFBB755C9FA7}"/>
              </a:ext>
            </a:extLst>
          </p:cNvPr>
          <p:cNvSpPr txBox="1"/>
          <p:nvPr/>
        </p:nvSpPr>
        <p:spPr>
          <a:xfrm>
            <a:off x="709612" y="2983799"/>
            <a:ext cx="3541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making them local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1FBEA7-2BF1-0F49-AC08-A08F76C2CE9B}"/>
              </a:ext>
            </a:extLst>
          </p:cNvPr>
          <p:cNvSpPr txBox="1"/>
          <p:nvPr/>
        </p:nvSpPr>
        <p:spPr>
          <a:xfrm>
            <a:off x="709612" y="4500054"/>
            <a:ext cx="5030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charge and spin character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B70443-1002-BA40-9ACA-9D580F5C4708}"/>
              </a:ext>
            </a:extLst>
          </p:cNvPr>
          <p:cNvSpPr txBox="1"/>
          <p:nvPr/>
        </p:nvSpPr>
        <p:spPr>
          <a:xfrm>
            <a:off x="709612" y="1524000"/>
            <a:ext cx="6620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making integrals of motion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163645-D371-1E4D-89BF-5405BD49AE2A}"/>
              </a:ext>
            </a:extLst>
          </p:cNvPr>
          <p:cNvSpPr txBox="1"/>
          <p:nvPr/>
        </p:nvSpPr>
        <p:spPr>
          <a:xfrm>
            <a:off x="1144916" y="5028488"/>
            <a:ext cx="44651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Construct from local charge </a:t>
            </a:r>
          </a:p>
          <a:p>
            <a:r>
              <a:rPr lang="en-US" sz="2800" dirty="0"/>
              <a:t>and magnetization operators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F0C60CA-5D78-2E4B-8353-46CF5AE97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2818" y="3704361"/>
            <a:ext cx="701210" cy="32138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53E847B-D403-104E-9529-9E3D9E286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9184" y="4984841"/>
            <a:ext cx="2247900" cy="5207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AE3E042-8992-AF40-AC08-F43616EE0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9184" y="5583975"/>
            <a:ext cx="2527300" cy="50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A999C6-FCBA-FB48-A95D-F71F83EC0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C6FC6C-3CC6-3B77-2B24-83FFA2C74885}"/>
              </a:ext>
            </a:extLst>
          </p:cNvPr>
          <p:cNvSpPr txBox="1"/>
          <p:nvPr/>
        </p:nvSpPr>
        <p:spPr>
          <a:xfrm>
            <a:off x="1175244" y="2071783"/>
            <a:ext cx="95915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Eigenstates of H → Q such that Q</a:t>
            </a:r>
            <a:r>
              <a:rPr lang="en-US" sz="2800" baseline="30000" dirty="0"/>
              <a:t>+</a:t>
            </a:r>
            <a:r>
              <a:rPr lang="en-US" sz="2800" dirty="0"/>
              <a:t>HQ is diagonal.</a:t>
            </a:r>
          </a:p>
          <a:p>
            <a:r>
              <a:rPr lang="en-US" sz="2800" dirty="0"/>
              <a:t>If A is diagonal in </a:t>
            </a:r>
            <a:r>
              <a:rPr lang="en-US" sz="2800" dirty="0" err="1"/>
              <a:t>Fock</a:t>
            </a:r>
            <a:r>
              <a:rPr lang="en-US" sz="2800" dirty="0"/>
              <a:t> basis, then QAQ</a:t>
            </a:r>
            <a:r>
              <a:rPr lang="en-US" sz="2800" baseline="30000" dirty="0"/>
              <a:t>+</a:t>
            </a:r>
            <a:r>
              <a:rPr lang="en-US" sz="2800" dirty="0"/>
              <a:t> diagonal in energy basis.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69C69C-BCE0-A8FF-0E8C-A3788F07D00A}"/>
              </a:ext>
            </a:extLst>
          </p:cNvPr>
          <p:cNvSpPr txBox="1"/>
          <p:nvPr/>
        </p:nvSpPr>
        <p:spPr>
          <a:xfrm>
            <a:off x="1144916" y="3528817"/>
            <a:ext cx="46485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Choose local A, e.g.</a:t>
            </a:r>
          </a:p>
          <a:p>
            <a:r>
              <a:rPr lang="en-US" sz="2800" dirty="0"/>
              <a:t>Choose Q close to the identity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A1AC454-B5E2-D076-B24E-09CAACF300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8996" y="5152890"/>
            <a:ext cx="2371233" cy="3970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BA914B4-3289-6F19-F9E5-AD16880427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8996" y="5707075"/>
            <a:ext cx="2371233" cy="279578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E7AB1A3-E318-34C1-999F-E072E1F3408E}"/>
              </a:ext>
            </a:extLst>
          </p:cNvPr>
          <p:cNvGrpSpPr/>
          <p:nvPr/>
        </p:nvGrpSpPr>
        <p:grpSpPr>
          <a:xfrm>
            <a:off x="5740285" y="3429000"/>
            <a:ext cx="2372765" cy="1200329"/>
            <a:chOff x="5971012" y="3466295"/>
            <a:chExt cx="2372765" cy="120032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4BDDD5B-DDFA-1DD4-603A-343289DE0B81}"/>
                </a:ext>
              </a:extLst>
            </p:cNvPr>
            <p:cNvSpPr txBox="1"/>
            <p:nvPr/>
          </p:nvSpPr>
          <p:spPr>
            <a:xfrm>
              <a:off x="5971012" y="3466295"/>
              <a:ext cx="237276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Q = </a:t>
              </a:r>
              <a:r>
                <a:rPr lang="en-US" sz="7200" dirty="0"/>
                <a:t>(     )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960A214-41B8-4D04-166C-72CE34C84A60}"/>
                </a:ext>
              </a:extLst>
            </p:cNvPr>
            <p:cNvGrpSpPr/>
            <p:nvPr/>
          </p:nvGrpSpPr>
          <p:grpSpPr>
            <a:xfrm>
              <a:off x="6907418" y="3704361"/>
              <a:ext cx="1017008" cy="810440"/>
              <a:chOff x="6907418" y="3704361"/>
              <a:chExt cx="1017008" cy="81044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560D37F-13AC-DA48-DACD-B26D90142877}"/>
                  </a:ext>
                </a:extLst>
              </p:cNvPr>
              <p:cNvSpPr/>
              <p:nvPr/>
            </p:nvSpPr>
            <p:spPr>
              <a:xfrm>
                <a:off x="7567163" y="3704361"/>
                <a:ext cx="128788" cy="81044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5A5AC53-A942-2146-C92C-6789C0E82D08}"/>
                  </a:ext>
                </a:extLst>
              </p:cNvPr>
              <p:cNvSpPr/>
              <p:nvPr/>
            </p:nvSpPr>
            <p:spPr>
              <a:xfrm>
                <a:off x="6907418" y="3704361"/>
                <a:ext cx="128788" cy="81044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F2C61EC-3F0B-4C09-1903-52061FCC567B}"/>
                  </a:ext>
                </a:extLst>
              </p:cNvPr>
              <p:cNvSpPr/>
              <p:nvPr/>
            </p:nvSpPr>
            <p:spPr>
              <a:xfrm>
                <a:off x="7795638" y="3704361"/>
                <a:ext cx="128788" cy="81044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BDEA127-A05C-1134-F4FA-F968950A6B12}"/>
                  </a:ext>
                </a:extLst>
              </p:cNvPr>
              <p:cNvSpPr/>
              <p:nvPr/>
            </p:nvSpPr>
            <p:spPr>
              <a:xfrm>
                <a:off x="7336436" y="3704361"/>
                <a:ext cx="128788" cy="81044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E7E0591-AE4D-2E7A-E46D-2ABFB4894C0D}"/>
                  </a:ext>
                </a:extLst>
              </p:cNvPr>
              <p:cNvSpPr/>
              <p:nvPr/>
            </p:nvSpPr>
            <p:spPr>
              <a:xfrm>
                <a:off x="7118673" y="3704361"/>
                <a:ext cx="128788" cy="810440"/>
              </a:xfrm>
              <a:prstGeom prst="rect">
                <a:avLst/>
              </a:prstGeom>
              <a:solidFill>
                <a:srgbClr val="CCFDD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B0388893-3C94-CCE5-66C1-57B06446F74F}"/>
              </a:ext>
            </a:extLst>
          </p:cNvPr>
          <p:cNvSpPr txBox="1"/>
          <p:nvPr/>
        </p:nvSpPr>
        <p:spPr>
          <a:xfrm>
            <a:off x="5649858" y="4657195"/>
            <a:ext cx="43015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dirty="0" err="1">
                <a:latin typeface="Chalkboard" panose="03050602040202020205" pitchFamily="66" charset="77"/>
              </a:rPr>
              <a:t>Leipner</a:t>
            </a:r>
            <a:r>
              <a:rPr lang="en-US" altLang="en-US" sz="1600" dirty="0">
                <a:latin typeface="Chalkboard" panose="03050602040202020205" pitchFamily="66" charset="77"/>
              </a:rPr>
              <a:t>-Johns (2019) </a:t>
            </a:r>
            <a:endParaRPr lang="en-US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5E32308-D997-5526-BEDD-215681F7F788}"/>
              </a:ext>
            </a:extLst>
          </p:cNvPr>
          <p:cNvSpPr txBox="1"/>
          <p:nvPr/>
        </p:nvSpPr>
        <p:spPr>
          <a:xfrm>
            <a:off x="5805317" y="1702993"/>
            <a:ext cx="43015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dirty="0">
                <a:latin typeface="Chalkboard" panose="03050602040202020205" pitchFamily="66" charset="77"/>
              </a:rPr>
              <a:t>Huse (2014); Chandran (2015)</a:t>
            </a:r>
            <a:endParaRPr lang="en-US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6C3CC17-5303-DA65-52C5-C663EE791DCF}"/>
              </a:ext>
            </a:extLst>
          </p:cNvPr>
          <p:cNvSpPr txBox="1"/>
          <p:nvPr/>
        </p:nvSpPr>
        <p:spPr>
          <a:xfrm>
            <a:off x="4250966" y="3140211"/>
            <a:ext cx="43015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dirty="0" err="1">
                <a:latin typeface="Chalkboard" panose="03050602040202020205" pitchFamily="66" charset="77"/>
              </a:rPr>
              <a:t>Leipner</a:t>
            </a:r>
            <a:r>
              <a:rPr lang="en-US" altLang="en-US" sz="1600" dirty="0">
                <a:latin typeface="Chalkboard" panose="03050602040202020205" pitchFamily="66" charset="77"/>
              </a:rPr>
              <a:t>-Johns (2019)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83575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41B59C-873D-9D42-94C7-DE6495B5FBBE}"/>
              </a:ext>
            </a:extLst>
          </p:cNvPr>
          <p:cNvSpPr txBox="1"/>
          <p:nvPr/>
        </p:nvSpPr>
        <p:spPr>
          <a:xfrm>
            <a:off x="7773589" y="5218836"/>
            <a:ext cx="4300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Very weak spin disorder:</a:t>
            </a: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Localization of spin is almost as strong as that of charge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9D71C7-19C4-A945-B03B-69BE2D8A5337}"/>
              </a:ext>
            </a:extLst>
          </p:cNvPr>
          <p:cNvSpPr txBox="1"/>
          <p:nvPr/>
        </p:nvSpPr>
        <p:spPr>
          <a:xfrm>
            <a:off x="385762" y="495301"/>
            <a:ext cx="11120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Chalkboard" panose="03050602040202020205" pitchFamily="66" charset="77"/>
              </a:rPr>
              <a:t>Locality of integrals of motion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8EF805-A88A-6249-B6B7-755037DE29DA}"/>
              </a:ext>
            </a:extLst>
          </p:cNvPr>
          <p:cNvSpPr txBox="1"/>
          <p:nvPr/>
        </p:nvSpPr>
        <p:spPr>
          <a:xfrm>
            <a:off x="4090592" y="5218836"/>
            <a:ext cx="3232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Zero spin disorder:</a:t>
            </a: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No localization of spin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091DA1-E61B-F541-A46E-931CCB8481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0" y="1382538"/>
            <a:ext cx="8083221" cy="387412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BCAF2-8B98-2E44-8D2B-CC761CBED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24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7CF1E3-F88E-734F-B6EE-51EB1B51F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12" y="5218836"/>
            <a:ext cx="2882288" cy="6463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76C194-8A25-0741-8EC4-3839E4E242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712" y="4420738"/>
            <a:ext cx="3232548" cy="6776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DD95AA-3861-B14A-85CA-704B06455376}"/>
              </a:ext>
            </a:extLst>
          </p:cNvPr>
          <p:cNvSpPr txBox="1"/>
          <p:nvPr/>
        </p:nvSpPr>
        <p:spPr>
          <a:xfrm>
            <a:off x="303978" y="3888311"/>
            <a:ext cx="3414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overlap vs distance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C8C61B-FBA7-84AF-26FB-907723BD0066}"/>
              </a:ext>
            </a:extLst>
          </p:cNvPr>
          <p:cNvSpPr txBox="1"/>
          <p:nvPr/>
        </p:nvSpPr>
        <p:spPr>
          <a:xfrm>
            <a:off x="8051157" y="922665"/>
            <a:ext cx="34550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800" dirty="0">
                <a:latin typeface="Chalkboard" panose="03050602040202020205" pitchFamily="66" charset="77"/>
              </a:rPr>
              <a:t>Phys. Rev. B </a:t>
            </a:r>
            <a:r>
              <a:rPr lang="en-US" altLang="en-US" sz="1800" b="1" dirty="0">
                <a:latin typeface="Chalkboard" panose="03050602040202020205" pitchFamily="66" charset="77"/>
              </a:rPr>
              <a:t>100</a:t>
            </a:r>
            <a:r>
              <a:rPr lang="en-US" altLang="en-US" sz="1800" dirty="0">
                <a:latin typeface="Chalkboard" panose="03050602040202020205" pitchFamily="66" charset="77"/>
              </a:rPr>
              <a:t>, 125132 (2019)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7659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128EF-C193-118E-3FFE-04019592B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023793-FE77-922D-9013-1CAD78FC8C99}"/>
              </a:ext>
            </a:extLst>
          </p:cNvPr>
          <p:cNvSpPr/>
          <p:nvPr/>
        </p:nvSpPr>
        <p:spPr>
          <a:xfrm>
            <a:off x="8801100" y="5517053"/>
            <a:ext cx="422910" cy="3869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B5534C-571E-AB81-8060-2AC4D49C0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161" y="2234032"/>
            <a:ext cx="11395678" cy="8479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A599960-265A-26E8-CC63-00FC3D07ACFE}"/>
              </a:ext>
            </a:extLst>
          </p:cNvPr>
          <p:cNvSpPr txBox="1"/>
          <p:nvPr/>
        </p:nvSpPr>
        <p:spPr>
          <a:xfrm>
            <a:off x="709612" y="495301"/>
            <a:ext cx="10772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The Hamiltonian written in terms of LIOMs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2390BC-C020-FF47-99D8-A66E13840943}"/>
              </a:ext>
            </a:extLst>
          </p:cNvPr>
          <p:cNvSpPr txBox="1"/>
          <p:nvPr/>
        </p:nvSpPr>
        <p:spPr>
          <a:xfrm>
            <a:off x="6719686" y="3533736"/>
            <a:ext cx="289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halkboard" panose="03050602040202020205" pitchFamily="66" charset="77"/>
              </a:rPr>
              <a:t>2nd-order terms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F0B3AA-629C-299B-E26E-BE72D6BF00F8}"/>
              </a:ext>
            </a:extLst>
          </p:cNvPr>
          <p:cNvSpPr txBox="1"/>
          <p:nvPr/>
        </p:nvSpPr>
        <p:spPr>
          <a:xfrm>
            <a:off x="2244178" y="3429000"/>
            <a:ext cx="2712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4">
                    <a:lumMod val="75000"/>
                  </a:schemeClr>
                </a:solidFill>
                <a:latin typeface="Chalkboard" panose="03050602040202020205" pitchFamily="66" charset="77"/>
              </a:rPr>
              <a:t>1st-order terms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C8C988F-D0E8-B167-112A-A4DD915B2251}"/>
              </a:ext>
            </a:extLst>
          </p:cNvPr>
          <p:cNvSpPr/>
          <p:nvPr/>
        </p:nvSpPr>
        <p:spPr>
          <a:xfrm rot="5400000">
            <a:off x="3458345" y="1883199"/>
            <a:ext cx="284205" cy="2848352"/>
          </a:xfrm>
          <a:prstGeom prst="rightBrac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E06B12CB-ADCD-EFC2-9DF6-B0B6B949FB94}"/>
              </a:ext>
            </a:extLst>
          </p:cNvPr>
          <p:cNvSpPr/>
          <p:nvPr/>
        </p:nvSpPr>
        <p:spPr>
          <a:xfrm rot="5400000">
            <a:off x="8062141" y="589528"/>
            <a:ext cx="401843" cy="5553327"/>
          </a:xfrm>
          <a:prstGeom prst="rightBrac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02A06D8-94B2-228C-1FAB-CC4F0EC014D9}"/>
              </a:ext>
            </a:extLst>
          </p:cNvPr>
          <p:cNvSpPr/>
          <p:nvPr/>
        </p:nvSpPr>
        <p:spPr>
          <a:xfrm>
            <a:off x="2601310" y="4953756"/>
            <a:ext cx="9413246" cy="1891861"/>
          </a:xfrm>
          <a:prstGeom prst="ellipse">
            <a:avLst/>
          </a:prstGeom>
          <a:solidFill>
            <a:srgbClr val="E3E4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6D53BD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48EC62-06F3-A67B-A5DC-C7A26C74528C}"/>
              </a:ext>
            </a:extLst>
          </p:cNvPr>
          <p:cNvSpPr txBox="1"/>
          <p:nvPr/>
        </p:nvSpPr>
        <p:spPr>
          <a:xfrm>
            <a:off x="3296220" y="5162370"/>
            <a:ext cx="8186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halkboard" panose="03050602040202020205" pitchFamily="66" charset="77"/>
              </a:rPr>
              <a:t>Next:</a:t>
            </a:r>
          </a:p>
          <a:p>
            <a:r>
              <a:rPr lang="en-US" sz="2400" dirty="0">
                <a:latin typeface="Chalkboard" panose="03050602040202020205" pitchFamily="66" charset="77"/>
              </a:rPr>
              <a:t>Results:  distribution of J values </a:t>
            </a:r>
            <a:r>
              <a:rPr lang="en-US" sz="2400" dirty="0">
                <a:latin typeface="Chalkboard" panose="03050602040202020205" pitchFamily="66" charset="77"/>
                <a:sym typeface="Wingdings" pitchFamily="2" charset="2"/>
              </a:rPr>
              <a:t> entanglement entropy</a:t>
            </a:r>
          </a:p>
          <a:p>
            <a:r>
              <a:rPr lang="en-US" sz="2400" dirty="0">
                <a:latin typeface="Chalkboard" panose="03050602040202020205" pitchFamily="66" charset="77"/>
                <a:sym typeface="Wingdings" pitchFamily="2" charset="2"/>
              </a:rPr>
              <a:t>           (1) </a:t>
            </a:r>
            <a:r>
              <a:rPr lang="en-US" sz="2400" dirty="0" err="1">
                <a:latin typeface="Chalkboard" panose="03050602040202020205" pitchFamily="66" charset="77"/>
                <a:sym typeface="Wingdings" pitchFamily="2" charset="2"/>
              </a:rPr>
              <a:t>Wsp</a:t>
            </a:r>
            <a:r>
              <a:rPr lang="en-US" sz="2400" dirty="0">
                <a:latin typeface="Chalkboard" panose="03050602040202020205" pitchFamily="66" charset="77"/>
                <a:sym typeface="Wingdings" pitchFamily="2" charset="2"/>
              </a:rPr>
              <a:t>=</a:t>
            </a:r>
            <a:r>
              <a:rPr lang="en-US" sz="2400" dirty="0" err="1">
                <a:latin typeface="Chalkboard" panose="03050602040202020205" pitchFamily="66" charset="77"/>
                <a:sym typeface="Wingdings" pitchFamily="2" charset="2"/>
              </a:rPr>
              <a:t>Wch</a:t>
            </a:r>
            <a:r>
              <a:rPr lang="en-US" sz="2400" dirty="0">
                <a:latin typeface="Chalkboard" panose="03050602040202020205" pitchFamily="66" charset="77"/>
                <a:sym typeface="Wingdings" pitchFamily="2" charset="2"/>
              </a:rPr>
              <a:t>    (2) </a:t>
            </a:r>
            <a:r>
              <a:rPr lang="en-US" sz="2400" dirty="0" err="1">
                <a:latin typeface="Chalkboard" panose="03050602040202020205" pitchFamily="66" charset="77"/>
                <a:sym typeface="Wingdings" pitchFamily="2" charset="2"/>
              </a:rPr>
              <a:t>Wsp</a:t>
            </a:r>
            <a:r>
              <a:rPr lang="en-US" sz="2400" dirty="0">
                <a:latin typeface="Chalkboard" panose="03050602040202020205" pitchFamily="66" charset="77"/>
                <a:sym typeface="Wingdings" pitchFamily="2" charset="2"/>
              </a:rPr>
              <a:t>&lt;&lt;</a:t>
            </a:r>
            <a:r>
              <a:rPr lang="en-US" sz="2400" dirty="0" err="1">
                <a:latin typeface="Chalkboard" panose="03050602040202020205" pitchFamily="66" charset="77"/>
                <a:sym typeface="Wingdings" pitchFamily="2" charset="2"/>
              </a:rPr>
              <a:t>Wch</a:t>
            </a:r>
            <a:endParaRPr lang="en-US" sz="2400" dirty="0"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576923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16BD9F-B30E-CC71-92CE-FB58AC610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58A29F2-7BD5-642E-551F-43481750E4F2}"/>
              </a:ext>
            </a:extLst>
          </p:cNvPr>
          <p:cNvSpPr/>
          <p:nvPr/>
        </p:nvSpPr>
        <p:spPr>
          <a:xfrm>
            <a:off x="8801100" y="5517053"/>
            <a:ext cx="422910" cy="3869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264C95-C853-59BD-65DC-8809C9F56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87" y="807265"/>
            <a:ext cx="11395678" cy="847954"/>
          </a:xfrm>
          <a:prstGeom prst="rect">
            <a:avLst/>
          </a:prstGeom>
        </p:spPr>
      </p:pic>
      <p:pic>
        <p:nvPicPr>
          <p:cNvPr id="12" name="Picture 11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E7C737D3-E1B2-DE8C-48DF-78CC6D348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541" y="2105312"/>
            <a:ext cx="5350347" cy="4092702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69ACA02E-5CD7-5F1E-1DA8-6CD314ECA31E}"/>
              </a:ext>
            </a:extLst>
          </p:cNvPr>
          <p:cNvGrpSpPr/>
          <p:nvPr/>
        </p:nvGrpSpPr>
        <p:grpSpPr>
          <a:xfrm>
            <a:off x="-24308" y="2398018"/>
            <a:ext cx="1421849" cy="3739427"/>
            <a:chOff x="3071167" y="1773731"/>
            <a:chExt cx="1421849" cy="3739427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3040CAF-A35E-8D0A-CDBF-2A98977B67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87576" y="5055958"/>
              <a:ext cx="431800" cy="4572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BEBD13F-DE08-C302-6B33-3B87B1515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90267" y="4147768"/>
              <a:ext cx="596900" cy="52070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27053C3-8D35-5092-A7F2-9D3B67CF8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05026" y="2024553"/>
              <a:ext cx="596900" cy="5207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5C52905-D622-C665-8374-DC026BC84C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90267" y="3029976"/>
              <a:ext cx="596900" cy="52070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DDA596B-A3F2-2F94-5F70-FEBC4EE4C0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71167" y="4732038"/>
              <a:ext cx="419100" cy="45720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5967EB0-450F-B797-6763-51F48C6F8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59453" y="2813926"/>
              <a:ext cx="333563" cy="949371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80384B7B-B01D-7C4C-AD35-937C573F3D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587576" y="4833638"/>
              <a:ext cx="905440" cy="2540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379C373-40D8-20AD-1232-EC27B0D873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073916" y="5087170"/>
              <a:ext cx="419100" cy="254000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A75E0701-3307-E5A7-2B0E-6A725BDAE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59453" y="3884267"/>
              <a:ext cx="333563" cy="949371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0074EFD-DEF4-0ED7-2B1B-7E75A70BE9F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59453" y="1773731"/>
              <a:ext cx="333563" cy="949371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3126CC7-448B-49C9-3491-DDA5349A7117}"/>
              </a:ext>
            </a:extLst>
          </p:cNvPr>
          <p:cNvSpPr txBox="1"/>
          <p:nvPr/>
        </p:nvSpPr>
        <p:spPr>
          <a:xfrm>
            <a:off x="371838" y="247216"/>
            <a:ext cx="10772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Distribution of coefficients in the LIOM Hamiltonian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9D4B1B-14BE-7BF1-B504-732A7AFE7D36}"/>
              </a:ext>
            </a:extLst>
          </p:cNvPr>
          <p:cNvSpPr txBox="1"/>
          <p:nvPr/>
        </p:nvSpPr>
        <p:spPr>
          <a:xfrm>
            <a:off x="3650162" y="6346795"/>
            <a:ext cx="8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log(J)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149B71-3F36-27F0-FDF0-6393A7461B57}"/>
              </a:ext>
            </a:extLst>
          </p:cNvPr>
          <p:cNvSpPr txBox="1"/>
          <p:nvPr/>
        </p:nvSpPr>
        <p:spPr>
          <a:xfrm>
            <a:off x="3063146" y="1672444"/>
            <a:ext cx="2426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C00000"/>
                </a:solidFill>
                <a:latin typeface="Chalkboard" panose="03050602040202020205" pitchFamily="66" charset="77"/>
              </a:rPr>
              <a:t>Wsp</a:t>
            </a:r>
            <a:r>
              <a:rPr lang="en-US" sz="2400" dirty="0">
                <a:solidFill>
                  <a:srgbClr val="C00000"/>
                </a:solidFill>
                <a:latin typeface="Chalkboard" panose="03050602040202020205" pitchFamily="66" charset="77"/>
              </a:rPr>
              <a:t> = </a:t>
            </a:r>
            <a:r>
              <a:rPr lang="en-US" sz="2400" dirty="0" err="1">
                <a:solidFill>
                  <a:srgbClr val="C00000"/>
                </a:solidFill>
                <a:latin typeface="Chalkboard" panose="03050602040202020205" pitchFamily="66" charset="77"/>
              </a:rPr>
              <a:t>Wch</a:t>
            </a:r>
            <a:r>
              <a:rPr lang="en-US" sz="2400" dirty="0">
                <a:solidFill>
                  <a:srgbClr val="C00000"/>
                </a:solidFill>
                <a:latin typeface="Chalkboard" panose="03050602040202020205" pitchFamily="66" charset="77"/>
              </a:rPr>
              <a:t> = 16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F5061D-1CF8-5314-1F0B-9C937883039A}"/>
              </a:ext>
            </a:extLst>
          </p:cNvPr>
          <p:cNvSpPr txBox="1"/>
          <p:nvPr/>
        </p:nvSpPr>
        <p:spPr>
          <a:xfrm>
            <a:off x="7221528" y="2909190"/>
            <a:ext cx="430291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Charge and spin values the same</a:t>
            </a:r>
          </a:p>
          <a:p>
            <a:endParaRPr lang="en-US" sz="2400" dirty="0"/>
          </a:p>
          <a:p>
            <a:r>
              <a:rPr lang="en-US" sz="2400" dirty="0"/>
              <a:t>2</a:t>
            </a:r>
            <a:r>
              <a:rPr lang="en-US" sz="2400" baseline="30000" dirty="0"/>
              <a:t>nd</a:t>
            </a:r>
            <a:r>
              <a:rPr lang="en-US" sz="2400" dirty="0"/>
              <a:t>-order coefficients decay with distance</a:t>
            </a:r>
          </a:p>
          <a:p>
            <a:endParaRPr lang="en-US" sz="2400" dirty="0"/>
          </a:p>
          <a:p>
            <a:r>
              <a:rPr lang="en-US" sz="2400" dirty="0"/>
              <a:t>Charge-spin coupling 10x smaller than charge-charge or spin-spin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A16028-722D-6325-E374-261A517882E0}"/>
              </a:ext>
            </a:extLst>
          </p:cNvPr>
          <p:cNvSpPr txBox="1"/>
          <p:nvPr/>
        </p:nvSpPr>
        <p:spPr>
          <a:xfrm>
            <a:off x="1187991" y="6114238"/>
            <a:ext cx="5929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-6                    -4                    -2                     0                   +2</a:t>
            </a:r>
          </a:p>
        </p:txBody>
      </p:sp>
    </p:spTree>
    <p:extLst>
      <p:ext uri="{BB962C8B-B14F-4D97-AF65-F5344CB8AC3E}">
        <p14:creationId xmlns:p14="http://schemas.microsoft.com/office/powerpoint/2010/main" val="15136732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46207-BD3D-4482-D5C0-8F968BF473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794EED35-82A9-7D7B-DD52-A1B5D1E6B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47" y="1339502"/>
            <a:ext cx="5714664" cy="42859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A14E78-99D4-5B6E-1722-F774BDC9302D}"/>
              </a:ext>
            </a:extLst>
          </p:cNvPr>
          <p:cNvSpPr txBox="1"/>
          <p:nvPr/>
        </p:nvSpPr>
        <p:spPr>
          <a:xfrm>
            <a:off x="273626" y="244187"/>
            <a:ext cx="1161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Entanglement growth in disordered Fermi-Hubbard model </a:t>
            </a:r>
          </a:p>
          <a:p>
            <a:pPr algn="ctr"/>
            <a:r>
              <a:rPr lang="en-US" sz="2800" dirty="0">
                <a:latin typeface="Chalkboard" panose="03050602040202020205" pitchFamily="66" charset="77"/>
              </a:rPr>
              <a:t>comparing exact with up to 2</a:t>
            </a:r>
            <a:r>
              <a:rPr lang="en-US" sz="2800" baseline="30000" dirty="0">
                <a:latin typeface="Chalkboard" panose="03050602040202020205" pitchFamily="66" charset="77"/>
              </a:rPr>
              <a:t>nd</a:t>
            </a:r>
            <a:r>
              <a:rPr lang="en-US" sz="2800" dirty="0">
                <a:latin typeface="Chalkboard" panose="03050602040202020205" pitchFamily="66" charset="77"/>
              </a:rPr>
              <a:t>-order terms in LIOM Hamiltonian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AB7480-D0B4-0B17-7872-05DE9D4094C2}"/>
              </a:ext>
            </a:extLst>
          </p:cNvPr>
          <p:cNvSpPr txBox="1"/>
          <p:nvPr/>
        </p:nvSpPr>
        <p:spPr>
          <a:xfrm rot="16200000">
            <a:off x="-1487398" y="3039082"/>
            <a:ext cx="404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entanglement entropy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74659C-B038-4046-AAD0-4A13DF96FADB}"/>
              </a:ext>
            </a:extLst>
          </p:cNvPr>
          <p:cNvSpPr txBox="1"/>
          <p:nvPr/>
        </p:nvSpPr>
        <p:spPr>
          <a:xfrm>
            <a:off x="4467748" y="1710080"/>
            <a:ext cx="151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ch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=16</a:t>
            </a:r>
          </a:p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sp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=16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6220B2-9E14-15C5-9B83-6060D87A1D2E}"/>
              </a:ext>
            </a:extLst>
          </p:cNvPr>
          <p:cNvSpPr txBox="1"/>
          <p:nvPr/>
        </p:nvSpPr>
        <p:spPr>
          <a:xfrm>
            <a:off x="2676448" y="5323326"/>
            <a:ext cx="1175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time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E73D9B-E32B-7866-4A38-D4CCEAABEDCE}"/>
              </a:ext>
            </a:extLst>
          </p:cNvPr>
          <p:cNvSpPr txBox="1"/>
          <p:nvPr/>
        </p:nvSpPr>
        <p:spPr>
          <a:xfrm>
            <a:off x="6481187" y="1614205"/>
            <a:ext cx="50656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halkboard" panose="03050602040202020205" pitchFamily="66" charset="77"/>
              </a:rPr>
              <a:t>2</a:t>
            </a:r>
            <a:r>
              <a:rPr lang="en-US" sz="2400" baseline="30000" dirty="0">
                <a:latin typeface="Chalkboard" panose="03050602040202020205" pitchFamily="66" charset="77"/>
              </a:rPr>
              <a:t>nd</a:t>
            </a:r>
            <a:r>
              <a:rPr lang="en-US" sz="2400" dirty="0">
                <a:latin typeface="Chalkboard" panose="03050602040202020205" pitchFamily="66" charset="77"/>
              </a:rPr>
              <a:t>-order terms in the LIOM Hamiltonian capture most of the physics</a:t>
            </a:r>
          </a:p>
          <a:p>
            <a:endParaRPr lang="en-US" sz="2400" dirty="0">
              <a:latin typeface="Chalkboard" panose="03050602040202020205" pitchFamily="66" charset="77"/>
            </a:endParaRPr>
          </a:p>
          <a:p>
            <a:r>
              <a:rPr lang="en-US" sz="2400" dirty="0">
                <a:latin typeface="Chalkboard" panose="03050602040202020205" pitchFamily="66" charset="77"/>
              </a:rPr>
              <a:t>log(t) growth same as seen in single-component systems</a:t>
            </a:r>
          </a:p>
          <a:p>
            <a:endParaRPr lang="en-US" sz="2400" dirty="0">
              <a:latin typeface="Chalkboard" panose="03050602040202020205" pitchFamily="66" charset="77"/>
            </a:endParaRPr>
          </a:p>
          <a:p>
            <a:r>
              <a:rPr lang="en-US" sz="2400" dirty="0">
                <a:latin typeface="Chalkboard" panose="03050602040202020205" pitchFamily="66" charset="77"/>
              </a:rPr>
              <a:t>weak coupling between charge and spin not apparent</a:t>
            </a:r>
          </a:p>
        </p:txBody>
      </p:sp>
    </p:spTree>
    <p:extLst>
      <p:ext uri="{BB962C8B-B14F-4D97-AF65-F5344CB8AC3E}">
        <p14:creationId xmlns:p14="http://schemas.microsoft.com/office/powerpoint/2010/main" val="4635344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340AB2-DDD2-2682-F95F-1624A69A2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0B7CF0-072A-2AE4-42AB-95C53905F43D}"/>
              </a:ext>
            </a:extLst>
          </p:cNvPr>
          <p:cNvSpPr/>
          <p:nvPr/>
        </p:nvSpPr>
        <p:spPr>
          <a:xfrm>
            <a:off x="8801100" y="5517053"/>
            <a:ext cx="422910" cy="3869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FC3FD9-FF0E-0F1A-4968-595769A76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87" y="807265"/>
            <a:ext cx="11395678" cy="847954"/>
          </a:xfrm>
          <a:prstGeom prst="rect">
            <a:avLst/>
          </a:prstGeom>
        </p:spPr>
      </p:pic>
      <p:pic>
        <p:nvPicPr>
          <p:cNvPr id="12" name="Picture 11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2045E235-6BA3-23B5-3B10-43AA7733C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541" y="2105312"/>
            <a:ext cx="5350347" cy="4092702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A0C316AC-FF13-7DB2-E690-B1029D384726}"/>
              </a:ext>
            </a:extLst>
          </p:cNvPr>
          <p:cNvGrpSpPr/>
          <p:nvPr/>
        </p:nvGrpSpPr>
        <p:grpSpPr>
          <a:xfrm>
            <a:off x="-24308" y="2398018"/>
            <a:ext cx="1421849" cy="3739427"/>
            <a:chOff x="3071167" y="1773731"/>
            <a:chExt cx="1421849" cy="3739427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861816F-141E-E207-837A-BAE38A2DC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87576" y="5055958"/>
              <a:ext cx="431800" cy="4572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75213A3-4572-1F4E-4C98-FC56FB2F4E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90267" y="4147768"/>
              <a:ext cx="596900" cy="52070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01BBA7B-89B7-DA2E-2D6B-0D275E2CB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05026" y="2024553"/>
              <a:ext cx="596900" cy="5207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234124D-AFCD-F3A4-1710-4B61946046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90267" y="3029976"/>
              <a:ext cx="596900" cy="52070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7FC11CF-D336-BCC5-AFDE-F23C252EF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71167" y="4732038"/>
              <a:ext cx="419100" cy="45720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53B2E150-1336-E740-1D0A-A43042F36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59453" y="2813926"/>
              <a:ext cx="333563" cy="949371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0B3DFEC-9773-AB1D-A523-59B4CAF620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587576" y="4833638"/>
              <a:ext cx="905440" cy="2540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DE6EDDB-20A1-32CC-BC41-94663B447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073916" y="5087170"/>
              <a:ext cx="419100" cy="254000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EE7F918B-A4F8-7B02-7A74-9A16F12AA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59453" y="3884267"/>
              <a:ext cx="333563" cy="949371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DAC35EA5-E1E4-D1FC-52E5-1DCC51BE36D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59453" y="1773731"/>
              <a:ext cx="333563" cy="949371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46F45ABB-29A1-4A8E-7F48-AD45FE8F7540}"/>
              </a:ext>
            </a:extLst>
          </p:cNvPr>
          <p:cNvSpPr txBox="1"/>
          <p:nvPr/>
        </p:nvSpPr>
        <p:spPr>
          <a:xfrm>
            <a:off x="371838" y="247216"/>
            <a:ext cx="10772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Distribution of coefficients in the LIOM Hamiltonian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C72A9BE-4BF0-2CB2-FC0D-D85FC5936425}"/>
              </a:ext>
            </a:extLst>
          </p:cNvPr>
          <p:cNvSpPr txBox="1"/>
          <p:nvPr/>
        </p:nvSpPr>
        <p:spPr>
          <a:xfrm>
            <a:off x="9108279" y="6337475"/>
            <a:ext cx="8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log(J)</a:t>
            </a:r>
          </a:p>
        </p:txBody>
      </p:sp>
      <p:pic>
        <p:nvPicPr>
          <p:cNvPr id="3" name="Picture 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96DA8B19-35E9-C3CF-54F9-27E599064B9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12625" y="2134109"/>
            <a:ext cx="5322337" cy="40817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3CFB9F-3507-778E-023E-B698AE1E24FE}"/>
              </a:ext>
            </a:extLst>
          </p:cNvPr>
          <p:cNvSpPr txBox="1"/>
          <p:nvPr/>
        </p:nvSpPr>
        <p:spPr>
          <a:xfrm>
            <a:off x="3853716" y="6290179"/>
            <a:ext cx="8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log(J)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E97006-36A7-F435-DE07-8DF0710BCE48}"/>
              </a:ext>
            </a:extLst>
          </p:cNvPr>
          <p:cNvSpPr txBox="1"/>
          <p:nvPr/>
        </p:nvSpPr>
        <p:spPr>
          <a:xfrm>
            <a:off x="3063146" y="1672444"/>
            <a:ext cx="2426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C00000"/>
                </a:solidFill>
                <a:latin typeface="Chalkboard" panose="03050602040202020205" pitchFamily="66" charset="77"/>
              </a:rPr>
              <a:t>Wsp</a:t>
            </a:r>
            <a:r>
              <a:rPr lang="en-US" sz="2400" dirty="0">
                <a:solidFill>
                  <a:srgbClr val="C00000"/>
                </a:solidFill>
                <a:latin typeface="Chalkboard" panose="03050602040202020205" pitchFamily="66" charset="77"/>
              </a:rPr>
              <a:t> = </a:t>
            </a:r>
            <a:r>
              <a:rPr lang="en-US" sz="2400" dirty="0" err="1">
                <a:solidFill>
                  <a:srgbClr val="C00000"/>
                </a:solidFill>
                <a:latin typeface="Chalkboard" panose="03050602040202020205" pitchFamily="66" charset="77"/>
              </a:rPr>
              <a:t>Wch</a:t>
            </a:r>
            <a:r>
              <a:rPr lang="en-US" sz="2400" dirty="0">
                <a:solidFill>
                  <a:srgbClr val="C00000"/>
                </a:solidFill>
                <a:latin typeface="Chalkboard" panose="03050602040202020205" pitchFamily="66" charset="77"/>
              </a:rPr>
              <a:t> = 16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0C73A4-7FFD-C636-7A80-FF673AF8C791}"/>
              </a:ext>
            </a:extLst>
          </p:cNvPr>
          <p:cNvSpPr txBox="1"/>
          <p:nvPr/>
        </p:nvSpPr>
        <p:spPr>
          <a:xfrm>
            <a:off x="7883712" y="1657885"/>
            <a:ext cx="3294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C00000"/>
                </a:solidFill>
                <a:latin typeface="Chalkboard" panose="03050602040202020205" pitchFamily="66" charset="77"/>
              </a:rPr>
              <a:t>Wsp</a:t>
            </a:r>
            <a:r>
              <a:rPr lang="en-US" sz="2400" dirty="0">
                <a:solidFill>
                  <a:srgbClr val="C00000"/>
                </a:solidFill>
                <a:latin typeface="Chalkboard" panose="03050602040202020205" pitchFamily="66" charset="77"/>
              </a:rPr>
              <a:t> = 0.1 &lt;&lt; </a:t>
            </a:r>
            <a:r>
              <a:rPr lang="en-US" sz="2400" dirty="0" err="1">
                <a:solidFill>
                  <a:srgbClr val="C00000"/>
                </a:solidFill>
                <a:latin typeface="Chalkboard" panose="03050602040202020205" pitchFamily="66" charset="77"/>
              </a:rPr>
              <a:t>Wch</a:t>
            </a:r>
            <a:r>
              <a:rPr lang="en-US" sz="2400" dirty="0">
                <a:solidFill>
                  <a:srgbClr val="C00000"/>
                </a:solidFill>
                <a:latin typeface="Chalkboard" panose="03050602040202020205" pitchFamily="66" charset="77"/>
              </a:rPr>
              <a:t> = 16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E9A531-22BB-8083-54A5-6B3AD0E94490}"/>
              </a:ext>
            </a:extLst>
          </p:cNvPr>
          <p:cNvSpPr txBox="1"/>
          <p:nvPr/>
        </p:nvSpPr>
        <p:spPr>
          <a:xfrm>
            <a:off x="1187991" y="6114238"/>
            <a:ext cx="59298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-6                    -4                    -2                     0                   +2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78531F-D705-7AF2-D551-1D03F2F80489}"/>
              </a:ext>
            </a:extLst>
          </p:cNvPr>
          <p:cNvSpPr txBox="1"/>
          <p:nvPr/>
        </p:nvSpPr>
        <p:spPr>
          <a:xfrm>
            <a:off x="6747888" y="6128295"/>
            <a:ext cx="5684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                    -4                    -2                     0                   +2</a:t>
            </a:r>
          </a:p>
        </p:txBody>
      </p:sp>
    </p:spTree>
    <p:extLst>
      <p:ext uri="{BB962C8B-B14F-4D97-AF65-F5344CB8AC3E}">
        <p14:creationId xmlns:p14="http://schemas.microsoft.com/office/powerpoint/2010/main" val="9971696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DD5C2-D5C7-02CE-F7B7-D1EFA9070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F3142690-D713-143A-0AC9-9197CF57A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47" y="1339502"/>
            <a:ext cx="5714664" cy="42859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EE1447-234A-B87F-60A0-97FCD7350324}"/>
              </a:ext>
            </a:extLst>
          </p:cNvPr>
          <p:cNvSpPr txBox="1"/>
          <p:nvPr/>
        </p:nvSpPr>
        <p:spPr>
          <a:xfrm>
            <a:off x="273626" y="244187"/>
            <a:ext cx="1161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Entanglement growth in disordered Fermi-Hubbard model </a:t>
            </a:r>
          </a:p>
          <a:p>
            <a:pPr algn="ctr"/>
            <a:r>
              <a:rPr lang="en-US" sz="2800" dirty="0">
                <a:latin typeface="Chalkboard" panose="03050602040202020205" pitchFamily="66" charset="77"/>
              </a:rPr>
              <a:t>comparing exact with up to 2</a:t>
            </a:r>
            <a:r>
              <a:rPr lang="en-US" sz="2800" baseline="30000" dirty="0">
                <a:latin typeface="Chalkboard" panose="03050602040202020205" pitchFamily="66" charset="77"/>
              </a:rPr>
              <a:t>nd</a:t>
            </a:r>
            <a:r>
              <a:rPr lang="en-US" sz="2800" dirty="0">
                <a:latin typeface="Chalkboard" panose="03050602040202020205" pitchFamily="66" charset="77"/>
              </a:rPr>
              <a:t>-order terms in LIOM Hamiltonian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B378A8-575D-12AD-9972-2131778F3386}"/>
              </a:ext>
            </a:extLst>
          </p:cNvPr>
          <p:cNvSpPr txBox="1"/>
          <p:nvPr/>
        </p:nvSpPr>
        <p:spPr>
          <a:xfrm rot="16200000">
            <a:off x="-1487398" y="3039082"/>
            <a:ext cx="404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entanglement entropy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E657D-E355-3864-EDB2-55D44EA13E4F}"/>
              </a:ext>
            </a:extLst>
          </p:cNvPr>
          <p:cNvSpPr txBox="1"/>
          <p:nvPr/>
        </p:nvSpPr>
        <p:spPr>
          <a:xfrm>
            <a:off x="4467748" y="1710080"/>
            <a:ext cx="151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ch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=16</a:t>
            </a:r>
          </a:p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sp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=16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B27C71-5908-403A-F89B-026FA09659C0}"/>
              </a:ext>
            </a:extLst>
          </p:cNvPr>
          <p:cNvSpPr txBox="1"/>
          <p:nvPr/>
        </p:nvSpPr>
        <p:spPr>
          <a:xfrm>
            <a:off x="2676448" y="5323326"/>
            <a:ext cx="1175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time</a:t>
            </a:r>
          </a:p>
        </p:txBody>
      </p:sp>
      <p:pic>
        <p:nvPicPr>
          <p:cNvPr id="2" name="Picture 1" descr="A graph of a graph&#10;&#10;Description automatically generated">
            <a:extLst>
              <a:ext uri="{FF2B5EF4-FFF2-40B4-BE49-F238E27FC236}">
                <a16:creationId xmlns:a16="http://schemas.microsoft.com/office/drawing/2014/main" id="{1E621CBE-BA5D-552E-C9A2-D0DC2B0FB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528" y="1330533"/>
            <a:ext cx="5830419" cy="43728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D3E0BC-01AC-4CAC-7005-9F7D1263620C}"/>
              </a:ext>
            </a:extLst>
          </p:cNvPr>
          <p:cNvSpPr txBox="1"/>
          <p:nvPr/>
        </p:nvSpPr>
        <p:spPr>
          <a:xfrm>
            <a:off x="8069502" y="5323326"/>
            <a:ext cx="1175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time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170C90-0E6A-7A51-DEDD-19535D0B9579}"/>
              </a:ext>
            </a:extLst>
          </p:cNvPr>
          <p:cNvSpPr txBox="1"/>
          <p:nvPr/>
        </p:nvSpPr>
        <p:spPr>
          <a:xfrm>
            <a:off x="10200456" y="3933056"/>
            <a:ext cx="151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ch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=16</a:t>
            </a:r>
          </a:p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sp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</a:t>
            </a:r>
            <a:r>
              <a:rPr lang="en-US" sz="2800" dirty="0">
                <a:solidFill>
                  <a:srgbClr val="9E0301"/>
                </a:solidFill>
                <a:latin typeface="Chalkboard" panose="03050602040202020205" pitchFamily="66" charset="77"/>
              </a:rPr>
              <a:t>0.1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015E78-EB93-AEDE-F70C-483E4C00EE1F}"/>
              </a:ext>
            </a:extLst>
          </p:cNvPr>
          <p:cNvSpPr txBox="1"/>
          <p:nvPr/>
        </p:nvSpPr>
        <p:spPr>
          <a:xfrm>
            <a:off x="1500339" y="5857387"/>
            <a:ext cx="10214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Chalkboard" panose="03050602040202020205" pitchFamily="66" charset="77"/>
              </a:rPr>
              <a:t>Wsp</a:t>
            </a:r>
            <a:r>
              <a:rPr lang="en-US" sz="2400" dirty="0">
                <a:latin typeface="Chalkboard" panose="03050602040202020205" pitchFamily="66" charset="77"/>
              </a:rPr>
              <a:t>&lt;&lt; </a:t>
            </a:r>
            <a:r>
              <a:rPr lang="en-US" sz="2400" dirty="0" err="1">
                <a:latin typeface="Chalkboard" panose="03050602040202020205" pitchFamily="66" charset="77"/>
              </a:rPr>
              <a:t>Wch</a:t>
            </a:r>
            <a:r>
              <a:rPr lang="en-US" sz="2400" dirty="0">
                <a:latin typeface="Chalkboard" panose="03050602040202020205" pitchFamily="66" charset="77"/>
              </a:rPr>
              <a:t>:  long-term growth no longer log(t)</a:t>
            </a:r>
          </a:p>
          <a:p>
            <a:r>
              <a:rPr lang="en-US" sz="2400" dirty="0">
                <a:latin typeface="Chalkboard" panose="03050602040202020205" pitchFamily="66" charset="77"/>
              </a:rPr>
              <a:t>     2</a:t>
            </a:r>
            <a:r>
              <a:rPr lang="en-US" sz="2400" baseline="30000" dirty="0">
                <a:latin typeface="Chalkboard" panose="03050602040202020205" pitchFamily="66" charset="77"/>
              </a:rPr>
              <a:t>nd</a:t>
            </a:r>
            <a:r>
              <a:rPr lang="en-US" sz="2400" dirty="0">
                <a:latin typeface="Chalkboard" panose="03050602040202020205" pitchFamily="66" charset="77"/>
              </a:rPr>
              <a:t>-order terms still capture most physics, but not quite as well</a:t>
            </a:r>
          </a:p>
        </p:txBody>
      </p:sp>
    </p:spTree>
    <p:extLst>
      <p:ext uri="{BB962C8B-B14F-4D97-AF65-F5344CB8AC3E}">
        <p14:creationId xmlns:p14="http://schemas.microsoft.com/office/powerpoint/2010/main" val="2286383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F01B20-5D18-E24A-AD31-5C0F8A05E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7E8517-9DAB-1A43-837C-DC063FC3D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552" y="1228397"/>
            <a:ext cx="7511800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u="sng" dirty="0">
                <a:solidFill>
                  <a:schemeClr val="accent4">
                    <a:lumMod val="50000"/>
                  </a:schemeClr>
                </a:solidFill>
                <a:latin typeface="Chalkboard" panose="03050602040202020205" pitchFamily="66" charset="77"/>
              </a:rPr>
              <a:t>Outline</a:t>
            </a:r>
          </a:p>
          <a:p>
            <a:pPr eaLnBrk="1" hangingPunct="1"/>
            <a:endParaRPr lang="en-US" altLang="en-US" sz="1600" dirty="0">
              <a:solidFill>
                <a:schemeClr val="accent4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sz="3200" dirty="0">
                <a:solidFill>
                  <a:schemeClr val="accent4">
                    <a:lumMod val="50000"/>
                  </a:schemeClr>
                </a:solidFill>
                <a:latin typeface="Chalkboard" panose="03050602040202020205" pitchFamily="66" charset="77"/>
              </a:rPr>
              <a:t>equilibrium in closed systems</a:t>
            </a:r>
          </a:p>
          <a:p>
            <a:pPr eaLnBrk="1" hangingPunct="1"/>
            <a:r>
              <a:rPr lang="en-US" altLang="en-US" dirty="0">
                <a:solidFill>
                  <a:schemeClr val="accent4">
                    <a:lumMod val="75000"/>
                  </a:schemeClr>
                </a:solidFill>
                <a:latin typeface="Chalkboard" panose="03050602040202020205" pitchFamily="66" charset="77"/>
              </a:rPr>
              <a:t>What is it?  How is it reached?  </a:t>
            </a:r>
          </a:p>
          <a:p>
            <a:pPr eaLnBrk="1" hangingPunct="1"/>
            <a:endParaRPr lang="en-US" altLang="en-US" sz="3200" dirty="0">
              <a:solidFill>
                <a:schemeClr val="accent4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sz="3200" dirty="0">
                <a:solidFill>
                  <a:schemeClr val="accent4">
                    <a:lumMod val="50000"/>
                  </a:schemeClr>
                </a:solidFill>
                <a:latin typeface="Chalkboard" panose="03050602040202020205" pitchFamily="66" charset="77"/>
              </a:rPr>
              <a:t>systems which don’t equilibrate</a:t>
            </a:r>
          </a:p>
          <a:p>
            <a:pPr eaLnBrk="1" hangingPunct="1"/>
            <a:endParaRPr lang="en-US" altLang="en-US" sz="3200" dirty="0">
              <a:solidFill>
                <a:schemeClr val="accent4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sz="3200" dirty="0">
                <a:solidFill>
                  <a:schemeClr val="accent4">
                    <a:lumMod val="50000"/>
                  </a:schemeClr>
                </a:solidFill>
                <a:latin typeface="Chalkboard" panose="03050602040202020205" pitchFamily="66" charset="77"/>
              </a:rPr>
              <a:t>the Fermi Hubbard model with disorder</a:t>
            </a:r>
          </a:p>
        </p:txBody>
      </p:sp>
    </p:spTree>
    <p:extLst>
      <p:ext uri="{BB962C8B-B14F-4D97-AF65-F5344CB8AC3E}">
        <p14:creationId xmlns:p14="http://schemas.microsoft.com/office/powerpoint/2010/main" val="3643120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1FB255-BE8A-6630-11A1-75B40410D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30</a:t>
            </a:fld>
            <a:endParaRPr lang="en-US"/>
          </a:p>
        </p:txBody>
      </p:sp>
      <p:pic>
        <p:nvPicPr>
          <p:cNvPr id="4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0966E22-A229-DFCC-4251-DF6212B91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869" y="1437361"/>
            <a:ext cx="5900373" cy="44252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C4FE75-9E95-3516-5F43-09584ACFEFA1}"/>
              </a:ext>
            </a:extLst>
          </p:cNvPr>
          <p:cNvSpPr txBox="1"/>
          <p:nvPr/>
        </p:nvSpPr>
        <p:spPr>
          <a:xfrm>
            <a:off x="273626" y="244187"/>
            <a:ext cx="116105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Entanglement growth in disordered Fermi-Hubbard model </a:t>
            </a:r>
          </a:p>
          <a:p>
            <a:pPr algn="ctr"/>
            <a:r>
              <a:rPr lang="en-US" sz="3200" dirty="0">
                <a:latin typeface="Chalkboard" panose="03050602040202020205" pitchFamily="66" charset="77"/>
              </a:rPr>
              <a:t>separating 1</a:t>
            </a:r>
            <a:r>
              <a:rPr lang="en-US" sz="3200" baseline="30000" dirty="0">
                <a:latin typeface="Chalkboard" panose="03050602040202020205" pitchFamily="66" charset="77"/>
              </a:rPr>
              <a:t>st</a:t>
            </a:r>
            <a:r>
              <a:rPr lang="en-US" sz="3200" dirty="0">
                <a:latin typeface="Chalkboard" panose="03050602040202020205" pitchFamily="66" charset="77"/>
              </a:rPr>
              <a:t>-order terms into charge and spin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8FFD27-111F-BEC7-9962-74E1887DC855}"/>
              </a:ext>
            </a:extLst>
          </p:cNvPr>
          <p:cNvSpPr txBox="1"/>
          <p:nvPr/>
        </p:nvSpPr>
        <p:spPr>
          <a:xfrm rot="16200000">
            <a:off x="731897" y="2955782"/>
            <a:ext cx="404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entanglement entropy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AFDE97-87B3-5516-9291-3D9A0CB31A21}"/>
              </a:ext>
            </a:extLst>
          </p:cNvPr>
          <p:cNvSpPr txBox="1"/>
          <p:nvPr/>
        </p:nvSpPr>
        <p:spPr>
          <a:xfrm>
            <a:off x="4727848" y="5648454"/>
            <a:ext cx="1175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time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EBF926-03CD-8D3A-A65D-5BF7471A4D17}"/>
              </a:ext>
            </a:extLst>
          </p:cNvPr>
          <p:cNvSpPr txBox="1"/>
          <p:nvPr/>
        </p:nvSpPr>
        <p:spPr>
          <a:xfrm>
            <a:off x="8760296" y="1783277"/>
            <a:ext cx="677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exact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9218D5-DFE4-D108-F77F-69A99DB50A25}"/>
              </a:ext>
            </a:extLst>
          </p:cNvPr>
          <p:cNvSpPr txBox="1"/>
          <p:nvPr/>
        </p:nvSpPr>
        <p:spPr>
          <a:xfrm>
            <a:off x="8760296" y="2848060"/>
            <a:ext cx="2130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baseline="30000" dirty="0">
                <a:solidFill>
                  <a:srgbClr val="FF0000"/>
                </a:solidFill>
              </a:rPr>
              <a:t>st</a:t>
            </a:r>
            <a:r>
              <a:rPr lang="en-US" dirty="0">
                <a:solidFill>
                  <a:srgbClr val="FF0000"/>
                </a:solidFill>
              </a:rPr>
              <a:t>-order charge only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B52CB7-7986-BD60-D165-242A37542DB4}"/>
              </a:ext>
            </a:extLst>
          </p:cNvPr>
          <p:cNvSpPr txBox="1"/>
          <p:nvPr/>
        </p:nvSpPr>
        <p:spPr>
          <a:xfrm>
            <a:off x="8760296" y="2500015"/>
            <a:ext cx="1887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843F6"/>
                </a:solidFill>
              </a:rPr>
              <a:t>1</a:t>
            </a:r>
            <a:r>
              <a:rPr lang="en-US" baseline="30000" dirty="0">
                <a:solidFill>
                  <a:srgbClr val="1843F6"/>
                </a:solidFill>
              </a:rPr>
              <a:t>st</a:t>
            </a:r>
            <a:r>
              <a:rPr lang="en-US" dirty="0">
                <a:solidFill>
                  <a:srgbClr val="1843F6"/>
                </a:solidFill>
              </a:rPr>
              <a:t>-order spin only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C06AFB-B572-C65F-6AA4-03675F5DBCAF}"/>
              </a:ext>
            </a:extLst>
          </p:cNvPr>
          <p:cNvSpPr txBox="1"/>
          <p:nvPr/>
        </p:nvSpPr>
        <p:spPr>
          <a:xfrm>
            <a:off x="8760296" y="228836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 1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order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5BB95F-4FC1-8D40-7FE0-C6A95EE735B0}"/>
              </a:ext>
            </a:extLst>
          </p:cNvPr>
          <p:cNvSpPr txBox="1"/>
          <p:nvPr/>
        </p:nvSpPr>
        <p:spPr>
          <a:xfrm>
            <a:off x="8713960" y="3682347"/>
            <a:ext cx="33638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origin of two-stage rise:</a:t>
            </a:r>
          </a:p>
          <a:p>
            <a:r>
              <a:rPr lang="en-US" dirty="0" err="1"/>
              <a:t>W</a:t>
            </a:r>
            <a:r>
              <a:rPr lang="en-US" baseline="-25000" dirty="0" err="1"/>
              <a:t>ch</a:t>
            </a:r>
            <a:r>
              <a:rPr lang="en-US" dirty="0"/>
              <a:t>&gt;</a:t>
            </a:r>
            <a:r>
              <a:rPr lang="en-US" dirty="0" err="1"/>
              <a:t>W</a:t>
            </a:r>
            <a:r>
              <a:rPr lang="en-US" baseline="-25000" dirty="0" err="1"/>
              <a:t>sp</a:t>
            </a:r>
            <a:r>
              <a:rPr lang="en-US" baseline="-25000" dirty="0"/>
              <a:t> </a:t>
            </a:r>
            <a:r>
              <a:rPr lang="en-US" dirty="0"/>
              <a:t> </a:t>
            </a:r>
            <a:r>
              <a:rPr lang="en-US" sz="1800" dirty="0">
                <a:sym typeface="Wingdings" pitchFamily="2" charset="2"/>
              </a:rPr>
              <a:t>  </a:t>
            </a:r>
          </a:p>
          <a:p>
            <a:r>
              <a:rPr lang="en-US" sz="1800" dirty="0">
                <a:sym typeface="Wingdings" pitchFamily="2" charset="2"/>
              </a:rPr>
              <a:t>localization length charge &lt; spin</a:t>
            </a:r>
          </a:p>
          <a:p>
            <a:r>
              <a:rPr lang="en-US" sz="1800" dirty="0"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 charge entangles faster </a:t>
            </a:r>
          </a:p>
          <a:p>
            <a:r>
              <a:rPr lang="en-US" sz="1800" dirty="0">
                <a:sym typeface="Wingdings" pitchFamily="2" charset="2"/>
              </a:rPr>
              <a:t>       to lower saturation value </a:t>
            </a:r>
            <a:r>
              <a:rPr lang="en-US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ED8982-F3AD-A068-CE93-09088EB4C593}"/>
              </a:ext>
            </a:extLst>
          </p:cNvPr>
          <p:cNvSpPr txBox="1"/>
          <p:nvPr/>
        </p:nvSpPr>
        <p:spPr>
          <a:xfrm>
            <a:off x="510509" y="1544826"/>
            <a:ext cx="151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ch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=16</a:t>
            </a:r>
          </a:p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sp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</a:t>
            </a:r>
            <a:r>
              <a:rPr lang="en-US" sz="2800" dirty="0">
                <a:solidFill>
                  <a:srgbClr val="9E0301"/>
                </a:solidFill>
                <a:latin typeface="Chalkboard" panose="03050602040202020205" pitchFamily="66" charset="77"/>
              </a:rPr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39002364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7EB9CD7-F338-E705-BF7D-292CF494E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380" y="1318341"/>
            <a:ext cx="6560091" cy="49200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82ECFA-B8BB-B74F-8127-A271424E9C3A}"/>
              </a:ext>
            </a:extLst>
          </p:cNvPr>
          <p:cNvSpPr txBox="1"/>
          <p:nvPr/>
        </p:nvSpPr>
        <p:spPr>
          <a:xfrm>
            <a:off x="5477859" y="6182680"/>
            <a:ext cx="1175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time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B41226-3E55-8BBE-808F-40A2D7CB8FE1}"/>
              </a:ext>
            </a:extLst>
          </p:cNvPr>
          <p:cNvSpPr txBox="1"/>
          <p:nvPr/>
        </p:nvSpPr>
        <p:spPr>
          <a:xfrm>
            <a:off x="260339" y="379345"/>
            <a:ext cx="116105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Entanglement growth in disordered Fermi-Hubbard model </a:t>
            </a:r>
          </a:p>
          <a:p>
            <a:pPr algn="ctr"/>
            <a:r>
              <a:rPr lang="en-US" sz="3200" dirty="0">
                <a:latin typeface="Chalkboard" panose="03050602040202020205" pitchFamily="66" charset="77"/>
              </a:rPr>
              <a:t>contributions of different 2</a:t>
            </a:r>
            <a:r>
              <a:rPr lang="en-US" sz="3200" baseline="30000" dirty="0">
                <a:latin typeface="Chalkboard" panose="03050602040202020205" pitchFamily="66" charset="77"/>
              </a:rPr>
              <a:t>nd</a:t>
            </a:r>
            <a:r>
              <a:rPr lang="en-US" sz="3200" dirty="0">
                <a:latin typeface="Chalkboard" panose="03050602040202020205" pitchFamily="66" charset="77"/>
              </a:rPr>
              <a:t>-order terms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E05B8-902E-874E-84C3-75CBB5C7476D}"/>
              </a:ext>
            </a:extLst>
          </p:cNvPr>
          <p:cNvSpPr txBox="1"/>
          <p:nvPr/>
        </p:nvSpPr>
        <p:spPr>
          <a:xfrm rot="16200000">
            <a:off x="2691" y="3305850"/>
            <a:ext cx="404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entanglement entropy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235956-E49E-F5E3-C90C-2BD59DD2A172}"/>
              </a:ext>
            </a:extLst>
          </p:cNvPr>
          <p:cNvSpPr txBox="1"/>
          <p:nvPr/>
        </p:nvSpPr>
        <p:spPr>
          <a:xfrm>
            <a:off x="8713960" y="3682347"/>
            <a:ext cx="3363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charge-spin coupling contributes at later times than charge-charge and spin-spin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76A5FE-E4BC-535D-617B-3538E1F78650}"/>
              </a:ext>
            </a:extLst>
          </p:cNvPr>
          <p:cNvSpPr txBox="1"/>
          <p:nvPr/>
        </p:nvSpPr>
        <p:spPr>
          <a:xfrm>
            <a:off x="510509" y="1544826"/>
            <a:ext cx="151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ch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=16</a:t>
            </a:r>
          </a:p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sp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</a:t>
            </a:r>
            <a:r>
              <a:rPr lang="en-US" sz="2800" dirty="0">
                <a:solidFill>
                  <a:srgbClr val="9E0301"/>
                </a:solidFill>
                <a:latin typeface="Chalkboard" panose="03050602040202020205" pitchFamily="66" charset="77"/>
              </a:rPr>
              <a:t>0.1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C0E67E-6A71-B795-E146-2F9392C95354}"/>
              </a:ext>
            </a:extLst>
          </p:cNvPr>
          <p:cNvSpPr txBox="1"/>
          <p:nvPr/>
        </p:nvSpPr>
        <p:spPr>
          <a:xfrm>
            <a:off x="8713960" y="5363604"/>
            <a:ext cx="3363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average charge-spin coupling strength is much less than average charge-charge and spin-spin coupling strength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AABF37-364C-7F49-B08D-DCE972472F54}"/>
              </a:ext>
            </a:extLst>
          </p:cNvPr>
          <p:cNvSpPr txBox="1"/>
          <p:nvPr/>
        </p:nvSpPr>
        <p:spPr>
          <a:xfrm rot="5400000">
            <a:off x="9699974" y="4740449"/>
            <a:ext cx="856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ym typeface="Wingdings" pitchFamily="2" charset="2"/>
              </a:rPr>
              <a:t> </a:t>
            </a: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8C1971-6C90-08D0-EA11-B4EA4AAC2479}"/>
              </a:ext>
            </a:extLst>
          </p:cNvPr>
          <p:cNvSpPr txBox="1"/>
          <p:nvPr/>
        </p:nvSpPr>
        <p:spPr>
          <a:xfrm>
            <a:off x="8465725" y="2496039"/>
            <a:ext cx="1773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950B"/>
                </a:solidFill>
              </a:rPr>
              <a:t>1st + charge-spin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58B359-13F6-11A8-21B3-93B4625EBCC7}"/>
              </a:ext>
            </a:extLst>
          </p:cNvPr>
          <p:cNvSpPr txBox="1"/>
          <p:nvPr/>
        </p:nvSpPr>
        <p:spPr>
          <a:xfrm>
            <a:off x="8465725" y="2946514"/>
            <a:ext cx="143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order only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B89281-0646-10B2-6A13-84BA2B051E1A}"/>
              </a:ext>
            </a:extLst>
          </p:cNvPr>
          <p:cNvSpPr txBox="1"/>
          <p:nvPr/>
        </p:nvSpPr>
        <p:spPr>
          <a:xfrm>
            <a:off x="8465725" y="2269386"/>
            <a:ext cx="1318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all 2</a:t>
            </a:r>
            <a:r>
              <a:rPr lang="en-US" baseline="30000" dirty="0">
                <a:solidFill>
                  <a:srgbClr val="00B050"/>
                </a:solidFill>
              </a:rPr>
              <a:t>nd</a:t>
            </a:r>
            <a:r>
              <a:rPr lang="en-US" dirty="0">
                <a:solidFill>
                  <a:srgbClr val="00B050"/>
                </a:solidFill>
              </a:rPr>
              <a:t>-order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3BB758-9312-6B66-4782-3E2E6A5515A2}"/>
              </a:ext>
            </a:extLst>
          </p:cNvPr>
          <p:cNvSpPr txBox="1"/>
          <p:nvPr/>
        </p:nvSpPr>
        <p:spPr>
          <a:xfrm>
            <a:off x="8465725" y="2719861"/>
            <a:ext cx="2017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1st + charge-charge</a:t>
            </a:r>
          </a:p>
        </p:txBody>
      </p:sp>
    </p:spTree>
    <p:extLst>
      <p:ext uri="{BB962C8B-B14F-4D97-AF65-F5344CB8AC3E}">
        <p14:creationId xmlns:p14="http://schemas.microsoft.com/office/powerpoint/2010/main" val="24503494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7D112F-FD8F-804C-8BAA-759743649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32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97CD9C-CBCD-5F49-B0A0-4EAA71D94FB5}"/>
              </a:ext>
            </a:extLst>
          </p:cNvPr>
          <p:cNvSpPr txBox="1"/>
          <p:nvPr/>
        </p:nvSpPr>
        <p:spPr>
          <a:xfrm>
            <a:off x="803352" y="629602"/>
            <a:ext cx="1058529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Chalkboard" panose="03050602040202020205" pitchFamily="66" charset="77"/>
              </a:rPr>
              <a:t>Summary</a:t>
            </a:r>
          </a:p>
          <a:p>
            <a:endParaRPr lang="en-US" sz="1200" dirty="0">
              <a:latin typeface="Chalkboard" panose="03050602040202020205" pitchFamily="66" charset="77"/>
            </a:endParaRPr>
          </a:p>
          <a:p>
            <a:r>
              <a:rPr lang="en-US" sz="2400" dirty="0">
                <a:latin typeface="Chalkboard" panose="03050602040202020205" pitchFamily="66" charset="77"/>
              </a:rPr>
              <a:t>Disorder can prevent equilibration</a:t>
            </a:r>
          </a:p>
          <a:p>
            <a:endParaRPr lang="en-US" sz="800" dirty="0">
              <a:latin typeface="Chalkboard" panose="03050602040202020205" pitchFamily="66" charset="77"/>
            </a:endParaRPr>
          </a:p>
          <a:p>
            <a:r>
              <a:rPr lang="en-US" sz="2400" dirty="0">
                <a:solidFill>
                  <a:srgbClr val="00912A"/>
                </a:solidFill>
                <a:latin typeface="Chalkboard" panose="03050602040202020205" pitchFamily="66" charset="77"/>
              </a:rPr>
              <a:t>The Fermi-Hubbard model can have disorder in charge and spin</a:t>
            </a:r>
          </a:p>
          <a:p>
            <a:endParaRPr lang="en-US" sz="800" dirty="0">
              <a:solidFill>
                <a:srgbClr val="00912A"/>
              </a:solidFill>
              <a:latin typeface="Chalkboard" panose="03050602040202020205" pitchFamily="66" charset="77"/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Localization in spin depends on disorder in both spin and charge</a:t>
            </a:r>
          </a:p>
          <a:p>
            <a:endParaRPr lang="en-US" sz="800" dirty="0">
              <a:solidFill>
                <a:schemeClr val="accent1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sz="2400" dirty="0">
                <a:solidFill>
                  <a:srgbClr val="6D53BD"/>
                </a:solidFill>
                <a:latin typeface="Chalkboard" panose="03050602040202020205" pitchFamily="66" charset="77"/>
              </a:rPr>
              <a:t>We study entanglement growth, distinguishing the contributions from charge and from spin by expressing the Hamiltonian in terms of optimally local charge and spin integrals of motion</a:t>
            </a:r>
          </a:p>
          <a:p>
            <a:endParaRPr lang="en-US" sz="800" dirty="0">
              <a:solidFill>
                <a:schemeClr val="tx2">
                  <a:lumMod val="60000"/>
                  <a:lumOff val="4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The Hamiltonian truncated at 2</a:t>
            </a:r>
            <a:r>
              <a:rPr lang="en-US" sz="2400" baseline="300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nd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Chalkboard" panose="03050602040202020205" pitchFamily="66" charset="77"/>
              </a:rPr>
              <a:t> order captures most of the physics</a:t>
            </a:r>
          </a:p>
          <a:p>
            <a:endParaRPr lang="en-US" sz="800" dirty="0">
              <a:solidFill>
                <a:schemeClr val="accent1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halkboard" panose="03050602040202020205" pitchFamily="66" charset="77"/>
              </a:rPr>
              <a:t>Charge-charge and spin-spin coefficients decay exponentially with distance</a:t>
            </a:r>
          </a:p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Chalkboard" panose="03050602040202020205" pitchFamily="66" charset="77"/>
              </a:rPr>
              <a:t>Charge-spin coupling is much weaker than charge-charge or spin-spin</a:t>
            </a:r>
          </a:p>
          <a:p>
            <a:endParaRPr lang="en-US" sz="800" dirty="0">
              <a:solidFill>
                <a:schemeClr val="tx2">
                  <a:lumMod val="60000"/>
                  <a:lumOff val="40000"/>
                </a:schemeClr>
              </a:solidFill>
              <a:latin typeface="Chalkboard" panose="03050602040202020205" pitchFamily="66" charset="7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1B10F1-380E-C84F-5375-81AD9088253B}"/>
              </a:ext>
            </a:extLst>
          </p:cNvPr>
          <p:cNvSpPr txBox="1"/>
          <p:nvPr/>
        </p:nvSpPr>
        <p:spPr>
          <a:xfrm>
            <a:off x="4951424" y="5865137"/>
            <a:ext cx="2289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en-US" sz="2000" dirty="0" err="1">
                <a:latin typeface="Chalkboard" panose="03050602040202020205" pitchFamily="66" charset="77"/>
              </a:rPr>
              <a:t>rwortis@trentu.ca</a:t>
            </a:r>
            <a:endParaRPr lang="en-US" altLang="en-US" sz="2000" dirty="0">
              <a:latin typeface="Chalkboard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491354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2E1BCD10-D328-0E47-4881-CDB8FCDD8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084165"/>
            <a:ext cx="3698446" cy="2773835"/>
          </a:xfrm>
          <a:prstGeom prst="rect">
            <a:avLst/>
          </a:prstGeom>
        </p:spPr>
      </p:pic>
      <p:pic>
        <p:nvPicPr>
          <p:cNvPr id="9" name="Picture 8" descr="A graph of a graph&#10;&#10;Description automatically generated">
            <a:extLst>
              <a:ext uri="{FF2B5EF4-FFF2-40B4-BE49-F238E27FC236}">
                <a16:creationId xmlns:a16="http://schemas.microsoft.com/office/drawing/2014/main" id="{4B83A3E1-DEA1-36E6-A59D-1A4B78E80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3554" y="4055312"/>
            <a:ext cx="3698446" cy="27738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82ECFA-B8BB-B74F-8127-A271424E9C3A}"/>
              </a:ext>
            </a:extLst>
          </p:cNvPr>
          <p:cNvSpPr txBox="1"/>
          <p:nvPr/>
        </p:nvSpPr>
        <p:spPr>
          <a:xfrm>
            <a:off x="6078912" y="5019069"/>
            <a:ext cx="1175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Chalkboard" panose="03050602040202020205" pitchFamily="66" charset="77"/>
              </a:rPr>
              <a:t>time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B41226-3E55-8BBE-808F-40A2D7CB8FE1}"/>
              </a:ext>
            </a:extLst>
          </p:cNvPr>
          <p:cNvSpPr txBox="1"/>
          <p:nvPr/>
        </p:nvSpPr>
        <p:spPr>
          <a:xfrm>
            <a:off x="273626" y="244187"/>
            <a:ext cx="116105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Entanglement growth in disordered Fermi-Hubbard model </a:t>
            </a:r>
          </a:p>
          <a:p>
            <a:pPr algn="ctr"/>
            <a:r>
              <a:rPr lang="en-US" sz="3200" dirty="0">
                <a:latin typeface="Chalkboard" panose="03050602040202020205" pitchFamily="66" charset="77"/>
              </a:rPr>
              <a:t>strong disorder in both charge and spin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5D3D2B-9C6C-51CA-4429-1B50259ECA60}"/>
              </a:ext>
            </a:extLst>
          </p:cNvPr>
          <p:cNvSpPr txBox="1"/>
          <p:nvPr/>
        </p:nvSpPr>
        <p:spPr>
          <a:xfrm>
            <a:off x="9150181" y="3787053"/>
            <a:ext cx="273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standard error of the mean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B139F0-30D7-F4C2-BE35-86208D9F4EA7}"/>
              </a:ext>
            </a:extLst>
          </p:cNvPr>
          <p:cNvSpPr txBox="1"/>
          <p:nvPr/>
        </p:nvSpPr>
        <p:spPr>
          <a:xfrm>
            <a:off x="748256" y="3787053"/>
            <a:ext cx="1881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standard </a:t>
            </a:r>
            <a:r>
              <a:rPr lang="en-US" dirty="0" err="1"/>
              <a:t>devation</a:t>
            </a:r>
            <a:endParaRPr lang="en-US" dirty="0"/>
          </a:p>
        </p:txBody>
      </p:sp>
      <p:pic>
        <p:nvPicPr>
          <p:cNvPr id="4" name="Picture 3" descr="A graph of a number of numbers&#10;&#10;Description automatically generated">
            <a:extLst>
              <a:ext uri="{FF2B5EF4-FFF2-40B4-BE49-F238E27FC236}">
                <a16:creationId xmlns:a16="http://schemas.microsoft.com/office/drawing/2014/main" id="{C184A598-D608-C1B0-06C6-A2136D236D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841" y="1265237"/>
            <a:ext cx="5080000" cy="381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3E05B8-902E-874E-84C3-75CBB5C7476D}"/>
              </a:ext>
            </a:extLst>
          </p:cNvPr>
          <p:cNvSpPr txBox="1"/>
          <p:nvPr/>
        </p:nvSpPr>
        <p:spPr>
          <a:xfrm rot="16200000">
            <a:off x="1767340" y="2779388"/>
            <a:ext cx="404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Chalkboard" panose="03050602040202020205" pitchFamily="66" charset="77"/>
              </a:rPr>
              <a:t>entanglement entropy</a:t>
            </a:r>
          </a:p>
        </p:txBody>
      </p:sp>
    </p:spTree>
    <p:extLst>
      <p:ext uri="{BB962C8B-B14F-4D97-AF65-F5344CB8AC3E}">
        <p14:creationId xmlns:p14="http://schemas.microsoft.com/office/powerpoint/2010/main" val="5325888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FC243E4-1407-8EA7-8BA1-64FB4D583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4464" y="1455044"/>
            <a:ext cx="5499864" cy="41248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39732F-053B-06B5-4C59-55454334F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575" y="1455044"/>
            <a:ext cx="5499864" cy="41248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8B41226-3E55-8BBE-808F-40A2D7CB8FE1}"/>
              </a:ext>
            </a:extLst>
          </p:cNvPr>
          <p:cNvSpPr txBox="1"/>
          <p:nvPr/>
        </p:nvSpPr>
        <p:spPr>
          <a:xfrm>
            <a:off x="273626" y="244187"/>
            <a:ext cx="11610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Entanglement growth in disordered Fermi-Hubbard model </a:t>
            </a:r>
          </a:p>
          <a:p>
            <a:pPr algn="ctr"/>
            <a:r>
              <a:rPr lang="en-US" sz="2800" dirty="0">
                <a:latin typeface="Chalkboard" panose="03050602040202020205" pitchFamily="66" charset="77"/>
              </a:rPr>
              <a:t>Does optimizing locality of integrals of motion make a difference?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E05B8-902E-874E-84C3-75CBB5C7476D}"/>
              </a:ext>
            </a:extLst>
          </p:cNvPr>
          <p:cNvSpPr txBox="1"/>
          <p:nvPr/>
        </p:nvSpPr>
        <p:spPr>
          <a:xfrm rot="16200000">
            <a:off x="-1487398" y="3039082"/>
            <a:ext cx="404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entanglement entropy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82ECFA-B8BB-B74F-8127-A271424E9C3A}"/>
              </a:ext>
            </a:extLst>
          </p:cNvPr>
          <p:cNvSpPr txBox="1"/>
          <p:nvPr/>
        </p:nvSpPr>
        <p:spPr>
          <a:xfrm>
            <a:off x="4371200" y="1833191"/>
            <a:ext cx="151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ch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=16</a:t>
            </a:r>
          </a:p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sp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=16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EE5622-0ACE-71A4-6AA4-C42C7FAD1C2F}"/>
              </a:ext>
            </a:extLst>
          </p:cNvPr>
          <p:cNvSpPr txBox="1"/>
          <p:nvPr/>
        </p:nvSpPr>
        <p:spPr>
          <a:xfrm>
            <a:off x="9955558" y="1810666"/>
            <a:ext cx="151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ch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=16</a:t>
            </a:r>
          </a:p>
          <a:p>
            <a:r>
              <a:rPr lang="en-US" sz="2800" dirty="0" err="1">
                <a:solidFill>
                  <a:srgbClr val="21702D"/>
                </a:solidFill>
                <a:latin typeface="Chalkboard" panose="03050602040202020205" pitchFamily="66" charset="77"/>
              </a:rPr>
              <a:t>W</a:t>
            </a:r>
            <a:r>
              <a:rPr lang="en-US" sz="2800" baseline="-25000" dirty="0" err="1">
                <a:solidFill>
                  <a:srgbClr val="21702D"/>
                </a:solidFill>
                <a:latin typeface="Chalkboard" panose="03050602040202020205" pitchFamily="66" charset="77"/>
              </a:rPr>
              <a:t>sp</a:t>
            </a:r>
            <a:r>
              <a:rPr lang="en-US" sz="2800" dirty="0">
                <a:solidFill>
                  <a:srgbClr val="21702D"/>
                </a:solidFill>
                <a:latin typeface="Chalkboard" panose="03050602040202020205" pitchFamily="66" charset="77"/>
              </a:rPr>
              <a:t>=</a:t>
            </a:r>
            <a:r>
              <a:rPr lang="en-US" sz="2800" dirty="0">
                <a:solidFill>
                  <a:srgbClr val="9E0301"/>
                </a:solidFill>
                <a:latin typeface="Chalkboard" panose="03050602040202020205" pitchFamily="66" charset="77"/>
              </a:rPr>
              <a:t>0.1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0DEACD-C7F8-CB32-A3DF-71D4B235825D}"/>
              </a:ext>
            </a:extLst>
          </p:cNvPr>
          <p:cNvSpPr txBox="1"/>
          <p:nvPr/>
        </p:nvSpPr>
        <p:spPr>
          <a:xfrm>
            <a:off x="8088862" y="5269994"/>
            <a:ext cx="1175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time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BEA7B1-1E55-E6BD-D815-817F89923409}"/>
              </a:ext>
            </a:extLst>
          </p:cNvPr>
          <p:cNvSpPr txBox="1"/>
          <p:nvPr/>
        </p:nvSpPr>
        <p:spPr>
          <a:xfrm>
            <a:off x="2200863" y="5269993"/>
            <a:ext cx="1175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halkboard" panose="03050602040202020205" pitchFamily="66" charset="77"/>
              </a:rPr>
              <a:t>time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130B9E-0D7D-54D1-539C-C14B7EB5B1B4}"/>
              </a:ext>
            </a:extLst>
          </p:cNvPr>
          <p:cNvSpPr txBox="1"/>
          <p:nvPr/>
        </p:nvSpPr>
        <p:spPr>
          <a:xfrm>
            <a:off x="2788630" y="5799084"/>
            <a:ext cx="9004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halkboard" panose="03050602040202020205" pitchFamily="66" charset="77"/>
              </a:rPr>
              <a:t>Optimizing the locality of the LIOMs is making a difference; </a:t>
            </a:r>
          </a:p>
          <a:p>
            <a:r>
              <a:rPr lang="en-US" sz="2400" dirty="0">
                <a:latin typeface="Chalkboard" panose="03050602040202020205" pitchFamily="66" charset="77"/>
              </a:rPr>
              <a:t>but with </a:t>
            </a:r>
            <a:r>
              <a:rPr lang="en-US" sz="2400" dirty="0" err="1">
                <a:latin typeface="Chalkboard" panose="03050602040202020205" pitchFamily="66" charset="77"/>
              </a:rPr>
              <a:t>W</a:t>
            </a:r>
            <a:r>
              <a:rPr lang="en-US" sz="2400" baseline="-25000" dirty="0" err="1">
                <a:latin typeface="Chalkboard" panose="03050602040202020205" pitchFamily="66" charset="77"/>
              </a:rPr>
              <a:t>sp</a:t>
            </a:r>
            <a:r>
              <a:rPr lang="en-US" sz="2400" dirty="0">
                <a:latin typeface="Chalkboard" panose="03050602040202020205" pitchFamily="66" charset="77"/>
              </a:rPr>
              <a:t>=0.1 extra entanglement remains</a:t>
            </a:r>
          </a:p>
        </p:txBody>
      </p:sp>
    </p:spTree>
    <p:extLst>
      <p:ext uri="{BB962C8B-B14F-4D97-AF65-F5344CB8AC3E}">
        <p14:creationId xmlns:p14="http://schemas.microsoft.com/office/powerpoint/2010/main" val="3451582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1BE3FA7-0D70-4431-814F-D8C40576E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A graph of a function&#10;&#10;Description automatically generated">
            <a:extLst>
              <a:ext uri="{FF2B5EF4-FFF2-40B4-BE49-F238E27FC236}">
                <a16:creationId xmlns:a16="http://schemas.microsoft.com/office/drawing/2014/main" id="{DADA46E9-00E1-1BEE-3FFB-18B3E2E670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6" r="28"/>
          <a:stretch/>
        </p:blipFill>
        <p:spPr>
          <a:xfrm>
            <a:off x="321731" y="557189"/>
            <a:ext cx="5668684" cy="5743618"/>
          </a:xfrm>
          <a:prstGeom prst="rect">
            <a:avLst/>
          </a:prstGeom>
        </p:spPr>
      </p:pic>
      <p:pic>
        <p:nvPicPr>
          <p:cNvPr id="6" name="Picture 5" descr="A graph of a graph&#10;&#10;Description automatically generated">
            <a:extLst>
              <a:ext uri="{FF2B5EF4-FFF2-40B4-BE49-F238E27FC236}">
                <a16:creationId xmlns:a16="http://schemas.microsoft.com/office/drawing/2014/main" id="{D8714A1D-18C8-A642-E710-5D0A7A07C0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96"/>
          <a:stretch/>
        </p:blipFill>
        <p:spPr>
          <a:xfrm>
            <a:off x="6195375" y="557189"/>
            <a:ext cx="5674893" cy="574361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F211F2-3C31-A6C3-97E2-D8499C21C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6DC79EB-64E3-014E-A3C2-193ED93FE930}" type="slidenum">
              <a:rPr lang="en-US" smtClean="0"/>
              <a:pPr>
                <a:spcAft>
                  <a:spcPts val="60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475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BA495D-556A-AA49-947E-13C51FFD1BF6}"/>
              </a:ext>
            </a:extLst>
          </p:cNvPr>
          <p:cNvSpPr txBox="1"/>
          <p:nvPr/>
        </p:nvSpPr>
        <p:spPr>
          <a:xfrm>
            <a:off x="273626" y="244187"/>
            <a:ext cx="1161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Chalkboard" panose="03050602040202020205" pitchFamily="66" charset="77"/>
              </a:rPr>
              <a:t>Strong disorder in both channels not required for localization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5AE118-435A-0D4A-BA29-0D3DEC4B2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396" y="1453474"/>
            <a:ext cx="6104430" cy="43179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3E05B8-902E-874E-84C3-75CBB5C7476D}"/>
              </a:ext>
            </a:extLst>
          </p:cNvPr>
          <p:cNvSpPr txBox="1"/>
          <p:nvPr/>
        </p:nvSpPr>
        <p:spPr>
          <a:xfrm rot="16200000">
            <a:off x="-1401849" y="3038601"/>
            <a:ext cx="404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Chalkboard" panose="03050602040202020205" pitchFamily="66" charset="77"/>
              </a:rPr>
              <a:t>entanglement entropy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82ECFA-B8BB-B74F-8127-A271424E9C3A}"/>
              </a:ext>
            </a:extLst>
          </p:cNvPr>
          <p:cNvSpPr txBox="1"/>
          <p:nvPr/>
        </p:nvSpPr>
        <p:spPr>
          <a:xfrm>
            <a:off x="3616215" y="5906038"/>
            <a:ext cx="1175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Chalkboard" panose="03050602040202020205" pitchFamily="66" charset="77"/>
              </a:rPr>
              <a:t>time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24F842-B1ED-DF4D-ABE7-20281BE7B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826" y="2203213"/>
            <a:ext cx="4577698" cy="219399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78800332-04AF-C743-9F59-598B9D6DE089}"/>
                  </a:ext>
                </a:extLst>
              </p14:cNvPr>
              <p14:cNvContentPartPr/>
              <p14:nvPr/>
            </p14:nvContentPartPr>
            <p14:xfrm>
              <a:off x="6565543" y="1260063"/>
              <a:ext cx="1472400" cy="86688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78800332-04AF-C743-9F59-598B9D6DE08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47903" y="1242063"/>
                <a:ext cx="1508040" cy="90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2295E3D6-D1A2-8D41-B53B-C8D0DA808B80}"/>
                  </a:ext>
                </a:extLst>
              </p14:cNvPr>
              <p14:cNvContentPartPr/>
              <p14:nvPr/>
            </p14:nvContentPartPr>
            <p14:xfrm>
              <a:off x="6673903" y="3703383"/>
              <a:ext cx="2983680" cy="9205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2295E3D6-D1A2-8D41-B53B-C8D0DA808B8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55903" y="3685743"/>
                <a:ext cx="3019320" cy="956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5165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2027E-F662-317E-B37C-BBBB3C6B7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85D0EB-C860-B7AD-DD0B-F03AB60AC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F75E3D-4320-E96F-3CF4-749A73B00DEA}"/>
              </a:ext>
            </a:extLst>
          </p:cNvPr>
          <p:cNvSpPr txBox="1"/>
          <p:nvPr/>
        </p:nvSpPr>
        <p:spPr>
          <a:xfrm>
            <a:off x="614636" y="4168694"/>
            <a:ext cx="2405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dirty="0">
                <a:latin typeface="Chalkboard" panose="03050602040202020205" pitchFamily="66" charset="77"/>
              </a:rPr>
              <a:t>properties uniform in space and time</a:t>
            </a:r>
          </a:p>
        </p:txBody>
      </p:sp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90369AC4-C202-91DB-C74D-149D48C1FF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36" y="1766176"/>
            <a:ext cx="2197100" cy="2159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7BCF85-A303-429F-2069-4DC33B9618D9}"/>
              </a:ext>
            </a:extLst>
          </p:cNvPr>
          <p:cNvSpPr txBox="1"/>
          <p:nvPr/>
        </p:nvSpPr>
        <p:spPr>
          <a:xfrm>
            <a:off x="452802" y="300430"/>
            <a:ext cx="39505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dirty="0">
                <a:latin typeface="Chalkboard" panose="03050602040202020205" pitchFamily="66" charset="77"/>
              </a:rPr>
              <a:t>equilibrium, classical</a:t>
            </a:r>
          </a:p>
          <a:p>
            <a:r>
              <a:rPr lang="en-US" altLang="en-US" sz="32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What is it?</a:t>
            </a:r>
          </a:p>
        </p:txBody>
      </p:sp>
      <p:pic>
        <p:nvPicPr>
          <p:cNvPr id="9" name="Picture 8" descr="A cup of coffee&#10;&#10;Description automatically generated with medium confidence">
            <a:extLst>
              <a:ext uri="{FF2B5EF4-FFF2-40B4-BE49-F238E27FC236}">
                <a16:creationId xmlns:a16="http://schemas.microsoft.com/office/drawing/2014/main" id="{BD5C7C61-1590-0132-72A9-A029E4805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084" y="815604"/>
            <a:ext cx="2197101" cy="2197101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126243C4-C30F-B74D-B0D0-4F92F287B4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874037">
            <a:off x="7344640" y="602287"/>
            <a:ext cx="1092807" cy="10842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F2DD20-B63D-13BB-C8AB-E0697DC30A7D}"/>
              </a:ext>
            </a:extLst>
          </p:cNvPr>
          <p:cNvSpPr txBox="1"/>
          <p:nvPr/>
        </p:nvSpPr>
        <p:spPr>
          <a:xfrm>
            <a:off x="6398458" y="3152024"/>
            <a:ext cx="4136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dirty="0">
                <a:solidFill>
                  <a:srgbClr val="C00000"/>
                </a:solidFill>
                <a:latin typeface="Chalkboard" panose="03050602040202020205" pitchFamily="66" charset="77"/>
              </a:rPr>
              <a:t>time average = ensemble average</a:t>
            </a:r>
          </a:p>
        </p:txBody>
      </p:sp>
      <p:pic>
        <p:nvPicPr>
          <p:cNvPr id="12" name="Picture 11" descr="A picture containing food, bowl, soup, dish&#10;&#10;Description automatically generated">
            <a:extLst>
              <a:ext uri="{FF2B5EF4-FFF2-40B4-BE49-F238E27FC236}">
                <a16:creationId xmlns:a16="http://schemas.microsoft.com/office/drawing/2014/main" id="{B4843B50-7B7F-EFE4-9C2C-61831CDC4B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53007" y="3925176"/>
            <a:ext cx="2229253" cy="226640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0F1B8CE-0BB3-F461-38A3-55911C78183E}"/>
              </a:ext>
            </a:extLst>
          </p:cNvPr>
          <p:cNvCxnSpPr>
            <a:cxnSpLocks/>
          </p:cNvCxnSpPr>
          <p:nvPr/>
        </p:nvCxnSpPr>
        <p:spPr>
          <a:xfrm flipH="1">
            <a:off x="6991508" y="3925176"/>
            <a:ext cx="2352250" cy="2332961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838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container, glass, cup, gauge&#10;&#10;Description automatically generated">
            <a:extLst>
              <a:ext uri="{FF2B5EF4-FFF2-40B4-BE49-F238E27FC236}">
                <a16:creationId xmlns:a16="http://schemas.microsoft.com/office/drawing/2014/main" id="{589D6E78-8632-1F43-8AFF-5B94D879F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630" y="1137864"/>
            <a:ext cx="1825941" cy="26136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29ECFB-29AB-4B4A-8BFE-7FE0797A7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05F81C-E0BF-C74E-AECC-A80F01F74335}"/>
              </a:ext>
            </a:extLst>
          </p:cNvPr>
          <p:cNvSpPr txBox="1"/>
          <p:nvPr/>
        </p:nvSpPr>
        <p:spPr>
          <a:xfrm>
            <a:off x="452802" y="300430"/>
            <a:ext cx="39505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dirty="0">
                <a:latin typeface="Chalkboard" panose="03050602040202020205" pitchFamily="66" charset="77"/>
              </a:rPr>
              <a:t>equilibrium, classical</a:t>
            </a:r>
          </a:p>
          <a:p>
            <a:r>
              <a:rPr lang="en-US" altLang="en-US" sz="3200" dirty="0">
                <a:solidFill>
                  <a:schemeClr val="accent3">
                    <a:lumMod val="75000"/>
                  </a:schemeClr>
                </a:solidFill>
                <a:latin typeface="Chalkboard" panose="03050602040202020205" pitchFamily="66" charset="77"/>
              </a:rPr>
              <a:t>How is it reached?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C39D57-00C8-BB40-B4BE-E638F83EED2C}"/>
              </a:ext>
            </a:extLst>
          </p:cNvPr>
          <p:cNvSpPr txBox="1"/>
          <p:nvPr/>
        </p:nvSpPr>
        <p:spPr>
          <a:xfrm>
            <a:off x="4855422" y="3899286"/>
            <a:ext cx="32647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dirty="0">
                <a:latin typeface="Chalkboard" panose="03050602040202020205" pitchFamily="66" charset="77"/>
              </a:rPr>
              <a:t>Liouville equation: in chaotic system, divergence of trajectories such that original volume enters any region of phase space you choose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6490B3-8B27-5D4B-8DCE-D549416D4244}"/>
              </a:ext>
            </a:extLst>
          </p:cNvPr>
          <p:cNvSpPr txBox="1"/>
          <p:nvPr/>
        </p:nvSpPr>
        <p:spPr>
          <a:xfrm>
            <a:off x="4855422" y="300430"/>
            <a:ext cx="2828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dirty="0">
                <a:latin typeface="Chalkboard" panose="03050602040202020205" pitchFamily="66" charset="77"/>
              </a:rPr>
              <a:t>Hamiltonian dynamics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A3144D1F-DCF2-CA41-91A8-C586D091B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8065" y="244402"/>
            <a:ext cx="2578100" cy="2095500"/>
          </a:xfrm>
          <a:prstGeom prst="rect">
            <a:avLst/>
          </a:prstGeom>
        </p:spPr>
      </p:pic>
      <p:pic>
        <p:nvPicPr>
          <p:cNvPr id="11" name="Picture 10" descr="A picture containing map, linedrawing&#10;&#10;Description automatically generated">
            <a:extLst>
              <a:ext uri="{FF2B5EF4-FFF2-40B4-BE49-F238E27FC236}">
                <a16:creationId xmlns:a16="http://schemas.microsoft.com/office/drawing/2014/main" id="{E4024008-78E5-6D44-8DCC-DECEF5D088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6398" y="3018326"/>
            <a:ext cx="3352800" cy="2971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108C84-2701-2E4B-8E17-0D8FD3C9D837}"/>
              </a:ext>
            </a:extLst>
          </p:cNvPr>
          <p:cNvSpPr txBox="1"/>
          <p:nvPr/>
        </p:nvSpPr>
        <p:spPr>
          <a:xfrm>
            <a:off x="4855422" y="2353774"/>
            <a:ext cx="6220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dirty="0">
                <a:latin typeface="Chalkboard" panose="03050602040202020205" pitchFamily="66" charset="77"/>
              </a:rPr>
              <a:t>Liouville’s theorem:  </a:t>
            </a:r>
            <a:r>
              <a:rPr lang="en-US" sz="2000" dirty="0"/>
              <a:t>phase space volume is conserved</a:t>
            </a:r>
            <a:endParaRPr lang="en-US" altLang="en-US" sz="2000" dirty="0">
              <a:latin typeface="Chalkboard" panose="03050602040202020205" pitchFamily="66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8EA8EB-E9C6-7344-930D-8A8DBBAE0BDE}"/>
              </a:ext>
            </a:extLst>
          </p:cNvPr>
          <p:cNvSpPr txBox="1"/>
          <p:nvPr/>
        </p:nvSpPr>
        <p:spPr>
          <a:xfrm>
            <a:off x="1565388" y="3899286"/>
            <a:ext cx="1284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dirty="0">
                <a:latin typeface="Chalkboard" panose="03050602040202020205" pitchFamily="66" charset="77"/>
              </a:rPr>
              <a:t>just wait</a:t>
            </a:r>
          </a:p>
        </p:txBody>
      </p:sp>
      <p:pic>
        <p:nvPicPr>
          <p:cNvPr id="4" name="Picture 1" descr="heat_flow.jpg">
            <a:extLst>
              <a:ext uri="{FF2B5EF4-FFF2-40B4-BE49-F238E27FC236}">
                <a16:creationId xmlns:a16="http://schemas.microsoft.com/office/drawing/2014/main" id="{4ECDE861-6C28-A1AE-7EB1-E53BC73140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567" y="4299396"/>
            <a:ext cx="2456834" cy="23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383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29ECFB-29AB-4B4A-8BFE-7FE0797A7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1D8E3A-08EE-CB40-B6B6-1E64E00A7E70}"/>
              </a:ext>
            </a:extLst>
          </p:cNvPr>
          <p:cNvSpPr txBox="1"/>
          <p:nvPr/>
        </p:nvSpPr>
        <p:spPr>
          <a:xfrm>
            <a:off x="452802" y="300430"/>
            <a:ext cx="40169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dirty="0">
                <a:latin typeface="Chalkboard" panose="03050602040202020205" pitchFamily="66" charset="77"/>
              </a:rPr>
              <a:t>equilibrium, quantum</a:t>
            </a:r>
          </a:p>
          <a:p>
            <a:r>
              <a:rPr lang="en-US" altLang="en-US" sz="32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What is it?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5EE957B-DB02-884F-A3AE-4966392EC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0675" y="1828506"/>
            <a:ext cx="3819525" cy="2133893"/>
          </a:xfrm>
          <a:prstGeom prst="rect">
            <a:avLst/>
          </a:prstGeom>
          <a:solidFill>
            <a:srgbClr val="C6D9F1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FFFF"/>
                </a:solidFill>
                <a:latin typeface="Calibri" panose="020F0502020204030204" pitchFamily="34" charset="0"/>
              </a:rPr>
              <a:t>   </a:t>
            </a:r>
            <a:endParaRPr lang="en-US" altLang="en-US" sz="2000" dirty="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sz="3600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4000" dirty="0">
                <a:solidFill>
                  <a:srgbClr val="FFFFFF"/>
                </a:solidFill>
                <a:latin typeface="Calibri" panose="020F0502020204030204" pitchFamily="34" charset="0"/>
              </a:rPr>
              <a:t> 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6F92319-2116-A94F-BD44-BF7E63DAE84C}"/>
              </a:ext>
            </a:extLst>
          </p:cNvPr>
          <p:cNvGrpSpPr/>
          <p:nvPr/>
        </p:nvGrpSpPr>
        <p:grpSpPr>
          <a:xfrm>
            <a:off x="5987143" y="845087"/>
            <a:ext cx="5366657" cy="830997"/>
            <a:chOff x="5987143" y="1630134"/>
            <a:chExt cx="5366657" cy="830997"/>
          </a:xfrm>
        </p:grpSpPr>
        <p:sp>
          <p:nvSpPr>
            <p:cNvPr id="11" name="TextBox 5">
              <a:extLst>
                <a:ext uri="{FF2B5EF4-FFF2-40B4-BE49-F238E27FC236}">
                  <a16:creationId xmlns:a16="http://schemas.microsoft.com/office/drawing/2014/main" id="{3E19CBF1-7564-544A-A00E-7085A4E362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87143" y="1630134"/>
              <a:ext cx="536665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chemeClr val="accent1"/>
                  </a:solidFill>
                  <a:latin typeface="Chalkboard" panose="03050602040202020205" pitchFamily="66" charset="77"/>
                </a:rPr>
                <a:t>System S is in a single eigenstate  with energy 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6F946A3-011A-E040-AC42-8085E30DEC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4244" y="1753016"/>
              <a:ext cx="279400" cy="2159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FBE21A5-A84D-1D4C-8418-DFFDBACF80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54950" y="2045632"/>
              <a:ext cx="546100" cy="393700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DCFDBCB2-68AC-EC4E-A1B4-257C069CA3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2102" y="2789851"/>
            <a:ext cx="997697" cy="857450"/>
          </a:xfrm>
          <a:prstGeom prst="rect">
            <a:avLst/>
          </a:prstGeom>
          <a:solidFill>
            <a:srgbClr val="E6B9B8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chemeClr val="lt1"/>
                </a:solidFill>
                <a:latin typeface="+mn-lt"/>
                <a:ea typeface="+mn-ea"/>
              </a:rPr>
              <a:t>A</a:t>
            </a:r>
          </a:p>
        </p:txBody>
      </p:sp>
      <p:pic>
        <p:nvPicPr>
          <p:cNvPr id="10" name="Picture 9" descr="PAi.tex.pdf">
            <a:extLst>
              <a:ext uri="{FF2B5EF4-FFF2-40B4-BE49-F238E27FC236}">
                <a16:creationId xmlns:a16="http://schemas.microsoft.com/office/drawing/2014/main" id="{7D517ABD-8894-764C-8C93-E8E9E96AC6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61095"/>
            <a:ext cx="32512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22C4934-2F2F-0547-895E-CEE39BB5B0BE}"/>
              </a:ext>
            </a:extLst>
          </p:cNvPr>
          <p:cNvGrpSpPr/>
          <p:nvPr/>
        </p:nvGrpSpPr>
        <p:grpSpPr>
          <a:xfrm>
            <a:off x="5987143" y="3429000"/>
            <a:ext cx="5580743" cy="1569660"/>
            <a:chOff x="2720040" y="4569709"/>
            <a:chExt cx="5580743" cy="1569660"/>
          </a:xfrm>
        </p:grpSpPr>
        <p:sp>
          <p:nvSpPr>
            <p:cNvPr id="12" name="TextBox 5">
              <a:extLst>
                <a:ext uri="{FF2B5EF4-FFF2-40B4-BE49-F238E27FC236}">
                  <a16:creationId xmlns:a16="http://schemas.microsoft.com/office/drawing/2014/main" id="{ECFF0B64-1907-5645-8EE2-57C1E8A876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20040" y="4569709"/>
              <a:ext cx="5580743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i="1" dirty="0">
                  <a:solidFill>
                    <a:schemeClr val="accent1"/>
                  </a:solidFill>
                  <a:latin typeface="Chalkboard" panose="03050602040202020205" pitchFamily="66" charset="77"/>
                </a:rPr>
                <a:t>If</a:t>
              </a:r>
              <a:r>
                <a:rPr lang="en-US" altLang="en-US" dirty="0">
                  <a:solidFill>
                    <a:schemeClr val="accent1"/>
                  </a:solidFill>
                  <a:latin typeface="Chalkboard" panose="03050602040202020205" pitchFamily="66" charset="77"/>
                </a:rPr>
                <a:t> the system were in contact with a thermal bath, what temperature of the bath would make the </a:t>
              </a:r>
              <a:r>
                <a:rPr lang="en-US" altLang="en-US" i="1" dirty="0">
                  <a:solidFill>
                    <a:schemeClr val="accent1"/>
                  </a:solidFill>
                  <a:latin typeface="Chalkboard" panose="03050602040202020205" pitchFamily="66" charset="77"/>
                </a:rPr>
                <a:t>average </a:t>
              </a:r>
              <a:r>
                <a:rPr lang="en-US" altLang="en-US" dirty="0">
                  <a:solidFill>
                    <a:schemeClr val="accent1"/>
                  </a:solidFill>
                  <a:latin typeface="Chalkboard" panose="03050602040202020205" pitchFamily="66" charset="77"/>
                </a:rPr>
                <a:t> energy of S equal to       ?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0565262-2FA0-8D49-9AB2-838953FF99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24789" y="5749809"/>
              <a:ext cx="510615" cy="368118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0154FCA-CFD9-9C4B-B3C1-7CCFD53A369A}"/>
              </a:ext>
            </a:extLst>
          </p:cNvPr>
          <p:cNvGrpSpPr/>
          <p:nvPr/>
        </p:nvGrpSpPr>
        <p:grpSpPr>
          <a:xfrm>
            <a:off x="6096000" y="2765875"/>
            <a:ext cx="2769907" cy="461665"/>
            <a:chOff x="6096000" y="4215374"/>
            <a:chExt cx="2769907" cy="46166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65DAC2-82BD-1241-B2E3-802E73ABE2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6000" y="4254611"/>
              <a:ext cx="284734" cy="273783"/>
            </a:xfrm>
            <a:prstGeom prst="rect">
              <a:avLst/>
            </a:prstGeom>
          </p:spPr>
        </p:pic>
        <p:sp>
          <p:nvSpPr>
            <p:cNvPr id="14" name="TextBox 5">
              <a:extLst>
                <a:ext uri="{FF2B5EF4-FFF2-40B4-BE49-F238E27FC236}">
                  <a16:creationId xmlns:a16="http://schemas.microsoft.com/office/drawing/2014/main" id="{C99AE9BF-5509-AB4B-B777-D98BD8774B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2272" y="4215374"/>
              <a:ext cx="177851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chemeClr val="accent1"/>
                  </a:solidFill>
                  <a:latin typeface="Chalkboard" panose="03050602040202020205" pitchFamily="66" charset="77"/>
                </a:rPr>
                <a:t>comes from 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7FA3516-A4B9-5345-8939-92D96E28D5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55292" y="4254611"/>
              <a:ext cx="510615" cy="368118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292685-2530-CD44-8C75-0605036A202A}"/>
              </a:ext>
            </a:extLst>
          </p:cNvPr>
          <p:cNvGrpSpPr/>
          <p:nvPr/>
        </p:nvGrpSpPr>
        <p:grpSpPr>
          <a:xfrm>
            <a:off x="1272499" y="4413257"/>
            <a:ext cx="4399206" cy="1510967"/>
            <a:chOff x="1127535" y="4190586"/>
            <a:chExt cx="4689134" cy="1707776"/>
          </a:xfrm>
        </p:grpSpPr>
        <p:pic>
          <p:nvPicPr>
            <p:cNvPr id="22" name="Picture 21" descr="Icon&#10;&#10;Description automatically generated">
              <a:extLst>
                <a:ext uri="{FF2B5EF4-FFF2-40B4-BE49-F238E27FC236}">
                  <a16:creationId xmlns:a16="http://schemas.microsoft.com/office/drawing/2014/main" id="{1EF536B4-BD9E-0A48-8068-77593CCB3F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27535" y="4399015"/>
              <a:ext cx="4689134" cy="1499347"/>
            </a:xfrm>
            <a:prstGeom prst="rect">
              <a:avLst/>
            </a:prstGeom>
          </p:spPr>
        </p:pic>
        <p:sp>
          <p:nvSpPr>
            <p:cNvPr id="23" name="Frame 22">
              <a:extLst>
                <a:ext uri="{FF2B5EF4-FFF2-40B4-BE49-F238E27FC236}">
                  <a16:creationId xmlns:a16="http://schemas.microsoft.com/office/drawing/2014/main" id="{907A938B-F673-3F49-996D-D08CD83BEF47}"/>
                </a:ext>
              </a:extLst>
            </p:cNvPr>
            <p:cNvSpPr/>
            <p:nvPr/>
          </p:nvSpPr>
          <p:spPr>
            <a:xfrm>
              <a:off x="3695285" y="4190586"/>
              <a:ext cx="551330" cy="1707776"/>
            </a:xfrm>
            <a:prstGeom prst="frame">
              <a:avLst/>
            </a:prstGeom>
            <a:solidFill>
              <a:srgbClr val="FFAB8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7" name="TextBox 5">
            <a:extLst>
              <a:ext uri="{FF2B5EF4-FFF2-40B4-BE49-F238E27FC236}">
                <a16:creationId xmlns:a16="http://schemas.microsoft.com/office/drawing/2014/main" id="{A24CC796-BFDE-B945-BFF1-A964128CD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5200120"/>
            <a:ext cx="50304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The rest of the system acts as </a:t>
            </a:r>
          </a:p>
          <a:p>
            <a:pPr eaLnBrk="1" hangingPunct="1"/>
            <a:r>
              <a:rPr lang="en-US" altLang="en-US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a thermal bath for the subsystem.</a:t>
            </a:r>
          </a:p>
        </p:txBody>
      </p:sp>
    </p:spTree>
    <p:extLst>
      <p:ext uri="{BB962C8B-B14F-4D97-AF65-F5344CB8AC3E}">
        <p14:creationId xmlns:p14="http://schemas.microsoft.com/office/powerpoint/2010/main" val="385369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29ECFB-29AB-4B4A-8BFE-7FE0797A7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05F81C-E0BF-C74E-AECC-A80F01F74335}"/>
              </a:ext>
            </a:extLst>
          </p:cNvPr>
          <p:cNvSpPr txBox="1"/>
          <p:nvPr/>
        </p:nvSpPr>
        <p:spPr>
          <a:xfrm>
            <a:off x="452802" y="300430"/>
            <a:ext cx="40169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dirty="0">
                <a:latin typeface="Chalkboard" panose="03050602040202020205" pitchFamily="66" charset="77"/>
              </a:rPr>
              <a:t>equilibrium, quantum</a:t>
            </a:r>
          </a:p>
          <a:p>
            <a:r>
              <a:rPr lang="en-US" altLang="en-US" sz="3200" dirty="0">
                <a:solidFill>
                  <a:schemeClr val="accent3">
                    <a:lumMod val="75000"/>
                  </a:schemeClr>
                </a:solidFill>
                <a:latin typeface="Chalkboard" panose="03050602040202020205" pitchFamily="66" charset="77"/>
              </a:rPr>
              <a:t>How is it reached?</a:t>
            </a:r>
          </a:p>
        </p:txBody>
      </p:sp>
      <p:pic>
        <p:nvPicPr>
          <p:cNvPr id="7" name="Picture 8" descr="ergodichyp.pdf">
            <a:extLst>
              <a:ext uri="{FF2B5EF4-FFF2-40B4-BE49-F238E27FC236}">
                <a16:creationId xmlns:a16="http://schemas.microsoft.com/office/drawing/2014/main" id="{98C87BF6-5CC4-764F-BC0A-9A189006E5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673" y="3342240"/>
            <a:ext cx="3818050" cy="46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A9BE5F-95E2-2C4E-BFDD-748AD5764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76" y="4690942"/>
            <a:ext cx="5984185" cy="7761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A23004-9EB2-B240-BEB9-DB5AA9A7B1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76" y="4101903"/>
            <a:ext cx="7049869" cy="6990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D8D22B-9D75-9F4D-8DA9-DFC1F10047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9698" y="5365821"/>
            <a:ext cx="5620976" cy="901564"/>
          </a:xfrm>
          <a:prstGeom prst="rect">
            <a:avLst/>
          </a:prstGeom>
        </p:spPr>
      </p:pic>
      <p:sp>
        <p:nvSpPr>
          <p:cNvPr id="12" name="TextBox 5">
            <a:extLst>
              <a:ext uri="{FF2B5EF4-FFF2-40B4-BE49-F238E27FC236}">
                <a16:creationId xmlns:a16="http://schemas.microsoft.com/office/drawing/2014/main" id="{3248AF4F-532F-7B45-9413-68242BAB87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2739" y="2839986"/>
            <a:ext cx="52478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eigenstate thermalization hypothesis</a:t>
            </a: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4055F6AB-0963-0555-E714-26ECECF26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713" y="1490008"/>
            <a:ext cx="959457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If system starts in an eigenstate, there is no time dependence.</a:t>
            </a:r>
          </a:p>
          <a:p>
            <a:pPr eaLnBrk="1" hangingPunct="1"/>
            <a:endParaRPr lang="en-US" altLang="en-US" sz="1200" dirty="0">
              <a:solidFill>
                <a:schemeClr val="accent5">
                  <a:lumMod val="75000"/>
                </a:schemeClr>
              </a:solidFill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dirty="0">
                <a:solidFill>
                  <a:srgbClr val="6D53BD"/>
                </a:solidFill>
                <a:latin typeface="Chalkboard" panose="03050602040202020205" pitchFamily="66" charset="77"/>
              </a:rPr>
              <a:t>If system starts in a superposition of eigenstates, does it evolve toward equilibrium?</a:t>
            </a:r>
          </a:p>
        </p:txBody>
      </p:sp>
    </p:spTree>
    <p:extLst>
      <p:ext uri="{BB962C8B-B14F-4D97-AF65-F5344CB8AC3E}">
        <p14:creationId xmlns:p14="http://schemas.microsoft.com/office/powerpoint/2010/main" val="3738169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FC2B1-FD55-EE75-67F8-CD14A5B28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6D27D5-7761-0E77-6D3E-3AFE34798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303452-A4B1-604C-40A5-A0A7638D1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7552" y="1228397"/>
            <a:ext cx="7997189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u="sng" dirty="0">
                <a:solidFill>
                  <a:schemeClr val="accent4">
                    <a:lumMod val="50000"/>
                  </a:schemeClr>
                </a:solidFill>
                <a:latin typeface="Chalkboard" panose="03050602040202020205" pitchFamily="66" charset="77"/>
              </a:rPr>
              <a:t>Outline</a:t>
            </a:r>
          </a:p>
          <a:p>
            <a:pPr eaLnBrk="1" hangingPunct="1"/>
            <a:endParaRPr lang="en-US" altLang="en-US" sz="1600" dirty="0">
              <a:solidFill>
                <a:schemeClr val="accent4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sz="3200" dirty="0">
                <a:solidFill>
                  <a:schemeClr val="bg1">
                    <a:lumMod val="65000"/>
                  </a:schemeClr>
                </a:solidFill>
                <a:latin typeface="Chalkboard" panose="03050602040202020205" pitchFamily="66" charset="77"/>
              </a:rPr>
              <a:t>equilibrium in closed systems</a:t>
            </a:r>
          </a:p>
          <a:p>
            <a:pPr eaLnBrk="1" hangingPunct="1"/>
            <a:endParaRPr lang="en-US" altLang="en-US" sz="3200" dirty="0">
              <a:solidFill>
                <a:schemeClr val="accent4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sz="3200" dirty="0">
                <a:solidFill>
                  <a:schemeClr val="accent4">
                    <a:lumMod val="50000"/>
                  </a:schemeClr>
                </a:solidFill>
                <a:latin typeface="Chalkboard" panose="03050602040202020205" pitchFamily="66" charset="77"/>
              </a:rPr>
              <a:t>systems which don’t equilibrate</a:t>
            </a:r>
          </a:p>
          <a:p>
            <a:pPr eaLnBrk="1" hangingPunct="1"/>
            <a:r>
              <a:rPr lang="en-US" altLang="en-US" sz="2400" dirty="0">
                <a:solidFill>
                  <a:schemeClr val="accent4">
                    <a:lumMod val="75000"/>
                  </a:schemeClr>
                </a:solidFill>
                <a:latin typeface="Chalkboard" panose="03050602040202020205" pitchFamily="66" charset="77"/>
              </a:rPr>
              <a:t>classical -&gt; quantum single-</a:t>
            </a:r>
            <a:r>
              <a:rPr lang="en-US" altLang="en-US" sz="2400" dirty="0" err="1">
                <a:solidFill>
                  <a:schemeClr val="accent4">
                    <a:lumMod val="75000"/>
                  </a:schemeClr>
                </a:solidFill>
                <a:latin typeface="Chalkboard" panose="03050602040202020205" pitchFamily="66" charset="77"/>
              </a:rPr>
              <a:t>ptcle</a:t>
            </a:r>
            <a:r>
              <a:rPr lang="en-US" altLang="en-US" sz="2400" dirty="0">
                <a:solidFill>
                  <a:schemeClr val="accent4">
                    <a:lumMod val="75000"/>
                  </a:schemeClr>
                </a:solidFill>
                <a:latin typeface="Chalkboard" panose="03050602040202020205" pitchFamily="66" charset="77"/>
              </a:rPr>
              <a:t> -&gt; quantum many-body</a:t>
            </a:r>
          </a:p>
          <a:p>
            <a:pPr eaLnBrk="1" hangingPunct="1"/>
            <a:endParaRPr lang="en-US" altLang="en-US" sz="3200" dirty="0">
              <a:solidFill>
                <a:schemeClr val="accent4">
                  <a:lumMod val="50000"/>
                </a:schemeClr>
              </a:solidFill>
              <a:latin typeface="Chalkboard" panose="03050602040202020205" pitchFamily="66" charset="77"/>
            </a:endParaRPr>
          </a:p>
          <a:p>
            <a:pPr eaLnBrk="1" hangingPunct="1"/>
            <a:r>
              <a:rPr lang="en-US" altLang="en-US" sz="3200" dirty="0">
                <a:solidFill>
                  <a:schemeClr val="accent4">
                    <a:lumMod val="50000"/>
                  </a:schemeClr>
                </a:solidFill>
                <a:latin typeface="Chalkboard" panose="03050602040202020205" pitchFamily="66" charset="77"/>
              </a:rPr>
              <a:t>the Fermi Hubbard model with disorder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F2A7980-792A-7A45-9A74-433DEB4EB43C}"/>
              </a:ext>
            </a:extLst>
          </p:cNvPr>
          <p:cNvSpPr/>
          <p:nvPr/>
        </p:nvSpPr>
        <p:spPr>
          <a:xfrm>
            <a:off x="167862" y="2811056"/>
            <a:ext cx="9814338" cy="139943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054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93C40D4-5A9D-264B-BF50-AD111E7357B6}"/>
              </a:ext>
            </a:extLst>
          </p:cNvPr>
          <p:cNvGrpSpPr/>
          <p:nvPr/>
        </p:nvGrpSpPr>
        <p:grpSpPr>
          <a:xfrm>
            <a:off x="671945" y="678293"/>
            <a:ext cx="3826386" cy="1853021"/>
            <a:chOff x="934300" y="3749493"/>
            <a:chExt cx="4718573" cy="229732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BF85473-081F-0D48-ACD7-D5F0913E8B6B}"/>
                </a:ext>
              </a:extLst>
            </p:cNvPr>
            <p:cNvGrpSpPr/>
            <p:nvPr/>
          </p:nvGrpSpPr>
          <p:grpSpPr>
            <a:xfrm>
              <a:off x="934300" y="3749493"/>
              <a:ext cx="4471247" cy="2297329"/>
              <a:chOff x="-218367" y="3691436"/>
              <a:chExt cx="4471247" cy="2297329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24FFB907-6000-E745-BF53-D305961CD2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60775" y="3744686"/>
                <a:ext cx="2992105" cy="2244079"/>
              </a:xfrm>
              <a:prstGeom prst="rect">
                <a:avLst/>
              </a:prstGeom>
            </p:spPr>
          </p:pic>
          <p:pic>
            <p:nvPicPr>
              <p:cNvPr id="9" name="Picture 8" descr="Background pattern&#10;&#10;Description automatically generated">
                <a:extLst>
                  <a:ext uri="{FF2B5EF4-FFF2-40B4-BE49-F238E27FC236}">
                    <a16:creationId xmlns:a16="http://schemas.microsoft.com/office/drawing/2014/main" id="{5051D650-8239-6D43-A208-B76A7DD772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18367" y="3691436"/>
                <a:ext cx="1719835" cy="2297329"/>
              </a:xfrm>
              <a:prstGeom prst="rect">
                <a:avLst/>
              </a:prstGeom>
            </p:spPr>
          </p:pic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D40564-E616-1D46-808C-7758B9A4BA06}"/>
                </a:ext>
              </a:extLst>
            </p:cNvPr>
            <p:cNvSpPr/>
            <p:nvPr/>
          </p:nvSpPr>
          <p:spPr>
            <a:xfrm>
              <a:off x="5348073" y="5030822"/>
              <a:ext cx="304800" cy="10160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D724BA4-E532-A748-BDF5-87B73F682B6D}"/>
                </a:ext>
              </a:extLst>
            </p:cNvPr>
            <p:cNvSpPr/>
            <p:nvPr/>
          </p:nvSpPr>
          <p:spPr>
            <a:xfrm>
              <a:off x="1741714" y="5007429"/>
              <a:ext cx="304800" cy="10160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29ECFB-29AB-4B4A-8BFE-7FE0797A7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C79EB-64E3-014E-A3C2-193ED93FE930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05F81C-E0BF-C74E-AECC-A80F01F74335}"/>
              </a:ext>
            </a:extLst>
          </p:cNvPr>
          <p:cNvSpPr txBox="1"/>
          <p:nvPr/>
        </p:nvSpPr>
        <p:spPr>
          <a:xfrm>
            <a:off x="452802" y="300430"/>
            <a:ext cx="600664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dirty="0">
                <a:latin typeface="Chalkboard" panose="03050602040202020205" pitchFamily="66" charset="77"/>
              </a:rPr>
              <a:t>equilibrium, classical</a:t>
            </a:r>
          </a:p>
          <a:p>
            <a:r>
              <a:rPr lang="en-US" altLang="en-US" sz="3200" dirty="0">
                <a:solidFill>
                  <a:schemeClr val="accent5">
                    <a:lumMod val="75000"/>
                  </a:schemeClr>
                </a:solidFill>
                <a:latin typeface="Chalkboard" panose="03050602040202020205" pitchFamily="66" charset="77"/>
              </a:rPr>
              <a:t>What systems don’t equilibrate?</a:t>
            </a:r>
          </a:p>
        </p:txBody>
      </p:sp>
      <p:pic>
        <p:nvPicPr>
          <p:cNvPr id="5" name="Picture 2" descr="non-ergodic.png">
            <a:extLst>
              <a:ext uri="{FF2B5EF4-FFF2-40B4-BE49-F238E27FC236}">
                <a16:creationId xmlns:a16="http://schemas.microsoft.com/office/drawing/2014/main" id="{F863D04B-5689-EE4B-85BB-943B9D29B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606" y="2834709"/>
            <a:ext cx="2426358" cy="2072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1">
            <a:extLst>
              <a:ext uri="{FF2B5EF4-FFF2-40B4-BE49-F238E27FC236}">
                <a16:creationId xmlns:a16="http://schemas.microsoft.com/office/drawing/2014/main" id="{215451A1-B68A-4D47-94A2-368B4DAE3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0038" y="5035569"/>
            <a:ext cx="323319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 dirty="0">
                <a:latin typeface="Chalkboard" panose="03050602040202020205" pitchFamily="66" charset="77"/>
              </a:rPr>
              <a:t>addition conserved quantities</a:t>
            </a:r>
          </a:p>
          <a:p>
            <a:pPr algn="ctr" eaLnBrk="1" hangingPunct="1"/>
            <a:r>
              <a:rPr lang="en-US" altLang="en-US" sz="1800" dirty="0">
                <a:latin typeface="Chalkboard" panose="03050602040202020205" pitchFamily="66" charset="77"/>
              </a:rPr>
              <a:t>(macroscopic number)</a:t>
            </a:r>
          </a:p>
          <a:p>
            <a:pPr algn="ctr" eaLnBrk="1" hangingPunct="1"/>
            <a:r>
              <a:rPr lang="en-US" altLang="en-US" sz="18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fine tuning</a:t>
            </a:r>
          </a:p>
        </p:txBody>
      </p:sp>
      <p:sp>
        <p:nvSpPr>
          <p:cNvPr id="27" name="TextBox 1">
            <a:extLst>
              <a:ext uri="{FF2B5EF4-FFF2-40B4-BE49-F238E27FC236}">
                <a16:creationId xmlns:a16="http://schemas.microsoft.com/office/drawing/2014/main" id="{721FC635-151A-CB41-A7BE-502E6960D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6594" y="6305221"/>
            <a:ext cx="8085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latin typeface="Chalkboard" panose="03050602040202020205" pitchFamily="66" charset="77"/>
              </a:rPr>
              <a:t>glassy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27E3636-1BA4-5F4B-8F00-46047C8C9B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8082" y="3579098"/>
            <a:ext cx="1958900" cy="2600609"/>
          </a:xfrm>
          <a:prstGeom prst="rect">
            <a:avLst/>
          </a:prstGeom>
        </p:spPr>
      </p:pic>
      <p:sp>
        <p:nvSpPr>
          <p:cNvPr id="31" name="TextBox 1">
            <a:extLst>
              <a:ext uri="{FF2B5EF4-FFF2-40B4-BE49-F238E27FC236}">
                <a16:creationId xmlns:a16="http://schemas.microsoft.com/office/drawing/2014/main" id="{AE73892B-39AC-1546-A774-241458C0E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1902" y="5995041"/>
            <a:ext cx="33708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C00000"/>
                </a:solidFill>
                <a:latin typeface="Chalkboard" panose="03050602040202020205" pitchFamily="66" charset="77"/>
              </a:rPr>
              <a:t>What about quantum systems?</a:t>
            </a:r>
          </a:p>
        </p:txBody>
      </p:sp>
      <p:pic>
        <p:nvPicPr>
          <p:cNvPr id="35" name="Picture 34" descr="A picture containing shape&#10;&#10;Description automatically generated">
            <a:extLst>
              <a:ext uri="{FF2B5EF4-FFF2-40B4-BE49-F238E27FC236}">
                <a16:creationId xmlns:a16="http://schemas.microsoft.com/office/drawing/2014/main" id="{2E092601-5AF1-7D44-A18B-5D58972FCA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2420" y="1208485"/>
            <a:ext cx="3928132" cy="1788418"/>
          </a:xfrm>
          <a:prstGeom prst="rect">
            <a:avLst/>
          </a:prstGeom>
        </p:spPr>
      </p:pic>
      <p:sp>
        <p:nvSpPr>
          <p:cNvPr id="39" name="TextBox 1">
            <a:extLst>
              <a:ext uri="{FF2B5EF4-FFF2-40B4-BE49-F238E27FC236}">
                <a16:creationId xmlns:a16="http://schemas.microsoft.com/office/drawing/2014/main" id="{ADBD6618-591C-804A-9D9D-B514CEC6E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5020" y="3266337"/>
            <a:ext cx="308462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 dirty="0">
                <a:latin typeface="Chalkboard" panose="03050602040202020205" pitchFamily="66" charset="77"/>
              </a:rPr>
              <a:t>linearly coupled oscillators:</a:t>
            </a:r>
          </a:p>
          <a:p>
            <a:pPr algn="ctr" eaLnBrk="1" hangingPunct="1"/>
            <a:r>
              <a:rPr lang="en-US" altLang="en-US" sz="1800" dirty="0">
                <a:latin typeface="Chalkboard" panose="03050602040202020205" pitchFamily="66" charset="77"/>
              </a:rPr>
              <a:t>normal modes</a:t>
            </a:r>
          </a:p>
          <a:p>
            <a:pPr algn="ctr" eaLnBrk="1" hangingPunct="1"/>
            <a:endParaRPr lang="en-US" altLang="en-US" sz="1800" dirty="0">
              <a:latin typeface="Chalkboard" panose="03050602040202020205" pitchFamily="66" charset="77"/>
            </a:endParaRPr>
          </a:p>
          <a:p>
            <a:pPr algn="ctr" eaLnBrk="1" hangingPunct="1"/>
            <a:r>
              <a:rPr lang="en-US" altLang="en-US" sz="1800" dirty="0">
                <a:solidFill>
                  <a:schemeClr val="accent1">
                    <a:lumMod val="75000"/>
                  </a:schemeClr>
                </a:solidFill>
                <a:latin typeface="Chalkboard" panose="03050602040202020205" pitchFamily="66" charset="77"/>
              </a:rPr>
              <a:t>non-ergodicity can persist for sufficiently small nonlinearities!</a:t>
            </a:r>
          </a:p>
          <a:p>
            <a:pPr algn="ctr" eaLnBrk="1" hangingPunct="1"/>
            <a:r>
              <a:rPr lang="en-US" altLang="en-US" sz="1800" dirty="0">
                <a:latin typeface="Chalkboard" panose="03050602040202020205" pitchFamily="66" charset="77"/>
              </a:rPr>
              <a:t>(KAM theorem)</a:t>
            </a:r>
          </a:p>
        </p:txBody>
      </p:sp>
      <p:sp>
        <p:nvSpPr>
          <p:cNvPr id="40" name="TextBox 1">
            <a:extLst>
              <a:ext uri="{FF2B5EF4-FFF2-40B4-BE49-F238E27FC236}">
                <a16:creationId xmlns:a16="http://schemas.microsoft.com/office/drawing/2014/main" id="{35A5F44B-BED8-254A-A687-4DCE692711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5830" y="2592253"/>
            <a:ext cx="23714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latin typeface="Chalkboard" panose="03050602040202020205" pitchFamily="66" charset="77"/>
              </a:rPr>
              <a:t>classical confinement</a:t>
            </a:r>
          </a:p>
        </p:txBody>
      </p:sp>
    </p:spTree>
    <p:extLst>
      <p:ext uri="{BB962C8B-B14F-4D97-AF65-F5344CB8AC3E}">
        <p14:creationId xmlns:p14="http://schemas.microsoft.com/office/powerpoint/2010/main" val="1510018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4434</TotalTime>
  <Words>1656</Words>
  <Application>Microsoft Macintosh PowerPoint</Application>
  <PresentationFormat>Widescreen</PresentationFormat>
  <Paragraphs>329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Chalkboard</vt:lpstr>
      <vt:lpstr>Helvetica</vt:lpstr>
      <vt:lpstr>Wingdings</vt:lpstr>
      <vt:lpstr>Office Theme</vt:lpstr>
      <vt:lpstr>Entanglement growth in the disordered Fermi-Hubbard model Rachel Wortis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Wortis</dc:creator>
  <cp:lastModifiedBy>Rachel Wortis</cp:lastModifiedBy>
  <cp:revision>165</cp:revision>
  <cp:lastPrinted>2022-03-08T16:12:16Z</cp:lastPrinted>
  <dcterms:created xsi:type="dcterms:W3CDTF">2019-03-03T17:54:26Z</dcterms:created>
  <dcterms:modified xsi:type="dcterms:W3CDTF">2025-06-12T03:47:39Z</dcterms:modified>
</cp:coreProperties>
</file>