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5"/>
  </p:notesMasterIdLst>
  <p:sldIdLst>
    <p:sldId id="256" r:id="rId4"/>
    <p:sldId id="257" r:id="rId5"/>
    <p:sldId id="264" r:id="rId6"/>
    <p:sldId id="258" r:id="rId7"/>
    <p:sldId id="259" r:id="rId8"/>
    <p:sldId id="268" r:id="rId9"/>
    <p:sldId id="260" r:id="rId10"/>
    <p:sldId id="269" r:id="rId11"/>
    <p:sldId id="262" r:id="rId12"/>
    <p:sldId id="270" r:id="rId13"/>
    <p:sldId id="271" r:id="rId14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247A"/>
    <a:srgbClr val="443FA0"/>
    <a:srgbClr val="007FA3"/>
    <a:srgbClr val="1E3765"/>
    <a:srgbClr val="6FC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8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EA3F30-40CB-41CF-82EA-5F73FC6A348F}" type="doc">
      <dgm:prSet loTypeId="urn:microsoft.com/office/officeart/2005/8/layout/pyramid2" loCatId="pyramid" qsTypeId="urn:microsoft.com/office/officeart/2005/8/quickstyle/3d1" qsCatId="3D" csTypeId="urn:microsoft.com/office/officeart/2005/8/colors/accent0_3" csCatId="mainScheme" phldr="1"/>
      <dgm:spPr/>
    </dgm:pt>
    <dgm:pt modelId="{34CCCC7E-F374-4075-A8F4-95638B26E15C}">
      <dgm:prSet phldrT="[Text]" phldr="0"/>
      <dgm:spPr/>
      <dgm:t>
        <a:bodyPr/>
        <a:lstStyle/>
        <a:p>
          <a:r>
            <a:rPr lang="en-US" dirty="0">
              <a:latin typeface="Arial"/>
            </a:rPr>
            <a:t>Why?</a:t>
          </a:r>
          <a:endParaRPr lang="en-US" dirty="0"/>
        </a:p>
      </dgm:t>
    </dgm:pt>
    <dgm:pt modelId="{17D75679-A0A3-4C60-BF32-1891E8972AB7}" type="parTrans" cxnId="{AB1F004E-1934-4365-AA0E-342069F6AF5C}">
      <dgm:prSet/>
      <dgm:spPr/>
    </dgm:pt>
    <dgm:pt modelId="{087A68FB-7588-4FF0-A975-FBF8DCA3C2C0}" type="sibTrans" cxnId="{AB1F004E-1934-4365-AA0E-342069F6AF5C}">
      <dgm:prSet/>
      <dgm:spPr/>
    </dgm:pt>
    <dgm:pt modelId="{493D5EAD-9F68-4A7D-8CB3-2A859639BE5F}">
      <dgm:prSet phldrT="[Text]" phldr="0"/>
      <dgm:spPr/>
      <dgm:t>
        <a:bodyPr/>
        <a:lstStyle/>
        <a:p>
          <a:pPr rtl="0"/>
          <a:r>
            <a:rPr lang="en-US" dirty="0">
              <a:latin typeface="Arial"/>
            </a:rPr>
            <a:t>Where?</a:t>
          </a:r>
        </a:p>
      </dgm:t>
    </dgm:pt>
    <dgm:pt modelId="{95CDA772-5329-4D4A-8900-575BFB04CF85}" type="parTrans" cxnId="{469E47F8-3734-4708-BD36-BE67954CDEA8}">
      <dgm:prSet/>
      <dgm:spPr/>
    </dgm:pt>
    <dgm:pt modelId="{EB209BE7-01E3-4F2E-ACD4-FF9F5A6505B9}" type="sibTrans" cxnId="{469E47F8-3734-4708-BD36-BE67954CDEA8}">
      <dgm:prSet/>
      <dgm:spPr/>
    </dgm:pt>
    <dgm:pt modelId="{47BEE74B-02C8-4FD5-8058-4FAA8940A0C3}">
      <dgm:prSet phldrT="[Text]" phldr="0"/>
      <dgm:spPr/>
      <dgm:t>
        <a:bodyPr/>
        <a:lstStyle/>
        <a:p>
          <a:r>
            <a:rPr lang="en-US" dirty="0">
              <a:latin typeface="Arial"/>
            </a:rPr>
            <a:t>How?</a:t>
          </a:r>
          <a:endParaRPr lang="en-US" dirty="0"/>
        </a:p>
      </dgm:t>
    </dgm:pt>
    <dgm:pt modelId="{2A030ECD-408E-4067-AEBF-C26630F146EB}" type="parTrans" cxnId="{AA04C3DA-C07F-451C-99B0-DEA733760F4D}">
      <dgm:prSet/>
      <dgm:spPr/>
    </dgm:pt>
    <dgm:pt modelId="{609D1603-5877-4C07-B8CD-C2D9F603EDB6}" type="sibTrans" cxnId="{AA04C3DA-C07F-451C-99B0-DEA733760F4D}">
      <dgm:prSet/>
      <dgm:spPr/>
    </dgm:pt>
    <dgm:pt modelId="{FED38446-2470-4E96-942C-B4B37ECCC876}" type="pres">
      <dgm:prSet presAssocID="{22EA3F30-40CB-41CF-82EA-5F73FC6A348F}" presName="compositeShape" presStyleCnt="0">
        <dgm:presLayoutVars>
          <dgm:dir/>
          <dgm:resizeHandles/>
        </dgm:presLayoutVars>
      </dgm:prSet>
      <dgm:spPr/>
    </dgm:pt>
    <dgm:pt modelId="{6C6F5312-60FF-483D-86BD-858CDB4F9290}" type="pres">
      <dgm:prSet presAssocID="{22EA3F30-40CB-41CF-82EA-5F73FC6A348F}" presName="pyramid" presStyleLbl="node1" presStyleIdx="0" presStyleCnt="1"/>
      <dgm:spPr/>
    </dgm:pt>
    <dgm:pt modelId="{6AA260EF-7F3C-4226-A35A-A876D4C3F658}" type="pres">
      <dgm:prSet presAssocID="{22EA3F30-40CB-41CF-82EA-5F73FC6A348F}" presName="theList" presStyleCnt="0"/>
      <dgm:spPr/>
    </dgm:pt>
    <dgm:pt modelId="{77330F5E-1657-4BB4-BC94-7AD6620DBF70}" type="pres">
      <dgm:prSet presAssocID="{34CCCC7E-F374-4075-A8F4-95638B26E15C}" presName="aNode" presStyleLbl="fgAcc1" presStyleIdx="0" presStyleCnt="3">
        <dgm:presLayoutVars>
          <dgm:bulletEnabled val="1"/>
        </dgm:presLayoutVars>
      </dgm:prSet>
      <dgm:spPr/>
    </dgm:pt>
    <dgm:pt modelId="{F976B6BA-DF26-4F79-BB0C-392EDE984016}" type="pres">
      <dgm:prSet presAssocID="{34CCCC7E-F374-4075-A8F4-95638B26E15C}" presName="aSpace" presStyleCnt="0"/>
      <dgm:spPr/>
    </dgm:pt>
    <dgm:pt modelId="{C751DA46-C8F9-4CFA-8671-85FD55048AB5}" type="pres">
      <dgm:prSet presAssocID="{493D5EAD-9F68-4A7D-8CB3-2A859639BE5F}" presName="aNode" presStyleLbl="fgAcc1" presStyleIdx="1" presStyleCnt="3">
        <dgm:presLayoutVars>
          <dgm:bulletEnabled val="1"/>
        </dgm:presLayoutVars>
      </dgm:prSet>
      <dgm:spPr/>
    </dgm:pt>
    <dgm:pt modelId="{94CCEFC6-EC85-43B2-A5F6-78137EEEDFED}" type="pres">
      <dgm:prSet presAssocID="{493D5EAD-9F68-4A7D-8CB3-2A859639BE5F}" presName="aSpace" presStyleCnt="0"/>
      <dgm:spPr/>
    </dgm:pt>
    <dgm:pt modelId="{B5714FCF-66B4-40B7-A871-1E7ECD6C930D}" type="pres">
      <dgm:prSet presAssocID="{47BEE74B-02C8-4FD5-8058-4FAA8940A0C3}" presName="aNode" presStyleLbl="fgAcc1" presStyleIdx="2" presStyleCnt="3">
        <dgm:presLayoutVars>
          <dgm:bulletEnabled val="1"/>
        </dgm:presLayoutVars>
      </dgm:prSet>
      <dgm:spPr/>
    </dgm:pt>
    <dgm:pt modelId="{FC7F6732-E739-4C04-90D7-A7604627F727}" type="pres">
      <dgm:prSet presAssocID="{47BEE74B-02C8-4FD5-8058-4FAA8940A0C3}" presName="aSpace" presStyleCnt="0"/>
      <dgm:spPr/>
    </dgm:pt>
  </dgm:ptLst>
  <dgm:cxnLst>
    <dgm:cxn modelId="{56BAC518-6E60-41BE-9939-89B2F9208D05}" type="presOf" srcId="{22EA3F30-40CB-41CF-82EA-5F73FC6A348F}" destId="{FED38446-2470-4E96-942C-B4B37ECCC876}" srcOrd="0" destOrd="0" presId="urn:microsoft.com/office/officeart/2005/8/layout/pyramid2"/>
    <dgm:cxn modelId="{AB1F004E-1934-4365-AA0E-342069F6AF5C}" srcId="{22EA3F30-40CB-41CF-82EA-5F73FC6A348F}" destId="{34CCCC7E-F374-4075-A8F4-95638B26E15C}" srcOrd="0" destOrd="0" parTransId="{17D75679-A0A3-4C60-BF32-1891E8972AB7}" sibTransId="{087A68FB-7588-4FF0-A975-FBF8DCA3C2C0}"/>
    <dgm:cxn modelId="{6D537A5A-416F-4710-8F49-DCB39A8DD552}" type="presOf" srcId="{493D5EAD-9F68-4A7D-8CB3-2A859639BE5F}" destId="{C751DA46-C8F9-4CFA-8671-85FD55048AB5}" srcOrd="0" destOrd="0" presId="urn:microsoft.com/office/officeart/2005/8/layout/pyramid2"/>
    <dgm:cxn modelId="{A5A33FD0-F953-4C77-8A16-D2BF0F601C4E}" type="presOf" srcId="{47BEE74B-02C8-4FD5-8058-4FAA8940A0C3}" destId="{B5714FCF-66B4-40B7-A871-1E7ECD6C930D}" srcOrd="0" destOrd="0" presId="urn:microsoft.com/office/officeart/2005/8/layout/pyramid2"/>
    <dgm:cxn modelId="{AA04C3DA-C07F-451C-99B0-DEA733760F4D}" srcId="{22EA3F30-40CB-41CF-82EA-5F73FC6A348F}" destId="{47BEE74B-02C8-4FD5-8058-4FAA8940A0C3}" srcOrd="2" destOrd="0" parTransId="{2A030ECD-408E-4067-AEBF-C26630F146EB}" sibTransId="{609D1603-5877-4C07-B8CD-C2D9F603EDB6}"/>
    <dgm:cxn modelId="{ED7543E2-1270-4353-9E67-DE3ABC51DEED}" type="presOf" srcId="{34CCCC7E-F374-4075-A8F4-95638B26E15C}" destId="{77330F5E-1657-4BB4-BC94-7AD6620DBF70}" srcOrd="0" destOrd="0" presId="urn:microsoft.com/office/officeart/2005/8/layout/pyramid2"/>
    <dgm:cxn modelId="{469E47F8-3734-4708-BD36-BE67954CDEA8}" srcId="{22EA3F30-40CB-41CF-82EA-5F73FC6A348F}" destId="{493D5EAD-9F68-4A7D-8CB3-2A859639BE5F}" srcOrd="1" destOrd="0" parTransId="{95CDA772-5329-4D4A-8900-575BFB04CF85}" sibTransId="{EB209BE7-01E3-4F2E-ACD4-FF9F5A6505B9}"/>
    <dgm:cxn modelId="{437856D5-1495-40E0-B160-BD63567E76AC}" type="presParOf" srcId="{FED38446-2470-4E96-942C-B4B37ECCC876}" destId="{6C6F5312-60FF-483D-86BD-858CDB4F9290}" srcOrd="0" destOrd="0" presId="urn:microsoft.com/office/officeart/2005/8/layout/pyramid2"/>
    <dgm:cxn modelId="{0C053995-E69B-4245-86D2-C7FC94E336FA}" type="presParOf" srcId="{FED38446-2470-4E96-942C-B4B37ECCC876}" destId="{6AA260EF-7F3C-4226-A35A-A876D4C3F658}" srcOrd="1" destOrd="0" presId="urn:microsoft.com/office/officeart/2005/8/layout/pyramid2"/>
    <dgm:cxn modelId="{7C85E449-AAB7-464F-97F9-C787B787CCB7}" type="presParOf" srcId="{6AA260EF-7F3C-4226-A35A-A876D4C3F658}" destId="{77330F5E-1657-4BB4-BC94-7AD6620DBF70}" srcOrd="0" destOrd="0" presId="urn:microsoft.com/office/officeart/2005/8/layout/pyramid2"/>
    <dgm:cxn modelId="{280810C8-DEB9-4CD6-BDCD-E304EF490DAC}" type="presParOf" srcId="{6AA260EF-7F3C-4226-A35A-A876D4C3F658}" destId="{F976B6BA-DF26-4F79-BB0C-392EDE984016}" srcOrd="1" destOrd="0" presId="urn:microsoft.com/office/officeart/2005/8/layout/pyramid2"/>
    <dgm:cxn modelId="{4B8D28A8-57E3-4DB3-833C-2E555C1FD116}" type="presParOf" srcId="{6AA260EF-7F3C-4226-A35A-A876D4C3F658}" destId="{C751DA46-C8F9-4CFA-8671-85FD55048AB5}" srcOrd="2" destOrd="0" presId="urn:microsoft.com/office/officeart/2005/8/layout/pyramid2"/>
    <dgm:cxn modelId="{E0AE2AF8-6B91-4C65-92AE-856CBE9F6B2D}" type="presParOf" srcId="{6AA260EF-7F3C-4226-A35A-A876D4C3F658}" destId="{94CCEFC6-EC85-43B2-A5F6-78137EEEDFED}" srcOrd="3" destOrd="0" presId="urn:microsoft.com/office/officeart/2005/8/layout/pyramid2"/>
    <dgm:cxn modelId="{78017164-0E09-4BD7-8F29-D95E8167774E}" type="presParOf" srcId="{6AA260EF-7F3C-4226-A35A-A876D4C3F658}" destId="{B5714FCF-66B4-40B7-A871-1E7ECD6C930D}" srcOrd="4" destOrd="0" presId="urn:microsoft.com/office/officeart/2005/8/layout/pyramid2"/>
    <dgm:cxn modelId="{C59860D9-2A80-4C1A-8056-4027CFE8FE44}" type="presParOf" srcId="{6AA260EF-7F3C-4226-A35A-A876D4C3F658}" destId="{FC7F6732-E739-4C04-90D7-A7604627F72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F5312-60FF-483D-86BD-858CDB4F9290}">
      <dsp:nvSpPr>
        <dsp:cNvPr id="0" name=""/>
        <dsp:cNvSpPr/>
      </dsp:nvSpPr>
      <dsp:spPr>
        <a:xfrm>
          <a:off x="182879" y="0"/>
          <a:ext cx="3657600" cy="3657600"/>
        </a:xfrm>
        <a:prstGeom prst="triangl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330F5E-1657-4BB4-BC94-7AD6620DBF70}">
      <dsp:nvSpPr>
        <dsp:cNvPr id="0" name=""/>
        <dsp:cNvSpPr/>
      </dsp:nvSpPr>
      <dsp:spPr>
        <a:xfrm>
          <a:off x="2011680" y="367724"/>
          <a:ext cx="2377440" cy="865822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>
              <a:latin typeface="Arial"/>
            </a:rPr>
            <a:t>Why?</a:t>
          </a:r>
          <a:endParaRPr lang="en-US" sz="3800" kern="1200" dirty="0"/>
        </a:p>
      </dsp:txBody>
      <dsp:txXfrm>
        <a:off x="2053946" y="409990"/>
        <a:ext cx="2292908" cy="781290"/>
      </dsp:txXfrm>
    </dsp:sp>
    <dsp:sp modelId="{C751DA46-C8F9-4CFA-8671-85FD55048AB5}">
      <dsp:nvSpPr>
        <dsp:cNvPr id="0" name=""/>
        <dsp:cNvSpPr/>
      </dsp:nvSpPr>
      <dsp:spPr>
        <a:xfrm>
          <a:off x="2011680" y="1341774"/>
          <a:ext cx="2377440" cy="865822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>
              <a:latin typeface="Arial"/>
            </a:rPr>
            <a:t>Where?</a:t>
          </a:r>
        </a:p>
      </dsp:txBody>
      <dsp:txXfrm>
        <a:off x="2053946" y="1384040"/>
        <a:ext cx="2292908" cy="781290"/>
      </dsp:txXfrm>
    </dsp:sp>
    <dsp:sp modelId="{B5714FCF-66B4-40B7-A871-1E7ECD6C930D}">
      <dsp:nvSpPr>
        <dsp:cNvPr id="0" name=""/>
        <dsp:cNvSpPr/>
      </dsp:nvSpPr>
      <dsp:spPr>
        <a:xfrm>
          <a:off x="2011680" y="2315825"/>
          <a:ext cx="2377440" cy="865822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>
              <a:latin typeface="Arial"/>
            </a:rPr>
            <a:t>How?</a:t>
          </a:r>
          <a:endParaRPr lang="en-US" sz="3800" kern="1200" dirty="0"/>
        </a:p>
      </dsp:txBody>
      <dsp:txXfrm>
        <a:off x="2053946" y="2358091"/>
        <a:ext cx="2292908" cy="781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FAF1C-1826-4863-9B3E-031AD2ACB933}" type="datetimeFigureOut">
              <a:t>6/8/2025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D16B1-8203-4480-AABF-CBF1A8CA3B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5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Free to students (department licence)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Reduce number of platforms used by students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Does multiple choice and fill in the blanks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Uses LaTeX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Understands math: log(x/y) = log(x) – log(y)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Can show class guesses on their devices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Does require smart phone and internet</a:t>
            </a:r>
            <a:endParaRPr lang="en-US" dirty="0"/>
          </a:p>
          <a:p>
            <a:pPr marL="215900" indent="-215900">
              <a:spcBef>
                <a:spcPct val="0"/>
              </a:spcBef>
              <a:buFont typeface="Wingdings,Sans-Serif"/>
              <a:buChar char=""/>
            </a:pPr>
            <a:r>
              <a:rPr lang="en-CA" dirty="0"/>
              <a:t>No problems with lag at 200+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16B1-8203-4480-AABF-CBF1A8CA3BF6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9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BACE21F-8F24-4EBC-AD89-EF50A2A6C2C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3EC1513-4B32-46AC-A390-2BA5FC12FAA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F9B9F-BA24-4ECC-B3ED-FA066DBD617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2E8E5A5-C387-483B-BD4A-FA17404D292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2DFC620-205B-46B7-AAD9-64BA15D1751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0177B5C-ED9C-47FB-9288-A55552E9B21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786DD8C-6FCF-4E47-947D-CA188AEAC72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17ED67D-98A8-4B0B-853B-81E1F878305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C6259C5-9039-46E6-BB9D-0C95A999A08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D4B288B-ABCD-43C0-BD94-28734BF3809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9AC2D4D-19A4-4233-B4A3-8A443C19ECD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3237767-58BF-41CC-A457-34EEFC7AB5FF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E7D9F24-B20D-443C-936E-120B5EFCC8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F1EA748-0265-4E31-B250-13F6C6D70BC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735B149-74D9-4106-A2AB-D168C58EFB8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5D07CCF-04FA-4FFE-AA95-776FD6E115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D4CC508-E199-452D-9793-DD4F9ED9B6E1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186940D-BAF0-4A37-8D63-BE3F3D29AD2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F98068-9F7B-4AD7-91C0-AADF6AFDE64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787D504-7078-4F79-99BE-EBCE741EE75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FAD4DF2-7D8A-402E-9D10-5C965209D1C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A8ED510-ED9C-499E-8F1F-EE7082C6749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D47D13-BF50-40E1-89CF-676E9CBAE65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529CFA0-6FEB-4F99-A847-6C0ADF96A25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8974864-DB88-422C-976A-FA90789D5D4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AE6290D-8484-42FB-925C-3FD18C74FDB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8F57AE2-04C7-4242-A1F4-DA4F0E23D06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6EA4B85-12CD-484C-A60A-8C5FE2BAA7B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D054604-2EFB-4C04-937D-D674D9183A3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49671DA-7FA1-4654-BF95-D06F35406C0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1CFB20C-C9A1-489E-8D4B-74DCC16917A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600F0A3-9F76-4B7B-90F0-4567BF4A91E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1265889-FE74-4EE6-80B8-D18E8E0E01F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EEB0CF8-63A6-4694-A1C5-9E82F5C2C60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AB44FB9-960D-4204-BFA2-63930B0449B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CA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CA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DD214B-6C1E-426A-B7D9-759FDD36A91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058C8CD-0456-454D-A994-96A9314E59C6}" type="slidenum"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CA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CA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CA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B7C017E-39AD-46D5-9E10-FC0DEAD58E6C}" type="slidenum"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CA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ftr" idx="7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sldNum" idx="8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BC0B63F4-7105-4CE5-BA0B-E5F705D0147C}" type="slidenum"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CA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 idx="9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CA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CA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CA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26" Type="http://schemas.openxmlformats.org/officeDocument/2006/relationships/image" Target="../media/image27.sv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5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6527717" cy="152546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Use of </a:t>
            </a:r>
            <a:r>
              <a:rPr lang="en-CA" sz="3200" b="1" spc="-1" dirty="0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 for formative assessments in large classes</a:t>
            </a:r>
            <a:endParaRPr lang="en-US" dirty="0">
              <a:solidFill>
                <a:srgbClr val="1E3765"/>
              </a:solidFill>
            </a:endParaRP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09B41C39-89E7-158B-CC7E-ABDAF6655E1A}"/>
              </a:ext>
            </a:extLst>
          </p:cNvPr>
          <p:cNvSpPr txBox="1">
            <a:spLocks/>
          </p:cNvSpPr>
          <p:nvPr/>
        </p:nvSpPr>
        <p:spPr>
          <a:xfrm>
            <a:off x="492643" y="1890819"/>
            <a:ext cx="6527717" cy="152546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CA" sz="1600" spc="-1" dirty="0">
                <a:latin typeface="Arial"/>
              </a:rPr>
              <a:t>Brian Wilson &amp; Ania Harlick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CA" sz="1400" spc="-1" dirty="0"/>
              <a:t>Department of Physics, University of Toronto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CA" sz="1200" spc="-1" dirty="0"/>
              <a:t>CAP Congress 2025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CA" sz="1200" spc="-1" dirty="0"/>
              <a:t>Saskatoon, SK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5E4F8-7371-AF53-F991-FB8B62810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>
            <a:extLst>
              <a:ext uri="{FF2B5EF4-FFF2-40B4-BE49-F238E27FC236}">
                <a16:creationId xmlns:a16="http://schemas.microsoft.com/office/drawing/2014/main" id="{AE90E702-7BC3-6CCA-5458-F53C0F4A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>
                <a:solidFill>
                  <a:srgbClr val="1E3765"/>
                </a:solidFill>
                <a:latin typeface="Arial"/>
              </a:rPr>
              <a:t>Student Feedback</a:t>
            </a:r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FD92148-EDCE-49B3-E399-60562B47F78A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7E3D19-6FC5-3F71-16B1-828733BC1E6F}"/>
              </a:ext>
            </a:extLst>
          </p:cNvPr>
          <p:cNvGrpSpPr/>
          <p:nvPr/>
        </p:nvGrpSpPr>
        <p:grpSpPr>
          <a:xfrm>
            <a:off x="502705" y="918251"/>
            <a:ext cx="3835387" cy="3506577"/>
            <a:chOff x="502705" y="907084"/>
            <a:chExt cx="3835387" cy="350657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42A9F43-93E6-16D9-2639-7E91D5F3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705" y="907084"/>
              <a:ext cx="3831478" cy="22435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Picture 4" descr="A graph with text on it&#10;&#10;AI-generated content may be incorrect.">
              <a:extLst>
                <a:ext uri="{FF2B5EF4-FFF2-40B4-BE49-F238E27FC236}">
                  <a16:creationId xmlns:a16="http://schemas.microsoft.com/office/drawing/2014/main" id="{D80A7B3D-8E59-0FC1-B83B-8A0C2C045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705" y="3152782"/>
              <a:ext cx="3835387" cy="12608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22D8150-E4E7-2398-3D51-3E90FE27173A}"/>
              </a:ext>
            </a:extLst>
          </p:cNvPr>
          <p:cNvSpPr txBox="1"/>
          <p:nvPr/>
        </p:nvSpPr>
        <p:spPr>
          <a:xfrm>
            <a:off x="206129" y="4823374"/>
            <a:ext cx="9521358" cy="58477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CA" sz="1600" dirty="0"/>
              <a:t>Responses to the course evaluation question inquiring whether use of educational technology contributed to (PHY2xx, left) or promoted (PHY1xx, right) learning in the course.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250C1F-C630-56ED-C8F2-CF5E15B7BE9A}"/>
              </a:ext>
            </a:extLst>
          </p:cNvPr>
          <p:cNvGrpSpPr/>
          <p:nvPr/>
        </p:nvGrpSpPr>
        <p:grpSpPr>
          <a:xfrm>
            <a:off x="5655134" y="920970"/>
            <a:ext cx="3835833" cy="3533899"/>
            <a:chOff x="5208350" y="909802"/>
            <a:chExt cx="3835833" cy="3533899"/>
          </a:xfrm>
        </p:grpSpPr>
        <p:pic>
          <p:nvPicPr>
            <p:cNvPr id="12" name="Picture 11" descr="A graph with different colored rectangles&#10;&#10;AI-generated content may be incorrect.">
              <a:extLst>
                <a:ext uri="{FF2B5EF4-FFF2-40B4-BE49-F238E27FC236}">
                  <a16:creationId xmlns:a16="http://schemas.microsoft.com/office/drawing/2014/main" id="{A309B5C4-563B-A55C-1FF6-07BF43E9E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8350" y="909802"/>
              <a:ext cx="3831074" cy="22830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 descr="A graph with text on it&#10;&#10;AI-generated content may be incorrect.">
              <a:extLst>
                <a:ext uri="{FF2B5EF4-FFF2-40B4-BE49-F238E27FC236}">
                  <a16:creationId xmlns:a16="http://schemas.microsoft.com/office/drawing/2014/main" id="{134BC4D9-73FF-AFA8-1B09-335483EE1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9172" y="3193995"/>
              <a:ext cx="3835011" cy="12497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174490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97615-309B-293C-917D-BEE98D090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>
            <a:extLst>
              <a:ext uri="{FF2B5EF4-FFF2-40B4-BE49-F238E27FC236}">
                <a16:creationId xmlns:a16="http://schemas.microsoft.com/office/drawing/2014/main" id="{1B71F3ED-FB50-4306-CADC-91B5DE1E0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>
                <a:solidFill>
                  <a:srgbClr val="1E3765"/>
                </a:solidFill>
                <a:latin typeface="Arial"/>
              </a:rPr>
              <a:t>Summary</a:t>
            </a:r>
            <a:endParaRPr lang="en-US"/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1EF14F9A-5251-C199-5B9E-3FB1CC923522}"/>
              </a:ext>
            </a:extLst>
          </p:cNvPr>
          <p:cNvSpPr txBox="1">
            <a:spLocks/>
          </p:cNvSpPr>
          <p:nvPr/>
        </p:nvSpPr>
        <p:spPr>
          <a:xfrm>
            <a:off x="264352" y="1337410"/>
            <a:ext cx="6171072" cy="334720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en-CA" sz="2000" spc="-1" dirty="0">
                <a:latin typeface="Arial"/>
              </a:rPr>
              <a:t>We</a:t>
            </a:r>
            <a:r>
              <a:rPr lang="en-CA" sz="2000" spc="-1" dirty="0"/>
              <a:t> used </a:t>
            </a:r>
            <a:r>
              <a:rPr lang="en-CA" sz="2000" spc="-1" err="1">
                <a:solidFill>
                  <a:srgbClr val="443FA0"/>
                </a:solidFill>
              </a:rPr>
              <a:t>MathMatize</a:t>
            </a:r>
            <a:r>
              <a:rPr lang="en-CA" sz="2000" spc="-1" dirty="0"/>
              <a:t> – educational technology designed with focus on mathematical language – in various junior physics courses.</a:t>
            </a:r>
          </a:p>
          <a:p>
            <a:pPr algn="just">
              <a:lnSpc>
                <a:spcPct val="100000"/>
              </a:lnSpc>
            </a:pPr>
            <a:endParaRPr lang="en-CA" sz="2000" spc="-1" dirty="0"/>
          </a:p>
          <a:p>
            <a:pPr algn="just">
              <a:lnSpc>
                <a:spcPct val="100000"/>
              </a:lnSpc>
            </a:pPr>
            <a:r>
              <a:rPr lang="en-CA" sz="2000" spc="-1" dirty="0"/>
              <a:t>We liked it – especially the multi-variable and formula questions, flexibility in setting access, transparent design and relative simplicity in downloading grades.</a:t>
            </a:r>
          </a:p>
          <a:p>
            <a:pPr algn="just">
              <a:lnSpc>
                <a:spcPct val="100000"/>
              </a:lnSpc>
            </a:pPr>
            <a:endParaRPr lang="en-CA" sz="2000" spc="-1" dirty="0"/>
          </a:p>
          <a:p>
            <a:pPr algn="just">
              <a:lnSpc>
                <a:spcPct val="100000"/>
              </a:lnSpc>
            </a:pPr>
            <a:r>
              <a:rPr lang="en-CA" sz="2000" spc="-1" dirty="0"/>
              <a:t>There is a learning curve, and it still has some flaws, but it is fully functional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2000F6-BE45-8735-3E70-47D698BF7764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1C96-2F64-DBC3-F142-A056A5ED2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242" y="1694751"/>
            <a:ext cx="2721644" cy="2724371"/>
          </a:xfrm>
          <a:prstGeom prst="rect">
            <a:avLst/>
          </a:prstGeom>
        </p:spPr>
      </p:pic>
      <p:sp>
        <p:nvSpPr>
          <p:cNvPr id="6" name="PlaceHolder 2">
            <a:extLst>
              <a:ext uri="{FF2B5EF4-FFF2-40B4-BE49-F238E27FC236}">
                <a16:creationId xmlns:a16="http://schemas.microsoft.com/office/drawing/2014/main" id="{802C07D8-E2F0-DE36-0544-A31CBC40A030}"/>
              </a:ext>
            </a:extLst>
          </p:cNvPr>
          <p:cNvSpPr txBox="1">
            <a:spLocks/>
          </p:cNvSpPr>
          <p:nvPr/>
        </p:nvSpPr>
        <p:spPr>
          <a:xfrm>
            <a:off x="6820249" y="4686456"/>
            <a:ext cx="3109594" cy="69927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CA" sz="2000" spc="-1" dirty="0">
                <a:latin typeface="Arial"/>
              </a:rPr>
              <a:t>Try sample questions!</a:t>
            </a:r>
          </a:p>
        </p:txBody>
      </p:sp>
    </p:spTree>
    <p:extLst>
      <p:ext uri="{BB962C8B-B14F-4D97-AF65-F5344CB8AC3E}">
        <p14:creationId xmlns:p14="http://schemas.microsoft.com/office/powerpoint/2010/main" val="157251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What is </a:t>
            </a:r>
            <a:r>
              <a:rPr lang="en-CA" sz="3200" b="1" spc="-1" dirty="0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?</a:t>
            </a:r>
            <a:endParaRPr lang="en-US" dirty="0"/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596926" y="3592196"/>
            <a:ext cx="9071280" cy="94912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CA" sz="2000" b="1" spc="-1" dirty="0">
                <a:solidFill>
                  <a:srgbClr val="000000"/>
                </a:solidFill>
                <a:latin typeface="Arial"/>
              </a:rPr>
              <a:t>Disclaimer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: We do not own it, we are not selling it,  we have no financial benefits from its use.</a:t>
            </a:r>
          </a:p>
          <a:p>
            <a:pPr algn="just">
              <a:lnSpc>
                <a:spcPct val="100000"/>
              </a:lnSpc>
            </a:pPr>
            <a:endParaRPr lang="en-CA" sz="2000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CA" sz="2000" spc="-1" dirty="0">
                <a:solidFill>
                  <a:srgbClr val="000000"/>
                </a:solidFill>
                <a:latin typeface="Arial"/>
              </a:rPr>
              <a:t>We just used it, liked it, and decided more people should know about it.</a:t>
            </a:r>
            <a:endParaRPr lang="en-CA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1" descr="A blue triangle shaped object&#10;&#10;AI-generated content may be incorrect.">
            <a:extLst>
              <a:ext uri="{FF2B5EF4-FFF2-40B4-BE49-F238E27FC236}">
                <a16:creationId xmlns:a16="http://schemas.microsoft.com/office/drawing/2014/main" id="{9D66D433-E31E-9B93-CED1-72FFFBDC3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45" y="1153976"/>
            <a:ext cx="1912896" cy="1912572"/>
          </a:xfrm>
          <a:prstGeom prst="rect">
            <a:avLst/>
          </a:prstGeom>
        </p:spPr>
      </p:pic>
      <p:sp>
        <p:nvSpPr>
          <p:cNvPr id="4" name="PlaceHolder 2">
            <a:extLst>
              <a:ext uri="{FF2B5EF4-FFF2-40B4-BE49-F238E27FC236}">
                <a16:creationId xmlns:a16="http://schemas.microsoft.com/office/drawing/2014/main" id="{FC7B5376-BCA3-2BB8-6438-9924389AC7F9}"/>
              </a:ext>
            </a:extLst>
          </p:cNvPr>
          <p:cNvSpPr txBox="1">
            <a:spLocks/>
          </p:cNvSpPr>
          <p:nvPr/>
        </p:nvSpPr>
        <p:spPr>
          <a:xfrm>
            <a:off x="3042383" y="1721078"/>
            <a:ext cx="6379400" cy="9584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en-CA" sz="2000" b="1" spc="-1" dirty="0" err="1">
                <a:solidFill>
                  <a:srgbClr val="443FA0"/>
                </a:solidFill>
                <a:latin typeface="Arial"/>
              </a:rPr>
              <a:t>MathMatize</a:t>
            </a:r>
            <a:r>
              <a:rPr lang="en-CA" sz="2000" b="1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is an educational technology </a:t>
            </a:r>
            <a:r>
              <a:rPr lang="en-CA" sz="2000" b="1" spc="-1" dirty="0">
                <a:solidFill>
                  <a:srgbClr val="000000"/>
                </a:solidFill>
                <a:latin typeface="Arial"/>
              </a:rPr>
              <a:t>for high school/university level math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 that we are shamelessly exploiting in</a:t>
            </a:r>
            <a:r>
              <a:rPr lang="en-CA" sz="2000" b="1" spc="-1" dirty="0">
                <a:solidFill>
                  <a:srgbClr val="000000"/>
                </a:solidFill>
                <a:latin typeface="Arial"/>
              </a:rPr>
              <a:t> physics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 courses.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CA" sz="2000" spc="-1" dirty="0"/>
          </a:p>
          <a:p>
            <a:pPr algn="just">
              <a:lnSpc>
                <a:spcPct val="100000"/>
              </a:lnSpc>
            </a:pPr>
            <a:r>
              <a:rPr lang="en-CA" sz="2000" spc="-1" dirty="0"/>
              <a:t>It offers polling and assessment tools with a content editor built to support formulaic/ scientific syntax.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EDAD6-BEC2-705E-C56E-C00335940B3D}"/>
              </a:ext>
            </a:extLst>
          </p:cNvPr>
          <p:cNvSpPr txBox="1"/>
          <p:nvPr/>
        </p:nvSpPr>
        <p:spPr>
          <a:xfrm>
            <a:off x="6798543" y="3118636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https://www.mathmatize.com/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074EFD-D8F1-D0E1-6039-68719801398E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74919-8782-05A5-DCA6-D22070E74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>
            <a:extLst>
              <a:ext uri="{FF2B5EF4-FFF2-40B4-BE49-F238E27FC236}">
                <a16:creationId xmlns:a16="http://schemas.microsoft.com/office/drawing/2014/main" id="{69F379B2-47F3-DAE0-33C0-0B9637846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Use of </a:t>
            </a:r>
            <a:r>
              <a:rPr lang="en-CA" sz="3200" b="1" spc="-1" dirty="0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 - outline</a:t>
            </a:r>
            <a:endParaRPr lang="en-CA" sz="3200" b="1" spc="-1" baseline="30000" dirty="0" err="1">
              <a:solidFill>
                <a:srgbClr val="1E3765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FE842B3-C19A-3835-0817-EED16CDBF4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097788"/>
              </p:ext>
            </p:extLst>
          </p:nvPr>
        </p:nvGraphicFramePr>
        <p:xfrm>
          <a:off x="2754312" y="997199"/>
          <a:ext cx="4572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B6B9DC7-B0AA-3DB7-E77B-4208215E4D63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3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trike="noStrike" spc="-1">
                <a:solidFill>
                  <a:srgbClr val="1E3765"/>
                </a:solidFill>
                <a:latin typeface="Arial"/>
              </a:rPr>
              <a:t>Why 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we</a:t>
            </a:r>
            <a:r>
              <a:rPr lang="en-CA" sz="3200" b="1" strike="noStrike" spc="-1">
                <a:solidFill>
                  <a:srgbClr val="1E3765"/>
                </a:solidFill>
                <a:latin typeface="Arial"/>
              </a:rPr>
              <a:t> 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chose </a:t>
            </a:r>
            <a:r>
              <a:rPr lang="en-CA" sz="3200" b="1" strike="noStrike" spc="-1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trike="noStrike" spc="-1">
                <a:solidFill>
                  <a:srgbClr val="1E3765"/>
                </a:solidFill>
                <a:latin typeface="Arial"/>
              </a:rPr>
              <a:t>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1AC1625-9FE3-A7E1-0CB9-0CDDAAE24414}"/>
              </a:ext>
            </a:extLst>
          </p:cNvPr>
          <p:cNvGrpSpPr/>
          <p:nvPr/>
        </p:nvGrpSpPr>
        <p:grpSpPr>
          <a:xfrm>
            <a:off x="5001345" y="1001782"/>
            <a:ext cx="1829733" cy="917086"/>
            <a:chOff x="5001345" y="1001782"/>
            <a:chExt cx="1829733" cy="917086"/>
          </a:xfrm>
        </p:grpSpPr>
        <p:pic>
          <p:nvPicPr>
            <p:cNvPr id="3" name="Graphic 2" descr="Head with gears outline">
              <a:extLst>
                <a:ext uri="{FF2B5EF4-FFF2-40B4-BE49-F238E27FC236}">
                  <a16:creationId xmlns:a16="http://schemas.microsoft.com/office/drawing/2014/main" id="{B3CF42F1-73AC-F43E-3AE2-4FAB4993C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16395" y="1004468"/>
              <a:ext cx="914683" cy="914400"/>
            </a:xfrm>
            <a:prstGeom prst="rect">
              <a:avLst/>
            </a:prstGeom>
          </p:spPr>
        </p:pic>
        <p:pic>
          <p:nvPicPr>
            <p:cNvPr id="5" name="Graphic 4" descr="Mathematics outline">
              <a:extLst>
                <a:ext uri="{FF2B5EF4-FFF2-40B4-BE49-F238E27FC236}">
                  <a16:creationId xmlns:a16="http://schemas.microsoft.com/office/drawing/2014/main" id="{47E705FB-57B2-ABE1-391D-D49116325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01345" y="1001782"/>
              <a:ext cx="914683" cy="914400"/>
            </a:xfrm>
            <a:prstGeom prst="rect">
              <a:avLst/>
            </a:prstGeom>
          </p:spPr>
        </p:pic>
      </p:grpSp>
      <p:pic>
        <p:nvPicPr>
          <p:cNvPr id="7" name="Graphic 6" descr="Minimize outline">
            <a:extLst>
              <a:ext uri="{FF2B5EF4-FFF2-40B4-BE49-F238E27FC236}">
                <a16:creationId xmlns:a16="http://schemas.microsoft.com/office/drawing/2014/main" id="{C92991A4-BFB1-A88D-ECED-F8ED4FBE7A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7935" y="1918974"/>
            <a:ext cx="914683" cy="914400"/>
          </a:xfrm>
          <a:prstGeom prst="rect">
            <a:avLst/>
          </a:prstGeom>
        </p:spPr>
      </p:pic>
      <p:pic>
        <p:nvPicPr>
          <p:cNvPr id="8" name="Graphic 7" descr="Classroom outline">
            <a:extLst>
              <a:ext uri="{FF2B5EF4-FFF2-40B4-BE49-F238E27FC236}">
                <a16:creationId xmlns:a16="http://schemas.microsoft.com/office/drawing/2014/main" id="{09447CE9-D05C-F8D2-4CA1-0796FC0551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56315" y="3787484"/>
            <a:ext cx="914683" cy="9144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5C3B9D6-998C-CC09-B624-E11B22396399}"/>
              </a:ext>
            </a:extLst>
          </p:cNvPr>
          <p:cNvGrpSpPr/>
          <p:nvPr/>
        </p:nvGrpSpPr>
        <p:grpSpPr>
          <a:xfrm>
            <a:off x="395298" y="2828499"/>
            <a:ext cx="1837532" cy="956064"/>
            <a:chOff x="387500" y="2945433"/>
            <a:chExt cx="1837532" cy="956064"/>
          </a:xfrm>
        </p:grpSpPr>
        <p:pic>
          <p:nvPicPr>
            <p:cNvPr id="6" name="Graphic 5" descr="Menu outline">
              <a:extLst>
                <a:ext uri="{FF2B5EF4-FFF2-40B4-BE49-F238E27FC236}">
                  <a16:creationId xmlns:a16="http://schemas.microsoft.com/office/drawing/2014/main" id="{67095004-E886-DDB4-EE45-E8BDA5A77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87500" y="2945433"/>
              <a:ext cx="914683" cy="914400"/>
            </a:xfrm>
            <a:prstGeom prst="rect">
              <a:avLst/>
            </a:prstGeom>
          </p:spPr>
        </p:pic>
        <p:pic>
          <p:nvPicPr>
            <p:cNvPr id="9" name="Graphic 8" descr="Binary outline">
              <a:extLst>
                <a:ext uri="{FF2B5EF4-FFF2-40B4-BE49-F238E27FC236}">
                  <a16:creationId xmlns:a16="http://schemas.microsoft.com/office/drawing/2014/main" id="{AB7FFE08-BADD-DD86-1CE4-682177670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310349" y="2987097"/>
              <a:ext cx="914683" cy="9144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822344-F6C5-0C38-279C-BC6F5A65CDB7}"/>
              </a:ext>
            </a:extLst>
          </p:cNvPr>
          <p:cNvGrpSpPr/>
          <p:nvPr/>
        </p:nvGrpSpPr>
        <p:grpSpPr>
          <a:xfrm>
            <a:off x="397985" y="3790040"/>
            <a:ext cx="1829603" cy="916953"/>
            <a:chOff x="390187" y="3899178"/>
            <a:chExt cx="1829603" cy="916953"/>
          </a:xfrm>
        </p:grpSpPr>
        <p:pic>
          <p:nvPicPr>
            <p:cNvPr id="4" name="Graphic 3" descr="Web design outline">
              <a:extLst>
                <a:ext uri="{FF2B5EF4-FFF2-40B4-BE49-F238E27FC236}">
                  <a16:creationId xmlns:a16="http://schemas.microsoft.com/office/drawing/2014/main" id="{6F41D2D6-468C-F8B7-B53E-F94034C2C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90187" y="3899178"/>
              <a:ext cx="914683" cy="914400"/>
            </a:xfrm>
            <a:prstGeom prst="rect">
              <a:avLst/>
            </a:prstGeom>
          </p:spPr>
        </p:pic>
        <p:pic>
          <p:nvPicPr>
            <p:cNvPr id="10" name="Graphic 9" descr="Processor outline">
              <a:extLst>
                <a:ext uri="{FF2B5EF4-FFF2-40B4-BE49-F238E27FC236}">
                  <a16:creationId xmlns:a16="http://schemas.microsoft.com/office/drawing/2014/main" id="{A4377858-A5FC-7F9B-97CD-919840CA3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305107" y="3901731"/>
              <a:ext cx="914683" cy="9144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1B401C-73C8-1C36-4C1A-1CE2332EF785}"/>
              </a:ext>
            </a:extLst>
          </p:cNvPr>
          <p:cNvGrpSpPr/>
          <p:nvPr/>
        </p:nvGrpSpPr>
        <p:grpSpPr>
          <a:xfrm>
            <a:off x="5035092" y="1916419"/>
            <a:ext cx="1837399" cy="916955"/>
            <a:chOff x="4996102" y="1978783"/>
            <a:chExt cx="1837399" cy="916955"/>
          </a:xfrm>
        </p:grpSpPr>
        <p:pic>
          <p:nvPicPr>
            <p:cNvPr id="11" name="Graphic 10" descr="Programmer male outline">
              <a:extLst>
                <a:ext uri="{FF2B5EF4-FFF2-40B4-BE49-F238E27FC236}">
                  <a16:creationId xmlns:a16="http://schemas.microsoft.com/office/drawing/2014/main" id="{9A612FA4-AAE0-0E37-2CC8-5019AF8EE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4996102" y="1978783"/>
              <a:ext cx="914683" cy="914400"/>
            </a:xfrm>
            <a:prstGeom prst="rect">
              <a:avLst/>
            </a:prstGeom>
          </p:spPr>
        </p:pic>
        <p:pic>
          <p:nvPicPr>
            <p:cNvPr id="12" name="Graphic 11" descr="Programmer female outline">
              <a:extLst>
                <a:ext uri="{FF2B5EF4-FFF2-40B4-BE49-F238E27FC236}">
                  <a16:creationId xmlns:a16="http://schemas.microsoft.com/office/drawing/2014/main" id="{75C1EAE3-C268-6D81-E8E8-E10ACE0B3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918818" y="1981338"/>
              <a:ext cx="914683" cy="914400"/>
            </a:xfrm>
            <a:prstGeom prst="rect">
              <a:avLst/>
            </a:prstGeom>
          </p:spPr>
        </p:pic>
      </p:grpSp>
      <p:pic>
        <p:nvPicPr>
          <p:cNvPr id="13" name="Graphic 12" descr="Cloud Computing outline">
            <a:extLst>
              <a:ext uri="{FF2B5EF4-FFF2-40B4-BE49-F238E27FC236}">
                <a16:creationId xmlns:a16="http://schemas.microsoft.com/office/drawing/2014/main" id="{E710B85C-A849-B1A0-D246-E94C05CE0F3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461294" y="2872588"/>
            <a:ext cx="914683" cy="914400"/>
          </a:xfrm>
          <a:prstGeom prst="rect">
            <a:avLst/>
          </a:prstGeom>
        </p:spPr>
      </p:pic>
      <p:pic>
        <p:nvPicPr>
          <p:cNvPr id="17" name="Graphic 1" descr="Tag outline">
            <a:extLst>
              <a:ext uri="{FF2B5EF4-FFF2-40B4-BE49-F238E27FC236}">
                <a16:creationId xmlns:a16="http://schemas.microsoft.com/office/drawing/2014/main" id="{A43BE2C8-FE9D-6291-0A72-2E5E2171755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55509" y="1004469"/>
            <a:ext cx="914683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E895B86-29F3-B97B-E507-48F84F0A1B2B}"/>
              </a:ext>
            </a:extLst>
          </p:cNvPr>
          <p:cNvSpPr txBox="1"/>
          <p:nvPr/>
        </p:nvSpPr>
        <p:spPr>
          <a:xfrm>
            <a:off x="2524499" y="1257929"/>
            <a:ext cx="1266948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Price tag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AF40EC-085E-8740-9667-A6A506545E6B}"/>
              </a:ext>
            </a:extLst>
          </p:cNvPr>
          <p:cNvSpPr txBox="1"/>
          <p:nvPr/>
        </p:nvSpPr>
        <p:spPr>
          <a:xfrm>
            <a:off x="2515879" y="2170008"/>
            <a:ext cx="1266948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Simplicity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E08650-3784-1290-CD81-A92C1934FB6A}"/>
              </a:ext>
            </a:extLst>
          </p:cNvPr>
          <p:cNvSpPr txBox="1"/>
          <p:nvPr/>
        </p:nvSpPr>
        <p:spPr>
          <a:xfrm>
            <a:off x="2515058" y="3105475"/>
            <a:ext cx="1586843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Versatility</a:t>
            </a:r>
            <a:endParaRPr lang="en-US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168E4D-0571-E63A-E205-87119D38FD83}"/>
              </a:ext>
            </a:extLst>
          </p:cNvPr>
          <p:cNvSpPr txBox="1"/>
          <p:nvPr/>
        </p:nvSpPr>
        <p:spPr>
          <a:xfrm>
            <a:off x="2522035" y="4040943"/>
            <a:ext cx="1586843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LaTeX!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30BE9B-8BD1-9390-C6FF-C1948017B5F3}"/>
              </a:ext>
            </a:extLst>
          </p:cNvPr>
          <p:cNvSpPr txBox="1"/>
          <p:nvPr/>
        </p:nvSpPr>
        <p:spPr>
          <a:xfrm>
            <a:off x="7238986" y="1257926"/>
            <a:ext cx="2335867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Math Equivalence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4EA6C0-A760-EB23-C962-B60D424D514D}"/>
              </a:ext>
            </a:extLst>
          </p:cNvPr>
          <p:cNvSpPr txBox="1"/>
          <p:nvPr/>
        </p:nvSpPr>
        <p:spPr>
          <a:xfrm>
            <a:off x="7238942" y="2170004"/>
            <a:ext cx="2601147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Accessible Statistics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CCCBA4-50A1-7D17-9194-AE891192CCD3}"/>
              </a:ext>
            </a:extLst>
          </p:cNvPr>
          <p:cNvSpPr txBox="1"/>
          <p:nvPr/>
        </p:nvSpPr>
        <p:spPr>
          <a:xfrm>
            <a:off x="7236663" y="3136657"/>
            <a:ext cx="2835217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Resource requirements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6AC100-3431-4FA0-0FE0-A0FBED133111}"/>
              </a:ext>
            </a:extLst>
          </p:cNvPr>
          <p:cNvSpPr txBox="1"/>
          <p:nvPr/>
        </p:nvSpPr>
        <p:spPr>
          <a:xfrm>
            <a:off x="7234340" y="4040917"/>
            <a:ext cx="1898936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Dependability</a:t>
            </a:r>
            <a:endParaRPr lang="en-US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ECED199-F5D6-6B0E-6B72-F4DD6D92D79F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FEE27D-29DA-F4BB-0BA4-021FA4E18352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CA" sz="3200" b="1" strike="noStrike" spc="-1" dirty="0">
                <a:solidFill>
                  <a:srgbClr val="1E3765"/>
                </a:solidFill>
                <a:latin typeface="Arial"/>
              </a:rPr>
              <a:t>Why post-class assessments?</a:t>
            </a:r>
            <a:endParaRPr lang="en-US"/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262" y="3150241"/>
            <a:ext cx="5514479" cy="142439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CA" sz="2000" spc="-1" dirty="0">
                <a:solidFill>
                  <a:srgbClr val="000000"/>
                </a:solidFill>
                <a:latin typeface="Arial"/>
              </a:rPr>
              <a:t>"</a:t>
            </a:r>
            <a:r>
              <a:rPr lang="en-CA" sz="2000" b="0" strike="noStrike" spc="-1" dirty="0">
                <a:solidFill>
                  <a:srgbClr val="000000"/>
                </a:solidFill>
                <a:latin typeface="Arial"/>
              </a:rPr>
              <a:t>Post-class assessment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"</a:t>
            </a:r>
            <a:r>
              <a:rPr lang="en-CA" sz="2000" b="0" strike="noStrike" spc="-1" dirty="0">
                <a:solidFill>
                  <a:srgbClr val="000000"/>
                </a:solidFill>
                <a:latin typeface="Arial"/>
              </a:rPr>
              <a:t> is opened after a class and due before the next class</a:t>
            </a:r>
            <a:r>
              <a:rPr lang="en-CA" sz="2000" spc="-1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</a:pPr>
            <a:endParaRPr lang="en-CA" sz="2000" spc="-1" dirty="0"/>
          </a:p>
          <a:p>
            <a:pPr algn="just">
              <a:lnSpc>
                <a:spcPct val="100000"/>
              </a:lnSpc>
            </a:pPr>
            <a:r>
              <a:rPr lang="en-CA" sz="2000" spc="-1" dirty="0"/>
              <a:t>Designed as purely formative – allows multiple attempts, reviews, encourages collaboration and discussion.</a:t>
            </a: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886CAC86-B3B3-E344-E5A5-9B8F386E6C93}"/>
              </a:ext>
            </a:extLst>
          </p:cNvPr>
          <p:cNvSpPr txBox="1">
            <a:spLocks/>
          </p:cNvSpPr>
          <p:nvPr/>
        </p:nvSpPr>
        <p:spPr>
          <a:xfrm>
            <a:off x="505396" y="1168736"/>
            <a:ext cx="5507802" cy="96035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CA" sz="2000" spc="-1" dirty="0">
                <a:solidFill>
                  <a:srgbClr val="000000"/>
                </a:solidFill>
                <a:latin typeface="Arial"/>
              </a:rPr>
              <a:t>Reviewing and refreshing information regularly halts the </a:t>
            </a:r>
            <a:r>
              <a:rPr lang="en-CA" sz="2000" i="1" spc="-1" dirty="0">
                <a:solidFill>
                  <a:srgbClr val="000000"/>
                </a:solidFill>
                <a:latin typeface="Arial"/>
              </a:rPr>
              <a:t>Forgetting Curve.</a:t>
            </a:r>
            <a:endParaRPr lang="en-CA" sz="2000" i="1" spc="-1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F5B449F-29F1-EE5E-3520-E9043964718D}"/>
              </a:ext>
            </a:extLst>
          </p:cNvPr>
          <p:cNvGrpSpPr/>
          <p:nvPr/>
        </p:nvGrpSpPr>
        <p:grpSpPr>
          <a:xfrm>
            <a:off x="6015554" y="938242"/>
            <a:ext cx="4027053" cy="4424445"/>
            <a:chOff x="5681577" y="891864"/>
            <a:chExt cx="4027053" cy="442444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E68423-2BDF-8F4B-79EC-01EB669ADE23}"/>
                </a:ext>
              </a:extLst>
            </p:cNvPr>
            <p:cNvSpPr txBox="1"/>
            <p:nvPr/>
          </p:nvSpPr>
          <p:spPr>
            <a:xfrm>
              <a:off x="5681577" y="4115980"/>
              <a:ext cx="4027053" cy="120032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en-CA" sz="1600" dirty="0"/>
                <a:t>Ebbinghaus’s “Forgetting Curve” – the forgetting starts after each review session, but it’s always slower than before.</a:t>
              </a:r>
            </a:p>
            <a:p>
              <a:pPr algn="ctr"/>
              <a:r>
                <a:rPr lang="en-CA" sz="1200" dirty="0"/>
                <a:t>https://www.mindtools.com/a9wjrjw/ebbinghauss-forgetting-curve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7E399FC-D6D3-49B0-8B30-D2F747D88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826" r="202" b="3261"/>
            <a:stretch>
              <a:fillRect/>
            </a:stretch>
          </p:blipFill>
          <p:spPr>
            <a:xfrm>
              <a:off x="5902601" y="891864"/>
              <a:ext cx="3593950" cy="3158683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07085B5-C718-3E74-4D2C-B0D118C24AE5}"/>
              </a:ext>
            </a:extLst>
          </p:cNvPr>
          <p:cNvSpPr txBox="1"/>
          <p:nvPr/>
        </p:nvSpPr>
        <p:spPr>
          <a:xfrm>
            <a:off x="1936929" y="1983572"/>
            <a:ext cx="496616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CA" sz="1200" dirty="0"/>
              <a:t>Murre, J. M. J. and Dros, J., </a:t>
            </a:r>
            <a:r>
              <a:rPr lang="en-CA" sz="1200" dirty="0" err="1"/>
              <a:t>PLoS</a:t>
            </a:r>
            <a:r>
              <a:rPr lang="en-CA" sz="1200" dirty="0"/>
              <a:t> One, 10, 7, (2015) https://www.ncbi.nlm.nih.gov/pmc/articles/PMC4492928/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54D39-C9D4-C247-1CD1-0BF906D0E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>
            <a:extLst>
              <a:ext uri="{FF2B5EF4-FFF2-40B4-BE49-F238E27FC236}">
                <a16:creationId xmlns:a16="http://schemas.microsoft.com/office/drawing/2014/main" id="{31358A96-E516-C576-DE4E-669B738B2254}"/>
              </a:ext>
            </a:extLst>
          </p:cNvPr>
          <p:cNvSpPr txBox="1">
            <a:spLocks/>
          </p:cNvSpPr>
          <p:nvPr/>
        </p:nvSpPr>
        <p:spPr>
          <a:xfrm>
            <a:off x="105083" y="179702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>
                <a:solidFill>
                  <a:srgbClr val="1E3765"/>
                </a:solidFill>
                <a:latin typeface="Arial"/>
              </a:rPr>
              <a:t>How we used </a:t>
            </a:r>
            <a:r>
              <a:rPr lang="en-CA" sz="3200" b="1" spc="-1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 – learning curve</a:t>
            </a:r>
            <a:endParaRPr lang="en-US"/>
          </a:p>
        </p:txBody>
      </p:sp>
      <p:pic>
        <p:nvPicPr>
          <p:cNvPr id="136" name="Graphic 135" descr="List outline">
            <a:extLst>
              <a:ext uri="{FF2B5EF4-FFF2-40B4-BE49-F238E27FC236}">
                <a16:creationId xmlns:a16="http://schemas.microsoft.com/office/drawing/2014/main" id="{BCC5C946-3862-2A04-D6BE-6DDDE9A32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16475" y="1838504"/>
            <a:ext cx="1834865" cy="1842476"/>
          </a:xfrm>
          <a:prstGeom prst="rect">
            <a:avLst/>
          </a:prstGeom>
        </p:spPr>
      </p:pic>
      <p:pic>
        <p:nvPicPr>
          <p:cNvPr id="225" name="Graphic 224" descr="Bank outline">
            <a:extLst>
              <a:ext uri="{FF2B5EF4-FFF2-40B4-BE49-F238E27FC236}">
                <a16:creationId xmlns:a16="http://schemas.microsoft.com/office/drawing/2014/main" id="{162792A5-9208-7083-BA2D-3A690012DD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3689" y="1838503"/>
            <a:ext cx="1834865" cy="1842476"/>
          </a:xfrm>
          <a:prstGeom prst="rect">
            <a:avLst/>
          </a:prstGeom>
        </p:spPr>
      </p:pic>
      <p:pic>
        <p:nvPicPr>
          <p:cNvPr id="272" name="Picture 271" descr="A rainbow colored spray can and a brick wall&#10;&#10;AI-generated content may be incorrect.">
            <a:extLst>
              <a:ext uri="{FF2B5EF4-FFF2-40B4-BE49-F238E27FC236}">
                <a16:creationId xmlns:a16="http://schemas.microsoft.com/office/drawing/2014/main" id="{A7C53DEC-57F1-674B-2CFB-45A12026DF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4689" y="1741509"/>
            <a:ext cx="1834531" cy="1804376"/>
          </a:xfrm>
          <a:prstGeom prst="rect">
            <a:avLst/>
          </a:prstGeom>
        </p:spPr>
      </p:pic>
      <p:sp>
        <p:nvSpPr>
          <p:cNvPr id="273" name="TextBox 272">
            <a:extLst>
              <a:ext uri="{FF2B5EF4-FFF2-40B4-BE49-F238E27FC236}">
                <a16:creationId xmlns:a16="http://schemas.microsoft.com/office/drawing/2014/main" id="{8B4A6263-7243-C8C7-F33A-8E9328905DAF}"/>
              </a:ext>
            </a:extLst>
          </p:cNvPr>
          <p:cNvSpPr txBox="1"/>
          <p:nvPr/>
        </p:nvSpPr>
        <p:spPr>
          <a:xfrm>
            <a:off x="422150" y="3681565"/>
            <a:ext cx="268045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Reliance on question banks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23B74E70-6530-689A-4095-788D9283C54B}"/>
              </a:ext>
            </a:extLst>
          </p:cNvPr>
          <p:cNvSpPr txBox="1"/>
          <p:nvPr/>
        </p:nvSpPr>
        <p:spPr>
          <a:xfrm>
            <a:off x="3585562" y="3681564"/>
            <a:ext cx="268045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Safe choices, </a:t>
            </a:r>
          </a:p>
          <a:p>
            <a:pPr algn="ctr"/>
            <a:r>
              <a:rPr lang="en-US"/>
              <a:t>simple design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5CFB3897-1889-BE41-7AD7-E5295A23B7A0}"/>
              </a:ext>
            </a:extLst>
          </p:cNvPr>
          <p:cNvSpPr txBox="1"/>
          <p:nvPr/>
        </p:nvSpPr>
        <p:spPr>
          <a:xfrm>
            <a:off x="6766990" y="3746492"/>
            <a:ext cx="26804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Creative mode on</a:t>
            </a:r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F9E4BBBF-8611-02E8-A402-F63519BD7554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03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>
            <a:extLst>
              <a:ext uri="{FF2B5EF4-FFF2-40B4-BE49-F238E27FC236}">
                <a16:creationId xmlns:a16="http://schemas.microsoft.com/office/drawing/2014/main" id="{FC9279CC-4D63-E5F2-E2ED-77C64F64938C}"/>
              </a:ext>
            </a:extLst>
          </p:cNvPr>
          <p:cNvSpPr txBox="1">
            <a:spLocks/>
          </p:cNvSpPr>
          <p:nvPr/>
        </p:nvSpPr>
        <p:spPr>
          <a:xfrm>
            <a:off x="3034" y="3466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>
                <a:solidFill>
                  <a:srgbClr val="1E3765"/>
                </a:solidFill>
                <a:latin typeface="Arial"/>
              </a:rPr>
              <a:t>How we used </a:t>
            </a:r>
            <a:r>
              <a:rPr lang="en-CA" sz="3200" b="1" spc="-1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 – variable problems</a:t>
            </a:r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C42F40-575F-9260-5B90-58AC6C50E80E}"/>
              </a:ext>
            </a:extLst>
          </p:cNvPr>
          <p:cNvGrpSpPr/>
          <p:nvPr/>
        </p:nvGrpSpPr>
        <p:grpSpPr>
          <a:xfrm>
            <a:off x="-9277" y="1323817"/>
            <a:ext cx="10079159" cy="4095708"/>
            <a:chOff x="-9277" y="1323817"/>
            <a:chExt cx="10079159" cy="4095708"/>
          </a:xfrm>
        </p:grpSpPr>
        <p:pic>
          <p:nvPicPr>
            <p:cNvPr id="8" name="Picture 7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F8606A5A-76C6-D0E7-AABA-FF33C710C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9277" y="1323817"/>
              <a:ext cx="10079159" cy="40957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0C602EA2-17B5-300E-7FF3-746884D657F8}"/>
                </a:ext>
              </a:extLst>
            </p:cNvPr>
            <p:cNvSpPr/>
            <p:nvPr/>
          </p:nvSpPr>
          <p:spPr>
            <a:xfrm>
              <a:off x="1484796" y="1893614"/>
              <a:ext cx="925939" cy="240253"/>
            </a:xfrm>
            <a:prstGeom prst="roundRect">
              <a:avLst/>
            </a:prstGeom>
            <a:noFill/>
            <a:ln w="28575">
              <a:solidFill>
                <a:srgbClr val="007FA3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62C3D87F-A75F-226F-43C0-7479D5D3A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1934" y="3487558"/>
              <a:ext cx="6774645" cy="1270544"/>
            </a:xfrm>
            <a:prstGeom prst="rect">
              <a:avLst/>
            </a:prstGeom>
            <a:ln w="28575">
              <a:solidFill>
                <a:srgbClr val="007FA3"/>
              </a:solidFill>
              <a:prstDash val="sysDot"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3257EDF-185F-6B98-0C53-C325BA654722}"/>
                </a:ext>
              </a:extLst>
            </p:cNvPr>
            <p:cNvSpPr/>
            <p:nvPr/>
          </p:nvSpPr>
          <p:spPr>
            <a:xfrm>
              <a:off x="582893" y="2470473"/>
              <a:ext cx="752775" cy="201660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8795629-5C50-CF98-D59D-20AF3362FA79}"/>
                </a:ext>
              </a:extLst>
            </p:cNvPr>
            <p:cNvSpPr/>
            <p:nvPr/>
          </p:nvSpPr>
          <p:spPr>
            <a:xfrm>
              <a:off x="1241422" y="2655980"/>
              <a:ext cx="919857" cy="192380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05D8DFC-3A40-34BA-AF5F-584F0B650C2F}"/>
                </a:ext>
              </a:extLst>
            </p:cNvPr>
            <p:cNvSpPr/>
            <p:nvPr/>
          </p:nvSpPr>
          <p:spPr>
            <a:xfrm>
              <a:off x="3300712" y="2470493"/>
              <a:ext cx="465023" cy="201660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6FEB59A-D9C4-6440-48D0-07AE945F5362}"/>
                </a:ext>
              </a:extLst>
            </p:cNvPr>
            <p:cNvSpPr/>
            <p:nvPr/>
          </p:nvSpPr>
          <p:spPr>
            <a:xfrm>
              <a:off x="9469429" y="2275705"/>
              <a:ext cx="446458" cy="192380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CADC05B-E308-9F74-0DDE-2E102697EB13}"/>
                </a:ext>
              </a:extLst>
            </p:cNvPr>
            <p:cNvSpPr/>
            <p:nvPr/>
          </p:nvSpPr>
          <p:spPr>
            <a:xfrm>
              <a:off x="6990799" y="2553986"/>
              <a:ext cx="158706" cy="210942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F38EA2B-7632-6DD9-2D11-BCC342CB8CB8}"/>
                </a:ext>
              </a:extLst>
            </p:cNvPr>
            <p:cNvSpPr/>
            <p:nvPr/>
          </p:nvSpPr>
          <p:spPr>
            <a:xfrm>
              <a:off x="8696583" y="2572541"/>
              <a:ext cx="362917" cy="210942"/>
            </a:xfrm>
            <a:prstGeom prst="roundRect">
              <a:avLst/>
            </a:prstGeom>
            <a:solidFill>
              <a:srgbClr val="007FA3">
                <a:alpha val="10000"/>
              </a:srgbClr>
            </a:solidFill>
            <a:ln w="28575">
              <a:noFill/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990362D0-CE58-08DD-3ECF-2FCE7685A7A5}"/>
                </a:ext>
              </a:extLst>
            </p:cNvPr>
            <p:cNvSpPr/>
            <p:nvPr/>
          </p:nvSpPr>
          <p:spPr>
            <a:xfrm>
              <a:off x="2505010" y="1893613"/>
              <a:ext cx="786705" cy="240253"/>
            </a:xfrm>
            <a:prstGeom prst="roundRect">
              <a:avLst/>
            </a:prstGeom>
            <a:noFill/>
            <a:ln w="28575">
              <a:solidFill>
                <a:srgbClr val="6D247A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22EA32E9-5DF2-E4AD-6378-99A1A4128E55}"/>
                </a:ext>
              </a:extLst>
            </p:cNvPr>
            <p:cNvSpPr/>
            <p:nvPr/>
          </p:nvSpPr>
          <p:spPr>
            <a:xfrm>
              <a:off x="454311" y="3062335"/>
              <a:ext cx="433976" cy="203130"/>
            </a:xfrm>
            <a:prstGeom prst="roundRect">
              <a:avLst/>
            </a:prstGeom>
            <a:noFill/>
            <a:ln w="28575">
              <a:solidFill>
                <a:srgbClr val="6D247A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11E3AB5-3C2B-C61D-302B-F4E9E1B16E66}"/>
                </a:ext>
              </a:extLst>
            </p:cNvPr>
            <p:cNvSpPr/>
            <p:nvPr/>
          </p:nvSpPr>
          <p:spPr>
            <a:xfrm>
              <a:off x="7115182" y="2904571"/>
              <a:ext cx="898091" cy="444429"/>
            </a:xfrm>
            <a:prstGeom prst="roundRect">
              <a:avLst/>
            </a:prstGeom>
            <a:noFill/>
            <a:ln w="28575">
              <a:solidFill>
                <a:srgbClr val="6D247A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2A653-A2EC-9E26-0E5A-60A288125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>
            <a:extLst>
              <a:ext uri="{FF2B5EF4-FFF2-40B4-BE49-F238E27FC236}">
                <a16:creationId xmlns:a16="http://schemas.microsoft.com/office/drawing/2014/main" id="{99EA7022-1C55-CCD8-9970-5536AA9B5016}"/>
              </a:ext>
            </a:extLst>
          </p:cNvPr>
          <p:cNvSpPr txBox="1">
            <a:spLocks/>
          </p:cNvSpPr>
          <p:nvPr/>
        </p:nvSpPr>
        <p:spPr>
          <a:xfrm>
            <a:off x="3034" y="3466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>
                <a:solidFill>
                  <a:srgbClr val="1E3765"/>
                </a:solidFill>
                <a:latin typeface="Arial"/>
              </a:rPr>
              <a:t>How we used </a:t>
            </a:r>
            <a:r>
              <a:rPr lang="en-CA" sz="3200" b="1" spc="-1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>
                <a:solidFill>
                  <a:srgbClr val="1E3765"/>
                </a:solidFill>
                <a:latin typeface="Arial"/>
              </a:rPr>
              <a:t> – variable problems</a:t>
            </a:r>
            <a:endParaRPr lang="en-US"/>
          </a:p>
        </p:txBody>
      </p:sp>
      <p:pic>
        <p:nvPicPr>
          <p:cNvPr id="3" name="Picture 2" descr="A screenshot of a math test&#10;&#10;AI-generated content may be incorrect.">
            <a:extLst>
              <a:ext uri="{FF2B5EF4-FFF2-40B4-BE49-F238E27FC236}">
                <a16:creationId xmlns:a16="http://schemas.microsoft.com/office/drawing/2014/main" id="{980E8C36-EBD0-BB3A-82F6-A40F8D675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971" y="714754"/>
            <a:ext cx="6922691" cy="471145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B45764-2ADD-FCA6-10F7-ED2B70C6B347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910E371-85C5-B4FB-37D9-45FAC02EE9AC}"/>
              </a:ext>
            </a:extLst>
          </p:cNvPr>
          <p:cNvSpPr/>
          <p:nvPr/>
        </p:nvSpPr>
        <p:spPr>
          <a:xfrm>
            <a:off x="7531327" y="2284957"/>
            <a:ext cx="919857" cy="192380"/>
          </a:xfrm>
          <a:prstGeom prst="roundRect">
            <a:avLst/>
          </a:prstGeom>
          <a:solidFill>
            <a:srgbClr val="007FA3">
              <a:alpha val="10000"/>
            </a:srgbClr>
          </a:solidFill>
          <a:ln w="28575">
            <a:noFill/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D7A82AE-DA01-8DAB-1C70-E0057D3494F5}"/>
              </a:ext>
            </a:extLst>
          </p:cNvPr>
          <p:cNvSpPr/>
          <p:nvPr/>
        </p:nvSpPr>
        <p:spPr>
          <a:xfrm>
            <a:off x="4740233" y="2960224"/>
            <a:ext cx="1325078" cy="444429"/>
          </a:xfrm>
          <a:prstGeom prst="roundRect">
            <a:avLst/>
          </a:prstGeom>
          <a:noFill/>
          <a:ln w="28575">
            <a:solidFill>
              <a:srgbClr val="6D247A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DDD7595-6A08-76A7-3634-2256D56A92E8}"/>
              </a:ext>
            </a:extLst>
          </p:cNvPr>
          <p:cNvSpPr/>
          <p:nvPr/>
        </p:nvSpPr>
        <p:spPr>
          <a:xfrm>
            <a:off x="6537371" y="2609601"/>
            <a:ext cx="919857" cy="192380"/>
          </a:xfrm>
          <a:prstGeom prst="roundRect">
            <a:avLst/>
          </a:prstGeom>
          <a:solidFill>
            <a:srgbClr val="007FA3">
              <a:alpha val="10000"/>
            </a:srgbClr>
          </a:solidFill>
          <a:ln w="28575">
            <a:noFill/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A2A96BC-1056-288F-6053-B8CA21DD3DEF}"/>
              </a:ext>
            </a:extLst>
          </p:cNvPr>
          <p:cNvSpPr/>
          <p:nvPr/>
        </p:nvSpPr>
        <p:spPr>
          <a:xfrm>
            <a:off x="4541648" y="2609600"/>
            <a:ext cx="650670" cy="192380"/>
          </a:xfrm>
          <a:prstGeom prst="roundRect">
            <a:avLst/>
          </a:prstGeom>
          <a:solidFill>
            <a:srgbClr val="007FA3">
              <a:alpha val="10000"/>
            </a:srgbClr>
          </a:solidFill>
          <a:ln w="28575">
            <a:noFill/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0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9A5C91-7777-348D-D102-EF7B40623A3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18838" y="779576"/>
            <a:ext cx="7236307" cy="487405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9AF3059-881D-257E-8A7B-034736E4A61A}"/>
              </a:ext>
            </a:extLst>
          </p:cNvPr>
          <p:cNvSpPr/>
          <p:nvPr/>
        </p:nvSpPr>
        <p:spPr>
          <a:xfrm>
            <a:off x="9486891" y="5064943"/>
            <a:ext cx="359063" cy="350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01D92EAF-65F3-767A-EE46-E955DEACEC02}"/>
              </a:ext>
            </a:extLst>
          </p:cNvPr>
          <p:cNvSpPr txBox="1">
            <a:spLocks/>
          </p:cNvSpPr>
          <p:nvPr/>
        </p:nvSpPr>
        <p:spPr>
          <a:xfrm>
            <a:off x="3034" y="3466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How we used </a:t>
            </a:r>
            <a:r>
              <a:rPr lang="en-CA" sz="3200" b="1" spc="-1" dirty="0" err="1">
                <a:solidFill>
                  <a:srgbClr val="1E3765"/>
                </a:solidFill>
                <a:latin typeface="Arial"/>
              </a:rPr>
              <a:t>MathMatize</a:t>
            </a:r>
            <a:r>
              <a:rPr lang="en-CA" sz="3200" b="1" spc="-1" dirty="0">
                <a:solidFill>
                  <a:srgbClr val="1E3765"/>
                </a:solidFill>
                <a:latin typeface="Arial"/>
              </a:rPr>
              <a:t> – formula problems</a:t>
            </a:r>
            <a:endParaRPr lang="en-US" dirty="0" err="1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8104BFA-3F8D-D7B1-5152-B694198758D1}"/>
              </a:ext>
            </a:extLst>
          </p:cNvPr>
          <p:cNvSpPr/>
          <p:nvPr/>
        </p:nvSpPr>
        <p:spPr>
          <a:xfrm>
            <a:off x="5193555" y="1361851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512A8B9-1B3D-3F12-4BD3-D978A8C4442D}"/>
              </a:ext>
            </a:extLst>
          </p:cNvPr>
          <p:cNvSpPr/>
          <p:nvPr/>
        </p:nvSpPr>
        <p:spPr>
          <a:xfrm>
            <a:off x="5039731" y="1812776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7D7D9B3-F54E-18C9-C61C-51700D4EA1EA}"/>
              </a:ext>
            </a:extLst>
          </p:cNvPr>
          <p:cNvSpPr/>
          <p:nvPr/>
        </p:nvSpPr>
        <p:spPr>
          <a:xfrm>
            <a:off x="5964601" y="1358993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0EDE516-7410-858B-D3CC-3A39D5CD6834}"/>
              </a:ext>
            </a:extLst>
          </p:cNvPr>
          <p:cNvSpPr/>
          <p:nvPr/>
        </p:nvSpPr>
        <p:spPr>
          <a:xfrm>
            <a:off x="5834002" y="1809918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D048122-D4FA-7445-F428-6D1B4CA09017}"/>
              </a:ext>
            </a:extLst>
          </p:cNvPr>
          <p:cNvSpPr/>
          <p:nvPr/>
        </p:nvSpPr>
        <p:spPr>
          <a:xfrm>
            <a:off x="6482872" y="1603407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6CA0537-F691-9BE5-79AE-D696A18379B7}"/>
              </a:ext>
            </a:extLst>
          </p:cNvPr>
          <p:cNvSpPr/>
          <p:nvPr/>
        </p:nvSpPr>
        <p:spPr>
          <a:xfrm>
            <a:off x="7899678" y="1600549"/>
            <a:ext cx="374078" cy="301777"/>
          </a:xfrm>
          <a:prstGeom prst="roundRect">
            <a:avLst/>
          </a:prstGeom>
          <a:solidFill>
            <a:srgbClr val="6D247A">
              <a:alpha val="50000"/>
            </a:srgbClr>
          </a:solidFill>
          <a:ln w="28575"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471</Words>
  <Application>Microsoft Office PowerPoint</Application>
  <PresentationFormat>Custom</PresentationFormat>
  <Paragraphs>60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Wingdings</vt:lpstr>
      <vt:lpstr>Wingdings,Sans-Serif</vt:lpstr>
      <vt:lpstr>Office Theme</vt:lpstr>
      <vt:lpstr>Office Theme</vt:lpstr>
      <vt:lpstr>Office Theme</vt:lpstr>
      <vt:lpstr>PowerPoint Presentation</vt:lpstr>
      <vt:lpstr>What is MathMatize?</vt:lpstr>
      <vt:lpstr>Use of Mathmatize - outline</vt:lpstr>
      <vt:lpstr>Why we chose MathMatize?</vt:lpstr>
      <vt:lpstr>Why post-class assessments?</vt:lpstr>
      <vt:lpstr>PowerPoint Presentation</vt:lpstr>
      <vt:lpstr>PowerPoint Presentation</vt:lpstr>
      <vt:lpstr>PowerPoint Presentation</vt:lpstr>
      <vt:lpstr>PowerPoint Presentation</vt:lpstr>
      <vt:lpstr>Student Feedback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Ania Harlick</cp:lastModifiedBy>
  <cp:revision>306</cp:revision>
  <dcterms:created xsi:type="dcterms:W3CDTF">2025-05-27T11:27:28Z</dcterms:created>
  <dcterms:modified xsi:type="dcterms:W3CDTF">2025-06-09T03:10:50Z</dcterms:modified>
  <dc:language>en-CA</dc:language>
</cp:coreProperties>
</file>