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22"/>
  </p:notesMasterIdLst>
  <p:handoutMasterIdLst>
    <p:handoutMasterId r:id="rId23"/>
  </p:handoutMasterIdLst>
  <p:sldIdLst>
    <p:sldId id="537" r:id="rId2"/>
    <p:sldId id="1833" r:id="rId3"/>
    <p:sldId id="1810" r:id="rId4"/>
    <p:sldId id="1809" r:id="rId5"/>
    <p:sldId id="1831" r:id="rId6"/>
    <p:sldId id="1856" r:id="rId7"/>
    <p:sldId id="1855" r:id="rId8"/>
    <p:sldId id="1860" r:id="rId9"/>
    <p:sldId id="1857" r:id="rId10"/>
    <p:sldId id="1834" r:id="rId11"/>
    <p:sldId id="1840" r:id="rId12"/>
    <p:sldId id="1837" r:id="rId13"/>
    <p:sldId id="1836" r:id="rId14"/>
    <p:sldId id="1838" r:id="rId15"/>
    <p:sldId id="1843" r:id="rId16"/>
    <p:sldId id="1854" r:id="rId17"/>
    <p:sldId id="1830" r:id="rId18"/>
    <p:sldId id="1794" r:id="rId19"/>
    <p:sldId id="1849" r:id="rId20"/>
    <p:sldId id="1859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RL" lastIdx="12" clrIdx="0">
    <p:extLst>
      <p:ext uri="{19B8F6BF-5375-455C-9EA6-DF929625EA0E}">
        <p15:presenceInfo xmlns:p15="http://schemas.microsoft.com/office/powerpoint/2012/main" userId="S::lax@triumf.ca::64c737b3-87cf-410d-aa6b-4807a52003f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EC2FA"/>
    <a:srgbClr val="66FF33"/>
    <a:srgbClr val="0070C0"/>
    <a:srgbClr val="04ADE2"/>
    <a:srgbClr val="05B9F1"/>
    <a:srgbClr val="04B3EA"/>
    <a:srgbClr val="3AB9F2"/>
    <a:srgbClr val="039BE7"/>
    <a:srgbClr val="FFFF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4" d="100"/>
          <a:sy n="64" d="100"/>
        </p:scale>
        <p:origin x="748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2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2025-06-08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A9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Thank you</a:t>
            </a:r>
            <a:br>
              <a:rPr lang="en-US"/>
            </a:br>
            <a:r>
              <a:rPr lang="en-US">
                <a:solidFill>
                  <a:srgbClr val="00B0F0"/>
                </a:solidFill>
              </a:rPr>
              <a:t>Merci</a:t>
            </a:r>
            <a:endParaRPr lang="en-US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2025-06-08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rol Room 1">
    <p:bg>
      <p:bgPr>
        <a:blipFill dpi="0" rotWithShape="1">
          <a:blip r:embed="rId2">
            <a:lum/>
          </a:blip>
          <a:srcRect/>
          <a:stretch>
            <a:fillRect l="52000" t="15000" b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" y="0"/>
            <a:ext cx="6580413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0B1B79-5956-4E84-9500-79CB1C04FC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C655AC9-1413-4E49-84D6-EC822D5472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6178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237773" y="1381583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rgbClr val="0096FF"/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rgbClr val="0096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4807" y="698270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5518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0717073" y="6319111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rgbClr val="0096FF"/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rgbClr val="0096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094807" y="698270"/>
            <a:ext cx="9258993" cy="67610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263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2025-06-08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2025-06-08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2025-06-08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>
                <a:latin typeface="Myriad Pro" pitchFamily="34" charset="0"/>
              </a:defRPr>
            </a:lvl1pPr>
          </a:lstStyle>
          <a:p>
            <a:fld id="{92A943EB-4B3A-40CA-A7C5-D6425B0D8274}" type="datetime1">
              <a:rPr lang="en-US" smtClean="0"/>
              <a:t>6/8/2025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>
                <a:latin typeface="Myriad Pro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>
                <a:latin typeface="Myriad Pro" pitchFamily="34" charset="0"/>
              </a:defRPr>
            </a:lvl1pPr>
          </a:lstStyle>
          <a:p>
            <a:fld id="{166B2C24-75C8-E544-A8CC-21761AB50D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28668" y="1"/>
            <a:ext cx="8157136" cy="626535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8760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7744849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37973152"/>
      </p:ext>
    </p:extLst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827" r:id="rId20"/>
    <p:sldLayoutId id="2147483825" r:id="rId21"/>
    <p:sldLayoutId id="2147483826" r:id="rId22"/>
    <p:sldLayoutId id="2147483790" r:id="rId23"/>
    <p:sldLayoutId id="2147483791" r:id="rId24"/>
    <p:sldLayoutId id="2147483793" r:id="rId25"/>
    <p:sldLayoutId id="2147483794" r:id="rId26"/>
    <p:sldLayoutId id="2147483795" r:id="rId27"/>
    <p:sldLayoutId id="2147483798" r:id="rId28"/>
    <p:sldLayoutId id="2147483799" r:id="rId29"/>
    <p:sldLayoutId id="2147483800" r:id="rId30"/>
    <p:sldLayoutId id="2147483801" r:id="rId31"/>
    <p:sldLayoutId id="2147483802" r:id="rId32"/>
    <p:sldLayoutId id="2147483803" r:id="rId33"/>
    <p:sldLayoutId id="2147483804" r:id="rId34"/>
    <p:sldLayoutId id="2147483805" r:id="rId35"/>
    <p:sldLayoutId id="2147483806" r:id="rId36"/>
    <p:sldLayoutId id="2147483807" r:id="rId37"/>
    <p:sldLayoutId id="2147483808" r:id="rId38"/>
    <p:sldLayoutId id="2147483809" r:id="rId39"/>
    <p:sldLayoutId id="2147483810" r:id="rId40"/>
    <p:sldLayoutId id="2147483811" r:id="rId41"/>
    <p:sldLayoutId id="2147483812" r:id="rId42"/>
    <p:sldLayoutId id="2147483813" r:id="rId43"/>
    <p:sldLayoutId id="2147483796" r:id="rId44"/>
    <p:sldLayoutId id="2147483821" r:id="rId45"/>
    <p:sldLayoutId id="2147483823" r:id="rId46"/>
    <p:sldLayoutId id="2147483819" r:id="rId47"/>
    <p:sldLayoutId id="2147483820" r:id="rId48"/>
    <p:sldLayoutId id="2147483814" r:id="rId49"/>
    <p:sldLayoutId id="2147483815" r:id="rId50"/>
    <p:sldLayoutId id="2147483816" r:id="rId51"/>
    <p:sldLayoutId id="2147483824" r:id="rId52"/>
    <p:sldLayoutId id="2147483828" r:id="rId53"/>
    <p:sldLayoutId id="2147483829" r:id="rId54"/>
    <p:sldLayoutId id="2147483830" r:id="rId5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9611-6B87-4DD6-802C-6616C0922F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307" y="895955"/>
            <a:ext cx="5866876" cy="2082023"/>
          </a:xfrm>
        </p:spPr>
        <p:txBody>
          <a:bodyPr>
            <a:normAutofit/>
          </a:bodyPr>
          <a:lstStyle/>
          <a:p>
            <a:r>
              <a:rPr lang="en-US" b="0" dirty="0">
                <a:solidFill>
                  <a:srgbClr val="0EC2FA"/>
                </a:solidFill>
              </a:rPr>
              <a:t>Canada’s Involvement in the Electron Ion Collider </a:t>
            </a:r>
            <a:endParaRPr lang="en-CA" b="0" dirty="0">
              <a:solidFill>
                <a:srgbClr val="0EC2FA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9E852D-5052-41EF-9A1B-0DE7A5133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232" y="2460207"/>
            <a:ext cx="6407378" cy="37165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dirty="0"/>
              <a:t>Bob Laxdal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dirty="0"/>
              <a:t>Deputy Director, Accelerator Division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dirty="0"/>
              <a:t>TRIUMF, Canada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CA" dirty="0"/>
          </a:p>
          <a:p>
            <a:pPr algn="l"/>
            <a:r>
              <a:rPr lang="en-US" b="1" i="0" u="none" strike="noStrike" baseline="0" dirty="0"/>
              <a:t>Collaborators: </a:t>
            </a:r>
          </a:p>
          <a:p>
            <a:pPr algn="l"/>
            <a:r>
              <a:rPr lang="en-US" dirty="0"/>
              <a:t>TRIUMF: O. Kester, P. Kolb, N. Smith, Z. Yao</a:t>
            </a:r>
          </a:p>
          <a:p>
            <a:r>
              <a:rPr lang="en-US" dirty="0"/>
              <a:t>U. Manitoba: </a:t>
            </a:r>
            <a:r>
              <a:rPr lang="en-US" b="0" i="0" u="none" strike="noStrike" baseline="0" dirty="0"/>
              <a:t>W. </a:t>
            </a:r>
            <a:r>
              <a:rPr lang="en-US" dirty="0"/>
              <a:t>Deconinck, </a:t>
            </a:r>
            <a:r>
              <a:rPr lang="en-CA" sz="1800" kern="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M. Gericke, </a:t>
            </a:r>
            <a:r>
              <a:rPr lang="en-CA" sz="1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S. Longo, </a:t>
            </a:r>
            <a:r>
              <a:rPr lang="en-US" dirty="0"/>
              <a:t>J. </a:t>
            </a:r>
            <a:r>
              <a:rPr lang="en-CA" dirty="0"/>
              <a:t>Mammei, </a:t>
            </a:r>
          </a:p>
          <a:p>
            <a:r>
              <a:rPr lang="en-US" b="0" i="0" u="none" strike="noStrike" baseline="0" dirty="0"/>
              <a:t>U. Regina: G. Huber, </a:t>
            </a:r>
            <a:r>
              <a:rPr lang="en-CA" sz="18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Z. Papandreou, </a:t>
            </a:r>
            <a:r>
              <a:rPr lang="en-CA" dirty="0"/>
              <a:t>A. </a:t>
            </a:r>
            <a:r>
              <a:rPr lang="en-US" dirty="0">
                <a:latin typeface="ArialMT"/>
              </a:rPr>
              <a:t>Teymurazyan</a:t>
            </a:r>
            <a:endParaRPr lang="en-US" b="0" i="0" u="none" strike="noStrike" baseline="0" dirty="0"/>
          </a:p>
          <a:p>
            <a:pPr algn="l"/>
            <a:r>
              <a:rPr lang="en-US" dirty="0"/>
              <a:t>Mt Allison: D. Hornidge</a:t>
            </a:r>
          </a:p>
          <a:p>
            <a:pPr algn="l"/>
            <a:r>
              <a:rPr lang="en-US" dirty="0"/>
              <a:t>UVic: T. Junginger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8B9D07-3AD0-4424-9FCB-E8466ED7660F}"/>
              </a:ext>
            </a:extLst>
          </p:cNvPr>
          <p:cNvGrpSpPr/>
          <p:nvPr/>
        </p:nvGrpSpPr>
        <p:grpSpPr>
          <a:xfrm>
            <a:off x="7106610" y="474171"/>
            <a:ext cx="5085390" cy="5909657"/>
            <a:chOff x="5345367" y="0"/>
            <a:chExt cx="6285292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5E8330-923D-47CC-A72B-CDF239027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45367" y="0"/>
              <a:ext cx="6285292" cy="6858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434C37-3DFD-4679-8415-48490398B4DC}"/>
                </a:ext>
              </a:extLst>
            </p:cNvPr>
            <p:cNvSpPr txBox="1"/>
            <p:nvPr/>
          </p:nvSpPr>
          <p:spPr>
            <a:xfrm>
              <a:off x="7873482" y="1935410"/>
              <a:ext cx="121058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/>
                <a:t>     EIC     </a:t>
              </a:r>
              <a:endParaRPr lang="en-CA"/>
            </a:p>
          </p:txBody>
        </p:sp>
        <p:pic>
          <p:nvPicPr>
            <p:cNvPr id="7" name="Picture 4" descr="Canada - Wikipedia">
              <a:extLst>
                <a:ext uri="{FF2B5EF4-FFF2-40B4-BE49-F238E27FC236}">
                  <a16:creationId xmlns:a16="http://schemas.microsoft.com/office/drawing/2014/main" id="{4C6F2040-2912-4595-A6CC-7296A1554D2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65" t="6546" r="30113" b="6546"/>
            <a:stretch/>
          </p:blipFill>
          <p:spPr bwMode="auto">
            <a:xfrm>
              <a:off x="7784674" y="1324346"/>
              <a:ext cx="1406678" cy="1554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5EA40ED-61C8-5C27-1E2C-903F2CB3C7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663" t="5827" r="8534" b="82193"/>
          <a:stretch>
            <a:fillRect/>
          </a:stretch>
        </p:blipFill>
        <p:spPr>
          <a:xfrm>
            <a:off x="9355057" y="3448906"/>
            <a:ext cx="493453" cy="3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107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5CF07-0754-F289-99BE-96E431F87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4147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/>
              <a:t>What is a crab cavity?</a:t>
            </a:r>
            <a:endParaRPr lang="en-CA"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E8EE6E-BB78-1AD8-06C3-FB47A4CF0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638" y="3180026"/>
            <a:ext cx="5303570" cy="361382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FC00C24-440A-299C-E3A4-0258E6DA7961}"/>
              </a:ext>
            </a:extLst>
          </p:cNvPr>
          <p:cNvGrpSpPr/>
          <p:nvPr/>
        </p:nvGrpSpPr>
        <p:grpSpPr>
          <a:xfrm>
            <a:off x="7302192" y="2955618"/>
            <a:ext cx="4604656" cy="2437740"/>
            <a:chOff x="338793" y="2203565"/>
            <a:chExt cx="4604656" cy="2437740"/>
          </a:xfrm>
        </p:grpSpPr>
        <p:pic>
          <p:nvPicPr>
            <p:cNvPr id="3" name="Picture 2" descr="C:\Users\dstorey\Desktop\New folder\phases.gif">
              <a:extLst>
                <a:ext uri="{FF2B5EF4-FFF2-40B4-BE49-F238E27FC236}">
                  <a16:creationId xmlns:a16="http://schemas.microsoft.com/office/drawing/2014/main" id="{AFD45C85-71F1-5AB5-99CF-53B7063533D9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396" y="2203565"/>
              <a:ext cx="3622675" cy="227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A47B42-7FA2-C51E-6953-4566A7585F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314" r="85254" b="44085"/>
            <a:stretch/>
          </p:blipFill>
          <p:spPr>
            <a:xfrm>
              <a:off x="338793" y="4174011"/>
              <a:ext cx="795049" cy="257034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A5BE77F-ED32-AA6E-FBF7-790154AB6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6031" t="44967" r="-320" b="43498"/>
            <a:stretch/>
          </p:blipFill>
          <p:spPr>
            <a:xfrm>
              <a:off x="4107976" y="2238387"/>
              <a:ext cx="835473" cy="334919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8376A11-8EDD-40F3-5CA3-29A75C1AA5EB}"/>
                </a:ext>
              </a:extLst>
            </p:cNvPr>
            <p:cNvCxnSpPr/>
            <p:nvPr/>
          </p:nvCxnSpPr>
          <p:spPr>
            <a:xfrm flipV="1">
              <a:off x="338793" y="2203565"/>
              <a:ext cx="4604656" cy="22748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29E8661-9FCE-87EB-C93A-487654D171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780" t="45887" r="74679" b="43718"/>
            <a:stretch/>
          </p:blipFill>
          <p:spPr>
            <a:xfrm>
              <a:off x="482073" y="4363010"/>
              <a:ext cx="568327" cy="278295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BE6ABDE-0D3B-D8C0-2E90-8C33A6FF1A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780" t="45887" r="74679" b="43718"/>
            <a:stretch/>
          </p:blipFill>
          <p:spPr>
            <a:xfrm>
              <a:off x="4375122" y="2538484"/>
              <a:ext cx="568327" cy="278295"/>
            </a:xfrm>
            <a:prstGeom prst="rect">
              <a:avLst/>
            </a:prstGeom>
            <a:scene3d>
              <a:camera prst="orthographicFront">
                <a:rot lat="0" lon="0" rev="1560000"/>
              </a:camera>
              <a:lightRig rig="threePt" dir="t"/>
            </a:scene3d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52C5A26-C853-1A61-004A-83329CFF19A0}"/>
              </a:ext>
            </a:extLst>
          </p:cNvPr>
          <p:cNvSpPr txBox="1"/>
          <p:nvPr/>
        </p:nvSpPr>
        <p:spPr>
          <a:xfrm>
            <a:off x="319562" y="684869"/>
            <a:ext cx="758064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 crab cavity is designed to produce a deflecting (rather than accelerating) electro-magnetic rf field.</a:t>
            </a:r>
          </a:p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 charged particle bunch passing through the cavity at the zero-crossing will experience a transverse skewing (crabbing) </a:t>
            </a:r>
          </a:p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This skewing compensates for the crossing angle at the collision point and increases the probability of collision (luminosity)</a:t>
            </a:r>
            <a:endParaRPr lang="en-CA" sz="20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30F515-CC32-0B19-165D-8092F6847889}"/>
              </a:ext>
            </a:extLst>
          </p:cNvPr>
          <p:cNvGrpSpPr/>
          <p:nvPr/>
        </p:nvGrpSpPr>
        <p:grpSpPr>
          <a:xfrm>
            <a:off x="8126737" y="402198"/>
            <a:ext cx="3391228" cy="2539074"/>
            <a:chOff x="7880931" y="787657"/>
            <a:chExt cx="3391228" cy="25390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127D1C4-DDCA-00BF-31DC-36263D1F5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1482" r="14019"/>
            <a:stretch/>
          </p:blipFill>
          <p:spPr>
            <a:xfrm>
              <a:off x="7973961" y="787657"/>
              <a:ext cx="3298198" cy="253907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D5EA8FD-3E35-5E5A-BC1D-13DA1E758699}"/>
                </a:ext>
              </a:extLst>
            </p:cNvPr>
            <p:cNvSpPr/>
            <p:nvPr/>
          </p:nvSpPr>
          <p:spPr>
            <a:xfrm>
              <a:off x="7880931" y="1907458"/>
              <a:ext cx="338837" cy="324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796E845-DE3C-C546-7487-71E9699A5A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546" t="58581" r="11289" b="23584"/>
          <a:stretch/>
        </p:blipFill>
        <p:spPr>
          <a:xfrm>
            <a:off x="8719461" y="5514512"/>
            <a:ext cx="2769009" cy="122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97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76A74-C7B7-41C5-9748-F4BFF64878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AAABC5-EFC9-45FF-BFF8-69BAC00F7C8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43568" y="283758"/>
            <a:ext cx="10450513" cy="1014413"/>
          </a:xfrm>
        </p:spPr>
        <p:txBody>
          <a:bodyPr/>
          <a:lstStyle/>
          <a:p>
            <a:r>
              <a:rPr lang="en-US" sz="2800" dirty="0"/>
              <a:t>EIC Crab Cavities</a:t>
            </a:r>
            <a:endParaRPr lang="en-CA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04F99D-3B24-492B-9049-70E13EC30023}"/>
              </a:ext>
            </a:extLst>
          </p:cNvPr>
          <p:cNvSpPr txBox="1"/>
          <p:nvPr/>
        </p:nvSpPr>
        <p:spPr>
          <a:xfrm>
            <a:off x="406815" y="959093"/>
            <a:ext cx="4958777" cy="5247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EIC requires crab cavities on both the hadron storage ring (HSR) and the electron storage ring (ESR)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HSR – long bunch, high rigidity</a:t>
            </a:r>
          </a:p>
          <a:p>
            <a:pPr marL="800100" lvl="1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</a:t>
            </a:r>
            <a:r>
              <a:rPr lang="en-CA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eight 197MHz crab cavities </a:t>
            </a: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C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394MHz cavities</a:t>
            </a: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linearize the deflection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 – short bunch, low rigidity</a:t>
            </a:r>
          </a:p>
          <a:p>
            <a:pPr marL="800100" lvl="1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</a:t>
            </a:r>
            <a:r>
              <a:rPr lang="en-C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394 MHz cavities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performance of the crab cavities is critical to the success of EIC – they increase luminosity by a factor of 10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Canadian contribution includes the 394 MHz hadron ring crab cryomodules </a:t>
            </a:r>
            <a:endParaRPr lang="en-CA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32820D-2AFC-42E4-EE57-A4BE95CC8522}"/>
              </a:ext>
            </a:extLst>
          </p:cNvPr>
          <p:cNvGrpSpPr/>
          <p:nvPr/>
        </p:nvGrpSpPr>
        <p:grpSpPr>
          <a:xfrm>
            <a:off x="6337303" y="4079232"/>
            <a:ext cx="5490017" cy="1754751"/>
            <a:chOff x="1020697" y="4315146"/>
            <a:chExt cx="5637791" cy="1754751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F22020-961F-E2A0-F80A-4BC3BA46AA76}"/>
                </a:ext>
              </a:extLst>
            </p:cNvPr>
            <p:cNvCxnSpPr>
              <a:cxnSpLocks/>
            </p:cNvCxnSpPr>
            <p:nvPr/>
          </p:nvCxnSpPr>
          <p:spPr>
            <a:xfrm>
              <a:off x="1020697" y="4315146"/>
              <a:ext cx="5637791" cy="1754751"/>
            </a:xfrm>
            <a:prstGeom prst="line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906798-06BF-D9A5-328B-911A99C79A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2425" y="4315146"/>
              <a:ext cx="5256063" cy="1625096"/>
            </a:xfrm>
            <a:prstGeom prst="line">
              <a:avLst/>
            </a:prstGeom>
            <a:ln w="38100"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3A6BB65-4ED0-CC7D-4D14-E71C362FB28E}"/>
                </a:ext>
              </a:extLst>
            </p:cNvPr>
            <p:cNvGrpSpPr/>
            <p:nvPr/>
          </p:nvGrpSpPr>
          <p:grpSpPr>
            <a:xfrm>
              <a:off x="1305430" y="4315146"/>
              <a:ext cx="1209231" cy="519785"/>
              <a:chOff x="1549146" y="4392838"/>
              <a:chExt cx="1209231" cy="519785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1CB9659B-B82E-93F6-5FE6-0616416C4FD9}"/>
                  </a:ext>
                </a:extLst>
              </p:cNvPr>
              <p:cNvSpPr/>
              <p:nvPr/>
            </p:nvSpPr>
            <p:spPr>
              <a:xfrm>
                <a:off x="1549146" y="439283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680E8409-F950-2DE5-3466-E04F91A22893}"/>
                  </a:ext>
                </a:extLst>
              </p:cNvPr>
              <p:cNvSpPr/>
              <p:nvPr/>
            </p:nvSpPr>
            <p:spPr>
              <a:xfrm>
                <a:off x="1832695" y="447966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C1A36DB3-21E2-432A-3C20-E0A01D09C07E}"/>
                  </a:ext>
                </a:extLst>
              </p:cNvPr>
              <p:cNvSpPr/>
              <p:nvPr/>
            </p:nvSpPr>
            <p:spPr>
              <a:xfrm>
                <a:off x="2115636" y="456648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D39F42FC-DD49-2235-9A4E-6C6C530AD9DC}"/>
                  </a:ext>
                </a:extLst>
              </p:cNvPr>
              <p:cNvSpPr/>
              <p:nvPr/>
            </p:nvSpPr>
            <p:spPr>
              <a:xfrm>
                <a:off x="2398577" y="465331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49C093-BA99-75FD-A840-35A9B6E273B0}"/>
                </a:ext>
              </a:extLst>
            </p:cNvPr>
            <p:cNvGrpSpPr/>
            <p:nvPr/>
          </p:nvGrpSpPr>
          <p:grpSpPr>
            <a:xfrm>
              <a:off x="5290658" y="5550112"/>
              <a:ext cx="1209231" cy="519785"/>
              <a:chOff x="1549146" y="4392838"/>
              <a:chExt cx="1209231" cy="519785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28FF89E-2C17-9083-0182-C1F79EAB09EA}"/>
                  </a:ext>
                </a:extLst>
              </p:cNvPr>
              <p:cNvSpPr/>
              <p:nvPr/>
            </p:nvSpPr>
            <p:spPr>
              <a:xfrm>
                <a:off x="1549146" y="439283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CB9382C0-1668-4F5F-6031-19DCAFF37296}"/>
                  </a:ext>
                </a:extLst>
              </p:cNvPr>
              <p:cNvSpPr/>
              <p:nvPr/>
            </p:nvSpPr>
            <p:spPr>
              <a:xfrm>
                <a:off x="1832695" y="447966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900B54FF-6739-0CB4-FE7A-00436915EF75}"/>
                  </a:ext>
                </a:extLst>
              </p:cNvPr>
              <p:cNvSpPr/>
              <p:nvPr/>
            </p:nvSpPr>
            <p:spPr>
              <a:xfrm>
                <a:off x="2115636" y="4566488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3662077-7B2B-77AF-46FB-57375EAFF936}"/>
                  </a:ext>
                </a:extLst>
              </p:cNvPr>
              <p:cNvSpPr/>
              <p:nvPr/>
            </p:nvSpPr>
            <p:spPr>
              <a:xfrm>
                <a:off x="2398577" y="4653313"/>
                <a:ext cx="359800" cy="259310"/>
              </a:xfrm>
              <a:prstGeom prst="roundRect">
                <a:avLst/>
              </a:prstGeom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7C6305E-FCFB-2335-73DD-68A326DE69CD}"/>
                </a:ext>
              </a:extLst>
            </p:cNvPr>
            <p:cNvGrpSpPr/>
            <p:nvPr/>
          </p:nvGrpSpPr>
          <p:grpSpPr>
            <a:xfrm>
              <a:off x="2623252" y="4757532"/>
              <a:ext cx="338009" cy="179733"/>
              <a:chOff x="2623252" y="4757532"/>
              <a:chExt cx="338009" cy="179733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B22C070-FAEB-2D64-B06A-581F121E06A8}"/>
                  </a:ext>
                </a:extLst>
              </p:cNvPr>
              <p:cNvSpPr/>
              <p:nvPr/>
            </p:nvSpPr>
            <p:spPr>
              <a:xfrm>
                <a:off x="2623252" y="4757532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11FDA450-D495-28AD-BF3C-8CE005640412}"/>
                  </a:ext>
                </a:extLst>
              </p:cNvPr>
              <p:cNvSpPr/>
              <p:nvPr/>
            </p:nvSpPr>
            <p:spPr>
              <a:xfrm>
                <a:off x="2786911" y="4809349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D2A9BE-2607-4715-7329-533B8FFEA513}"/>
                </a:ext>
              </a:extLst>
            </p:cNvPr>
            <p:cNvGrpSpPr/>
            <p:nvPr/>
          </p:nvGrpSpPr>
          <p:grpSpPr>
            <a:xfrm>
              <a:off x="4792747" y="5427387"/>
              <a:ext cx="338009" cy="179733"/>
              <a:chOff x="2623252" y="4757532"/>
              <a:chExt cx="338009" cy="179733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70B48D2-FBCD-B58C-279D-9B3801FAA9CE}"/>
                  </a:ext>
                </a:extLst>
              </p:cNvPr>
              <p:cNvSpPr/>
              <p:nvPr/>
            </p:nvSpPr>
            <p:spPr>
              <a:xfrm>
                <a:off x="2623252" y="4757532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8BD2E73-5A44-FBF8-8980-01E6EEB9E6CB}"/>
                  </a:ext>
                </a:extLst>
              </p:cNvPr>
              <p:cNvSpPr/>
              <p:nvPr/>
            </p:nvSpPr>
            <p:spPr>
              <a:xfrm>
                <a:off x="2786911" y="4809349"/>
                <a:ext cx="174350" cy="127916"/>
              </a:xfrm>
              <a:prstGeom prst="roundRect">
                <a:avLst/>
              </a:prstGeom>
              <a:solidFill>
                <a:srgbClr val="FF0000"/>
              </a:solidFill>
              <a:scene3d>
                <a:camera prst="orthographicFront">
                  <a:rot lat="0" lon="0" rev="4380000"/>
                </a:camera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E43A701-CDCA-695F-6F14-90C451EBC44B}"/>
                </a:ext>
              </a:extLst>
            </p:cNvPr>
            <p:cNvSpPr/>
            <p:nvPr/>
          </p:nvSpPr>
          <p:spPr>
            <a:xfrm>
              <a:off x="4956406" y="4765364"/>
              <a:ext cx="174350" cy="12791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>
                <a:rot lat="0" lon="0" rev="642000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1ABA1CA-B4FE-D7F1-171C-CB84E7A88D24}"/>
                </a:ext>
              </a:extLst>
            </p:cNvPr>
            <p:cNvSpPr/>
            <p:nvPr/>
          </p:nvSpPr>
          <p:spPr>
            <a:xfrm>
              <a:off x="2676019" y="5470892"/>
              <a:ext cx="174350" cy="12791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>
                <a:rot lat="0" lon="0" rev="6420000"/>
              </a:camera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438AFF4A-C8EE-522C-E436-5F8A0D45904F}"/>
              </a:ext>
            </a:extLst>
          </p:cNvPr>
          <p:cNvSpPr txBox="1"/>
          <p:nvPr/>
        </p:nvSpPr>
        <p:spPr>
          <a:xfrm>
            <a:off x="10495343" y="4658701"/>
            <a:ext cx="163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 </a:t>
            </a:r>
            <a:r>
              <a:rPr lang="en-US" dirty="0" err="1"/>
              <a:t>mrad</a:t>
            </a:r>
            <a:endParaRPr lang="en-CA" dirty="0"/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C838379C-1D97-A7A9-35E7-BE0065531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39797"/>
              </p:ext>
            </p:extLst>
          </p:nvPr>
        </p:nvGraphicFramePr>
        <p:xfrm>
          <a:off x="6272429" y="1393336"/>
          <a:ext cx="554263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478">
                  <a:extLst>
                    <a:ext uri="{9D8B030D-6E8A-4147-A177-3AD203B41FA5}">
                      <a16:colId xmlns:a16="http://schemas.microsoft.com/office/drawing/2014/main" val="854795275"/>
                    </a:ext>
                  </a:extLst>
                </a:gridCol>
                <a:gridCol w="974946">
                  <a:extLst>
                    <a:ext uri="{9D8B030D-6E8A-4147-A177-3AD203B41FA5}">
                      <a16:colId xmlns:a16="http://schemas.microsoft.com/office/drawing/2014/main" val="74258299"/>
                    </a:ext>
                  </a:extLst>
                </a:gridCol>
                <a:gridCol w="1621508">
                  <a:extLst>
                    <a:ext uri="{9D8B030D-6E8A-4147-A177-3AD203B41FA5}">
                      <a16:colId xmlns:a16="http://schemas.microsoft.com/office/drawing/2014/main" val="4221047839"/>
                    </a:ext>
                  </a:extLst>
                </a:gridCol>
                <a:gridCol w="846148">
                  <a:extLst>
                    <a:ext uri="{9D8B030D-6E8A-4147-A177-3AD203B41FA5}">
                      <a16:colId xmlns:a16="http://schemas.microsoft.com/office/drawing/2014/main" val="1910392050"/>
                    </a:ext>
                  </a:extLst>
                </a:gridCol>
                <a:gridCol w="908553">
                  <a:extLst>
                    <a:ext uri="{9D8B030D-6E8A-4147-A177-3AD203B41FA5}">
                      <a16:colId xmlns:a16="http://schemas.microsoft.com/office/drawing/2014/main" val="2492510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A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Voltage/cavity Vt (MV)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No. of cavities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786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System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HSR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ESR</a:t>
                      </a:r>
                      <a:endParaRPr lang="en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75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197 MHz</a:t>
                      </a:r>
                      <a:endParaRPr lang="en-CA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8.5</a:t>
                      </a:r>
                      <a:endParaRPr lang="en-CA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-</a:t>
                      </a:r>
                      <a:endParaRPr lang="en-CA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en-CA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-</a:t>
                      </a:r>
                      <a:endParaRPr lang="en-CA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123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394 MHz</a:t>
                      </a:r>
                      <a:endParaRPr lang="en-C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C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2.9</a:t>
                      </a:r>
                      <a:endParaRPr lang="en-C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C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CA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4909480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53CDF3FB-1818-6D4F-37FA-1382B1F9ED36}"/>
              </a:ext>
            </a:extLst>
          </p:cNvPr>
          <p:cNvSpPr txBox="1"/>
          <p:nvPr/>
        </p:nvSpPr>
        <p:spPr>
          <a:xfrm>
            <a:off x="7792108" y="5503783"/>
            <a:ext cx="12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394MHz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31B9C78-A2CD-155B-78B0-85B969517420}"/>
              </a:ext>
            </a:extLst>
          </p:cNvPr>
          <p:cNvSpPr txBox="1"/>
          <p:nvPr/>
        </p:nvSpPr>
        <p:spPr>
          <a:xfrm>
            <a:off x="10180263" y="5830420"/>
            <a:ext cx="12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197MHz</a:t>
            </a:r>
            <a:endParaRPr lang="en-CA" dirty="0">
              <a:solidFill>
                <a:srgbClr val="0070C0"/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E87B38DD-A7CF-042F-D8D6-CD40DF43D3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663" t="5827" r="8534" b="82193"/>
          <a:stretch>
            <a:fillRect/>
          </a:stretch>
        </p:blipFill>
        <p:spPr>
          <a:xfrm>
            <a:off x="8705411" y="4174026"/>
            <a:ext cx="783354" cy="55908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49682E1-9B32-F22A-AA4C-6EA18613F407}"/>
              </a:ext>
            </a:extLst>
          </p:cNvPr>
          <p:cNvSpPr/>
          <p:nvPr/>
        </p:nvSpPr>
        <p:spPr>
          <a:xfrm>
            <a:off x="8690634" y="4727408"/>
            <a:ext cx="783354" cy="458361"/>
          </a:xfrm>
          <a:prstGeom prst="rect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F72BC40-17CF-8204-204B-553633B4373F}"/>
              </a:ext>
            </a:extLst>
          </p:cNvPr>
          <p:cNvSpPr/>
          <p:nvPr/>
        </p:nvSpPr>
        <p:spPr>
          <a:xfrm>
            <a:off x="7792108" y="4332694"/>
            <a:ext cx="576381" cy="5590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F83CA0D-CB22-C893-535F-AC781154CE07}"/>
              </a:ext>
            </a:extLst>
          </p:cNvPr>
          <p:cNvSpPr/>
          <p:nvPr/>
        </p:nvSpPr>
        <p:spPr>
          <a:xfrm>
            <a:off x="9883641" y="5000161"/>
            <a:ext cx="576381" cy="5590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C2FFA9A-CDF8-C4D5-8A6C-CFFE5EE9E383}"/>
              </a:ext>
            </a:extLst>
          </p:cNvPr>
          <p:cNvSpPr/>
          <p:nvPr/>
        </p:nvSpPr>
        <p:spPr>
          <a:xfrm>
            <a:off x="10193573" y="2500707"/>
            <a:ext cx="576381" cy="3759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862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546CC-56B1-8990-8B9B-1FF20F2D7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96" y="76116"/>
            <a:ext cx="12063607" cy="676102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/>
              <a:t>Challenge 1: Large crossing angle -&gt; high voltage -&gt; SRF technology</a:t>
            </a:r>
            <a:endParaRPr lang="en-CA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D7949-C297-DAAC-F292-F6E75D081D5A}"/>
              </a:ext>
            </a:extLst>
          </p:cNvPr>
          <p:cNvSpPr txBox="1"/>
          <p:nvPr/>
        </p:nvSpPr>
        <p:spPr>
          <a:xfrm>
            <a:off x="288644" y="1306594"/>
            <a:ext cx="6012822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Given the high crossing angle (25mrad) and limited space strong deflecting voltages are required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This precludes the use of normal conducting structures as the dissipated power would be too high (~1 MW for RT vs a few Watts for SRF)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 cavities will be made from Niobium (Tc=9.2K) and operated at 2K</a:t>
            </a:r>
          </a:p>
          <a:p>
            <a:pPr marL="342900" indent="-342900">
              <a:spcBef>
                <a:spcPts val="600"/>
              </a:spcBef>
              <a:buClr>
                <a:srgbClr val="0EC2FA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 cavities will be housed in cryomodules for thermal isolation</a:t>
            </a:r>
            <a:endParaRPr lang="en-CA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6DE7C97-0CCA-441D-377A-6CB869A7BE45}"/>
              </a:ext>
            </a:extLst>
          </p:cNvPr>
          <p:cNvGrpSpPr/>
          <p:nvPr/>
        </p:nvGrpSpPr>
        <p:grpSpPr>
          <a:xfrm>
            <a:off x="7461350" y="750562"/>
            <a:ext cx="3079556" cy="2543784"/>
            <a:chOff x="6078748" y="230955"/>
            <a:chExt cx="2676220" cy="218525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C23B7C-9DF6-0612-2FA7-1CA562F528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359" b="11839"/>
            <a:stretch/>
          </p:blipFill>
          <p:spPr>
            <a:xfrm>
              <a:off x="6078748" y="378274"/>
              <a:ext cx="2523184" cy="1960175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567EB03-CDC2-AB66-2571-EFB5D332C0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36526" y="1478742"/>
              <a:ext cx="1565406" cy="937466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0AB455D-E547-EFDF-67B8-DB185192FDE9}"/>
                </a:ext>
              </a:extLst>
            </p:cNvPr>
            <p:cNvCxnSpPr>
              <a:cxnSpLocks/>
              <a:endCxn id="6" idx="3"/>
            </p:cNvCxnSpPr>
            <p:nvPr/>
          </p:nvCxnSpPr>
          <p:spPr>
            <a:xfrm>
              <a:off x="7839874" y="308714"/>
              <a:ext cx="762058" cy="1049648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23">
              <a:extLst>
                <a:ext uri="{FF2B5EF4-FFF2-40B4-BE49-F238E27FC236}">
                  <a16:creationId xmlns:a16="http://schemas.microsoft.com/office/drawing/2014/main" id="{692A8C6C-022C-AA0A-4422-875A422C334E}"/>
                </a:ext>
              </a:extLst>
            </p:cNvPr>
            <p:cNvSpPr txBox="1"/>
            <p:nvPr/>
          </p:nvSpPr>
          <p:spPr>
            <a:xfrm>
              <a:off x="7647607" y="1948851"/>
              <a:ext cx="842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54 cm</a:t>
              </a:r>
            </a:p>
          </p:txBody>
        </p:sp>
        <p:sp>
          <p:nvSpPr>
            <p:cNvPr id="10" name="TextBox 25">
              <a:extLst>
                <a:ext uri="{FF2B5EF4-FFF2-40B4-BE49-F238E27FC236}">
                  <a16:creationId xmlns:a16="http://schemas.microsoft.com/office/drawing/2014/main" id="{092E3FD6-6CD1-8016-4191-C197E8BCC0F6}"/>
                </a:ext>
              </a:extLst>
            </p:cNvPr>
            <p:cNvSpPr txBox="1"/>
            <p:nvPr/>
          </p:nvSpPr>
          <p:spPr>
            <a:xfrm>
              <a:off x="7912021" y="230955"/>
              <a:ext cx="842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36 cm</a:t>
              </a:r>
            </a:p>
          </p:txBody>
        </p:sp>
      </p:grpSp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954A3C51-A2B4-7F12-390B-D6DE1B3EC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1978" y="3499502"/>
            <a:ext cx="4787841" cy="269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431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36D3B-5494-3043-49BF-B8D6588C7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322"/>
            <a:ext cx="12192000" cy="676102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/>
              <a:t>Challenge 2: High beam current and short bunches -&gt; HOM excitation</a:t>
            </a:r>
            <a:endParaRPr lang="en-CA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E411A-BAF5-A0F4-4A8B-95D2F8927601}"/>
              </a:ext>
            </a:extLst>
          </p:cNvPr>
          <p:cNvSpPr txBox="1"/>
          <p:nvPr/>
        </p:nvSpPr>
        <p:spPr>
          <a:xfrm>
            <a:off x="313511" y="1079237"/>
            <a:ext cx="53932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High intensity charged particles passing through an rf cavity can excite additional rf field modes in addition to the fundamental crabbing mode</a:t>
            </a:r>
          </a:p>
          <a:p>
            <a:pPr marL="285750" indent="-285750">
              <a:buClr>
                <a:srgbClr val="04ADE2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In EIC these higher order modes (HOMs) represent considerable power (10s of kW in e-ring) that must be removed from the cavity and delivered to an external load – under study at TRIUMF</a:t>
            </a:r>
            <a:endParaRPr lang="en-CA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F5BF36-8D9F-9A34-D2FF-91C3D351B7D4}"/>
              </a:ext>
            </a:extLst>
          </p:cNvPr>
          <p:cNvSpPr txBox="1"/>
          <p:nvPr/>
        </p:nvSpPr>
        <p:spPr>
          <a:xfrm>
            <a:off x="6096000" y="5603552"/>
            <a:ext cx="5310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394 MHz Crab Cavity with waveguide HOM extraction to damped loads</a:t>
            </a:r>
            <a:endParaRPr lang="en-C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556594-8825-B636-4928-0B50E72271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18" r="54763"/>
          <a:stretch/>
        </p:blipFill>
        <p:spPr>
          <a:xfrm>
            <a:off x="7326587" y="977444"/>
            <a:ext cx="2521276" cy="21798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F3C93B-48BB-A114-E6E2-A8265BE91B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292" t="3050" r="49203" b="33430"/>
          <a:stretch/>
        </p:blipFill>
        <p:spPr>
          <a:xfrm>
            <a:off x="6096000" y="3297338"/>
            <a:ext cx="5310510" cy="224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19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7A4DA-2B4C-8816-BA07-E2943568A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" y="109728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/>
              <a:t>Challenge 3: Complex cavity shape</a:t>
            </a:r>
            <a:endParaRPr lang="en-CA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0F562D-C17B-B122-7045-A31EBA7B5B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6" r="14909"/>
          <a:stretch/>
        </p:blipFill>
        <p:spPr>
          <a:xfrm>
            <a:off x="5379254" y="907153"/>
            <a:ext cx="6047691" cy="5043693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AA2C52D3-F2E0-1BAE-E6E2-946F776C67A9}"/>
              </a:ext>
            </a:extLst>
          </p:cNvPr>
          <p:cNvSpPr txBox="1"/>
          <p:nvPr/>
        </p:nvSpPr>
        <p:spPr>
          <a:xfrm>
            <a:off x="669602" y="1538673"/>
            <a:ext cx="4709652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Crab cavities have complex shapes further complicated by additional ports and waveguides for HOM extraction</a:t>
            </a:r>
          </a:p>
          <a:p>
            <a:pPr marL="285750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CA" sz="2800" dirty="0"/>
              <a:t>Requires many unique forming/machining and electron beam welding steps</a:t>
            </a:r>
          </a:p>
        </p:txBody>
      </p:sp>
    </p:spTree>
    <p:extLst>
      <p:ext uri="{BB962C8B-B14F-4D97-AF65-F5344CB8AC3E}">
        <p14:creationId xmlns:p14="http://schemas.microsoft.com/office/powerpoint/2010/main" val="2216605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F26F12A-212B-DF12-BAAD-A89FAA2ED3C0}"/>
              </a:ext>
            </a:extLst>
          </p:cNvPr>
          <p:cNvGrpSpPr/>
          <p:nvPr/>
        </p:nvGrpSpPr>
        <p:grpSpPr>
          <a:xfrm>
            <a:off x="4867385" y="-299670"/>
            <a:ext cx="5817414" cy="2348968"/>
            <a:chOff x="2121989" y="3745207"/>
            <a:chExt cx="5817414" cy="234896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BAB0C67-3606-2A63-F434-CF82872C0F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32" t="36202" r="36063" b="25727"/>
            <a:stretch/>
          </p:blipFill>
          <p:spPr>
            <a:xfrm>
              <a:off x="3775463" y="3957697"/>
              <a:ext cx="2163519" cy="1920240"/>
            </a:xfrm>
            <a:prstGeom prst="rect">
              <a:avLst/>
            </a:prstGeom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1CD4961-1E26-1E40-687B-CBA5F9516F30}"/>
                </a:ext>
              </a:extLst>
            </p:cNvPr>
            <p:cNvSpPr/>
            <p:nvPr/>
          </p:nvSpPr>
          <p:spPr>
            <a:xfrm>
              <a:off x="2121989" y="3745207"/>
              <a:ext cx="2741497" cy="906964"/>
            </a:xfrm>
            <a:custGeom>
              <a:avLst/>
              <a:gdLst>
                <a:gd name="connsiteX0" fmla="*/ 500751 w 2741497"/>
                <a:gd name="connsiteY0" fmla="*/ 903449 h 906964"/>
                <a:gd name="connsiteX1" fmla="*/ 539079 w 2741497"/>
                <a:gd name="connsiteY1" fmla="*/ 892498 h 906964"/>
                <a:gd name="connsiteX2" fmla="*/ 1212560 w 2741497"/>
                <a:gd name="connsiteY2" fmla="*/ 854170 h 906964"/>
                <a:gd name="connsiteX3" fmla="*/ 1343970 w 2741497"/>
                <a:gd name="connsiteY3" fmla="*/ 848695 h 906964"/>
                <a:gd name="connsiteX4" fmla="*/ 1371348 w 2741497"/>
                <a:gd name="connsiteY4" fmla="*/ 837744 h 906964"/>
                <a:gd name="connsiteX5" fmla="*/ 1486332 w 2741497"/>
                <a:gd name="connsiteY5" fmla="*/ 826793 h 906964"/>
                <a:gd name="connsiteX6" fmla="*/ 1552037 w 2741497"/>
                <a:gd name="connsiteY6" fmla="*/ 810367 h 906964"/>
                <a:gd name="connsiteX7" fmla="*/ 1683448 w 2741497"/>
                <a:gd name="connsiteY7" fmla="*/ 799416 h 906964"/>
                <a:gd name="connsiteX8" fmla="*/ 1710825 w 2741497"/>
                <a:gd name="connsiteY8" fmla="*/ 782989 h 906964"/>
                <a:gd name="connsiteX9" fmla="*/ 1743678 w 2741497"/>
                <a:gd name="connsiteY9" fmla="*/ 777514 h 906964"/>
                <a:gd name="connsiteX10" fmla="*/ 1825810 w 2741497"/>
                <a:gd name="connsiteY10" fmla="*/ 772039 h 906964"/>
                <a:gd name="connsiteX11" fmla="*/ 1847712 w 2741497"/>
                <a:gd name="connsiteY11" fmla="*/ 761088 h 906964"/>
                <a:gd name="connsiteX12" fmla="*/ 1875089 w 2741497"/>
                <a:gd name="connsiteY12" fmla="*/ 755612 h 906964"/>
                <a:gd name="connsiteX13" fmla="*/ 1935319 w 2741497"/>
                <a:gd name="connsiteY13" fmla="*/ 722759 h 906964"/>
                <a:gd name="connsiteX14" fmla="*/ 1968171 w 2741497"/>
                <a:gd name="connsiteY14" fmla="*/ 700858 h 906964"/>
                <a:gd name="connsiteX15" fmla="*/ 2017451 w 2741497"/>
                <a:gd name="connsiteY15" fmla="*/ 689907 h 906964"/>
                <a:gd name="connsiteX16" fmla="*/ 2039352 w 2741497"/>
                <a:gd name="connsiteY16" fmla="*/ 684431 h 906964"/>
                <a:gd name="connsiteX17" fmla="*/ 2066730 w 2741497"/>
                <a:gd name="connsiteY17" fmla="*/ 668005 h 906964"/>
                <a:gd name="connsiteX18" fmla="*/ 2083156 w 2741497"/>
                <a:gd name="connsiteY18" fmla="*/ 651579 h 906964"/>
                <a:gd name="connsiteX19" fmla="*/ 2116009 w 2741497"/>
                <a:gd name="connsiteY19" fmla="*/ 646103 h 906964"/>
                <a:gd name="connsiteX20" fmla="*/ 2143386 w 2741497"/>
                <a:gd name="connsiteY20" fmla="*/ 635152 h 906964"/>
                <a:gd name="connsiteX21" fmla="*/ 2181714 w 2741497"/>
                <a:gd name="connsiteY21" fmla="*/ 613250 h 906964"/>
                <a:gd name="connsiteX22" fmla="*/ 2274797 w 2741497"/>
                <a:gd name="connsiteY22" fmla="*/ 607775 h 906964"/>
                <a:gd name="connsiteX23" fmla="*/ 2329551 w 2741497"/>
                <a:gd name="connsiteY23" fmla="*/ 602300 h 906964"/>
                <a:gd name="connsiteX24" fmla="*/ 2345977 w 2741497"/>
                <a:gd name="connsiteY24" fmla="*/ 596824 h 906964"/>
                <a:gd name="connsiteX25" fmla="*/ 2367879 w 2741497"/>
                <a:gd name="connsiteY25" fmla="*/ 591349 h 906964"/>
                <a:gd name="connsiteX26" fmla="*/ 2395257 w 2741497"/>
                <a:gd name="connsiteY26" fmla="*/ 580398 h 906964"/>
                <a:gd name="connsiteX27" fmla="*/ 2433585 w 2741497"/>
                <a:gd name="connsiteY27" fmla="*/ 574922 h 906964"/>
                <a:gd name="connsiteX28" fmla="*/ 2499290 w 2741497"/>
                <a:gd name="connsiteY28" fmla="*/ 547545 h 906964"/>
                <a:gd name="connsiteX29" fmla="*/ 2564995 w 2741497"/>
                <a:gd name="connsiteY29" fmla="*/ 514692 h 906964"/>
                <a:gd name="connsiteX30" fmla="*/ 2603324 w 2741497"/>
                <a:gd name="connsiteY30" fmla="*/ 481840 h 906964"/>
                <a:gd name="connsiteX31" fmla="*/ 2701882 w 2741497"/>
                <a:gd name="connsiteY31" fmla="*/ 344953 h 906964"/>
                <a:gd name="connsiteX32" fmla="*/ 2707357 w 2741497"/>
                <a:gd name="connsiteY32" fmla="*/ 312101 h 906964"/>
                <a:gd name="connsiteX33" fmla="*/ 2740210 w 2741497"/>
                <a:gd name="connsiteY33" fmla="*/ 235444 h 906964"/>
                <a:gd name="connsiteX34" fmla="*/ 2729259 w 2741497"/>
                <a:gd name="connsiteY34" fmla="*/ 131411 h 906964"/>
                <a:gd name="connsiteX35" fmla="*/ 2663554 w 2741497"/>
                <a:gd name="connsiteY35" fmla="*/ 71181 h 906964"/>
                <a:gd name="connsiteX36" fmla="*/ 2378830 w 2741497"/>
                <a:gd name="connsiteY36" fmla="*/ 0 h 906964"/>
                <a:gd name="connsiteX37" fmla="*/ 1760104 w 2741497"/>
                <a:gd name="connsiteY37" fmla="*/ 38328 h 906964"/>
                <a:gd name="connsiteX38" fmla="*/ 1103051 w 2741497"/>
                <a:gd name="connsiteY38" fmla="*/ 43804 h 906964"/>
                <a:gd name="connsiteX39" fmla="*/ 884033 w 2741497"/>
                <a:gd name="connsiteY39" fmla="*/ 54755 h 906964"/>
                <a:gd name="connsiteX40" fmla="*/ 588358 w 2741497"/>
                <a:gd name="connsiteY40" fmla="*/ 60230 h 906964"/>
                <a:gd name="connsiteX41" fmla="*/ 500751 w 2741497"/>
                <a:gd name="connsiteY41" fmla="*/ 82132 h 906964"/>
                <a:gd name="connsiteX42" fmla="*/ 254356 w 2741497"/>
                <a:gd name="connsiteY42" fmla="*/ 142362 h 906964"/>
                <a:gd name="connsiteX43" fmla="*/ 161273 w 2741497"/>
                <a:gd name="connsiteY43" fmla="*/ 180690 h 906964"/>
                <a:gd name="connsiteX44" fmla="*/ 68191 w 2741497"/>
                <a:gd name="connsiteY44" fmla="*/ 268297 h 906964"/>
                <a:gd name="connsiteX45" fmla="*/ 18912 w 2741497"/>
                <a:gd name="connsiteY45" fmla="*/ 640628 h 906964"/>
                <a:gd name="connsiteX46" fmla="*/ 35338 w 2741497"/>
                <a:gd name="connsiteY46" fmla="*/ 662530 h 906964"/>
                <a:gd name="connsiteX47" fmla="*/ 79142 w 2741497"/>
                <a:gd name="connsiteY47" fmla="*/ 711809 h 906964"/>
                <a:gd name="connsiteX48" fmla="*/ 128421 w 2741497"/>
                <a:gd name="connsiteY48" fmla="*/ 744661 h 906964"/>
                <a:gd name="connsiteX49" fmla="*/ 150322 w 2741497"/>
                <a:gd name="connsiteY49" fmla="*/ 766563 h 906964"/>
                <a:gd name="connsiteX50" fmla="*/ 177700 w 2741497"/>
                <a:gd name="connsiteY50" fmla="*/ 777514 h 906964"/>
                <a:gd name="connsiteX51" fmla="*/ 237930 w 2741497"/>
                <a:gd name="connsiteY51" fmla="*/ 810367 h 906964"/>
                <a:gd name="connsiteX52" fmla="*/ 309110 w 2741497"/>
                <a:gd name="connsiteY52" fmla="*/ 837744 h 906964"/>
                <a:gd name="connsiteX53" fmla="*/ 363865 w 2741497"/>
                <a:gd name="connsiteY53" fmla="*/ 848695 h 906964"/>
                <a:gd name="connsiteX54" fmla="*/ 385767 w 2741497"/>
                <a:gd name="connsiteY54" fmla="*/ 865121 h 906964"/>
                <a:gd name="connsiteX55" fmla="*/ 402193 w 2741497"/>
                <a:gd name="connsiteY55" fmla="*/ 881547 h 906964"/>
                <a:gd name="connsiteX56" fmla="*/ 462423 w 2741497"/>
                <a:gd name="connsiteY56" fmla="*/ 897974 h 906964"/>
                <a:gd name="connsiteX57" fmla="*/ 500751 w 2741497"/>
                <a:gd name="connsiteY57" fmla="*/ 903449 h 906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741497" h="906964">
                  <a:moveTo>
                    <a:pt x="500751" y="903449"/>
                  </a:moveTo>
                  <a:cubicBezTo>
                    <a:pt x="513527" y="902536"/>
                    <a:pt x="526036" y="895034"/>
                    <a:pt x="539079" y="892498"/>
                  </a:cubicBezTo>
                  <a:cubicBezTo>
                    <a:pt x="828599" y="836203"/>
                    <a:pt x="766781" y="865503"/>
                    <a:pt x="1212560" y="854170"/>
                  </a:cubicBezTo>
                  <a:cubicBezTo>
                    <a:pt x="1256387" y="853056"/>
                    <a:pt x="1300167" y="850520"/>
                    <a:pt x="1343970" y="848695"/>
                  </a:cubicBezTo>
                  <a:cubicBezTo>
                    <a:pt x="1353096" y="845045"/>
                    <a:pt x="1361813" y="840128"/>
                    <a:pt x="1371348" y="837744"/>
                  </a:cubicBezTo>
                  <a:cubicBezTo>
                    <a:pt x="1396828" y="831374"/>
                    <a:pt x="1472642" y="827771"/>
                    <a:pt x="1486332" y="826793"/>
                  </a:cubicBezTo>
                  <a:cubicBezTo>
                    <a:pt x="1516576" y="816712"/>
                    <a:pt x="1520437" y="813527"/>
                    <a:pt x="1552037" y="810367"/>
                  </a:cubicBezTo>
                  <a:cubicBezTo>
                    <a:pt x="1595774" y="805993"/>
                    <a:pt x="1683448" y="799416"/>
                    <a:pt x="1683448" y="799416"/>
                  </a:cubicBezTo>
                  <a:cubicBezTo>
                    <a:pt x="1692574" y="793940"/>
                    <a:pt x="1700823" y="786626"/>
                    <a:pt x="1710825" y="782989"/>
                  </a:cubicBezTo>
                  <a:cubicBezTo>
                    <a:pt x="1721259" y="779195"/>
                    <a:pt x="1732626" y="778566"/>
                    <a:pt x="1743678" y="777514"/>
                  </a:cubicBezTo>
                  <a:cubicBezTo>
                    <a:pt x="1770993" y="774913"/>
                    <a:pt x="1798433" y="773864"/>
                    <a:pt x="1825810" y="772039"/>
                  </a:cubicBezTo>
                  <a:cubicBezTo>
                    <a:pt x="1833111" y="768389"/>
                    <a:pt x="1839969" y="763669"/>
                    <a:pt x="1847712" y="761088"/>
                  </a:cubicBezTo>
                  <a:cubicBezTo>
                    <a:pt x="1856541" y="758145"/>
                    <a:pt x="1866563" y="759342"/>
                    <a:pt x="1875089" y="755612"/>
                  </a:cubicBezTo>
                  <a:cubicBezTo>
                    <a:pt x="1896041" y="746445"/>
                    <a:pt x="1915607" y="734354"/>
                    <a:pt x="1935319" y="722759"/>
                  </a:cubicBezTo>
                  <a:cubicBezTo>
                    <a:pt x="1946663" y="716086"/>
                    <a:pt x="1955951" y="705746"/>
                    <a:pt x="1968171" y="700858"/>
                  </a:cubicBezTo>
                  <a:cubicBezTo>
                    <a:pt x="1983795" y="694609"/>
                    <a:pt x="2001055" y="693691"/>
                    <a:pt x="2017451" y="689907"/>
                  </a:cubicBezTo>
                  <a:cubicBezTo>
                    <a:pt x="2024783" y="688215"/>
                    <a:pt x="2032052" y="686256"/>
                    <a:pt x="2039352" y="684431"/>
                  </a:cubicBezTo>
                  <a:cubicBezTo>
                    <a:pt x="2048478" y="678956"/>
                    <a:pt x="2058216" y="674390"/>
                    <a:pt x="2066730" y="668005"/>
                  </a:cubicBezTo>
                  <a:cubicBezTo>
                    <a:pt x="2072925" y="663359"/>
                    <a:pt x="2076080" y="654724"/>
                    <a:pt x="2083156" y="651579"/>
                  </a:cubicBezTo>
                  <a:cubicBezTo>
                    <a:pt x="2093301" y="647070"/>
                    <a:pt x="2105058" y="647928"/>
                    <a:pt x="2116009" y="646103"/>
                  </a:cubicBezTo>
                  <a:cubicBezTo>
                    <a:pt x="2125135" y="642453"/>
                    <a:pt x="2134595" y="639548"/>
                    <a:pt x="2143386" y="635152"/>
                  </a:cubicBezTo>
                  <a:cubicBezTo>
                    <a:pt x="2156547" y="628571"/>
                    <a:pt x="2167308" y="616251"/>
                    <a:pt x="2181714" y="613250"/>
                  </a:cubicBezTo>
                  <a:cubicBezTo>
                    <a:pt x="2212142" y="606911"/>
                    <a:pt x="2243801" y="610071"/>
                    <a:pt x="2274797" y="607775"/>
                  </a:cubicBezTo>
                  <a:cubicBezTo>
                    <a:pt x="2293089" y="606420"/>
                    <a:pt x="2311300" y="604125"/>
                    <a:pt x="2329551" y="602300"/>
                  </a:cubicBezTo>
                  <a:cubicBezTo>
                    <a:pt x="2335026" y="600475"/>
                    <a:pt x="2340427" y="598410"/>
                    <a:pt x="2345977" y="596824"/>
                  </a:cubicBezTo>
                  <a:cubicBezTo>
                    <a:pt x="2353213" y="594757"/>
                    <a:pt x="2360740" y="593729"/>
                    <a:pt x="2367879" y="591349"/>
                  </a:cubicBezTo>
                  <a:cubicBezTo>
                    <a:pt x="2377204" y="588241"/>
                    <a:pt x="2385722" y="582782"/>
                    <a:pt x="2395257" y="580398"/>
                  </a:cubicBezTo>
                  <a:cubicBezTo>
                    <a:pt x="2407777" y="577268"/>
                    <a:pt x="2420809" y="576747"/>
                    <a:pt x="2433585" y="574922"/>
                  </a:cubicBezTo>
                  <a:lnTo>
                    <a:pt x="2499290" y="547545"/>
                  </a:lnTo>
                  <a:cubicBezTo>
                    <a:pt x="2539346" y="530680"/>
                    <a:pt x="2531866" y="535397"/>
                    <a:pt x="2564995" y="514692"/>
                  </a:cubicBezTo>
                  <a:cubicBezTo>
                    <a:pt x="2580743" y="504850"/>
                    <a:pt x="2591313" y="497672"/>
                    <a:pt x="2603324" y="481840"/>
                  </a:cubicBezTo>
                  <a:cubicBezTo>
                    <a:pt x="2637306" y="437046"/>
                    <a:pt x="2701882" y="344953"/>
                    <a:pt x="2701882" y="344953"/>
                  </a:cubicBezTo>
                  <a:cubicBezTo>
                    <a:pt x="2703707" y="334002"/>
                    <a:pt x="2703690" y="322579"/>
                    <a:pt x="2707357" y="312101"/>
                  </a:cubicBezTo>
                  <a:cubicBezTo>
                    <a:pt x="2716541" y="285862"/>
                    <a:pt x="2736865" y="263042"/>
                    <a:pt x="2740210" y="235444"/>
                  </a:cubicBezTo>
                  <a:cubicBezTo>
                    <a:pt x="2744406" y="200828"/>
                    <a:pt x="2737716" y="165239"/>
                    <a:pt x="2729259" y="131411"/>
                  </a:cubicBezTo>
                  <a:cubicBezTo>
                    <a:pt x="2724613" y="112827"/>
                    <a:pt x="2671951" y="75056"/>
                    <a:pt x="2663554" y="71181"/>
                  </a:cubicBezTo>
                  <a:cubicBezTo>
                    <a:pt x="2584457" y="34674"/>
                    <a:pt x="2453344" y="15341"/>
                    <a:pt x="2378830" y="0"/>
                  </a:cubicBezTo>
                  <a:cubicBezTo>
                    <a:pt x="2172588" y="12776"/>
                    <a:pt x="1966620" y="31237"/>
                    <a:pt x="1760104" y="38328"/>
                  </a:cubicBezTo>
                  <a:cubicBezTo>
                    <a:pt x="1541208" y="45844"/>
                    <a:pt x="1322055" y="40783"/>
                    <a:pt x="1103051" y="43804"/>
                  </a:cubicBezTo>
                  <a:cubicBezTo>
                    <a:pt x="694912" y="49434"/>
                    <a:pt x="1158235" y="46807"/>
                    <a:pt x="884033" y="54755"/>
                  </a:cubicBezTo>
                  <a:cubicBezTo>
                    <a:pt x="785499" y="57611"/>
                    <a:pt x="686916" y="58405"/>
                    <a:pt x="588358" y="60230"/>
                  </a:cubicBezTo>
                  <a:cubicBezTo>
                    <a:pt x="559156" y="67531"/>
                    <a:pt x="530135" y="75602"/>
                    <a:pt x="500751" y="82132"/>
                  </a:cubicBezTo>
                  <a:cubicBezTo>
                    <a:pt x="380471" y="108861"/>
                    <a:pt x="354796" y="105838"/>
                    <a:pt x="254356" y="142362"/>
                  </a:cubicBezTo>
                  <a:cubicBezTo>
                    <a:pt x="222821" y="153829"/>
                    <a:pt x="187051" y="159208"/>
                    <a:pt x="161273" y="180690"/>
                  </a:cubicBezTo>
                  <a:cubicBezTo>
                    <a:pt x="106609" y="226244"/>
                    <a:pt x="138501" y="197987"/>
                    <a:pt x="68191" y="268297"/>
                  </a:cubicBezTo>
                  <a:cubicBezTo>
                    <a:pt x="-17245" y="454703"/>
                    <a:pt x="-8055" y="381742"/>
                    <a:pt x="18912" y="640628"/>
                  </a:cubicBezTo>
                  <a:cubicBezTo>
                    <a:pt x="19857" y="649705"/>
                    <a:pt x="29637" y="655404"/>
                    <a:pt x="35338" y="662530"/>
                  </a:cubicBezTo>
                  <a:cubicBezTo>
                    <a:pt x="40042" y="668409"/>
                    <a:pt x="67646" y="703187"/>
                    <a:pt x="79142" y="711809"/>
                  </a:cubicBezTo>
                  <a:cubicBezTo>
                    <a:pt x="121109" y="743285"/>
                    <a:pt x="92204" y="712971"/>
                    <a:pt x="128421" y="744661"/>
                  </a:cubicBezTo>
                  <a:cubicBezTo>
                    <a:pt x="136191" y="751460"/>
                    <a:pt x="141732" y="760836"/>
                    <a:pt x="150322" y="766563"/>
                  </a:cubicBezTo>
                  <a:cubicBezTo>
                    <a:pt x="158500" y="772015"/>
                    <a:pt x="168752" y="773447"/>
                    <a:pt x="177700" y="777514"/>
                  </a:cubicBezTo>
                  <a:cubicBezTo>
                    <a:pt x="273557" y="821085"/>
                    <a:pt x="153560" y="768182"/>
                    <a:pt x="237930" y="810367"/>
                  </a:cubicBezTo>
                  <a:cubicBezTo>
                    <a:pt x="254403" y="818603"/>
                    <a:pt x="290032" y="832974"/>
                    <a:pt x="309110" y="837744"/>
                  </a:cubicBezTo>
                  <a:cubicBezTo>
                    <a:pt x="327167" y="842258"/>
                    <a:pt x="363865" y="848695"/>
                    <a:pt x="363865" y="848695"/>
                  </a:cubicBezTo>
                  <a:cubicBezTo>
                    <a:pt x="371166" y="854170"/>
                    <a:pt x="378838" y="859182"/>
                    <a:pt x="385767" y="865121"/>
                  </a:cubicBezTo>
                  <a:cubicBezTo>
                    <a:pt x="391646" y="870160"/>
                    <a:pt x="395627" y="877443"/>
                    <a:pt x="402193" y="881547"/>
                  </a:cubicBezTo>
                  <a:cubicBezTo>
                    <a:pt x="425637" y="896200"/>
                    <a:pt x="435961" y="891358"/>
                    <a:pt x="462423" y="897974"/>
                  </a:cubicBezTo>
                  <a:cubicBezTo>
                    <a:pt x="524694" y="913542"/>
                    <a:pt x="487975" y="904362"/>
                    <a:pt x="500751" y="90344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810C3B4-4064-726B-A550-E7428DB92EBB}"/>
                </a:ext>
              </a:extLst>
            </p:cNvPr>
            <p:cNvSpPr/>
            <p:nvPr/>
          </p:nvSpPr>
          <p:spPr>
            <a:xfrm>
              <a:off x="4452212" y="3893045"/>
              <a:ext cx="3487191" cy="2201130"/>
            </a:xfrm>
            <a:custGeom>
              <a:avLst/>
              <a:gdLst>
                <a:gd name="connsiteX0" fmla="*/ 15756 w 3487191"/>
                <a:gd name="connsiteY0" fmla="*/ 1763094 h 2201130"/>
                <a:gd name="connsiteX1" fmla="*/ 65035 w 3487191"/>
                <a:gd name="connsiteY1" fmla="*/ 1735717 h 2201130"/>
                <a:gd name="connsiteX2" fmla="*/ 300479 w 3487191"/>
                <a:gd name="connsiteY2" fmla="*/ 1648110 h 2201130"/>
                <a:gd name="connsiteX3" fmla="*/ 404513 w 3487191"/>
                <a:gd name="connsiteY3" fmla="*/ 1587880 h 2201130"/>
                <a:gd name="connsiteX4" fmla="*/ 530448 w 3487191"/>
                <a:gd name="connsiteY4" fmla="*/ 1500273 h 2201130"/>
                <a:gd name="connsiteX5" fmla="*/ 596153 w 3487191"/>
                <a:gd name="connsiteY5" fmla="*/ 1472896 h 2201130"/>
                <a:gd name="connsiteX6" fmla="*/ 629006 w 3487191"/>
                <a:gd name="connsiteY6" fmla="*/ 1450994 h 2201130"/>
                <a:gd name="connsiteX7" fmla="*/ 656383 w 3487191"/>
                <a:gd name="connsiteY7" fmla="*/ 1429092 h 2201130"/>
                <a:gd name="connsiteX8" fmla="*/ 689236 w 3487191"/>
                <a:gd name="connsiteY8" fmla="*/ 1423617 h 2201130"/>
                <a:gd name="connsiteX9" fmla="*/ 722089 w 3487191"/>
                <a:gd name="connsiteY9" fmla="*/ 1396239 h 2201130"/>
                <a:gd name="connsiteX10" fmla="*/ 787794 w 3487191"/>
                <a:gd name="connsiteY10" fmla="*/ 1379813 h 2201130"/>
                <a:gd name="connsiteX11" fmla="*/ 848024 w 3487191"/>
                <a:gd name="connsiteY11" fmla="*/ 1363387 h 2201130"/>
                <a:gd name="connsiteX12" fmla="*/ 897303 w 3487191"/>
                <a:gd name="connsiteY12" fmla="*/ 1336009 h 2201130"/>
                <a:gd name="connsiteX13" fmla="*/ 957533 w 3487191"/>
                <a:gd name="connsiteY13" fmla="*/ 1314108 h 2201130"/>
                <a:gd name="connsiteX14" fmla="*/ 1105370 w 3487191"/>
                <a:gd name="connsiteY14" fmla="*/ 1303157 h 2201130"/>
                <a:gd name="connsiteX15" fmla="*/ 1165600 w 3487191"/>
                <a:gd name="connsiteY15" fmla="*/ 1281255 h 2201130"/>
                <a:gd name="connsiteX16" fmla="*/ 1182026 w 3487191"/>
                <a:gd name="connsiteY16" fmla="*/ 1275779 h 2201130"/>
                <a:gd name="connsiteX17" fmla="*/ 1318913 w 3487191"/>
                <a:gd name="connsiteY17" fmla="*/ 1264829 h 2201130"/>
                <a:gd name="connsiteX18" fmla="*/ 1373667 w 3487191"/>
                <a:gd name="connsiteY18" fmla="*/ 1242927 h 2201130"/>
                <a:gd name="connsiteX19" fmla="*/ 1395569 w 3487191"/>
                <a:gd name="connsiteY19" fmla="*/ 1237451 h 2201130"/>
                <a:gd name="connsiteX20" fmla="*/ 1461274 w 3487191"/>
                <a:gd name="connsiteY20" fmla="*/ 1215549 h 2201130"/>
                <a:gd name="connsiteX21" fmla="*/ 1488652 w 3487191"/>
                <a:gd name="connsiteY21" fmla="*/ 1204599 h 2201130"/>
                <a:gd name="connsiteX22" fmla="*/ 1532455 w 3487191"/>
                <a:gd name="connsiteY22" fmla="*/ 1182697 h 2201130"/>
                <a:gd name="connsiteX23" fmla="*/ 1554357 w 3487191"/>
                <a:gd name="connsiteY23" fmla="*/ 1177221 h 2201130"/>
                <a:gd name="connsiteX24" fmla="*/ 1587210 w 3487191"/>
                <a:gd name="connsiteY24" fmla="*/ 1160795 h 2201130"/>
                <a:gd name="connsiteX25" fmla="*/ 1614587 w 3487191"/>
                <a:gd name="connsiteY25" fmla="*/ 1155320 h 2201130"/>
                <a:gd name="connsiteX26" fmla="*/ 1850031 w 3487191"/>
                <a:gd name="connsiteY26" fmla="*/ 1138893 h 2201130"/>
                <a:gd name="connsiteX27" fmla="*/ 1926688 w 3487191"/>
                <a:gd name="connsiteY27" fmla="*/ 1111516 h 2201130"/>
                <a:gd name="connsiteX28" fmla="*/ 1986917 w 3487191"/>
                <a:gd name="connsiteY28" fmla="*/ 1078663 h 2201130"/>
                <a:gd name="connsiteX29" fmla="*/ 2058098 w 3487191"/>
                <a:gd name="connsiteY29" fmla="*/ 1051286 h 2201130"/>
                <a:gd name="connsiteX30" fmla="*/ 2123804 w 3487191"/>
                <a:gd name="connsiteY30" fmla="*/ 1023909 h 2201130"/>
                <a:gd name="connsiteX31" fmla="*/ 2167607 w 3487191"/>
                <a:gd name="connsiteY31" fmla="*/ 996531 h 2201130"/>
                <a:gd name="connsiteX32" fmla="*/ 2194985 w 3487191"/>
                <a:gd name="connsiteY32" fmla="*/ 991056 h 2201130"/>
                <a:gd name="connsiteX33" fmla="*/ 2216886 w 3487191"/>
                <a:gd name="connsiteY33" fmla="*/ 969154 h 2201130"/>
                <a:gd name="connsiteX34" fmla="*/ 2238788 w 3487191"/>
                <a:gd name="connsiteY34" fmla="*/ 952728 h 2201130"/>
                <a:gd name="connsiteX35" fmla="*/ 2277116 w 3487191"/>
                <a:gd name="connsiteY35" fmla="*/ 914400 h 2201130"/>
                <a:gd name="connsiteX36" fmla="*/ 2288067 w 3487191"/>
                <a:gd name="connsiteY36" fmla="*/ 897973 h 2201130"/>
                <a:gd name="connsiteX37" fmla="*/ 2315444 w 3487191"/>
                <a:gd name="connsiteY37" fmla="*/ 876072 h 2201130"/>
                <a:gd name="connsiteX38" fmla="*/ 2331871 w 3487191"/>
                <a:gd name="connsiteY38" fmla="*/ 848694 h 2201130"/>
                <a:gd name="connsiteX39" fmla="*/ 2359248 w 3487191"/>
                <a:gd name="connsiteY39" fmla="*/ 821317 h 2201130"/>
                <a:gd name="connsiteX40" fmla="*/ 2392101 w 3487191"/>
                <a:gd name="connsiteY40" fmla="*/ 755612 h 2201130"/>
                <a:gd name="connsiteX41" fmla="*/ 2403052 w 3487191"/>
                <a:gd name="connsiteY41" fmla="*/ 733710 h 2201130"/>
                <a:gd name="connsiteX42" fmla="*/ 2424953 w 3487191"/>
                <a:gd name="connsiteY42" fmla="*/ 689906 h 2201130"/>
                <a:gd name="connsiteX43" fmla="*/ 2468757 w 3487191"/>
                <a:gd name="connsiteY43" fmla="*/ 547545 h 2201130"/>
                <a:gd name="connsiteX44" fmla="*/ 2479708 w 3487191"/>
                <a:gd name="connsiteY44" fmla="*/ 498266 h 2201130"/>
                <a:gd name="connsiteX45" fmla="*/ 2490659 w 3487191"/>
                <a:gd name="connsiteY45" fmla="*/ 443511 h 2201130"/>
                <a:gd name="connsiteX46" fmla="*/ 2507085 w 3487191"/>
                <a:gd name="connsiteY46" fmla="*/ 410658 h 2201130"/>
                <a:gd name="connsiteX47" fmla="*/ 2523512 w 3487191"/>
                <a:gd name="connsiteY47" fmla="*/ 355904 h 2201130"/>
                <a:gd name="connsiteX48" fmla="*/ 2550889 w 3487191"/>
                <a:gd name="connsiteY48" fmla="*/ 295674 h 2201130"/>
                <a:gd name="connsiteX49" fmla="*/ 2572791 w 3487191"/>
                <a:gd name="connsiteY49" fmla="*/ 240920 h 2201130"/>
                <a:gd name="connsiteX50" fmla="*/ 2622070 w 3487191"/>
                <a:gd name="connsiteY50" fmla="*/ 158788 h 2201130"/>
                <a:gd name="connsiteX51" fmla="*/ 2654922 w 3487191"/>
                <a:gd name="connsiteY51" fmla="*/ 125935 h 2201130"/>
                <a:gd name="connsiteX52" fmla="*/ 2764431 w 3487191"/>
                <a:gd name="connsiteY52" fmla="*/ 76656 h 2201130"/>
                <a:gd name="connsiteX53" fmla="*/ 2819186 w 3487191"/>
                <a:gd name="connsiteY53" fmla="*/ 43803 h 2201130"/>
                <a:gd name="connsiteX54" fmla="*/ 2934170 w 3487191"/>
                <a:gd name="connsiteY54" fmla="*/ 0 h 2201130"/>
                <a:gd name="connsiteX55" fmla="*/ 3186041 w 3487191"/>
                <a:gd name="connsiteY55" fmla="*/ 16426 h 2201130"/>
                <a:gd name="connsiteX56" fmla="*/ 3218894 w 3487191"/>
                <a:gd name="connsiteY56" fmla="*/ 43803 h 2201130"/>
                <a:gd name="connsiteX57" fmla="*/ 3322927 w 3487191"/>
                <a:gd name="connsiteY57" fmla="*/ 169739 h 2201130"/>
                <a:gd name="connsiteX58" fmla="*/ 3448862 w 3487191"/>
                <a:gd name="connsiteY58" fmla="*/ 394232 h 2201130"/>
                <a:gd name="connsiteX59" fmla="*/ 3487191 w 3487191"/>
                <a:gd name="connsiteY59" fmla="*/ 536594 h 2201130"/>
                <a:gd name="connsiteX60" fmla="*/ 3454338 w 3487191"/>
                <a:gd name="connsiteY60" fmla="*/ 876072 h 2201130"/>
                <a:gd name="connsiteX61" fmla="*/ 3218894 w 3487191"/>
                <a:gd name="connsiteY61" fmla="*/ 1363387 h 2201130"/>
                <a:gd name="connsiteX62" fmla="*/ 3136762 w 3487191"/>
                <a:gd name="connsiteY62" fmla="*/ 1555027 h 2201130"/>
                <a:gd name="connsiteX63" fmla="*/ 2977974 w 3487191"/>
                <a:gd name="connsiteY63" fmla="*/ 1730242 h 2201130"/>
                <a:gd name="connsiteX64" fmla="*/ 2873940 w 3487191"/>
                <a:gd name="connsiteY64" fmla="*/ 1867128 h 2201130"/>
                <a:gd name="connsiteX65" fmla="*/ 2841088 w 3487191"/>
                <a:gd name="connsiteY65" fmla="*/ 1905456 h 2201130"/>
                <a:gd name="connsiteX66" fmla="*/ 2769907 w 3487191"/>
                <a:gd name="connsiteY66" fmla="*/ 1965686 h 2201130"/>
                <a:gd name="connsiteX67" fmla="*/ 2731579 w 3487191"/>
                <a:gd name="connsiteY67" fmla="*/ 1998539 h 2201130"/>
                <a:gd name="connsiteX68" fmla="*/ 2578266 w 3487191"/>
                <a:gd name="connsiteY68" fmla="*/ 2097097 h 2201130"/>
                <a:gd name="connsiteX69" fmla="*/ 2446855 w 3487191"/>
                <a:gd name="connsiteY69" fmla="*/ 2157327 h 2201130"/>
                <a:gd name="connsiteX70" fmla="*/ 2288067 w 3487191"/>
                <a:gd name="connsiteY70" fmla="*/ 2162802 h 2201130"/>
                <a:gd name="connsiteX71" fmla="*/ 2003344 w 3487191"/>
                <a:gd name="connsiteY71" fmla="*/ 2168278 h 2201130"/>
                <a:gd name="connsiteX72" fmla="*/ 1067042 w 3487191"/>
                <a:gd name="connsiteY72" fmla="*/ 2201130 h 2201130"/>
                <a:gd name="connsiteX73" fmla="*/ 585203 w 3487191"/>
                <a:gd name="connsiteY73" fmla="*/ 2146376 h 2201130"/>
                <a:gd name="connsiteX74" fmla="*/ 322381 w 3487191"/>
                <a:gd name="connsiteY74" fmla="*/ 2135425 h 2201130"/>
                <a:gd name="connsiteX75" fmla="*/ 229298 w 3487191"/>
                <a:gd name="connsiteY75" fmla="*/ 2124474 h 2201130"/>
                <a:gd name="connsiteX76" fmla="*/ 125265 w 3487191"/>
                <a:gd name="connsiteY76" fmla="*/ 2080670 h 2201130"/>
                <a:gd name="connsiteX77" fmla="*/ 48609 w 3487191"/>
                <a:gd name="connsiteY77" fmla="*/ 2047818 h 2201130"/>
                <a:gd name="connsiteX78" fmla="*/ 15756 w 3487191"/>
                <a:gd name="connsiteY78" fmla="*/ 2009490 h 2201130"/>
                <a:gd name="connsiteX79" fmla="*/ 10280 w 3487191"/>
                <a:gd name="connsiteY79" fmla="*/ 1987588 h 2201130"/>
                <a:gd name="connsiteX80" fmla="*/ 10280 w 3487191"/>
                <a:gd name="connsiteY80" fmla="*/ 1790472 h 2201130"/>
                <a:gd name="connsiteX81" fmla="*/ 15756 w 3487191"/>
                <a:gd name="connsiteY81" fmla="*/ 1763094 h 2201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3487191" h="2201130">
                  <a:moveTo>
                    <a:pt x="15756" y="1763094"/>
                  </a:moveTo>
                  <a:cubicBezTo>
                    <a:pt x="24882" y="1753968"/>
                    <a:pt x="47611" y="1742754"/>
                    <a:pt x="65035" y="1735717"/>
                  </a:cubicBezTo>
                  <a:cubicBezTo>
                    <a:pt x="142681" y="1704360"/>
                    <a:pt x="300479" y="1648110"/>
                    <a:pt x="300479" y="1648110"/>
                  </a:cubicBezTo>
                  <a:cubicBezTo>
                    <a:pt x="381151" y="1592260"/>
                    <a:pt x="344283" y="1607957"/>
                    <a:pt x="404513" y="1587880"/>
                  </a:cubicBezTo>
                  <a:cubicBezTo>
                    <a:pt x="449369" y="1551994"/>
                    <a:pt x="467277" y="1536371"/>
                    <a:pt x="530448" y="1500273"/>
                  </a:cubicBezTo>
                  <a:cubicBezTo>
                    <a:pt x="576856" y="1473754"/>
                    <a:pt x="554347" y="1481257"/>
                    <a:pt x="596153" y="1472896"/>
                  </a:cubicBezTo>
                  <a:cubicBezTo>
                    <a:pt x="607104" y="1465595"/>
                    <a:pt x="618362" y="1458735"/>
                    <a:pt x="629006" y="1450994"/>
                  </a:cubicBezTo>
                  <a:cubicBezTo>
                    <a:pt x="638457" y="1444120"/>
                    <a:pt x="645744" y="1433928"/>
                    <a:pt x="656383" y="1429092"/>
                  </a:cubicBezTo>
                  <a:cubicBezTo>
                    <a:pt x="666490" y="1424498"/>
                    <a:pt x="678285" y="1425442"/>
                    <a:pt x="689236" y="1423617"/>
                  </a:cubicBezTo>
                  <a:cubicBezTo>
                    <a:pt x="700187" y="1414491"/>
                    <a:pt x="709776" y="1403422"/>
                    <a:pt x="722089" y="1396239"/>
                  </a:cubicBezTo>
                  <a:cubicBezTo>
                    <a:pt x="740198" y="1385675"/>
                    <a:pt x="767864" y="1383437"/>
                    <a:pt x="787794" y="1379813"/>
                  </a:cubicBezTo>
                  <a:cubicBezTo>
                    <a:pt x="821840" y="1373623"/>
                    <a:pt x="812109" y="1375357"/>
                    <a:pt x="848024" y="1363387"/>
                  </a:cubicBezTo>
                  <a:cubicBezTo>
                    <a:pt x="870732" y="1348248"/>
                    <a:pt x="865829" y="1350535"/>
                    <a:pt x="897303" y="1336009"/>
                  </a:cubicBezTo>
                  <a:cubicBezTo>
                    <a:pt x="911005" y="1329685"/>
                    <a:pt x="939223" y="1315880"/>
                    <a:pt x="957533" y="1314108"/>
                  </a:cubicBezTo>
                  <a:cubicBezTo>
                    <a:pt x="1006717" y="1309348"/>
                    <a:pt x="1056091" y="1306807"/>
                    <a:pt x="1105370" y="1303157"/>
                  </a:cubicBezTo>
                  <a:cubicBezTo>
                    <a:pt x="1141184" y="1285250"/>
                    <a:pt x="1116123" y="1296099"/>
                    <a:pt x="1165600" y="1281255"/>
                  </a:cubicBezTo>
                  <a:cubicBezTo>
                    <a:pt x="1171128" y="1279596"/>
                    <a:pt x="1176367" y="1276911"/>
                    <a:pt x="1182026" y="1275779"/>
                  </a:cubicBezTo>
                  <a:cubicBezTo>
                    <a:pt x="1224872" y="1267210"/>
                    <a:pt x="1278995" y="1267046"/>
                    <a:pt x="1318913" y="1264829"/>
                  </a:cubicBezTo>
                  <a:cubicBezTo>
                    <a:pt x="1368912" y="1252327"/>
                    <a:pt x="1307692" y="1269317"/>
                    <a:pt x="1373667" y="1242927"/>
                  </a:cubicBezTo>
                  <a:cubicBezTo>
                    <a:pt x="1380654" y="1240132"/>
                    <a:pt x="1388386" y="1239696"/>
                    <a:pt x="1395569" y="1237451"/>
                  </a:cubicBezTo>
                  <a:cubicBezTo>
                    <a:pt x="1417604" y="1230565"/>
                    <a:pt x="1439838" y="1224122"/>
                    <a:pt x="1461274" y="1215549"/>
                  </a:cubicBezTo>
                  <a:cubicBezTo>
                    <a:pt x="1470400" y="1211899"/>
                    <a:pt x="1479728" y="1208718"/>
                    <a:pt x="1488652" y="1204599"/>
                  </a:cubicBezTo>
                  <a:cubicBezTo>
                    <a:pt x="1503474" y="1197758"/>
                    <a:pt x="1517386" y="1188976"/>
                    <a:pt x="1532455" y="1182697"/>
                  </a:cubicBezTo>
                  <a:cubicBezTo>
                    <a:pt x="1539401" y="1179803"/>
                    <a:pt x="1547370" y="1180016"/>
                    <a:pt x="1554357" y="1177221"/>
                  </a:cubicBezTo>
                  <a:cubicBezTo>
                    <a:pt x="1565725" y="1172674"/>
                    <a:pt x="1575704" y="1164979"/>
                    <a:pt x="1587210" y="1160795"/>
                  </a:cubicBezTo>
                  <a:cubicBezTo>
                    <a:pt x="1595956" y="1157615"/>
                    <a:pt x="1605313" y="1156093"/>
                    <a:pt x="1614587" y="1155320"/>
                  </a:cubicBezTo>
                  <a:cubicBezTo>
                    <a:pt x="1692987" y="1148787"/>
                    <a:pt x="1771550" y="1144369"/>
                    <a:pt x="1850031" y="1138893"/>
                  </a:cubicBezTo>
                  <a:cubicBezTo>
                    <a:pt x="1937256" y="1089050"/>
                    <a:pt x="1840734" y="1137962"/>
                    <a:pt x="1926688" y="1111516"/>
                  </a:cubicBezTo>
                  <a:cubicBezTo>
                    <a:pt x="1949351" y="1104543"/>
                    <a:pt x="1966173" y="1089035"/>
                    <a:pt x="1986917" y="1078663"/>
                  </a:cubicBezTo>
                  <a:cubicBezTo>
                    <a:pt x="2028837" y="1057703"/>
                    <a:pt x="1974674" y="1106902"/>
                    <a:pt x="2058098" y="1051286"/>
                  </a:cubicBezTo>
                  <a:cubicBezTo>
                    <a:pt x="2100188" y="1023226"/>
                    <a:pt x="2077969" y="1031548"/>
                    <a:pt x="2123804" y="1023909"/>
                  </a:cubicBezTo>
                  <a:cubicBezTo>
                    <a:pt x="2138405" y="1014783"/>
                    <a:pt x="2151973" y="1003747"/>
                    <a:pt x="2167607" y="996531"/>
                  </a:cubicBezTo>
                  <a:cubicBezTo>
                    <a:pt x="2176057" y="992631"/>
                    <a:pt x="2186849" y="995576"/>
                    <a:pt x="2194985" y="991056"/>
                  </a:cubicBezTo>
                  <a:cubicBezTo>
                    <a:pt x="2204010" y="986042"/>
                    <a:pt x="2209116" y="975953"/>
                    <a:pt x="2216886" y="969154"/>
                  </a:cubicBezTo>
                  <a:cubicBezTo>
                    <a:pt x="2223754" y="963145"/>
                    <a:pt x="2232035" y="958867"/>
                    <a:pt x="2238788" y="952728"/>
                  </a:cubicBezTo>
                  <a:cubicBezTo>
                    <a:pt x="2252157" y="940574"/>
                    <a:pt x="2267094" y="929434"/>
                    <a:pt x="2277116" y="914400"/>
                  </a:cubicBezTo>
                  <a:cubicBezTo>
                    <a:pt x="2280766" y="908924"/>
                    <a:pt x="2283414" y="902626"/>
                    <a:pt x="2288067" y="897973"/>
                  </a:cubicBezTo>
                  <a:cubicBezTo>
                    <a:pt x="2296331" y="889709"/>
                    <a:pt x="2306318" y="883372"/>
                    <a:pt x="2315444" y="876072"/>
                  </a:cubicBezTo>
                  <a:cubicBezTo>
                    <a:pt x="2320920" y="866946"/>
                    <a:pt x="2325223" y="857005"/>
                    <a:pt x="2331871" y="848694"/>
                  </a:cubicBezTo>
                  <a:cubicBezTo>
                    <a:pt x="2339933" y="838616"/>
                    <a:pt x="2352237" y="832152"/>
                    <a:pt x="2359248" y="821317"/>
                  </a:cubicBezTo>
                  <a:cubicBezTo>
                    <a:pt x="2372551" y="800759"/>
                    <a:pt x="2381150" y="777514"/>
                    <a:pt x="2392101" y="755612"/>
                  </a:cubicBezTo>
                  <a:lnTo>
                    <a:pt x="2403052" y="733710"/>
                  </a:lnTo>
                  <a:lnTo>
                    <a:pt x="2424953" y="689906"/>
                  </a:lnTo>
                  <a:cubicBezTo>
                    <a:pt x="2445141" y="582243"/>
                    <a:pt x="2428093" y="628874"/>
                    <a:pt x="2468757" y="547545"/>
                  </a:cubicBezTo>
                  <a:cubicBezTo>
                    <a:pt x="2472407" y="531119"/>
                    <a:pt x="2476241" y="514732"/>
                    <a:pt x="2479708" y="498266"/>
                  </a:cubicBezTo>
                  <a:cubicBezTo>
                    <a:pt x="2483543" y="480052"/>
                    <a:pt x="2485107" y="461277"/>
                    <a:pt x="2490659" y="443511"/>
                  </a:cubicBezTo>
                  <a:cubicBezTo>
                    <a:pt x="2494311" y="431825"/>
                    <a:pt x="2502786" y="422122"/>
                    <a:pt x="2507085" y="410658"/>
                  </a:cubicBezTo>
                  <a:cubicBezTo>
                    <a:pt x="2513776" y="392816"/>
                    <a:pt x="2516728" y="373711"/>
                    <a:pt x="2523512" y="355904"/>
                  </a:cubicBezTo>
                  <a:cubicBezTo>
                    <a:pt x="2531363" y="335295"/>
                    <a:pt x="2542202" y="315944"/>
                    <a:pt x="2550889" y="295674"/>
                  </a:cubicBezTo>
                  <a:cubicBezTo>
                    <a:pt x="2558632" y="277606"/>
                    <a:pt x="2564807" y="258883"/>
                    <a:pt x="2572791" y="240920"/>
                  </a:cubicBezTo>
                  <a:cubicBezTo>
                    <a:pt x="2587118" y="208683"/>
                    <a:pt x="2599240" y="185769"/>
                    <a:pt x="2622070" y="158788"/>
                  </a:cubicBezTo>
                  <a:cubicBezTo>
                    <a:pt x="2632074" y="146966"/>
                    <a:pt x="2642433" y="135093"/>
                    <a:pt x="2654922" y="125935"/>
                  </a:cubicBezTo>
                  <a:cubicBezTo>
                    <a:pt x="2705881" y="88565"/>
                    <a:pt x="2705862" y="104546"/>
                    <a:pt x="2764431" y="76656"/>
                  </a:cubicBezTo>
                  <a:cubicBezTo>
                    <a:pt x="2783648" y="67505"/>
                    <a:pt x="2799788" y="52564"/>
                    <a:pt x="2819186" y="43803"/>
                  </a:cubicBezTo>
                  <a:cubicBezTo>
                    <a:pt x="2856566" y="26922"/>
                    <a:pt x="2934170" y="0"/>
                    <a:pt x="2934170" y="0"/>
                  </a:cubicBezTo>
                  <a:cubicBezTo>
                    <a:pt x="3018127" y="5475"/>
                    <a:pt x="3102884" y="3633"/>
                    <a:pt x="3186041" y="16426"/>
                  </a:cubicBezTo>
                  <a:cubicBezTo>
                    <a:pt x="3200130" y="18594"/>
                    <a:pt x="3209400" y="33170"/>
                    <a:pt x="3218894" y="43803"/>
                  </a:cubicBezTo>
                  <a:cubicBezTo>
                    <a:pt x="3255158" y="84419"/>
                    <a:pt x="3291013" y="125623"/>
                    <a:pt x="3322927" y="169739"/>
                  </a:cubicBezTo>
                  <a:cubicBezTo>
                    <a:pt x="3359005" y="219611"/>
                    <a:pt x="3425703" y="327844"/>
                    <a:pt x="3448862" y="394232"/>
                  </a:cubicBezTo>
                  <a:cubicBezTo>
                    <a:pt x="3465049" y="440634"/>
                    <a:pt x="3474415" y="489140"/>
                    <a:pt x="3487191" y="536594"/>
                  </a:cubicBezTo>
                  <a:cubicBezTo>
                    <a:pt x="3476240" y="649753"/>
                    <a:pt x="3475290" y="764331"/>
                    <a:pt x="3454338" y="876072"/>
                  </a:cubicBezTo>
                  <a:cubicBezTo>
                    <a:pt x="3415490" y="1083258"/>
                    <a:pt x="3306759" y="1158370"/>
                    <a:pt x="3218894" y="1363387"/>
                  </a:cubicBezTo>
                  <a:cubicBezTo>
                    <a:pt x="3191517" y="1427267"/>
                    <a:pt x="3183432" y="1503529"/>
                    <a:pt x="3136762" y="1555027"/>
                  </a:cubicBezTo>
                  <a:cubicBezTo>
                    <a:pt x="3083833" y="1613432"/>
                    <a:pt x="3025667" y="1667488"/>
                    <a:pt x="2977974" y="1730242"/>
                  </a:cubicBezTo>
                  <a:cubicBezTo>
                    <a:pt x="2943296" y="1775871"/>
                    <a:pt x="2909223" y="1821966"/>
                    <a:pt x="2873940" y="1867128"/>
                  </a:cubicBezTo>
                  <a:cubicBezTo>
                    <a:pt x="2863581" y="1880388"/>
                    <a:pt x="2853933" y="1894587"/>
                    <a:pt x="2841088" y="1905456"/>
                  </a:cubicBezTo>
                  <a:lnTo>
                    <a:pt x="2769907" y="1965686"/>
                  </a:lnTo>
                  <a:cubicBezTo>
                    <a:pt x="2757086" y="1976584"/>
                    <a:pt x="2745734" y="1989440"/>
                    <a:pt x="2731579" y="1998539"/>
                  </a:cubicBezTo>
                  <a:lnTo>
                    <a:pt x="2578266" y="2097097"/>
                  </a:lnTo>
                  <a:cubicBezTo>
                    <a:pt x="2521514" y="2134434"/>
                    <a:pt x="2521348" y="2148665"/>
                    <a:pt x="2446855" y="2157327"/>
                  </a:cubicBezTo>
                  <a:cubicBezTo>
                    <a:pt x="2394249" y="2163444"/>
                    <a:pt x="2341012" y="2161495"/>
                    <a:pt x="2288067" y="2162802"/>
                  </a:cubicBezTo>
                  <a:lnTo>
                    <a:pt x="2003344" y="2168278"/>
                  </a:lnTo>
                  <a:lnTo>
                    <a:pt x="1067042" y="2201130"/>
                  </a:lnTo>
                  <a:cubicBezTo>
                    <a:pt x="953646" y="2187301"/>
                    <a:pt x="692389" y="2154274"/>
                    <a:pt x="585203" y="2146376"/>
                  </a:cubicBezTo>
                  <a:cubicBezTo>
                    <a:pt x="497757" y="2139933"/>
                    <a:pt x="409988" y="2139075"/>
                    <a:pt x="322381" y="2135425"/>
                  </a:cubicBezTo>
                  <a:cubicBezTo>
                    <a:pt x="291353" y="2131775"/>
                    <a:pt x="259933" y="2130601"/>
                    <a:pt x="229298" y="2124474"/>
                  </a:cubicBezTo>
                  <a:cubicBezTo>
                    <a:pt x="207893" y="2120193"/>
                    <a:pt x="138811" y="2086374"/>
                    <a:pt x="125265" y="2080670"/>
                  </a:cubicBezTo>
                  <a:cubicBezTo>
                    <a:pt x="100082" y="2070066"/>
                    <a:pt x="71789" y="2063272"/>
                    <a:pt x="48609" y="2047818"/>
                  </a:cubicBezTo>
                  <a:cubicBezTo>
                    <a:pt x="37169" y="2040192"/>
                    <a:pt x="23347" y="2019611"/>
                    <a:pt x="15756" y="2009490"/>
                  </a:cubicBezTo>
                  <a:cubicBezTo>
                    <a:pt x="13931" y="2002189"/>
                    <a:pt x="11913" y="1994934"/>
                    <a:pt x="10280" y="1987588"/>
                  </a:cubicBezTo>
                  <a:cubicBezTo>
                    <a:pt x="-5328" y="1917354"/>
                    <a:pt x="-1386" y="1892548"/>
                    <a:pt x="10280" y="1790472"/>
                  </a:cubicBezTo>
                  <a:cubicBezTo>
                    <a:pt x="11316" y="1781405"/>
                    <a:pt x="6630" y="1772220"/>
                    <a:pt x="15756" y="176309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BD0D82-F142-4500-EAC1-6A9B0A4C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82" y="114461"/>
            <a:ext cx="5722454" cy="676102"/>
          </a:xfrm>
          <a:solidFill>
            <a:schemeClr val="bg1"/>
          </a:solidFill>
        </p:spPr>
        <p:txBody>
          <a:bodyPr/>
          <a:lstStyle/>
          <a:p>
            <a:r>
              <a:rPr lang="en-CA" sz="2800" b="1" dirty="0"/>
              <a:t>Scope for EIC crab contribution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9F1858-C177-4420-A4BF-9565ED2EBF3E}"/>
              </a:ext>
            </a:extLst>
          </p:cNvPr>
          <p:cNvSpPr txBox="1"/>
          <p:nvPr/>
        </p:nvSpPr>
        <p:spPr>
          <a:xfrm>
            <a:off x="7817736" y="1228774"/>
            <a:ext cx="8885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Cavity</a:t>
            </a:r>
            <a:endParaRPr lang="en-CA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53803B-6BB2-E122-8A1C-968D4516D44B}"/>
              </a:ext>
            </a:extLst>
          </p:cNvPr>
          <p:cNvSpPr txBox="1"/>
          <p:nvPr/>
        </p:nvSpPr>
        <p:spPr>
          <a:xfrm>
            <a:off x="10548565" y="6170593"/>
            <a:ext cx="2867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Assembly</a:t>
            </a:r>
            <a:endParaRPr lang="en-CA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512EF8-9808-2EEC-9944-27E5CF82E3BC}"/>
              </a:ext>
            </a:extLst>
          </p:cNvPr>
          <p:cNvSpPr txBox="1"/>
          <p:nvPr/>
        </p:nvSpPr>
        <p:spPr>
          <a:xfrm>
            <a:off x="209903" y="790563"/>
            <a:ext cx="5669258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CA" sz="2400" dirty="0">
                <a:latin typeface="Calibri" panose="020F0502020204030204" pitchFamily="34" charset="0"/>
                <a:ea typeface="Calibri" panose="020F0502020204030204" pitchFamily="34" charset="0"/>
              </a:rPr>
              <a:t>TRUMF/UVic</a:t>
            </a:r>
            <a:r>
              <a:rPr lang="en-CA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propose to deliver scope on the 394 MHz crab cavity system for the HSR.</a:t>
            </a:r>
            <a:endParaRPr lang="en-CA" sz="24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</a:pPr>
            <a:r>
              <a:rPr lang="en-CA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SRF Cavity package: (4)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</a:rPr>
              <a:t>Cavity d</a:t>
            </a:r>
            <a:r>
              <a:rPr lang="en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esign including HOM mitigation schemes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Niobium cavity fabrication plus jacket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Fundamental Power Couplers (FPC) and HOM mitigation schemes (waveguide or coupler).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Rf tuner</a:t>
            </a:r>
          </a:p>
          <a:p>
            <a:pPr>
              <a:spcBef>
                <a:spcPts val="300"/>
              </a:spcBef>
            </a:pPr>
            <a:r>
              <a:rPr lang="en-CA" sz="2000" b="1" dirty="0">
                <a:latin typeface="Calibri" panose="020F0502020204030204" pitchFamily="34" charset="0"/>
              </a:rPr>
              <a:t>Cryomodule package: (2)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Outer vacuum chamber (OVC)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thermal shield, mu-metal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cryogenic piping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fabricated in industry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sz="2000" dirty="0">
                <a:latin typeface="Calibri" panose="020F0502020204030204" pitchFamily="34" charset="0"/>
              </a:rPr>
              <a:t>assembled and qualified at TRIUMF.</a:t>
            </a:r>
            <a:endParaRPr lang="en-CA" sz="2000" dirty="0"/>
          </a:p>
        </p:txBody>
      </p:sp>
      <p:pic>
        <p:nvPicPr>
          <p:cNvPr id="3073" name="Picture 1">
            <a:extLst>
              <a:ext uri="{FF2B5EF4-FFF2-40B4-BE49-F238E27FC236}">
                <a16:creationId xmlns:a16="http://schemas.microsoft.com/office/drawing/2014/main" id="{8D59DCE1-AB59-2B22-2899-2D9A673BB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785" y="1695937"/>
            <a:ext cx="973771" cy="171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0F69753-628F-ADD8-4135-96B3F4B2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203" y="-216154"/>
            <a:ext cx="2498205" cy="216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F90B1C7E-408B-0B9B-AAD9-917F4864A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347" y="1914558"/>
            <a:ext cx="1351973" cy="153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43C57A-405F-EAD9-E297-1B1AD75B21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833" t="36284" r="37500" b="21586"/>
          <a:stretch/>
        </p:blipFill>
        <p:spPr>
          <a:xfrm>
            <a:off x="8357804" y="3901679"/>
            <a:ext cx="1697680" cy="14257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9B9A58-57C2-2251-AFDE-8F3CFCC632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469" y="4614572"/>
            <a:ext cx="1697680" cy="1551984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02506332-0ABF-77CB-F949-D722C15E3F3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942533" y="4070750"/>
            <a:ext cx="1952678" cy="1832142"/>
          </a:xfrm>
          <a:prstGeom prst="rect">
            <a:avLst/>
          </a:prstGeom>
          <a:ln w="28575">
            <a:noFill/>
          </a:ln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D5C325A-6E70-3F61-B919-0CD76B438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912" y="5168491"/>
            <a:ext cx="2363364" cy="158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AD07D5-A8DA-4170-9888-0D691F04D6FF}"/>
              </a:ext>
            </a:extLst>
          </p:cNvPr>
          <p:cNvSpPr txBox="1"/>
          <p:nvPr/>
        </p:nvSpPr>
        <p:spPr>
          <a:xfrm>
            <a:off x="10724138" y="1541455"/>
            <a:ext cx="1257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Jacketing</a:t>
            </a:r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25E8A0-3E84-1A15-121A-5BAD923C5422}"/>
              </a:ext>
            </a:extLst>
          </p:cNvPr>
          <p:cNvSpPr txBox="1"/>
          <p:nvPr/>
        </p:nvSpPr>
        <p:spPr>
          <a:xfrm>
            <a:off x="6201029" y="3098307"/>
            <a:ext cx="1257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FPC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4115D2-48DC-D08E-B1C6-6C2C8B9A39A0}"/>
              </a:ext>
            </a:extLst>
          </p:cNvPr>
          <p:cNvSpPr txBox="1"/>
          <p:nvPr/>
        </p:nvSpPr>
        <p:spPr>
          <a:xfrm>
            <a:off x="7501200" y="3188113"/>
            <a:ext cx="1257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Tuner</a:t>
            </a:r>
            <a:endParaRPr lang="en-C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5633FE-D5DE-572B-9AFE-B9A7E4101085}"/>
              </a:ext>
            </a:extLst>
          </p:cNvPr>
          <p:cNvSpPr txBox="1"/>
          <p:nvPr/>
        </p:nvSpPr>
        <p:spPr>
          <a:xfrm>
            <a:off x="9581215" y="3188113"/>
            <a:ext cx="20746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HOM mitigation</a:t>
            </a:r>
            <a:endParaRPr lang="en-CA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07C6E51-2579-C771-0AE4-28C15808B952}"/>
              </a:ext>
            </a:extLst>
          </p:cNvPr>
          <p:cNvGrpSpPr/>
          <p:nvPr/>
        </p:nvGrpSpPr>
        <p:grpSpPr>
          <a:xfrm>
            <a:off x="9480950" y="2113620"/>
            <a:ext cx="1958458" cy="1134996"/>
            <a:chOff x="9480950" y="2218127"/>
            <a:chExt cx="1958458" cy="11349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85DBB51-AAF7-CEA6-1059-BC7E9FE997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20882"/>
            <a:stretch/>
          </p:blipFill>
          <p:spPr>
            <a:xfrm>
              <a:off x="9480950" y="2218127"/>
              <a:ext cx="1958458" cy="1134996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3C86D30-175C-7DE0-EB04-4BBF0D2AF4F2}"/>
                </a:ext>
              </a:extLst>
            </p:cNvPr>
            <p:cNvSpPr/>
            <p:nvPr/>
          </p:nvSpPr>
          <p:spPr>
            <a:xfrm>
              <a:off x="9485811" y="2721429"/>
              <a:ext cx="601978" cy="11974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81FB5F9-0042-C5A6-E0CA-F97833E74C12}"/>
              </a:ext>
            </a:extLst>
          </p:cNvPr>
          <p:cNvSpPr txBox="1"/>
          <p:nvPr/>
        </p:nvSpPr>
        <p:spPr>
          <a:xfrm>
            <a:off x="5888805" y="4276222"/>
            <a:ext cx="12579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OV</a:t>
            </a:r>
            <a:r>
              <a:rPr lang="en-US" sz="1800" dirty="0">
                <a:latin typeface="+mn-lt"/>
              </a:rPr>
              <a:t>C</a:t>
            </a:r>
            <a:endParaRPr lang="en-C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55EE05-AF94-B35A-36B7-A2A14F50A466}"/>
              </a:ext>
            </a:extLst>
          </p:cNvPr>
          <p:cNvSpPr txBox="1"/>
          <p:nvPr/>
        </p:nvSpPr>
        <p:spPr>
          <a:xfrm>
            <a:off x="10058660" y="3844878"/>
            <a:ext cx="18033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Thermal screen and mu metal</a:t>
            </a:r>
            <a:endParaRPr lang="en-CA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E2D7F5-2641-31A3-F8A7-8213E1DC854E}"/>
              </a:ext>
            </a:extLst>
          </p:cNvPr>
          <p:cNvSpPr txBox="1"/>
          <p:nvPr/>
        </p:nvSpPr>
        <p:spPr>
          <a:xfrm>
            <a:off x="8522675" y="6112757"/>
            <a:ext cx="18033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Cryo-piping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737174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269F8-6928-B920-65BC-D796FF43E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95" y="235496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dirty="0"/>
              <a:t>CFI project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66B83A-CF56-35C5-5DB8-70B5AB377D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248" t="22756" r="10743"/>
          <a:stretch>
            <a:fillRect/>
          </a:stretch>
        </p:blipFill>
        <p:spPr>
          <a:xfrm>
            <a:off x="722377" y="756618"/>
            <a:ext cx="9303778" cy="5504409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0B4C0E0-0F03-557F-DC1D-CAA5059573C4}"/>
              </a:ext>
            </a:extLst>
          </p:cNvPr>
          <p:cNvGrpSpPr/>
          <p:nvPr/>
        </p:nvGrpSpPr>
        <p:grpSpPr>
          <a:xfrm>
            <a:off x="6096000" y="3993497"/>
            <a:ext cx="5501961" cy="2708230"/>
            <a:chOff x="-1280160" y="3984083"/>
            <a:chExt cx="9701784" cy="41540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FE83852-3DD7-2947-40C1-464845B28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7305" t="30639" r="20885" b="24344"/>
            <a:stretch>
              <a:fillRect/>
            </a:stretch>
          </p:blipFill>
          <p:spPr>
            <a:xfrm>
              <a:off x="-1280160" y="3984083"/>
              <a:ext cx="9701784" cy="415407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5B77DD-AF4D-04C8-6969-F74BB89616C4}"/>
                </a:ext>
              </a:extLst>
            </p:cNvPr>
            <p:cNvSpPr txBox="1"/>
            <p:nvPr/>
          </p:nvSpPr>
          <p:spPr>
            <a:xfrm>
              <a:off x="5650008" y="3997360"/>
              <a:ext cx="2212271" cy="566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>
                  <a:solidFill>
                    <a:srgbClr val="FF0000"/>
                  </a:solidFill>
                </a:rPr>
                <a:t>CD4-2034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4EC3B27-5C33-98F1-4A01-16D661D7F9E8}"/>
              </a:ext>
            </a:extLst>
          </p:cNvPr>
          <p:cNvSpPr txBox="1"/>
          <p:nvPr/>
        </p:nvSpPr>
        <p:spPr>
          <a:xfrm>
            <a:off x="6096000" y="3619837"/>
            <a:ext cx="5844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00B0F0"/>
                </a:solidFill>
              </a:rPr>
              <a:t>Project planning to baseline (CD-2) at end of 2025</a:t>
            </a:r>
          </a:p>
        </p:txBody>
      </p:sp>
    </p:spTree>
    <p:extLst>
      <p:ext uri="{BB962C8B-B14F-4D97-AF65-F5344CB8AC3E}">
        <p14:creationId xmlns:p14="http://schemas.microsoft.com/office/powerpoint/2010/main" val="3412609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32A34-0551-4EED-9202-04F5F00D0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90" y="128393"/>
            <a:ext cx="6525318" cy="676102"/>
          </a:xfrm>
          <a:solidFill>
            <a:schemeClr val="bg1"/>
          </a:solidFill>
        </p:spPr>
        <p:txBody>
          <a:bodyPr/>
          <a:lstStyle/>
          <a:p>
            <a:r>
              <a:rPr lang="en-CA" b="1" dirty="0"/>
              <a:t>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B106DE-21D9-4979-B55A-5B8C17602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399" y="378428"/>
            <a:ext cx="6216311" cy="61727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0B2930-6F69-436B-ABED-C1E0AACCF5AA}"/>
              </a:ext>
            </a:extLst>
          </p:cNvPr>
          <p:cNvSpPr txBox="1"/>
          <p:nvPr/>
        </p:nvSpPr>
        <p:spPr>
          <a:xfrm>
            <a:off x="252535" y="4565065"/>
            <a:ext cx="7361301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63" lvl="0">
              <a:spcBef>
                <a:spcPts val="600"/>
              </a:spcBef>
              <a:buClr>
                <a:srgbClr val="FFFFFF"/>
              </a:buClr>
            </a:pPr>
            <a:endParaRPr lang="en-CA" sz="2400" dirty="0">
              <a:sym typeface="Wingdings" panose="05000000000000000000" pitchFamily="2" charset="2"/>
            </a:endParaRPr>
          </a:p>
          <a:p>
            <a:pPr marL="0" lvl="1">
              <a:spcBef>
                <a:spcPts val="600"/>
              </a:spcBef>
              <a:buClr>
                <a:srgbClr val="FFFFFF"/>
              </a:buClr>
            </a:pPr>
            <a:endParaRPr lang="en-CA" sz="2800" dirty="0">
              <a:sym typeface="Wingdings" panose="05000000000000000000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65BA2-6C0A-487E-A573-9BC4E0ADFA49}"/>
              </a:ext>
            </a:extLst>
          </p:cNvPr>
          <p:cNvSpPr txBox="1"/>
          <p:nvPr/>
        </p:nvSpPr>
        <p:spPr>
          <a:xfrm flipH="1">
            <a:off x="472674" y="1176566"/>
            <a:ext cx="51855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en-CA" sz="2000" dirty="0">
                <a:effectLst/>
                <a:ea typeface="Calibri" panose="020F0502020204030204" pitchFamily="34" charset="0"/>
              </a:rPr>
              <a:t>The proposal will deliver</a:t>
            </a:r>
            <a:r>
              <a:rPr lang="en-CA" sz="2000" dirty="0">
                <a:ea typeface="Calibri" panose="020F0502020204030204" pitchFamily="34" charset="0"/>
              </a:rPr>
              <a:t> critical elements to the EIC within the accelerator and the detector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en-CA" sz="2000" dirty="0">
                <a:effectLst/>
                <a:ea typeface="Calibri" panose="020F0502020204030204" pitchFamily="34" charset="0"/>
              </a:rPr>
              <a:t>The technical scope offers unique challenges in design, fabrication,  assembly and testing </a:t>
            </a:r>
            <a:r>
              <a:rPr lang="en-CA" sz="2000" dirty="0">
                <a:ea typeface="Calibri" panose="020F0502020204030204" pitchFamily="34" charset="0"/>
              </a:rPr>
              <a:t>with excellent opportunities for HQP training</a:t>
            </a:r>
            <a:endParaRPr lang="en-CA" sz="2000" dirty="0">
              <a:effectLst/>
              <a:ea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en-CA" sz="2000" dirty="0">
                <a:effectLst/>
                <a:ea typeface="Calibri" panose="020F0502020204030204" pitchFamily="34" charset="0"/>
              </a:rPr>
              <a:t>The project supports both the EIC and the CINP community while leveraging and augmenting Canada’s core competence in cutting edge accelerator and detector technology and offering opportunity to Canadian industry 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ü"/>
            </a:pPr>
            <a:r>
              <a:rPr lang="en-CA" sz="2000" dirty="0">
                <a:ea typeface="Calibri" panose="020F0502020204030204" pitchFamily="34" charset="0"/>
              </a:rPr>
              <a:t>Collaborators and students are welcome!</a:t>
            </a:r>
            <a:endParaRPr lang="en-CA" sz="2000" dirty="0">
              <a:effectLst/>
              <a:ea typeface="Calibri" panose="020F0502020204030204" pitchFamily="34" charset="0"/>
            </a:endParaRPr>
          </a:p>
          <a:p>
            <a:pPr>
              <a:spcBef>
                <a:spcPts val="600"/>
              </a:spcBef>
              <a:buClr>
                <a:srgbClr val="00B0F0"/>
              </a:buClr>
            </a:pPr>
            <a:endParaRPr lang="en-US" sz="2400" dirty="0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6B7D9200-2D3E-95C9-EC4E-03812EBF97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2663" t="5827" r="8534" b="82193"/>
          <a:stretch>
            <a:fillRect/>
          </a:stretch>
        </p:blipFill>
        <p:spPr>
          <a:xfrm>
            <a:off x="8120195" y="3185244"/>
            <a:ext cx="783354" cy="55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28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9F5CC-D2CF-4F27-A341-FBF0AD48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Thank you!</a:t>
            </a:r>
            <a:br>
              <a:rPr lang="en-US"/>
            </a:br>
            <a:br>
              <a:rPr lang="en-US"/>
            </a:br>
            <a:r>
              <a:rPr lang="en-US"/>
              <a:t>Merci!</a:t>
            </a:r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E51BAC-C03B-4404-B301-D18CE53A68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4619" y="0"/>
            <a:ext cx="8377381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7700F5-7B8C-4011-BC52-EE3A90389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779" y="5555638"/>
            <a:ext cx="2013527" cy="44745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5FD71C7-A7FF-45FF-AC4F-4F319983FF35}"/>
              </a:ext>
            </a:extLst>
          </p:cNvPr>
          <p:cNvSpPr/>
          <p:nvPr/>
        </p:nvSpPr>
        <p:spPr>
          <a:xfrm>
            <a:off x="8209245" y="5353235"/>
            <a:ext cx="1603841" cy="852256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8665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D18CE-92F3-87E2-1F6B-339B35B53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735" y="299950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dirty="0"/>
              <a:t>EIC Timeline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1D2E4B-5ACC-9801-FED3-9BD3E2160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037" y="1161288"/>
            <a:ext cx="11664221" cy="5071597"/>
          </a:xfrm>
        </p:spPr>
      </p:pic>
    </p:spTree>
    <p:extLst>
      <p:ext uri="{BB962C8B-B14F-4D97-AF65-F5344CB8AC3E}">
        <p14:creationId xmlns:p14="http://schemas.microsoft.com/office/powerpoint/2010/main" val="336550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D0A7BE-E796-F6AB-802E-9DFC0D1605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273D5B-506B-4E18-BB91-6EEF2D03BA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38" r="12842"/>
          <a:stretch/>
        </p:blipFill>
        <p:spPr>
          <a:xfrm>
            <a:off x="5630332" y="0"/>
            <a:ext cx="656166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FFCDFC-ACE6-1434-2C82-DE8FBFA787E4}"/>
              </a:ext>
            </a:extLst>
          </p:cNvPr>
          <p:cNvSpPr txBox="1"/>
          <p:nvPr/>
        </p:nvSpPr>
        <p:spPr>
          <a:xfrm>
            <a:off x="366081" y="699125"/>
            <a:ext cx="5183929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6454775" algn="r"/>
              </a:tabLst>
            </a:pPr>
            <a:r>
              <a:rPr lang="en-US" sz="2400" dirty="0"/>
              <a:t>The EIC at Brookhaven will be the next international discovery machine.</a:t>
            </a:r>
          </a:p>
          <a:p>
            <a:pPr>
              <a:spcBef>
                <a:spcPts val="600"/>
              </a:spcBef>
              <a:tabLst>
                <a:tab pos="6454775" algn="r"/>
              </a:tabLst>
            </a:pPr>
            <a:r>
              <a:rPr lang="en-US" sz="2400" dirty="0"/>
              <a:t>The EIC accelerator design is based on the existing RHIC Complex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tabLst>
                <a:tab pos="6454775" algn="r"/>
              </a:tabLst>
            </a:pPr>
            <a:r>
              <a:rPr lang="en-US" sz="2400" dirty="0"/>
              <a:t>Hadron storage ring 40-275 GeV (based on existing RHIC) </a:t>
            </a:r>
            <a:endParaRPr lang="en-US" sz="2400" dirty="0"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tabLst>
                <a:tab pos="6454775" algn="r"/>
              </a:tabLst>
            </a:pPr>
            <a:r>
              <a:rPr lang="en-US" sz="2400" dirty="0"/>
              <a:t>New 3 GeV SRF e-Linac</a:t>
            </a: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tabLst>
                <a:tab pos="6454775" algn="r"/>
              </a:tabLst>
            </a:pPr>
            <a:r>
              <a:rPr lang="en-US" sz="2400" dirty="0"/>
              <a:t>New Electron rapid cycling synchrotron 3 - 18 GeV in RHIC tunnel</a:t>
            </a:r>
            <a:endParaRPr lang="en-US" sz="2400" dirty="0"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tabLst>
                <a:tab pos="6454775" algn="r"/>
              </a:tabLst>
            </a:pPr>
            <a:r>
              <a:rPr lang="en-US" sz="2400" dirty="0"/>
              <a:t>New electron storage ring 5 – 18 GeV ring in RHIC tunnel</a:t>
            </a:r>
            <a:endParaRPr lang="en-US" sz="2400" dirty="0">
              <a:cs typeface="Arial"/>
            </a:endParaRPr>
          </a:p>
          <a:p>
            <a:pPr marL="285750" indent="-2857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  <a:tabLst>
                <a:tab pos="6454775" algn="r"/>
              </a:tabLst>
            </a:pPr>
            <a:r>
              <a:rPr lang="en-US" sz="2400" dirty="0"/>
              <a:t>High luminosity interaction region and new detector </a:t>
            </a:r>
            <a:r>
              <a:rPr lang="en-US" sz="2400" dirty="0" err="1"/>
              <a:t>ePIC</a:t>
            </a:r>
            <a:endParaRPr lang="en-US" sz="2400" dirty="0">
              <a:cs typeface="Arial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0F00EF5-C122-1064-5836-5B9398A3B734}"/>
              </a:ext>
            </a:extLst>
          </p:cNvPr>
          <p:cNvSpPr txBox="1">
            <a:spLocks/>
          </p:cNvSpPr>
          <p:nvPr/>
        </p:nvSpPr>
        <p:spPr>
          <a:xfrm>
            <a:off x="287602" y="163596"/>
            <a:ext cx="10450513" cy="6951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04ADE2"/>
                </a:solidFill>
              </a:rPr>
              <a:t>Electron Ion Collider</a:t>
            </a:r>
            <a:endParaRPr lang="en-CA" b="1" dirty="0">
              <a:solidFill>
                <a:srgbClr val="04ADE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030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EEF3B-335F-0D9C-F608-AF36CCC30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DD1A-1350-0DFB-907E-8BE91B9B6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061" y="154551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US" sz="2800" b="1" dirty="0"/>
              <a:t>BIC End of Sector (ESB) Boxes </a:t>
            </a:r>
            <a:endParaRPr lang="en-CA" sz="28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3640D2-85A1-596B-6B8D-F6C774EB2C89}"/>
              </a:ext>
            </a:extLst>
          </p:cNvPr>
          <p:cNvSpPr txBox="1"/>
          <p:nvPr/>
        </p:nvSpPr>
        <p:spPr>
          <a:xfrm>
            <a:off x="264208" y="702469"/>
            <a:ext cx="6529998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Each of the 96 ESBs contain 60 optical light guides and optical silicon interfaces coupled to silicon photomultipliers (</a:t>
            </a:r>
            <a:r>
              <a:rPr lang="en-US" sz="2400" dirty="0" err="1"/>
              <a:t>SiPM</a:t>
            </a:r>
            <a:r>
              <a:rPr lang="en-US" sz="2400" dirty="0"/>
              <a:t>), </a:t>
            </a:r>
            <a:r>
              <a:rPr lang="en-US" sz="2400" dirty="0" err="1"/>
              <a:t>AstroPix</a:t>
            </a:r>
            <a:r>
              <a:rPr lang="en-US" sz="2400" dirty="0"/>
              <a:t> End-of-Tray Cards (ETCs), field-programmable gate array (FPGA) boards to combine </a:t>
            </a:r>
            <a:r>
              <a:rPr lang="en-US" sz="2400" dirty="0" err="1"/>
              <a:t>SiPM</a:t>
            </a:r>
            <a:r>
              <a:rPr lang="en-US" sz="2400" dirty="0"/>
              <a:t> and ETC signals into streaming readout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ESBs require cooling to stabilize the </a:t>
            </a:r>
            <a:r>
              <a:rPr lang="en-US" sz="2400" dirty="0" err="1"/>
              <a:t>SiPMs</a:t>
            </a:r>
            <a:r>
              <a:rPr lang="en-US" sz="2400" dirty="0"/>
              <a:t> and remove heat from ETCs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All components will be surrounded by a light-tight enclosure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Design faces considerable challenges for installation and future maintenance due to limited space, particularly in the electron-going direction and inner radius of the BIC.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91115-7C0D-91D4-3D6A-2BDF471321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75" t="17992" r="55037" b="4075"/>
          <a:stretch>
            <a:fillRect/>
          </a:stretch>
        </p:blipFill>
        <p:spPr>
          <a:xfrm>
            <a:off x="6985799" y="593093"/>
            <a:ext cx="5206201" cy="537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5E643-296D-33C0-DE6E-850822DF6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33" y="109105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sz="2800" b="1" dirty="0"/>
              <a:t>EIC Challenges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E7E98CC-72C1-B99E-7B24-1E3A589A34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874" t="34790" r="2567" b="6415"/>
          <a:stretch>
            <a:fillRect/>
          </a:stretch>
        </p:blipFill>
        <p:spPr>
          <a:xfrm>
            <a:off x="6096000" y="785207"/>
            <a:ext cx="5938367" cy="54650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EC0846C-AF25-A87F-D74D-F85030102A29}"/>
              </a:ext>
            </a:extLst>
          </p:cNvPr>
          <p:cNvSpPr txBox="1"/>
          <p:nvPr/>
        </p:nvSpPr>
        <p:spPr>
          <a:xfrm>
            <a:off x="331305" y="724283"/>
            <a:ext cx="555266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400" dirty="0"/>
              <a:t>The Electron Ion Collider is the most challenging and complex collider project to date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Constrained by existing tunnel, hadron source and infrastructure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Broad energy range, radial off-set of hadrons to match synchronism with electrons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High currents and polarization in both electrons and hadrons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Crab cavities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Very tight phase and amplitude noise requirements</a:t>
            </a:r>
            <a:endParaRPr lang="en-CA" sz="2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Hadron cooling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014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D0D82-F142-4500-EAC1-6A9B0A4C4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74" y="82035"/>
            <a:ext cx="9258993" cy="676102"/>
          </a:xfrm>
          <a:solidFill>
            <a:schemeClr val="bg1"/>
          </a:solidFill>
        </p:spPr>
        <p:txBody>
          <a:bodyPr/>
          <a:lstStyle/>
          <a:p>
            <a:r>
              <a:rPr lang="en-CA" sz="2800" b="1" dirty="0"/>
              <a:t>Canada and EIC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512EF8-9808-2EEC-9944-27E5CF82E3BC}"/>
              </a:ext>
            </a:extLst>
          </p:cNvPr>
          <p:cNvSpPr txBox="1"/>
          <p:nvPr/>
        </p:nvSpPr>
        <p:spPr>
          <a:xfrm>
            <a:off x="457201" y="630226"/>
            <a:ext cx="6373257" cy="615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>
                <a:effectLst/>
                <a:ea typeface="Calibri" panose="020F0502020204030204" pitchFamily="34" charset="0"/>
              </a:rPr>
              <a:t>The Canadian subatomic physics community is strongly supporting participation in the EIC program. In the 2022–2026 Canadian Subatomic Physics Long Range Plan, the community named the EIC as a “flagship program with broad outcomes.”</a:t>
            </a:r>
            <a:endParaRPr lang="en-CA" sz="2400" dirty="0">
              <a:ea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 Canadian collaboration with EIC Canada, TRIUMF and University partners is pursuing a CFI proposal in the 2025 IF competition.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 proposal leverages technical know-how at TRIUMF and partnering universities, engages Canadian industry in cutting edge accelerator technology while training next generation HQP.</a:t>
            </a:r>
          </a:p>
        </p:txBody>
      </p:sp>
      <p:pic>
        <p:nvPicPr>
          <p:cNvPr id="35" name="Picture 34" descr="A cover of a report&#10;&#10;Description automatically generated">
            <a:extLst>
              <a:ext uri="{FF2B5EF4-FFF2-40B4-BE49-F238E27FC236}">
                <a16:creationId xmlns:a16="http://schemas.microsoft.com/office/drawing/2014/main" id="{BB180E52-E594-52BC-EEAC-48B8171243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07" b="28889"/>
          <a:stretch/>
        </p:blipFill>
        <p:spPr>
          <a:xfrm>
            <a:off x="7426184" y="0"/>
            <a:ext cx="4308615" cy="381062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65BF1F7-C81D-A8FB-1E4B-EC6198A2FF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1" t="16444" r="42743" b="20255"/>
          <a:stretch/>
        </p:blipFill>
        <p:spPr>
          <a:xfrm>
            <a:off x="7426184" y="3892658"/>
            <a:ext cx="4308615" cy="276010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897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76A74-C7B7-41C5-9748-F4BFF64878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EC2C609-9F7F-4492-8215-CFECE7CAACE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13233" y="179057"/>
            <a:ext cx="10450513" cy="1014413"/>
          </a:xfrm>
        </p:spPr>
        <p:txBody>
          <a:bodyPr/>
          <a:lstStyle/>
          <a:p>
            <a:r>
              <a:rPr lang="en-CA" sz="2800" b="1" dirty="0"/>
              <a:t>A Canadian contribution</a:t>
            </a:r>
            <a:r>
              <a:rPr lang="en-CA" sz="2800" dirty="0"/>
              <a:t> to EIC</a:t>
            </a:r>
            <a:endParaRPr lang="en-CA" sz="2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0869EC-62CA-4D80-9DD8-5ECF94E2303E}"/>
              </a:ext>
            </a:extLst>
          </p:cNvPr>
          <p:cNvSpPr txBox="1"/>
          <p:nvPr/>
        </p:nvSpPr>
        <p:spPr>
          <a:xfrm flipH="1">
            <a:off x="487156" y="895003"/>
            <a:ext cx="7009858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3200" dirty="0"/>
              <a:t>Discussions with EIC have identified two potential deliverables for in kind contributions from Canada</a:t>
            </a:r>
          </a:p>
          <a:p>
            <a:pPr marL="742950" lvl="2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3200" dirty="0"/>
              <a:t>394 MHz crab cavities for the hadron ring – led by TRIUMF and UVic</a:t>
            </a:r>
          </a:p>
          <a:p>
            <a:pPr marL="742950" lvl="2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r>
              <a:rPr lang="en-US" sz="3200" b="0" i="0" u="none" strike="noStrike" baseline="0" dirty="0"/>
              <a:t>Barrel Imaging Calorimeter subsystem of the </a:t>
            </a:r>
            <a:r>
              <a:rPr lang="en-US" sz="3200" b="0" i="0" u="none" strike="noStrike" baseline="0" dirty="0" err="1"/>
              <a:t>ePIC</a:t>
            </a:r>
            <a:r>
              <a:rPr lang="en-US" sz="3200" b="0" i="0" u="none" strike="noStrike" baseline="0" dirty="0"/>
              <a:t> detector – led by the U. of Regina and the U. of Manitoba</a:t>
            </a:r>
            <a:endParaRPr lang="en-US" sz="3200" dirty="0"/>
          </a:p>
          <a:p>
            <a:pPr marL="285750" lvl="1" indent="-285750">
              <a:spcBef>
                <a:spcPts val="600"/>
              </a:spcBef>
              <a:buClr>
                <a:srgbClr val="04ADE2"/>
              </a:buClr>
              <a:buFont typeface="Wingdings" panose="05000000000000000000" pitchFamily="2" charset="2"/>
              <a:buChar char="§"/>
            </a:pPr>
            <a:endParaRPr lang="en-CA" sz="2400" dirty="0"/>
          </a:p>
        </p:txBody>
      </p:sp>
      <p:sp>
        <p:nvSpPr>
          <p:cNvPr id="2" name="AutoShape 2" descr="Home">
            <a:extLst>
              <a:ext uri="{FF2B5EF4-FFF2-40B4-BE49-F238E27FC236}">
                <a16:creationId xmlns:a16="http://schemas.microsoft.com/office/drawing/2014/main" id="{5C5CC614-45F4-0BCC-362B-5B19A8BC2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2346385"/>
            <a:ext cx="1235015" cy="123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5" name="AutoShape 4" descr="Home">
            <a:extLst>
              <a:ext uri="{FF2B5EF4-FFF2-40B4-BE49-F238E27FC236}">
                <a16:creationId xmlns:a16="http://schemas.microsoft.com/office/drawing/2014/main" id="{12483203-20C7-BD6A-EF3E-21F9769897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2149415"/>
            <a:ext cx="1431985" cy="143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D4C87C-E364-BC6C-F983-22616046E7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42" t="31341" r="75488" b="51081"/>
          <a:stretch/>
        </p:blipFill>
        <p:spPr>
          <a:xfrm>
            <a:off x="8409831" y="1742465"/>
            <a:ext cx="2632880" cy="12613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773926-023F-B142-9D36-0DEFFC00F0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98" t="17107" r="76597" b="73082"/>
          <a:stretch/>
        </p:blipFill>
        <p:spPr>
          <a:xfrm>
            <a:off x="8409831" y="4291251"/>
            <a:ext cx="2637013" cy="6728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7AB8FD-0DC5-AF21-D681-03FCB660AE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25" t="12578" r="70385" b="78630"/>
          <a:stretch/>
        </p:blipFill>
        <p:spPr>
          <a:xfrm>
            <a:off x="8409831" y="5226250"/>
            <a:ext cx="2751827" cy="602952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38A32E1-4E76-C17B-4C9C-B0C19AA449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t="36001" r="2743" b="37374"/>
          <a:stretch/>
        </p:blipFill>
        <p:spPr bwMode="auto">
          <a:xfrm>
            <a:off x="8333605" y="1077007"/>
            <a:ext cx="2828053" cy="54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University of Regina – Crown Education">
            <a:extLst>
              <a:ext uri="{FF2B5EF4-FFF2-40B4-BE49-F238E27FC236}">
                <a16:creationId xmlns:a16="http://schemas.microsoft.com/office/drawing/2014/main" id="{CE1A26A7-B67E-EDE1-6C53-42EEE393D6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1" t="21585" r="16619" b="40830"/>
          <a:stretch>
            <a:fillRect/>
          </a:stretch>
        </p:blipFill>
        <p:spPr bwMode="auto">
          <a:xfrm>
            <a:off x="8413964" y="3149616"/>
            <a:ext cx="2632880" cy="86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37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944C7-55F7-7931-8E3F-2F57FA3C4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B4D18-1BD2-62E4-4E98-D9CE93BF0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54" y="2878512"/>
            <a:ext cx="8128001" cy="676102"/>
          </a:xfrm>
        </p:spPr>
        <p:txBody>
          <a:bodyPr/>
          <a:lstStyle/>
          <a:p>
            <a:pPr algn="ctr"/>
            <a:r>
              <a:rPr lang="en-US" b="1" dirty="0"/>
              <a:t>Barrel Imaging Calorimeter</a:t>
            </a:r>
          </a:p>
        </p:txBody>
      </p:sp>
    </p:spTree>
    <p:extLst>
      <p:ext uri="{BB962C8B-B14F-4D97-AF65-F5344CB8AC3E}">
        <p14:creationId xmlns:p14="http://schemas.microsoft.com/office/powerpoint/2010/main" val="2174239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425C3-0D79-9A8C-B239-F0E479BBC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656" y="263695"/>
            <a:ext cx="8953827" cy="650329"/>
          </a:xfrm>
        </p:spPr>
        <p:txBody>
          <a:bodyPr>
            <a:normAutofit/>
          </a:bodyPr>
          <a:lstStyle/>
          <a:p>
            <a:r>
              <a:rPr lang="en-CA" sz="2800" dirty="0"/>
              <a:t>The </a:t>
            </a:r>
            <a:r>
              <a:rPr lang="en-CA" sz="2800" dirty="0" err="1"/>
              <a:t>ePIC</a:t>
            </a:r>
            <a:r>
              <a:rPr lang="en-CA" sz="2800" dirty="0"/>
              <a:t> Detector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6FEC431-0E93-2A79-1D64-93D630E171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r="9615" b="25402"/>
          <a:stretch>
            <a:fillRect/>
          </a:stretch>
        </p:blipFill>
        <p:spPr>
          <a:xfrm>
            <a:off x="4944769" y="1103207"/>
            <a:ext cx="7163122" cy="44867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18ACB3-1A83-D703-C541-4BAF7FEE058D}"/>
              </a:ext>
            </a:extLst>
          </p:cNvPr>
          <p:cNvSpPr txBox="1"/>
          <p:nvPr/>
        </p:nvSpPr>
        <p:spPr>
          <a:xfrm>
            <a:off x="6897536" y="5430084"/>
            <a:ext cx="3329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9.5 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606C332-6F9F-3B0A-A459-35A0C18A54D1}"/>
              </a:ext>
            </a:extLst>
          </p:cNvPr>
          <p:cNvCxnSpPr/>
          <p:nvPr/>
        </p:nvCxnSpPr>
        <p:spPr>
          <a:xfrm>
            <a:off x="8950623" y="5649092"/>
            <a:ext cx="298474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EA3A32-04C7-5A07-AD8E-4273495B35CD}"/>
              </a:ext>
            </a:extLst>
          </p:cNvPr>
          <p:cNvCxnSpPr>
            <a:cxnSpLocks/>
          </p:cNvCxnSpPr>
          <p:nvPr/>
        </p:nvCxnSpPr>
        <p:spPr>
          <a:xfrm flipH="1">
            <a:off x="5379287" y="5649092"/>
            <a:ext cx="277195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CDB041A-BD9D-EAE8-4B83-EDA60B9147B7}"/>
              </a:ext>
            </a:extLst>
          </p:cNvPr>
          <p:cNvSpPr txBox="1"/>
          <p:nvPr/>
        </p:nvSpPr>
        <p:spPr>
          <a:xfrm>
            <a:off x="5293023" y="376371"/>
            <a:ext cx="3450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rgbClr val="FF0000"/>
                </a:solidFill>
              </a:rPr>
              <a:t>Barrel Imaging Calorimeter (BIC)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E66773-0EFB-384F-7F45-044F9C80EB7F}"/>
              </a:ext>
            </a:extLst>
          </p:cNvPr>
          <p:cNvCxnSpPr>
            <a:cxnSpLocks/>
          </p:cNvCxnSpPr>
          <p:nvPr/>
        </p:nvCxnSpPr>
        <p:spPr>
          <a:xfrm>
            <a:off x="7190834" y="1207320"/>
            <a:ext cx="960408" cy="14668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0DB689C-F91E-1A80-D38D-FDDD33360FBD}"/>
              </a:ext>
            </a:extLst>
          </p:cNvPr>
          <p:cNvSpPr txBox="1"/>
          <p:nvPr/>
        </p:nvSpPr>
        <p:spPr>
          <a:xfrm>
            <a:off x="4471416" y="2822703"/>
            <a:ext cx="1133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/>
              <a:t>5.3 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B3A83F-B846-5169-DC3A-493EEDCE064E}"/>
              </a:ext>
            </a:extLst>
          </p:cNvPr>
          <p:cNvCxnSpPr>
            <a:cxnSpLocks/>
          </p:cNvCxnSpPr>
          <p:nvPr/>
        </p:nvCxnSpPr>
        <p:spPr>
          <a:xfrm flipV="1">
            <a:off x="5021463" y="1397477"/>
            <a:ext cx="0" cy="13974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A75F6A5-86A8-B8E7-FBC6-60A272A5F581}"/>
              </a:ext>
            </a:extLst>
          </p:cNvPr>
          <p:cNvCxnSpPr>
            <a:cxnSpLocks/>
          </p:cNvCxnSpPr>
          <p:nvPr/>
        </p:nvCxnSpPr>
        <p:spPr>
          <a:xfrm>
            <a:off x="5021463" y="3381064"/>
            <a:ext cx="0" cy="18316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20B34D-7AE6-A610-BE0A-A057963D8FE0}"/>
              </a:ext>
            </a:extLst>
          </p:cNvPr>
          <p:cNvSpPr txBox="1"/>
          <p:nvPr/>
        </p:nvSpPr>
        <p:spPr>
          <a:xfrm>
            <a:off x="151438" y="914024"/>
            <a:ext cx="425146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EIC baseline scope has a single detector at the south collision point – the </a:t>
            </a:r>
            <a:r>
              <a:rPr lang="en-CA" sz="2400" dirty="0" err="1"/>
              <a:t>ePIC</a:t>
            </a:r>
            <a:r>
              <a:rPr lang="en-CA" sz="2400" dirty="0"/>
              <a:t> detector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BIC is an innovative particle-imaging hybrid calorimeter that interleaves lead-scintillating-fiber calorimetry matrices (for neutral-particle energy measurement) to an advanced silicon-based tracker (for submillimeter charged-particle tracking </a:t>
            </a:r>
            <a:r>
              <a:rPr lang="en-CA" sz="2400" dirty="0"/>
              <a:t>precision).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56D874-D1FB-2C9E-DC69-5F63A10DAB1C}"/>
              </a:ext>
            </a:extLst>
          </p:cNvPr>
          <p:cNvSpPr txBox="1"/>
          <p:nvPr/>
        </p:nvSpPr>
        <p:spPr>
          <a:xfrm>
            <a:off x="4787103" y="6040265"/>
            <a:ext cx="67282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00B0F0"/>
                </a:solidFill>
                <a:effectLst/>
              </a:rPr>
              <a:t>Tuesday DNP T1-6 10:15AM `The Barrel Imaging Calorimeter for the </a:t>
            </a:r>
            <a:r>
              <a:rPr lang="en-US" i="0" dirty="0" err="1">
                <a:solidFill>
                  <a:srgbClr val="00B0F0"/>
                </a:solidFill>
                <a:effectLst/>
              </a:rPr>
              <a:t>ePIC</a:t>
            </a:r>
            <a:r>
              <a:rPr lang="en-US" i="0" dirty="0">
                <a:solidFill>
                  <a:srgbClr val="00B0F0"/>
                </a:solidFill>
                <a:effectLst/>
              </a:rPr>
              <a:t> Experiment at EIC’,  </a:t>
            </a:r>
            <a:r>
              <a:rPr lang="en-CA" dirty="0">
                <a:solidFill>
                  <a:srgbClr val="00B0F0"/>
                </a:solidFill>
              </a:rPr>
              <a:t> Tegan Beattie</a:t>
            </a:r>
            <a:endParaRPr lang="en-US" i="0" dirty="0"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3458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F9144-09B5-8C5D-3B57-592CCCCC5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84EC5542-A04C-CE02-7D96-59711FFE65F4}"/>
              </a:ext>
            </a:extLst>
          </p:cNvPr>
          <p:cNvSpPr txBox="1"/>
          <p:nvPr/>
        </p:nvSpPr>
        <p:spPr>
          <a:xfrm>
            <a:off x="173118" y="701663"/>
            <a:ext cx="633675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Canadian contributions will support the Barrel Imaging  Calorimeter (BIC)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BIC is comprised of 48 sectors each sector consisting of 12 Pb/</a:t>
            </a:r>
            <a:r>
              <a:rPr lang="en-CA" sz="2000" dirty="0" err="1"/>
              <a:t>ScFi</a:t>
            </a:r>
            <a:r>
              <a:rPr lang="en-CA" sz="2000" dirty="0"/>
              <a:t> calorimetry layers and 4 tracking layers (</a:t>
            </a:r>
            <a:r>
              <a:rPr lang="en-CA" sz="2000" dirty="0" err="1"/>
              <a:t>AstroPix</a:t>
            </a:r>
            <a:r>
              <a:rPr lang="en-CA" sz="2000" dirty="0"/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End of Sector Boxes (ESB) (two per sector) contain light guides and </a:t>
            </a:r>
            <a:r>
              <a:rPr lang="en-US" sz="2000" dirty="0"/>
              <a:t>silicon photomultipliers (</a:t>
            </a:r>
            <a:r>
              <a:rPr lang="en-US" sz="2000" dirty="0" err="1"/>
              <a:t>SiPMs</a:t>
            </a:r>
            <a:r>
              <a:rPr lang="en-US" sz="2000" dirty="0"/>
              <a:t>) to convert optical light into electrical signals.</a:t>
            </a:r>
            <a:endParaRPr lang="en-CA" sz="2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Canadian contributions include: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Construction of 96 end-of-sector boxes (ESB) each box with 60 optical light guides and </a:t>
            </a:r>
            <a:r>
              <a:rPr lang="en-US" sz="2000" dirty="0" err="1"/>
              <a:t>SiPMs</a:t>
            </a:r>
            <a:r>
              <a:rPr lang="en-US" sz="2000" dirty="0"/>
              <a:t> (5 per Pb/</a:t>
            </a:r>
            <a:r>
              <a:rPr lang="en-US" sz="2000" dirty="0" err="1"/>
              <a:t>ScFi</a:t>
            </a:r>
            <a:r>
              <a:rPr lang="en-US" sz="2000" dirty="0"/>
              <a:t> layer)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Training towards </a:t>
            </a:r>
            <a:r>
              <a:rPr lang="en-US" sz="2000" dirty="0"/>
              <a:t>scintillating fiber and lead sheet sampling calorimeter (Pb/</a:t>
            </a:r>
            <a:r>
              <a:rPr lang="en-US" sz="2000" dirty="0" err="1"/>
              <a:t>ScFi</a:t>
            </a:r>
            <a:r>
              <a:rPr lang="en-US" sz="2000" dirty="0"/>
              <a:t> layers) – 12 per sector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Design faces considerable challenges due to limited available space</a:t>
            </a:r>
            <a:endParaRPr lang="en-CA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B09DEA6A-D9BC-D9B5-236F-25132BF2EB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21" t="23278" r="56395" b="31102"/>
          <a:stretch>
            <a:fillRect/>
          </a:stretch>
        </p:blipFill>
        <p:spPr>
          <a:xfrm>
            <a:off x="6782498" y="123395"/>
            <a:ext cx="4792094" cy="341379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261F8E3-D701-BC41-818E-530199726367}"/>
              </a:ext>
            </a:extLst>
          </p:cNvPr>
          <p:cNvSpPr txBox="1">
            <a:spLocks/>
          </p:cNvSpPr>
          <p:nvPr/>
        </p:nvSpPr>
        <p:spPr>
          <a:xfrm>
            <a:off x="198409" y="123395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i="0" kern="1200">
                <a:solidFill>
                  <a:srgbClr val="00A9FF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sz="2800" dirty="0"/>
              <a:t>Barrel Imaging Calorimeter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B1537F0-0E8E-22D2-92AA-F018FB56056E}"/>
              </a:ext>
            </a:extLst>
          </p:cNvPr>
          <p:cNvGrpSpPr/>
          <p:nvPr/>
        </p:nvGrpSpPr>
        <p:grpSpPr>
          <a:xfrm>
            <a:off x="6492633" y="3537188"/>
            <a:ext cx="5081959" cy="3305605"/>
            <a:chOff x="572889" y="2468879"/>
            <a:chExt cx="5646177" cy="364845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8B0D7FE-2491-5359-35DE-45127EC3A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095" t="30606" r="52813" b="28720"/>
            <a:stretch>
              <a:fillRect/>
            </a:stretch>
          </p:blipFill>
          <p:spPr>
            <a:xfrm>
              <a:off x="572889" y="2468879"/>
              <a:ext cx="5646177" cy="3648457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437D7D5-361A-48A2-68F3-5F5156B6D931}"/>
                </a:ext>
              </a:extLst>
            </p:cNvPr>
            <p:cNvSpPr/>
            <p:nvPr/>
          </p:nvSpPr>
          <p:spPr>
            <a:xfrm>
              <a:off x="3913632" y="2468880"/>
              <a:ext cx="2002536" cy="1243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A79E451-4F66-38FB-9D09-C1722BABF00A}"/>
              </a:ext>
            </a:extLst>
          </p:cNvPr>
          <p:cNvSpPr txBox="1"/>
          <p:nvPr/>
        </p:nvSpPr>
        <p:spPr>
          <a:xfrm>
            <a:off x="8645975" y="338328"/>
            <a:ext cx="1589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66FF33"/>
                </a:solidFill>
              </a:rPr>
              <a:t>435 cm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6CE36CB-F292-263F-D569-124B03F5CFFB}"/>
              </a:ext>
            </a:extLst>
          </p:cNvPr>
          <p:cNvCxnSpPr/>
          <p:nvPr/>
        </p:nvCxnSpPr>
        <p:spPr>
          <a:xfrm flipH="1">
            <a:off x="7585271" y="530352"/>
            <a:ext cx="1060704" cy="0"/>
          </a:xfrm>
          <a:prstGeom prst="straightConnector1">
            <a:avLst/>
          </a:prstGeom>
          <a:ln w="5715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B3F742-2815-C1B7-514A-0FE32DA51860}"/>
              </a:ext>
            </a:extLst>
          </p:cNvPr>
          <p:cNvCxnSpPr>
            <a:cxnSpLocks/>
          </p:cNvCxnSpPr>
          <p:nvPr/>
        </p:nvCxnSpPr>
        <p:spPr>
          <a:xfrm>
            <a:off x="9516948" y="530352"/>
            <a:ext cx="1630680" cy="24908"/>
          </a:xfrm>
          <a:prstGeom prst="straightConnector1">
            <a:avLst/>
          </a:prstGeom>
          <a:ln w="57150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7DDF87-9DE6-6A6C-D112-1A6631C80368}"/>
              </a:ext>
            </a:extLst>
          </p:cNvPr>
          <p:cNvCxnSpPr/>
          <p:nvPr/>
        </p:nvCxnSpPr>
        <p:spPr>
          <a:xfrm flipV="1">
            <a:off x="10986441" y="1361661"/>
            <a:ext cx="672548" cy="102704"/>
          </a:xfrm>
          <a:prstGeom prst="line">
            <a:avLst/>
          </a:prstGeom>
          <a:ln w="38100">
            <a:solidFill>
              <a:srgbClr val="66F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4304BDD-E0AF-D7FC-CB8E-5B022E2025D4}"/>
              </a:ext>
            </a:extLst>
          </p:cNvPr>
          <p:cNvSpPr/>
          <p:nvPr/>
        </p:nvSpPr>
        <p:spPr>
          <a:xfrm>
            <a:off x="10338138" y="1338211"/>
            <a:ext cx="1666024" cy="3378983"/>
          </a:xfrm>
          <a:custGeom>
            <a:avLst/>
            <a:gdLst>
              <a:gd name="connsiteX0" fmla="*/ 1240722 w 1666024"/>
              <a:gd name="connsiteY0" fmla="*/ 44022 h 3378983"/>
              <a:gd name="connsiteX1" fmla="*/ 1246038 w 1666024"/>
              <a:gd name="connsiteY1" fmla="*/ 1491 h 3378983"/>
              <a:gd name="connsiteX2" fmla="*/ 1240722 w 1666024"/>
              <a:gd name="connsiteY2" fmla="*/ 22756 h 3378983"/>
              <a:gd name="connsiteX3" fmla="*/ 1235406 w 1666024"/>
              <a:gd name="connsiteY3" fmla="*/ 38705 h 3378983"/>
              <a:gd name="connsiteX4" fmla="*/ 1437424 w 1666024"/>
              <a:gd name="connsiteY4" fmla="*/ 44022 h 3378983"/>
              <a:gd name="connsiteX5" fmla="*/ 1458689 w 1666024"/>
              <a:gd name="connsiteY5" fmla="*/ 59970 h 3378983"/>
              <a:gd name="connsiteX6" fmla="*/ 1474638 w 1666024"/>
              <a:gd name="connsiteY6" fmla="*/ 65287 h 3378983"/>
              <a:gd name="connsiteX7" fmla="*/ 1506536 w 1666024"/>
              <a:gd name="connsiteY7" fmla="*/ 113133 h 3378983"/>
              <a:gd name="connsiteX8" fmla="*/ 1522485 w 1666024"/>
              <a:gd name="connsiteY8" fmla="*/ 118449 h 3378983"/>
              <a:gd name="connsiteX9" fmla="*/ 1538433 w 1666024"/>
              <a:gd name="connsiteY9" fmla="*/ 134398 h 3378983"/>
              <a:gd name="connsiteX10" fmla="*/ 1549066 w 1666024"/>
              <a:gd name="connsiteY10" fmla="*/ 160980 h 3378983"/>
              <a:gd name="connsiteX11" fmla="*/ 1575647 w 1666024"/>
              <a:gd name="connsiteY11" fmla="*/ 203510 h 3378983"/>
              <a:gd name="connsiteX12" fmla="*/ 1580964 w 1666024"/>
              <a:gd name="connsiteY12" fmla="*/ 219459 h 3378983"/>
              <a:gd name="connsiteX13" fmla="*/ 1586280 w 1666024"/>
              <a:gd name="connsiteY13" fmla="*/ 251356 h 3378983"/>
              <a:gd name="connsiteX14" fmla="*/ 1596913 w 1666024"/>
              <a:gd name="connsiteY14" fmla="*/ 267305 h 3378983"/>
              <a:gd name="connsiteX15" fmla="*/ 1607545 w 1666024"/>
              <a:gd name="connsiteY15" fmla="*/ 309836 h 3378983"/>
              <a:gd name="connsiteX16" fmla="*/ 1618178 w 1666024"/>
              <a:gd name="connsiteY16" fmla="*/ 331101 h 3378983"/>
              <a:gd name="connsiteX17" fmla="*/ 1623494 w 1666024"/>
              <a:gd name="connsiteY17" fmla="*/ 352366 h 3378983"/>
              <a:gd name="connsiteX18" fmla="*/ 1634126 w 1666024"/>
              <a:gd name="connsiteY18" fmla="*/ 639445 h 3378983"/>
              <a:gd name="connsiteX19" fmla="*/ 1644759 w 1666024"/>
              <a:gd name="connsiteY19" fmla="*/ 767036 h 3378983"/>
              <a:gd name="connsiteX20" fmla="*/ 1650075 w 1666024"/>
              <a:gd name="connsiteY20" fmla="*/ 836147 h 3378983"/>
              <a:gd name="connsiteX21" fmla="*/ 1666024 w 1666024"/>
              <a:gd name="connsiteY21" fmla="*/ 921208 h 3378983"/>
              <a:gd name="connsiteX22" fmla="*/ 1655392 w 1666024"/>
              <a:gd name="connsiteY22" fmla="*/ 1112594 h 3378983"/>
              <a:gd name="connsiteX23" fmla="*/ 1650075 w 1666024"/>
              <a:gd name="connsiteY23" fmla="*/ 1139175 h 3378983"/>
              <a:gd name="connsiteX24" fmla="*/ 1639443 w 1666024"/>
              <a:gd name="connsiteY24" fmla="*/ 1165756 h 3378983"/>
              <a:gd name="connsiteX25" fmla="*/ 1628810 w 1666024"/>
              <a:gd name="connsiteY25" fmla="*/ 1325245 h 3378983"/>
              <a:gd name="connsiteX26" fmla="*/ 1623494 w 1666024"/>
              <a:gd name="connsiteY26" fmla="*/ 1362459 h 3378983"/>
              <a:gd name="connsiteX27" fmla="*/ 1607545 w 1666024"/>
              <a:gd name="connsiteY27" fmla="*/ 1394356 h 3378983"/>
              <a:gd name="connsiteX28" fmla="*/ 1596913 w 1666024"/>
              <a:gd name="connsiteY28" fmla="*/ 1420938 h 3378983"/>
              <a:gd name="connsiteX29" fmla="*/ 1580964 w 1666024"/>
              <a:gd name="connsiteY29" fmla="*/ 1543212 h 3378983"/>
              <a:gd name="connsiteX30" fmla="*/ 1575647 w 1666024"/>
              <a:gd name="connsiteY30" fmla="*/ 1575110 h 3378983"/>
              <a:gd name="connsiteX31" fmla="*/ 1543750 w 1666024"/>
              <a:gd name="connsiteY31" fmla="*/ 1787761 h 3378983"/>
              <a:gd name="connsiteX32" fmla="*/ 1538433 w 1666024"/>
              <a:gd name="connsiteY32" fmla="*/ 1819659 h 3378983"/>
              <a:gd name="connsiteX33" fmla="*/ 1527801 w 1666024"/>
              <a:gd name="connsiteY33" fmla="*/ 1894087 h 3378983"/>
              <a:gd name="connsiteX34" fmla="*/ 1517168 w 1666024"/>
              <a:gd name="connsiteY34" fmla="*/ 1931301 h 3378983"/>
              <a:gd name="connsiteX35" fmla="*/ 1511852 w 1666024"/>
              <a:gd name="connsiteY35" fmla="*/ 1973831 h 3378983"/>
              <a:gd name="connsiteX36" fmla="*/ 1506536 w 1666024"/>
              <a:gd name="connsiteY36" fmla="*/ 2000412 h 3378983"/>
              <a:gd name="connsiteX37" fmla="*/ 1501220 w 1666024"/>
              <a:gd name="connsiteY37" fmla="*/ 2048259 h 3378983"/>
              <a:gd name="connsiteX38" fmla="*/ 1490587 w 1666024"/>
              <a:gd name="connsiteY38" fmla="*/ 2101422 h 3378983"/>
              <a:gd name="connsiteX39" fmla="*/ 1485271 w 1666024"/>
              <a:gd name="connsiteY39" fmla="*/ 2138636 h 3378983"/>
              <a:gd name="connsiteX40" fmla="*/ 1474638 w 1666024"/>
              <a:gd name="connsiteY40" fmla="*/ 2186482 h 3378983"/>
              <a:gd name="connsiteX41" fmla="*/ 1458689 w 1666024"/>
              <a:gd name="connsiteY41" fmla="*/ 2213063 h 3378983"/>
              <a:gd name="connsiteX42" fmla="*/ 1453373 w 1666024"/>
              <a:gd name="connsiteY42" fmla="*/ 2229012 h 3378983"/>
              <a:gd name="connsiteX43" fmla="*/ 1416159 w 1666024"/>
              <a:gd name="connsiteY43" fmla="*/ 2266226 h 3378983"/>
              <a:gd name="connsiteX44" fmla="*/ 1400210 w 1666024"/>
              <a:gd name="connsiteY44" fmla="*/ 2298124 h 3378983"/>
              <a:gd name="connsiteX45" fmla="*/ 1384261 w 1666024"/>
              <a:gd name="connsiteY45" fmla="*/ 2314073 h 3378983"/>
              <a:gd name="connsiteX46" fmla="*/ 1362996 w 1666024"/>
              <a:gd name="connsiteY46" fmla="*/ 2340654 h 3378983"/>
              <a:gd name="connsiteX47" fmla="*/ 1341731 w 1666024"/>
              <a:gd name="connsiteY47" fmla="*/ 2393817 h 3378983"/>
              <a:gd name="connsiteX48" fmla="*/ 1325782 w 1666024"/>
              <a:gd name="connsiteY48" fmla="*/ 2409766 h 3378983"/>
              <a:gd name="connsiteX49" fmla="*/ 1267303 w 1666024"/>
              <a:gd name="connsiteY49" fmla="*/ 2516091 h 3378983"/>
              <a:gd name="connsiteX50" fmla="*/ 1240722 w 1666024"/>
              <a:gd name="connsiteY50" fmla="*/ 2542673 h 3378983"/>
              <a:gd name="connsiteX51" fmla="*/ 1203508 w 1666024"/>
              <a:gd name="connsiteY51" fmla="*/ 2585203 h 3378983"/>
              <a:gd name="connsiteX52" fmla="*/ 1171610 w 1666024"/>
              <a:gd name="connsiteY52" fmla="*/ 2606468 h 3378983"/>
              <a:gd name="connsiteX53" fmla="*/ 1118447 w 1666024"/>
              <a:gd name="connsiteY53" fmla="*/ 2664947 h 3378983"/>
              <a:gd name="connsiteX54" fmla="*/ 1065285 w 1666024"/>
              <a:gd name="connsiteY54" fmla="*/ 2760640 h 3378983"/>
              <a:gd name="connsiteX55" fmla="*/ 1049336 w 1666024"/>
              <a:gd name="connsiteY55" fmla="*/ 2787222 h 3378983"/>
              <a:gd name="connsiteX56" fmla="*/ 1038703 w 1666024"/>
              <a:gd name="connsiteY56" fmla="*/ 2808487 h 3378983"/>
              <a:gd name="connsiteX57" fmla="*/ 996173 w 1666024"/>
              <a:gd name="connsiteY57" fmla="*/ 2835068 h 3378983"/>
              <a:gd name="connsiteX58" fmla="*/ 980224 w 1666024"/>
              <a:gd name="connsiteY58" fmla="*/ 2845701 h 3378983"/>
              <a:gd name="connsiteX59" fmla="*/ 943010 w 1666024"/>
              <a:gd name="connsiteY59" fmla="*/ 2872282 h 3378983"/>
              <a:gd name="connsiteX60" fmla="*/ 895164 w 1666024"/>
              <a:gd name="connsiteY60" fmla="*/ 2909496 h 3378983"/>
              <a:gd name="connsiteX61" fmla="*/ 836685 w 1666024"/>
              <a:gd name="connsiteY61" fmla="*/ 2973291 h 3378983"/>
              <a:gd name="connsiteX62" fmla="*/ 826052 w 1666024"/>
              <a:gd name="connsiteY62" fmla="*/ 2999873 h 3378983"/>
              <a:gd name="connsiteX63" fmla="*/ 810103 w 1666024"/>
              <a:gd name="connsiteY63" fmla="*/ 3015822 h 3378983"/>
              <a:gd name="connsiteX64" fmla="*/ 788838 w 1666024"/>
              <a:gd name="connsiteY64" fmla="*/ 3042403 h 3378983"/>
              <a:gd name="connsiteX65" fmla="*/ 772889 w 1666024"/>
              <a:gd name="connsiteY65" fmla="*/ 3053036 h 3378983"/>
              <a:gd name="connsiteX66" fmla="*/ 719726 w 1666024"/>
              <a:gd name="connsiteY66" fmla="*/ 3090249 h 3378983"/>
              <a:gd name="connsiteX67" fmla="*/ 661247 w 1666024"/>
              <a:gd name="connsiteY67" fmla="*/ 3100882 h 3378983"/>
              <a:gd name="connsiteX68" fmla="*/ 608085 w 1666024"/>
              <a:gd name="connsiteY68" fmla="*/ 3116831 h 3378983"/>
              <a:gd name="connsiteX69" fmla="*/ 592136 w 1666024"/>
              <a:gd name="connsiteY69" fmla="*/ 3122147 h 3378983"/>
              <a:gd name="connsiteX70" fmla="*/ 570871 w 1666024"/>
              <a:gd name="connsiteY70" fmla="*/ 3127463 h 3378983"/>
              <a:gd name="connsiteX71" fmla="*/ 549606 w 1666024"/>
              <a:gd name="connsiteY71" fmla="*/ 3138096 h 3378983"/>
              <a:gd name="connsiteX72" fmla="*/ 523024 w 1666024"/>
              <a:gd name="connsiteY72" fmla="*/ 3154045 h 3378983"/>
              <a:gd name="connsiteX73" fmla="*/ 507075 w 1666024"/>
              <a:gd name="connsiteY73" fmla="*/ 3159361 h 3378983"/>
              <a:gd name="connsiteX74" fmla="*/ 448596 w 1666024"/>
              <a:gd name="connsiteY74" fmla="*/ 3191259 h 3378983"/>
              <a:gd name="connsiteX75" fmla="*/ 422015 w 1666024"/>
              <a:gd name="connsiteY75" fmla="*/ 3196575 h 3378983"/>
              <a:gd name="connsiteX76" fmla="*/ 315689 w 1666024"/>
              <a:gd name="connsiteY76" fmla="*/ 3239105 h 3378983"/>
              <a:gd name="connsiteX77" fmla="*/ 294424 w 1666024"/>
              <a:gd name="connsiteY77" fmla="*/ 3249738 h 3378983"/>
              <a:gd name="connsiteX78" fmla="*/ 267843 w 1666024"/>
              <a:gd name="connsiteY78" fmla="*/ 3255054 h 3378983"/>
              <a:gd name="connsiteX79" fmla="*/ 235945 w 1666024"/>
              <a:gd name="connsiteY79" fmla="*/ 3265687 h 3378983"/>
              <a:gd name="connsiteX80" fmla="*/ 209364 w 1666024"/>
              <a:gd name="connsiteY80" fmla="*/ 3276319 h 3378983"/>
              <a:gd name="connsiteX81" fmla="*/ 140252 w 1666024"/>
              <a:gd name="connsiteY81" fmla="*/ 3297584 h 3378983"/>
              <a:gd name="connsiteX82" fmla="*/ 87089 w 1666024"/>
              <a:gd name="connsiteY82" fmla="*/ 3313533 h 3378983"/>
              <a:gd name="connsiteX83" fmla="*/ 17978 w 1666024"/>
              <a:gd name="connsiteY83" fmla="*/ 3350747 h 3378983"/>
              <a:gd name="connsiteX84" fmla="*/ 44559 w 1666024"/>
              <a:gd name="connsiteY84" fmla="*/ 3318849 h 3378983"/>
              <a:gd name="connsiteX85" fmla="*/ 55192 w 1666024"/>
              <a:gd name="connsiteY85" fmla="*/ 3297584 h 3378983"/>
              <a:gd name="connsiteX86" fmla="*/ 81773 w 1666024"/>
              <a:gd name="connsiteY86" fmla="*/ 3281636 h 3378983"/>
              <a:gd name="connsiteX87" fmla="*/ 113671 w 1666024"/>
              <a:gd name="connsiteY87" fmla="*/ 3249738 h 3378983"/>
              <a:gd name="connsiteX88" fmla="*/ 145568 w 1666024"/>
              <a:gd name="connsiteY88" fmla="*/ 3228473 h 3378983"/>
              <a:gd name="connsiteX89" fmla="*/ 92406 w 1666024"/>
              <a:gd name="connsiteY89" fmla="*/ 3260370 h 3378983"/>
              <a:gd name="connsiteX90" fmla="*/ 76457 w 1666024"/>
              <a:gd name="connsiteY90" fmla="*/ 3271003 h 3378983"/>
              <a:gd name="connsiteX91" fmla="*/ 55192 w 1666024"/>
              <a:gd name="connsiteY91" fmla="*/ 3281636 h 3378983"/>
              <a:gd name="connsiteX92" fmla="*/ 39243 w 1666024"/>
              <a:gd name="connsiteY92" fmla="*/ 3308217 h 3378983"/>
              <a:gd name="connsiteX93" fmla="*/ 23294 w 1666024"/>
              <a:gd name="connsiteY93" fmla="*/ 3329482 h 3378983"/>
              <a:gd name="connsiteX94" fmla="*/ 12661 w 1666024"/>
              <a:gd name="connsiteY94" fmla="*/ 3356063 h 3378983"/>
              <a:gd name="connsiteX95" fmla="*/ 2029 w 1666024"/>
              <a:gd name="connsiteY95" fmla="*/ 3377329 h 3378983"/>
              <a:gd name="connsiteX96" fmla="*/ 55192 w 1666024"/>
              <a:gd name="connsiteY96" fmla="*/ 3361380 h 3378983"/>
              <a:gd name="connsiteX97" fmla="*/ 188099 w 1666024"/>
              <a:gd name="connsiteY97" fmla="*/ 3361380 h 337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1666024" h="3378983">
                <a:moveTo>
                  <a:pt x="1240722" y="44022"/>
                </a:moveTo>
                <a:cubicBezTo>
                  <a:pt x="1242494" y="29845"/>
                  <a:pt x="1246038" y="15778"/>
                  <a:pt x="1246038" y="1491"/>
                </a:cubicBezTo>
                <a:cubicBezTo>
                  <a:pt x="1246038" y="-5815"/>
                  <a:pt x="1242729" y="15731"/>
                  <a:pt x="1240722" y="22756"/>
                </a:cubicBezTo>
                <a:cubicBezTo>
                  <a:pt x="1239183" y="28144"/>
                  <a:pt x="1237178" y="33389"/>
                  <a:pt x="1235406" y="38705"/>
                </a:cubicBezTo>
                <a:cubicBezTo>
                  <a:pt x="1302745" y="40477"/>
                  <a:pt x="1370365" y="37635"/>
                  <a:pt x="1437424" y="44022"/>
                </a:cubicBezTo>
                <a:cubicBezTo>
                  <a:pt x="1446244" y="44862"/>
                  <a:pt x="1450996" y="55574"/>
                  <a:pt x="1458689" y="59970"/>
                </a:cubicBezTo>
                <a:cubicBezTo>
                  <a:pt x="1463555" y="62750"/>
                  <a:pt x="1469322" y="63515"/>
                  <a:pt x="1474638" y="65287"/>
                </a:cubicBezTo>
                <a:cubicBezTo>
                  <a:pt x="1479648" y="73636"/>
                  <a:pt x="1497677" y="105751"/>
                  <a:pt x="1506536" y="113133"/>
                </a:cubicBezTo>
                <a:cubicBezTo>
                  <a:pt x="1510841" y="116720"/>
                  <a:pt x="1517169" y="116677"/>
                  <a:pt x="1522485" y="118449"/>
                </a:cubicBezTo>
                <a:cubicBezTo>
                  <a:pt x="1527801" y="123765"/>
                  <a:pt x="1534448" y="128023"/>
                  <a:pt x="1538433" y="134398"/>
                </a:cubicBezTo>
                <a:cubicBezTo>
                  <a:pt x="1543491" y="142491"/>
                  <a:pt x="1545190" y="152259"/>
                  <a:pt x="1549066" y="160980"/>
                </a:cubicBezTo>
                <a:cubicBezTo>
                  <a:pt x="1559680" y="184861"/>
                  <a:pt x="1559396" y="181840"/>
                  <a:pt x="1575647" y="203510"/>
                </a:cubicBezTo>
                <a:cubicBezTo>
                  <a:pt x="1577419" y="208826"/>
                  <a:pt x="1579748" y="213988"/>
                  <a:pt x="1580964" y="219459"/>
                </a:cubicBezTo>
                <a:cubicBezTo>
                  <a:pt x="1583302" y="229981"/>
                  <a:pt x="1582871" y="241130"/>
                  <a:pt x="1586280" y="251356"/>
                </a:cubicBezTo>
                <a:cubicBezTo>
                  <a:pt x="1588301" y="257418"/>
                  <a:pt x="1593369" y="261989"/>
                  <a:pt x="1596913" y="267305"/>
                </a:cubicBezTo>
                <a:cubicBezTo>
                  <a:pt x="1600033" y="282904"/>
                  <a:pt x="1601415" y="295534"/>
                  <a:pt x="1607545" y="309836"/>
                </a:cubicBezTo>
                <a:cubicBezTo>
                  <a:pt x="1610667" y="317120"/>
                  <a:pt x="1614634" y="324013"/>
                  <a:pt x="1618178" y="331101"/>
                </a:cubicBezTo>
                <a:cubicBezTo>
                  <a:pt x="1619950" y="338189"/>
                  <a:pt x="1623228" y="345064"/>
                  <a:pt x="1623494" y="352366"/>
                </a:cubicBezTo>
                <a:cubicBezTo>
                  <a:pt x="1634124" y="644713"/>
                  <a:pt x="1599904" y="536772"/>
                  <a:pt x="1634126" y="639445"/>
                </a:cubicBezTo>
                <a:cubicBezTo>
                  <a:pt x="1647370" y="838071"/>
                  <a:pt x="1632370" y="630746"/>
                  <a:pt x="1644759" y="767036"/>
                </a:cubicBezTo>
                <a:cubicBezTo>
                  <a:pt x="1646851" y="790046"/>
                  <a:pt x="1646918" y="813259"/>
                  <a:pt x="1650075" y="836147"/>
                </a:cubicBezTo>
                <a:cubicBezTo>
                  <a:pt x="1654017" y="864724"/>
                  <a:pt x="1660708" y="892854"/>
                  <a:pt x="1666024" y="921208"/>
                </a:cubicBezTo>
                <a:cubicBezTo>
                  <a:pt x="1662981" y="1006410"/>
                  <a:pt x="1666065" y="1043222"/>
                  <a:pt x="1655392" y="1112594"/>
                </a:cubicBezTo>
                <a:cubicBezTo>
                  <a:pt x="1654018" y="1121525"/>
                  <a:pt x="1652671" y="1130520"/>
                  <a:pt x="1650075" y="1139175"/>
                </a:cubicBezTo>
                <a:cubicBezTo>
                  <a:pt x="1647333" y="1148315"/>
                  <a:pt x="1642987" y="1156896"/>
                  <a:pt x="1639443" y="1165756"/>
                </a:cubicBezTo>
                <a:cubicBezTo>
                  <a:pt x="1637912" y="1190247"/>
                  <a:pt x="1631477" y="1297244"/>
                  <a:pt x="1628810" y="1325245"/>
                </a:cubicBezTo>
                <a:cubicBezTo>
                  <a:pt x="1627622" y="1337719"/>
                  <a:pt x="1627179" y="1350483"/>
                  <a:pt x="1623494" y="1362459"/>
                </a:cubicBezTo>
                <a:cubicBezTo>
                  <a:pt x="1619998" y="1373821"/>
                  <a:pt x="1612464" y="1383534"/>
                  <a:pt x="1607545" y="1394356"/>
                </a:cubicBezTo>
                <a:cubicBezTo>
                  <a:pt x="1603596" y="1403044"/>
                  <a:pt x="1600457" y="1412077"/>
                  <a:pt x="1596913" y="1420938"/>
                </a:cubicBezTo>
                <a:cubicBezTo>
                  <a:pt x="1576921" y="1530891"/>
                  <a:pt x="1593894" y="1426845"/>
                  <a:pt x="1580964" y="1543212"/>
                </a:cubicBezTo>
                <a:cubicBezTo>
                  <a:pt x="1579774" y="1553925"/>
                  <a:pt x="1577171" y="1564439"/>
                  <a:pt x="1575647" y="1575110"/>
                </a:cubicBezTo>
                <a:cubicBezTo>
                  <a:pt x="1548558" y="1764737"/>
                  <a:pt x="1571734" y="1619866"/>
                  <a:pt x="1543750" y="1787761"/>
                </a:cubicBezTo>
                <a:cubicBezTo>
                  <a:pt x="1541978" y="1798394"/>
                  <a:pt x="1539957" y="1808988"/>
                  <a:pt x="1538433" y="1819659"/>
                </a:cubicBezTo>
                <a:cubicBezTo>
                  <a:pt x="1534889" y="1844468"/>
                  <a:pt x="1534686" y="1869990"/>
                  <a:pt x="1527801" y="1894087"/>
                </a:cubicBezTo>
                <a:lnTo>
                  <a:pt x="1517168" y="1931301"/>
                </a:lnTo>
                <a:cubicBezTo>
                  <a:pt x="1515396" y="1945478"/>
                  <a:pt x="1514024" y="1959710"/>
                  <a:pt x="1511852" y="1973831"/>
                </a:cubicBezTo>
                <a:cubicBezTo>
                  <a:pt x="1510478" y="1982762"/>
                  <a:pt x="1507814" y="1991467"/>
                  <a:pt x="1506536" y="2000412"/>
                </a:cubicBezTo>
                <a:cubicBezTo>
                  <a:pt x="1504267" y="2016298"/>
                  <a:pt x="1503723" y="2032408"/>
                  <a:pt x="1501220" y="2048259"/>
                </a:cubicBezTo>
                <a:cubicBezTo>
                  <a:pt x="1498401" y="2066110"/>
                  <a:pt x="1493728" y="2083625"/>
                  <a:pt x="1490587" y="2101422"/>
                </a:cubicBezTo>
                <a:cubicBezTo>
                  <a:pt x="1488409" y="2113762"/>
                  <a:pt x="1487176" y="2126251"/>
                  <a:pt x="1485271" y="2138636"/>
                </a:cubicBezTo>
                <a:cubicBezTo>
                  <a:pt x="1483457" y="2150428"/>
                  <a:pt x="1481062" y="2173633"/>
                  <a:pt x="1474638" y="2186482"/>
                </a:cubicBezTo>
                <a:cubicBezTo>
                  <a:pt x="1470017" y="2195724"/>
                  <a:pt x="1463310" y="2203821"/>
                  <a:pt x="1458689" y="2213063"/>
                </a:cubicBezTo>
                <a:cubicBezTo>
                  <a:pt x="1456183" y="2218075"/>
                  <a:pt x="1456874" y="2224636"/>
                  <a:pt x="1453373" y="2229012"/>
                </a:cubicBezTo>
                <a:cubicBezTo>
                  <a:pt x="1442414" y="2242711"/>
                  <a:pt x="1424004" y="2250535"/>
                  <a:pt x="1416159" y="2266226"/>
                </a:cubicBezTo>
                <a:cubicBezTo>
                  <a:pt x="1410843" y="2276859"/>
                  <a:pt x="1406804" y="2288233"/>
                  <a:pt x="1400210" y="2298124"/>
                </a:cubicBezTo>
                <a:cubicBezTo>
                  <a:pt x="1396040" y="2304380"/>
                  <a:pt x="1389212" y="2308415"/>
                  <a:pt x="1384261" y="2314073"/>
                </a:cubicBezTo>
                <a:cubicBezTo>
                  <a:pt x="1376789" y="2322612"/>
                  <a:pt x="1370084" y="2331794"/>
                  <a:pt x="1362996" y="2340654"/>
                </a:cubicBezTo>
                <a:cubicBezTo>
                  <a:pt x="1355908" y="2358375"/>
                  <a:pt x="1350780" y="2377012"/>
                  <a:pt x="1341731" y="2393817"/>
                </a:cubicBezTo>
                <a:cubicBezTo>
                  <a:pt x="1338167" y="2400437"/>
                  <a:pt x="1329512" y="2403238"/>
                  <a:pt x="1325782" y="2409766"/>
                </a:cubicBezTo>
                <a:cubicBezTo>
                  <a:pt x="1282010" y="2486367"/>
                  <a:pt x="1319367" y="2449827"/>
                  <a:pt x="1267303" y="2516091"/>
                </a:cubicBezTo>
                <a:cubicBezTo>
                  <a:pt x="1259561" y="2525944"/>
                  <a:pt x="1249221" y="2533465"/>
                  <a:pt x="1240722" y="2542673"/>
                </a:cubicBezTo>
                <a:cubicBezTo>
                  <a:pt x="1227945" y="2556515"/>
                  <a:pt x="1217350" y="2572426"/>
                  <a:pt x="1203508" y="2585203"/>
                </a:cubicBezTo>
                <a:cubicBezTo>
                  <a:pt x="1194118" y="2593871"/>
                  <a:pt x="1181589" y="2598485"/>
                  <a:pt x="1171610" y="2606468"/>
                </a:cubicBezTo>
                <a:cubicBezTo>
                  <a:pt x="1159222" y="2616378"/>
                  <a:pt x="1123572" y="2657457"/>
                  <a:pt x="1118447" y="2664947"/>
                </a:cubicBezTo>
                <a:cubicBezTo>
                  <a:pt x="1079578" y="2721755"/>
                  <a:pt x="1090149" y="2715054"/>
                  <a:pt x="1065285" y="2760640"/>
                </a:cubicBezTo>
                <a:cubicBezTo>
                  <a:pt x="1060337" y="2769712"/>
                  <a:pt x="1054354" y="2778189"/>
                  <a:pt x="1049336" y="2787222"/>
                </a:cubicBezTo>
                <a:cubicBezTo>
                  <a:pt x="1045487" y="2794150"/>
                  <a:pt x="1043309" y="2802038"/>
                  <a:pt x="1038703" y="2808487"/>
                </a:cubicBezTo>
                <a:cubicBezTo>
                  <a:pt x="1023155" y="2830254"/>
                  <a:pt x="1020661" y="2822824"/>
                  <a:pt x="996173" y="2835068"/>
                </a:cubicBezTo>
                <a:cubicBezTo>
                  <a:pt x="990458" y="2837925"/>
                  <a:pt x="985540" y="2842157"/>
                  <a:pt x="980224" y="2845701"/>
                </a:cubicBezTo>
                <a:cubicBezTo>
                  <a:pt x="952913" y="2886668"/>
                  <a:pt x="992531" y="2833766"/>
                  <a:pt x="943010" y="2872282"/>
                </a:cubicBezTo>
                <a:cubicBezTo>
                  <a:pt x="881748" y="2919930"/>
                  <a:pt x="960905" y="2883198"/>
                  <a:pt x="895164" y="2909496"/>
                </a:cubicBezTo>
                <a:cubicBezTo>
                  <a:pt x="856458" y="2961103"/>
                  <a:pt x="877104" y="2940956"/>
                  <a:pt x="836685" y="2973291"/>
                </a:cubicBezTo>
                <a:cubicBezTo>
                  <a:pt x="833141" y="2982152"/>
                  <a:pt x="831110" y="2991780"/>
                  <a:pt x="826052" y="2999873"/>
                </a:cubicBezTo>
                <a:cubicBezTo>
                  <a:pt x="822067" y="3006249"/>
                  <a:pt x="815054" y="3010164"/>
                  <a:pt x="810103" y="3015822"/>
                </a:cubicBezTo>
                <a:cubicBezTo>
                  <a:pt x="802631" y="3024361"/>
                  <a:pt x="796861" y="3034380"/>
                  <a:pt x="788838" y="3042403"/>
                </a:cubicBezTo>
                <a:cubicBezTo>
                  <a:pt x="784320" y="3046921"/>
                  <a:pt x="778088" y="3049322"/>
                  <a:pt x="772889" y="3053036"/>
                </a:cubicBezTo>
                <a:cubicBezTo>
                  <a:pt x="753378" y="3066972"/>
                  <a:pt x="741722" y="3078028"/>
                  <a:pt x="719726" y="3090249"/>
                </a:cubicBezTo>
                <a:cubicBezTo>
                  <a:pt x="705447" y="3098182"/>
                  <a:pt x="670526" y="3099722"/>
                  <a:pt x="661247" y="3100882"/>
                </a:cubicBezTo>
                <a:cubicBezTo>
                  <a:pt x="613629" y="3119930"/>
                  <a:pt x="655999" y="3104853"/>
                  <a:pt x="608085" y="3116831"/>
                </a:cubicBezTo>
                <a:cubicBezTo>
                  <a:pt x="602648" y="3118190"/>
                  <a:pt x="597524" y="3120608"/>
                  <a:pt x="592136" y="3122147"/>
                </a:cubicBezTo>
                <a:cubicBezTo>
                  <a:pt x="585111" y="3124154"/>
                  <a:pt x="577959" y="3125691"/>
                  <a:pt x="570871" y="3127463"/>
                </a:cubicBezTo>
                <a:cubicBezTo>
                  <a:pt x="563783" y="3131007"/>
                  <a:pt x="556534" y="3134247"/>
                  <a:pt x="549606" y="3138096"/>
                </a:cubicBezTo>
                <a:cubicBezTo>
                  <a:pt x="540573" y="3143114"/>
                  <a:pt x="532266" y="3149424"/>
                  <a:pt x="523024" y="3154045"/>
                </a:cubicBezTo>
                <a:cubicBezTo>
                  <a:pt x="518012" y="3156551"/>
                  <a:pt x="512087" y="3156855"/>
                  <a:pt x="507075" y="3159361"/>
                </a:cubicBezTo>
                <a:cubicBezTo>
                  <a:pt x="505464" y="3160167"/>
                  <a:pt x="459074" y="3187766"/>
                  <a:pt x="448596" y="3191259"/>
                </a:cubicBezTo>
                <a:cubicBezTo>
                  <a:pt x="440024" y="3194116"/>
                  <a:pt x="430875" y="3194803"/>
                  <a:pt x="422015" y="3196575"/>
                </a:cubicBezTo>
                <a:cubicBezTo>
                  <a:pt x="345879" y="3240988"/>
                  <a:pt x="382649" y="3230736"/>
                  <a:pt x="315689" y="3239105"/>
                </a:cubicBezTo>
                <a:cubicBezTo>
                  <a:pt x="308601" y="3242649"/>
                  <a:pt x="301942" y="3247232"/>
                  <a:pt x="294424" y="3249738"/>
                </a:cubicBezTo>
                <a:cubicBezTo>
                  <a:pt x="285852" y="3252595"/>
                  <a:pt x="276560" y="3252677"/>
                  <a:pt x="267843" y="3255054"/>
                </a:cubicBezTo>
                <a:cubicBezTo>
                  <a:pt x="257030" y="3258003"/>
                  <a:pt x="246478" y="3261857"/>
                  <a:pt x="235945" y="3265687"/>
                </a:cubicBezTo>
                <a:cubicBezTo>
                  <a:pt x="226977" y="3268948"/>
                  <a:pt x="218417" y="3273301"/>
                  <a:pt x="209364" y="3276319"/>
                </a:cubicBezTo>
                <a:cubicBezTo>
                  <a:pt x="136815" y="3300502"/>
                  <a:pt x="205724" y="3273776"/>
                  <a:pt x="140252" y="3297584"/>
                </a:cubicBezTo>
                <a:cubicBezTo>
                  <a:pt x="97505" y="3313128"/>
                  <a:pt x="130391" y="3304873"/>
                  <a:pt x="87089" y="3313533"/>
                </a:cubicBezTo>
                <a:cubicBezTo>
                  <a:pt x="29121" y="3348314"/>
                  <a:pt x="53532" y="3338896"/>
                  <a:pt x="17978" y="3350747"/>
                </a:cubicBezTo>
                <a:cubicBezTo>
                  <a:pt x="26838" y="3340114"/>
                  <a:pt x="36622" y="3330188"/>
                  <a:pt x="44559" y="3318849"/>
                </a:cubicBezTo>
                <a:cubicBezTo>
                  <a:pt x="49104" y="3312357"/>
                  <a:pt x="49588" y="3303188"/>
                  <a:pt x="55192" y="3297584"/>
                </a:cubicBezTo>
                <a:cubicBezTo>
                  <a:pt x="62498" y="3290278"/>
                  <a:pt x="73776" y="3288179"/>
                  <a:pt x="81773" y="3281636"/>
                </a:cubicBezTo>
                <a:cubicBezTo>
                  <a:pt x="93411" y="3272114"/>
                  <a:pt x="102119" y="3259364"/>
                  <a:pt x="113671" y="3249738"/>
                </a:cubicBezTo>
                <a:cubicBezTo>
                  <a:pt x="123488" y="3241557"/>
                  <a:pt x="154604" y="3219437"/>
                  <a:pt x="145568" y="3228473"/>
                </a:cubicBezTo>
                <a:cubicBezTo>
                  <a:pt x="116566" y="3257477"/>
                  <a:pt x="142834" y="3235156"/>
                  <a:pt x="92406" y="3260370"/>
                </a:cubicBezTo>
                <a:cubicBezTo>
                  <a:pt x="86691" y="3263227"/>
                  <a:pt x="82005" y="3267833"/>
                  <a:pt x="76457" y="3271003"/>
                </a:cubicBezTo>
                <a:cubicBezTo>
                  <a:pt x="69576" y="3274935"/>
                  <a:pt x="62280" y="3278092"/>
                  <a:pt x="55192" y="3281636"/>
                </a:cubicBezTo>
                <a:cubicBezTo>
                  <a:pt x="49876" y="3290496"/>
                  <a:pt x="44975" y="3299620"/>
                  <a:pt x="39243" y="3308217"/>
                </a:cubicBezTo>
                <a:cubicBezTo>
                  <a:pt x="34328" y="3315589"/>
                  <a:pt x="27597" y="3321737"/>
                  <a:pt x="23294" y="3329482"/>
                </a:cubicBezTo>
                <a:cubicBezTo>
                  <a:pt x="18659" y="3337824"/>
                  <a:pt x="16537" y="3347343"/>
                  <a:pt x="12661" y="3356063"/>
                </a:cubicBezTo>
                <a:cubicBezTo>
                  <a:pt x="9442" y="3363305"/>
                  <a:pt x="-5329" y="3374386"/>
                  <a:pt x="2029" y="3377329"/>
                </a:cubicBezTo>
                <a:cubicBezTo>
                  <a:pt x="21907" y="3385280"/>
                  <a:pt x="36875" y="3362034"/>
                  <a:pt x="55192" y="3361380"/>
                </a:cubicBezTo>
                <a:cubicBezTo>
                  <a:pt x="99466" y="3359799"/>
                  <a:pt x="143797" y="3361380"/>
                  <a:pt x="188099" y="3361380"/>
                </a:cubicBezTo>
              </a:path>
            </a:pathLst>
          </a:custGeom>
          <a:noFill/>
          <a:ln w="38100">
            <a:solidFill>
              <a:srgbClr val="66FF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41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77D11B-AE02-1A9B-F06C-230F72428F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30843-CBE4-5F15-DA8C-2F1B86A99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54" y="2878512"/>
            <a:ext cx="8128001" cy="676102"/>
          </a:xfrm>
        </p:spPr>
        <p:txBody>
          <a:bodyPr/>
          <a:lstStyle/>
          <a:p>
            <a:pPr algn="ctr"/>
            <a:r>
              <a:rPr lang="en-US" b="1" dirty="0"/>
              <a:t>HSR 394MHz Crab Cavities</a:t>
            </a:r>
          </a:p>
        </p:txBody>
      </p:sp>
    </p:spTree>
    <p:extLst>
      <p:ext uri="{BB962C8B-B14F-4D97-AF65-F5344CB8AC3E}">
        <p14:creationId xmlns:p14="http://schemas.microsoft.com/office/powerpoint/2010/main" val="37371014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6"/>
</p:tagLst>
</file>

<file path=ppt/theme/theme1.xml><?xml version="1.0" encoding="utf-8"?>
<a:theme xmlns:a="http://schemas.openxmlformats.org/drawingml/2006/main" name="PowerPoint Template (1)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(1)</Template>
  <TotalTime>11618</TotalTime>
  <Words>1244</Words>
  <Application>Microsoft Office PowerPoint</Application>
  <PresentationFormat>Widescreen</PresentationFormat>
  <Paragraphs>138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Arial</vt:lpstr>
      <vt:lpstr>ArialMT</vt:lpstr>
      <vt:lpstr>Calibri</vt:lpstr>
      <vt:lpstr>Myriad Pro</vt:lpstr>
      <vt:lpstr>Wingdings</vt:lpstr>
      <vt:lpstr>PowerPoint Template (1)</vt:lpstr>
      <vt:lpstr>Canada’s Involvement in the Electron Ion Collider </vt:lpstr>
      <vt:lpstr>PowerPoint Presentation</vt:lpstr>
      <vt:lpstr>EIC Challenges </vt:lpstr>
      <vt:lpstr>Canada and EIC</vt:lpstr>
      <vt:lpstr>PowerPoint Presentation</vt:lpstr>
      <vt:lpstr>Barrel Imaging Calorimeter</vt:lpstr>
      <vt:lpstr>The ePIC Detector</vt:lpstr>
      <vt:lpstr>PowerPoint Presentation</vt:lpstr>
      <vt:lpstr>HSR 394MHz Crab Cavities</vt:lpstr>
      <vt:lpstr>What is a crab cavity?</vt:lpstr>
      <vt:lpstr>PowerPoint Presentation</vt:lpstr>
      <vt:lpstr>Challenge 1: Large crossing angle -&gt; high voltage -&gt; SRF technology</vt:lpstr>
      <vt:lpstr>Challenge 2: High beam current and short bunches -&gt; HOM excitation</vt:lpstr>
      <vt:lpstr>Challenge 3: Complex cavity shape</vt:lpstr>
      <vt:lpstr>Scope for EIC crab contribution</vt:lpstr>
      <vt:lpstr>CFI project</vt:lpstr>
      <vt:lpstr>Summary</vt:lpstr>
      <vt:lpstr>Thank you!  Merci!</vt:lpstr>
      <vt:lpstr>EIC Timeline</vt:lpstr>
      <vt:lpstr>BIC End of Sector (ESB) Boxes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Canadian contribution to HiLumi (and outlook to accelerator R&amp;D)</dc:title>
  <dc:creator>Robert Laxdal</dc:creator>
  <cp:lastModifiedBy>Bob Laxdal</cp:lastModifiedBy>
  <cp:revision>47</cp:revision>
  <dcterms:created xsi:type="dcterms:W3CDTF">2018-10-10T23:48:01Z</dcterms:created>
  <dcterms:modified xsi:type="dcterms:W3CDTF">2025-06-09T19:03:57Z</dcterms:modified>
</cp:coreProperties>
</file>